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9"/>
  </p:notesMasterIdLst>
  <p:sldIdLst>
    <p:sldId id="272" r:id="rId2"/>
    <p:sldId id="257" r:id="rId3"/>
    <p:sldId id="256" r:id="rId4"/>
    <p:sldId id="258" r:id="rId5"/>
    <p:sldId id="260" r:id="rId6"/>
    <p:sldId id="262" r:id="rId7"/>
    <p:sldId id="261" r:id="rId8"/>
    <p:sldId id="263" r:id="rId9"/>
    <p:sldId id="264" r:id="rId10"/>
    <p:sldId id="265" r:id="rId11"/>
    <p:sldId id="267" r:id="rId12"/>
    <p:sldId id="266" r:id="rId13"/>
    <p:sldId id="274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Bebas Neue" pitchFamily="2" charset="77"/>
      <p:regular r:id="rId20"/>
    </p:embeddedFont>
    <p:embeddedFont>
      <p:font typeface="Bebas Neue Bold" panose="020B0606020202050201" pitchFamily="34" charset="77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mbria" panose="02040503050406030204" pitchFamily="18" charset="0"/>
      <p:regular r:id="rId27"/>
      <p:bold r:id="rId28"/>
      <p:italic r:id="rId29"/>
      <p:boldItalic r:id="rId30"/>
    </p:embeddedFont>
    <p:embeddedFont>
      <p:font typeface="Cormorant Garamond Bold" pitchFamily="2" charset="77"/>
      <p:regular r:id="rId31"/>
      <p:bold r:id="rId32"/>
    </p:embeddedFont>
    <p:embeddedFont>
      <p:font typeface="Open Sans Bold" panose="020B0806030504020204" pitchFamily="34" charset="0"/>
      <p:regular r:id="rId33"/>
      <p:bold r:id="rId34"/>
    </p:embeddedFont>
    <p:embeddedFont>
      <p:font typeface="Open Sans Light" panose="020B0306030504020204" pitchFamily="34" charset="0"/>
      <p:regular r:id="rId35"/>
    </p:embeddedFont>
    <p:embeddedFont>
      <p:font typeface="Roboto Bold" panose="02000000000000000000" pitchFamily="2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5" autoAdjust="0"/>
    <p:restoredTop sz="94599" autoAdjust="0"/>
  </p:normalViewPr>
  <p:slideViewPr>
    <p:cSldViewPr>
      <p:cViewPr varScale="1">
        <p:scale>
          <a:sx n="70" d="100"/>
          <a:sy n="70" d="100"/>
        </p:scale>
        <p:origin x="105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78BAC-A847-D947-94B8-4AEED214FF48}" type="datetimeFigureOut">
              <a:rPr lang="en-US" smtClean="0"/>
              <a:t>10/22/20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1BB86-6847-9545-B87A-52744FBEB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40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59321-4D4D-1D48-902D-9B2B843BDD8A}" type="datetime1">
              <a:rPr lang="en-AU" smtClean="0"/>
              <a:t>22/10/20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B877F-39FA-E544-9E80-49F046F2E31C}" type="datetime1">
              <a:rPr lang="en-AU" smtClean="0"/>
              <a:t>22/10/20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8132-2DB8-7640-A839-7138F3917DE4}" type="datetime1">
              <a:rPr lang="en-AU" smtClean="0"/>
              <a:t>22/10/20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3A92-F49F-924D-BAA9-084F5990442D}" type="datetime1">
              <a:rPr lang="en-AU" smtClean="0"/>
              <a:t>22/10/20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20A35-BBB3-2541-BAA1-F9473E3EBECD}" type="datetime1">
              <a:rPr lang="en-AU" smtClean="0"/>
              <a:t>22/10/20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3CCF-8403-1643-8E27-4BB3462B4B49}" type="datetime1">
              <a:rPr lang="en-AU" smtClean="0"/>
              <a:t>22/10/20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F26-11BF-E540-8F67-CA745F27DE3E}" type="datetime1">
              <a:rPr lang="en-AU" smtClean="0"/>
              <a:t>22/10/20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75D37-4162-C14F-A51C-3D6F591F0C04}" type="datetime1">
              <a:rPr lang="en-AU" smtClean="0"/>
              <a:t>22/10/20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3483-5F1C-6A43-BC30-DEA938DB5C31}" type="datetime1">
              <a:rPr lang="en-AU" smtClean="0"/>
              <a:t>22/10/20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C019D-7459-AA48-8503-098CFB06E562}" type="datetime1">
              <a:rPr lang="en-AU" smtClean="0"/>
              <a:t>22/10/20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AD06-8D2C-6C45-9D72-3BC66B353B75}" type="datetime1">
              <a:rPr lang="en-AU" smtClean="0"/>
              <a:t>22/10/20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66AEA-66F0-7C44-8C14-14211FDAF6E7}" type="datetime1">
              <a:rPr lang="en-AU" smtClean="0"/>
              <a:t>22/10/20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ECAC5-2D8A-4F57-9DCD-0D3995918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906" y="960121"/>
            <a:ext cx="4199493" cy="78866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400" b="1" dirty="0">
                <a:solidFill>
                  <a:srgbClr val="2C2C2C"/>
                </a:solidFill>
              </a:rPr>
              <a:t>BANGLADESH</a:t>
            </a: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0100" y="726948"/>
            <a:ext cx="12193524" cy="858621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CAAADB-D081-2247-9B50-A9A6229AA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9" name="Picture 18" descr="Map&#10;&#10;Description automatically generated">
            <a:extLst>
              <a:ext uri="{FF2B5EF4-FFF2-40B4-BE49-F238E27FC236}">
                <a16:creationId xmlns:a16="http://schemas.microsoft.com/office/drawing/2014/main" id="{EE022ABC-FA11-0D4A-A91C-4B371CD1F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953" y="1908556"/>
            <a:ext cx="9347200" cy="6223000"/>
          </a:xfrm>
          <a:prstGeom prst="rect">
            <a:avLst/>
          </a:prstGeom>
        </p:spPr>
      </p:pic>
      <p:pic>
        <p:nvPicPr>
          <p:cNvPr id="17" name="Picture 16" descr="Map&#10;&#10;Description automatically generated">
            <a:extLst>
              <a:ext uri="{FF2B5EF4-FFF2-40B4-BE49-F238E27FC236}">
                <a16:creationId xmlns:a16="http://schemas.microsoft.com/office/drawing/2014/main" id="{E226D133-9570-254C-9651-D1492CA34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953" y="1908556"/>
            <a:ext cx="9258300" cy="6223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46DF30B4-25A3-EF49-80CD-876D11818C88}"/>
              </a:ext>
            </a:extLst>
          </p:cNvPr>
          <p:cNvSpPr/>
          <p:nvPr/>
        </p:nvSpPr>
        <p:spPr>
          <a:xfrm>
            <a:off x="12115800" y="4686300"/>
            <a:ext cx="1403409" cy="1524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4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248443" y="989199"/>
            <a:ext cx="9375463" cy="751176"/>
            <a:chOff x="0" y="0"/>
            <a:chExt cx="12500618" cy="1001568"/>
          </a:xfrm>
        </p:grpSpPr>
        <p:sp>
          <p:nvSpPr>
            <p:cNvPr id="13" name="TextBox 13"/>
            <p:cNvSpPr txBox="1"/>
            <p:nvPr/>
          </p:nvSpPr>
          <p:spPr>
            <a:xfrm>
              <a:off x="24690" y="-38100"/>
              <a:ext cx="12475927" cy="462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39"/>
                </a:lnSpc>
                <a:spcBef>
                  <a:spcPct val="0"/>
                </a:spcBef>
              </a:pPr>
              <a:r>
                <a:rPr lang="en-US" sz="2099" b="1" spc="419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ELECTRICITY GENERATION ACROSS AUSTRALIA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67546"/>
              <a:ext cx="12500618" cy="4340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9"/>
                </a:lnSpc>
              </a:pPr>
              <a:r>
                <a:rPr lang="en-US" sz="1999" spc="345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RETRIEVED FROM: ORIGIN ENERGY, 2018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 rot="-5400000">
            <a:off x="14093430" y="523383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842225-6FA5-514E-AA2D-F96319D8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16C220C4-0445-AE43-9CCF-3B9A87372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672" y="2174842"/>
            <a:ext cx="12777305" cy="6692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48873" y="2529918"/>
            <a:ext cx="2343815" cy="148881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908353" y="4839064"/>
            <a:ext cx="1958922" cy="138197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93611" y="2897109"/>
            <a:ext cx="3833084" cy="112162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61466" y="4717103"/>
            <a:ext cx="2213227" cy="138197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078474" y="2462488"/>
            <a:ext cx="2189999" cy="155624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530638">
            <a:off x="8004506" y="4839064"/>
            <a:ext cx="2260837" cy="136371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555618" y="2732180"/>
            <a:ext cx="13176765" cy="377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400" spc="4320" dirty="0">
                <a:solidFill>
                  <a:srgbClr val="000000"/>
                </a:solidFill>
                <a:latin typeface="Roboto Bold"/>
              </a:rPr>
              <a:t>USING MICRO-ALGAE AS A SOURCE OF ENERGY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 dirty="0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22" name="Freeform 2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AE154317-F245-9042-B957-595845690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967934" y="4019085"/>
            <a:ext cx="5535073" cy="2158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Photosynthetic</a:t>
            </a:r>
            <a:r>
              <a:rPr lang="en-US" sz="2400" spc="-36" dirty="0">
                <a:solidFill>
                  <a:srgbClr val="000000"/>
                </a:solidFill>
                <a:latin typeface="Cormorant Garamond Bold"/>
              </a:rPr>
              <a:t> plant like organism</a:t>
            </a:r>
          </a:p>
          <a:p>
            <a:pPr>
              <a:lnSpc>
                <a:spcPts val="3359"/>
              </a:lnSpc>
            </a:pPr>
            <a:endParaRPr lang="en-US" sz="2400" spc="-36" dirty="0">
              <a:solidFill>
                <a:srgbClr val="000000"/>
              </a:solidFill>
              <a:latin typeface="Cormorant Garamond Bold"/>
            </a:endParaRP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spc="-36" dirty="0">
                <a:solidFill>
                  <a:srgbClr val="000000"/>
                </a:solidFill>
                <a:latin typeface="Cormorant Garamond Bold"/>
              </a:rPr>
              <a:t>Unicellular (contains only one cell)</a:t>
            </a:r>
          </a:p>
          <a:p>
            <a:pPr>
              <a:lnSpc>
                <a:spcPts val="3359"/>
              </a:lnSpc>
            </a:pPr>
            <a:endParaRPr lang="en-US" sz="2400" spc="-36" dirty="0">
              <a:solidFill>
                <a:srgbClr val="000000"/>
              </a:solidFill>
              <a:latin typeface="Cormorant Garamond Bold"/>
            </a:endParaRP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spc="-36" dirty="0">
                <a:solidFill>
                  <a:srgbClr val="000000"/>
                </a:solidFill>
                <a:latin typeface="Cormorant Garamond Bold"/>
              </a:rPr>
              <a:t>Aquatic species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88702" y="816429"/>
            <a:ext cx="8670538" cy="8654141"/>
            <a:chOff x="0" y="0"/>
            <a:chExt cx="11560717" cy="1153885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958081" y="548548"/>
              <a:ext cx="8963162" cy="10990307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361831" y="0"/>
              <a:ext cx="3192940" cy="3208825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9948925" y="5577574"/>
              <a:ext cx="1611793" cy="466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9"/>
                </a:lnSpc>
              </a:pPr>
              <a:r>
                <a:rPr lang="en-US" sz="2106" dirty="0">
                  <a:solidFill>
                    <a:srgbClr val="000000"/>
                  </a:solidFill>
                  <a:latin typeface="Open Sans Bold"/>
                </a:rPr>
                <a:t>Biodiesel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4741588"/>
              <a:ext cx="2723662" cy="466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9"/>
                </a:lnSpc>
              </a:pPr>
              <a:r>
                <a:rPr lang="en-US" sz="2106" dirty="0">
                  <a:solidFill>
                    <a:srgbClr val="000000"/>
                  </a:solidFill>
                  <a:latin typeface="Open Sans Bold"/>
                </a:rPr>
                <a:t>Carbon Dioxide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64526" y="3517096"/>
              <a:ext cx="1368798" cy="466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9"/>
                </a:lnSpc>
              </a:pPr>
              <a:r>
                <a:rPr lang="en-US" sz="2106" dirty="0">
                  <a:solidFill>
                    <a:srgbClr val="000000"/>
                  </a:solidFill>
                  <a:latin typeface="Open Sans Bold"/>
                </a:rPr>
                <a:t>Ethanol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73471" y="2240580"/>
              <a:ext cx="3359852" cy="466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9"/>
                </a:lnSpc>
              </a:pPr>
              <a:r>
                <a:rPr lang="en-US" sz="2106" dirty="0">
                  <a:solidFill>
                    <a:srgbClr val="000000"/>
                  </a:solidFill>
                  <a:latin typeface="Open Sans Bold"/>
                </a:rPr>
                <a:t>BIO - Hydrogen gas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554771" y="1566312"/>
              <a:ext cx="3359852" cy="466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9"/>
                </a:lnSpc>
              </a:pPr>
              <a:r>
                <a:rPr lang="en-US" sz="2106" dirty="0">
                  <a:solidFill>
                    <a:srgbClr val="000000"/>
                  </a:solidFill>
                  <a:latin typeface="Open Sans Bold"/>
                </a:rPr>
                <a:t>BIO - Hydrogen gas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208737" y="962025"/>
            <a:ext cx="11053467" cy="58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spc="622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MICRO-ALGAE CULTURE </a:t>
            </a:r>
          </a:p>
        </p:txBody>
      </p:sp>
      <p:sp>
        <p:nvSpPr>
          <p:cNvPr id="21" name="TextBox 21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7C509714-CEC2-2B44-942B-8E15269A2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7310036" y="4588447"/>
            <a:ext cx="9525" cy="3086374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1" name="AutoShape 11"/>
          <p:cNvSpPr/>
          <p:nvPr/>
        </p:nvSpPr>
        <p:spPr>
          <a:xfrm>
            <a:off x="2971169" y="4598362"/>
            <a:ext cx="12832808" cy="991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2" name="AutoShape 12"/>
          <p:cNvSpPr/>
          <p:nvPr/>
        </p:nvSpPr>
        <p:spPr>
          <a:xfrm>
            <a:off x="2971169" y="7674820"/>
            <a:ext cx="12832808" cy="991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3" name="AutoShape 13"/>
          <p:cNvSpPr/>
          <p:nvPr/>
        </p:nvSpPr>
        <p:spPr>
          <a:xfrm>
            <a:off x="11710586" y="4588447"/>
            <a:ext cx="9525" cy="3086374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96446" y="5657523"/>
            <a:ext cx="945170" cy="96805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054392" y="5657523"/>
            <a:ext cx="645954" cy="96805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71169" y="5657523"/>
            <a:ext cx="968051" cy="968051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2782703" y="2086039"/>
            <a:ext cx="6604869" cy="513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56"/>
              </a:lnSpc>
              <a:spcBef>
                <a:spcPct val="0"/>
              </a:spcBef>
            </a:pPr>
            <a:r>
              <a:rPr lang="en-US" sz="3111" b="1" spc="622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Industrial Procedure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74885" y="5657624"/>
            <a:ext cx="3233968" cy="100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spc="-43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Cultivation &amp; Harvest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143869" y="5864054"/>
            <a:ext cx="2471968" cy="497840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u="sng" spc="-43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Lipid Extraction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86800" y="5639231"/>
            <a:ext cx="2776768" cy="1004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spc="-43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Micro-algae processing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23" name="TextBox 23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8BCD63E4-D51A-4440-89FF-6358BB6B5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0BAB7E-AE24-C54F-AC67-879141C0F42A}"/>
              </a:ext>
            </a:extLst>
          </p:cNvPr>
          <p:cNvSpPr/>
          <p:nvPr/>
        </p:nvSpPr>
        <p:spPr>
          <a:xfrm>
            <a:off x="7504846" y="5388264"/>
            <a:ext cx="4038600" cy="15065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3672462" y="1045030"/>
            <a:ext cx="11053467" cy="456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800" b="1" spc="484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EFFECTS OF PRETREATMENT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C84067DB-57EE-4141-881D-8D056475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" name="Picture 18" descr="A picture containing diagram&#10;&#10;Description automatically generated">
            <a:extLst>
              <a:ext uri="{FF2B5EF4-FFF2-40B4-BE49-F238E27FC236}">
                <a16:creationId xmlns:a16="http://schemas.microsoft.com/office/drawing/2014/main" id="{579CDD65-9B62-D947-B75E-0F581E3558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72" t="27936" r="27315" b="45050"/>
          <a:stretch/>
        </p:blipFill>
        <p:spPr>
          <a:xfrm>
            <a:off x="14618633" y="4153836"/>
            <a:ext cx="1619133" cy="1979325"/>
          </a:xfrm>
          <a:prstGeom prst="ellipse">
            <a:avLst/>
          </a:prstGeom>
        </p:spPr>
      </p:pic>
      <p:pic>
        <p:nvPicPr>
          <p:cNvPr id="20" name="Picture 19" descr="A picture containing diagram&#10;&#10;Description automatically generated">
            <a:extLst>
              <a:ext uri="{FF2B5EF4-FFF2-40B4-BE49-F238E27FC236}">
                <a16:creationId xmlns:a16="http://schemas.microsoft.com/office/drawing/2014/main" id="{1FB03242-9C03-2F42-A525-30AA11AB83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30" t="3537" r="35501" b="34471"/>
          <a:stretch/>
        </p:blipFill>
        <p:spPr>
          <a:xfrm>
            <a:off x="10052350" y="3024186"/>
            <a:ext cx="4599548" cy="4542176"/>
          </a:xfrm>
          <a:prstGeom prst="ellipse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3214E851-9199-464F-9F08-80DBEF21A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1" t="4822" r="73284" b="41388"/>
          <a:stretch/>
        </p:blipFill>
        <p:spPr>
          <a:xfrm>
            <a:off x="1876670" y="2952400"/>
            <a:ext cx="5819324" cy="4635733"/>
          </a:xfrm>
          <a:prstGeom prst="ellipse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8CD3723-FFDC-C346-9001-16649F79C6BE}"/>
              </a:ext>
            </a:extLst>
          </p:cNvPr>
          <p:cNvCxnSpPr>
            <a:cxnSpLocks/>
            <a:stCxn id="21" idx="6"/>
            <a:endCxn id="20" idx="2"/>
          </p:cNvCxnSpPr>
          <p:nvPr/>
        </p:nvCxnSpPr>
        <p:spPr>
          <a:xfrm>
            <a:off x="7695994" y="5270267"/>
            <a:ext cx="2356356" cy="250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8629836" y="5133974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2" name="AutoShape 12"/>
          <p:cNvSpPr/>
          <p:nvPr/>
        </p:nvSpPr>
        <p:spPr>
          <a:xfrm>
            <a:off x="8629836" y="2247900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5" name="TextBox 15"/>
          <p:cNvSpPr txBox="1"/>
          <p:nvPr/>
        </p:nvSpPr>
        <p:spPr>
          <a:xfrm>
            <a:off x="10117886" y="3426777"/>
            <a:ext cx="440325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-48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Osmotic Shock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5401" y="4502298"/>
            <a:ext cx="655320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400" b="1" spc="719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TYPES OF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400" b="1" spc="719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PRE-TREATMENTS</a:t>
            </a:r>
          </a:p>
        </p:txBody>
      </p:sp>
      <p:sp>
        <p:nvSpPr>
          <p:cNvPr id="19" name="AutoShape 19"/>
          <p:cNvSpPr/>
          <p:nvPr/>
        </p:nvSpPr>
        <p:spPr>
          <a:xfrm>
            <a:off x="8629836" y="7968795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20" name="TextBox 20"/>
          <p:cNvSpPr txBox="1"/>
          <p:nvPr/>
        </p:nvSpPr>
        <p:spPr>
          <a:xfrm>
            <a:off x="9701993" y="6293062"/>
            <a:ext cx="5235038" cy="526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-48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Thermal Heating</a:t>
            </a:r>
          </a:p>
        </p:txBody>
      </p:sp>
      <p:sp>
        <p:nvSpPr>
          <p:cNvPr id="21" name="TextBox 21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4061F621-2586-7042-AA04-07E503E1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6" name="Picture 25" descr="A picture containing diagram&#10;&#10;Description automatically generated">
            <a:extLst>
              <a:ext uri="{FF2B5EF4-FFF2-40B4-BE49-F238E27FC236}">
                <a16:creationId xmlns:a16="http://schemas.microsoft.com/office/drawing/2014/main" id="{FB82B781-B789-C349-B670-2BCCE06954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1" t="4822" r="73284" b="41388"/>
          <a:stretch/>
        </p:blipFill>
        <p:spPr>
          <a:xfrm>
            <a:off x="8897526" y="5923909"/>
            <a:ext cx="1544050" cy="1230006"/>
          </a:xfrm>
          <a:prstGeom prst="ellipse">
            <a:avLst/>
          </a:prstGeom>
        </p:spPr>
      </p:pic>
      <p:pic>
        <p:nvPicPr>
          <p:cNvPr id="27" name="Picture 26" descr="A picture containing diagram&#10;&#10;Description automatically generated">
            <a:extLst>
              <a:ext uri="{FF2B5EF4-FFF2-40B4-BE49-F238E27FC236}">
                <a16:creationId xmlns:a16="http://schemas.microsoft.com/office/drawing/2014/main" id="{F5E8DD19-BC02-984E-B9DE-06B8E9A094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1" t="4822" r="73284" b="41388"/>
          <a:stretch/>
        </p:blipFill>
        <p:spPr>
          <a:xfrm>
            <a:off x="8929968" y="3065199"/>
            <a:ext cx="1544050" cy="1230006"/>
          </a:xfrm>
          <a:prstGeom prst="ellipse">
            <a:avLst/>
          </a:prstGeom>
        </p:spPr>
      </p:pic>
      <p:pic>
        <p:nvPicPr>
          <p:cNvPr id="29" name="Graphic 28" descr="Fire">
            <a:extLst>
              <a:ext uri="{FF2B5EF4-FFF2-40B4-BE49-F238E27FC236}">
                <a16:creationId xmlns:a16="http://schemas.microsoft.com/office/drawing/2014/main" id="{36CA4A2C-E4A1-D34A-AC2E-94FC5F89B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12351" y="6789918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6E5D47E-FDEB-364B-9D91-372C29A73635}"/>
              </a:ext>
            </a:extLst>
          </p:cNvPr>
          <p:cNvSpPr txBox="1"/>
          <p:nvPr/>
        </p:nvSpPr>
        <p:spPr>
          <a:xfrm>
            <a:off x="10126751" y="4502298"/>
            <a:ext cx="1836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Water</a:t>
            </a:r>
          </a:p>
        </p:txBody>
      </p: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1F944351-8A88-8043-9031-904C3A1D78BE}"/>
              </a:ext>
            </a:extLst>
          </p:cNvPr>
          <p:cNvCxnSpPr>
            <a:stCxn id="30" idx="1"/>
            <a:endCxn id="27" idx="4"/>
          </p:cNvCxnSpPr>
          <p:nvPr/>
        </p:nvCxnSpPr>
        <p:spPr>
          <a:xfrm rot="10800000">
            <a:off x="9701993" y="4295205"/>
            <a:ext cx="424758" cy="437926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2799454" y="1466166"/>
            <a:ext cx="12689091" cy="4230998"/>
            <a:chOff x="0" y="475672"/>
            <a:chExt cx="16918788" cy="5641332"/>
          </a:xfrm>
        </p:grpSpPr>
        <p:sp>
          <p:nvSpPr>
            <p:cNvPr id="12" name="TextBox 12"/>
            <p:cNvSpPr txBox="1"/>
            <p:nvPr/>
          </p:nvSpPr>
          <p:spPr>
            <a:xfrm>
              <a:off x="0" y="3244422"/>
              <a:ext cx="16918788" cy="2872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3600" b="1" spc="599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Which pre-treatment enhances solvent based extraction of lipids from </a:t>
              </a:r>
              <a:r>
                <a:rPr lang="en-US" sz="3600" b="1" i="1" spc="599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Chlorella vulgaris</a:t>
              </a:r>
              <a:r>
                <a:rPr lang="en-US" sz="3600" b="1" spc="599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: the use of Thermal Heating or Osmotic Shock?</a:t>
              </a:r>
            </a:p>
          </p:txBody>
        </p: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700000">
              <a:off x="7346038" y="452499"/>
              <a:ext cx="2217628" cy="2263973"/>
            </a:xfrm>
            <a:prstGeom prst="rect">
              <a:avLst/>
            </a:prstGeom>
          </p:spPr>
        </p:pic>
      </p:grpSp>
      <p:sp>
        <p:nvSpPr>
          <p:cNvPr id="14" name="TextBox 14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FC89A14-04E1-C340-96D5-311C0199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AutoShape 11"/>
          <p:cNvSpPr/>
          <p:nvPr/>
        </p:nvSpPr>
        <p:spPr>
          <a:xfrm>
            <a:off x="6489326" y="2274217"/>
            <a:ext cx="9628" cy="6308092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2" name="AutoShape 12"/>
          <p:cNvSpPr/>
          <p:nvPr/>
        </p:nvSpPr>
        <p:spPr>
          <a:xfrm>
            <a:off x="11766176" y="2274217"/>
            <a:ext cx="9628" cy="6308092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3" name="TextBox 13"/>
          <p:cNvSpPr txBox="1"/>
          <p:nvPr/>
        </p:nvSpPr>
        <p:spPr>
          <a:xfrm>
            <a:off x="1984278" y="7359580"/>
            <a:ext cx="3910162" cy="83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Step - 1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Cultivation &amp; Harvest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77440" y="7359580"/>
            <a:ext cx="3910162" cy="126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Step - 2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Hexane/Methanol based primary extraction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54290" y="7359580"/>
            <a:ext cx="3910162" cy="83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Step - 3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Separation of Lipids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24599" y="1188228"/>
            <a:ext cx="8615843" cy="505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spc="599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CONTROL</a:t>
            </a:r>
          </a:p>
        </p:txBody>
      </p:sp>
      <p:sp>
        <p:nvSpPr>
          <p:cNvPr id="17" name="AutoShape 17"/>
          <p:cNvSpPr/>
          <p:nvPr/>
        </p:nvSpPr>
        <p:spPr>
          <a:xfrm>
            <a:off x="2123867" y="2264692"/>
            <a:ext cx="14052008" cy="9525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 t="5426" r="14769" b="13679"/>
          <a:stretch>
            <a:fillRect/>
          </a:stretch>
        </p:blipFill>
        <p:spPr>
          <a:xfrm>
            <a:off x="2567182" y="3072334"/>
            <a:ext cx="2744354" cy="347294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rcRect l="8451" t="18249" r="7743" b="27135"/>
          <a:stretch>
            <a:fillRect/>
          </a:stretch>
        </p:blipFill>
        <p:spPr>
          <a:xfrm>
            <a:off x="7180315" y="3132728"/>
            <a:ext cx="3927370" cy="341254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rcRect t="16916" b="8021"/>
          <a:stretch>
            <a:fillRect/>
          </a:stretch>
        </p:blipFill>
        <p:spPr>
          <a:xfrm>
            <a:off x="12704513" y="3132728"/>
            <a:ext cx="3409715" cy="3412546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2757A9B-B221-FA4E-87B2-E8709984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092711" y="2638865"/>
            <a:ext cx="3378128" cy="594686"/>
            <a:chOff x="0" y="0"/>
            <a:chExt cx="6214622" cy="11061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5714398" y="4342701"/>
            <a:ext cx="4290167" cy="755242"/>
            <a:chOff x="0" y="0"/>
            <a:chExt cx="6214622" cy="11061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0435332" y="6164993"/>
            <a:ext cx="3335311" cy="587149"/>
            <a:chOff x="0" y="0"/>
            <a:chExt cx="6214622" cy="11061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3770643" y="7779913"/>
            <a:ext cx="3335311" cy="587149"/>
            <a:chOff x="0" y="0"/>
            <a:chExt cx="6214622" cy="11061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8" name="Group 18"/>
          <p:cNvGrpSpPr/>
          <p:nvPr/>
        </p:nvGrpSpPr>
        <p:grpSpPr>
          <a:xfrm rot="1797695">
            <a:off x="5403930" y="3533743"/>
            <a:ext cx="1161456" cy="338913"/>
            <a:chOff x="0" y="0"/>
            <a:chExt cx="6350000" cy="18529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1854200"/>
            </a:xfrm>
            <a:custGeom>
              <a:avLst/>
              <a:gdLst/>
              <a:ahLst/>
              <a:cxnLst/>
              <a:rect l="l" t="t" r="r" b="b"/>
              <a:pathLst>
                <a:path w="6350000" h="1854200">
                  <a:moveTo>
                    <a:pt x="6249670" y="739140"/>
                  </a:moveTo>
                  <a:lnTo>
                    <a:pt x="5328920" y="49530"/>
                  </a:lnTo>
                  <a:cubicBezTo>
                    <a:pt x="5284470" y="16510"/>
                    <a:pt x="5236210" y="0"/>
                    <a:pt x="5186680" y="0"/>
                  </a:cubicBezTo>
                  <a:cubicBezTo>
                    <a:pt x="5081270" y="0"/>
                    <a:pt x="5003800" y="81280"/>
                    <a:pt x="5003800" y="194310"/>
                  </a:cubicBezTo>
                  <a:lnTo>
                    <a:pt x="5003800" y="605790"/>
                  </a:lnTo>
                  <a:lnTo>
                    <a:pt x="313690" y="605790"/>
                  </a:lnTo>
                  <a:cubicBezTo>
                    <a:pt x="139700" y="609600"/>
                    <a:pt x="0" y="751840"/>
                    <a:pt x="0" y="927100"/>
                  </a:cubicBezTo>
                  <a:cubicBezTo>
                    <a:pt x="0" y="1102360"/>
                    <a:pt x="139700" y="1244600"/>
                    <a:pt x="313690" y="1248410"/>
                  </a:cubicBezTo>
                  <a:lnTo>
                    <a:pt x="5003800" y="1248410"/>
                  </a:lnTo>
                  <a:lnTo>
                    <a:pt x="5003800" y="1659890"/>
                  </a:lnTo>
                  <a:cubicBezTo>
                    <a:pt x="5003800" y="1772920"/>
                    <a:pt x="5081270" y="1854200"/>
                    <a:pt x="5186680" y="1854200"/>
                  </a:cubicBezTo>
                  <a:cubicBezTo>
                    <a:pt x="5236210" y="1854200"/>
                    <a:pt x="5284470" y="1836420"/>
                    <a:pt x="5328920" y="1803400"/>
                  </a:cubicBezTo>
                  <a:lnTo>
                    <a:pt x="6249670" y="1115060"/>
                  </a:lnTo>
                  <a:cubicBezTo>
                    <a:pt x="6313170" y="1066800"/>
                    <a:pt x="6350000" y="998220"/>
                    <a:pt x="6350000" y="927100"/>
                  </a:cubicBezTo>
                  <a:cubicBezTo>
                    <a:pt x="6350000" y="854710"/>
                    <a:pt x="6313170" y="787400"/>
                    <a:pt x="6249670" y="739140"/>
                  </a:cubicBezTo>
                  <a:close/>
                </a:path>
              </a:pathLst>
            </a:custGeom>
            <a:solidFill>
              <a:srgbClr val="55A4A5"/>
            </a:solidFill>
          </p:spPr>
        </p:sp>
      </p:grpSp>
      <p:grpSp>
        <p:nvGrpSpPr>
          <p:cNvPr id="20" name="Group 20"/>
          <p:cNvGrpSpPr/>
          <p:nvPr/>
        </p:nvGrpSpPr>
        <p:grpSpPr>
          <a:xfrm rot="1797695">
            <a:off x="10011586" y="5351361"/>
            <a:ext cx="1161456" cy="338913"/>
            <a:chOff x="0" y="0"/>
            <a:chExt cx="6350000" cy="185293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1854200"/>
            </a:xfrm>
            <a:custGeom>
              <a:avLst/>
              <a:gdLst/>
              <a:ahLst/>
              <a:cxnLst/>
              <a:rect l="l" t="t" r="r" b="b"/>
              <a:pathLst>
                <a:path w="6350000" h="1854200">
                  <a:moveTo>
                    <a:pt x="6249670" y="739140"/>
                  </a:moveTo>
                  <a:lnTo>
                    <a:pt x="5328920" y="49530"/>
                  </a:lnTo>
                  <a:cubicBezTo>
                    <a:pt x="5284470" y="16510"/>
                    <a:pt x="5236210" y="0"/>
                    <a:pt x="5186680" y="0"/>
                  </a:cubicBezTo>
                  <a:cubicBezTo>
                    <a:pt x="5081270" y="0"/>
                    <a:pt x="5003800" y="81280"/>
                    <a:pt x="5003800" y="194310"/>
                  </a:cubicBezTo>
                  <a:lnTo>
                    <a:pt x="5003800" y="605790"/>
                  </a:lnTo>
                  <a:lnTo>
                    <a:pt x="313690" y="605790"/>
                  </a:lnTo>
                  <a:cubicBezTo>
                    <a:pt x="139700" y="609600"/>
                    <a:pt x="0" y="751840"/>
                    <a:pt x="0" y="927100"/>
                  </a:cubicBezTo>
                  <a:cubicBezTo>
                    <a:pt x="0" y="1102360"/>
                    <a:pt x="139700" y="1244600"/>
                    <a:pt x="313690" y="1248410"/>
                  </a:cubicBezTo>
                  <a:lnTo>
                    <a:pt x="5003800" y="1248410"/>
                  </a:lnTo>
                  <a:lnTo>
                    <a:pt x="5003800" y="1659890"/>
                  </a:lnTo>
                  <a:cubicBezTo>
                    <a:pt x="5003800" y="1772920"/>
                    <a:pt x="5081270" y="1854200"/>
                    <a:pt x="5186680" y="1854200"/>
                  </a:cubicBezTo>
                  <a:cubicBezTo>
                    <a:pt x="5236210" y="1854200"/>
                    <a:pt x="5284470" y="1836420"/>
                    <a:pt x="5328920" y="1803400"/>
                  </a:cubicBezTo>
                  <a:lnTo>
                    <a:pt x="6249670" y="1115060"/>
                  </a:lnTo>
                  <a:cubicBezTo>
                    <a:pt x="6313170" y="1066800"/>
                    <a:pt x="6350000" y="998220"/>
                    <a:pt x="6350000" y="927100"/>
                  </a:cubicBezTo>
                  <a:cubicBezTo>
                    <a:pt x="6350000" y="854710"/>
                    <a:pt x="6313170" y="787400"/>
                    <a:pt x="6249670" y="739140"/>
                  </a:cubicBezTo>
                  <a:close/>
                </a:path>
              </a:pathLst>
            </a:custGeom>
            <a:solidFill>
              <a:srgbClr val="55A4A5"/>
            </a:solidFill>
          </p:spPr>
        </p:sp>
      </p:grpSp>
      <p:grpSp>
        <p:nvGrpSpPr>
          <p:cNvPr id="22" name="Group 22"/>
          <p:cNvGrpSpPr/>
          <p:nvPr/>
        </p:nvGrpSpPr>
        <p:grpSpPr>
          <a:xfrm rot="1797695">
            <a:off x="13699403" y="7054940"/>
            <a:ext cx="1161456" cy="338913"/>
            <a:chOff x="0" y="0"/>
            <a:chExt cx="6350000" cy="18529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1854200"/>
            </a:xfrm>
            <a:custGeom>
              <a:avLst/>
              <a:gdLst/>
              <a:ahLst/>
              <a:cxnLst/>
              <a:rect l="l" t="t" r="r" b="b"/>
              <a:pathLst>
                <a:path w="6350000" h="1854200">
                  <a:moveTo>
                    <a:pt x="6249670" y="739140"/>
                  </a:moveTo>
                  <a:lnTo>
                    <a:pt x="5328920" y="49530"/>
                  </a:lnTo>
                  <a:cubicBezTo>
                    <a:pt x="5284470" y="16510"/>
                    <a:pt x="5236210" y="0"/>
                    <a:pt x="5186680" y="0"/>
                  </a:cubicBezTo>
                  <a:cubicBezTo>
                    <a:pt x="5081270" y="0"/>
                    <a:pt x="5003800" y="81280"/>
                    <a:pt x="5003800" y="194310"/>
                  </a:cubicBezTo>
                  <a:lnTo>
                    <a:pt x="5003800" y="605790"/>
                  </a:lnTo>
                  <a:lnTo>
                    <a:pt x="313690" y="605790"/>
                  </a:lnTo>
                  <a:cubicBezTo>
                    <a:pt x="139700" y="609600"/>
                    <a:pt x="0" y="751840"/>
                    <a:pt x="0" y="927100"/>
                  </a:cubicBezTo>
                  <a:cubicBezTo>
                    <a:pt x="0" y="1102360"/>
                    <a:pt x="139700" y="1244600"/>
                    <a:pt x="313690" y="1248410"/>
                  </a:cubicBezTo>
                  <a:lnTo>
                    <a:pt x="5003800" y="1248410"/>
                  </a:lnTo>
                  <a:lnTo>
                    <a:pt x="5003800" y="1659890"/>
                  </a:lnTo>
                  <a:cubicBezTo>
                    <a:pt x="5003800" y="1772920"/>
                    <a:pt x="5081270" y="1854200"/>
                    <a:pt x="5186680" y="1854200"/>
                  </a:cubicBezTo>
                  <a:cubicBezTo>
                    <a:pt x="5236210" y="1854200"/>
                    <a:pt x="5284470" y="1836420"/>
                    <a:pt x="5328920" y="1803400"/>
                  </a:cubicBezTo>
                  <a:lnTo>
                    <a:pt x="6249670" y="1115060"/>
                  </a:lnTo>
                  <a:cubicBezTo>
                    <a:pt x="6313170" y="1066800"/>
                    <a:pt x="6350000" y="998220"/>
                    <a:pt x="6350000" y="927100"/>
                  </a:cubicBezTo>
                  <a:cubicBezTo>
                    <a:pt x="6350000" y="854710"/>
                    <a:pt x="6313170" y="787400"/>
                    <a:pt x="6249670" y="739140"/>
                  </a:cubicBezTo>
                  <a:close/>
                </a:path>
              </a:pathLst>
            </a:custGeom>
            <a:solidFill>
              <a:srgbClr val="55A4A5"/>
            </a:solidFill>
          </p:spPr>
        </p:sp>
      </p:grp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81275" y="4704755"/>
            <a:ext cx="3336729" cy="411480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2802861" y="1083453"/>
            <a:ext cx="12689091" cy="505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spc="599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EXPERIMENTS A/B - WITH PREATMENTS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05518" y="2677070"/>
            <a:ext cx="2952515" cy="56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93"/>
              </a:lnSpc>
              <a:spcBef>
                <a:spcPct val="0"/>
              </a:spcBef>
            </a:pPr>
            <a:r>
              <a:rPr lang="en-US" sz="1600" spc="74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1 - CULTIVATION &amp; HARVEST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84658" y="4376552"/>
            <a:ext cx="3749645" cy="69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2"/>
              </a:lnSpc>
              <a:spcBef>
                <a:spcPct val="0"/>
              </a:spcBef>
            </a:pPr>
            <a:r>
              <a:rPr lang="en-US" sz="1600" spc="94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2 - APPLICATION OF PRETREATMENT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45441" y="6174380"/>
            <a:ext cx="2915093" cy="568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64"/>
              </a:lnSpc>
              <a:spcBef>
                <a:spcPct val="0"/>
              </a:spcBef>
            </a:pPr>
            <a:r>
              <a:rPr lang="en-US" sz="1600" spc="73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3 - PRIMARY EXTRACTION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980752" y="7789299"/>
            <a:ext cx="2915093" cy="568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64"/>
              </a:lnSpc>
              <a:spcBef>
                <a:spcPct val="0"/>
              </a:spcBef>
            </a:pPr>
            <a:r>
              <a:rPr lang="en-US" sz="1600" spc="73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4 - SEPARATION OF LIPIDS</a:t>
            </a:r>
          </a:p>
        </p:txBody>
      </p:sp>
      <p:sp>
        <p:nvSpPr>
          <p:cNvPr id="31" name="TextBox 31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32" name="TextBox 32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5668DE74-7BB4-4B44-AFF5-3A28DA56B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2" name="TextBox 12"/>
          <p:cNvSpPr txBox="1"/>
          <p:nvPr/>
        </p:nvSpPr>
        <p:spPr>
          <a:xfrm rot="-5400000">
            <a:off x="14126039" y="5053732"/>
            <a:ext cx="7557426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 dirty="0">
                <a:solidFill>
                  <a:srgbClr val="000000"/>
                </a:solidFill>
                <a:latin typeface="Bebas Neue Bold"/>
              </a:rPr>
              <a:t>Research Presentation</a:t>
            </a:r>
            <a:endParaRPr lang="en-US" sz="1200" spc="441" dirty="0">
              <a:solidFill>
                <a:srgbClr val="000000"/>
              </a:solidFill>
              <a:latin typeface="Bebas Neu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72462" y="1045030"/>
            <a:ext cx="11053467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600" b="1" spc="484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COMPARISON OF PRE-TREATMENTS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 dirty="0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6DA6E13-5378-7B43-B558-B89894DE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8" name="Picture 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F99F6BE-DEE9-BF49-B87C-0FB0EF049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441498"/>
            <a:ext cx="11725123" cy="88876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339284" y="4540529"/>
            <a:ext cx="5535073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0" lvl="1" indent="-302260">
              <a:lnSpc>
                <a:spcPts val="3919"/>
              </a:lnSpc>
              <a:buFont typeface="Arial"/>
              <a:buChar char="•"/>
            </a:pPr>
            <a:r>
              <a:rPr lang="en-US" sz="2800" spc="-42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Confirms that pre-treatment effects quantity and not quality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75779" y="699308"/>
            <a:ext cx="7184204" cy="8558992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39284" y="1298112"/>
            <a:ext cx="6068464" cy="526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  <a:spcBef>
                <a:spcPct val="0"/>
              </a:spcBef>
            </a:pPr>
            <a:r>
              <a:rPr lang="en-US" sz="3200" b="1" spc="64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RESULTS/DISCUSSION</a:t>
            </a:r>
          </a:p>
        </p:txBody>
      </p:sp>
      <p:sp>
        <p:nvSpPr>
          <p:cNvPr id="15" name="TextBox 15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425ABA3-D058-C74B-B6A7-9A57EB7C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1" name="TextBox 11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SOCIAL SCIENCE CLASS </a:t>
            </a:r>
            <a:r>
              <a:rPr lang="en-US" sz="1200" spc="441">
                <a:solidFill>
                  <a:srgbClr val="000000"/>
                </a:solidFill>
                <a:latin typeface="Bebas Neue"/>
              </a:rPr>
              <a:t>/ LAMFORD SCHOOL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-3973555" y="5002864"/>
            <a:ext cx="8922213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TRY AND LEARN </a:t>
            </a:r>
            <a:r>
              <a:rPr lang="en-US" sz="1200" spc="441">
                <a:solidFill>
                  <a:srgbClr val="000000"/>
                </a:solidFill>
                <a:latin typeface="Bebas Neue"/>
              </a:rPr>
              <a:t>/ ACTIVITY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125798" y="3299449"/>
            <a:ext cx="4822513" cy="926343"/>
            <a:chOff x="0" y="-57149"/>
            <a:chExt cx="6430018" cy="1235125"/>
          </a:xfrm>
        </p:grpSpPr>
        <p:sp>
          <p:nvSpPr>
            <p:cNvPr id="14" name="TextBox 14"/>
            <p:cNvSpPr txBox="1"/>
            <p:nvPr/>
          </p:nvSpPr>
          <p:spPr>
            <a:xfrm>
              <a:off x="12700" y="-57149"/>
              <a:ext cx="6417318" cy="655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 spc="599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Implications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741189"/>
              <a:ext cx="6430018" cy="436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9"/>
                </a:lnSpc>
              </a:pPr>
              <a:endParaRPr lang="en-US" sz="1999" spc="345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076561" y="4273612"/>
            <a:ext cx="5242226" cy="2701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sz="2400" spc="-2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Can be used as an indication of the effects of pretreatments.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2400" spc="-26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lang="en-US" sz="2400" spc="-2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Osmotic shock should be preferred over thermal heating. 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076561" y="3967039"/>
            <a:ext cx="4871750" cy="9650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39689" y="3119683"/>
            <a:ext cx="4065898" cy="4121595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68172E2-3E71-DF4F-96D0-031A0B1DE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7869016" y="3662383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1" name="AutoShape 11"/>
          <p:cNvSpPr/>
          <p:nvPr/>
        </p:nvSpPr>
        <p:spPr>
          <a:xfrm>
            <a:off x="7869016" y="8028000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2" name="AutoShape 12"/>
          <p:cNvSpPr/>
          <p:nvPr/>
        </p:nvSpPr>
        <p:spPr>
          <a:xfrm>
            <a:off x="7869016" y="1479575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3" name="AutoShape 13"/>
          <p:cNvSpPr/>
          <p:nvPr/>
        </p:nvSpPr>
        <p:spPr>
          <a:xfrm>
            <a:off x="7869016" y="5845192"/>
            <a:ext cx="7379353" cy="9525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4" name="AutoShape 14"/>
          <p:cNvSpPr/>
          <p:nvPr/>
        </p:nvSpPr>
        <p:spPr>
          <a:xfrm>
            <a:off x="7859481" y="1479575"/>
            <a:ext cx="78262" cy="6557950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alphaModFix amt="40000"/>
          </a:blip>
          <a:srcRect/>
          <a:stretch>
            <a:fillRect/>
          </a:stretch>
        </p:blipFill>
        <p:spPr>
          <a:xfrm>
            <a:off x="2454359" y="3026580"/>
            <a:ext cx="4420195" cy="41148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2748472" y="4540362"/>
            <a:ext cx="3831969" cy="1030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  <a:spcBef>
                <a:spcPct val="0"/>
              </a:spcBef>
            </a:pPr>
            <a:r>
              <a:rPr lang="en-US" sz="2999" b="1" spc="599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SOURCES OF UNCERTAINTY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06661" y="2380785"/>
            <a:ext cx="149055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-36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Calibration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16111" y="4549887"/>
            <a:ext cx="2869227" cy="396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Incomplete separation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77886" y="6735615"/>
            <a:ext cx="5126652" cy="396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-36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Low concentration of lipid constituents</a:t>
            </a:r>
          </a:p>
        </p:txBody>
      </p:sp>
      <p:sp>
        <p:nvSpPr>
          <p:cNvPr id="21" name="TextBox 21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DB19781-A445-1948-857F-F212ACA32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AutoShape 10"/>
          <p:cNvSpPr/>
          <p:nvPr/>
        </p:nvSpPr>
        <p:spPr>
          <a:xfrm>
            <a:off x="6362961" y="4824710"/>
            <a:ext cx="9525" cy="359752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1" name="AutoShape 11"/>
          <p:cNvSpPr/>
          <p:nvPr/>
        </p:nvSpPr>
        <p:spPr>
          <a:xfrm>
            <a:off x="11729966" y="4824710"/>
            <a:ext cx="9525" cy="3597520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3" name="TextBox 13"/>
          <p:cNvSpPr txBox="1"/>
          <p:nvPr/>
        </p:nvSpPr>
        <p:spPr>
          <a:xfrm>
            <a:off x="2799454" y="1746456"/>
            <a:ext cx="12689091" cy="505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spc="599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CHALLENGES FACED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85901" y="3218779"/>
            <a:ext cx="1411288" cy="1408369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110140" y="5899130"/>
            <a:ext cx="3148162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-42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Limited supply of micro-algae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62966" y="3217320"/>
            <a:ext cx="1391167" cy="1411288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7192326" y="5899130"/>
            <a:ext cx="3910162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-42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Separation of micro-algae from filter paper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849009" y="3217320"/>
            <a:ext cx="1353090" cy="1411288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12463150" y="5899130"/>
            <a:ext cx="3910162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800" spc="-42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Unavailability of Equipments</a:t>
            </a:r>
          </a:p>
        </p:txBody>
      </p:sp>
      <p:sp>
        <p:nvSpPr>
          <p:cNvPr id="20" name="TextBox 20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21" name="TextBox 21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58A8EE5-47EA-0C40-AACC-88F3357E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8763000" y="3121939"/>
            <a:ext cx="7111357" cy="3150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 b="1" spc="-53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Future Direction - Maximising growth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3600" spc="-53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Research on the optimal growth environment for micro-algae to enhance lipid content.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76133" y="2625488"/>
            <a:ext cx="5083348" cy="4916984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 dirty="0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D0AA3B0-D2E1-8E47-86E7-B903001E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58375" y="2511947"/>
            <a:ext cx="4878044" cy="5100616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901402" y="4749165"/>
            <a:ext cx="685794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 b="1" spc="84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SAVE THE PLANET.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14126039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RESEARCH PRESENTATION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56351" y="9209202"/>
            <a:ext cx="5004048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 dirty="0">
                <a:solidFill>
                  <a:srgbClr val="000000"/>
                </a:solidFill>
                <a:latin typeface="Open Sans Light"/>
              </a:rPr>
              <a:t>VTAC No - 182 561 38 X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291162" y="5062384"/>
            <a:ext cx="7557426" cy="162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8"/>
              </a:lnSpc>
            </a:pPr>
            <a:r>
              <a:rPr lang="en-US" sz="1200" spc="441">
                <a:solidFill>
                  <a:srgbClr val="000000"/>
                </a:solidFill>
                <a:latin typeface="Bebas Neue Bold"/>
              </a:rPr>
              <a:t>EXTENDED INVESTIGATION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88A96A-CF7D-5441-8B99-7A08F5F6B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314</Words>
  <Application>Microsoft Macintosh PowerPoint</Application>
  <PresentationFormat>Custom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Bebas Neue Bold</vt:lpstr>
      <vt:lpstr>Bebas Neue</vt:lpstr>
      <vt:lpstr>Open Sans Bold</vt:lpstr>
      <vt:lpstr>Calibri</vt:lpstr>
      <vt:lpstr>Open Sans Light</vt:lpstr>
      <vt:lpstr>Arial</vt:lpstr>
      <vt:lpstr>Wingdings</vt:lpstr>
      <vt:lpstr>Cormorant Garamond Bold</vt:lpstr>
      <vt:lpstr>Cambria</vt:lpstr>
      <vt:lpstr>Roboto Bold</vt:lpstr>
      <vt:lpstr>Office Theme</vt:lpstr>
      <vt:lpstr>BANGLADESH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BANGLADESH</dc:title>
  <dc:creator>Vishnu SIVAKUMAR</dc:creator>
  <cp:lastModifiedBy>Vishnu SIVAKUMAR</cp:lastModifiedBy>
  <cp:revision>17</cp:revision>
  <dcterms:created xsi:type="dcterms:W3CDTF">2020-10-21T10:35:03Z</dcterms:created>
  <dcterms:modified xsi:type="dcterms:W3CDTF">2020-10-21T14:03:23Z</dcterms:modified>
</cp:coreProperties>
</file>