
<file path=[Content_Types].xml><?xml version="1.0" encoding="utf-8"?>
<Types xmlns="http://schemas.openxmlformats.org/package/2006/content-types"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4895"/>
    <p:restoredTop sz="94696"/>
  </p:normalViewPr>
  <p:slideViewPr>
    <p:cSldViewPr snapToGrid="0" snapToObjects="1">
      <p:cViewPr varScale="1">
        <p:scale>
          <a:sx n="105" d="100"/>
          <a:sy n="105" d="100"/>
        </p:scale>
        <p:origin x="31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tiff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1.tif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pubmed/28428046" TargetMode="External"/><Relationship Id="rId3" Type="http://schemas.openxmlformats.org/officeDocument/2006/relationships/hyperlink" Target="http://www.onlinebiochem.com/wp-content/uploads/2018/05/denaturation4.jpg" TargetMode="External"/><Relationship Id="rId7" Type="http://schemas.openxmlformats.org/officeDocument/2006/relationships/hyperlink" Target="https://www.ansto.gov.au/education/nuclear-facts/what-is-synchrotron-light" TargetMode="External"/><Relationship Id="rId2" Type="http://schemas.openxmlformats.org/officeDocument/2006/relationships/hyperlink" Target="https://image.shutterstock.com/image-photo/life-cycle-apples-260nw-13697373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oteinstructures.com/Experimental/Experimental/protein-crystallography2.html" TargetMode="External"/><Relationship Id="rId5" Type="http://schemas.openxmlformats.org/officeDocument/2006/relationships/hyperlink" Target="https://alcor.org/Library/pdfs/How-Cryoprotectants-Work.pdf" TargetMode="External"/><Relationship Id="rId4" Type="http://schemas.openxmlformats.org/officeDocument/2006/relationships/hyperlink" Target="http://1.bp.blogspot.com/-NdjUUDb3aTI/Vd6cWZ2uR5I/AAAAAAAAJog/--XjWhS1uOE/s1600/pharmatutor-art-2381-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E206F-907F-BC45-A661-8E1D8F673E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Cryoprotectants and their uses in protein preservation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DBBC67-6ED8-8A43-A464-43EB1D9B10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– Vishnu Sivakumar</a:t>
            </a:r>
          </a:p>
        </p:txBody>
      </p:sp>
      <p:pic>
        <p:nvPicPr>
          <p:cNvPr id="6" name="Picture 5" descr="An open refrigerator filled with food&#10;&#10;Description automatically generated">
            <a:extLst>
              <a:ext uri="{FF2B5EF4-FFF2-40B4-BE49-F238E27FC236}">
                <a16:creationId xmlns:a16="http://schemas.microsoft.com/office/drawing/2014/main" id="{EDF7D4D6-E2DD-574D-ABBE-3DB3C2AF9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952" y="115110"/>
            <a:ext cx="2295148" cy="2295148"/>
          </a:xfrm>
          <a:prstGeom prst="rect">
            <a:avLst/>
          </a:prstGeom>
        </p:spPr>
      </p:pic>
      <p:pic>
        <p:nvPicPr>
          <p:cNvPr id="7" name="Picture 6" descr="An apple sitting on a table&#10;&#10;Description automatically generated">
            <a:extLst>
              <a:ext uri="{FF2B5EF4-FFF2-40B4-BE49-F238E27FC236}">
                <a16:creationId xmlns:a16="http://schemas.microsoft.com/office/drawing/2014/main" id="{0D958440-E324-994E-B9FB-A925F8C23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2302" y="115110"/>
            <a:ext cx="2986364" cy="21440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5AFF91-91E8-9E45-AE8B-CFE4FDFA3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124" y="3886200"/>
            <a:ext cx="2356612" cy="24613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0902C6-E62C-5643-BDFE-349DF5A03F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332" y="233476"/>
            <a:ext cx="3810000" cy="215900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194DF15-DBEC-E949-AC30-492B1706D9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51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4594">
        <p159:morph option="byObject"/>
      </p:transition>
    </mc:Choice>
    <mc:Fallback>
      <p:transition spd="slow" advTm="445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D2CE7-7385-FF40-AD65-5E6206DD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502903"/>
            <a:ext cx="10364451" cy="1596177"/>
          </a:xfrm>
        </p:spPr>
        <p:txBody>
          <a:bodyPr/>
          <a:lstStyle/>
          <a:p>
            <a:r>
              <a:rPr lang="en-US" dirty="0"/>
              <a:t>Environmental effects on proteins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2D2B9C-3F95-3846-B1C2-99C36D370D4C}"/>
              </a:ext>
            </a:extLst>
          </p:cNvPr>
          <p:cNvSpPr txBox="1"/>
          <p:nvPr/>
        </p:nvSpPr>
        <p:spPr>
          <a:xfrm>
            <a:off x="913774" y="2186152"/>
            <a:ext cx="76311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800" dirty="0"/>
              <a:t>Degradation</a:t>
            </a:r>
          </a:p>
          <a:p>
            <a:r>
              <a:rPr lang="en-US" sz="2800" dirty="0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2800" dirty="0"/>
              <a:t>Denaturation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7CB93B3-18A0-EB4F-B598-EDC28530F5C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4195952" y="1887673"/>
            <a:ext cx="7513197" cy="22539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DB459B-D846-A248-84C5-CF6336D96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277" y="4319311"/>
            <a:ext cx="4675571" cy="228341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38639C8-0428-F54B-8BA9-6E33120FB7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5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754">
        <p:fade/>
      </p:transition>
    </mc:Choice>
    <mc:Fallback xmlns="">
      <p:transition spd="med" advTm="217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654DE-3E28-BC45-A66E-33244C1FE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freezing on protein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40927-C583-2644-90C9-12A1AF93986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Mechanical Damage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Solution effects injury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Freeze concentration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Diffraction of light due to ice formation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1D9E384-BA4F-5045-BD15-6DCF14201B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A660FC-27C1-EA4B-BE8B-ED5028F26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391" y="3463287"/>
            <a:ext cx="5090309" cy="248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12633"/>
      </p:ext>
    </p:extLst>
  </p:cSld>
  <p:clrMapOvr>
    <a:masterClrMapping/>
  </p:clrMapOvr>
  <p:transition spd="slow" advTm="12635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17AFC-5293-DD4A-A0BD-FF0C2B4EC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cryoprotectants?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13FAB-75FD-FB44-874F-189C5DA563A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/>
              <a:t>Dissolves in Water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Decreases the melting point of water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Causes larger amounts of water to remain in liquid state at cryo-temperatures </a:t>
            </a:r>
          </a:p>
          <a:p>
            <a:pPr>
              <a:buFont typeface="Wingdings" pitchFamily="2" charset="2"/>
              <a:buChar char="v"/>
            </a:pPr>
            <a:r>
              <a:rPr lang="en-US" dirty="0"/>
              <a:t>Minimal ice formation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  <p:pic>
        <p:nvPicPr>
          <p:cNvPr id="4" name="Picture 3" descr="page2image3228448528">
            <a:extLst>
              <a:ext uri="{FF2B5EF4-FFF2-40B4-BE49-F238E27FC236}">
                <a16:creationId xmlns:a16="http://schemas.microsoft.com/office/drawing/2014/main" id="{CB8A8C16-9E7E-C747-9B18-6A89C1E28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612" y="3992692"/>
            <a:ext cx="4486275" cy="274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49ABFE0-8418-6043-8CC1-E12F003B4E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63230"/>
      </p:ext>
    </p:extLst>
  </p:cSld>
  <p:clrMapOvr>
    <a:masterClrMapping/>
  </p:clrMapOvr>
  <p:transition spd="slow" advTm="6546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08AF5-0F67-9242-B2DC-FECF856F2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cryoprotectants are applied…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76974-AA19-DD42-ACCA-0B0593D0E6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Flash Freezing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Avoid phosphate buffers 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Minimize freeze-thaw cycle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Store in Working aliquots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55CF1B7-6572-F14B-BF3A-7C604DD032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4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6830">
        <p:split orient="vert"/>
      </p:transition>
    </mc:Choice>
    <mc:Fallback xmlns="">
      <p:transition spd="slow" advTm="7683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3C199-6879-4C49-B12B-7497BCAC8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factors in avoiding protein degradation…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10F37-7069-A743-B6A2-66E4C4C67A7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lvl="0">
              <a:buFont typeface="Courier New" panose="02070309020205020404" pitchFamily="49" charset="0"/>
              <a:buChar char="o"/>
            </a:pPr>
            <a:r>
              <a:rPr lang="en-AU" dirty="0"/>
              <a:t>Making sure samples are stored correctly in the correct buffer and flash frozen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AU" dirty="0"/>
              <a:t>Aliquoting samples on first use so they don’t undergo repeated freeze-thaw cycles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AU" dirty="0"/>
              <a:t>Making sure samples aren’t left at room temperature for long periods of time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AU" dirty="0"/>
              <a:t>Storing at -80 degrees Celsius rather than -20 degrees Celsius where possible to increase sample longevity.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AU" dirty="0"/>
              <a:t>Not storing samples long term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AU" dirty="0"/>
              <a:t>Using proteomics to check samples remain fit-for-purpose following freezer storage 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en-AU" dirty="0"/>
              <a:t>Using alternative reagents that are stable at room temperature where possible to avoid the issue altogether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DDA96B9-86AA-F74D-BE85-4C57E69C3A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4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791">
        <p14:reveal/>
      </p:transition>
    </mc:Choice>
    <mc:Fallback xmlns="">
      <p:transition spd="slow" advTm="157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EA921-1679-A546-8AA0-C5E63A850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630911"/>
            <a:ext cx="10364451" cy="1596177"/>
          </a:xfrm>
        </p:spPr>
        <p:txBody>
          <a:bodyPr>
            <a:normAutofit/>
          </a:bodyPr>
          <a:lstStyle/>
          <a:p>
            <a:r>
              <a:rPr lang="en-US" sz="7200" dirty="0"/>
              <a:t>THANKYOU !!!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BBF731A-1514-D148-861B-0B8EB47429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5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97"/>
    </mc:Choice>
    <mc:Fallback xmlns="">
      <p:transition spd="slow" advTm="5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E87BB-25A4-FF4B-816E-162DDE9E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5A667-1C4D-B840-B3E7-CB145DA76A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630" y="2016589"/>
            <a:ext cx="10363826" cy="4222894"/>
          </a:xfrm>
        </p:spPr>
        <p:txBody>
          <a:bodyPr>
            <a:normAutofit lnSpcReduction="10000"/>
          </a:bodyPr>
          <a:lstStyle/>
          <a:p>
            <a:r>
              <a:rPr lang="en-US" sz="1200" dirty="0">
                <a:hlinkClick r:id="rId2"/>
              </a:rPr>
              <a:t>https://image.shutterstock.com/image-photo/life-cycle-apples-260nw-136973735.jpg</a:t>
            </a:r>
            <a:endParaRPr lang="en-US" sz="1200" dirty="0"/>
          </a:p>
          <a:p>
            <a:r>
              <a:rPr lang="en-US" sz="1200" dirty="0"/>
              <a:t>https://reviewed-com-</a:t>
            </a:r>
            <a:r>
              <a:rPr lang="en-US" sz="1200" dirty="0" err="1"/>
              <a:t>res.cloudinary.com</a:t>
            </a:r>
            <a:r>
              <a:rPr lang="en-US" sz="1200" dirty="0"/>
              <a:t>/image/fetch/s--fM99a-c8--/b_white,c_fill,cs_srgb,f_auto,fl_progressive.strip_profile,g_center,h_1200,q_auto,w_1200/https://reviewed-production.s3.amazonaws.com/1519336867000/This-is-why-your-fridge-smells-</a:t>
            </a:r>
            <a:r>
              <a:rPr lang="en-US" sz="1200" dirty="0" err="1"/>
              <a:t>hero.jpg</a:t>
            </a:r>
            <a:endParaRPr lang="en-US" sz="1200" dirty="0"/>
          </a:p>
          <a:p>
            <a:r>
              <a:rPr lang="en-US" sz="1200" dirty="0">
                <a:hlinkClick r:id="rId3"/>
              </a:rPr>
              <a:t>http://www.onlinebiochem.com/wp-content/uploads/2018/05/denaturation4.jpg</a:t>
            </a:r>
            <a:endParaRPr lang="en-US" sz="1200" dirty="0"/>
          </a:p>
          <a:p>
            <a:r>
              <a:rPr lang="en-US" sz="1200" dirty="0">
                <a:hlinkClick r:id="rId4"/>
              </a:rPr>
              <a:t>http://1.bp.blogspot.com/-NdjUUDb3aTI/Vd6cWZ2uR5I/AAAAAAAAJog/--XjWhS1uOE/s1600/pharmatutor-art-2381-1.jpg</a:t>
            </a:r>
            <a:endParaRPr lang="en-US" sz="1200" dirty="0"/>
          </a:p>
          <a:p>
            <a:r>
              <a:rPr lang="en-AU" sz="1200" dirty="0" err="1"/>
              <a:t>Wowk</a:t>
            </a:r>
            <a:r>
              <a:rPr lang="en-AU" sz="1200" dirty="0"/>
              <a:t>, B. (2017). </a:t>
            </a:r>
            <a:r>
              <a:rPr lang="en-AU" sz="1200" i="1" dirty="0"/>
              <a:t>How Cryoprotectants Work</a:t>
            </a:r>
            <a:r>
              <a:rPr lang="en-AU" sz="1200" dirty="0"/>
              <a:t>. [online] </a:t>
            </a:r>
            <a:r>
              <a:rPr lang="en-AU" sz="1200" dirty="0" err="1"/>
              <a:t>Alcor.org</a:t>
            </a:r>
            <a:r>
              <a:rPr lang="en-AU" sz="1200" dirty="0"/>
              <a:t>. Available at: </a:t>
            </a:r>
            <a:r>
              <a:rPr lang="en-AU" sz="1200" u="sng" dirty="0">
                <a:hlinkClick r:id="rId5"/>
              </a:rPr>
              <a:t>https://alcor.org/Library/pdfs/How-Cryoprotectants-Work.pdf</a:t>
            </a:r>
            <a:r>
              <a:rPr lang="en-AU" sz="1200" dirty="0"/>
              <a:t>.</a:t>
            </a:r>
          </a:p>
          <a:p>
            <a:r>
              <a:rPr lang="en-AU" sz="1200" dirty="0" err="1"/>
              <a:t>Proteinstructures.com</a:t>
            </a:r>
            <a:r>
              <a:rPr lang="en-AU" sz="1200" dirty="0"/>
              <a:t>. (2017). </a:t>
            </a:r>
            <a:r>
              <a:rPr lang="en-AU" sz="1200" i="1" dirty="0"/>
              <a:t>Instrumentation for X-ray Data Collection: Home Lab and Synchrotrons</a:t>
            </a:r>
            <a:r>
              <a:rPr lang="en-AU" sz="1200" dirty="0"/>
              <a:t>. [online] Available at: </a:t>
            </a:r>
            <a:r>
              <a:rPr lang="en-AU" sz="1200" u="sng" dirty="0">
                <a:hlinkClick r:id="rId6"/>
              </a:rPr>
              <a:t>https://proteinstructures.com/Experimental/Experimental/protein-crystallography2.html</a:t>
            </a:r>
            <a:endParaRPr lang="en-AU" sz="1200" dirty="0"/>
          </a:p>
          <a:p>
            <a:r>
              <a:rPr lang="en-AU" sz="1200" dirty="0" err="1"/>
              <a:t>Ansto.gov.au</a:t>
            </a:r>
            <a:r>
              <a:rPr lang="en-AU" sz="1200" dirty="0"/>
              <a:t>. (2019). </a:t>
            </a:r>
            <a:r>
              <a:rPr lang="en-AU" sz="1200" i="1" dirty="0"/>
              <a:t>Synchrotron | What is Synchrotron Light? | ANSTO</a:t>
            </a:r>
            <a:r>
              <a:rPr lang="en-AU" sz="1200" dirty="0"/>
              <a:t>. [online] Available at: </a:t>
            </a:r>
            <a:r>
              <a:rPr lang="en-AU" sz="1200" u="sng" dirty="0">
                <a:hlinkClick r:id="rId7"/>
              </a:rPr>
              <a:t>https://www.ansto.gov.au/education/nuclear-facts/what-is-synchrotron-light</a:t>
            </a:r>
            <a:r>
              <a:rPr lang="en-AU" sz="1200" dirty="0"/>
              <a:t>.</a:t>
            </a:r>
          </a:p>
          <a:p>
            <a:r>
              <a:rPr lang="en-AU" sz="1200" dirty="0"/>
              <a:t>Elliott, G., Wang, S. and Fuller, B. (2017). </a:t>
            </a:r>
            <a:r>
              <a:rPr lang="en-AU" sz="1200" i="1" dirty="0"/>
              <a:t>Cryoprotectants: A review of the actions and applications of cryoprotective solutes that modulate cell recovery from ultra-low temperatures. - PubMed - NCBI</a:t>
            </a:r>
            <a:r>
              <a:rPr lang="en-AU" sz="1200" dirty="0"/>
              <a:t>. [online] </a:t>
            </a:r>
            <a:r>
              <a:rPr lang="en-AU" sz="1200" dirty="0" err="1"/>
              <a:t>Ncbi.nlm.nih.gov</a:t>
            </a:r>
            <a:r>
              <a:rPr lang="en-AU" sz="1200" dirty="0"/>
              <a:t>. Available at: </a:t>
            </a:r>
            <a:r>
              <a:rPr lang="en-AU" sz="1200" u="sng" dirty="0">
                <a:hlinkClick r:id="rId8"/>
              </a:rPr>
              <a:t>https://www.ncbi.nlm.nih.gov/pubmed/28428046</a:t>
            </a:r>
            <a:r>
              <a:rPr lang="en-AU" sz="1200" dirty="0"/>
              <a:t>.</a:t>
            </a:r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8192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312</Words>
  <Application>Microsoft Macintosh PowerPoint</Application>
  <PresentationFormat>Widescreen</PresentationFormat>
  <Paragraphs>40</Paragraphs>
  <Slides>8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Courier New</vt:lpstr>
      <vt:lpstr>Tw Cen MT</vt:lpstr>
      <vt:lpstr>Wingdings</vt:lpstr>
      <vt:lpstr>Droplet</vt:lpstr>
      <vt:lpstr>Cryoprotectants and their uses in protein preservation</vt:lpstr>
      <vt:lpstr>Environmental effects on proteins</vt:lpstr>
      <vt:lpstr>Effects of freezing on protein analysis</vt:lpstr>
      <vt:lpstr>What are cryoprotectants?</vt:lpstr>
      <vt:lpstr>How cryoprotectants are applied…</vt:lpstr>
      <vt:lpstr>Other factors in avoiding protein degradation…</vt:lpstr>
      <vt:lpstr>THANKYOU !!!</vt:lpstr>
      <vt:lpstr>Bibliography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Vishnu SIVAKUMAR</dc:creator>
  <cp:lastModifiedBy>Vishnu SIVAKUMAR</cp:lastModifiedBy>
  <cp:revision>9</cp:revision>
  <dcterms:created xsi:type="dcterms:W3CDTF">2019-05-05T16:42:00Z</dcterms:created>
  <dcterms:modified xsi:type="dcterms:W3CDTF">2019-05-05T22:32:49Z</dcterms:modified>
</cp:coreProperties>
</file>