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5" r:id="rId10"/>
    <p:sldId id="266" r:id="rId11"/>
    <p:sldId id="267" r:id="rId12"/>
    <p:sldId id="268" r:id="rId13"/>
    <p:sldId id="276" r:id="rId14"/>
    <p:sldId id="269" r:id="rId15"/>
    <p:sldId id="270" r:id="rId16"/>
    <p:sldId id="271" r:id="rId17"/>
    <p:sldId id="273" r:id="rId18"/>
    <p:sldId id="274" r:id="rId19"/>
    <p:sldId id="275" r:id="rId20"/>
    <p:sldId id="284" r:id="rId21"/>
    <p:sldId id="277" r:id="rId22"/>
    <p:sldId id="278" r:id="rId23"/>
    <p:sldId id="281" r:id="rId24"/>
    <p:sldId id="282" r:id="rId25"/>
    <p:sldId id="279" r:id="rId26"/>
    <p:sldId id="280" r:id="rId27"/>
    <p:sldId id="283" r:id="rId28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88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028D6C9-5213-4C9D-9D2E-7A738F34DD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87E55DE-FB24-4A92-B85C-DE455813C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0BA8CD3-283D-4F0C-8845-B217213EE8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2E8E96E-2782-43CD-9A60-A1AC3C07FC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993A5-38E3-414E-8C4E-6615ABD7DE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118854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866DE-DFDF-429A-8DEA-367F63D75A0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602827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960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191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0463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316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9509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0975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460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603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75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42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465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94108-6425-44BA-8D5F-E2DF482D08E3}" type="datetimeFigureOut">
              <a:rPr lang="en-AU" smtClean="0"/>
              <a:t>17/10/2018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B7AE1-30E1-451B-891B-F0862E3AD1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767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0F3053-94F7-4369-8366-D00D899ABB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12A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C3BAD18-20F5-4AEB-9AC4-DC123D0632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Populations and samples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Specialist Mathematics 11</a:t>
            </a:r>
          </a:p>
        </p:txBody>
      </p:sp>
    </p:spTree>
    <p:extLst>
      <p:ext uri="{BB962C8B-B14F-4D97-AF65-F5344CB8AC3E}">
        <p14:creationId xmlns:p14="http://schemas.microsoft.com/office/powerpoint/2010/main" val="269924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6614-7FF4-4F2F-B89B-75349105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Populations and samples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C64D3A-CDD3-47F4-93FA-9A4FF7D55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population is the set of all eligible members of a group which we intend to study.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sample is a subset of the population which we select in order to make inferences about the population. 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Generalising from the sample to the population will not be useful unless the sample is representative of the population.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simplest way to obtain a valid sample is to choose a random sample, where every member of the population has an equal chance of being included in the sample.</a:t>
            </a:r>
          </a:p>
        </p:txBody>
      </p:sp>
    </p:spTree>
    <p:extLst>
      <p:ext uri="{BB962C8B-B14F-4D97-AF65-F5344CB8AC3E}">
        <p14:creationId xmlns:p14="http://schemas.microsoft.com/office/powerpoint/2010/main" val="308636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6614-7FF4-4F2F-B89B-75349105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C64D3A-CDD3-47F4-93FA-9A4FF7D55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351338"/>
          </a:xfrm>
        </p:spPr>
        <p:txBody>
          <a:bodyPr>
            <a:normAutofit lnSpcReduction="10000"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function rand( ) to generate a random integer between a given range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randList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) to generate a list of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interegers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between a given range or generate a list of random numbers between 0 and 1</a:t>
            </a:r>
          </a:p>
          <a:p>
            <a:pPr marL="0" indent="0">
              <a:buNone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B8CADFA-9B0F-4D48-B888-E661DFEB35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6" t="7125" r="59420" b="4791"/>
          <a:stretch/>
        </p:blipFill>
        <p:spPr>
          <a:xfrm>
            <a:off x="5666131" y="98871"/>
            <a:ext cx="2849219" cy="666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8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6614-7FF4-4F2F-B89B-75349105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parameters and sample statistics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275A24C-6EA6-4844-8A61-4026751472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1" t="39493" r="71594" b="52261"/>
          <a:stretch/>
        </p:blipFill>
        <p:spPr>
          <a:xfrm>
            <a:off x="1691573" y="1683383"/>
            <a:ext cx="5760849" cy="7074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330B81F-62A5-4F29-A412-AA2CFE4466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1" t="60508" r="71594" b="31246"/>
          <a:stretch/>
        </p:blipFill>
        <p:spPr>
          <a:xfrm>
            <a:off x="1691573" y="2560838"/>
            <a:ext cx="5760841" cy="707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CF8ADC-849C-4B4E-9153-557C87CEA8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61" t="37560" r="70870" b="55276"/>
          <a:stretch/>
        </p:blipFill>
        <p:spPr>
          <a:xfrm>
            <a:off x="1691573" y="3478062"/>
            <a:ext cx="5760841" cy="5932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3E618AD-FDA4-4A70-B1E3-F71C423C2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61" t="65662" r="70870" b="27174"/>
          <a:stretch/>
        </p:blipFill>
        <p:spPr>
          <a:xfrm>
            <a:off x="1691573" y="4281154"/>
            <a:ext cx="5760829" cy="5932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F260B5C-A3BC-4ABF-8770-904A181526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06" t="37560" r="64493" b="47813"/>
          <a:stretch/>
        </p:blipFill>
        <p:spPr>
          <a:xfrm>
            <a:off x="639644" y="5084245"/>
            <a:ext cx="7776166" cy="12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5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6614-7FF4-4F2F-B89B-75349105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2B035432-7D17-4CC7-86D7-EE0682807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Riverdale High School, 21% of students travel to school by roller-skates. A group of 100 students selected in a random sample, and 31 of them travel to school by roller-skates. In this example:</a:t>
            </a:r>
          </a:p>
          <a:p>
            <a:pPr marL="514350" indent="-514350">
              <a:buAutoNum type="alphaLcParenR"/>
            </a:pP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population?</a:t>
            </a:r>
          </a:p>
          <a:p>
            <a:pPr marL="514350" indent="-514350">
              <a:buAutoNum type="alphaLcParenR"/>
            </a:pP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value of the population proportion?</a:t>
            </a:r>
          </a:p>
          <a:p>
            <a:pPr marL="514350" indent="-514350">
              <a:buAutoNum type="alphaLcParenR"/>
            </a:pP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value of the sample proportion?</a:t>
            </a:r>
          </a:p>
        </p:txBody>
      </p:sp>
    </p:spTree>
    <p:extLst>
      <p:ext uri="{BB962C8B-B14F-4D97-AF65-F5344CB8AC3E}">
        <p14:creationId xmlns:p14="http://schemas.microsoft.com/office/powerpoint/2010/main" val="110252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0F3053-94F7-4369-8366-D00D899ABB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12B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C3BAD18-20F5-4AEB-9AC4-DC123D0632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distribution of the sample proportion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Specialist Mathematics 11</a:t>
            </a:r>
          </a:p>
        </p:txBody>
      </p:sp>
    </p:spTree>
    <p:extLst>
      <p:ext uri="{BB962C8B-B14F-4D97-AF65-F5344CB8AC3E}">
        <p14:creationId xmlns:p14="http://schemas.microsoft.com/office/powerpoint/2010/main" val="21920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36614-7FF4-4F2F-B89B-75349105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 variables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A2240CA-7844-4477-A963-FF55136FF2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6" t="31763" r="70579" b="60025"/>
          <a:stretch/>
        </p:blipFill>
        <p:spPr>
          <a:xfrm>
            <a:off x="1407629" y="1753637"/>
            <a:ext cx="6328741" cy="6916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0DB2CC5-DEF4-4E63-8904-3823917443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55" t="34662" r="78551" b="26691"/>
          <a:stretch/>
        </p:blipFill>
        <p:spPr>
          <a:xfrm>
            <a:off x="3061252" y="2508195"/>
            <a:ext cx="3021495" cy="30214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6D482AD-3EAF-4F96-8DA2-8353E86AEEDB}"/>
              </a:ext>
            </a:extLst>
          </p:cNvPr>
          <p:cNvSpPr/>
          <p:nvPr/>
        </p:nvSpPr>
        <p:spPr>
          <a:xfrm>
            <a:off x="430696" y="5592638"/>
            <a:ext cx="80846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table we can see that the possible values of </a:t>
            </a:r>
            <a:r>
              <a:rPr lang="en-A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0, 1, 2 and 3. Since the actual value that </a:t>
            </a:r>
            <a:r>
              <a:rPr lang="en-A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take is the result of a random experiment, </a:t>
            </a:r>
            <a:r>
              <a:rPr lang="en-A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random variable. A random variable can be discrete or continuous.</a:t>
            </a:r>
          </a:p>
        </p:txBody>
      </p:sp>
    </p:spTree>
    <p:extLst>
      <p:ext uri="{BB962C8B-B14F-4D97-AF65-F5344CB8AC3E}">
        <p14:creationId xmlns:p14="http://schemas.microsoft.com/office/powerpoint/2010/main" val="209046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and continuous random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5BE9BB-22E2-4482-8270-E13A0D0EE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random variable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one which may take on only a countable number of distinct values, such as 0, 1, 2, 3, 4. </a:t>
            </a:r>
          </a:p>
          <a:p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random variables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usually (but not necessarily) generated by counting. 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children in a family, the number of brown eggs in a carton of a dozen eggs, and the number of times we roll a die before we observe a ‘six’ are all examples of </a:t>
            </a:r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random variables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random variable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one that can take any value in an interval of the real number line, and is usually (but not always) generated by measuring. 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Height, weight, and the time taken to complete a puzzle are all examples of </a:t>
            </a:r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random variables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288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probability distributions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B32C506-95A1-483B-A4C4-FA992E35E0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75" t="34662" r="68551" b="21376"/>
          <a:stretch/>
        </p:blipFill>
        <p:spPr>
          <a:xfrm>
            <a:off x="907774" y="1799933"/>
            <a:ext cx="7328452" cy="435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9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probability distributions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056A6E1-21A9-479E-9942-E4E4E6F263B4}"/>
              </a:ext>
            </a:extLst>
          </p:cNvPr>
          <p:cNvSpPr/>
          <p:nvPr/>
        </p:nvSpPr>
        <p:spPr>
          <a:xfrm>
            <a:off x="628650" y="1690689"/>
            <a:ext cx="7886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list of all possible values of the random variable </a:t>
            </a:r>
            <a:r>
              <a:rPr lang="en-A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together with the probability associated with each value, is known as the probability distribution of </a:t>
            </a:r>
            <a:r>
              <a:rPr lang="en-A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usually, we would summarise the probability distribution associated with the number of heads observed when a fair coin is tossed three times in a table as follows.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that, since every possible value of the random variable is included, the probabilities must add to 1.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65CE509-9A13-485C-A7C9-F758DAFA67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47" t="40942" r="77246" b="44565"/>
          <a:stretch/>
        </p:blipFill>
        <p:spPr>
          <a:xfrm>
            <a:off x="2564295" y="3591340"/>
            <a:ext cx="4015409" cy="141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probability distributions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9869C31-120D-4FB5-B7A2-C40181C19E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1" t="46256" r="64782" b="24276"/>
          <a:stretch/>
        </p:blipFill>
        <p:spPr>
          <a:xfrm>
            <a:off x="628650" y="2135751"/>
            <a:ext cx="7886700" cy="258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7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F25FD9A-65DE-4134-BA88-51D9D40FC533}"/>
              </a:ext>
            </a:extLst>
          </p:cNvPr>
          <p:cNvSpPr/>
          <p:nvPr/>
        </p:nvSpPr>
        <p:spPr>
          <a:xfrm>
            <a:off x="628650" y="1690689"/>
            <a:ext cx="788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9ADA555-DA3D-4FA9-BF6A-DE0F3C201EE2}"/>
              </a:ext>
            </a:extLst>
          </p:cNvPr>
          <p:cNvSpPr txBox="1"/>
          <p:nvPr/>
        </p:nvSpPr>
        <p:spPr>
          <a:xfrm>
            <a:off x="628650" y="1782245"/>
            <a:ext cx="361509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probability distribution: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table to find: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05E29F78-C7D8-4C03-B04B-C533D7B51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682497"/>
              </p:ext>
            </p:extLst>
          </p:nvPr>
        </p:nvGraphicFramePr>
        <p:xfrm>
          <a:off x="1179443" y="2336243"/>
          <a:ext cx="681161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088">
                  <a:extLst>
                    <a:ext uri="{9D8B030D-6E8A-4147-A177-3AD203B41FA5}">
                      <a16:colId xmlns:a16="http://schemas.microsoft.com/office/drawing/2014/main" xmlns="" val="743281416"/>
                    </a:ext>
                  </a:extLst>
                </a:gridCol>
                <a:gridCol w="973088">
                  <a:extLst>
                    <a:ext uri="{9D8B030D-6E8A-4147-A177-3AD203B41FA5}">
                      <a16:colId xmlns:a16="http://schemas.microsoft.com/office/drawing/2014/main" xmlns="" val="3972496981"/>
                    </a:ext>
                  </a:extLst>
                </a:gridCol>
                <a:gridCol w="973088">
                  <a:extLst>
                    <a:ext uri="{9D8B030D-6E8A-4147-A177-3AD203B41FA5}">
                      <a16:colId xmlns:a16="http://schemas.microsoft.com/office/drawing/2014/main" xmlns="" val="4196989174"/>
                    </a:ext>
                  </a:extLst>
                </a:gridCol>
                <a:gridCol w="973088">
                  <a:extLst>
                    <a:ext uri="{9D8B030D-6E8A-4147-A177-3AD203B41FA5}">
                      <a16:colId xmlns:a16="http://schemas.microsoft.com/office/drawing/2014/main" xmlns="" val="1830841351"/>
                    </a:ext>
                  </a:extLst>
                </a:gridCol>
                <a:gridCol w="973088">
                  <a:extLst>
                    <a:ext uri="{9D8B030D-6E8A-4147-A177-3AD203B41FA5}">
                      <a16:colId xmlns:a16="http://schemas.microsoft.com/office/drawing/2014/main" xmlns="" val="3220975755"/>
                    </a:ext>
                  </a:extLst>
                </a:gridCol>
                <a:gridCol w="973088">
                  <a:extLst>
                    <a:ext uri="{9D8B030D-6E8A-4147-A177-3AD203B41FA5}">
                      <a16:colId xmlns:a16="http://schemas.microsoft.com/office/drawing/2014/main" xmlns="" val="2614649394"/>
                    </a:ext>
                  </a:extLst>
                </a:gridCol>
                <a:gridCol w="973088">
                  <a:extLst>
                    <a:ext uri="{9D8B030D-6E8A-4147-A177-3AD203B41FA5}">
                      <a16:colId xmlns:a16="http://schemas.microsoft.com/office/drawing/2014/main" xmlns="" val="2306782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733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AU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AU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0816136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23C282E-F1F8-4F61-AD35-91CBF9EFF6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8405" t="39176" r="64348" b="56838"/>
          <a:stretch/>
        </p:blipFill>
        <p:spPr>
          <a:xfrm>
            <a:off x="639152" y="3937392"/>
            <a:ext cx="7351907" cy="32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3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0F3053-94F7-4369-8366-D00D899ABB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>
                <a:latin typeface="Times New Roman" panose="02020603050405020304" pitchFamily="18" charset="0"/>
                <a:cs typeface="Times New Roman" panose="02020603050405020304" pitchFamily="18" charset="0"/>
              </a:rPr>
              <a:t>Exercise </a:t>
            </a:r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12B (continued)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C3BAD18-20F5-4AEB-9AC4-DC123D0632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distribution of the sample proportion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Specialist Mathematics 11</a:t>
            </a:r>
          </a:p>
        </p:txBody>
      </p:sp>
    </p:spTree>
    <p:extLst>
      <p:ext uri="{BB962C8B-B14F-4D97-AF65-F5344CB8AC3E}">
        <p14:creationId xmlns:p14="http://schemas.microsoft.com/office/powerpoint/2010/main" val="345772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A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sample proportion as a random variable</a:t>
            </a:r>
            <a:endParaRPr lang="en-A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F25FD9A-65DE-4134-BA88-51D9D40FC533}"/>
              </a:ext>
            </a:extLst>
          </p:cNvPr>
          <p:cNvSpPr/>
          <p:nvPr/>
        </p:nvSpPr>
        <p:spPr>
          <a:xfrm>
            <a:off x="628650" y="1690689"/>
            <a:ext cx="788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605" t="20764" r="61972" b="8874"/>
          <a:stretch/>
        </p:blipFill>
        <p:spPr>
          <a:xfrm>
            <a:off x="463638" y="1043190"/>
            <a:ext cx="8293995" cy="556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0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F25FD9A-65DE-4134-BA88-51D9D40FC533}"/>
              </a:ext>
            </a:extLst>
          </p:cNvPr>
          <p:cNvSpPr/>
          <p:nvPr/>
        </p:nvSpPr>
        <p:spPr>
          <a:xfrm>
            <a:off x="628650" y="1690689"/>
            <a:ext cx="788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ADA555-DA3D-4FA9-BF6A-DE0F3C201EE2}"/>
              </a:ext>
            </a:extLst>
          </p:cNvPr>
          <p:cNvSpPr txBox="1"/>
          <p:nvPr/>
        </p:nvSpPr>
        <p:spPr>
          <a:xfrm>
            <a:off x="628650" y="1782245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bag contains 4 black balls and 6 white balls, and a random sample size of 4 is drawn. Find the probability that there is one black ball in the sample.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18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A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Hypergeometric distribution</a:t>
            </a:r>
            <a:endParaRPr lang="en-A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F25FD9A-65DE-4134-BA88-51D9D40FC533}"/>
              </a:ext>
            </a:extLst>
          </p:cNvPr>
          <p:cNvSpPr/>
          <p:nvPr/>
        </p:nvSpPr>
        <p:spPr>
          <a:xfrm>
            <a:off x="628650" y="1690689"/>
            <a:ext cx="788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8028" t="23190" r="61408" b="42357"/>
          <a:stretch/>
        </p:blipFill>
        <p:spPr>
          <a:xfrm>
            <a:off x="628650" y="1146220"/>
            <a:ext cx="7192851" cy="23534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053" t="19308" r="61383" b="36789"/>
          <a:stretch/>
        </p:blipFill>
        <p:spPr>
          <a:xfrm>
            <a:off x="495837" y="3499642"/>
            <a:ext cx="7914067" cy="329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3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2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F25FD9A-65DE-4134-BA88-51D9D40FC533}"/>
              </a:ext>
            </a:extLst>
          </p:cNvPr>
          <p:cNvSpPr/>
          <p:nvPr/>
        </p:nvSpPr>
        <p:spPr>
          <a:xfrm>
            <a:off x="628650" y="1690689"/>
            <a:ext cx="788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ADA555-DA3D-4FA9-BF6A-DE0F3C201EE2}"/>
              </a:ext>
            </a:extLst>
          </p:cNvPr>
          <p:cNvSpPr txBox="1"/>
          <p:nvPr/>
        </p:nvSpPr>
        <p:spPr>
          <a:xfrm>
            <a:off x="628650" y="1782245"/>
            <a:ext cx="7886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bag contains 4 black balls and 6 white balls, and a random sample size of 4 is drawn. Create a sampling distribution table showing the probabilities of obtaining 0, 1, 2, 3 and 4 black balls in the sample.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26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3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F25FD9A-65DE-4134-BA88-51D9D40FC533}"/>
              </a:ext>
            </a:extLst>
          </p:cNvPr>
          <p:cNvSpPr/>
          <p:nvPr/>
        </p:nvSpPr>
        <p:spPr>
          <a:xfrm>
            <a:off x="628650" y="1690689"/>
            <a:ext cx="788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ADA555-DA3D-4FA9-BF6A-DE0F3C201EE2}"/>
              </a:ext>
            </a:extLst>
          </p:cNvPr>
          <p:cNvSpPr txBox="1"/>
          <p:nvPr/>
        </p:nvSpPr>
        <p:spPr>
          <a:xfrm>
            <a:off x="628650" y="1782245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table in the previous exercise, determine the probability that the proportion of black balls in the sample is greater than 0.5.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38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6B16FC-C009-43C9-AA55-54B1F536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4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F25FD9A-65DE-4134-BA88-51D9D40FC533}"/>
              </a:ext>
            </a:extLst>
          </p:cNvPr>
          <p:cNvSpPr/>
          <p:nvPr/>
        </p:nvSpPr>
        <p:spPr>
          <a:xfrm>
            <a:off x="628650" y="1690689"/>
            <a:ext cx="7886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9ADA555-DA3D-4FA9-BF6A-DE0F3C201EE2}"/>
              </a:ext>
            </a:extLst>
          </p:cNvPr>
          <p:cNvSpPr txBox="1"/>
          <p:nvPr/>
        </p:nvSpPr>
        <p:spPr>
          <a:xfrm>
            <a:off x="628650" y="1782245"/>
            <a:ext cx="7886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known that 25% of a group of 20 students have been attacked by a Eastern European Tiger Wasp. Use the hypergeometric distribution to find the sampling distribution of the sample proportion of students attacked by an Eastern European Tiger Wasps if a random sample of 5 students is selected from this group.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66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0F3053-94F7-4369-8366-D00D899ABB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>
                <a:latin typeface="Times New Roman" panose="02020603050405020304" pitchFamily="18" charset="0"/>
                <a:cs typeface="Times New Roman" panose="02020603050405020304" pitchFamily="18" charset="0"/>
              </a:rPr>
              <a:t>Exercise </a:t>
            </a:r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12B (continued)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C3BAD18-20F5-4AEB-9AC4-DC123D0632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distribution of the sample proportion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Specialist Mathematics 11</a:t>
            </a:r>
          </a:p>
        </p:txBody>
      </p:sp>
    </p:spTree>
    <p:extLst>
      <p:ext uri="{BB962C8B-B14F-4D97-AF65-F5344CB8AC3E}">
        <p14:creationId xmlns:p14="http://schemas.microsoft.com/office/powerpoint/2010/main" val="111407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from a large population</a:t>
            </a:r>
            <a:endParaRPr lang="en-A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775" t="23132" r="27465" b="17746"/>
          <a:stretch/>
        </p:blipFill>
        <p:spPr>
          <a:xfrm>
            <a:off x="384268" y="1690688"/>
            <a:ext cx="8437760" cy="494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8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Binomial distribution</a:t>
            </a:r>
            <a:endParaRPr lang="en-A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6620" t="28142" r="28732" b="51566"/>
          <a:stretch/>
        </p:blipFill>
        <p:spPr>
          <a:xfrm>
            <a:off x="628650" y="1690689"/>
            <a:ext cx="7886700" cy="1646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042" t="37161" r="27747" b="29521"/>
          <a:stretch/>
        </p:blipFill>
        <p:spPr>
          <a:xfrm>
            <a:off x="734096" y="3767621"/>
            <a:ext cx="7575192" cy="257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0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Binomial distribution</a:t>
            </a:r>
            <a:endParaRPr lang="en-A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225" t="23132" r="19155" b="44802"/>
          <a:stretch/>
        </p:blipFill>
        <p:spPr>
          <a:xfrm>
            <a:off x="628650" y="1690689"/>
            <a:ext cx="7886700" cy="25111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4225" t="20127" r="18592" b="49311"/>
          <a:stretch/>
        </p:blipFill>
        <p:spPr>
          <a:xfrm>
            <a:off x="628650" y="4365937"/>
            <a:ext cx="7886700" cy="236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5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Binomial distribution</a:t>
            </a:r>
            <a:endParaRPr lang="en-A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648" t="41671" r="18310" b="23257"/>
          <a:stretch/>
        </p:blipFill>
        <p:spPr>
          <a:xfrm>
            <a:off x="628650" y="1870993"/>
            <a:ext cx="7621415" cy="263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0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>
                <a:latin typeface="Times New Roman" panose="02020603050405020304" pitchFamily="18" charset="0"/>
                <a:cs typeface="Times New Roman" panose="02020603050405020304" pitchFamily="18" charset="0"/>
              </a:rPr>
              <a:t>Comparing the hypergeometric and binomial distributions</a:t>
            </a:r>
            <a:endParaRPr lang="en-A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4366" t="28143" r="18873" b="39152"/>
          <a:stretch/>
        </p:blipFill>
        <p:spPr>
          <a:xfrm>
            <a:off x="295131" y="2517735"/>
            <a:ext cx="8553738" cy="277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6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200">
                <a:latin typeface="Times New Roman" panose="02020603050405020304" pitchFamily="18" charset="0"/>
                <a:cs typeface="Times New Roman" panose="02020603050405020304" pitchFamily="18" charset="0"/>
              </a:rPr>
              <a:t>Comparing the hypergeometric and binomial distributions</a:t>
            </a:r>
            <a:endParaRPr lang="en-AU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225" t="31400" r="18732" b="10732"/>
          <a:stretch/>
        </p:blipFill>
        <p:spPr>
          <a:xfrm>
            <a:off x="502275" y="1815922"/>
            <a:ext cx="8196481" cy="467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0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  <a:endParaRPr lang="en-A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8028" t="37662" r="18451" b="26514"/>
          <a:stretch/>
        </p:blipFill>
        <p:spPr>
          <a:xfrm>
            <a:off x="628651" y="1690689"/>
            <a:ext cx="7163068" cy="269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7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1698</TotalTime>
  <Words>776</Words>
  <Application>Microsoft Office PowerPoint</Application>
  <PresentationFormat>On-screen Show (4:3)</PresentationFormat>
  <Paragraphs>91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Exercise 12A</vt:lpstr>
      <vt:lpstr>Populations and samples</vt:lpstr>
      <vt:lpstr>Using the CAS</vt:lpstr>
      <vt:lpstr>Population parameters and sample statistics</vt:lpstr>
      <vt:lpstr>Example 1</vt:lpstr>
      <vt:lpstr>Exercise 12B</vt:lpstr>
      <vt:lpstr>Random variables</vt:lpstr>
      <vt:lpstr>Discrete and continuous random variables</vt:lpstr>
      <vt:lpstr>Discrete probability distributions</vt:lpstr>
      <vt:lpstr>Discrete probability distributions</vt:lpstr>
      <vt:lpstr>Discrete probability distributions</vt:lpstr>
      <vt:lpstr>Example 1</vt:lpstr>
      <vt:lpstr>Exercise 12B (continued)</vt:lpstr>
      <vt:lpstr>The sample proportion as a random variable</vt:lpstr>
      <vt:lpstr>Example 1</vt:lpstr>
      <vt:lpstr>Hypergeometric distribution</vt:lpstr>
      <vt:lpstr>Example 2</vt:lpstr>
      <vt:lpstr>Example 3</vt:lpstr>
      <vt:lpstr>Example 4</vt:lpstr>
      <vt:lpstr>Exercise 12B (continued)</vt:lpstr>
      <vt:lpstr>Sampling from a large population</vt:lpstr>
      <vt:lpstr>Binomial distribution</vt:lpstr>
      <vt:lpstr>Binomial distribution</vt:lpstr>
      <vt:lpstr>Binomial distribution</vt:lpstr>
      <vt:lpstr>Comparing the hypergeometric and binomial distributions</vt:lpstr>
      <vt:lpstr>Comparing the hypergeometric and binomial distributions</vt:lpstr>
      <vt:lpstr>Example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 12A</dc:title>
  <dc:creator>RA T</dc:creator>
  <cp:lastModifiedBy>RA T</cp:lastModifiedBy>
  <cp:revision>19</cp:revision>
  <cp:lastPrinted>2018-10-16T23:44:51Z</cp:lastPrinted>
  <dcterms:created xsi:type="dcterms:W3CDTF">2018-10-14T22:30:55Z</dcterms:created>
  <dcterms:modified xsi:type="dcterms:W3CDTF">2018-10-17T03:10:16Z</dcterms:modified>
</cp:coreProperties>
</file>