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 id="2147483705" r:id="rId4"/>
  </p:sldMasterIdLst>
  <p:notesMasterIdLst>
    <p:notesMasterId r:id="rId6"/>
  </p:notesMasterIdLst>
  <p:sldIdLst>
    <p:sldId id="345"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1781" autoAdjust="0"/>
    <p:restoredTop sz="95867" autoAdjust="0"/>
  </p:normalViewPr>
  <p:slideViewPr>
    <p:cSldViewPr snapToGrid="0" showGuides="1">
      <p:cViewPr>
        <p:scale>
          <a:sx n="93" d="100"/>
          <a:sy n="93" d="100"/>
        </p:scale>
        <p:origin x="216" y="8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6543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747213" y="6121399"/>
            <a:ext cx="3649590" cy="369332"/>
          </a:xfrm>
          <a:prstGeom prst="rect">
            <a:avLst/>
          </a:prstGeom>
          <a:noFill/>
        </p:spPr>
        <p:txBody>
          <a:bodyPr wrap="none" rtlCol="0" anchor="ctr">
            <a:spAutoFit/>
          </a:bodyPr>
          <a:lstStyle/>
          <a:p>
            <a:pPr algn="ctr"/>
            <a:r>
              <a:rPr lang="en-US" dirty="0">
                <a:solidFill>
                  <a:srgbClr val="A5CD00"/>
                </a:solidFill>
              </a:rPr>
              <a:t>T</a:t>
            </a:r>
            <a:r>
              <a:rPr lang="en-US" baseline="0" dirty="0">
                <a:solidFill>
                  <a:srgbClr val="A5CD00"/>
                </a:solidFill>
              </a:rPr>
              <a:t>he </a:t>
            </a:r>
            <a:r>
              <a:rPr lang="en-US" baseline="0">
                <a:solidFill>
                  <a:srgbClr val="A5CD00"/>
                </a:solidFill>
              </a:rPr>
              <a:t>free PowerPoint template </a:t>
            </a:r>
            <a:r>
              <a:rPr lang="en-US" baseline="0" dirty="0">
                <a:solidFill>
                  <a:srgbClr val="A5CD00"/>
                </a:solidFill>
              </a:rPr>
              <a:t>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63481"/>
            <a:ext cx="7886700" cy="739056"/>
          </a:xfrm>
        </p:spPr>
        <p:txBody>
          <a:bodyPr>
            <a:normAutofit/>
          </a:bodyPr>
          <a:lstStyle>
            <a:lvl1pPr>
              <a:defRPr sz="2700"/>
            </a:lvl1pPr>
          </a:lstStyle>
          <a:p>
            <a:r>
              <a:rPr lang="en-US" dirty="0"/>
              <a:t>Click to edit Master title style</a:t>
            </a:r>
          </a:p>
        </p:txBody>
      </p:sp>
      <p:sp>
        <p:nvSpPr>
          <p:cNvPr id="3" name="Rectangle 2">
            <a:extLst>
              <a:ext uri="{FF2B5EF4-FFF2-40B4-BE49-F238E27FC236}">
                <a16:creationId xmlns:a16="http://schemas.microsoft.com/office/drawing/2014/main" id="{1772EA82-CEB7-4620-B59C-7447AB529363}"/>
              </a:ext>
            </a:extLst>
          </p:cNvPr>
          <p:cNvSpPr/>
          <p:nvPr userDrawn="1"/>
        </p:nvSpPr>
        <p:spPr>
          <a:xfrm>
            <a:off x="0" y="3102477"/>
            <a:ext cx="9143999" cy="3203434"/>
          </a:xfrm>
          <a:prstGeom prst="rect">
            <a:avLst/>
          </a:prstGeom>
          <a:solidFill>
            <a:srgbClr val="B1E5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Tree>
    <p:extLst>
      <p:ext uri="{BB962C8B-B14F-4D97-AF65-F5344CB8AC3E}">
        <p14:creationId xmlns:p14="http://schemas.microsoft.com/office/powerpoint/2010/main" val="40279362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1C1A284-D99D-4832-9517-86408626F89E}"/>
              </a:ext>
            </a:extLst>
          </p:cNvPr>
          <p:cNvSpPr/>
          <p:nvPr userDrawn="1"/>
        </p:nvSpPr>
        <p:spPr>
          <a:xfrm>
            <a:off x="0" y="3102477"/>
            <a:ext cx="9143999" cy="3203434"/>
          </a:xfrm>
          <a:prstGeom prst="rect">
            <a:avLst/>
          </a:prstGeom>
          <a:solidFill>
            <a:srgbClr val="B1E5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8/20/18</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1F5F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6348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2"/>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858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13" normalizeH="0" baseline="0" noProof="0" dirty="0">
                <a:ln>
                  <a:noFill/>
                </a:ln>
                <a:solidFill>
                  <a:prstClr val="white">
                    <a:lumMod val="75000"/>
                  </a:prstClr>
                </a:solidFill>
                <a:effectLst/>
                <a:uLnTx/>
                <a:uFillTx/>
                <a:latin typeface="+mn-lt"/>
                <a:ea typeface="+mn-ea"/>
                <a:cs typeface="+mn-cs"/>
              </a:rPr>
              <a:t>www.</a:t>
            </a:r>
            <a:r>
              <a:rPr kumimoji="0" lang="en-US" sz="2400" b="0" i="0" u="none" strike="noStrike" kern="1200" cap="none" spc="113" normalizeH="0" baseline="0" noProof="0" dirty="0">
                <a:ln>
                  <a:noFill/>
                </a:ln>
                <a:solidFill>
                  <a:prstClr val="black">
                    <a:lumMod val="85000"/>
                    <a:lumOff val="15000"/>
                  </a:prstClr>
                </a:solidFill>
                <a:effectLst/>
                <a:uLnTx/>
                <a:uFillTx/>
                <a:latin typeface="+mn-lt"/>
                <a:ea typeface="+mn-ea"/>
                <a:cs typeface="+mn-cs"/>
              </a:rPr>
              <a:t>presentationgo</a:t>
            </a:r>
            <a:r>
              <a:rPr kumimoji="0" lang="en-US" sz="2400" b="0" i="0" u="none" strike="noStrike" kern="1200" cap="none" spc="113"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9526" y="6959602"/>
            <a:ext cx="1245854" cy="219291"/>
          </a:xfrm>
          <a:prstGeom prst="rect">
            <a:avLst/>
          </a:prstGeom>
        </p:spPr>
        <p:txBody>
          <a:bodyPr wrap="none">
            <a:spAutoFit/>
          </a:bodyPr>
          <a:lstStyle/>
          <a:p>
            <a:r>
              <a:rPr lang="en-US" sz="825" b="0" i="0" dirty="0">
                <a:solidFill>
                  <a:srgbClr val="555555"/>
                </a:solidFill>
                <a:effectLst/>
                <a:latin typeface="Open Sans" panose="020B0606030504020204" pitchFamily="34" charset="0"/>
              </a:rPr>
              <a:t>© </a:t>
            </a:r>
            <a:r>
              <a:rPr lang="en-US" sz="825" b="0" i="0" u="none" strike="noStrike" dirty="0">
                <a:solidFill>
                  <a:srgbClr val="A5CD28"/>
                </a:solidFill>
                <a:effectLst/>
                <a:latin typeface="Open Sans" panose="020B0606030504020204" pitchFamily="34" charset="0"/>
                <a:hlinkClick r:id="rId3" tooltip="PresentationGo!"/>
              </a:rPr>
              <a:t>presentationgo.com</a:t>
            </a:r>
            <a:endParaRPr lang="en-US" sz="825" dirty="0"/>
          </a:p>
        </p:txBody>
      </p:sp>
      <p:sp>
        <p:nvSpPr>
          <p:cNvPr id="13" name="Freeform 12"/>
          <p:cNvSpPr/>
          <p:nvPr userDrawn="1"/>
        </p:nvSpPr>
        <p:spPr>
          <a:xfrm rot="5400000">
            <a:off x="22197" y="244951"/>
            <a:ext cx="369496" cy="428177"/>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grpSp>
        <p:nvGrpSpPr>
          <p:cNvPr id="14" name="Group 13"/>
          <p:cNvGrpSpPr/>
          <p:nvPr userDrawn="1"/>
        </p:nvGrpSpPr>
        <p:grpSpPr>
          <a:xfrm>
            <a:off x="-1241181" y="-16654"/>
            <a:ext cx="1210630" cy="573672"/>
            <a:chOff x="-2096383" y="21447"/>
            <a:chExt cx="1614174" cy="573672"/>
          </a:xfrm>
        </p:grpSpPr>
        <p:sp>
          <p:nvSpPr>
            <p:cNvPr id="15" name="TextBox 14"/>
            <p:cNvSpPr txBox="1"/>
            <p:nvPr userDrawn="1"/>
          </p:nvSpPr>
          <p:spPr>
            <a:xfrm>
              <a:off x="-2096383" y="21447"/>
              <a:ext cx="408659" cy="207749"/>
            </a:xfrm>
            <a:prstGeom prst="rect">
              <a:avLst/>
            </a:prstGeom>
            <a:noFill/>
          </p:spPr>
          <p:txBody>
            <a:bodyPr wrap="none" rtlCol="0">
              <a:spAutoFit/>
            </a:bodyPr>
            <a:lstStyle/>
            <a:p>
              <a:r>
                <a:rPr lang="en-US" sz="75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09" y="387370"/>
              <a:ext cx="519800" cy="207749"/>
            </a:xfrm>
            <a:prstGeom prst="rect">
              <a:avLst/>
            </a:prstGeom>
            <a:noFill/>
          </p:spPr>
          <p:txBody>
            <a:bodyPr wrap="none" rtlCol="0">
              <a:spAutoFit/>
            </a:bodyPr>
            <a:lstStyle/>
            <a:p>
              <a:r>
                <a:rPr lang="en-US" sz="75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4116722142"/>
      </p:ext>
    </p:extLst>
  </p:cSld>
  <p:clrMap bg1="lt1" tx1="dk1" bg2="lt2" tx2="dk2" accent1="accent1" accent2="accent2" accent3="accent3" accent4="accent4" accent5="accent5" accent6="accent6" hlink="hlink" folHlink="folHlink"/>
  <p:sldLayoutIdLst>
    <p:sldLayoutId id="2147483706" r:id="rId1"/>
  </p:sldLayoutIdLst>
  <p:txStyles>
    <p:titleStyle>
      <a:lvl1pPr algn="l" defTabSz="685800" rtl="0" eaLnBrk="1" latinLnBrk="0" hangingPunct="1">
        <a:lnSpc>
          <a:spcPct val="90000"/>
        </a:lnSpc>
        <a:spcBef>
          <a:spcPct val="0"/>
        </a:spcBef>
        <a:buNone/>
        <a:defRPr lang="en-US" sz="2700" b="1" kern="1200">
          <a:solidFill>
            <a:schemeClr val="tx1"/>
          </a:solidFill>
          <a:latin typeface="Helvetica" panose="020B0500000000000000"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j-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j-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j-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tiff"/></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1F5FE"/>
            </a:gs>
            <a:gs pos="0">
              <a:srgbClr val="E1F5FE"/>
            </a:gs>
            <a:gs pos="57000">
              <a:srgbClr val="E1F5FE">
                <a:alpha val="0"/>
              </a:srgb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828833" y="120587"/>
            <a:ext cx="7886700" cy="739056"/>
          </a:xfrm>
        </p:spPr>
        <p:txBody>
          <a:bodyPr/>
          <a:lstStyle/>
          <a:p>
            <a:pPr algn="ctr"/>
            <a:r>
              <a:rPr lang="en-US" dirty="0"/>
              <a:t>Carbon Dioxide (CO2)</a:t>
            </a:r>
          </a:p>
        </p:txBody>
      </p:sp>
      <p:grpSp>
        <p:nvGrpSpPr>
          <p:cNvPr id="4" name="Group 3">
            <a:extLst>
              <a:ext uri="{FF2B5EF4-FFF2-40B4-BE49-F238E27FC236}">
                <a16:creationId xmlns:a16="http://schemas.microsoft.com/office/drawing/2014/main" id="{D36C5A7D-E9F3-4BE9-A5D9-4D2E9774C681}"/>
              </a:ext>
            </a:extLst>
          </p:cNvPr>
          <p:cNvGrpSpPr/>
          <p:nvPr/>
        </p:nvGrpSpPr>
        <p:grpSpPr>
          <a:xfrm>
            <a:off x="2618680" y="1012270"/>
            <a:ext cx="3417231" cy="5146242"/>
            <a:chOff x="4359275" y="938213"/>
            <a:chExt cx="3517901" cy="5297848"/>
          </a:xfrm>
        </p:grpSpPr>
        <p:sp>
          <p:nvSpPr>
            <p:cNvPr id="34" name="Freeform 6">
              <a:extLst>
                <a:ext uri="{FF2B5EF4-FFF2-40B4-BE49-F238E27FC236}">
                  <a16:creationId xmlns:a16="http://schemas.microsoft.com/office/drawing/2014/main" id="{EE76D691-14B9-4551-9239-F3495537FD88}"/>
                </a:ext>
              </a:extLst>
            </p:cNvPr>
            <p:cNvSpPr>
              <a:spLocks/>
            </p:cNvSpPr>
            <p:nvPr/>
          </p:nvSpPr>
          <p:spPr bwMode="auto">
            <a:xfrm>
              <a:off x="5624513" y="2116138"/>
              <a:ext cx="215900" cy="33338"/>
            </a:xfrm>
            <a:custGeom>
              <a:avLst/>
              <a:gdLst>
                <a:gd name="T0" fmla="*/ 545 w 545"/>
                <a:gd name="T1" fmla="*/ 83 h 83"/>
                <a:gd name="T2" fmla="*/ 39 w 545"/>
                <a:gd name="T3" fmla="*/ 27 h 83"/>
                <a:gd name="T4" fmla="*/ 0 w 545"/>
                <a:gd name="T5" fmla="*/ 0 h 83"/>
                <a:gd name="T6" fmla="*/ 545 w 545"/>
                <a:gd name="T7" fmla="*/ 83 h 83"/>
              </a:gdLst>
              <a:ahLst/>
              <a:cxnLst>
                <a:cxn ang="0">
                  <a:pos x="T0" y="T1"/>
                </a:cxn>
                <a:cxn ang="0">
                  <a:pos x="T2" y="T3"/>
                </a:cxn>
                <a:cxn ang="0">
                  <a:pos x="T4" y="T5"/>
                </a:cxn>
                <a:cxn ang="0">
                  <a:pos x="T6" y="T7"/>
                </a:cxn>
              </a:cxnLst>
              <a:rect l="0" t="0" r="r" b="b"/>
              <a:pathLst>
                <a:path w="545" h="83">
                  <a:moveTo>
                    <a:pt x="545" y="83"/>
                  </a:moveTo>
                  <a:lnTo>
                    <a:pt x="39" y="27"/>
                  </a:lnTo>
                  <a:lnTo>
                    <a:pt x="0" y="0"/>
                  </a:lnTo>
                  <a:lnTo>
                    <a:pt x="545" y="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35" name="Freeform 7">
              <a:extLst>
                <a:ext uri="{FF2B5EF4-FFF2-40B4-BE49-F238E27FC236}">
                  <a16:creationId xmlns:a16="http://schemas.microsoft.com/office/drawing/2014/main" id="{7CD286BC-2DD1-4103-A50C-27AAE903D29B}"/>
                </a:ext>
              </a:extLst>
            </p:cNvPr>
            <p:cNvSpPr>
              <a:spLocks/>
            </p:cNvSpPr>
            <p:nvPr/>
          </p:nvSpPr>
          <p:spPr bwMode="auto">
            <a:xfrm>
              <a:off x="4822825" y="1966913"/>
              <a:ext cx="2938463" cy="1298575"/>
            </a:xfrm>
            <a:custGeom>
              <a:avLst/>
              <a:gdLst>
                <a:gd name="T0" fmla="*/ 5310 w 7403"/>
                <a:gd name="T1" fmla="*/ 202 h 3271"/>
                <a:gd name="T2" fmla="*/ 4285 w 7403"/>
                <a:gd name="T3" fmla="*/ 0 h 3271"/>
                <a:gd name="T4" fmla="*/ 2923 w 7403"/>
                <a:gd name="T5" fmla="*/ 497 h 3271"/>
                <a:gd name="T6" fmla="*/ 1282 w 7403"/>
                <a:gd name="T7" fmla="*/ 315 h 3271"/>
                <a:gd name="T8" fmla="*/ 501 w 7403"/>
                <a:gd name="T9" fmla="*/ 807 h 3271"/>
                <a:gd name="T10" fmla="*/ 0 w 7403"/>
                <a:gd name="T11" fmla="*/ 2823 h 3271"/>
                <a:gd name="T12" fmla="*/ 2976 w 7403"/>
                <a:gd name="T13" fmla="*/ 3271 h 3271"/>
                <a:gd name="T14" fmla="*/ 4956 w 7403"/>
                <a:gd name="T15" fmla="*/ 2716 h 3271"/>
                <a:gd name="T16" fmla="*/ 5453 w 7403"/>
                <a:gd name="T17" fmla="*/ 2864 h 3271"/>
                <a:gd name="T18" fmla="*/ 7403 w 7403"/>
                <a:gd name="T19" fmla="*/ 2864 h 3271"/>
                <a:gd name="T20" fmla="*/ 5310 w 7403"/>
                <a:gd name="T21" fmla="*/ 202 h 3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03" h="3271">
                  <a:moveTo>
                    <a:pt x="5310" y="202"/>
                  </a:moveTo>
                  <a:lnTo>
                    <a:pt x="4285" y="0"/>
                  </a:lnTo>
                  <a:lnTo>
                    <a:pt x="2923" y="497"/>
                  </a:lnTo>
                  <a:lnTo>
                    <a:pt x="1282" y="315"/>
                  </a:lnTo>
                  <a:lnTo>
                    <a:pt x="501" y="807"/>
                  </a:lnTo>
                  <a:lnTo>
                    <a:pt x="0" y="2823"/>
                  </a:lnTo>
                  <a:lnTo>
                    <a:pt x="2976" y="3271"/>
                  </a:lnTo>
                  <a:lnTo>
                    <a:pt x="4956" y="2716"/>
                  </a:lnTo>
                  <a:lnTo>
                    <a:pt x="5453" y="2864"/>
                  </a:lnTo>
                  <a:lnTo>
                    <a:pt x="7403" y="2864"/>
                  </a:lnTo>
                  <a:lnTo>
                    <a:pt x="5310" y="202"/>
                  </a:lnTo>
                  <a:close/>
                </a:path>
              </a:pathLst>
            </a:custGeom>
            <a:solidFill>
              <a:srgbClr val="E6F7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36" name="Freeform 8">
              <a:extLst>
                <a:ext uri="{FF2B5EF4-FFF2-40B4-BE49-F238E27FC236}">
                  <a16:creationId xmlns:a16="http://schemas.microsoft.com/office/drawing/2014/main" id="{02BC76AE-DC8C-47F8-A9E3-4D300B5AD7C4}"/>
                </a:ext>
              </a:extLst>
            </p:cNvPr>
            <p:cNvSpPr>
              <a:spLocks/>
            </p:cNvSpPr>
            <p:nvPr/>
          </p:nvSpPr>
          <p:spPr bwMode="auto">
            <a:xfrm>
              <a:off x="4757738" y="938213"/>
              <a:ext cx="3003550" cy="2166938"/>
            </a:xfrm>
            <a:custGeom>
              <a:avLst/>
              <a:gdLst>
                <a:gd name="T0" fmla="*/ 3460 w 7567"/>
                <a:gd name="T1" fmla="*/ 0 h 5457"/>
                <a:gd name="T2" fmla="*/ 813 w 7567"/>
                <a:gd name="T3" fmla="*/ 1529 h 5457"/>
                <a:gd name="T4" fmla="*/ 0 w 7567"/>
                <a:gd name="T5" fmla="*/ 2878 h 5457"/>
                <a:gd name="T6" fmla="*/ 164 w 7567"/>
                <a:gd name="T7" fmla="*/ 5416 h 5457"/>
                <a:gd name="T8" fmla="*/ 5617 w 7567"/>
                <a:gd name="T9" fmla="*/ 5457 h 5457"/>
                <a:gd name="T10" fmla="*/ 7567 w 7567"/>
                <a:gd name="T11" fmla="*/ 5457 h 5457"/>
                <a:gd name="T12" fmla="*/ 6661 w 7567"/>
                <a:gd name="T13" fmla="*/ 3114 h 5457"/>
                <a:gd name="T14" fmla="*/ 5727 w 7567"/>
                <a:gd name="T15" fmla="*/ 2317 h 5457"/>
                <a:gd name="T16" fmla="*/ 5260 w 7567"/>
                <a:gd name="T17" fmla="*/ 1168 h 5457"/>
                <a:gd name="T18" fmla="*/ 3943 w 7567"/>
                <a:gd name="T19" fmla="*/ 927 h 5457"/>
                <a:gd name="T20" fmla="*/ 3460 w 7567"/>
                <a:gd name="T21" fmla="*/ 0 h 5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67" h="5457">
                  <a:moveTo>
                    <a:pt x="3460" y="0"/>
                  </a:moveTo>
                  <a:lnTo>
                    <a:pt x="813" y="1529"/>
                  </a:lnTo>
                  <a:lnTo>
                    <a:pt x="0" y="2878"/>
                  </a:lnTo>
                  <a:lnTo>
                    <a:pt x="164" y="5416"/>
                  </a:lnTo>
                  <a:lnTo>
                    <a:pt x="5617" y="5457"/>
                  </a:lnTo>
                  <a:lnTo>
                    <a:pt x="7567" y="5457"/>
                  </a:lnTo>
                  <a:lnTo>
                    <a:pt x="6661" y="3114"/>
                  </a:lnTo>
                  <a:lnTo>
                    <a:pt x="5727" y="2317"/>
                  </a:lnTo>
                  <a:lnTo>
                    <a:pt x="5260" y="1168"/>
                  </a:lnTo>
                  <a:lnTo>
                    <a:pt x="3943" y="927"/>
                  </a:lnTo>
                  <a:lnTo>
                    <a:pt x="346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37" name="Freeform 9">
              <a:extLst>
                <a:ext uri="{FF2B5EF4-FFF2-40B4-BE49-F238E27FC236}">
                  <a16:creationId xmlns:a16="http://schemas.microsoft.com/office/drawing/2014/main" id="{556ADE9C-590C-4270-A997-17A09539EE5D}"/>
                </a:ext>
              </a:extLst>
            </p:cNvPr>
            <p:cNvSpPr>
              <a:spLocks/>
            </p:cNvSpPr>
            <p:nvPr/>
          </p:nvSpPr>
          <p:spPr bwMode="auto">
            <a:xfrm>
              <a:off x="4359275" y="2243138"/>
              <a:ext cx="677863" cy="887413"/>
            </a:xfrm>
            <a:custGeom>
              <a:avLst/>
              <a:gdLst>
                <a:gd name="T0" fmla="*/ 1398 w 1710"/>
                <a:gd name="T1" fmla="*/ 0 h 2234"/>
                <a:gd name="T2" fmla="*/ 677 w 1710"/>
                <a:gd name="T3" fmla="*/ 802 h 2234"/>
                <a:gd name="T4" fmla="*/ 0 w 1710"/>
                <a:gd name="T5" fmla="*/ 2168 h 2234"/>
                <a:gd name="T6" fmla="*/ 1710 w 1710"/>
                <a:gd name="T7" fmla="*/ 2234 h 2234"/>
                <a:gd name="T8" fmla="*/ 1398 w 1710"/>
                <a:gd name="T9" fmla="*/ 0 h 2234"/>
              </a:gdLst>
              <a:ahLst/>
              <a:cxnLst>
                <a:cxn ang="0">
                  <a:pos x="T0" y="T1"/>
                </a:cxn>
                <a:cxn ang="0">
                  <a:pos x="T2" y="T3"/>
                </a:cxn>
                <a:cxn ang="0">
                  <a:pos x="T4" y="T5"/>
                </a:cxn>
                <a:cxn ang="0">
                  <a:pos x="T6" y="T7"/>
                </a:cxn>
                <a:cxn ang="0">
                  <a:pos x="T8" y="T9"/>
                </a:cxn>
              </a:cxnLst>
              <a:rect l="0" t="0" r="r" b="b"/>
              <a:pathLst>
                <a:path w="1710" h="2234">
                  <a:moveTo>
                    <a:pt x="1398" y="0"/>
                  </a:moveTo>
                  <a:lnTo>
                    <a:pt x="677" y="802"/>
                  </a:lnTo>
                  <a:lnTo>
                    <a:pt x="0" y="2168"/>
                  </a:lnTo>
                  <a:lnTo>
                    <a:pt x="1710" y="2234"/>
                  </a:lnTo>
                  <a:lnTo>
                    <a:pt x="1398" y="0"/>
                  </a:lnTo>
                  <a:close/>
                </a:path>
              </a:pathLst>
            </a:custGeom>
            <a:solidFill>
              <a:srgbClr val="E6F7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38" name="Freeform 10">
              <a:extLst>
                <a:ext uri="{FF2B5EF4-FFF2-40B4-BE49-F238E27FC236}">
                  <a16:creationId xmlns:a16="http://schemas.microsoft.com/office/drawing/2014/main" id="{DB6F5A68-79AA-4F39-B62E-51D5E1B504FD}"/>
                </a:ext>
              </a:extLst>
            </p:cNvPr>
            <p:cNvSpPr>
              <a:spLocks/>
            </p:cNvSpPr>
            <p:nvPr/>
          </p:nvSpPr>
          <p:spPr bwMode="auto">
            <a:xfrm>
              <a:off x="4359275" y="938213"/>
              <a:ext cx="2432050" cy="2327275"/>
            </a:xfrm>
            <a:custGeom>
              <a:avLst/>
              <a:gdLst>
                <a:gd name="T0" fmla="*/ 4464 w 6128"/>
                <a:gd name="T1" fmla="*/ 0 h 5864"/>
                <a:gd name="T2" fmla="*/ 3733 w 6128"/>
                <a:gd name="T3" fmla="*/ 1527 h 5864"/>
                <a:gd name="T4" fmla="*/ 4464 w 6128"/>
                <a:gd name="T5" fmla="*/ 2130 h 5864"/>
                <a:gd name="T6" fmla="*/ 4464 w 6128"/>
                <a:gd name="T7" fmla="*/ 2593 h 5864"/>
                <a:gd name="T8" fmla="*/ 3733 w 6128"/>
                <a:gd name="T9" fmla="*/ 3050 h 5864"/>
                <a:gd name="T10" fmla="*/ 3188 w 6128"/>
                <a:gd name="T11" fmla="*/ 2967 h 5864"/>
                <a:gd name="T12" fmla="*/ 3826 w 6128"/>
                <a:gd name="T13" fmla="*/ 3395 h 5864"/>
                <a:gd name="T14" fmla="*/ 4253 w 6128"/>
                <a:gd name="T15" fmla="*/ 3289 h 5864"/>
                <a:gd name="T16" fmla="*/ 3986 w 6128"/>
                <a:gd name="T17" fmla="*/ 4228 h 5864"/>
                <a:gd name="T18" fmla="*/ 3461 w 6128"/>
                <a:gd name="T19" fmla="*/ 4612 h 5864"/>
                <a:gd name="T20" fmla="*/ 4005 w 6128"/>
                <a:gd name="T21" fmla="*/ 5309 h 5864"/>
                <a:gd name="T22" fmla="*/ 6128 w 6128"/>
                <a:gd name="T23" fmla="*/ 4911 h 5864"/>
                <a:gd name="T24" fmla="*/ 6100 w 6128"/>
                <a:gd name="T25" fmla="*/ 5457 h 5864"/>
                <a:gd name="T26" fmla="*/ 4144 w 6128"/>
                <a:gd name="T27" fmla="*/ 5864 h 5864"/>
                <a:gd name="T28" fmla="*/ 0 w 6128"/>
                <a:gd name="T29" fmla="*/ 5457 h 5864"/>
                <a:gd name="T30" fmla="*/ 677 w 6128"/>
                <a:gd name="T31" fmla="*/ 4091 h 5864"/>
                <a:gd name="T32" fmla="*/ 1291 w 6128"/>
                <a:gd name="T33" fmla="*/ 3409 h 5864"/>
                <a:gd name="T34" fmla="*/ 1134 w 6128"/>
                <a:gd name="T35" fmla="*/ 2878 h 5864"/>
                <a:gd name="T36" fmla="*/ 1882 w 6128"/>
                <a:gd name="T37" fmla="*/ 1529 h 5864"/>
                <a:gd name="T38" fmla="*/ 4464 w 6128"/>
                <a:gd name="T39" fmla="*/ 0 h 5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28" h="5864">
                  <a:moveTo>
                    <a:pt x="4464" y="0"/>
                  </a:moveTo>
                  <a:lnTo>
                    <a:pt x="3733" y="1527"/>
                  </a:lnTo>
                  <a:lnTo>
                    <a:pt x="4464" y="2130"/>
                  </a:lnTo>
                  <a:lnTo>
                    <a:pt x="4464" y="2593"/>
                  </a:lnTo>
                  <a:lnTo>
                    <a:pt x="3733" y="3050"/>
                  </a:lnTo>
                  <a:lnTo>
                    <a:pt x="3188" y="2967"/>
                  </a:lnTo>
                  <a:lnTo>
                    <a:pt x="3826" y="3395"/>
                  </a:lnTo>
                  <a:lnTo>
                    <a:pt x="4253" y="3289"/>
                  </a:lnTo>
                  <a:lnTo>
                    <a:pt x="3986" y="4228"/>
                  </a:lnTo>
                  <a:lnTo>
                    <a:pt x="3461" y="4612"/>
                  </a:lnTo>
                  <a:lnTo>
                    <a:pt x="4005" y="5309"/>
                  </a:lnTo>
                  <a:lnTo>
                    <a:pt x="6128" y="4911"/>
                  </a:lnTo>
                  <a:lnTo>
                    <a:pt x="6100" y="5457"/>
                  </a:lnTo>
                  <a:lnTo>
                    <a:pt x="4144" y="5864"/>
                  </a:lnTo>
                  <a:lnTo>
                    <a:pt x="0" y="5457"/>
                  </a:lnTo>
                  <a:lnTo>
                    <a:pt x="677" y="4091"/>
                  </a:lnTo>
                  <a:lnTo>
                    <a:pt x="1291" y="3409"/>
                  </a:lnTo>
                  <a:lnTo>
                    <a:pt x="1134" y="2878"/>
                  </a:lnTo>
                  <a:lnTo>
                    <a:pt x="1882" y="1529"/>
                  </a:lnTo>
                  <a:lnTo>
                    <a:pt x="4464" y="0"/>
                  </a:lnTo>
                  <a:close/>
                </a:path>
              </a:pathLst>
            </a:custGeom>
            <a:solidFill>
              <a:srgbClr val="B1E5FA"/>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75" name="Freeform 17">
              <a:extLst>
                <a:ext uri="{FF2B5EF4-FFF2-40B4-BE49-F238E27FC236}">
                  <a16:creationId xmlns:a16="http://schemas.microsoft.com/office/drawing/2014/main" id="{6E83B165-69A3-4C1B-BA9A-0954B434FA1B}"/>
                </a:ext>
              </a:extLst>
            </p:cNvPr>
            <p:cNvSpPr>
              <a:spLocks/>
            </p:cNvSpPr>
            <p:nvPr/>
          </p:nvSpPr>
          <p:spPr bwMode="auto">
            <a:xfrm>
              <a:off x="6773863" y="2444750"/>
              <a:ext cx="582613" cy="636588"/>
            </a:xfrm>
            <a:custGeom>
              <a:avLst/>
              <a:gdLst>
                <a:gd name="T0" fmla="*/ 43 w 1466"/>
                <a:gd name="T1" fmla="*/ 1114 h 1603"/>
                <a:gd name="T2" fmla="*/ 77 w 1466"/>
                <a:gd name="T3" fmla="*/ 294 h 1603"/>
                <a:gd name="T4" fmla="*/ 884 w 1466"/>
                <a:gd name="T5" fmla="*/ 0 h 1603"/>
                <a:gd name="T6" fmla="*/ 755 w 1466"/>
                <a:gd name="T7" fmla="*/ 894 h 1603"/>
                <a:gd name="T8" fmla="*/ 1466 w 1466"/>
                <a:gd name="T9" fmla="*/ 753 h 1603"/>
                <a:gd name="T10" fmla="*/ 620 w 1466"/>
                <a:gd name="T11" fmla="*/ 1603 h 1603"/>
                <a:gd name="T12" fmla="*/ 0 w 1466"/>
                <a:gd name="T13" fmla="*/ 1523 h 1603"/>
                <a:gd name="T14" fmla="*/ 43 w 1466"/>
                <a:gd name="T15" fmla="*/ 1114 h 16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6" h="1603">
                  <a:moveTo>
                    <a:pt x="43" y="1114"/>
                  </a:moveTo>
                  <a:lnTo>
                    <a:pt x="77" y="294"/>
                  </a:lnTo>
                  <a:lnTo>
                    <a:pt x="884" y="0"/>
                  </a:lnTo>
                  <a:lnTo>
                    <a:pt x="755" y="894"/>
                  </a:lnTo>
                  <a:lnTo>
                    <a:pt x="1466" y="753"/>
                  </a:lnTo>
                  <a:lnTo>
                    <a:pt x="620" y="1603"/>
                  </a:lnTo>
                  <a:lnTo>
                    <a:pt x="0" y="1523"/>
                  </a:lnTo>
                  <a:lnTo>
                    <a:pt x="43" y="1114"/>
                  </a:lnTo>
                  <a:close/>
                </a:path>
              </a:pathLst>
            </a:custGeom>
            <a:solidFill>
              <a:srgbClr val="B1E5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76" name="Freeform 18">
              <a:extLst>
                <a:ext uri="{FF2B5EF4-FFF2-40B4-BE49-F238E27FC236}">
                  <a16:creationId xmlns:a16="http://schemas.microsoft.com/office/drawing/2014/main" id="{A077BC5C-FFBC-42DB-B0ED-A008B0913178}"/>
                </a:ext>
              </a:extLst>
            </p:cNvPr>
            <p:cNvSpPr>
              <a:spLocks/>
            </p:cNvSpPr>
            <p:nvPr/>
          </p:nvSpPr>
          <p:spPr bwMode="auto">
            <a:xfrm>
              <a:off x="4808538" y="1624013"/>
              <a:ext cx="1042988" cy="1571625"/>
            </a:xfrm>
            <a:custGeom>
              <a:avLst/>
              <a:gdLst>
                <a:gd name="T0" fmla="*/ 0 w 2626"/>
                <a:gd name="T1" fmla="*/ 1150 h 3960"/>
                <a:gd name="T2" fmla="*/ 1475 w 2626"/>
                <a:gd name="T3" fmla="*/ 0 h 3960"/>
                <a:gd name="T4" fmla="*/ 1750 w 2626"/>
                <a:gd name="T5" fmla="*/ 136 h 3960"/>
                <a:gd name="T6" fmla="*/ 1029 w 2626"/>
                <a:gd name="T7" fmla="*/ 1561 h 3960"/>
                <a:gd name="T8" fmla="*/ 2004 w 2626"/>
                <a:gd name="T9" fmla="*/ 2069 h 3960"/>
                <a:gd name="T10" fmla="*/ 2626 w 2626"/>
                <a:gd name="T11" fmla="*/ 2069 h 3960"/>
                <a:gd name="T12" fmla="*/ 1924 w 2626"/>
                <a:gd name="T13" fmla="*/ 2425 h 3960"/>
                <a:gd name="T14" fmla="*/ 811 w 2626"/>
                <a:gd name="T15" fmla="*/ 2363 h 3960"/>
                <a:gd name="T16" fmla="*/ 675 w 2626"/>
                <a:gd name="T17" fmla="*/ 2920 h 3960"/>
                <a:gd name="T18" fmla="*/ 1475 w 2626"/>
                <a:gd name="T19" fmla="*/ 3208 h 3960"/>
                <a:gd name="T20" fmla="*/ 1755 w 2626"/>
                <a:gd name="T21" fmla="*/ 3960 h 3960"/>
                <a:gd name="T22" fmla="*/ 0 w 2626"/>
                <a:gd name="T23" fmla="*/ 3729 h 3960"/>
                <a:gd name="T24" fmla="*/ 0 w 2626"/>
                <a:gd name="T25" fmla="*/ 2657 h 3960"/>
                <a:gd name="T26" fmla="*/ 244 w 2626"/>
                <a:gd name="T27" fmla="*/ 1973 h 3960"/>
                <a:gd name="T28" fmla="*/ 0 w 2626"/>
                <a:gd name="T29" fmla="*/ 1150 h 3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6" h="3960">
                  <a:moveTo>
                    <a:pt x="0" y="1150"/>
                  </a:moveTo>
                  <a:lnTo>
                    <a:pt x="1475" y="0"/>
                  </a:lnTo>
                  <a:lnTo>
                    <a:pt x="1750" y="136"/>
                  </a:lnTo>
                  <a:lnTo>
                    <a:pt x="1029" y="1561"/>
                  </a:lnTo>
                  <a:lnTo>
                    <a:pt x="2004" y="2069"/>
                  </a:lnTo>
                  <a:lnTo>
                    <a:pt x="2626" y="2069"/>
                  </a:lnTo>
                  <a:lnTo>
                    <a:pt x="1924" y="2425"/>
                  </a:lnTo>
                  <a:lnTo>
                    <a:pt x="811" y="2363"/>
                  </a:lnTo>
                  <a:lnTo>
                    <a:pt x="675" y="2920"/>
                  </a:lnTo>
                  <a:lnTo>
                    <a:pt x="1475" y="3208"/>
                  </a:lnTo>
                  <a:lnTo>
                    <a:pt x="1755" y="3960"/>
                  </a:lnTo>
                  <a:lnTo>
                    <a:pt x="0" y="3729"/>
                  </a:lnTo>
                  <a:lnTo>
                    <a:pt x="0" y="2657"/>
                  </a:lnTo>
                  <a:lnTo>
                    <a:pt x="244" y="1973"/>
                  </a:lnTo>
                  <a:lnTo>
                    <a:pt x="0" y="1150"/>
                  </a:lnTo>
                  <a:close/>
                </a:path>
              </a:pathLst>
            </a:custGeom>
            <a:solidFill>
              <a:srgbClr val="90DAF8"/>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77" name="Freeform 19">
              <a:extLst>
                <a:ext uri="{FF2B5EF4-FFF2-40B4-BE49-F238E27FC236}">
                  <a16:creationId xmlns:a16="http://schemas.microsoft.com/office/drawing/2014/main" id="{E09B72AB-1BD6-4FE6-A2B7-E41A3238902F}"/>
                </a:ext>
              </a:extLst>
            </p:cNvPr>
            <p:cNvSpPr>
              <a:spLocks/>
            </p:cNvSpPr>
            <p:nvPr/>
          </p:nvSpPr>
          <p:spPr bwMode="auto">
            <a:xfrm>
              <a:off x="6470650" y="2081213"/>
              <a:ext cx="211138" cy="506413"/>
            </a:xfrm>
            <a:custGeom>
              <a:avLst/>
              <a:gdLst>
                <a:gd name="T0" fmla="*/ 532 w 532"/>
                <a:gd name="T1" fmla="*/ 0 h 1275"/>
                <a:gd name="T2" fmla="*/ 0 w 532"/>
                <a:gd name="T3" fmla="*/ 779 h 1275"/>
                <a:gd name="T4" fmla="*/ 532 w 532"/>
                <a:gd name="T5" fmla="*/ 1275 h 1275"/>
                <a:gd name="T6" fmla="*/ 423 w 532"/>
                <a:gd name="T7" fmla="*/ 638 h 1275"/>
                <a:gd name="T8" fmla="*/ 532 w 532"/>
                <a:gd name="T9" fmla="*/ 0 h 1275"/>
              </a:gdLst>
              <a:ahLst/>
              <a:cxnLst>
                <a:cxn ang="0">
                  <a:pos x="T0" y="T1"/>
                </a:cxn>
                <a:cxn ang="0">
                  <a:pos x="T2" y="T3"/>
                </a:cxn>
                <a:cxn ang="0">
                  <a:pos x="T4" y="T5"/>
                </a:cxn>
                <a:cxn ang="0">
                  <a:pos x="T6" y="T7"/>
                </a:cxn>
                <a:cxn ang="0">
                  <a:pos x="T8" y="T9"/>
                </a:cxn>
              </a:cxnLst>
              <a:rect l="0" t="0" r="r" b="b"/>
              <a:pathLst>
                <a:path w="532" h="1275">
                  <a:moveTo>
                    <a:pt x="532" y="0"/>
                  </a:moveTo>
                  <a:lnTo>
                    <a:pt x="0" y="779"/>
                  </a:lnTo>
                  <a:lnTo>
                    <a:pt x="532" y="1275"/>
                  </a:lnTo>
                  <a:lnTo>
                    <a:pt x="423" y="638"/>
                  </a:lnTo>
                  <a:lnTo>
                    <a:pt x="532" y="0"/>
                  </a:lnTo>
                  <a:close/>
                </a:path>
              </a:pathLst>
            </a:custGeom>
            <a:solidFill>
              <a:srgbClr val="B1E5FA"/>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78" name="Freeform 20">
              <a:extLst>
                <a:ext uri="{FF2B5EF4-FFF2-40B4-BE49-F238E27FC236}">
                  <a16:creationId xmlns:a16="http://schemas.microsoft.com/office/drawing/2014/main" id="{67C2E9F5-C4FF-40E1-BB65-131285216EC8}"/>
                </a:ext>
              </a:extLst>
            </p:cNvPr>
            <p:cNvSpPr>
              <a:spLocks/>
            </p:cNvSpPr>
            <p:nvPr/>
          </p:nvSpPr>
          <p:spPr bwMode="auto">
            <a:xfrm>
              <a:off x="6577013" y="2562225"/>
              <a:ext cx="227013" cy="365125"/>
            </a:xfrm>
            <a:custGeom>
              <a:avLst/>
              <a:gdLst>
                <a:gd name="T0" fmla="*/ 574 w 574"/>
                <a:gd name="T1" fmla="*/ 0 h 922"/>
                <a:gd name="T2" fmla="*/ 0 w 574"/>
                <a:gd name="T3" fmla="*/ 922 h 922"/>
                <a:gd name="T4" fmla="*/ 540 w 574"/>
                <a:gd name="T5" fmla="*/ 820 h 922"/>
                <a:gd name="T6" fmla="*/ 574 w 574"/>
                <a:gd name="T7" fmla="*/ 0 h 922"/>
              </a:gdLst>
              <a:ahLst/>
              <a:cxnLst>
                <a:cxn ang="0">
                  <a:pos x="T0" y="T1"/>
                </a:cxn>
                <a:cxn ang="0">
                  <a:pos x="T2" y="T3"/>
                </a:cxn>
                <a:cxn ang="0">
                  <a:pos x="T4" y="T5"/>
                </a:cxn>
                <a:cxn ang="0">
                  <a:pos x="T6" y="T7"/>
                </a:cxn>
              </a:cxnLst>
              <a:rect l="0" t="0" r="r" b="b"/>
              <a:pathLst>
                <a:path w="574" h="922">
                  <a:moveTo>
                    <a:pt x="574" y="0"/>
                  </a:moveTo>
                  <a:lnTo>
                    <a:pt x="0" y="922"/>
                  </a:lnTo>
                  <a:lnTo>
                    <a:pt x="540" y="820"/>
                  </a:lnTo>
                  <a:lnTo>
                    <a:pt x="574" y="0"/>
                  </a:lnTo>
                  <a:close/>
                </a:path>
              </a:pathLst>
            </a:custGeom>
            <a:solidFill>
              <a:srgbClr val="90DAF8"/>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grpSp>
          <p:nvGrpSpPr>
            <p:cNvPr id="3" name="Group 2">
              <a:extLst>
                <a:ext uri="{FF2B5EF4-FFF2-40B4-BE49-F238E27FC236}">
                  <a16:creationId xmlns:a16="http://schemas.microsoft.com/office/drawing/2014/main" id="{0F3169FA-F152-49CF-96E5-252D1E63B183}"/>
                </a:ext>
              </a:extLst>
            </p:cNvPr>
            <p:cNvGrpSpPr/>
            <p:nvPr/>
          </p:nvGrpSpPr>
          <p:grpSpPr>
            <a:xfrm>
              <a:off x="4359275" y="3046413"/>
              <a:ext cx="3517901" cy="3189648"/>
              <a:chOff x="4359275" y="3046413"/>
              <a:chExt cx="3517901" cy="3341688"/>
            </a:xfrm>
          </p:grpSpPr>
          <p:sp>
            <p:nvSpPr>
              <p:cNvPr id="39" name="Freeform 11">
                <a:extLst>
                  <a:ext uri="{FF2B5EF4-FFF2-40B4-BE49-F238E27FC236}">
                    <a16:creationId xmlns:a16="http://schemas.microsoft.com/office/drawing/2014/main" id="{F4D3CCB6-03EB-4347-9776-A2D3601BFE9A}"/>
                  </a:ext>
                </a:extLst>
              </p:cNvPr>
              <p:cNvSpPr>
                <a:spLocks/>
              </p:cNvSpPr>
              <p:nvPr/>
            </p:nvSpPr>
            <p:spPr bwMode="auto">
              <a:xfrm>
                <a:off x="4359275" y="3046413"/>
                <a:ext cx="3517900" cy="3341688"/>
              </a:xfrm>
              <a:custGeom>
                <a:avLst/>
                <a:gdLst>
                  <a:gd name="T0" fmla="*/ 0 w 8864"/>
                  <a:gd name="T1" fmla="*/ 148 h 8423"/>
                  <a:gd name="T2" fmla="*/ 4144 w 8864"/>
                  <a:gd name="T3" fmla="*/ 555 h 8423"/>
                  <a:gd name="T4" fmla="*/ 6124 w 8864"/>
                  <a:gd name="T5" fmla="*/ 0 h 8423"/>
                  <a:gd name="T6" fmla="*/ 8396 w 8864"/>
                  <a:gd name="T7" fmla="*/ 371 h 8423"/>
                  <a:gd name="T8" fmla="*/ 8864 w 8864"/>
                  <a:gd name="T9" fmla="*/ 1982 h 8423"/>
                  <a:gd name="T10" fmla="*/ 8710 w 8864"/>
                  <a:gd name="T11" fmla="*/ 3341 h 8423"/>
                  <a:gd name="T12" fmla="*/ 7258 w 8864"/>
                  <a:gd name="T13" fmla="*/ 4442 h 8423"/>
                  <a:gd name="T14" fmla="*/ 7258 w 8864"/>
                  <a:gd name="T15" fmla="*/ 5447 h 8423"/>
                  <a:gd name="T16" fmla="*/ 4788 w 8864"/>
                  <a:gd name="T17" fmla="*/ 7912 h 8423"/>
                  <a:gd name="T18" fmla="*/ 3402 w 8864"/>
                  <a:gd name="T19" fmla="*/ 8423 h 8423"/>
                  <a:gd name="T20" fmla="*/ 3156 w 8864"/>
                  <a:gd name="T21" fmla="*/ 7268 h 8423"/>
                  <a:gd name="T22" fmla="*/ 1710 w 8864"/>
                  <a:gd name="T23" fmla="*/ 6625 h 8423"/>
                  <a:gd name="T24" fmla="*/ 470 w 8864"/>
                  <a:gd name="T25" fmla="*/ 4108 h 8423"/>
                  <a:gd name="T26" fmla="*/ 826 w 8864"/>
                  <a:gd name="T27" fmla="*/ 2893 h 8423"/>
                  <a:gd name="T28" fmla="*/ 470 w 8864"/>
                  <a:gd name="T29" fmla="*/ 2716 h 8423"/>
                  <a:gd name="T30" fmla="*/ 670 w 8864"/>
                  <a:gd name="T31" fmla="*/ 1238 h 8423"/>
                  <a:gd name="T32" fmla="*/ 0 w 8864"/>
                  <a:gd name="T33" fmla="*/ 148 h 8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64" h="8423">
                    <a:moveTo>
                      <a:pt x="0" y="148"/>
                    </a:moveTo>
                    <a:lnTo>
                      <a:pt x="4144" y="555"/>
                    </a:lnTo>
                    <a:lnTo>
                      <a:pt x="6124" y="0"/>
                    </a:lnTo>
                    <a:lnTo>
                      <a:pt x="8396" y="371"/>
                    </a:lnTo>
                    <a:lnTo>
                      <a:pt x="8864" y="1982"/>
                    </a:lnTo>
                    <a:lnTo>
                      <a:pt x="8710" y="3341"/>
                    </a:lnTo>
                    <a:lnTo>
                      <a:pt x="7258" y="4442"/>
                    </a:lnTo>
                    <a:lnTo>
                      <a:pt x="7258" y="5447"/>
                    </a:lnTo>
                    <a:lnTo>
                      <a:pt x="4788" y="7912"/>
                    </a:lnTo>
                    <a:lnTo>
                      <a:pt x="3402" y="8423"/>
                    </a:lnTo>
                    <a:lnTo>
                      <a:pt x="3156" y="7268"/>
                    </a:lnTo>
                    <a:lnTo>
                      <a:pt x="1710" y="6625"/>
                    </a:lnTo>
                    <a:lnTo>
                      <a:pt x="470" y="4108"/>
                    </a:lnTo>
                    <a:lnTo>
                      <a:pt x="826" y="2893"/>
                    </a:lnTo>
                    <a:lnTo>
                      <a:pt x="470" y="2716"/>
                    </a:lnTo>
                    <a:lnTo>
                      <a:pt x="670" y="1238"/>
                    </a:lnTo>
                    <a:lnTo>
                      <a:pt x="0" y="148"/>
                    </a:lnTo>
                    <a:close/>
                  </a:path>
                </a:pathLst>
              </a:custGeom>
              <a:solidFill>
                <a:srgbClr val="27B6F2"/>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41" name="Freeform 13">
                <a:extLst>
                  <a:ext uri="{FF2B5EF4-FFF2-40B4-BE49-F238E27FC236}">
                    <a16:creationId xmlns:a16="http://schemas.microsoft.com/office/drawing/2014/main" id="{E2874116-85B6-476A-9FD4-E10BED8205CD}"/>
                  </a:ext>
                </a:extLst>
              </p:cNvPr>
              <p:cNvSpPr>
                <a:spLocks/>
              </p:cNvSpPr>
              <p:nvPr/>
            </p:nvSpPr>
            <p:spPr bwMode="auto">
              <a:xfrm>
                <a:off x="5503863" y="3046413"/>
                <a:ext cx="1285875" cy="2389188"/>
              </a:xfrm>
              <a:custGeom>
                <a:avLst/>
                <a:gdLst>
                  <a:gd name="T0" fmla="*/ 3240 w 3240"/>
                  <a:gd name="T1" fmla="*/ 0 h 6022"/>
                  <a:gd name="T2" fmla="*/ 1260 w 3240"/>
                  <a:gd name="T3" fmla="*/ 555 h 6022"/>
                  <a:gd name="T4" fmla="*/ 0 w 3240"/>
                  <a:gd name="T5" fmla="*/ 2830 h 6022"/>
                  <a:gd name="T6" fmla="*/ 990 w 3240"/>
                  <a:gd name="T7" fmla="*/ 3385 h 6022"/>
                  <a:gd name="T8" fmla="*/ 1494 w 3240"/>
                  <a:gd name="T9" fmla="*/ 4933 h 6022"/>
                  <a:gd name="T10" fmla="*/ 1494 w 3240"/>
                  <a:gd name="T11" fmla="*/ 6022 h 6022"/>
                  <a:gd name="T12" fmla="*/ 2990 w 3240"/>
                  <a:gd name="T13" fmla="*/ 4367 h 6022"/>
                  <a:gd name="T14" fmla="*/ 2750 w 3240"/>
                  <a:gd name="T15" fmla="*/ 2996 h 6022"/>
                  <a:gd name="T16" fmla="*/ 3240 w 3240"/>
                  <a:gd name="T17" fmla="*/ 0 h 6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0" h="6022">
                    <a:moveTo>
                      <a:pt x="3240" y="0"/>
                    </a:moveTo>
                    <a:lnTo>
                      <a:pt x="1260" y="555"/>
                    </a:lnTo>
                    <a:lnTo>
                      <a:pt x="0" y="2830"/>
                    </a:lnTo>
                    <a:lnTo>
                      <a:pt x="990" y="3385"/>
                    </a:lnTo>
                    <a:lnTo>
                      <a:pt x="1494" y="4933"/>
                    </a:lnTo>
                    <a:lnTo>
                      <a:pt x="1494" y="6022"/>
                    </a:lnTo>
                    <a:lnTo>
                      <a:pt x="2990" y="4367"/>
                    </a:lnTo>
                    <a:lnTo>
                      <a:pt x="2750" y="2996"/>
                    </a:lnTo>
                    <a:lnTo>
                      <a:pt x="3240" y="0"/>
                    </a:lnTo>
                    <a:close/>
                  </a:path>
                </a:pathLst>
              </a:custGeom>
              <a:solidFill>
                <a:srgbClr val="81D5F9"/>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42" name="Freeform 14">
                <a:extLst>
                  <a:ext uri="{FF2B5EF4-FFF2-40B4-BE49-F238E27FC236}">
                    <a16:creationId xmlns:a16="http://schemas.microsoft.com/office/drawing/2014/main" id="{9C614EEB-8B21-4582-80A2-13701AB2E0ED}"/>
                  </a:ext>
                </a:extLst>
              </p:cNvPr>
              <p:cNvSpPr>
                <a:spLocks/>
              </p:cNvSpPr>
              <p:nvPr/>
            </p:nvSpPr>
            <p:spPr bwMode="auto">
              <a:xfrm>
                <a:off x="6594475" y="3046413"/>
                <a:ext cx="425450" cy="1243013"/>
              </a:xfrm>
              <a:custGeom>
                <a:avLst/>
                <a:gdLst>
                  <a:gd name="T0" fmla="*/ 490 w 1071"/>
                  <a:gd name="T1" fmla="*/ 0 h 3133"/>
                  <a:gd name="T2" fmla="*/ 1071 w 1071"/>
                  <a:gd name="T3" fmla="*/ 91 h 3133"/>
                  <a:gd name="T4" fmla="*/ 310 w 1071"/>
                  <a:gd name="T5" fmla="*/ 3133 h 3133"/>
                  <a:gd name="T6" fmla="*/ 0 w 1071"/>
                  <a:gd name="T7" fmla="*/ 2996 h 3133"/>
                  <a:gd name="T8" fmla="*/ 490 w 1071"/>
                  <a:gd name="T9" fmla="*/ 0 h 3133"/>
                </a:gdLst>
                <a:ahLst/>
                <a:cxnLst>
                  <a:cxn ang="0">
                    <a:pos x="T0" y="T1"/>
                  </a:cxn>
                  <a:cxn ang="0">
                    <a:pos x="T2" y="T3"/>
                  </a:cxn>
                  <a:cxn ang="0">
                    <a:pos x="T4" y="T5"/>
                  </a:cxn>
                  <a:cxn ang="0">
                    <a:pos x="T6" y="T7"/>
                  </a:cxn>
                  <a:cxn ang="0">
                    <a:pos x="T8" y="T9"/>
                  </a:cxn>
                </a:cxnLst>
                <a:rect l="0" t="0" r="r" b="b"/>
                <a:pathLst>
                  <a:path w="1071" h="3133">
                    <a:moveTo>
                      <a:pt x="490" y="0"/>
                    </a:moveTo>
                    <a:lnTo>
                      <a:pt x="1071" y="91"/>
                    </a:lnTo>
                    <a:lnTo>
                      <a:pt x="310" y="3133"/>
                    </a:lnTo>
                    <a:lnTo>
                      <a:pt x="0" y="2996"/>
                    </a:lnTo>
                    <a:lnTo>
                      <a:pt x="490" y="0"/>
                    </a:lnTo>
                    <a:close/>
                  </a:path>
                </a:pathLst>
              </a:custGeom>
              <a:solidFill>
                <a:srgbClr val="27B6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73" name="Freeform 15">
                <a:extLst>
                  <a:ext uri="{FF2B5EF4-FFF2-40B4-BE49-F238E27FC236}">
                    <a16:creationId xmlns:a16="http://schemas.microsoft.com/office/drawing/2014/main" id="{C520876D-F859-4690-9AC1-FF5633E207B4}"/>
                  </a:ext>
                </a:extLst>
              </p:cNvPr>
              <p:cNvSpPr>
                <a:spLocks/>
              </p:cNvSpPr>
              <p:nvPr/>
            </p:nvSpPr>
            <p:spPr bwMode="auto">
              <a:xfrm>
                <a:off x="6718300" y="3081338"/>
                <a:ext cx="1042988" cy="1208088"/>
              </a:xfrm>
              <a:custGeom>
                <a:avLst/>
                <a:gdLst>
                  <a:gd name="T0" fmla="*/ 2627 w 2627"/>
                  <a:gd name="T1" fmla="*/ 57 h 3042"/>
                  <a:gd name="T2" fmla="*/ 670 w 2627"/>
                  <a:gd name="T3" fmla="*/ 2561 h 3042"/>
                  <a:gd name="T4" fmla="*/ 0 w 2627"/>
                  <a:gd name="T5" fmla="*/ 3042 h 3042"/>
                  <a:gd name="T6" fmla="*/ 761 w 2627"/>
                  <a:gd name="T7" fmla="*/ 0 h 3042"/>
                  <a:gd name="T8" fmla="*/ 2627 w 2627"/>
                  <a:gd name="T9" fmla="*/ 57 h 3042"/>
                </a:gdLst>
                <a:ahLst/>
                <a:cxnLst>
                  <a:cxn ang="0">
                    <a:pos x="T0" y="T1"/>
                  </a:cxn>
                  <a:cxn ang="0">
                    <a:pos x="T2" y="T3"/>
                  </a:cxn>
                  <a:cxn ang="0">
                    <a:pos x="T4" y="T5"/>
                  </a:cxn>
                  <a:cxn ang="0">
                    <a:pos x="T6" y="T7"/>
                  </a:cxn>
                  <a:cxn ang="0">
                    <a:pos x="T8" y="T9"/>
                  </a:cxn>
                </a:cxnLst>
                <a:rect l="0" t="0" r="r" b="b"/>
                <a:pathLst>
                  <a:path w="2627" h="3042">
                    <a:moveTo>
                      <a:pt x="2627" y="57"/>
                    </a:moveTo>
                    <a:lnTo>
                      <a:pt x="670" y="2561"/>
                    </a:lnTo>
                    <a:lnTo>
                      <a:pt x="0" y="3042"/>
                    </a:lnTo>
                    <a:lnTo>
                      <a:pt x="761" y="0"/>
                    </a:lnTo>
                    <a:lnTo>
                      <a:pt x="2627" y="57"/>
                    </a:lnTo>
                    <a:close/>
                  </a:path>
                </a:pathLst>
              </a:custGeom>
              <a:solidFill>
                <a:srgbClr val="81D5F9"/>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74" name="Freeform 16">
                <a:extLst>
                  <a:ext uri="{FF2B5EF4-FFF2-40B4-BE49-F238E27FC236}">
                    <a16:creationId xmlns:a16="http://schemas.microsoft.com/office/drawing/2014/main" id="{94FD5F4D-AF41-417E-9F58-510E0B13BC7F}"/>
                  </a:ext>
                </a:extLst>
              </p:cNvPr>
              <p:cNvSpPr>
                <a:spLocks/>
              </p:cNvSpPr>
              <p:nvPr/>
            </p:nvSpPr>
            <p:spPr bwMode="auto">
              <a:xfrm>
                <a:off x="6845300" y="3430588"/>
                <a:ext cx="742950" cy="1573213"/>
              </a:xfrm>
              <a:custGeom>
                <a:avLst/>
                <a:gdLst>
                  <a:gd name="T0" fmla="*/ 1465 w 1873"/>
                  <a:gd name="T1" fmla="*/ 0 h 3964"/>
                  <a:gd name="T2" fmla="*/ 1873 w 1873"/>
                  <a:gd name="T3" fmla="*/ 1232 h 3964"/>
                  <a:gd name="T4" fmla="*/ 467 w 1873"/>
                  <a:gd name="T5" fmla="*/ 3004 h 3964"/>
                  <a:gd name="T6" fmla="*/ 576 w 1873"/>
                  <a:gd name="T7" fmla="*/ 3964 h 3964"/>
                  <a:gd name="T8" fmla="*/ 0 w 1873"/>
                  <a:gd name="T9" fmla="*/ 3031 h 3964"/>
                  <a:gd name="T10" fmla="*/ 357 w 1873"/>
                  <a:gd name="T11" fmla="*/ 1424 h 3964"/>
                  <a:gd name="T12" fmla="*/ 1465 w 1873"/>
                  <a:gd name="T13" fmla="*/ 0 h 3964"/>
                </a:gdLst>
                <a:ahLst/>
                <a:cxnLst>
                  <a:cxn ang="0">
                    <a:pos x="T0" y="T1"/>
                  </a:cxn>
                  <a:cxn ang="0">
                    <a:pos x="T2" y="T3"/>
                  </a:cxn>
                  <a:cxn ang="0">
                    <a:pos x="T4" y="T5"/>
                  </a:cxn>
                  <a:cxn ang="0">
                    <a:pos x="T6" y="T7"/>
                  </a:cxn>
                  <a:cxn ang="0">
                    <a:pos x="T8" y="T9"/>
                  </a:cxn>
                  <a:cxn ang="0">
                    <a:pos x="T10" y="T11"/>
                  </a:cxn>
                  <a:cxn ang="0">
                    <a:pos x="T12" y="T13"/>
                  </a:cxn>
                </a:cxnLst>
                <a:rect l="0" t="0" r="r" b="b"/>
                <a:pathLst>
                  <a:path w="1873" h="3964">
                    <a:moveTo>
                      <a:pt x="1465" y="0"/>
                    </a:moveTo>
                    <a:lnTo>
                      <a:pt x="1873" y="1232"/>
                    </a:lnTo>
                    <a:lnTo>
                      <a:pt x="467" y="3004"/>
                    </a:lnTo>
                    <a:lnTo>
                      <a:pt x="576" y="3964"/>
                    </a:lnTo>
                    <a:lnTo>
                      <a:pt x="0" y="3031"/>
                    </a:lnTo>
                    <a:lnTo>
                      <a:pt x="357" y="1424"/>
                    </a:lnTo>
                    <a:lnTo>
                      <a:pt x="1465" y="0"/>
                    </a:lnTo>
                    <a:close/>
                  </a:path>
                </a:pathLst>
              </a:custGeom>
              <a:solidFill>
                <a:srgbClr val="9CD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79" name="Freeform 37">
                <a:extLst>
                  <a:ext uri="{FF2B5EF4-FFF2-40B4-BE49-F238E27FC236}">
                    <a16:creationId xmlns:a16="http://schemas.microsoft.com/office/drawing/2014/main" id="{E0E8E10D-C25A-4BEB-8FA4-0E7FDE04366F}"/>
                  </a:ext>
                </a:extLst>
              </p:cNvPr>
              <p:cNvSpPr>
                <a:spLocks/>
              </p:cNvSpPr>
              <p:nvPr/>
            </p:nvSpPr>
            <p:spPr bwMode="auto">
              <a:xfrm>
                <a:off x="6783388" y="3735388"/>
                <a:ext cx="236538" cy="531813"/>
              </a:xfrm>
              <a:custGeom>
                <a:avLst/>
                <a:gdLst>
                  <a:gd name="T0" fmla="*/ 0 w 594"/>
                  <a:gd name="T1" fmla="*/ 0 h 1337"/>
                  <a:gd name="T2" fmla="*/ 362 w 594"/>
                  <a:gd name="T3" fmla="*/ 1168 h 1337"/>
                  <a:gd name="T4" fmla="*/ 594 w 594"/>
                  <a:gd name="T5" fmla="*/ 1337 h 1337"/>
                  <a:gd name="T6" fmla="*/ 362 w 594"/>
                  <a:gd name="T7" fmla="*/ 739 h 1337"/>
                  <a:gd name="T8" fmla="*/ 0 w 594"/>
                  <a:gd name="T9" fmla="*/ 0 h 1337"/>
                </a:gdLst>
                <a:ahLst/>
                <a:cxnLst>
                  <a:cxn ang="0">
                    <a:pos x="T0" y="T1"/>
                  </a:cxn>
                  <a:cxn ang="0">
                    <a:pos x="T2" y="T3"/>
                  </a:cxn>
                  <a:cxn ang="0">
                    <a:pos x="T4" y="T5"/>
                  </a:cxn>
                  <a:cxn ang="0">
                    <a:pos x="T6" y="T7"/>
                  </a:cxn>
                  <a:cxn ang="0">
                    <a:pos x="T8" y="T9"/>
                  </a:cxn>
                </a:cxnLst>
                <a:rect l="0" t="0" r="r" b="b"/>
                <a:pathLst>
                  <a:path w="594" h="1337">
                    <a:moveTo>
                      <a:pt x="0" y="0"/>
                    </a:moveTo>
                    <a:lnTo>
                      <a:pt x="362" y="1168"/>
                    </a:lnTo>
                    <a:lnTo>
                      <a:pt x="594" y="1337"/>
                    </a:lnTo>
                    <a:lnTo>
                      <a:pt x="362" y="739"/>
                    </a:lnTo>
                    <a:lnTo>
                      <a:pt x="0" y="0"/>
                    </a:lnTo>
                    <a:close/>
                  </a:path>
                </a:pathLst>
              </a:custGeom>
              <a:solidFill>
                <a:srgbClr val="78BC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80" name="Freeform 38">
                <a:extLst>
                  <a:ext uri="{FF2B5EF4-FFF2-40B4-BE49-F238E27FC236}">
                    <a16:creationId xmlns:a16="http://schemas.microsoft.com/office/drawing/2014/main" id="{17918151-529A-4852-968A-E1D3FD36663A}"/>
                  </a:ext>
                </a:extLst>
              </p:cNvPr>
              <p:cNvSpPr>
                <a:spLocks/>
              </p:cNvSpPr>
              <p:nvPr/>
            </p:nvSpPr>
            <p:spPr bwMode="auto">
              <a:xfrm>
                <a:off x="7113588" y="3524250"/>
                <a:ext cx="141288" cy="720725"/>
              </a:xfrm>
              <a:custGeom>
                <a:avLst/>
                <a:gdLst>
                  <a:gd name="T0" fmla="*/ 52 w 358"/>
                  <a:gd name="T1" fmla="*/ 1554 h 1815"/>
                  <a:gd name="T2" fmla="*/ 358 w 358"/>
                  <a:gd name="T3" fmla="*/ 0 h 1815"/>
                  <a:gd name="T4" fmla="*/ 138 w 358"/>
                  <a:gd name="T5" fmla="*/ 905 h 1815"/>
                  <a:gd name="T6" fmla="*/ 138 w 358"/>
                  <a:gd name="T7" fmla="*/ 905 h 1815"/>
                  <a:gd name="T8" fmla="*/ 0 w 358"/>
                  <a:gd name="T9" fmla="*/ 1815 h 1815"/>
                  <a:gd name="T10" fmla="*/ 52 w 358"/>
                  <a:gd name="T11" fmla="*/ 1554 h 1815"/>
                </a:gdLst>
                <a:ahLst/>
                <a:cxnLst>
                  <a:cxn ang="0">
                    <a:pos x="T0" y="T1"/>
                  </a:cxn>
                  <a:cxn ang="0">
                    <a:pos x="T2" y="T3"/>
                  </a:cxn>
                  <a:cxn ang="0">
                    <a:pos x="T4" y="T5"/>
                  </a:cxn>
                  <a:cxn ang="0">
                    <a:pos x="T6" y="T7"/>
                  </a:cxn>
                  <a:cxn ang="0">
                    <a:pos x="T8" y="T9"/>
                  </a:cxn>
                  <a:cxn ang="0">
                    <a:pos x="T10" y="T11"/>
                  </a:cxn>
                </a:cxnLst>
                <a:rect l="0" t="0" r="r" b="b"/>
                <a:pathLst>
                  <a:path w="358" h="1815">
                    <a:moveTo>
                      <a:pt x="52" y="1554"/>
                    </a:moveTo>
                    <a:lnTo>
                      <a:pt x="358" y="0"/>
                    </a:lnTo>
                    <a:lnTo>
                      <a:pt x="138" y="905"/>
                    </a:lnTo>
                    <a:lnTo>
                      <a:pt x="138" y="905"/>
                    </a:lnTo>
                    <a:lnTo>
                      <a:pt x="0" y="1815"/>
                    </a:lnTo>
                    <a:lnTo>
                      <a:pt x="52" y="1554"/>
                    </a:lnTo>
                    <a:close/>
                  </a:path>
                </a:pathLst>
              </a:custGeom>
              <a:solidFill>
                <a:srgbClr val="78BC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81" name="Freeform 39">
                <a:extLst>
                  <a:ext uri="{FF2B5EF4-FFF2-40B4-BE49-F238E27FC236}">
                    <a16:creationId xmlns:a16="http://schemas.microsoft.com/office/drawing/2014/main" id="{A4BEF0FE-5AAB-4925-B5F3-6293085A6A03}"/>
                  </a:ext>
                </a:extLst>
              </p:cNvPr>
              <p:cNvSpPr>
                <a:spLocks/>
              </p:cNvSpPr>
              <p:nvPr/>
            </p:nvSpPr>
            <p:spPr bwMode="auto">
              <a:xfrm>
                <a:off x="6927850" y="3883025"/>
                <a:ext cx="239713" cy="384175"/>
              </a:xfrm>
              <a:custGeom>
                <a:avLst/>
                <a:gdLst>
                  <a:gd name="T0" fmla="*/ 1 w 605"/>
                  <a:gd name="T1" fmla="*/ 372 h 965"/>
                  <a:gd name="T2" fmla="*/ 0 w 605"/>
                  <a:gd name="T3" fmla="*/ 367 h 965"/>
                  <a:gd name="T4" fmla="*/ 232 w 605"/>
                  <a:gd name="T5" fmla="*/ 965 h 965"/>
                  <a:gd name="T6" fmla="*/ 467 w 605"/>
                  <a:gd name="T7" fmla="*/ 910 h 965"/>
                  <a:gd name="T8" fmla="*/ 605 w 605"/>
                  <a:gd name="T9" fmla="*/ 0 h 965"/>
                  <a:gd name="T10" fmla="*/ 1 w 605"/>
                  <a:gd name="T11" fmla="*/ 372 h 965"/>
                </a:gdLst>
                <a:ahLst/>
                <a:cxnLst>
                  <a:cxn ang="0">
                    <a:pos x="T0" y="T1"/>
                  </a:cxn>
                  <a:cxn ang="0">
                    <a:pos x="T2" y="T3"/>
                  </a:cxn>
                  <a:cxn ang="0">
                    <a:pos x="T4" y="T5"/>
                  </a:cxn>
                  <a:cxn ang="0">
                    <a:pos x="T6" y="T7"/>
                  </a:cxn>
                  <a:cxn ang="0">
                    <a:pos x="T8" y="T9"/>
                  </a:cxn>
                  <a:cxn ang="0">
                    <a:pos x="T10" y="T11"/>
                  </a:cxn>
                </a:cxnLst>
                <a:rect l="0" t="0" r="r" b="b"/>
                <a:pathLst>
                  <a:path w="605" h="965">
                    <a:moveTo>
                      <a:pt x="1" y="372"/>
                    </a:moveTo>
                    <a:lnTo>
                      <a:pt x="0" y="367"/>
                    </a:lnTo>
                    <a:lnTo>
                      <a:pt x="232" y="965"/>
                    </a:lnTo>
                    <a:lnTo>
                      <a:pt x="467" y="910"/>
                    </a:lnTo>
                    <a:lnTo>
                      <a:pt x="605" y="0"/>
                    </a:lnTo>
                    <a:lnTo>
                      <a:pt x="1" y="372"/>
                    </a:lnTo>
                    <a:close/>
                  </a:path>
                </a:pathLst>
              </a:custGeom>
              <a:solidFill>
                <a:srgbClr val="53A2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82" name="Freeform 40">
                <a:extLst>
                  <a:ext uri="{FF2B5EF4-FFF2-40B4-BE49-F238E27FC236}">
                    <a16:creationId xmlns:a16="http://schemas.microsoft.com/office/drawing/2014/main" id="{4CDA30FC-744E-452A-A27A-769BB3F87311}"/>
                  </a:ext>
                </a:extLst>
              </p:cNvPr>
              <p:cNvSpPr>
                <a:spLocks/>
              </p:cNvSpPr>
              <p:nvPr/>
            </p:nvSpPr>
            <p:spPr bwMode="auto">
              <a:xfrm>
                <a:off x="6783388" y="3475038"/>
                <a:ext cx="471488" cy="555625"/>
              </a:xfrm>
              <a:custGeom>
                <a:avLst/>
                <a:gdLst>
                  <a:gd name="T0" fmla="*/ 562 w 1187"/>
                  <a:gd name="T1" fmla="*/ 0 h 1400"/>
                  <a:gd name="T2" fmla="*/ 1187 w 1187"/>
                  <a:gd name="T3" fmla="*/ 123 h 1400"/>
                  <a:gd name="T4" fmla="*/ 967 w 1187"/>
                  <a:gd name="T5" fmla="*/ 1028 h 1400"/>
                  <a:gd name="T6" fmla="*/ 363 w 1187"/>
                  <a:gd name="T7" fmla="*/ 1400 h 1400"/>
                  <a:gd name="T8" fmla="*/ 0 w 1187"/>
                  <a:gd name="T9" fmla="*/ 656 h 1400"/>
                  <a:gd name="T10" fmla="*/ 562 w 1187"/>
                  <a:gd name="T11" fmla="*/ 0 h 1400"/>
                </a:gdLst>
                <a:ahLst/>
                <a:cxnLst>
                  <a:cxn ang="0">
                    <a:pos x="T0" y="T1"/>
                  </a:cxn>
                  <a:cxn ang="0">
                    <a:pos x="T2" y="T3"/>
                  </a:cxn>
                  <a:cxn ang="0">
                    <a:pos x="T4" y="T5"/>
                  </a:cxn>
                  <a:cxn ang="0">
                    <a:pos x="T6" y="T7"/>
                  </a:cxn>
                  <a:cxn ang="0">
                    <a:pos x="T8" y="T9"/>
                  </a:cxn>
                  <a:cxn ang="0">
                    <a:pos x="T10" y="T11"/>
                  </a:cxn>
                </a:cxnLst>
                <a:rect l="0" t="0" r="r" b="b"/>
                <a:pathLst>
                  <a:path w="1187" h="1400">
                    <a:moveTo>
                      <a:pt x="562" y="0"/>
                    </a:moveTo>
                    <a:lnTo>
                      <a:pt x="1187" y="123"/>
                    </a:lnTo>
                    <a:lnTo>
                      <a:pt x="967" y="1028"/>
                    </a:lnTo>
                    <a:lnTo>
                      <a:pt x="363" y="1400"/>
                    </a:lnTo>
                    <a:lnTo>
                      <a:pt x="0" y="656"/>
                    </a:lnTo>
                    <a:lnTo>
                      <a:pt x="562" y="0"/>
                    </a:lnTo>
                    <a:close/>
                  </a:path>
                </a:pathLst>
              </a:custGeom>
              <a:solidFill>
                <a:srgbClr val="A8D9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83" name="Freeform 41">
                <a:extLst>
                  <a:ext uri="{FF2B5EF4-FFF2-40B4-BE49-F238E27FC236}">
                    <a16:creationId xmlns:a16="http://schemas.microsoft.com/office/drawing/2014/main" id="{526F7CB6-3A9F-4BD0-871E-C856B9163D9C}"/>
                  </a:ext>
                </a:extLst>
              </p:cNvPr>
              <p:cNvSpPr>
                <a:spLocks/>
              </p:cNvSpPr>
              <p:nvPr/>
            </p:nvSpPr>
            <p:spPr bwMode="auto">
              <a:xfrm>
                <a:off x="4456113" y="3248025"/>
                <a:ext cx="550863" cy="274638"/>
              </a:xfrm>
              <a:custGeom>
                <a:avLst/>
                <a:gdLst>
                  <a:gd name="T0" fmla="*/ 741 w 1388"/>
                  <a:gd name="T1" fmla="*/ 0 h 691"/>
                  <a:gd name="T2" fmla="*/ 188 w 1388"/>
                  <a:gd name="T3" fmla="*/ 170 h 691"/>
                  <a:gd name="T4" fmla="*/ 0 w 1388"/>
                  <a:gd name="T5" fmla="*/ 447 h 691"/>
                  <a:gd name="T6" fmla="*/ 890 w 1388"/>
                  <a:gd name="T7" fmla="*/ 691 h 691"/>
                  <a:gd name="T8" fmla="*/ 1388 w 1388"/>
                  <a:gd name="T9" fmla="*/ 466 h 691"/>
                  <a:gd name="T10" fmla="*/ 741 w 1388"/>
                  <a:gd name="T11" fmla="*/ 0 h 691"/>
                </a:gdLst>
                <a:ahLst/>
                <a:cxnLst>
                  <a:cxn ang="0">
                    <a:pos x="T0" y="T1"/>
                  </a:cxn>
                  <a:cxn ang="0">
                    <a:pos x="T2" y="T3"/>
                  </a:cxn>
                  <a:cxn ang="0">
                    <a:pos x="T4" y="T5"/>
                  </a:cxn>
                  <a:cxn ang="0">
                    <a:pos x="T6" y="T7"/>
                  </a:cxn>
                  <a:cxn ang="0">
                    <a:pos x="T8" y="T9"/>
                  </a:cxn>
                  <a:cxn ang="0">
                    <a:pos x="T10" y="T11"/>
                  </a:cxn>
                </a:cxnLst>
                <a:rect l="0" t="0" r="r" b="b"/>
                <a:pathLst>
                  <a:path w="1388" h="691">
                    <a:moveTo>
                      <a:pt x="741" y="0"/>
                    </a:moveTo>
                    <a:lnTo>
                      <a:pt x="188" y="170"/>
                    </a:lnTo>
                    <a:lnTo>
                      <a:pt x="0" y="447"/>
                    </a:lnTo>
                    <a:lnTo>
                      <a:pt x="890" y="691"/>
                    </a:lnTo>
                    <a:lnTo>
                      <a:pt x="1388" y="466"/>
                    </a:lnTo>
                    <a:lnTo>
                      <a:pt x="741" y="0"/>
                    </a:lnTo>
                    <a:close/>
                  </a:path>
                </a:pathLst>
              </a:custGeom>
              <a:solidFill>
                <a:srgbClr val="A8D9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84" name="Freeform 42">
                <a:extLst>
                  <a:ext uri="{FF2B5EF4-FFF2-40B4-BE49-F238E27FC236}">
                    <a16:creationId xmlns:a16="http://schemas.microsoft.com/office/drawing/2014/main" id="{3E187A16-7F1B-4CDB-AFBA-58B8D4473626}"/>
                  </a:ext>
                </a:extLst>
              </p:cNvPr>
              <p:cNvSpPr>
                <a:spLocks/>
              </p:cNvSpPr>
              <p:nvPr/>
            </p:nvSpPr>
            <p:spPr bwMode="auto">
              <a:xfrm>
                <a:off x="4759325" y="3433763"/>
                <a:ext cx="247650" cy="539750"/>
              </a:xfrm>
              <a:custGeom>
                <a:avLst/>
                <a:gdLst>
                  <a:gd name="T0" fmla="*/ 622 w 622"/>
                  <a:gd name="T1" fmla="*/ 0 h 1364"/>
                  <a:gd name="T2" fmla="*/ 369 w 622"/>
                  <a:gd name="T3" fmla="*/ 1094 h 1364"/>
                  <a:gd name="T4" fmla="*/ 0 w 622"/>
                  <a:gd name="T5" fmla="*/ 1364 h 1364"/>
                  <a:gd name="T6" fmla="*/ 117 w 622"/>
                  <a:gd name="T7" fmla="*/ 225 h 1364"/>
                  <a:gd name="T8" fmla="*/ 622 w 622"/>
                  <a:gd name="T9" fmla="*/ 0 h 1364"/>
                </a:gdLst>
                <a:ahLst/>
                <a:cxnLst>
                  <a:cxn ang="0">
                    <a:pos x="T0" y="T1"/>
                  </a:cxn>
                  <a:cxn ang="0">
                    <a:pos x="T2" y="T3"/>
                  </a:cxn>
                  <a:cxn ang="0">
                    <a:pos x="T4" y="T5"/>
                  </a:cxn>
                  <a:cxn ang="0">
                    <a:pos x="T6" y="T7"/>
                  </a:cxn>
                  <a:cxn ang="0">
                    <a:pos x="T8" y="T9"/>
                  </a:cxn>
                </a:cxnLst>
                <a:rect l="0" t="0" r="r" b="b"/>
                <a:pathLst>
                  <a:path w="622" h="1364">
                    <a:moveTo>
                      <a:pt x="622" y="0"/>
                    </a:moveTo>
                    <a:lnTo>
                      <a:pt x="369" y="1094"/>
                    </a:lnTo>
                    <a:lnTo>
                      <a:pt x="0" y="1364"/>
                    </a:lnTo>
                    <a:lnTo>
                      <a:pt x="117" y="225"/>
                    </a:lnTo>
                    <a:lnTo>
                      <a:pt x="622" y="0"/>
                    </a:lnTo>
                    <a:close/>
                  </a:path>
                </a:pathLst>
              </a:custGeom>
              <a:solidFill>
                <a:srgbClr val="53A2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85" name="Freeform 43">
                <a:extLst>
                  <a:ext uri="{FF2B5EF4-FFF2-40B4-BE49-F238E27FC236}">
                    <a16:creationId xmlns:a16="http://schemas.microsoft.com/office/drawing/2014/main" id="{4035AFFF-D7B7-4D9C-87E3-6ADB5E6D4239}"/>
                  </a:ext>
                </a:extLst>
              </p:cNvPr>
              <p:cNvSpPr>
                <a:spLocks/>
              </p:cNvSpPr>
              <p:nvPr/>
            </p:nvSpPr>
            <p:spPr bwMode="auto">
              <a:xfrm>
                <a:off x="4456113" y="3425825"/>
                <a:ext cx="350838" cy="547688"/>
              </a:xfrm>
              <a:custGeom>
                <a:avLst/>
                <a:gdLst>
                  <a:gd name="T0" fmla="*/ 883 w 883"/>
                  <a:gd name="T1" fmla="*/ 244 h 1383"/>
                  <a:gd name="T2" fmla="*/ 0 w 883"/>
                  <a:gd name="T3" fmla="*/ 0 h 1383"/>
                  <a:gd name="T4" fmla="*/ 360 w 883"/>
                  <a:gd name="T5" fmla="*/ 1308 h 1383"/>
                  <a:gd name="T6" fmla="*/ 766 w 883"/>
                  <a:gd name="T7" fmla="*/ 1383 h 1383"/>
                  <a:gd name="T8" fmla="*/ 883 w 883"/>
                  <a:gd name="T9" fmla="*/ 244 h 1383"/>
                </a:gdLst>
                <a:ahLst/>
                <a:cxnLst>
                  <a:cxn ang="0">
                    <a:pos x="T0" y="T1"/>
                  </a:cxn>
                  <a:cxn ang="0">
                    <a:pos x="T2" y="T3"/>
                  </a:cxn>
                  <a:cxn ang="0">
                    <a:pos x="T4" y="T5"/>
                  </a:cxn>
                  <a:cxn ang="0">
                    <a:pos x="T6" y="T7"/>
                  </a:cxn>
                  <a:cxn ang="0">
                    <a:pos x="T8" y="T9"/>
                  </a:cxn>
                </a:cxnLst>
                <a:rect l="0" t="0" r="r" b="b"/>
                <a:pathLst>
                  <a:path w="883" h="1383">
                    <a:moveTo>
                      <a:pt x="883" y="244"/>
                    </a:moveTo>
                    <a:lnTo>
                      <a:pt x="0" y="0"/>
                    </a:lnTo>
                    <a:lnTo>
                      <a:pt x="360" y="1308"/>
                    </a:lnTo>
                    <a:lnTo>
                      <a:pt x="766" y="1383"/>
                    </a:lnTo>
                    <a:lnTo>
                      <a:pt x="883" y="244"/>
                    </a:lnTo>
                    <a:close/>
                  </a:path>
                </a:pathLst>
              </a:custGeom>
              <a:solidFill>
                <a:srgbClr val="78BC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86" name="Freeform 44">
                <a:extLst>
                  <a:ext uri="{FF2B5EF4-FFF2-40B4-BE49-F238E27FC236}">
                    <a16:creationId xmlns:a16="http://schemas.microsoft.com/office/drawing/2014/main" id="{C86B5622-817E-41B3-8744-44CE48B15BD2}"/>
                  </a:ext>
                </a:extLst>
              </p:cNvPr>
              <p:cNvSpPr>
                <a:spLocks/>
              </p:cNvSpPr>
              <p:nvPr/>
            </p:nvSpPr>
            <p:spPr bwMode="auto">
              <a:xfrm>
                <a:off x="5807075" y="3540125"/>
                <a:ext cx="217488" cy="668338"/>
              </a:xfrm>
              <a:custGeom>
                <a:avLst/>
                <a:gdLst>
                  <a:gd name="T0" fmla="*/ 0 w 546"/>
                  <a:gd name="T1" fmla="*/ 0 h 1684"/>
                  <a:gd name="T2" fmla="*/ 455 w 546"/>
                  <a:gd name="T3" fmla="*/ 1684 h 1684"/>
                  <a:gd name="T4" fmla="*/ 546 w 546"/>
                  <a:gd name="T5" fmla="*/ 509 h 1684"/>
                  <a:gd name="T6" fmla="*/ 0 w 546"/>
                  <a:gd name="T7" fmla="*/ 0 h 1684"/>
                </a:gdLst>
                <a:ahLst/>
                <a:cxnLst>
                  <a:cxn ang="0">
                    <a:pos x="T0" y="T1"/>
                  </a:cxn>
                  <a:cxn ang="0">
                    <a:pos x="T2" y="T3"/>
                  </a:cxn>
                  <a:cxn ang="0">
                    <a:pos x="T4" y="T5"/>
                  </a:cxn>
                  <a:cxn ang="0">
                    <a:pos x="T6" y="T7"/>
                  </a:cxn>
                </a:cxnLst>
                <a:rect l="0" t="0" r="r" b="b"/>
                <a:pathLst>
                  <a:path w="546" h="1684">
                    <a:moveTo>
                      <a:pt x="0" y="0"/>
                    </a:moveTo>
                    <a:lnTo>
                      <a:pt x="455" y="1684"/>
                    </a:lnTo>
                    <a:lnTo>
                      <a:pt x="546" y="509"/>
                    </a:lnTo>
                    <a:lnTo>
                      <a:pt x="0" y="0"/>
                    </a:lnTo>
                    <a:close/>
                  </a:path>
                </a:pathLst>
              </a:custGeom>
              <a:solidFill>
                <a:srgbClr val="78BC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87" name="Freeform 45">
                <a:extLst>
                  <a:ext uri="{FF2B5EF4-FFF2-40B4-BE49-F238E27FC236}">
                    <a16:creationId xmlns:a16="http://schemas.microsoft.com/office/drawing/2014/main" id="{2CEFBC17-5999-473B-849B-5D3EA8F28729}"/>
                  </a:ext>
                </a:extLst>
              </p:cNvPr>
              <p:cNvSpPr>
                <a:spLocks/>
              </p:cNvSpPr>
              <p:nvPr/>
            </p:nvSpPr>
            <p:spPr bwMode="auto">
              <a:xfrm>
                <a:off x="5988050" y="3578225"/>
                <a:ext cx="396875" cy="630238"/>
              </a:xfrm>
              <a:custGeom>
                <a:avLst/>
                <a:gdLst>
                  <a:gd name="T0" fmla="*/ 1002 w 1002"/>
                  <a:gd name="T1" fmla="*/ 0 h 1589"/>
                  <a:gd name="T2" fmla="*/ 360 w 1002"/>
                  <a:gd name="T3" fmla="*/ 1572 h 1589"/>
                  <a:gd name="T4" fmla="*/ 0 w 1002"/>
                  <a:gd name="T5" fmla="*/ 1589 h 1589"/>
                  <a:gd name="T6" fmla="*/ 91 w 1002"/>
                  <a:gd name="T7" fmla="*/ 414 h 1589"/>
                  <a:gd name="T8" fmla="*/ 1002 w 1002"/>
                  <a:gd name="T9" fmla="*/ 0 h 1589"/>
                </a:gdLst>
                <a:ahLst/>
                <a:cxnLst>
                  <a:cxn ang="0">
                    <a:pos x="T0" y="T1"/>
                  </a:cxn>
                  <a:cxn ang="0">
                    <a:pos x="T2" y="T3"/>
                  </a:cxn>
                  <a:cxn ang="0">
                    <a:pos x="T4" y="T5"/>
                  </a:cxn>
                  <a:cxn ang="0">
                    <a:pos x="T6" y="T7"/>
                  </a:cxn>
                  <a:cxn ang="0">
                    <a:pos x="T8" y="T9"/>
                  </a:cxn>
                </a:cxnLst>
                <a:rect l="0" t="0" r="r" b="b"/>
                <a:pathLst>
                  <a:path w="1002" h="1589">
                    <a:moveTo>
                      <a:pt x="1002" y="0"/>
                    </a:moveTo>
                    <a:lnTo>
                      <a:pt x="360" y="1572"/>
                    </a:lnTo>
                    <a:lnTo>
                      <a:pt x="0" y="1589"/>
                    </a:lnTo>
                    <a:lnTo>
                      <a:pt x="91" y="414"/>
                    </a:lnTo>
                    <a:lnTo>
                      <a:pt x="1002" y="0"/>
                    </a:lnTo>
                    <a:close/>
                  </a:path>
                </a:pathLst>
              </a:custGeom>
              <a:solidFill>
                <a:srgbClr val="53A2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88" name="Freeform 46">
                <a:extLst>
                  <a:ext uri="{FF2B5EF4-FFF2-40B4-BE49-F238E27FC236}">
                    <a16:creationId xmlns:a16="http://schemas.microsoft.com/office/drawing/2014/main" id="{87313DBA-2398-4B4D-BBC6-35CE190D376F}"/>
                  </a:ext>
                </a:extLst>
              </p:cNvPr>
              <p:cNvSpPr>
                <a:spLocks/>
              </p:cNvSpPr>
              <p:nvPr/>
            </p:nvSpPr>
            <p:spPr bwMode="auto">
              <a:xfrm>
                <a:off x="5807075" y="3479800"/>
                <a:ext cx="577850" cy="261938"/>
              </a:xfrm>
              <a:custGeom>
                <a:avLst/>
                <a:gdLst>
                  <a:gd name="T0" fmla="*/ 0 w 1457"/>
                  <a:gd name="T1" fmla="*/ 152 h 661"/>
                  <a:gd name="T2" fmla="*/ 1323 w 1457"/>
                  <a:gd name="T3" fmla="*/ 0 h 661"/>
                  <a:gd name="T4" fmla="*/ 1457 w 1457"/>
                  <a:gd name="T5" fmla="*/ 247 h 661"/>
                  <a:gd name="T6" fmla="*/ 546 w 1457"/>
                  <a:gd name="T7" fmla="*/ 661 h 661"/>
                  <a:gd name="T8" fmla="*/ 0 w 1457"/>
                  <a:gd name="T9" fmla="*/ 152 h 661"/>
                </a:gdLst>
                <a:ahLst/>
                <a:cxnLst>
                  <a:cxn ang="0">
                    <a:pos x="T0" y="T1"/>
                  </a:cxn>
                  <a:cxn ang="0">
                    <a:pos x="T2" y="T3"/>
                  </a:cxn>
                  <a:cxn ang="0">
                    <a:pos x="T4" y="T5"/>
                  </a:cxn>
                  <a:cxn ang="0">
                    <a:pos x="T6" y="T7"/>
                  </a:cxn>
                  <a:cxn ang="0">
                    <a:pos x="T8" y="T9"/>
                  </a:cxn>
                </a:cxnLst>
                <a:rect l="0" t="0" r="r" b="b"/>
                <a:pathLst>
                  <a:path w="1457" h="661">
                    <a:moveTo>
                      <a:pt x="0" y="152"/>
                    </a:moveTo>
                    <a:lnTo>
                      <a:pt x="1323" y="0"/>
                    </a:lnTo>
                    <a:lnTo>
                      <a:pt x="1457" y="247"/>
                    </a:lnTo>
                    <a:lnTo>
                      <a:pt x="546" y="661"/>
                    </a:lnTo>
                    <a:lnTo>
                      <a:pt x="0" y="152"/>
                    </a:lnTo>
                    <a:close/>
                  </a:path>
                </a:pathLst>
              </a:custGeom>
              <a:solidFill>
                <a:srgbClr val="A8D9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89" name="Freeform 48">
                <a:extLst>
                  <a:ext uri="{FF2B5EF4-FFF2-40B4-BE49-F238E27FC236}">
                    <a16:creationId xmlns:a16="http://schemas.microsoft.com/office/drawing/2014/main" id="{0C773F52-58FB-4B62-901D-2C522C732BE7}"/>
                  </a:ext>
                </a:extLst>
              </p:cNvPr>
              <p:cNvSpPr>
                <a:spLocks noEditPoints="1"/>
              </p:cNvSpPr>
              <p:nvPr/>
            </p:nvSpPr>
            <p:spPr bwMode="auto">
              <a:xfrm>
                <a:off x="5037138" y="3284538"/>
                <a:ext cx="2840038" cy="3103563"/>
              </a:xfrm>
              <a:custGeom>
                <a:avLst/>
                <a:gdLst>
                  <a:gd name="T0" fmla="*/ 1692 w 7154"/>
                  <a:gd name="T1" fmla="*/ 7820 h 7820"/>
                  <a:gd name="T2" fmla="*/ 1446 w 7154"/>
                  <a:gd name="T3" fmla="*/ 6665 h 7820"/>
                  <a:gd name="T4" fmla="*/ 0 w 7154"/>
                  <a:gd name="T5" fmla="*/ 6022 h 7820"/>
                  <a:gd name="T6" fmla="*/ 998 w 7154"/>
                  <a:gd name="T7" fmla="*/ 5006 h 7820"/>
                  <a:gd name="T8" fmla="*/ 1515 w 7154"/>
                  <a:gd name="T9" fmla="*/ 6289 h 7820"/>
                  <a:gd name="T10" fmla="*/ 1568 w 7154"/>
                  <a:gd name="T11" fmla="*/ 6211 h 7820"/>
                  <a:gd name="T12" fmla="*/ 1802 w 7154"/>
                  <a:gd name="T13" fmla="*/ 5855 h 7820"/>
                  <a:gd name="T14" fmla="*/ 1891 w 7154"/>
                  <a:gd name="T15" fmla="*/ 5708 h 7820"/>
                  <a:gd name="T16" fmla="*/ 1920 w 7154"/>
                  <a:gd name="T17" fmla="*/ 5650 h 7820"/>
                  <a:gd name="T18" fmla="*/ 1920 w 7154"/>
                  <a:gd name="T19" fmla="*/ 5640 h 7820"/>
                  <a:gd name="T20" fmla="*/ 1910 w 7154"/>
                  <a:gd name="T21" fmla="*/ 5583 h 7820"/>
                  <a:gd name="T22" fmla="*/ 1871 w 7154"/>
                  <a:gd name="T23" fmla="*/ 5137 h 7820"/>
                  <a:gd name="T24" fmla="*/ 1804 w 7154"/>
                  <a:gd name="T25" fmla="*/ 4264 h 7820"/>
                  <a:gd name="T26" fmla="*/ 1791 w 7154"/>
                  <a:gd name="T27" fmla="*/ 4071 h 7820"/>
                  <a:gd name="T28" fmla="*/ 198 w 7154"/>
                  <a:gd name="T29" fmla="*/ 3691 h 7820"/>
                  <a:gd name="T30" fmla="*/ 532 w 7154"/>
                  <a:gd name="T31" fmla="*/ 2284 h 7820"/>
                  <a:gd name="T32" fmla="*/ 1174 w 7154"/>
                  <a:gd name="T33" fmla="*/ 2227 h 7820"/>
                  <a:gd name="T34" fmla="*/ 1976 w 7154"/>
                  <a:gd name="T35" fmla="*/ 779 h 7820"/>
                  <a:gd name="T36" fmla="*/ 1174 w 7154"/>
                  <a:gd name="T37" fmla="*/ 2227 h 7820"/>
                  <a:gd name="T38" fmla="*/ 2164 w 7154"/>
                  <a:gd name="T39" fmla="*/ 2782 h 7820"/>
                  <a:gd name="T40" fmla="*/ 2668 w 7154"/>
                  <a:gd name="T41" fmla="*/ 4330 h 7820"/>
                  <a:gd name="T42" fmla="*/ 2668 w 7154"/>
                  <a:gd name="T43" fmla="*/ 5419 h 7820"/>
                  <a:gd name="T44" fmla="*/ 4164 w 7154"/>
                  <a:gd name="T45" fmla="*/ 3764 h 7820"/>
                  <a:gd name="T46" fmla="*/ 3924 w 7154"/>
                  <a:gd name="T47" fmla="*/ 2393 h 7820"/>
                  <a:gd name="T48" fmla="*/ 4234 w 7154"/>
                  <a:gd name="T49" fmla="*/ 2530 h 7820"/>
                  <a:gd name="T50" fmla="*/ 4501 w 7154"/>
                  <a:gd name="T51" fmla="*/ 1463 h 7820"/>
                  <a:gd name="T52" fmla="*/ 4234 w 7154"/>
                  <a:gd name="T53" fmla="*/ 2530 h 7820"/>
                  <a:gd name="T54" fmla="*/ 4723 w 7154"/>
                  <a:gd name="T55" fmla="*/ 2179 h 7820"/>
                  <a:gd name="T56" fmla="*/ 4762 w 7154"/>
                  <a:gd name="T57" fmla="*/ 2305 h 7820"/>
                  <a:gd name="T58" fmla="*/ 4791 w 7154"/>
                  <a:gd name="T59" fmla="*/ 2327 h 7820"/>
                  <a:gd name="T60" fmla="*/ 4554 w 7154"/>
                  <a:gd name="T61" fmla="*/ 3397 h 7820"/>
                  <a:gd name="T62" fmla="*/ 5130 w 7154"/>
                  <a:gd name="T63" fmla="*/ 4330 h 7820"/>
                  <a:gd name="T64" fmla="*/ 5021 w 7154"/>
                  <a:gd name="T65" fmla="*/ 3370 h 7820"/>
                  <a:gd name="T66" fmla="*/ 6427 w 7154"/>
                  <a:gd name="T67" fmla="*/ 1598 h 7820"/>
                  <a:gd name="T68" fmla="*/ 6078 w 7154"/>
                  <a:gd name="T69" fmla="*/ 546 h 7820"/>
                  <a:gd name="T70" fmla="*/ 6506 w 7154"/>
                  <a:gd name="T71" fmla="*/ 0 h 7820"/>
                  <a:gd name="T72" fmla="*/ 6754 w 7154"/>
                  <a:gd name="T73" fmla="*/ 0 h 7820"/>
                  <a:gd name="T74" fmla="*/ 7154 w 7154"/>
                  <a:gd name="T75" fmla="*/ 1379 h 7820"/>
                  <a:gd name="T76" fmla="*/ 7000 w 7154"/>
                  <a:gd name="T77" fmla="*/ 2738 h 7820"/>
                  <a:gd name="T78" fmla="*/ 5548 w 7154"/>
                  <a:gd name="T79" fmla="*/ 3839 h 7820"/>
                  <a:gd name="T80" fmla="*/ 5548 w 7154"/>
                  <a:gd name="T81" fmla="*/ 4844 h 7820"/>
                  <a:gd name="T82" fmla="*/ 3078 w 7154"/>
                  <a:gd name="T83" fmla="*/ 7309 h 7820"/>
                  <a:gd name="T84" fmla="*/ 1692 w 7154"/>
                  <a:gd name="T85" fmla="*/ 7820 h 7820"/>
                  <a:gd name="T86" fmla="*/ 1692 w 7154"/>
                  <a:gd name="T87" fmla="*/ 7820 h 7820"/>
                  <a:gd name="T88" fmla="*/ 3924 w 7154"/>
                  <a:gd name="T89" fmla="*/ 2393 h 7820"/>
                  <a:gd name="T90" fmla="*/ 3924 w 7154"/>
                  <a:gd name="T91" fmla="*/ 2393 h 7820"/>
                  <a:gd name="T92" fmla="*/ 4316 w 7154"/>
                  <a:gd name="T93" fmla="*/ 0 h 7820"/>
                  <a:gd name="T94" fmla="*/ 1692 w 7154"/>
                  <a:gd name="T95" fmla="*/ 7820 h 7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154" h="7820">
                    <a:moveTo>
                      <a:pt x="1692" y="7820"/>
                    </a:moveTo>
                    <a:lnTo>
                      <a:pt x="1446" y="6665"/>
                    </a:lnTo>
                    <a:lnTo>
                      <a:pt x="0" y="6022"/>
                    </a:lnTo>
                    <a:lnTo>
                      <a:pt x="998" y="5006"/>
                    </a:lnTo>
                    <a:lnTo>
                      <a:pt x="1515" y="6289"/>
                    </a:lnTo>
                    <a:lnTo>
                      <a:pt x="1568" y="6211"/>
                    </a:lnTo>
                    <a:lnTo>
                      <a:pt x="1802" y="5855"/>
                    </a:lnTo>
                    <a:lnTo>
                      <a:pt x="1891" y="5708"/>
                    </a:lnTo>
                    <a:lnTo>
                      <a:pt x="1920" y="5650"/>
                    </a:lnTo>
                    <a:lnTo>
                      <a:pt x="1920" y="5640"/>
                    </a:lnTo>
                    <a:lnTo>
                      <a:pt x="1910" y="5583"/>
                    </a:lnTo>
                    <a:lnTo>
                      <a:pt x="1871" y="5137"/>
                    </a:lnTo>
                    <a:lnTo>
                      <a:pt x="1804" y="4264"/>
                    </a:lnTo>
                    <a:lnTo>
                      <a:pt x="1791" y="4071"/>
                    </a:lnTo>
                    <a:lnTo>
                      <a:pt x="198" y="3691"/>
                    </a:lnTo>
                    <a:lnTo>
                      <a:pt x="532" y="2284"/>
                    </a:lnTo>
                    <a:lnTo>
                      <a:pt x="1174" y="2227"/>
                    </a:lnTo>
                    <a:lnTo>
                      <a:pt x="1976" y="779"/>
                    </a:lnTo>
                    <a:lnTo>
                      <a:pt x="1174" y="2227"/>
                    </a:lnTo>
                    <a:lnTo>
                      <a:pt x="2164" y="2782"/>
                    </a:lnTo>
                    <a:lnTo>
                      <a:pt x="2668" y="4330"/>
                    </a:lnTo>
                    <a:lnTo>
                      <a:pt x="2668" y="5419"/>
                    </a:lnTo>
                    <a:lnTo>
                      <a:pt x="4164" y="3764"/>
                    </a:lnTo>
                    <a:lnTo>
                      <a:pt x="3924" y="2393"/>
                    </a:lnTo>
                    <a:lnTo>
                      <a:pt x="4234" y="2530"/>
                    </a:lnTo>
                    <a:lnTo>
                      <a:pt x="4501" y="1463"/>
                    </a:lnTo>
                    <a:lnTo>
                      <a:pt x="4234" y="2530"/>
                    </a:lnTo>
                    <a:lnTo>
                      <a:pt x="4723" y="2179"/>
                    </a:lnTo>
                    <a:lnTo>
                      <a:pt x="4762" y="2305"/>
                    </a:lnTo>
                    <a:lnTo>
                      <a:pt x="4791" y="2327"/>
                    </a:lnTo>
                    <a:lnTo>
                      <a:pt x="4554" y="3397"/>
                    </a:lnTo>
                    <a:lnTo>
                      <a:pt x="5130" y="4330"/>
                    </a:lnTo>
                    <a:lnTo>
                      <a:pt x="5021" y="3370"/>
                    </a:lnTo>
                    <a:lnTo>
                      <a:pt x="6427" y="1598"/>
                    </a:lnTo>
                    <a:lnTo>
                      <a:pt x="6078" y="546"/>
                    </a:lnTo>
                    <a:lnTo>
                      <a:pt x="6506" y="0"/>
                    </a:lnTo>
                    <a:lnTo>
                      <a:pt x="6754" y="0"/>
                    </a:lnTo>
                    <a:lnTo>
                      <a:pt x="7154" y="1379"/>
                    </a:lnTo>
                    <a:lnTo>
                      <a:pt x="7000" y="2738"/>
                    </a:lnTo>
                    <a:lnTo>
                      <a:pt x="5548" y="3839"/>
                    </a:lnTo>
                    <a:lnTo>
                      <a:pt x="5548" y="4844"/>
                    </a:lnTo>
                    <a:lnTo>
                      <a:pt x="3078" y="7309"/>
                    </a:lnTo>
                    <a:lnTo>
                      <a:pt x="1692" y="7820"/>
                    </a:lnTo>
                    <a:close/>
                    <a:moveTo>
                      <a:pt x="1692" y="7820"/>
                    </a:moveTo>
                    <a:lnTo>
                      <a:pt x="3924" y="2393"/>
                    </a:lnTo>
                    <a:lnTo>
                      <a:pt x="3924" y="2393"/>
                    </a:lnTo>
                    <a:lnTo>
                      <a:pt x="4316" y="0"/>
                    </a:lnTo>
                    <a:lnTo>
                      <a:pt x="1692" y="7820"/>
                    </a:lnTo>
                    <a:close/>
                  </a:path>
                </a:pathLst>
              </a:custGeom>
              <a:solidFill>
                <a:srgbClr val="27B6F2"/>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90" name="Freeform 49">
                <a:extLst>
                  <a:ext uri="{FF2B5EF4-FFF2-40B4-BE49-F238E27FC236}">
                    <a16:creationId xmlns:a16="http://schemas.microsoft.com/office/drawing/2014/main" id="{164ECB35-CD37-4410-BF16-D183A66C7D73}"/>
                  </a:ext>
                </a:extLst>
              </p:cNvPr>
              <p:cNvSpPr>
                <a:spLocks/>
              </p:cNvSpPr>
              <p:nvPr/>
            </p:nvSpPr>
            <p:spPr bwMode="auto">
              <a:xfrm>
                <a:off x="4545013" y="3284538"/>
                <a:ext cx="1447800" cy="2495550"/>
              </a:xfrm>
              <a:custGeom>
                <a:avLst/>
                <a:gdLst>
                  <a:gd name="T0" fmla="*/ 2755 w 3648"/>
                  <a:gd name="T1" fmla="*/ 6289 h 6289"/>
                  <a:gd name="T2" fmla="*/ 2238 w 3648"/>
                  <a:gd name="T3" fmla="*/ 5006 h 6289"/>
                  <a:gd name="T4" fmla="*/ 1240 w 3648"/>
                  <a:gd name="T5" fmla="*/ 6022 h 6289"/>
                  <a:gd name="T6" fmla="*/ 0 w 3648"/>
                  <a:gd name="T7" fmla="*/ 3505 h 6289"/>
                  <a:gd name="T8" fmla="*/ 356 w 3648"/>
                  <a:gd name="T9" fmla="*/ 2290 h 6289"/>
                  <a:gd name="T10" fmla="*/ 0 w 3648"/>
                  <a:gd name="T11" fmla="*/ 2113 h 6289"/>
                  <a:gd name="T12" fmla="*/ 86 w 3648"/>
                  <a:gd name="T13" fmla="*/ 1482 h 6289"/>
                  <a:gd name="T14" fmla="*/ 135 w 3648"/>
                  <a:gd name="T15" fmla="*/ 1662 h 6289"/>
                  <a:gd name="T16" fmla="*/ 541 w 3648"/>
                  <a:gd name="T17" fmla="*/ 1737 h 6289"/>
                  <a:gd name="T18" fmla="*/ 910 w 3648"/>
                  <a:gd name="T19" fmla="*/ 1467 h 6289"/>
                  <a:gd name="T20" fmla="*/ 1163 w 3648"/>
                  <a:gd name="T21" fmla="*/ 373 h 6289"/>
                  <a:gd name="T22" fmla="*/ 646 w 3648"/>
                  <a:gd name="T23" fmla="*/ 0 h 6289"/>
                  <a:gd name="T24" fmla="*/ 3648 w 3648"/>
                  <a:gd name="T25" fmla="*/ 0 h 6289"/>
                  <a:gd name="T26" fmla="*/ 3299 w 3648"/>
                  <a:gd name="T27" fmla="*/ 629 h 6289"/>
                  <a:gd name="T28" fmla="*/ 3180 w 3648"/>
                  <a:gd name="T29" fmla="*/ 643 h 6289"/>
                  <a:gd name="T30" fmla="*/ 3216 w 3648"/>
                  <a:gd name="T31" fmla="*/ 779 h 6289"/>
                  <a:gd name="T32" fmla="*/ 2414 w 3648"/>
                  <a:gd name="T33" fmla="*/ 2227 h 6289"/>
                  <a:gd name="T34" fmla="*/ 1772 w 3648"/>
                  <a:gd name="T35" fmla="*/ 2284 h 6289"/>
                  <a:gd name="T36" fmla="*/ 1438 w 3648"/>
                  <a:gd name="T37" fmla="*/ 3691 h 6289"/>
                  <a:gd name="T38" fmla="*/ 3031 w 3648"/>
                  <a:gd name="T39" fmla="*/ 4071 h 6289"/>
                  <a:gd name="T40" fmla="*/ 3044 w 3648"/>
                  <a:gd name="T41" fmla="*/ 4264 h 6289"/>
                  <a:gd name="T42" fmla="*/ 3111 w 3648"/>
                  <a:gd name="T43" fmla="*/ 5137 h 6289"/>
                  <a:gd name="T44" fmla="*/ 3150 w 3648"/>
                  <a:gd name="T45" fmla="*/ 5583 h 6289"/>
                  <a:gd name="T46" fmla="*/ 3160 w 3648"/>
                  <a:gd name="T47" fmla="*/ 5640 h 6289"/>
                  <a:gd name="T48" fmla="*/ 3160 w 3648"/>
                  <a:gd name="T49" fmla="*/ 5650 h 6289"/>
                  <a:gd name="T50" fmla="*/ 3131 w 3648"/>
                  <a:gd name="T51" fmla="*/ 5708 h 6289"/>
                  <a:gd name="T52" fmla="*/ 3042 w 3648"/>
                  <a:gd name="T53" fmla="*/ 5855 h 6289"/>
                  <a:gd name="T54" fmla="*/ 2808 w 3648"/>
                  <a:gd name="T55" fmla="*/ 6211 h 6289"/>
                  <a:gd name="T56" fmla="*/ 2755 w 3648"/>
                  <a:gd name="T57" fmla="*/ 6289 h 6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48" h="6289">
                    <a:moveTo>
                      <a:pt x="2755" y="6289"/>
                    </a:moveTo>
                    <a:lnTo>
                      <a:pt x="2238" y="5006"/>
                    </a:lnTo>
                    <a:lnTo>
                      <a:pt x="1240" y="6022"/>
                    </a:lnTo>
                    <a:lnTo>
                      <a:pt x="0" y="3505"/>
                    </a:lnTo>
                    <a:lnTo>
                      <a:pt x="356" y="2290"/>
                    </a:lnTo>
                    <a:lnTo>
                      <a:pt x="0" y="2113"/>
                    </a:lnTo>
                    <a:lnTo>
                      <a:pt x="86" y="1482"/>
                    </a:lnTo>
                    <a:lnTo>
                      <a:pt x="135" y="1662"/>
                    </a:lnTo>
                    <a:lnTo>
                      <a:pt x="541" y="1737"/>
                    </a:lnTo>
                    <a:lnTo>
                      <a:pt x="910" y="1467"/>
                    </a:lnTo>
                    <a:lnTo>
                      <a:pt x="1163" y="373"/>
                    </a:lnTo>
                    <a:lnTo>
                      <a:pt x="646" y="0"/>
                    </a:lnTo>
                    <a:lnTo>
                      <a:pt x="3648" y="0"/>
                    </a:lnTo>
                    <a:lnTo>
                      <a:pt x="3299" y="629"/>
                    </a:lnTo>
                    <a:lnTo>
                      <a:pt x="3180" y="643"/>
                    </a:lnTo>
                    <a:lnTo>
                      <a:pt x="3216" y="779"/>
                    </a:lnTo>
                    <a:lnTo>
                      <a:pt x="2414" y="2227"/>
                    </a:lnTo>
                    <a:lnTo>
                      <a:pt x="1772" y="2284"/>
                    </a:lnTo>
                    <a:lnTo>
                      <a:pt x="1438" y="3691"/>
                    </a:lnTo>
                    <a:lnTo>
                      <a:pt x="3031" y="4071"/>
                    </a:lnTo>
                    <a:lnTo>
                      <a:pt x="3044" y="4264"/>
                    </a:lnTo>
                    <a:lnTo>
                      <a:pt x="3111" y="5137"/>
                    </a:lnTo>
                    <a:lnTo>
                      <a:pt x="3150" y="5583"/>
                    </a:lnTo>
                    <a:lnTo>
                      <a:pt x="3160" y="5640"/>
                    </a:lnTo>
                    <a:lnTo>
                      <a:pt x="3160" y="5650"/>
                    </a:lnTo>
                    <a:lnTo>
                      <a:pt x="3131" y="5708"/>
                    </a:lnTo>
                    <a:lnTo>
                      <a:pt x="3042" y="5855"/>
                    </a:lnTo>
                    <a:lnTo>
                      <a:pt x="2808" y="6211"/>
                    </a:lnTo>
                    <a:lnTo>
                      <a:pt x="2755" y="62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91" name="Freeform 50">
                <a:extLst>
                  <a:ext uri="{FF2B5EF4-FFF2-40B4-BE49-F238E27FC236}">
                    <a16:creationId xmlns:a16="http://schemas.microsoft.com/office/drawing/2014/main" id="{24CA2AAA-24EE-4161-AF4D-A983E48AF8C1}"/>
                  </a:ext>
                </a:extLst>
              </p:cNvPr>
              <p:cNvSpPr>
                <a:spLocks/>
              </p:cNvSpPr>
              <p:nvPr/>
            </p:nvSpPr>
            <p:spPr bwMode="auto">
              <a:xfrm>
                <a:off x="4576763" y="3457575"/>
                <a:ext cx="231775" cy="65088"/>
              </a:xfrm>
              <a:custGeom>
                <a:avLst/>
                <a:gdLst>
                  <a:gd name="T0" fmla="*/ 580 w 583"/>
                  <a:gd name="T1" fmla="*/ 161 h 161"/>
                  <a:gd name="T2" fmla="*/ 2 w 583"/>
                  <a:gd name="T3" fmla="*/ 1 h 161"/>
                  <a:gd name="T4" fmla="*/ 0 w 583"/>
                  <a:gd name="T5" fmla="*/ 0 h 161"/>
                  <a:gd name="T6" fmla="*/ 583 w 583"/>
                  <a:gd name="T7" fmla="*/ 159 h 161"/>
                  <a:gd name="T8" fmla="*/ 580 w 583"/>
                  <a:gd name="T9" fmla="*/ 161 h 161"/>
                </a:gdLst>
                <a:ahLst/>
                <a:cxnLst>
                  <a:cxn ang="0">
                    <a:pos x="T0" y="T1"/>
                  </a:cxn>
                  <a:cxn ang="0">
                    <a:pos x="T2" y="T3"/>
                  </a:cxn>
                  <a:cxn ang="0">
                    <a:pos x="T4" y="T5"/>
                  </a:cxn>
                  <a:cxn ang="0">
                    <a:pos x="T6" y="T7"/>
                  </a:cxn>
                  <a:cxn ang="0">
                    <a:pos x="T8" y="T9"/>
                  </a:cxn>
                </a:cxnLst>
                <a:rect l="0" t="0" r="r" b="b"/>
                <a:pathLst>
                  <a:path w="583" h="161">
                    <a:moveTo>
                      <a:pt x="580" y="161"/>
                    </a:moveTo>
                    <a:lnTo>
                      <a:pt x="2" y="1"/>
                    </a:lnTo>
                    <a:lnTo>
                      <a:pt x="0" y="0"/>
                    </a:lnTo>
                    <a:lnTo>
                      <a:pt x="583" y="159"/>
                    </a:lnTo>
                    <a:lnTo>
                      <a:pt x="580" y="16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109" name="Freeform: Shape 108">
                <a:extLst>
                  <a:ext uri="{FF2B5EF4-FFF2-40B4-BE49-F238E27FC236}">
                    <a16:creationId xmlns:a16="http://schemas.microsoft.com/office/drawing/2014/main" id="{1F7C2CD7-5A2D-431C-94B1-9ACE0EE91A93}"/>
                  </a:ext>
                </a:extLst>
              </p:cNvPr>
              <p:cNvSpPr>
                <a:spLocks/>
              </p:cNvSpPr>
              <p:nvPr/>
            </p:nvSpPr>
            <p:spPr bwMode="auto">
              <a:xfrm>
                <a:off x="4359275" y="3105149"/>
                <a:ext cx="2390776" cy="2674938"/>
              </a:xfrm>
              <a:custGeom>
                <a:avLst/>
                <a:gdLst>
                  <a:gd name="connsiteX0" fmla="*/ 1973133 w 2390776"/>
                  <a:gd name="connsiteY0" fmla="*/ 374290 h 2674938"/>
                  <a:gd name="connsiteX1" fmla="*/ 1496383 w 2390776"/>
                  <a:gd name="connsiteY1" fmla="*/ 428979 h 2674938"/>
                  <a:gd name="connsiteX2" fmla="*/ 1462895 w 2390776"/>
                  <a:gd name="connsiteY2" fmla="*/ 489407 h 2674938"/>
                  <a:gd name="connsiteX3" fmla="*/ 1628864 w 2390776"/>
                  <a:gd name="connsiteY3" fmla="*/ 1103087 h 2674938"/>
                  <a:gd name="connsiteX4" fmla="*/ 1771648 w 2390776"/>
                  <a:gd name="connsiteY4" fmla="*/ 1096339 h 2674938"/>
                  <a:gd name="connsiteX5" fmla="*/ 2026280 w 2390776"/>
                  <a:gd name="connsiteY5" fmla="*/ 472336 h 2674938"/>
                  <a:gd name="connsiteX6" fmla="*/ 0 w 2390776"/>
                  <a:gd name="connsiteY6" fmla="*/ 0 h 2674938"/>
                  <a:gd name="connsiteX7" fmla="*/ 1644650 w 2390776"/>
                  <a:gd name="connsiteY7" fmla="*/ 161432 h 2674938"/>
                  <a:gd name="connsiteX8" fmla="*/ 1634700 w 2390776"/>
                  <a:gd name="connsiteY8" fmla="*/ 179388 h 2674938"/>
                  <a:gd name="connsiteX9" fmla="*/ 2390776 w 2390776"/>
                  <a:gd name="connsiteY9" fmla="*/ 179388 h 2674938"/>
                  <a:gd name="connsiteX10" fmla="*/ 2235300 w 2390776"/>
                  <a:gd name="connsiteY10" fmla="*/ 1129286 h 2674938"/>
                  <a:gd name="connsiteX11" fmla="*/ 2330490 w 2390776"/>
                  <a:gd name="connsiteY11" fmla="*/ 1673502 h 2674938"/>
                  <a:gd name="connsiteX12" fmla="*/ 1737142 w 2390776"/>
                  <a:gd name="connsiteY12" fmla="*/ 2330451 h 2674938"/>
                  <a:gd name="connsiteX13" fmla="*/ 1737142 w 2390776"/>
                  <a:gd name="connsiteY13" fmla="*/ 1898174 h 2674938"/>
                  <a:gd name="connsiteX14" fmla="*/ 1537245 w 2390776"/>
                  <a:gd name="connsiteY14" fmla="*/ 1283698 h 2674938"/>
                  <a:gd name="connsiteX15" fmla="*/ 1144755 w 2390776"/>
                  <a:gd name="connsiteY15" fmla="*/ 1063486 h 2674938"/>
                  <a:gd name="connsiteX16" fmla="*/ 1144587 w 2390776"/>
                  <a:gd name="connsiteY16" fmla="*/ 1063788 h 2674938"/>
                  <a:gd name="connsiteX17" fmla="*/ 889794 w 2390776"/>
                  <a:gd name="connsiteY17" fmla="*/ 1086396 h 2674938"/>
                  <a:gd name="connsiteX18" fmla="*/ 757237 w 2390776"/>
                  <a:gd name="connsiteY18" fmla="*/ 1644468 h 2674938"/>
                  <a:gd name="connsiteX19" fmla="*/ 1389460 w 2390776"/>
                  <a:gd name="connsiteY19" fmla="*/ 1795191 h 2674938"/>
                  <a:gd name="connsiteX20" fmla="*/ 1394619 w 2390776"/>
                  <a:gd name="connsiteY20" fmla="*/ 1871743 h 2674938"/>
                  <a:gd name="connsiteX21" fmla="*/ 1421210 w 2390776"/>
                  <a:gd name="connsiteY21" fmla="*/ 2218009 h 2674938"/>
                  <a:gd name="connsiteX22" fmla="*/ 1436688 w 2390776"/>
                  <a:gd name="connsiteY22" fmla="*/ 2394911 h 2674938"/>
                  <a:gd name="connsiteX23" fmla="*/ 1440656 w 2390776"/>
                  <a:gd name="connsiteY23" fmla="*/ 2417519 h 2674938"/>
                  <a:gd name="connsiteX24" fmla="*/ 1440656 w 2390776"/>
                  <a:gd name="connsiteY24" fmla="*/ 2421485 h 2674938"/>
                  <a:gd name="connsiteX25" fmla="*/ 1429147 w 2390776"/>
                  <a:gd name="connsiteY25" fmla="*/ 2444490 h 2674938"/>
                  <a:gd name="connsiteX26" fmla="*/ 1393825 w 2390776"/>
                  <a:gd name="connsiteY26" fmla="*/ 2502797 h 2674938"/>
                  <a:gd name="connsiteX27" fmla="*/ 1300956 w 2390776"/>
                  <a:gd name="connsiteY27" fmla="*/ 2644000 h 2674938"/>
                  <a:gd name="connsiteX28" fmla="*/ 1279922 w 2390776"/>
                  <a:gd name="connsiteY28" fmla="*/ 2674938 h 2674938"/>
                  <a:gd name="connsiteX29" fmla="*/ 1074737 w 2390776"/>
                  <a:gd name="connsiteY29" fmla="*/ 2166049 h 2674938"/>
                  <a:gd name="connsiteX30" fmla="*/ 678656 w 2390776"/>
                  <a:gd name="connsiteY30" fmla="*/ 2569035 h 2674938"/>
                  <a:gd name="connsiteX31" fmla="*/ 186531 w 2390776"/>
                  <a:gd name="connsiteY31" fmla="*/ 1570693 h 2674938"/>
                  <a:gd name="connsiteX32" fmla="*/ 327819 w 2390776"/>
                  <a:gd name="connsiteY32" fmla="*/ 1088776 h 2674938"/>
                  <a:gd name="connsiteX33" fmla="*/ 186531 w 2390776"/>
                  <a:gd name="connsiteY33" fmla="*/ 1018571 h 2674938"/>
                  <a:gd name="connsiteX34" fmla="*/ 265906 w 2390776"/>
                  <a:gd name="connsiteY34" fmla="*/ 432337 h 2674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90776" h="2674938">
                    <a:moveTo>
                      <a:pt x="1973133" y="374290"/>
                    </a:moveTo>
                    <a:lnTo>
                      <a:pt x="1496383" y="428979"/>
                    </a:lnTo>
                    <a:lnTo>
                      <a:pt x="1462895" y="489407"/>
                    </a:lnTo>
                    <a:lnTo>
                      <a:pt x="1628864" y="1103087"/>
                    </a:lnTo>
                    <a:lnTo>
                      <a:pt x="1771648" y="1096339"/>
                    </a:lnTo>
                    <a:lnTo>
                      <a:pt x="2026280" y="472336"/>
                    </a:lnTo>
                    <a:close/>
                    <a:moveTo>
                      <a:pt x="0" y="0"/>
                    </a:moveTo>
                    <a:lnTo>
                      <a:pt x="1644650" y="161432"/>
                    </a:lnTo>
                    <a:lnTo>
                      <a:pt x="1634700" y="179388"/>
                    </a:lnTo>
                    <a:lnTo>
                      <a:pt x="2390776" y="179388"/>
                    </a:lnTo>
                    <a:lnTo>
                      <a:pt x="2235300" y="1129286"/>
                    </a:lnTo>
                    <a:lnTo>
                      <a:pt x="2330490" y="1673502"/>
                    </a:lnTo>
                    <a:lnTo>
                      <a:pt x="1737142" y="2330451"/>
                    </a:lnTo>
                    <a:lnTo>
                      <a:pt x="1737142" y="1898174"/>
                    </a:lnTo>
                    <a:lnTo>
                      <a:pt x="1537245" y="1283698"/>
                    </a:lnTo>
                    <a:lnTo>
                      <a:pt x="1144755" y="1063486"/>
                    </a:lnTo>
                    <a:lnTo>
                      <a:pt x="1144587" y="1063788"/>
                    </a:lnTo>
                    <a:lnTo>
                      <a:pt x="889794" y="1086396"/>
                    </a:lnTo>
                    <a:lnTo>
                      <a:pt x="757237" y="1644468"/>
                    </a:lnTo>
                    <a:lnTo>
                      <a:pt x="1389460" y="1795191"/>
                    </a:lnTo>
                    <a:lnTo>
                      <a:pt x="1394619" y="1871743"/>
                    </a:lnTo>
                    <a:lnTo>
                      <a:pt x="1421210" y="2218009"/>
                    </a:lnTo>
                    <a:lnTo>
                      <a:pt x="1436688" y="2394911"/>
                    </a:lnTo>
                    <a:lnTo>
                      <a:pt x="1440656" y="2417519"/>
                    </a:lnTo>
                    <a:lnTo>
                      <a:pt x="1440656" y="2421485"/>
                    </a:lnTo>
                    <a:lnTo>
                      <a:pt x="1429147" y="2444490"/>
                    </a:lnTo>
                    <a:lnTo>
                      <a:pt x="1393825" y="2502797"/>
                    </a:lnTo>
                    <a:lnTo>
                      <a:pt x="1300956" y="2644000"/>
                    </a:lnTo>
                    <a:lnTo>
                      <a:pt x="1279922" y="2674938"/>
                    </a:lnTo>
                    <a:lnTo>
                      <a:pt x="1074737" y="2166049"/>
                    </a:lnTo>
                    <a:lnTo>
                      <a:pt x="678656" y="2569035"/>
                    </a:lnTo>
                    <a:lnTo>
                      <a:pt x="186531" y="1570693"/>
                    </a:lnTo>
                    <a:lnTo>
                      <a:pt x="327819" y="1088776"/>
                    </a:lnTo>
                    <a:lnTo>
                      <a:pt x="186531" y="1018571"/>
                    </a:lnTo>
                    <a:lnTo>
                      <a:pt x="265906" y="432337"/>
                    </a:lnTo>
                    <a:close/>
                  </a:path>
                </a:pathLst>
              </a:custGeom>
              <a:solidFill>
                <a:srgbClr val="81D5F9"/>
              </a:solidFill>
              <a:ln>
                <a:noFill/>
              </a:ln>
            </p:spPr>
            <p:txBody>
              <a:bodyPr vert="horz" wrap="square" lIns="68580" tIns="34290" rIns="68580" bIns="34290" numCol="1" anchor="t" anchorCtr="0" compatLnSpc="1">
                <a:prstTxWarp prst="textNoShape">
                  <a:avLst/>
                </a:prstTxWarp>
                <a:noAutofit/>
              </a:bodyPr>
              <a:lstStyle/>
              <a:p>
                <a:pPr defTabSz="685800"/>
                <a:endParaRPr lang="en-US" sz="1350">
                  <a:solidFill>
                    <a:prstClr val="black"/>
                  </a:solidFill>
                  <a:latin typeface="Calibri" panose="020F0502020204030204"/>
                </a:endParaRPr>
              </a:p>
            </p:txBody>
          </p:sp>
          <p:sp>
            <p:nvSpPr>
              <p:cNvPr id="93" name="Freeform 53">
                <a:extLst>
                  <a:ext uri="{FF2B5EF4-FFF2-40B4-BE49-F238E27FC236}">
                    <a16:creationId xmlns:a16="http://schemas.microsoft.com/office/drawing/2014/main" id="{AE88EED1-3987-4008-BA3D-E564319124B6}"/>
                  </a:ext>
                </a:extLst>
              </p:cNvPr>
              <p:cNvSpPr>
                <a:spLocks/>
              </p:cNvSpPr>
              <p:nvPr/>
            </p:nvSpPr>
            <p:spPr bwMode="auto">
              <a:xfrm>
                <a:off x="6594475" y="3284538"/>
                <a:ext cx="374650" cy="1004888"/>
              </a:xfrm>
              <a:custGeom>
                <a:avLst/>
                <a:gdLst>
                  <a:gd name="T0" fmla="*/ 310 w 944"/>
                  <a:gd name="T1" fmla="*/ 2530 h 2530"/>
                  <a:gd name="T2" fmla="*/ 0 w 944"/>
                  <a:gd name="T3" fmla="*/ 2393 h 2530"/>
                  <a:gd name="T4" fmla="*/ 392 w 944"/>
                  <a:gd name="T5" fmla="*/ 0 h 2530"/>
                  <a:gd name="T6" fmla="*/ 944 w 944"/>
                  <a:gd name="T7" fmla="*/ 0 h 2530"/>
                  <a:gd name="T8" fmla="*/ 734 w 944"/>
                  <a:gd name="T9" fmla="*/ 836 h 2530"/>
                  <a:gd name="T10" fmla="*/ 476 w 944"/>
                  <a:gd name="T11" fmla="*/ 1137 h 2530"/>
                  <a:gd name="T12" fmla="*/ 577 w 944"/>
                  <a:gd name="T13" fmla="*/ 1463 h 2530"/>
                  <a:gd name="T14" fmla="*/ 310 w 944"/>
                  <a:gd name="T15" fmla="*/ 2530 h 2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4" h="2530">
                    <a:moveTo>
                      <a:pt x="310" y="2530"/>
                    </a:moveTo>
                    <a:lnTo>
                      <a:pt x="0" y="2393"/>
                    </a:lnTo>
                    <a:lnTo>
                      <a:pt x="392" y="0"/>
                    </a:lnTo>
                    <a:lnTo>
                      <a:pt x="944" y="0"/>
                    </a:lnTo>
                    <a:lnTo>
                      <a:pt x="734" y="836"/>
                    </a:lnTo>
                    <a:lnTo>
                      <a:pt x="476" y="1137"/>
                    </a:lnTo>
                    <a:lnTo>
                      <a:pt x="577" y="1463"/>
                    </a:lnTo>
                    <a:lnTo>
                      <a:pt x="310" y="2530"/>
                    </a:lnTo>
                    <a:close/>
                  </a:path>
                </a:pathLst>
              </a:custGeom>
              <a:solidFill>
                <a:srgbClr val="27B6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94" name="Freeform 54">
                <a:extLst>
                  <a:ext uri="{FF2B5EF4-FFF2-40B4-BE49-F238E27FC236}">
                    <a16:creationId xmlns:a16="http://schemas.microsoft.com/office/drawing/2014/main" id="{33986E71-CDF7-4E39-B246-698B706117B6}"/>
                  </a:ext>
                </a:extLst>
              </p:cNvPr>
              <p:cNvSpPr>
                <a:spLocks/>
              </p:cNvSpPr>
              <p:nvPr/>
            </p:nvSpPr>
            <p:spPr bwMode="auto">
              <a:xfrm>
                <a:off x="6718300" y="3865563"/>
                <a:ext cx="193675" cy="423863"/>
              </a:xfrm>
              <a:custGeom>
                <a:avLst/>
                <a:gdLst>
                  <a:gd name="T0" fmla="*/ 0 w 489"/>
                  <a:gd name="T1" fmla="*/ 1067 h 1067"/>
                  <a:gd name="T2" fmla="*/ 267 w 489"/>
                  <a:gd name="T3" fmla="*/ 0 h 1067"/>
                  <a:gd name="T4" fmla="*/ 489 w 489"/>
                  <a:gd name="T5" fmla="*/ 716 h 1067"/>
                  <a:gd name="T6" fmla="*/ 0 w 489"/>
                  <a:gd name="T7" fmla="*/ 1067 h 1067"/>
                </a:gdLst>
                <a:ahLst/>
                <a:cxnLst>
                  <a:cxn ang="0">
                    <a:pos x="T0" y="T1"/>
                  </a:cxn>
                  <a:cxn ang="0">
                    <a:pos x="T2" y="T3"/>
                  </a:cxn>
                  <a:cxn ang="0">
                    <a:pos x="T4" y="T5"/>
                  </a:cxn>
                  <a:cxn ang="0">
                    <a:pos x="T6" y="T7"/>
                  </a:cxn>
                </a:cxnLst>
                <a:rect l="0" t="0" r="r" b="b"/>
                <a:pathLst>
                  <a:path w="489" h="1067">
                    <a:moveTo>
                      <a:pt x="0" y="1067"/>
                    </a:moveTo>
                    <a:lnTo>
                      <a:pt x="267" y="0"/>
                    </a:lnTo>
                    <a:lnTo>
                      <a:pt x="489" y="716"/>
                    </a:lnTo>
                    <a:lnTo>
                      <a:pt x="0" y="1067"/>
                    </a:lnTo>
                    <a:close/>
                  </a:path>
                </a:pathLst>
              </a:custGeom>
              <a:solidFill>
                <a:srgbClr val="81D5F9"/>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95" name="Freeform 55">
                <a:extLst>
                  <a:ext uri="{FF2B5EF4-FFF2-40B4-BE49-F238E27FC236}">
                    <a16:creationId xmlns:a16="http://schemas.microsoft.com/office/drawing/2014/main" id="{0B1EBFBF-3C7D-4508-99ED-9C5E9AEB104F}"/>
                  </a:ext>
                </a:extLst>
              </p:cNvPr>
              <p:cNvSpPr>
                <a:spLocks/>
              </p:cNvSpPr>
              <p:nvPr/>
            </p:nvSpPr>
            <p:spPr bwMode="auto">
              <a:xfrm>
                <a:off x="6886575" y="3284538"/>
                <a:ext cx="733425" cy="407988"/>
              </a:xfrm>
              <a:custGeom>
                <a:avLst/>
                <a:gdLst>
                  <a:gd name="T0" fmla="*/ 845 w 1848"/>
                  <a:gd name="T1" fmla="*/ 1028 h 1028"/>
                  <a:gd name="T2" fmla="*/ 929 w 1848"/>
                  <a:gd name="T3" fmla="*/ 604 h 1028"/>
                  <a:gd name="T4" fmla="*/ 304 w 1848"/>
                  <a:gd name="T5" fmla="*/ 481 h 1028"/>
                  <a:gd name="T6" fmla="*/ 0 w 1848"/>
                  <a:gd name="T7" fmla="*/ 836 h 1028"/>
                  <a:gd name="T8" fmla="*/ 210 w 1848"/>
                  <a:gd name="T9" fmla="*/ 0 h 1028"/>
                  <a:gd name="T10" fmla="*/ 1848 w 1848"/>
                  <a:gd name="T11" fmla="*/ 0 h 1028"/>
                  <a:gd name="T12" fmla="*/ 1420 w 1848"/>
                  <a:gd name="T13" fmla="*/ 546 h 1028"/>
                  <a:gd name="T14" fmla="*/ 1361 w 1848"/>
                  <a:gd name="T15" fmla="*/ 366 h 1028"/>
                  <a:gd name="T16" fmla="*/ 845 w 1848"/>
                  <a:gd name="T17" fmla="*/ 1028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1028">
                    <a:moveTo>
                      <a:pt x="845" y="1028"/>
                    </a:moveTo>
                    <a:lnTo>
                      <a:pt x="929" y="604"/>
                    </a:lnTo>
                    <a:lnTo>
                      <a:pt x="304" y="481"/>
                    </a:lnTo>
                    <a:lnTo>
                      <a:pt x="0" y="836"/>
                    </a:lnTo>
                    <a:lnTo>
                      <a:pt x="210" y="0"/>
                    </a:lnTo>
                    <a:lnTo>
                      <a:pt x="1848" y="0"/>
                    </a:lnTo>
                    <a:lnTo>
                      <a:pt x="1420" y="546"/>
                    </a:lnTo>
                    <a:lnTo>
                      <a:pt x="1361" y="366"/>
                    </a:lnTo>
                    <a:lnTo>
                      <a:pt x="845" y="10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96" name="Freeform 56">
                <a:extLst>
                  <a:ext uri="{FF2B5EF4-FFF2-40B4-BE49-F238E27FC236}">
                    <a16:creationId xmlns:a16="http://schemas.microsoft.com/office/drawing/2014/main" id="{1791EACD-EC58-43C2-9BAA-EA52F7536323}"/>
                  </a:ext>
                </a:extLst>
              </p:cNvPr>
              <p:cNvSpPr>
                <a:spLocks/>
              </p:cNvSpPr>
              <p:nvPr/>
            </p:nvSpPr>
            <p:spPr bwMode="auto">
              <a:xfrm>
                <a:off x="6845300" y="3430588"/>
                <a:ext cx="742950" cy="1573213"/>
              </a:xfrm>
              <a:custGeom>
                <a:avLst/>
                <a:gdLst>
                  <a:gd name="T0" fmla="*/ 576 w 1873"/>
                  <a:gd name="T1" fmla="*/ 3964 h 3964"/>
                  <a:gd name="T2" fmla="*/ 0 w 1873"/>
                  <a:gd name="T3" fmla="*/ 3031 h 3964"/>
                  <a:gd name="T4" fmla="*/ 237 w 1873"/>
                  <a:gd name="T5" fmla="*/ 1961 h 3964"/>
                  <a:gd name="T6" fmla="*/ 440 w 1873"/>
                  <a:gd name="T7" fmla="*/ 2108 h 3964"/>
                  <a:gd name="T8" fmla="*/ 675 w 1873"/>
                  <a:gd name="T9" fmla="*/ 2053 h 3964"/>
                  <a:gd name="T10" fmla="*/ 727 w 1873"/>
                  <a:gd name="T11" fmla="*/ 1792 h 3964"/>
                  <a:gd name="T12" fmla="*/ 949 w 1873"/>
                  <a:gd name="T13" fmla="*/ 662 h 3964"/>
                  <a:gd name="T14" fmla="*/ 1465 w 1873"/>
                  <a:gd name="T15" fmla="*/ 0 h 3964"/>
                  <a:gd name="T16" fmla="*/ 1524 w 1873"/>
                  <a:gd name="T17" fmla="*/ 180 h 3964"/>
                  <a:gd name="T18" fmla="*/ 1873 w 1873"/>
                  <a:gd name="T19" fmla="*/ 1232 h 3964"/>
                  <a:gd name="T20" fmla="*/ 467 w 1873"/>
                  <a:gd name="T21" fmla="*/ 3004 h 3964"/>
                  <a:gd name="T22" fmla="*/ 576 w 1873"/>
                  <a:gd name="T23" fmla="*/ 3964 h 3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3" h="3964">
                    <a:moveTo>
                      <a:pt x="576" y="3964"/>
                    </a:moveTo>
                    <a:lnTo>
                      <a:pt x="0" y="3031"/>
                    </a:lnTo>
                    <a:lnTo>
                      <a:pt x="237" y="1961"/>
                    </a:lnTo>
                    <a:lnTo>
                      <a:pt x="440" y="2108"/>
                    </a:lnTo>
                    <a:lnTo>
                      <a:pt x="675" y="2053"/>
                    </a:lnTo>
                    <a:lnTo>
                      <a:pt x="727" y="1792"/>
                    </a:lnTo>
                    <a:lnTo>
                      <a:pt x="949" y="662"/>
                    </a:lnTo>
                    <a:lnTo>
                      <a:pt x="1465" y="0"/>
                    </a:lnTo>
                    <a:lnTo>
                      <a:pt x="1524" y="180"/>
                    </a:lnTo>
                    <a:lnTo>
                      <a:pt x="1873" y="1232"/>
                    </a:lnTo>
                    <a:lnTo>
                      <a:pt x="467" y="3004"/>
                    </a:lnTo>
                    <a:lnTo>
                      <a:pt x="576" y="3964"/>
                    </a:lnTo>
                    <a:close/>
                  </a:path>
                </a:pathLst>
              </a:custGeom>
              <a:solidFill>
                <a:srgbClr val="81D5F9"/>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97" name="Freeform 73">
                <a:extLst>
                  <a:ext uri="{FF2B5EF4-FFF2-40B4-BE49-F238E27FC236}">
                    <a16:creationId xmlns:a16="http://schemas.microsoft.com/office/drawing/2014/main" id="{EE4AD981-F45D-43B5-8E87-8BD3173479DE}"/>
                  </a:ext>
                </a:extLst>
              </p:cNvPr>
              <p:cNvSpPr>
                <a:spLocks/>
              </p:cNvSpPr>
              <p:nvPr/>
            </p:nvSpPr>
            <p:spPr bwMode="auto">
              <a:xfrm>
                <a:off x="6783388" y="3735388"/>
                <a:ext cx="236538" cy="531813"/>
              </a:xfrm>
              <a:custGeom>
                <a:avLst/>
                <a:gdLst>
                  <a:gd name="T0" fmla="*/ 594 w 594"/>
                  <a:gd name="T1" fmla="*/ 1337 h 1337"/>
                  <a:gd name="T2" fmla="*/ 391 w 594"/>
                  <a:gd name="T3" fmla="*/ 1190 h 1337"/>
                  <a:gd name="T4" fmla="*/ 362 w 594"/>
                  <a:gd name="T5" fmla="*/ 1168 h 1337"/>
                  <a:gd name="T6" fmla="*/ 323 w 594"/>
                  <a:gd name="T7" fmla="*/ 1042 h 1337"/>
                  <a:gd name="T8" fmla="*/ 101 w 594"/>
                  <a:gd name="T9" fmla="*/ 326 h 1337"/>
                  <a:gd name="T10" fmla="*/ 0 w 594"/>
                  <a:gd name="T11" fmla="*/ 0 h 1337"/>
                  <a:gd name="T12" fmla="*/ 362 w 594"/>
                  <a:gd name="T13" fmla="*/ 739 h 1337"/>
                  <a:gd name="T14" fmla="*/ 594 w 594"/>
                  <a:gd name="T15" fmla="*/ 1337 h 1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4" h="1337">
                    <a:moveTo>
                      <a:pt x="594" y="1337"/>
                    </a:moveTo>
                    <a:lnTo>
                      <a:pt x="391" y="1190"/>
                    </a:lnTo>
                    <a:lnTo>
                      <a:pt x="362" y="1168"/>
                    </a:lnTo>
                    <a:lnTo>
                      <a:pt x="323" y="1042"/>
                    </a:lnTo>
                    <a:lnTo>
                      <a:pt x="101" y="326"/>
                    </a:lnTo>
                    <a:lnTo>
                      <a:pt x="0" y="0"/>
                    </a:lnTo>
                    <a:lnTo>
                      <a:pt x="362" y="739"/>
                    </a:lnTo>
                    <a:lnTo>
                      <a:pt x="594" y="1337"/>
                    </a:lnTo>
                    <a:close/>
                  </a:path>
                </a:pathLst>
              </a:custGeom>
              <a:solidFill>
                <a:srgbClr val="4EC2FB"/>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98" name="Freeform 74">
                <a:extLst>
                  <a:ext uri="{FF2B5EF4-FFF2-40B4-BE49-F238E27FC236}">
                    <a16:creationId xmlns:a16="http://schemas.microsoft.com/office/drawing/2014/main" id="{7889D1BB-C089-417E-B018-49ED70A29091}"/>
                  </a:ext>
                </a:extLst>
              </p:cNvPr>
              <p:cNvSpPr>
                <a:spLocks/>
              </p:cNvSpPr>
              <p:nvPr/>
            </p:nvSpPr>
            <p:spPr bwMode="auto">
              <a:xfrm>
                <a:off x="7113588" y="3524250"/>
                <a:ext cx="141288" cy="720725"/>
              </a:xfrm>
              <a:custGeom>
                <a:avLst/>
                <a:gdLst>
                  <a:gd name="T0" fmla="*/ 0 w 358"/>
                  <a:gd name="T1" fmla="*/ 1815 h 1815"/>
                  <a:gd name="T2" fmla="*/ 138 w 358"/>
                  <a:gd name="T3" fmla="*/ 905 h 1815"/>
                  <a:gd name="T4" fmla="*/ 138 w 358"/>
                  <a:gd name="T5" fmla="*/ 905 h 1815"/>
                  <a:gd name="T6" fmla="*/ 358 w 358"/>
                  <a:gd name="T7" fmla="*/ 0 h 1815"/>
                  <a:gd name="T8" fmla="*/ 274 w 358"/>
                  <a:gd name="T9" fmla="*/ 424 h 1815"/>
                  <a:gd name="T10" fmla="*/ 52 w 358"/>
                  <a:gd name="T11" fmla="*/ 1554 h 1815"/>
                  <a:gd name="T12" fmla="*/ 0 w 358"/>
                  <a:gd name="T13" fmla="*/ 1815 h 1815"/>
                </a:gdLst>
                <a:ahLst/>
                <a:cxnLst>
                  <a:cxn ang="0">
                    <a:pos x="T0" y="T1"/>
                  </a:cxn>
                  <a:cxn ang="0">
                    <a:pos x="T2" y="T3"/>
                  </a:cxn>
                  <a:cxn ang="0">
                    <a:pos x="T4" y="T5"/>
                  </a:cxn>
                  <a:cxn ang="0">
                    <a:pos x="T6" y="T7"/>
                  </a:cxn>
                  <a:cxn ang="0">
                    <a:pos x="T8" y="T9"/>
                  </a:cxn>
                  <a:cxn ang="0">
                    <a:pos x="T10" y="T11"/>
                  </a:cxn>
                  <a:cxn ang="0">
                    <a:pos x="T12" y="T13"/>
                  </a:cxn>
                </a:cxnLst>
                <a:rect l="0" t="0" r="r" b="b"/>
                <a:pathLst>
                  <a:path w="358" h="1815">
                    <a:moveTo>
                      <a:pt x="0" y="1815"/>
                    </a:moveTo>
                    <a:lnTo>
                      <a:pt x="138" y="905"/>
                    </a:lnTo>
                    <a:lnTo>
                      <a:pt x="138" y="905"/>
                    </a:lnTo>
                    <a:lnTo>
                      <a:pt x="358" y="0"/>
                    </a:lnTo>
                    <a:lnTo>
                      <a:pt x="274" y="424"/>
                    </a:lnTo>
                    <a:lnTo>
                      <a:pt x="52" y="1554"/>
                    </a:lnTo>
                    <a:lnTo>
                      <a:pt x="0" y="1815"/>
                    </a:lnTo>
                    <a:close/>
                  </a:path>
                </a:pathLst>
              </a:custGeom>
              <a:solidFill>
                <a:srgbClr val="4EC2FB"/>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99" name="Freeform 75">
                <a:extLst>
                  <a:ext uri="{FF2B5EF4-FFF2-40B4-BE49-F238E27FC236}">
                    <a16:creationId xmlns:a16="http://schemas.microsoft.com/office/drawing/2014/main" id="{B8A1EBDD-DBD2-4A3F-9114-FA6B3CBE5931}"/>
                  </a:ext>
                </a:extLst>
              </p:cNvPr>
              <p:cNvSpPr>
                <a:spLocks/>
              </p:cNvSpPr>
              <p:nvPr/>
            </p:nvSpPr>
            <p:spPr bwMode="auto">
              <a:xfrm>
                <a:off x="6927850" y="3883025"/>
                <a:ext cx="239713" cy="384175"/>
              </a:xfrm>
              <a:custGeom>
                <a:avLst/>
                <a:gdLst>
                  <a:gd name="T0" fmla="*/ 232 w 605"/>
                  <a:gd name="T1" fmla="*/ 965 h 965"/>
                  <a:gd name="T2" fmla="*/ 232 w 605"/>
                  <a:gd name="T3" fmla="*/ 965 h 965"/>
                  <a:gd name="T4" fmla="*/ 0 w 605"/>
                  <a:gd name="T5" fmla="*/ 367 h 965"/>
                  <a:gd name="T6" fmla="*/ 1 w 605"/>
                  <a:gd name="T7" fmla="*/ 372 h 965"/>
                  <a:gd name="T8" fmla="*/ 605 w 605"/>
                  <a:gd name="T9" fmla="*/ 0 h 965"/>
                  <a:gd name="T10" fmla="*/ 467 w 605"/>
                  <a:gd name="T11" fmla="*/ 910 h 965"/>
                  <a:gd name="T12" fmla="*/ 232 w 605"/>
                  <a:gd name="T13" fmla="*/ 965 h 965"/>
                </a:gdLst>
                <a:ahLst/>
                <a:cxnLst>
                  <a:cxn ang="0">
                    <a:pos x="T0" y="T1"/>
                  </a:cxn>
                  <a:cxn ang="0">
                    <a:pos x="T2" y="T3"/>
                  </a:cxn>
                  <a:cxn ang="0">
                    <a:pos x="T4" y="T5"/>
                  </a:cxn>
                  <a:cxn ang="0">
                    <a:pos x="T6" y="T7"/>
                  </a:cxn>
                  <a:cxn ang="0">
                    <a:pos x="T8" y="T9"/>
                  </a:cxn>
                  <a:cxn ang="0">
                    <a:pos x="T10" y="T11"/>
                  </a:cxn>
                  <a:cxn ang="0">
                    <a:pos x="T12" y="T13"/>
                  </a:cxn>
                </a:cxnLst>
                <a:rect l="0" t="0" r="r" b="b"/>
                <a:pathLst>
                  <a:path w="605" h="965">
                    <a:moveTo>
                      <a:pt x="232" y="965"/>
                    </a:moveTo>
                    <a:lnTo>
                      <a:pt x="232" y="965"/>
                    </a:lnTo>
                    <a:lnTo>
                      <a:pt x="0" y="367"/>
                    </a:lnTo>
                    <a:lnTo>
                      <a:pt x="1" y="372"/>
                    </a:lnTo>
                    <a:lnTo>
                      <a:pt x="605" y="0"/>
                    </a:lnTo>
                    <a:lnTo>
                      <a:pt x="467" y="910"/>
                    </a:lnTo>
                    <a:lnTo>
                      <a:pt x="232" y="965"/>
                    </a:lnTo>
                    <a:close/>
                  </a:path>
                </a:pathLst>
              </a:custGeom>
              <a:solidFill>
                <a:srgbClr val="27B6F2"/>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100" name="Freeform 76">
                <a:extLst>
                  <a:ext uri="{FF2B5EF4-FFF2-40B4-BE49-F238E27FC236}">
                    <a16:creationId xmlns:a16="http://schemas.microsoft.com/office/drawing/2014/main" id="{6C9666A7-D4C8-4D6E-A99A-EF4C0F2C3394}"/>
                  </a:ext>
                </a:extLst>
              </p:cNvPr>
              <p:cNvSpPr>
                <a:spLocks/>
              </p:cNvSpPr>
              <p:nvPr/>
            </p:nvSpPr>
            <p:spPr bwMode="auto">
              <a:xfrm>
                <a:off x="6783388" y="3475038"/>
                <a:ext cx="471488" cy="555625"/>
              </a:xfrm>
              <a:custGeom>
                <a:avLst/>
                <a:gdLst>
                  <a:gd name="T0" fmla="*/ 363 w 1187"/>
                  <a:gd name="T1" fmla="*/ 1400 h 1400"/>
                  <a:gd name="T2" fmla="*/ 362 w 1187"/>
                  <a:gd name="T3" fmla="*/ 1395 h 1400"/>
                  <a:gd name="T4" fmla="*/ 0 w 1187"/>
                  <a:gd name="T5" fmla="*/ 656 h 1400"/>
                  <a:gd name="T6" fmla="*/ 258 w 1187"/>
                  <a:gd name="T7" fmla="*/ 355 h 1400"/>
                  <a:gd name="T8" fmla="*/ 562 w 1187"/>
                  <a:gd name="T9" fmla="*/ 0 h 1400"/>
                  <a:gd name="T10" fmla="*/ 1187 w 1187"/>
                  <a:gd name="T11" fmla="*/ 123 h 1400"/>
                  <a:gd name="T12" fmla="*/ 967 w 1187"/>
                  <a:gd name="T13" fmla="*/ 1028 h 1400"/>
                  <a:gd name="T14" fmla="*/ 967 w 1187"/>
                  <a:gd name="T15" fmla="*/ 1028 h 1400"/>
                  <a:gd name="T16" fmla="*/ 363 w 1187"/>
                  <a:gd name="T17" fmla="*/ 1400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7" h="1400">
                    <a:moveTo>
                      <a:pt x="363" y="1400"/>
                    </a:moveTo>
                    <a:lnTo>
                      <a:pt x="362" y="1395"/>
                    </a:lnTo>
                    <a:lnTo>
                      <a:pt x="0" y="656"/>
                    </a:lnTo>
                    <a:lnTo>
                      <a:pt x="258" y="355"/>
                    </a:lnTo>
                    <a:lnTo>
                      <a:pt x="562" y="0"/>
                    </a:lnTo>
                    <a:lnTo>
                      <a:pt x="1187" y="123"/>
                    </a:lnTo>
                    <a:lnTo>
                      <a:pt x="967" y="1028"/>
                    </a:lnTo>
                    <a:lnTo>
                      <a:pt x="967" y="1028"/>
                    </a:lnTo>
                    <a:lnTo>
                      <a:pt x="363" y="1400"/>
                    </a:lnTo>
                    <a:close/>
                  </a:path>
                </a:pathLst>
              </a:custGeom>
              <a:solidFill>
                <a:srgbClr val="B1E5FA"/>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101" name="Freeform 77">
                <a:extLst>
                  <a:ext uri="{FF2B5EF4-FFF2-40B4-BE49-F238E27FC236}">
                    <a16:creationId xmlns:a16="http://schemas.microsoft.com/office/drawing/2014/main" id="{64BB54B7-D900-4112-AA57-1EB1CA1EA6C4}"/>
                  </a:ext>
                </a:extLst>
              </p:cNvPr>
              <p:cNvSpPr>
                <a:spLocks/>
              </p:cNvSpPr>
              <p:nvPr/>
            </p:nvSpPr>
            <p:spPr bwMode="auto">
              <a:xfrm>
                <a:off x="4456113" y="3284538"/>
                <a:ext cx="550863" cy="236538"/>
              </a:xfrm>
              <a:custGeom>
                <a:avLst/>
                <a:gdLst>
                  <a:gd name="T0" fmla="*/ 886 w 1388"/>
                  <a:gd name="T1" fmla="*/ 596 h 596"/>
                  <a:gd name="T2" fmla="*/ 303 w 1388"/>
                  <a:gd name="T3" fmla="*/ 437 h 596"/>
                  <a:gd name="T4" fmla="*/ 0 w 1388"/>
                  <a:gd name="T5" fmla="*/ 354 h 596"/>
                  <a:gd name="T6" fmla="*/ 132 w 1388"/>
                  <a:gd name="T7" fmla="*/ 158 h 596"/>
                  <a:gd name="T8" fmla="*/ 188 w 1388"/>
                  <a:gd name="T9" fmla="*/ 77 h 596"/>
                  <a:gd name="T10" fmla="*/ 437 w 1388"/>
                  <a:gd name="T11" fmla="*/ 0 h 596"/>
                  <a:gd name="T12" fmla="*/ 871 w 1388"/>
                  <a:gd name="T13" fmla="*/ 0 h 596"/>
                  <a:gd name="T14" fmla="*/ 1388 w 1388"/>
                  <a:gd name="T15" fmla="*/ 373 h 596"/>
                  <a:gd name="T16" fmla="*/ 886 w 1388"/>
                  <a:gd name="T17" fmla="*/ 596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8" h="596">
                    <a:moveTo>
                      <a:pt x="886" y="596"/>
                    </a:moveTo>
                    <a:lnTo>
                      <a:pt x="303" y="437"/>
                    </a:lnTo>
                    <a:lnTo>
                      <a:pt x="0" y="354"/>
                    </a:lnTo>
                    <a:lnTo>
                      <a:pt x="132" y="158"/>
                    </a:lnTo>
                    <a:lnTo>
                      <a:pt x="188" y="77"/>
                    </a:lnTo>
                    <a:lnTo>
                      <a:pt x="437" y="0"/>
                    </a:lnTo>
                    <a:lnTo>
                      <a:pt x="871" y="0"/>
                    </a:lnTo>
                    <a:lnTo>
                      <a:pt x="1388" y="373"/>
                    </a:lnTo>
                    <a:lnTo>
                      <a:pt x="886" y="596"/>
                    </a:lnTo>
                    <a:close/>
                  </a:path>
                </a:pathLst>
              </a:custGeom>
              <a:solidFill>
                <a:srgbClr val="B1E5FA"/>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102" name="Freeform 78">
                <a:extLst>
                  <a:ext uri="{FF2B5EF4-FFF2-40B4-BE49-F238E27FC236}">
                    <a16:creationId xmlns:a16="http://schemas.microsoft.com/office/drawing/2014/main" id="{A833D988-C8B6-442C-A540-BA2489A42208}"/>
                  </a:ext>
                </a:extLst>
              </p:cNvPr>
              <p:cNvSpPr>
                <a:spLocks/>
              </p:cNvSpPr>
              <p:nvPr/>
            </p:nvSpPr>
            <p:spPr bwMode="auto">
              <a:xfrm>
                <a:off x="4759325" y="3433763"/>
                <a:ext cx="247650" cy="539750"/>
              </a:xfrm>
              <a:custGeom>
                <a:avLst/>
                <a:gdLst>
                  <a:gd name="T0" fmla="*/ 0 w 622"/>
                  <a:gd name="T1" fmla="*/ 1364 h 1364"/>
                  <a:gd name="T2" fmla="*/ 117 w 622"/>
                  <a:gd name="T3" fmla="*/ 225 h 1364"/>
                  <a:gd name="T4" fmla="*/ 120 w 622"/>
                  <a:gd name="T5" fmla="*/ 223 h 1364"/>
                  <a:gd name="T6" fmla="*/ 622 w 622"/>
                  <a:gd name="T7" fmla="*/ 0 h 1364"/>
                  <a:gd name="T8" fmla="*/ 369 w 622"/>
                  <a:gd name="T9" fmla="*/ 1094 h 1364"/>
                  <a:gd name="T10" fmla="*/ 0 w 622"/>
                  <a:gd name="T11" fmla="*/ 1364 h 1364"/>
                </a:gdLst>
                <a:ahLst/>
                <a:cxnLst>
                  <a:cxn ang="0">
                    <a:pos x="T0" y="T1"/>
                  </a:cxn>
                  <a:cxn ang="0">
                    <a:pos x="T2" y="T3"/>
                  </a:cxn>
                  <a:cxn ang="0">
                    <a:pos x="T4" y="T5"/>
                  </a:cxn>
                  <a:cxn ang="0">
                    <a:pos x="T6" y="T7"/>
                  </a:cxn>
                  <a:cxn ang="0">
                    <a:pos x="T8" y="T9"/>
                  </a:cxn>
                  <a:cxn ang="0">
                    <a:pos x="T10" y="T11"/>
                  </a:cxn>
                </a:cxnLst>
                <a:rect l="0" t="0" r="r" b="b"/>
                <a:pathLst>
                  <a:path w="622" h="1364">
                    <a:moveTo>
                      <a:pt x="0" y="1364"/>
                    </a:moveTo>
                    <a:lnTo>
                      <a:pt x="117" y="225"/>
                    </a:lnTo>
                    <a:lnTo>
                      <a:pt x="120" y="223"/>
                    </a:lnTo>
                    <a:lnTo>
                      <a:pt x="622" y="0"/>
                    </a:lnTo>
                    <a:lnTo>
                      <a:pt x="369" y="1094"/>
                    </a:lnTo>
                    <a:lnTo>
                      <a:pt x="0" y="1364"/>
                    </a:lnTo>
                    <a:close/>
                  </a:path>
                </a:pathLst>
              </a:custGeom>
              <a:solidFill>
                <a:srgbClr val="27B6F2"/>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103" name="Freeform 79">
                <a:extLst>
                  <a:ext uri="{FF2B5EF4-FFF2-40B4-BE49-F238E27FC236}">
                    <a16:creationId xmlns:a16="http://schemas.microsoft.com/office/drawing/2014/main" id="{9F766024-DF19-42B7-84CD-6583380F007B}"/>
                  </a:ext>
                </a:extLst>
              </p:cNvPr>
              <p:cNvSpPr>
                <a:spLocks/>
              </p:cNvSpPr>
              <p:nvPr/>
            </p:nvSpPr>
            <p:spPr bwMode="auto">
              <a:xfrm>
                <a:off x="4456113" y="3425825"/>
                <a:ext cx="350838" cy="547688"/>
              </a:xfrm>
              <a:custGeom>
                <a:avLst/>
                <a:gdLst>
                  <a:gd name="T0" fmla="*/ 766 w 883"/>
                  <a:gd name="T1" fmla="*/ 1383 h 1383"/>
                  <a:gd name="T2" fmla="*/ 360 w 883"/>
                  <a:gd name="T3" fmla="*/ 1308 h 1383"/>
                  <a:gd name="T4" fmla="*/ 311 w 883"/>
                  <a:gd name="T5" fmla="*/ 1128 h 1383"/>
                  <a:gd name="T6" fmla="*/ 0 w 883"/>
                  <a:gd name="T7" fmla="*/ 0 h 1383"/>
                  <a:gd name="T8" fmla="*/ 305 w 883"/>
                  <a:gd name="T9" fmla="*/ 84 h 1383"/>
                  <a:gd name="T10" fmla="*/ 883 w 883"/>
                  <a:gd name="T11" fmla="*/ 244 h 1383"/>
                  <a:gd name="T12" fmla="*/ 766 w 883"/>
                  <a:gd name="T13" fmla="*/ 1383 h 1383"/>
                </a:gdLst>
                <a:ahLst/>
                <a:cxnLst>
                  <a:cxn ang="0">
                    <a:pos x="T0" y="T1"/>
                  </a:cxn>
                  <a:cxn ang="0">
                    <a:pos x="T2" y="T3"/>
                  </a:cxn>
                  <a:cxn ang="0">
                    <a:pos x="T4" y="T5"/>
                  </a:cxn>
                  <a:cxn ang="0">
                    <a:pos x="T6" y="T7"/>
                  </a:cxn>
                  <a:cxn ang="0">
                    <a:pos x="T8" y="T9"/>
                  </a:cxn>
                  <a:cxn ang="0">
                    <a:pos x="T10" y="T11"/>
                  </a:cxn>
                  <a:cxn ang="0">
                    <a:pos x="T12" y="T13"/>
                  </a:cxn>
                </a:cxnLst>
                <a:rect l="0" t="0" r="r" b="b"/>
                <a:pathLst>
                  <a:path w="883" h="1383">
                    <a:moveTo>
                      <a:pt x="766" y="1383"/>
                    </a:moveTo>
                    <a:lnTo>
                      <a:pt x="360" y="1308"/>
                    </a:lnTo>
                    <a:lnTo>
                      <a:pt x="311" y="1128"/>
                    </a:lnTo>
                    <a:lnTo>
                      <a:pt x="0" y="0"/>
                    </a:lnTo>
                    <a:lnTo>
                      <a:pt x="305" y="84"/>
                    </a:lnTo>
                    <a:lnTo>
                      <a:pt x="883" y="244"/>
                    </a:lnTo>
                    <a:lnTo>
                      <a:pt x="766" y="1383"/>
                    </a:lnTo>
                    <a:close/>
                  </a:path>
                </a:pathLst>
              </a:custGeom>
              <a:solidFill>
                <a:srgbClr val="4EC2FB"/>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104" name="Freeform 80">
                <a:extLst>
                  <a:ext uri="{FF2B5EF4-FFF2-40B4-BE49-F238E27FC236}">
                    <a16:creationId xmlns:a16="http://schemas.microsoft.com/office/drawing/2014/main" id="{9C36CE4A-06CE-4BA0-88EE-514B2F714308}"/>
                  </a:ext>
                </a:extLst>
              </p:cNvPr>
              <p:cNvSpPr>
                <a:spLocks/>
              </p:cNvSpPr>
              <p:nvPr/>
            </p:nvSpPr>
            <p:spPr bwMode="auto">
              <a:xfrm>
                <a:off x="5807075" y="3540125"/>
                <a:ext cx="217488" cy="668338"/>
              </a:xfrm>
              <a:custGeom>
                <a:avLst/>
                <a:gdLst>
                  <a:gd name="T0" fmla="*/ 455 w 546"/>
                  <a:gd name="T1" fmla="*/ 1684 h 1684"/>
                  <a:gd name="T2" fmla="*/ 36 w 546"/>
                  <a:gd name="T3" fmla="*/ 136 h 1684"/>
                  <a:gd name="T4" fmla="*/ 0 w 546"/>
                  <a:gd name="T5" fmla="*/ 0 h 1684"/>
                  <a:gd name="T6" fmla="*/ 546 w 546"/>
                  <a:gd name="T7" fmla="*/ 509 h 1684"/>
                  <a:gd name="T8" fmla="*/ 455 w 546"/>
                  <a:gd name="T9" fmla="*/ 1684 h 1684"/>
                </a:gdLst>
                <a:ahLst/>
                <a:cxnLst>
                  <a:cxn ang="0">
                    <a:pos x="T0" y="T1"/>
                  </a:cxn>
                  <a:cxn ang="0">
                    <a:pos x="T2" y="T3"/>
                  </a:cxn>
                  <a:cxn ang="0">
                    <a:pos x="T4" y="T5"/>
                  </a:cxn>
                  <a:cxn ang="0">
                    <a:pos x="T6" y="T7"/>
                  </a:cxn>
                  <a:cxn ang="0">
                    <a:pos x="T8" y="T9"/>
                  </a:cxn>
                </a:cxnLst>
                <a:rect l="0" t="0" r="r" b="b"/>
                <a:pathLst>
                  <a:path w="546" h="1684">
                    <a:moveTo>
                      <a:pt x="455" y="1684"/>
                    </a:moveTo>
                    <a:lnTo>
                      <a:pt x="36" y="136"/>
                    </a:lnTo>
                    <a:lnTo>
                      <a:pt x="0" y="0"/>
                    </a:lnTo>
                    <a:lnTo>
                      <a:pt x="546" y="509"/>
                    </a:lnTo>
                    <a:lnTo>
                      <a:pt x="455" y="1684"/>
                    </a:lnTo>
                    <a:close/>
                  </a:path>
                </a:pathLst>
              </a:custGeom>
              <a:solidFill>
                <a:srgbClr val="4EC2FB"/>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105" name="Freeform 81">
                <a:extLst>
                  <a:ext uri="{FF2B5EF4-FFF2-40B4-BE49-F238E27FC236}">
                    <a16:creationId xmlns:a16="http://schemas.microsoft.com/office/drawing/2014/main" id="{2956C543-08B4-4ABB-82EC-A285F994A2F7}"/>
                  </a:ext>
                </a:extLst>
              </p:cNvPr>
              <p:cNvSpPr>
                <a:spLocks/>
              </p:cNvSpPr>
              <p:nvPr/>
            </p:nvSpPr>
            <p:spPr bwMode="auto">
              <a:xfrm>
                <a:off x="5988050" y="3578225"/>
                <a:ext cx="396875" cy="630238"/>
              </a:xfrm>
              <a:custGeom>
                <a:avLst/>
                <a:gdLst>
                  <a:gd name="T0" fmla="*/ 0 w 1002"/>
                  <a:gd name="T1" fmla="*/ 1589 h 1589"/>
                  <a:gd name="T2" fmla="*/ 91 w 1002"/>
                  <a:gd name="T3" fmla="*/ 414 h 1589"/>
                  <a:gd name="T4" fmla="*/ 1002 w 1002"/>
                  <a:gd name="T5" fmla="*/ 0 h 1589"/>
                  <a:gd name="T6" fmla="*/ 360 w 1002"/>
                  <a:gd name="T7" fmla="*/ 1572 h 1589"/>
                  <a:gd name="T8" fmla="*/ 0 w 1002"/>
                  <a:gd name="T9" fmla="*/ 1589 h 1589"/>
                </a:gdLst>
                <a:ahLst/>
                <a:cxnLst>
                  <a:cxn ang="0">
                    <a:pos x="T0" y="T1"/>
                  </a:cxn>
                  <a:cxn ang="0">
                    <a:pos x="T2" y="T3"/>
                  </a:cxn>
                  <a:cxn ang="0">
                    <a:pos x="T4" y="T5"/>
                  </a:cxn>
                  <a:cxn ang="0">
                    <a:pos x="T6" y="T7"/>
                  </a:cxn>
                  <a:cxn ang="0">
                    <a:pos x="T8" y="T9"/>
                  </a:cxn>
                </a:cxnLst>
                <a:rect l="0" t="0" r="r" b="b"/>
                <a:pathLst>
                  <a:path w="1002" h="1589">
                    <a:moveTo>
                      <a:pt x="0" y="1589"/>
                    </a:moveTo>
                    <a:lnTo>
                      <a:pt x="91" y="414"/>
                    </a:lnTo>
                    <a:lnTo>
                      <a:pt x="1002" y="0"/>
                    </a:lnTo>
                    <a:lnTo>
                      <a:pt x="360" y="1572"/>
                    </a:lnTo>
                    <a:lnTo>
                      <a:pt x="0" y="1589"/>
                    </a:lnTo>
                    <a:close/>
                  </a:path>
                </a:pathLst>
              </a:custGeom>
              <a:solidFill>
                <a:srgbClr val="27B6F2"/>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106" name="Freeform 82">
                <a:extLst>
                  <a:ext uri="{FF2B5EF4-FFF2-40B4-BE49-F238E27FC236}">
                    <a16:creationId xmlns:a16="http://schemas.microsoft.com/office/drawing/2014/main" id="{0912D646-4C1D-4D38-BBB2-5E6BBD697C74}"/>
                  </a:ext>
                </a:extLst>
              </p:cNvPr>
              <p:cNvSpPr>
                <a:spLocks/>
              </p:cNvSpPr>
              <p:nvPr/>
            </p:nvSpPr>
            <p:spPr bwMode="auto">
              <a:xfrm>
                <a:off x="5807075" y="3479800"/>
                <a:ext cx="577850" cy="261938"/>
              </a:xfrm>
              <a:custGeom>
                <a:avLst/>
                <a:gdLst>
                  <a:gd name="T0" fmla="*/ 546 w 1457"/>
                  <a:gd name="T1" fmla="*/ 661 h 661"/>
                  <a:gd name="T2" fmla="*/ 546 w 1457"/>
                  <a:gd name="T3" fmla="*/ 661 h 661"/>
                  <a:gd name="T4" fmla="*/ 0 w 1457"/>
                  <a:gd name="T5" fmla="*/ 152 h 661"/>
                  <a:gd name="T6" fmla="*/ 119 w 1457"/>
                  <a:gd name="T7" fmla="*/ 138 h 661"/>
                  <a:gd name="T8" fmla="*/ 1323 w 1457"/>
                  <a:gd name="T9" fmla="*/ 0 h 661"/>
                  <a:gd name="T10" fmla="*/ 1457 w 1457"/>
                  <a:gd name="T11" fmla="*/ 247 h 661"/>
                  <a:gd name="T12" fmla="*/ 546 w 1457"/>
                  <a:gd name="T13" fmla="*/ 661 h 661"/>
                </a:gdLst>
                <a:ahLst/>
                <a:cxnLst>
                  <a:cxn ang="0">
                    <a:pos x="T0" y="T1"/>
                  </a:cxn>
                  <a:cxn ang="0">
                    <a:pos x="T2" y="T3"/>
                  </a:cxn>
                  <a:cxn ang="0">
                    <a:pos x="T4" y="T5"/>
                  </a:cxn>
                  <a:cxn ang="0">
                    <a:pos x="T6" y="T7"/>
                  </a:cxn>
                  <a:cxn ang="0">
                    <a:pos x="T8" y="T9"/>
                  </a:cxn>
                  <a:cxn ang="0">
                    <a:pos x="T10" y="T11"/>
                  </a:cxn>
                  <a:cxn ang="0">
                    <a:pos x="T12" y="T13"/>
                  </a:cxn>
                </a:cxnLst>
                <a:rect l="0" t="0" r="r" b="b"/>
                <a:pathLst>
                  <a:path w="1457" h="661">
                    <a:moveTo>
                      <a:pt x="546" y="661"/>
                    </a:moveTo>
                    <a:lnTo>
                      <a:pt x="546" y="661"/>
                    </a:lnTo>
                    <a:lnTo>
                      <a:pt x="0" y="152"/>
                    </a:lnTo>
                    <a:lnTo>
                      <a:pt x="119" y="138"/>
                    </a:lnTo>
                    <a:lnTo>
                      <a:pt x="1323" y="0"/>
                    </a:lnTo>
                    <a:lnTo>
                      <a:pt x="1457" y="247"/>
                    </a:lnTo>
                    <a:lnTo>
                      <a:pt x="546" y="661"/>
                    </a:lnTo>
                    <a:close/>
                  </a:path>
                </a:pathLst>
              </a:custGeom>
              <a:solidFill>
                <a:srgbClr val="B1E5FA"/>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sp>
            <p:nvSpPr>
              <p:cNvPr id="107" name="Freeform 84">
                <a:extLst>
                  <a:ext uri="{FF2B5EF4-FFF2-40B4-BE49-F238E27FC236}">
                    <a16:creationId xmlns:a16="http://schemas.microsoft.com/office/drawing/2014/main" id="{222A8E9F-4DA4-4049-AA94-AB49CEAEE1BE}"/>
                  </a:ext>
                </a:extLst>
              </p:cNvPr>
              <p:cNvSpPr>
                <a:spLocks/>
              </p:cNvSpPr>
              <p:nvPr/>
            </p:nvSpPr>
            <p:spPr bwMode="auto">
              <a:xfrm>
                <a:off x="5195888" y="3186113"/>
                <a:ext cx="1090613" cy="79375"/>
              </a:xfrm>
              <a:custGeom>
                <a:avLst/>
                <a:gdLst>
                  <a:gd name="T0" fmla="*/ 2034 w 2748"/>
                  <a:gd name="T1" fmla="*/ 199 h 199"/>
                  <a:gd name="T2" fmla="*/ 0 w 2748"/>
                  <a:gd name="T3" fmla="*/ 0 h 199"/>
                  <a:gd name="T4" fmla="*/ 596 w 2748"/>
                  <a:gd name="T5" fmla="*/ 0 h 199"/>
                  <a:gd name="T6" fmla="*/ 779 w 2748"/>
                  <a:gd name="T7" fmla="*/ 23 h 199"/>
                  <a:gd name="T8" fmla="*/ 770 w 2748"/>
                  <a:gd name="T9" fmla="*/ 0 h 199"/>
                  <a:gd name="T10" fmla="*/ 2748 w 2748"/>
                  <a:gd name="T11" fmla="*/ 0 h 199"/>
                  <a:gd name="T12" fmla="*/ 2034 w 2748"/>
                  <a:gd name="T13" fmla="*/ 199 h 199"/>
                </a:gdLst>
                <a:ahLst/>
                <a:cxnLst>
                  <a:cxn ang="0">
                    <a:pos x="T0" y="T1"/>
                  </a:cxn>
                  <a:cxn ang="0">
                    <a:pos x="T2" y="T3"/>
                  </a:cxn>
                  <a:cxn ang="0">
                    <a:pos x="T4" y="T5"/>
                  </a:cxn>
                  <a:cxn ang="0">
                    <a:pos x="T6" y="T7"/>
                  </a:cxn>
                  <a:cxn ang="0">
                    <a:pos x="T8" y="T9"/>
                  </a:cxn>
                  <a:cxn ang="0">
                    <a:pos x="T10" y="T11"/>
                  </a:cxn>
                  <a:cxn ang="0">
                    <a:pos x="T12" y="T13"/>
                  </a:cxn>
                </a:cxnLst>
                <a:rect l="0" t="0" r="r" b="b"/>
                <a:pathLst>
                  <a:path w="2748" h="199">
                    <a:moveTo>
                      <a:pt x="2034" y="199"/>
                    </a:moveTo>
                    <a:lnTo>
                      <a:pt x="0" y="0"/>
                    </a:lnTo>
                    <a:lnTo>
                      <a:pt x="596" y="0"/>
                    </a:lnTo>
                    <a:lnTo>
                      <a:pt x="779" y="23"/>
                    </a:lnTo>
                    <a:lnTo>
                      <a:pt x="770" y="0"/>
                    </a:lnTo>
                    <a:lnTo>
                      <a:pt x="2748" y="0"/>
                    </a:lnTo>
                    <a:lnTo>
                      <a:pt x="2034" y="199"/>
                    </a:lnTo>
                    <a:close/>
                  </a:path>
                </a:pathLst>
              </a:custGeom>
              <a:solidFill>
                <a:srgbClr val="B1E5FA"/>
              </a:solidFill>
              <a:ln>
                <a:noFill/>
              </a:ln>
            </p:spPr>
            <p:txBody>
              <a:bodyPr vert="horz" wrap="square" lIns="68580" tIns="34290" rIns="68580" bIns="34290" numCol="1" anchor="t" anchorCtr="0" compatLnSpc="1">
                <a:prstTxWarp prst="textNoShape">
                  <a:avLst/>
                </a:prstTxWarp>
              </a:bodyPr>
              <a:lstStyle/>
              <a:p>
                <a:pPr defTabSz="685800"/>
                <a:endParaRPr lang="en-US" sz="1350">
                  <a:solidFill>
                    <a:prstClr val="black"/>
                  </a:solidFill>
                  <a:latin typeface="Calibri" panose="020F0502020204030204"/>
                </a:endParaRPr>
              </a:p>
            </p:txBody>
          </p:sp>
        </p:grpSp>
      </p:grpSp>
      <p:grpSp>
        <p:nvGrpSpPr>
          <p:cNvPr id="68" name="Group 67">
            <a:extLst>
              <a:ext uri="{FF2B5EF4-FFF2-40B4-BE49-F238E27FC236}">
                <a16:creationId xmlns:a16="http://schemas.microsoft.com/office/drawing/2014/main" id="{E4A8376D-FABD-49C6-AC34-EC5C39DE4349}"/>
              </a:ext>
            </a:extLst>
          </p:cNvPr>
          <p:cNvGrpSpPr/>
          <p:nvPr/>
        </p:nvGrpSpPr>
        <p:grpSpPr>
          <a:xfrm>
            <a:off x="3214566" y="4091796"/>
            <a:ext cx="2670063" cy="2230445"/>
            <a:chOff x="6691483" y="4449602"/>
            <a:chExt cx="2202817" cy="2230445"/>
          </a:xfrm>
        </p:grpSpPr>
        <p:sp>
          <p:nvSpPr>
            <p:cNvPr id="69" name="TextBox 68">
              <a:extLst>
                <a:ext uri="{FF2B5EF4-FFF2-40B4-BE49-F238E27FC236}">
                  <a16:creationId xmlns:a16="http://schemas.microsoft.com/office/drawing/2014/main" id="{E357B4D6-5705-46A0-B0A3-B2A730516617}"/>
                </a:ext>
              </a:extLst>
            </p:cNvPr>
            <p:cNvSpPr txBox="1"/>
            <p:nvPr/>
          </p:nvSpPr>
          <p:spPr>
            <a:xfrm>
              <a:off x="6691483" y="4449602"/>
              <a:ext cx="2202816" cy="707886"/>
            </a:xfrm>
            <a:prstGeom prst="rect">
              <a:avLst/>
            </a:prstGeom>
            <a:noFill/>
          </p:spPr>
          <p:txBody>
            <a:bodyPr wrap="square" lIns="0" rIns="0" rtlCol="0" anchor="b">
              <a:spAutoFit/>
            </a:bodyPr>
            <a:lstStyle/>
            <a:p>
              <a:r>
                <a:rPr lang="en-US" sz="2000" b="1" dirty="0"/>
                <a:t>How are we affected?</a:t>
              </a:r>
            </a:p>
          </p:txBody>
        </p:sp>
        <p:sp>
          <p:nvSpPr>
            <p:cNvPr id="70" name="TextBox 69">
              <a:extLst>
                <a:ext uri="{FF2B5EF4-FFF2-40B4-BE49-F238E27FC236}">
                  <a16:creationId xmlns:a16="http://schemas.microsoft.com/office/drawing/2014/main" id="{FB19025A-1DA2-469A-893A-8C54D3C8FF14}"/>
                </a:ext>
              </a:extLst>
            </p:cNvPr>
            <p:cNvSpPr txBox="1"/>
            <p:nvPr/>
          </p:nvSpPr>
          <p:spPr>
            <a:xfrm>
              <a:off x="6697330" y="5133470"/>
              <a:ext cx="2196970" cy="1546577"/>
            </a:xfrm>
            <a:prstGeom prst="rect">
              <a:avLst/>
            </a:prstGeom>
            <a:noFill/>
          </p:spPr>
          <p:txBody>
            <a:bodyPr wrap="square" lIns="0" rIns="0" rtlCol="0" anchor="t">
              <a:spAutoFit/>
            </a:bodyPr>
            <a:lstStyle/>
            <a:p>
              <a:pPr algn="just"/>
              <a:r>
                <a:rPr lang="en-US" sz="1050" dirty="0">
                  <a:solidFill>
                    <a:schemeClr val="tx1">
                      <a:lumMod val="65000"/>
                      <a:lumOff val="35000"/>
                    </a:schemeClr>
                  </a:solidFill>
                </a:rPr>
                <a:t>Although, Carbon Dioxide does not have a direct impact on us, it still has an indirect approach. Due to the increase of CO2 levels, pollution and related diseases will arise. One of the examples being that it could slow human cognition. In addition, it can potentially broaden the ranges of disease-carrying creatures like mosquitoes and ticks which again introduces diseases to our society. </a:t>
              </a:r>
            </a:p>
          </p:txBody>
        </p:sp>
      </p:grpSp>
      <p:grpSp>
        <p:nvGrpSpPr>
          <p:cNvPr id="108" name="Group 107">
            <a:extLst>
              <a:ext uri="{FF2B5EF4-FFF2-40B4-BE49-F238E27FC236}">
                <a16:creationId xmlns:a16="http://schemas.microsoft.com/office/drawing/2014/main" id="{4F3BD349-27E4-4EFF-887F-C33445E2F97E}"/>
              </a:ext>
            </a:extLst>
          </p:cNvPr>
          <p:cNvGrpSpPr/>
          <p:nvPr/>
        </p:nvGrpSpPr>
        <p:grpSpPr>
          <a:xfrm>
            <a:off x="5786095" y="793596"/>
            <a:ext cx="3114051" cy="1422534"/>
            <a:chOff x="6697329" y="958393"/>
            <a:chExt cx="2202817" cy="1422534"/>
          </a:xfrm>
        </p:grpSpPr>
        <p:sp>
          <p:nvSpPr>
            <p:cNvPr id="129" name="TextBox 128">
              <a:extLst>
                <a:ext uri="{FF2B5EF4-FFF2-40B4-BE49-F238E27FC236}">
                  <a16:creationId xmlns:a16="http://schemas.microsoft.com/office/drawing/2014/main" id="{2AA2B575-DC8B-4438-B71E-60CBA41D5915}"/>
                </a:ext>
              </a:extLst>
            </p:cNvPr>
            <p:cNvSpPr txBox="1"/>
            <p:nvPr/>
          </p:nvSpPr>
          <p:spPr>
            <a:xfrm>
              <a:off x="6697329" y="958393"/>
              <a:ext cx="2202816" cy="707886"/>
            </a:xfrm>
            <a:prstGeom prst="rect">
              <a:avLst/>
            </a:prstGeom>
            <a:noFill/>
          </p:spPr>
          <p:txBody>
            <a:bodyPr wrap="square" lIns="0" rIns="0" rtlCol="0" anchor="b">
              <a:spAutoFit/>
            </a:bodyPr>
            <a:lstStyle/>
            <a:p>
              <a:r>
                <a:rPr lang="en-US" sz="2000" b="1" dirty="0"/>
                <a:t>Ways of CO2 being produced</a:t>
              </a:r>
            </a:p>
          </p:txBody>
        </p:sp>
        <p:sp>
          <p:nvSpPr>
            <p:cNvPr id="130" name="TextBox 129">
              <a:extLst>
                <a:ext uri="{FF2B5EF4-FFF2-40B4-BE49-F238E27FC236}">
                  <a16:creationId xmlns:a16="http://schemas.microsoft.com/office/drawing/2014/main" id="{CEBDB812-0567-412D-BA63-E25C9B710AA9}"/>
                </a:ext>
              </a:extLst>
            </p:cNvPr>
            <p:cNvSpPr txBox="1"/>
            <p:nvPr/>
          </p:nvSpPr>
          <p:spPr>
            <a:xfrm>
              <a:off x="6703176" y="1642263"/>
              <a:ext cx="2196970" cy="738664"/>
            </a:xfrm>
            <a:prstGeom prst="rect">
              <a:avLst/>
            </a:prstGeom>
            <a:noFill/>
          </p:spPr>
          <p:txBody>
            <a:bodyPr wrap="square" lIns="0" rIns="0" rtlCol="0" anchor="t">
              <a:spAutoFit/>
            </a:bodyPr>
            <a:lstStyle/>
            <a:p>
              <a:pPr algn="just"/>
              <a:r>
                <a:rPr lang="en-US" sz="1050" dirty="0">
                  <a:solidFill>
                    <a:schemeClr val="tx1">
                      <a:lumMod val="65000"/>
                      <a:lumOff val="35000"/>
                    </a:schemeClr>
                  </a:solidFill>
                </a:rPr>
                <a:t>One of the major production factors of Carbon Dioxide is the burning of fossil fuels, these include: coal, natural gas and oil) for energy, but also another important segment of contribution is made by our transport. </a:t>
              </a:r>
            </a:p>
          </p:txBody>
        </p:sp>
      </p:grpSp>
      <p:grpSp>
        <p:nvGrpSpPr>
          <p:cNvPr id="131" name="Group 130">
            <a:extLst>
              <a:ext uri="{FF2B5EF4-FFF2-40B4-BE49-F238E27FC236}">
                <a16:creationId xmlns:a16="http://schemas.microsoft.com/office/drawing/2014/main" id="{C0254E6C-2130-4ABF-A69E-4EE8F55A541D}"/>
              </a:ext>
            </a:extLst>
          </p:cNvPr>
          <p:cNvGrpSpPr/>
          <p:nvPr/>
        </p:nvGrpSpPr>
        <p:grpSpPr>
          <a:xfrm>
            <a:off x="265264" y="816222"/>
            <a:ext cx="3096907" cy="1684143"/>
            <a:chOff x="255548" y="1019947"/>
            <a:chExt cx="2202816" cy="1684143"/>
          </a:xfrm>
        </p:grpSpPr>
        <p:sp>
          <p:nvSpPr>
            <p:cNvPr id="132" name="TextBox 131">
              <a:extLst>
                <a:ext uri="{FF2B5EF4-FFF2-40B4-BE49-F238E27FC236}">
                  <a16:creationId xmlns:a16="http://schemas.microsoft.com/office/drawing/2014/main" id="{4A125FAC-D2DC-4A8D-9252-8DB25308658A}"/>
                </a:ext>
              </a:extLst>
            </p:cNvPr>
            <p:cNvSpPr txBox="1"/>
            <p:nvPr/>
          </p:nvSpPr>
          <p:spPr>
            <a:xfrm>
              <a:off x="255548" y="1019947"/>
              <a:ext cx="2202816" cy="646331"/>
            </a:xfrm>
            <a:prstGeom prst="rect">
              <a:avLst/>
            </a:prstGeom>
            <a:noFill/>
          </p:spPr>
          <p:txBody>
            <a:bodyPr wrap="square" lIns="0" rIns="0" rtlCol="0" anchor="b">
              <a:spAutoFit/>
            </a:bodyPr>
            <a:lstStyle/>
            <a:p>
              <a:pPr algn="r"/>
              <a:r>
                <a:rPr lang="en-US" b="1" dirty="0"/>
                <a:t>Why is CO2 a Green House Gas?</a:t>
              </a:r>
            </a:p>
          </p:txBody>
        </p:sp>
        <p:sp>
          <p:nvSpPr>
            <p:cNvPr id="133" name="TextBox 132">
              <a:extLst>
                <a:ext uri="{FF2B5EF4-FFF2-40B4-BE49-F238E27FC236}">
                  <a16:creationId xmlns:a16="http://schemas.microsoft.com/office/drawing/2014/main" id="{D7418FE1-F5A7-45DD-B820-861FA2D05595}"/>
                </a:ext>
              </a:extLst>
            </p:cNvPr>
            <p:cNvSpPr txBox="1"/>
            <p:nvPr/>
          </p:nvSpPr>
          <p:spPr>
            <a:xfrm>
              <a:off x="261394" y="1642261"/>
              <a:ext cx="2196970" cy="1061829"/>
            </a:xfrm>
            <a:prstGeom prst="rect">
              <a:avLst/>
            </a:prstGeom>
            <a:noFill/>
          </p:spPr>
          <p:txBody>
            <a:bodyPr wrap="square" lIns="0" rIns="0" rtlCol="0" anchor="t">
              <a:spAutoFit/>
            </a:bodyPr>
            <a:lstStyle/>
            <a:p>
              <a:pPr algn="just"/>
              <a:r>
                <a:rPr lang="en-US" sz="1050" dirty="0">
                  <a:solidFill>
                    <a:schemeClr val="tx1">
                      <a:lumMod val="65000"/>
                      <a:lumOff val="35000"/>
                    </a:schemeClr>
                  </a:solidFill>
                </a:rPr>
                <a:t>Carbon Dioxide is the considered as a Green House Gas (GHG) and the most important of all the GHGs since it holds the record for the highest concentration in our environment. One of the main reasons for this being that Carbon dioxide makes the highest contribution towards global warming due to it’s high radiative forcing. </a:t>
              </a:r>
            </a:p>
          </p:txBody>
        </p:sp>
      </p:grpSp>
      <p:grpSp>
        <p:nvGrpSpPr>
          <p:cNvPr id="134" name="Group 133">
            <a:extLst>
              <a:ext uri="{FF2B5EF4-FFF2-40B4-BE49-F238E27FC236}">
                <a16:creationId xmlns:a16="http://schemas.microsoft.com/office/drawing/2014/main" id="{63C11AB2-5F1F-443F-902F-195A16991DAC}"/>
              </a:ext>
            </a:extLst>
          </p:cNvPr>
          <p:cNvGrpSpPr/>
          <p:nvPr/>
        </p:nvGrpSpPr>
        <p:grpSpPr>
          <a:xfrm>
            <a:off x="6697328" y="4112973"/>
            <a:ext cx="2202817" cy="2230445"/>
            <a:chOff x="6691483" y="4449602"/>
            <a:chExt cx="2202817" cy="2230445"/>
          </a:xfrm>
        </p:grpSpPr>
        <p:sp>
          <p:nvSpPr>
            <p:cNvPr id="135" name="TextBox 134">
              <a:extLst>
                <a:ext uri="{FF2B5EF4-FFF2-40B4-BE49-F238E27FC236}">
                  <a16:creationId xmlns:a16="http://schemas.microsoft.com/office/drawing/2014/main" id="{2AAFEDEA-C83F-4AFC-96A8-D14E4AF2E2D0}"/>
                </a:ext>
              </a:extLst>
            </p:cNvPr>
            <p:cNvSpPr txBox="1"/>
            <p:nvPr/>
          </p:nvSpPr>
          <p:spPr>
            <a:xfrm>
              <a:off x="6691483" y="4449602"/>
              <a:ext cx="2202816" cy="707886"/>
            </a:xfrm>
            <a:prstGeom prst="rect">
              <a:avLst/>
            </a:prstGeom>
            <a:noFill/>
          </p:spPr>
          <p:txBody>
            <a:bodyPr wrap="square" lIns="0" rIns="0" rtlCol="0" anchor="b">
              <a:spAutoFit/>
            </a:bodyPr>
            <a:lstStyle/>
            <a:p>
              <a:r>
                <a:rPr lang="en-US" sz="2000" b="1" dirty="0"/>
                <a:t>Environmental Impacts:</a:t>
              </a:r>
            </a:p>
          </p:txBody>
        </p:sp>
        <p:sp>
          <p:nvSpPr>
            <p:cNvPr id="136" name="TextBox 135">
              <a:extLst>
                <a:ext uri="{FF2B5EF4-FFF2-40B4-BE49-F238E27FC236}">
                  <a16:creationId xmlns:a16="http://schemas.microsoft.com/office/drawing/2014/main" id="{8AF82F79-9ACA-4358-882F-423A96F511C3}"/>
                </a:ext>
              </a:extLst>
            </p:cNvPr>
            <p:cNvSpPr txBox="1"/>
            <p:nvPr/>
          </p:nvSpPr>
          <p:spPr>
            <a:xfrm>
              <a:off x="6697330" y="5133470"/>
              <a:ext cx="2196970" cy="1546577"/>
            </a:xfrm>
            <a:prstGeom prst="rect">
              <a:avLst/>
            </a:prstGeom>
            <a:noFill/>
          </p:spPr>
          <p:txBody>
            <a:bodyPr wrap="square" lIns="0" rIns="0" rtlCol="0" anchor="t">
              <a:spAutoFit/>
            </a:bodyPr>
            <a:lstStyle/>
            <a:p>
              <a:pPr algn="just"/>
              <a:r>
                <a:rPr lang="en-US" sz="1050" dirty="0">
                  <a:solidFill>
                    <a:schemeClr val="tx1">
                      <a:lumMod val="65000"/>
                      <a:lumOff val="35000"/>
                    </a:schemeClr>
                  </a:solidFill>
                </a:rPr>
                <a:t>Due to the increase in Carbon Dioxide levels, this initiates global warming which results in:</a:t>
              </a:r>
            </a:p>
            <a:p>
              <a:pPr marL="171450" indent="-171450" algn="just">
                <a:buFont typeface="Arial" panose="020B0604020202020204" pitchFamily="34" charset="0"/>
                <a:buChar char="•"/>
              </a:pPr>
              <a:r>
                <a:rPr lang="en-US" sz="1050" dirty="0">
                  <a:solidFill>
                    <a:schemeClr val="tx1">
                      <a:lumMod val="65000"/>
                      <a:lumOff val="35000"/>
                    </a:schemeClr>
                  </a:solidFill>
                </a:rPr>
                <a:t>Ice melting faster than it can be replaced in the Artic and Antarctic. </a:t>
              </a:r>
            </a:p>
            <a:p>
              <a:pPr marL="171450" indent="-171450" algn="just">
                <a:buFont typeface="Arial" panose="020B0604020202020204" pitchFamily="34" charset="0"/>
                <a:buChar char="•"/>
              </a:pPr>
              <a:r>
                <a:rPr lang="en-US" sz="1050" dirty="0">
                  <a:solidFill>
                    <a:schemeClr val="tx1">
                      <a:lumMod val="65000"/>
                      <a:lumOff val="35000"/>
                    </a:schemeClr>
                  </a:solidFill>
                </a:rPr>
                <a:t>The oceans are warming up – their water is expanding and causing sea levels to rise. </a:t>
              </a:r>
            </a:p>
            <a:p>
              <a:pPr marL="171450" indent="-171450" algn="just">
                <a:buFont typeface="Arial" panose="020B0604020202020204" pitchFamily="34" charset="0"/>
                <a:buChar char="•"/>
              </a:pPr>
              <a:r>
                <a:rPr lang="en-US" sz="1050" dirty="0">
                  <a:solidFill>
                    <a:schemeClr val="tx1">
                      <a:lumMod val="65000"/>
                      <a:lumOff val="35000"/>
                    </a:schemeClr>
                  </a:solidFill>
                </a:rPr>
                <a:t>Changing weather patterns. </a:t>
              </a:r>
            </a:p>
          </p:txBody>
        </p:sp>
      </p:grpSp>
      <p:grpSp>
        <p:nvGrpSpPr>
          <p:cNvPr id="137" name="Group 136">
            <a:extLst>
              <a:ext uri="{FF2B5EF4-FFF2-40B4-BE49-F238E27FC236}">
                <a16:creationId xmlns:a16="http://schemas.microsoft.com/office/drawing/2014/main" id="{A2140F9E-2477-45FC-A1D2-4B7D0276F461}"/>
              </a:ext>
            </a:extLst>
          </p:cNvPr>
          <p:cNvGrpSpPr/>
          <p:nvPr/>
        </p:nvGrpSpPr>
        <p:grpSpPr>
          <a:xfrm>
            <a:off x="199606" y="3972725"/>
            <a:ext cx="2202816" cy="2245835"/>
            <a:chOff x="249702" y="4757378"/>
            <a:chExt cx="2202816" cy="2245835"/>
          </a:xfrm>
        </p:grpSpPr>
        <p:sp>
          <p:nvSpPr>
            <p:cNvPr id="138" name="TextBox 137">
              <a:extLst>
                <a:ext uri="{FF2B5EF4-FFF2-40B4-BE49-F238E27FC236}">
                  <a16:creationId xmlns:a16="http://schemas.microsoft.com/office/drawing/2014/main" id="{7CA3DD73-74DD-4DC6-9B0D-907F822C1FFA}"/>
                </a:ext>
              </a:extLst>
            </p:cNvPr>
            <p:cNvSpPr txBox="1"/>
            <p:nvPr/>
          </p:nvSpPr>
          <p:spPr>
            <a:xfrm>
              <a:off x="249702" y="4757378"/>
              <a:ext cx="2202816" cy="400110"/>
            </a:xfrm>
            <a:prstGeom prst="rect">
              <a:avLst/>
            </a:prstGeom>
            <a:noFill/>
          </p:spPr>
          <p:txBody>
            <a:bodyPr wrap="square" lIns="0" rIns="0" rtlCol="0" anchor="b">
              <a:spAutoFit/>
            </a:bodyPr>
            <a:lstStyle/>
            <a:p>
              <a:pPr algn="r"/>
              <a:r>
                <a:rPr lang="en-US" sz="2000" b="1" dirty="0"/>
                <a:t>Save our planet?</a:t>
              </a:r>
            </a:p>
          </p:txBody>
        </p:sp>
        <p:sp>
          <p:nvSpPr>
            <p:cNvPr id="139" name="TextBox 138">
              <a:extLst>
                <a:ext uri="{FF2B5EF4-FFF2-40B4-BE49-F238E27FC236}">
                  <a16:creationId xmlns:a16="http://schemas.microsoft.com/office/drawing/2014/main" id="{3292DFB6-F2B4-4DC8-B85C-754354B16A79}"/>
                </a:ext>
              </a:extLst>
            </p:cNvPr>
            <p:cNvSpPr txBox="1"/>
            <p:nvPr/>
          </p:nvSpPr>
          <p:spPr>
            <a:xfrm>
              <a:off x="255548" y="5133470"/>
              <a:ext cx="2196970" cy="1869743"/>
            </a:xfrm>
            <a:prstGeom prst="rect">
              <a:avLst/>
            </a:prstGeom>
            <a:noFill/>
          </p:spPr>
          <p:txBody>
            <a:bodyPr wrap="square" lIns="0" rIns="0" rtlCol="0" anchor="t">
              <a:spAutoFit/>
            </a:bodyPr>
            <a:lstStyle/>
            <a:p>
              <a:pPr marL="171450" indent="-171450" algn="just">
                <a:buFont typeface="Arial" panose="020B0604020202020204" pitchFamily="34" charset="0"/>
                <a:buChar char="•"/>
              </a:pPr>
              <a:r>
                <a:rPr lang="en-US" sz="1050" dirty="0">
                  <a:solidFill>
                    <a:schemeClr val="tx1">
                      <a:lumMod val="65000"/>
                      <a:lumOff val="35000"/>
                    </a:schemeClr>
                  </a:solidFill>
                </a:rPr>
                <a:t>Purchase  renewable energy sources: helping reduce the pollution caused by the burning of fossil fuels. </a:t>
              </a:r>
            </a:p>
            <a:p>
              <a:pPr marL="171450" indent="-171450" algn="just">
                <a:buFont typeface="Arial" panose="020B0604020202020204" pitchFamily="34" charset="0"/>
                <a:buChar char="•"/>
              </a:pPr>
              <a:r>
                <a:rPr lang="en-US" sz="1050" dirty="0">
                  <a:solidFill>
                    <a:schemeClr val="tx1">
                      <a:lumMod val="65000"/>
                      <a:lumOff val="35000"/>
                    </a:schemeClr>
                  </a:solidFill>
                </a:rPr>
                <a:t>Efficient transport: walk, cycle or take public transport and avoid cars or bikes since  they produce carbon dioxide. </a:t>
              </a:r>
            </a:p>
            <a:p>
              <a:pPr marL="171450" indent="-171450" algn="just">
                <a:buFont typeface="Arial" panose="020B0604020202020204" pitchFamily="34" charset="0"/>
                <a:buChar char="•"/>
              </a:pPr>
              <a:r>
                <a:rPr lang="en-US" sz="1050" dirty="0">
                  <a:solidFill>
                    <a:schemeClr val="tx1">
                      <a:lumMod val="65000"/>
                      <a:lumOff val="35000"/>
                    </a:schemeClr>
                  </a:solidFill>
                </a:rPr>
                <a:t>Recycle and re-use avoiding any unwanted purchases, through this we can significantly reduce the amount of rubbish produced. </a:t>
              </a:r>
            </a:p>
          </p:txBody>
        </p:sp>
      </p:grpSp>
      <p:pic>
        <p:nvPicPr>
          <p:cNvPr id="5" name="Picture 4">
            <a:extLst>
              <a:ext uri="{FF2B5EF4-FFF2-40B4-BE49-F238E27FC236}">
                <a16:creationId xmlns:a16="http://schemas.microsoft.com/office/drawing/2014/main" id="{F494D8C5-5B2F-BD4B-BF1D-FBBFC4FF0536}"/>
              </a:ext>
            </a:extLst>
          </p:cNvPr>
          <p:cNvPicPr>
            <a:picLocks noChangeAspect="1"/>
          </p:cNvPicPr>
          <p:nvPr/>
        </p:nvPicPr>
        <p:blipFill>
          <a:blip r:embed="rId3"/>
          <a:stretch>
            <a:fillRect/>
          </a:stretch>
        </p:blipFill>
        <p:spPr>
          <a:xfrm>
            <a:off x="7215716" y="2284968"/>
            <a:ext cx="1684428" cy="1797225"/>
          </a:xfrm>
          <a:prstGeom prst="rect">
            <a:avLst/>
          </a:prstGeom>
          <a:effectLst>
            <a:outerShdw blurRad="50800" dist="50800" dir="5400000" algn="ctr" rotWithShape="0">
              <a:srgbClr val="000000"/>
            </a:outerShdw>
          </a:effectLst>
        </p:spPr>
      </p:pic>
      <p:pic>
        <p:nvPicPr>
          <p:cNvPr id="7" name="Picture 6">
            <a:extLst>
              <a:ext uri="{FF2B5EF4-FFF2-40B4-BE49-F238E27FC236}">
                <a16:creationId xmlns:a16="http://schemas.microsoft.com/office/drawing/2014/main" id="{8C7E0322-3F02-634C-80B8-2AD60BE87867}"/>
              </a:ext>
            </a:extLst>
          </p:cNvPr>
          <p:cNvPicPr>
            <a:picLocks noChangeAspect="1"/>
          </p:cNvPicPr>
          <p:nvPr/>
        </p:nvPicPr>
        <p:blipFill>
          <a:blip r:embed="rId4"/>
          <a:stretch>
            <a:fillRect/>
          </a:stretch>
        </p:blipFill>
        <p:spPr>
          <a:xfrm>
            <a:off x="2909361" y="2557357"/>
            <a:ext cx="3162788" cy="1771162"/>
          </a:xfrm>
          <a:prstGeom prst="rect">
            <a:avLst/>
          </a:prstGeom>
        </p:spPr>
      </p:pic>
      <p:sp>
        <p:nvSpPr>
          <p:cNvPr id="8" name="TextBox 7">
            <a:extLst>
              <a:ext uri="{FF2B5EF4-FFF2-40B4-BE49-F238E27FC236}">
                <a16:creationId xmlns:a16="http://schemas.microsoft.com/office/drawing/2014/main" id="{F5B48161-46B2-E94F-9CEC-A921EEF4F3D0}"/>
              </a:ext>
            </a:extLst>
          </p:cNvPr>
          <p:cNvSpPr txBox="1"/>
          <p:nvPr/>
        </p:nvSpPr>
        <p:spPr>
          <a:xfrm>
            <a:off x="6772127" y="6348370"/>
            <a:ext cx="2589745" cy="369332"/>
          </a:xfrm>
          <a:prstGeom prst="rect">
            <a:avLst/>
          </a:prstGeom>
          <a:noFill/>
        </p:spPr>
        <p:txBody>
          <a:bodyPr wrap="square" rtlCol="0">
            <a:spAutoFit/>
          </a:bodyPr>
          <a:lstStyle/>
          <a:p>
            <a:r>
              <a:rPr lang="en-US" b="1" u="sng" dirty="0"/>
              <a:t>By – Vishnu Sivakumar </a:t>
            </a:r>
          </a:p>
        </p:txBody>
      </p:sp>
    </p:spTree>
    <p:extLst>
      <p:ext uri="{BB962C8B-B14F-4D97-AF65-F5344CB8AC3E}">
        <p14:creationId xmlns:p14="http://schemas.microsoft.com/office/powerpoint/2010/main" val="597411"/>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9991</TotalTime>
  <Words>328</Words>
  <Application>Microsoft Macintosh PowerPoint</Application>
  <PresentationFormat>On-screen Show (4:3)</PresentationFormat>
  <Paragraphs>19</Paragraphs>
  <Slides>1</Slides>
  <Notes>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1_Template PresentationGo</vt:lpstr>
      <vt:lpstr>Carbon Dioxide (CO2)</vt:lpstr>
    </vt:vector>
  </TitlesOfParts>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Iceberg Diagram for PowerPoint</dc:title>
  <dc:creator>PresentationGO.com</dc:creator>
  <dc:description>© Copyright PresentationGO.com</dc:description>
  <cp:lastModifiedBy>Vishnu SIVAKUMAR</cp:lastModifiedBy>
  <cp:revision>6</cp:revision>
  <dcterms:created xsi:type="dcterms:W3CDTF">2014-11-26T05:14:11Z</dcterms:created>
  <dcterms:modified xsi:type="dcterms:W3CDTF">2018-08-20T13:01:41Z</dcterms:modified>
  <cp:category>Charts &amp; Diagrams</cp:category>
</cp:coreProperties>
</file>