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av" ContentType="audio/x-wav"/>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65" r:id="rId4"/>
    <p:sldId id="258" r:id="rId5"/>
    <p:sldId id="259" r:id="rId6"/>
    <p:sldId id="260" r:id="rId7"/>
    <p:sldId id="261" r:id="rId8"/>
    <p:sldId id="262" r:id="rId9"/>
    <p:sldId id="263" r:id="rId10"/>
    <p:sldId id="264"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9" d="100"/>
          <a:sy n="69" d="100"/>
        </p:scale>
        <p:origin x="564" y="4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dirty="0"/>
              <a:pPr/>
              <a:t>3/22/2016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3/22/2016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3/22/2016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3/22/2016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en-US" smtClean="0"/>
              <a:t>Click to edit Master title style</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3/22/2016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3/22/2016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3/22/2016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D57F1E4F-1CFF-5643-939E-217C01CDF565}" type="slidenum">
              <a:rPr lang="en-US" dirty="0"/>
              <a:pPr/>
              <a:t>‹#›</a:t>
            </a:fld>
            <a:endParaRPr lang="en-US" dirty="0"/>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en-US" smtClean="0"/>
              <a:t>Click to edit Master title style</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3/22/2016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3/22/2016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en-US" smtClean="0"/>
              <a:t>Click to edit Master title style</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Edit Master text styles</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en-US" smtClean="0"/>
              <a:t>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3/22/2016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3/22/2016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157"/>
            <a:ext cx="2356674" cy="6853096"/>
            <a:chOff x="6627813" y="195610"/>
            <a:chExt cx="1952625" cy="5678141"/>
          </a:xfrm>
        </p:grpSpPr>
        <p:sp>
          <p:nvSpPr>
            <p:cNvPr id="11" name="Freeform 27"/>
            <p:cNvSpPr/>
            <p:nvPr/>
          </p:nvSpPr>
          <p:spPr bwMode="auto">
            <a:xfrm>
              <a:off x="6627813" y="195610"/>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3/22/2016</a:t>
            </a:fld>
            <a:endParaRPr lang="en-US" dirty="0"/>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bwMode="gray">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2" r:id="rId12"/>
    <p:sldLayoutId id="2147483663" r:id="rId13"/>
    <p:sldLayoutId id="2147483664" r:id="rId14"/>
    <p:sldLayoutId id="2147483658" r:id="rId15"/>
    <p:sldLayoutId id="2147483659" r:id="rId16"/>
  </p:sldLayoutIdLst>
  <p:txStyles>
    <p:titleStyle>
      <a:lvl1pPr algn="l" defTabSz="457200" rtl="0" eaLnBrk="1" latinLnBrk="0" hangingPunct="1">
        <a:spcBef>
          <a:spcPct val="0"/>
        </a:spcBef>
        <a:buNone/>
        <a:defRPr sz="3600" kern="1200">
          <a:solidFill>
            <a:schemeClr val="accent2">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audio" Target="../media/audio1.wav"/><Relationship Id="rId1" Type="http://schemas.openxmlformats.org/officeDocument/2006/relationships/slideLayout" Target="../slideLayouts/slideLayout1.xml"/><Relationship Id="rId5" Type="http://schemas.openxmlformats.org/officeDocument/2006/relationships/image" Target="../media/image3.jp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google.com.au/url?sa=i&amp;rct=j&amp;q=&amp;esrc=s&amp;source=images&amp;cd=&amp;cad=rja&amp;uact=8&amp;ved=0ahUKEwjfsJ-Os9HLAhWSNpQKHQ0CCQoQjRwIBw&amp;url=https://twitter.com/jamie_wardley/status/580179471010918400&amp;psig=AFQjCNHH1Qt_u1K0QnyvJjNYKzN1J0icsA&amp;ust=1458636642436361" TargetMode="External"/><Relationship Id="rId2" Type="http://schemas.openxmlformats.org/officeDocument/2006/relationships/image" Target="../media/image7.jpg"/><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audio" Target="../media/audio2.wav"/><Relationship Id="rId1" Type="http://schemas.openxmlformats.org/officeDocument/2006/relationships/slideLayout" Target="../slideLayouts/slideLayout2.xml"/><Relationship Id="rId5" Type="http://schemas.openxmlformats.org/officeDocument/2006/relationships/image" Target="../media/image13.jpg"/><Relationship Id="rId4"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637288" y="3367230"/>
            <a:ext cx="8915399" cy="1543498"/>
          </a:xfrm>
        </p:spPr>
        <p:txBody>
          <a:bodyPr>
            <a:normAutofit fontScale="90000"/>
          </a:bodyPr>
          <a:lstStyle/>
          <a:p>
            <a:r>
              <a:rPr lang="en-AU" dirty="0" smtClean="0">
                <a:solidFill>
                  <a:schemeClr val="bg2">
                    <a:lumMod val="50000"/>
                  </a:schemeClr>
                </a:solidFill>
              </a:rPr>
              <a:t>Poems on Love, War and Death </a:t>
            </a:r>
            <a:endParaRPr lang="en-AU" dirty="0">
              <a:solidFill>
                <a:schemeClr val="bg2">
                  <a:lumMod val="50000"/>
                </a:schemeClr>
              </a:solidFill>
            </a:endParaRPr>
          </a:p>
        </p:txBody>
      </p:sp>
      <p:sp>
        <p:nvSpPr>
          <p:cNvPr id="3" name="Subtitle 2"/>
          <p:cNvSpPr>
            <a:spLocks noGrp="1"/>
          </p:cNvSpPr>
          <p:nvPr>
            <p:ph type="subTitle" idx="1"/>
          </p:nvPr>
        </p:nvSpPr>
        <p:spPr>
          <a:xfrm>
            <a:off x="1711758" y="4903670"/>
            <a:ext cx="8915399" cy="1126283"/>
          </a:xfrm>
        </p:spPr>
        <p:txBody>
          <a:bodyPr/>
          <a:lstStyle/>
          <a:p>
            <a:r>
              <a:rPr lang="en-AU" b="1" i="1" dirty="0" smtClean="0"/>
              <a:t>By – Vishnu Sivakumar</a:t>
            </a:r>
            <a:endParaRPr lang="en-AU" b="1" i="1"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7288" y="397162"/>
            <a:ext cx="3620655" cy="2262909"/>
          </a:xfrm>
          <a:prstGeom prst="rect">
            <a:avLst/>
          </a:prstGeom>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176057" y="855819"/>
            <a:ext cx="3577936" cy="2433478"/>
          </a:xfrm>
          <a:prstGeom prst="rect">
            <a:avLst/>
          </a:prstGeom>
        </p:spPr>
      </p:pic>
      <p:pic>
        <p:nvPicPr>
          <p:cNvPr id="6" name="Picture 5"/>
          <p:cNvPicPr>
            <a:picLocks noChangeAspect="1"/>
          </p:cNvPicPr>
          <p:nvPr/>
        </p:nvPicPr>
        <p:blipFill rotWithShape="1">
          <a:blip r:embed="rId5">
            <a:extLst>
              <a:ext uri="{28A0092B-C50C-407E-A947-70E740481C1C}">
                <a14:useLocalDpi xmlns:a14="http://schemas.microsoft.com/office/drawing/2010/main" val="0"/>
              </a:ext>
            </a:extLst>
          </a:blip>
          <a:srcRect t="35445" b="15673"/>
          <a:stretch/>
        </p:blipFill>
        <p:spPr>
          <a:xfrm>
            <a:off x="4728429" y="4341091"/>
            <a:ext cx="7025564" cy="2277061"/>
          </a:xfrm>
          <a:prstGeom prst="rect">
            <a:avLst/>
          </a:prstGeom>
        </p:spPr>
      </p:pic>
    </p:spTree>
    <p:extLst>
      <p:ext uri="{BB962C8B-B14F-4D97-AF65-F5344CB8AC3E}">
        <p14:creationId xmlns:p14="http://schemas.microsoft.com/office/powerpoint/2010/main" val="594288115"/>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sndAc>
          <p:stSnd>
            <p:snd r:embed="rId2" name="drumroll.wav"/>
          </p:stSnd>
        </p:sndAc>
      </p:transition>
    </mc:Choice>
    <mc:Fallback>
      <p:transition spd="slow">
        <p:fade/>
        <p:sndAc>
          <p:stSnd>
            <p:snd r:embed="rId2" name="drumroll.wav"/>
          </p:stSnd>
        </p:sndAc>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So what is a poem?</a:t>
            </a:r>
            <a:endParaRPr lang="en-AU" dirty="0"/>
          </a:p>
        </p:txBody>
      </p:sp>
      <p:sp>
        <p:nvSpPr>
          <p:cNvPr id="3" name="Content Placeholder 2"/>
          <p:cNvSpPr>
            <a:spLocks noGrp="1"/>
          </p:cNvSpPr>
          <p:nvPr>
            <p:ph idx="1"/>
          </p:nvPr>
        </p:nvSpPr>
        <p:spPr/>
        <p:txBody>
          <a:bodyPr>
            <a:noAutofit/>
          </a:bodyPr>
          <a:lstStyle/>
          <a:p>
            <a:pPr marL="0" indent="0">
              <a:buNone/>
            </a:pPr>
            <a:r>
              <a:rPr lang="en-AU" sz="2400" dirty="0" smtClean="0">
                <a:latin typeface="AR CENA" panose="02000000000000000000" pitchFamily="2" charset="0"/>
                <a:cs typeface="Arial" panose="020B0604020202020204" pitchFamily="34" charset="0"/>
              </a:rPr>
              <a:t>Poetry is a Greek word (pronounced </a:t>
            </a:r>
            <a:r>
              <a:rPr lang="en-AU" sz="2400" dirty="0" err="1" smtClean="0">
                <a:latin typeface="AR CENA" panose="02000000000000000000" pitchFamily="2" charset="0"/>
                <a:cs typeface="Arial" panose="020B0604020202020204" pitchFamily="34" charset="0"/>
              </a:rPr>
              <a:t>poeio</a:t>
            </a:r>
            <a:r>
              <a:rPr lang="en-AU" sz="2400" dirty="0" smtClean="0">
                <a:latin typeface="AR CENA" panose="02000000000000000000" pitchFamily="2" charset="0"/>
                <a:cs typeface="Arial" panose="020B0604020202020204" pitchFamily="34" charset="0"/>
              </a:rPr>
              <a:t>) that defines I create, is an art form in which human language is used for its aesthetic qualities. The first poem or rather the oldest was the Greek epics </a:t>
            </a:r>
            <a:r>
              <a:rPr lang="en-AU" sz="2400" dirty="0" err="1" smtClean="0">
                <a:latin typeface="AR CENA" panose="02000000000000000000" pitchFamily="2" charset="0"/>
                <a:cs typeface="Arial" panose="020B0604020202020204" pitchFamily="34" charset="0"/>
              </a:rPr>
              <a:t>lliad</a:t>
            </a:r>
            <a:r>
              <a:rPr lang="en-AU" sz="2400" dirty="0" smtClean="0">
                <a:latin typeface="AR CENA" panose="02000000000000000000" pitchFamily="2" charset="0"/>
                <a:cs typeface="Arial" panose="020B0604020202020204" pitchFamily="34" charset="0"/>
              </a:rPr>
              <a:t>, odyssey and the Indian Sanskrit epics Ramayana and </a:t>
            </a:r>
            <a:r>
              <a:rPr lang="en-AU" sz="2400" dirty="0" err="1" smtClean="0">
                <a:latin typeface="AR CENA" panose="02000000000000000000" pitchFamily="2" charset="0"/>
                <a:cs typeface="Arial" panose="020B0604020202020204" pitchFamily="34" charset="0"/>
              </a:rPr>
              <a:t>Mahabaratha</a:t>
            </a:r>
            <a:r>
              <a:rPr lang="en-AU" sz="2400" dirty="0" smtClean="0">
                <a:latin typeface="AR CENA" panose="02000000000000000000" pitchFamily="2" charset="0"/>
                <a:cs typeface="Arial" panose="020B0604020202020204" pitchFamily="34" charset="0"/>
              </a:rPr>
              <a:t>. Poetry is mainly used to convey emotion or ideas to the reader’s or listener’s mind or ear. In poetry it is common to use figurative language such as similes and idioms however, there are different form of poems that do not make use of these techniques. Poetry can be differentiated most of the time from prose, a language implemented in a more expansive and less condensed way. This implies that poetry is not logical, instead that poetry </a:t>
            </a:r>
            <a:r>
              <a:rPr lang="en-AU" sz="2400" dirty="0" smtClean="0">
                <a:latin typeface="AR CENA" panose="02000000000000000000" pitchFamily="2" charset="0"/>
                <a:cs typeface="Arial" panose="020B0604020202020204" pitchFamily="34" charset="0"/>
              </a:rPr>
              <a:t>is </a:t>
            </a:r>
            <a:r>
              <a:rPr lang="en-AU" sz="2400" dirty="0" smtClean="0">
                <a:latin typeface="AR CENA" panose="02000000000000000000" pitchFamily="2" charset="0"/>
                <a:cs typeface="Arial" panose="020B0604020202020204" pitchFamily="34" charset="0"/>
              </a:rPr>
              <a:t>often </a:t>
            </a:r>
            <a:r>
              <a:rPr lang="en-AU" sz="2400" dirty="0" smtClean="0">
                <a:latin typeface="AR CENA" panose="02000000000000000000" pitchFamily="2" charset="0"/>
                <a:cs typeface="Arial" panose="020B0604020202020204" pitchFamily="34" charset="0"/>
              </a:rPr>
              <a:t>created from the need to escape the logical, as well as expressing feelings and other expressions in a tight, condensed manner. </a:t>
            </a:r>
            <a:endParaRPr lang="en-AU" sz="2400" dirty="0">
              <a:latin typeface="AR CENA" panose="02000000000000000000" pitchFamily="2" charset="0"/>
              <a:cs typeface="Arial" panose="020B0604020202020204" pitchFamily="34" charset="0"/>
            </a:endParaRPr>
          </a:p>
        </p:txBody>
      </p:sp>
    </p:spTree>
    <p:extLst>
      <p:ext uri="{BB962C8B-B14F-4D97-AF65-F5344CB8AC3E}">
        <p14:creationId xmlns:p14="http://schemas.microsoft.com/office/powerpoint/2010/main" val="3221089582"/>
      </p:ext>
    </p:extLst>
  </p:cSld>
  <p:clrMapOvr>
    <a:masterClrMapping/>
  </p:clrMapOvr>
  <p:transition spd="slow">
    <p:randomBar dir="vert"/>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Features of poems </a:t>
            </a:r>
            <a:endParaRPr lang="en-AU"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091506" y="2290618"/>
            <a:ext cx="5144850" cy="3778250"/>
          </a:xfrm>
        </p:spPr>
      </p:pic>
      <p:sp>
        <p:nvSpPr>
          <p:cNvPr id="5" name="TextBox 4"/>
          <p:cNvSpPr txBox="1"/>
          <p:nvPr/>
        </p:nvSpPr>
        <p:spPr>
          <a:xfrm>
            <a:off x="7601527" y="2244436"/>
            <a:ext cx="3426691" cy="3046988"/>
          </a:xfrm>
          <a:prstGeom prst="rect">
            <a:avLst/>
          </a:prstGeom>
          <a:noFill/>
        </p:spPr>
        <p:txBody>
          <a:bodyPr wrap="square" rtlCol="0">
            <a:spAutoFit/>
          </a:bodyPr>
          <a:lstStyle/>
          <a:p>
            <a:r>
              <a:rPr lang="en-AU" sz="2400" dirty="0" smtClean="0">
                <a:latin typeface="AR CENA" panose="02000000000000000000" pitchFamily="2" charset="0"/>
              </a:rPr>
              <a:t>A poem normally features personification, alliteration, rhythm, metaphors, rhyme, repetition, similes. People always have an opinion that poems have to rhyme but sometimes other poems are more meaningful and logical. </a:t>
            </a:r>
            <a:endParaRPr lang="en-AU" sz="2400" dirty="0">
              <a:latin typeface="AR CENA" panose="02000000000000000000" pitchFamily="2" charset="0"/>
            </a:endParaRPr>
          </a:p>
        </p:txBody>
      </p:sp>
    </p:spTree>
    <p:extLst>
      <p:ext uri="{BB962C8B-B14F-4D97-AF65-F5344CB8AC3E}">
        <p14:creationId xmlns:p14="http://schemas.microsoft.com/office/powerpoint/2010/main" val="3774623817"/>
      </p:ext>
    </p:extLst>
  </p:cSld>
  <p:clrMapOvr>
    <a:masterClrMapping/>
  </p:clrMapOvr>
  <mc:AlternateContent xmlns:mc="http://schemas.openxmlformats.org/markup-compatibility/2006">
    <mc:Choice xmlns:p14="http://schemas.microsoft.com/office/powerpoint/2010/main" Requires="p14">
      <p:transition spd="slow" p14:dur="1200">
        <p:dissolve/>
      </p:transition>
    </mc:Choice>
    <mc:Fallback>
      <p:transition spd="slow">
        <p:dissolv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Poetry on Love </a:t>
            </a:r>
            <a:endParaRPr lang="en-AU"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59472" y="1747784"/>
            <a:ext cx="4136527" cy="4653593"/>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88364" y="1985818"/>
            <a:ext cx="5846618" cy="4221018"/>
          </a:xfrm>
          <a:prstGeom prst="rect">
            <a:avLst/>
          </a:prstGeom>
        </p:spPr>
      </p:pic>
    </p:spTree>
    <p:extLst>
      <p:ext uri="{BB962C8B-B14F-4D97-AF65-F5344CB8AC3E}">
        <p14:creationId xmlns:p14="http://schemas.microsoft.com/office/powerpoint/2010/main" val="70388346"/>
      </p:ext>
    </p:extLst>
  </p:cSld>
  <p:clrMapOvr>
    <a:masterClrMapping/>
  </p:clrMapOvr>
  <p:transition spd="med">
    <p:pull/>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What does the poem </a:t>
            </a:r>
            <a:r>
              <a:rPr lang="en-AU" i="1" dirty="0" smtClean="0"/>
              <a:t>If Love were like water </a:t>
            </a:r>
            <a:r>
              <a:rPr lang="en-AU" dirty="0" smtClean="0"/>
              <a:t>define and why I like this piece? </a:t>
            </a:r>
            <a:endParaRPr lang="en-AU" dirty="0"/>
          </a:p>
        </p:txBody>
      </p:sp>
      <p:sp>
        <p:nvSpPr>
          <p:cNvPr id="3" name="Content Placeholder 2"/>
          <p:cNvSpPr>
            <a:spLocks noGrp="1"/>
          </p:cNvSpPr>
          <p:nvPr>
            <p:ph idx="1"/>
          </p:nvPr>
        </p:nvSpPr>
        <p:spPr>
          <a:xfrm>
            <a:off x="6262256" y="2133600"/>
            <a:ext cx="5242356" cy="3777622"/>
          </a:xfrm>
        </p:spPr>
        <p:txBody>
          <a:bodyPr>
            <a:normAutofit/>
          </a:bodyPr>
          <a:lstStyle/>
          <a:p>
            <a:pPr marL="0" indent="0">
              <a:buNone/>
            </a:pPr>
            <a:r>
              <a:rPr lang="en-AU" sz="2400" dirty="0" smtClean="0">
                <a:latin typeface="AR CENA" panose="02000000000000000000" pitchFamily="2" charset="0"/>
              </a:rPr>
              <a:t>This piece of art work uses a lot of simile and comparison. This truly defines the amount of love and how much an individual likes another person. This poetry was created by Charles Whiles during the year 1995. </a:t>
            </a:r>
            <a:endParaRPr lang="en-AU" sz="2400" dirty="0">
              <a:latin typeface="AR CENA" panose="02000000000000000000" pitchFamily="2" charset="0"/>
            </a:endParaRPr>
          </a:p>
        </p:txBody>
      </p:sp>
      <p:sp>
        <p:nvSpPr>
          <p:cNvPr id="5" name="TextBox 4"/>
          <p:cNvSpPr txBox="1"/>
          <p:nvPr/>
        </p:nvSpPr>
        <p:spPr>
          <a:xfrm>
            <a:off x="2660073" y="1923473"/>
            <a:ext cx="3398982" cy="4708981"/>
          </a:xfrm>
          <a:prstGeom prst="rect">
            <a:avLst/>
          </a:prstGeom>
          <a:noFill/>
        </p:spPr>
        <p:txBody>
          <a:bodyPr wrap="square" rtlCol="0">
            <a:spAutoFit/>
          </a:bodyPr>
          <a:lstStyle/>
          <a:p>
            <a:r>
              <a:rPr lang="en-AU" sz="2950" dirty="0" smtClean="0">
                <a:latin typeface="AR CARTER" panose="02000000000000000000" pitchFamily="2" charset="0"/>
              </a:rPr>
              <a:t>If Love were like water…..</a:t>
            </a:r>
          </a:p>
          <a:p>
            <a:endParaRPr lang="en-AU" sz="2950" dirty="0">
              <a:latin typeface="AR CARTER" panose="02000000000000000000" pitchFamily="2" charset="0"/>
            </a:endParaRPr>
          </a:p>
          <a:p>
            <a:r>
              <a:rPr lang="en-AU" sz="2950" i="1" dirty="0" smtClean="0">
                <a:latin typeface="AR CARTER" panose="02000000000000000000" pitchFamily="2" charset="0"/>
              </a:rPr>
              <a:t>If love were like water </a:t>
            </a:r>
          </a:p>
          <a:p>
            <a:r>
              <a:rPr lang="en-AU" sz="2950" i="1" dirty="0" smtClean="0">
                <a:latin typeface="AR CARTER" panose="02000000000000000000" pitchFamily="2" charset="0"/>
              </a:rPr>
              <a:t>I’d build you a fountain, </a:t>
            </a:r>
          </a:p>
          <a:p>
            <a:r>
              <a:rPr lang="en-AU" sz="2950" i="1" dirty="0" smtClean="0">
                <a:latin typeface="AR CARTER" panose="02000000000000000000" pitchFamily="2" charset="0"/>
              </a:rPr>
              <a:t>And if love were like stone </a:t>
            </a:r>
          </a:p>
          <a:p>
            <a:r>
              <a:rPr lang="en-AU" sz="2950" i="1" dirty="0" smtClean="0">
                <a:latin typeface="AR CARTER" panose="02000000000000000000" pitchFamily="2" charset="0"/>
              </a:rPr>
              <a:t>I’d bring you a mountain. </a:t>
            </a:r>
          </a:p>
          <a:p>
            <a:r>
              <a:rPr lang="en-AU" sz="2950" i="1" dirty="0" smtClean="0">
                <a:latin typeface="AR CARTER" panose="02000000000000000000" pitchFamily="2" charset="0"/>
              </a:rPr>
              <a:t>If love were like air </a:t>
            </a:r>
          </a:p>
          <a:p>
            <a:r>
              <a:rPr lang="en-AU" sz="2950" i="1" dirty="0" smtClean="0">
                <a:latin typeface="AR CARTER" panose="02000000000000000000" pitchFamily="2" charset="0"/>
              </a:rPr>
              <a:t>I’d set whirlwinds free, </a:t>
            </a:r>
          </a:p>
          <a:p>
            <a:r>
              <a:rPr lang="en-AU" sz="2950" i="1" dirty="0" smtClean="0">
                <a:latin typeface="AR CARTER" panose="02000000000000000000" pitchFamily="2" charset="0"/>
              </a:rPr>
              <a:t>But as these are not love </a:t>
            </a:r>
          </a:p>
          <a:p>
            <a:r>
              <a:rPr lang="en-AU" sz="2950" i="1" dirty="0" smtClean="0">
                <a:latin typeface="AR CARTER" panose="02000000000000000000" pitchFamily="2" charset="0"/>
              </a:rPr>
              <a:t>I’ll just give you me. </a:t>
            </a:r>
            <a:endParaRPr lang="en-AU" sz="2950" i="1" dirty="0">
              <a:latin typeface="AR CARTER" panose="02000000000000000000" pitchFamily="2" charset="0"/>
            </a:endParaRPr>
          </a:p>
        </p:txBody>
      </p:sp>
    </p:spTree>
    <p:extLst>
      <p:ext uri="{BB962C8B-B14F-4D97-AF65-F5344CB8AC3E}">
        <p14:creationId xmlns:p14="http://schemas.microsoft.com/office/powerpoint/2010/main" val="2831286660"/>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Poetry on War </a:t>
            </a:r>
            <a:endParaRPr lang="en-AU"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54378" y="1773382"/>
            <a:ext cx="3687803" cy="4857728"/>
          </a:xfrm>
        </p:spPr>
      </p:pic>
      <p:pic>
        <p:nvPicPr>
          <p:cNvPr id="1026" name="Picture 2" descr="https://pbs.twimg.com/media/CA02Hl0VAAAlNy6.png">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48768" y="2022765"/>
            <a:ext cx="4110181" cy="41101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29976183"/>
      </p:ext>
    </p:extLst>
  </p:cSld>
  <p:clrMapOvr>
    <a:masterClrMapping/>
  </p:clrMapOvr>
  <p:transition spd="med">
    <p:pull/>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What does the poem </a:t>
            </a:r>
            <a:r>
              <a:rPr lang="en-AU" i="1" dirty="0" smtClean="0"/>
              <a:t>Life</a:t>
            </a:r>
            <a:r>
              <a:rPr lang="en-AU" dirty="0"/>
              <a:t> </a:t>
            </a:r>
            <a:r>
              <a:rPr lang="en-AU" dirty="0" smtClean="0"/>
              <a:t>show us and why it is attractive?</a:t>
            </a:r>
            <a:endParaRPr lang="en-AU" dirty="0"/>
          </a:p>
        </p:txBody>
      </p:sp>
      <p:sp>
        <p:nvSpPr>
          <p:cNvPr id="3" name="Content Placeholder 2"/>
          <p:cNvSpPr>
            <a:spLocks noGrp="1"/>
          </p:cNvSpPr>
          <p:nvPr>
            <p:ph idx="1"/>
          </p:nvPr>
        </p:nvSpPr>
        <p:spPr>
          <a:xfrm>
            <a:off x="6128084" y="2133600"/>
            <a:ext cx="4638590" cy="3777622"/>
          </a:xfrm>
        </p:spPr>
        <p:txBody>
          <a:bodyPr>
            <a:noAutofit/>
          </a:bodyPr>
          <a:lstStyle/>
          <a:p>
            <a:pPr marL="0" indent="0">
              <a:buNone/>
            </a:pPr>
            <a:r>
              <a:rPr lang="en-AU" sz="2400" dirty="0" smtClean="0">
                <a:latin typeface="AR CENA" panose="02000000000000000000" pitchFamily="2" charset="0"/>
              </a:rPr>
              <a:t>Normally everyone talks how the war saved us and how peace is brought to this world, but this is the only poetry that explains that how it is without war. Around the globe there are many fights between a family, friendship or else a country but why should we fight? In my opinion this is the only poem that explains the true nature of war in life. Life indeed is short, so why not enjoy it!</a:t>
            </a:r>
            <a:endParaRPr lang="en-AU" sz="2400" dirty="0">
              <a:latin typeface="AR CENA" panose="02000000000000000000" pitchFamily="2" charset="0"/>
            </a:endParaRPr>
          </a:p>
        </p:txBody>
      </p:sp>
      <p:sp>
        <p:nvSpPr>
          <p:cNvPr id="4" name="TextBox 3"/>
          <p:cNvSpPr txBox="1"/>
          <p:nvPr/>
        </p:nvSpPr>
        <p:spPr>
          <a:xfrm>
            <a:off x="2592925" y="2133600"/>
            <a:ext cx="3535159" cy="4247317"/>
          </a:xfrm>
          <a:prstGeom prst="rect">
            <a:avLst/>
          </a:prstGeom>
          <a:noFill/>
        </p:spPr>
        <p:txBody>
          <a:bodyPr wrap="square" rtlCol="0">
            <a:spAutoFit/>
          </a:bodyPr>
          <a:lstStyle/>
          <a:p>
            <a:r>
              <a:rPr lang="en-AU" sz="3000" dirty="0" smtClean="0">
                <a:latin typeface="AR CARTER" panose="02000000000000000000" pitchFamily="2" charset="0"/>
              </a:rPr>
              <a:t>Life </a:t>
            </a:r>
          </a:p>
          <a:p>
            <a:endParaRPr lang="en-AU" sz="3000" dirty="0">
              <a:latin typeface="AR CARTER" panose="02000000000000000000" pitchFamily="2" charset="0"/>
            </a:endParaRPr>
          </a:p>
          <a:p>
            <a:r>
              <a:rPr lang="en-AU" sz="3000" i="1" dirty="0" smtClean="0">
                <a:latin typeface="AR CARTER" panose="02000000000000000000" pitchFamily="2" charset="0"/>
              </a:rPr>
              <a:t>Life </a:t>
            </a:r>
          </a:p>
          <a:p>
            <a:r>
              <a:rPr lang="en-AU" sz="3000" i="1" dirty="0" smtClean="0">
                <a:latin typeface="AR CARTER" panose="02000000000000000000" pitchFamily="2" charset="0"/>
              </a:rPr>
              <a:t>Is way</a:t>
            </a:r>
          </a:p>
          <a:p>
            <a:r>
              <a:rPr lang="en-AU" sz="3000" i="1" dirty="0" smtClean="0">
                <a:latin typeface="AR CARTER" panose="02000000000000000000" pitchFamily="2" charset="0"/>
              </a:rPr>
              <a:t>Too short</a:t>
            </a:r>
          </a:p>
          <a:p>
            <a:r>
              <a:rPr lang="en-AU" sz="3000" i="1" dirty="0" smtClean="0">
                <a:latin typeface="AR CARTER" panose="02000000000000000000" pitchFamily="2" charset="0"/>
              </a:rPr>
              <a:t>To spend</a:t>
            </a:r>
          </a:p>
          <a:p>
            <a:r>
              <a:rPr lang="en-AU" sz="3000" i="1" dirty="0" smtClean="0">
                <a:latin typeface="AR CARTER" panose="02000000000000000000" pitchFamily="2" charset="0"/>
              </a:rPr>
              <a:t>Another day </a:t>
            </a:r>
          </a:p>
          <a:p>
            <a:r>
              <a:rPr lang="en-AU" sz="3000" i="1" dirty="0" smtClean="0">
                <a:latin typeface="AR CARTER" panose="02000000000000000000" pitchFamily="2" charset="0"/>
              </a:rPr>
              <a:t>At war</a:t>
            </a:r>
          </a:p>
          <a:p>
            <a:r>
              <a:rPr lang="en-AU" sz="3000" i="1" dirty="0" smtClean="0">
                <a:latin typeface="AR CARTER" panose="02000000000000000000" pitchFamily="2" charset="0"/>
              </a:rPr>
              <a:t>With yourself</a:t>
            </a:r>
          </a:p>
        </p:txBody>
      </p:sp>
    </p:spTree>
    <p:extLst>
      <p:ext uri="{BB962C8B-B14F-4D97-AF65-F5344CB8AC3E}">
        <p14:creationId xmlns:p14="http://schemas.microsoft.com/office/powerpoint/2010/main" val="3523753161"/>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Poem on Death</a:t>
            </a:r>
            <a:endParaRPr lang="en-AU"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960685" y="2276213"/>
            <a:ext cx="5169787" cy="3801314"/>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68325" y="2276213"/>
            <a:ext cx="3810000" cy="3810000"/>
          </a:xfrm>
          <a:prstGeom prst="rect">
            <a:avLst/>
          </a:prstGeom>
        </p:spPr>
      </p:pic>
    </p:spTree>
    <p:extLst>
      <p:ext uri="{BB962C8B-B14F-4D97-AF65-F5344CB8AC3E}">
        <p14:creationId xmlns:p14="http://schemas.microsoft.com/office/powerpoint/2010/main" val="3447264772"/>
      </p:ext>
    </p:extLst>
  </p:cSld>
  <p:clrMapOvr>
    <a:masterClrMapping/>
  </p:clrMapOvr>
  <p:transition spd="med">
    <p:pull/>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32001" y="624110"/>
            <a:ext cx="9472612" cy="1280890"/>
          </a:xfrm>
        </p:spPr>
        <p:txBody>
          <a:bodyPr/>
          <a:lstStyle/>
          <a:p>
            <a:r>
              <a:rPr lang="en-AU" dirty="0" smtClean="0"/>
              <a:t>What does the poetry define and why is it attractive?</a:t>
            </a:r>
            <a:endParaRPr lang="en-AU" dirty="0"/>
          </a:p>
        </p:txBody>
      </p:sp>
      <p:sp>
        <p:nvSpPr>
          <p:cNvPr id="3" name="Content Placeholder 2"/>
          <p:cNvSpPr>
            <a:spLocks noGrp="1"/>
          </p:cNvSpPr>
          <p:nvPr>
            <p:ph idx="1"/>
          </p:nvPr>
        </p:nvSpPr>
        <p:spPr>
          <a:xfrm>
            <a:off x="6964218" y="2133600"/>
            <a:ext cx="4540394" cy="3777622"/>
          </a:xfrm>
        </p:spPr>
        <p:txBody>
          <a:bodyPr>
            <a:normAutofit/>
          </a:bodyPr>
          <a:lstStyle/>
          <a:p>
            <a:pPr marL="0" indent="0">
              <a:buNone/>
            </a:pPr>
            <a:r>
              <a:rPr lang="en-AU" sz="2000" dirty="0" smtClean="0">
                <a:latin typeface="AR CENA" panose="02000000000000000000" pitchFamily="2" charset="0"/>
              </a:rPr>
              <a:t>Death is always a phase in our life, in fact we do not know if we are going to be alive the next day, our future is not in our hands. It is morally and scientifically not right to regret the death of a person as everyone is going to die today or tomorrow. This poem is the perfect example for this fact, it show that death is peaceful more than painful. In instances people are better off dying rather than living in nerve wrecking pain. </a:t>
            </a:r>
            <a:r>
              <a:rPr lang="en-AU" sz="2000" i="1" dirty="0" smtClean="0">
                <a:latin typeface="AR CENA" panose="02000000000000000000" pitchFamily="2" charset="0"/>
              </a:rPr>
              <a:t>‘Death is heaven’ </a:t>
            </a:r>
            <a:r>
              <a:rPr lang="en-AU" sz="2000" dirty="0" smtClean="0">
                <a:latin typeface="AR CENA" panose="02000000000000000000" pitchFamily="2" charset="0"/>
              </a:rPr>
              <a:t>is one of many various quotes, the world should change, people must change their attitude towards death.  </a:t>
            </a:r>
            <a:endParaRPr lang="en-AU" sz="2000" dirty="0">
              <a:latin typeface="AR CENA" panose="02000000000000000000" pitchFamily="2" charset="0"/>
            </a:endParaRPr>
          </a:p>
        </p:txBody>
      </p:sp>
      <p:sp>
        <p:nvSpPr>
          <p:cNvPr id="5" name="TextBox 4"/>
          <p:cNvSpPr txBox="1"/>
          <p:nvPr/>
        </p:nvSpPr>
        <p:spPr>
          <a:xfrm>
            <a:off x="1810327" y="2133600"/>
            <a:ext cx="4782978" cy="3785652"/>
          </a:xfrm>
          <a:prstGeom prst="rect">
            <a:avLst/>
          </a:prstGeom>
          <a:noFill/>
        </p:spPr>
        <p:txBody>
          <a:bodyPr wrap="square" rtlCol="0">
            <a:spAutoFit/>
          </a:bodyPr>
          <a:lstStyle/>
          <a:p>
            <a:r>
              <a:rPr lang="en-AU" sz="3000" dirty="0" smtClean="0">
                <a:latin typeface="AR CARTER" panose="02000000000000000000" pitchFamily="2" charset="0"/>
              </a:rPr>
              <a:t>Death</a:t>
            </a:r>
          </a:p>
          <a:p>
            <a:endParaRPr lang="en-AU" sz="3000" dirty="0">
              <a:latin typeface="AR CARTER" panose="02000000000000000000" pitchFamily="2" charset="0"/>
            </a:endParaRPr>
          </a:p>
          <a:p>
            <a:r>
              <a:rPr lang="en-AU" sz="3000" i="1" dirty="0" smtClean="0">
                <a:latin typeface="AR CARTER" panose="02000000000000000000" pitchFamily="2" charset="0"/>
              </a:rPr>
              <a:t>Say not in grief that she is no more</a:t>
            </a:r>
          </a:p>
          <a:p>
            <a:r>
              <a:rPr lang="en-AU" sz="3000" i="1" dirty="0" smtClean="0">
                <a:latin typeface="AR CARTER" panose="02000000000000000000" pitchFamily="2" charset="0"/>
              </a:rPr>
              <a:t>But say in thankfulness that she was</a:t>
            </a:r>
          </a:p>
          <a:p>
            <a:r>
              <a:rPr lang="en-AU" sz="3000" i="1" dirty="0" smtClean="0">
                <a:latin typeface="AR CARTER" panose="02000000000000000000" pitchFamily="2" charset="0"/>
              </a:rPr>
              <a:t>A death Is not the extinguishing of a light,</a:t>
            </a:r>
          </a:p>
          <a:p>
            <a:r>
              <a:rPr lang="en-AU" sz="3000" i="1" dirty="0" smtClean="0">
                <a:latin typeface="AR CARTER" panose="02000000000000000000" pitchFamily="2" charset="0"/>
              </a:rPr>
              <a:t>But the putting out of the lamp </a:t>
            </a:r>
          </a:p>
          <a:p>
            <a:r>
              <a:rPr lang="en-AU" sz="3000" i="1" dirty="0" smtClean="0">
                <a:latin typeface="AR CARTER" panose="02000000000000000000" pitchFamily="2" charset="0"/>
              </a:rPr>
              <a:t>Because the dawn has come. </a:t>
            </a:r>
            <a:endParaRPr lang="en-AU" sz="3000" i="1" dirty="0">
              <a:latin typeface="AR CARTER" panose="02000000000000000000" pitchFamily="2" charset="0"/>
            </a:endParaRPr>
          </a:p>
        </p:txBody>
      </p:sp>
    </p:spTree>
    <p:extLst>
      <p:ext uri="{BB962C8B-B14F-4D97-AF65-F5344CB8AC3E}">
        <p14:creationId xmlns:p14="http://schemas.microsoft.com/office/powerpoint/2010/main" val="934332137"/>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AU" dirty="0" smtClean="0"/>
              <a:t>Thanks for watching!</a:t>
            </a:r>
            <a:endParaRPr lang="en-AU" dirty="0"/>
          </a:p>
        </p:txBody>
      </p:sp>
      <p:pic>
        <p:nvPicPr>
          <p:cNvPr id="4" name="Content Placeholder 3"/>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708517" y="1821873"/>
            <a:ext cx="3669914" cy="2752436"/>
          </a:xfrm>
        </p:spPr>
      </p:pic>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307861" y="4073236"/>
            <a:ext cx="6436502" cy="3020291"/>
          </a:xfrm>
          <a:prstGeom prst="rect">
            <a:avLst/>
          </a:prstGeom>
        </p:spPr>
      </p:pic>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981731" y="1103744"/>
            <a:ext cx="3470565" cy="3470565"/>
          </a:xfrm>
          <a:prstGeom prst="rect">
            <a:avLst/>
          </a:prstGeom>
        </p:spPr>
      </p:pic>
    </p:spTree>
    <p:extLst>
      <p:ext uri="{BB962C8B-B14F-4D97-AF65-F5344CB8AC3E}">
        <p14:creationId xmlns:p14="http://schemas.microsoft.com/office/powerpoint/2010/main" val="1055855672"/>
      </p:ext>
    </p:extLst>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3250">
        <p15:prstTrans prst="origami"/>
        <p:sndAc>
          <p:stSnd>
            <p:snd r:embed="rId2" name="applause.wav"/>
          </p:stSnd>
        </p:sndAc>
      </p:transition>
    </mc:Choice>
    <mc:Fallback>
      <p:transition spd="slow">
        <p:fade/>
        <p:sndAc>
          <p:stSnd>
            <p:snd r:embed="rId2" name="applause.wav"/>
          </p:stSnd>
        </p:sndAc>
      </p:transition>
    </mc:Fallback>
  </mc:AlternateContent>
  <p:timing>
    <p:tnLst>
      <p:par>
        <p:cTn id="1" dur="indefinite" restart="never" nodeType="tmRoot"/>
      </p:par>
    </p:tnLst>
  </p:timing>
</p:sld>
</file>

<file path=ppt/theme/theme1.xml><?xml version="1.0" encoding="utf-8"?>
<a:theme xmlns:a="http://schemas.openxmlformats.org/drawingml/2006/main" name="Wisp">
  <a:themeElements>
    <a:clrScheme name="Wisp">
      <a:dk1>
        <a:sysClr val="windowText" lastClr="000000"/>
      </a:dk1>
      <a:lt1>
        <a:sysClr val="window" lastClr="FFFFFF"/>
      </a:lt1>
      <a:dk2>
        <a:srgbClr val="2E5369"/>
      </a:dk2>
      <a:lt2>
        <a:srgbClr val="CFE2E7"/>
      </a:lt2>
      <a:accent1>
        <a:srgbClr val="353535"/>
      </a:accent1>
      <a:accent2>
        <a:srgbClr val="31B4E6"/>
      </a:accent2>
      <a:accent3>
        <a:srgbClr val="265991"/>
      </a:accent3>
      <a:accent4>
        <a:srgbClr val="7E40CC"/>
      </a:accent4>
      <a:accent5>
        <a:srgbClr val="B927E9"/>
      </a:accent5>
      <a:accent6>
        <a:srgbClr val="E833BF"/>
      </a:accent6>
      <a:hlink>
        <a:srgbClr val="2DA0F1"/>
      </a:hlink>
      <a:folHlink>
        <a:srgbClr val="7ED1E6"/>
      </a:folHlink>
    </a:clrScheme>
    <a:fontScheme name="Wisp">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Wisp">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4F34B87B-9C7A-41AE-A6CB-48536223DFFD}"/>
    </a:ext>
  </a:extLst>
</a:theme>
</file>

<file path=docProps/app.xml><?xml version="1.0" encoding="utf-8"?>
<Properties xmlns="http://schemas.openxmlformats.org/officeDocument/2006/extended-properties" xmlns:vt="http://schemas.openxmlformats.org/officeDocument/2006/docPropsVTypes">
  <Template>Wisp</Template>
  <TotalTime>160</TotalTime>
  <Words>620</Words>
  <Application>Microsoft Office PowerPoint</Application>
  <PresentationFormat>Widescreen</PresentationFormat>
  <Paragraphs>42</Paragraphs>
  <Slides>10</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10</vt:i4>
      </vt:variant>
    </vt:vector>
  </HeadingPairs>
  <TitlesOfParts>
    <vt:vector size="16" baseType="lpstr">
      <vt:lpstr>AR CARTER</vt:lpstr>
      <vt:lpstr>AR CENA</vt:lpstr>
      <vt:lpstr>Arial</vt:lpstr>
      <vt:lpstr>Century Gothic</vt:lpstr>
      <vt:lpstr>Wingdings 3</vt:lpstr>
      <vt:lpstr>Wisp</vt:lpstr>
      <vt:lpstr>Poems on Love, War and Death </vt:lpstr>
      <vt:lpstr>So what is a poem?</vt:lpstr>
      <vt:lpstr>Features of poems </vt:lpstr>
      <vt:lpstr>Poetry on Love </vt:lpstr>
      <vt:lpstr>What does the poem If Love were like water define and why I like this piece? </vt:lpstr>
      <vt:lpstr>Poetry on War </vt:lpstr>
      <vt:lpstr>What does the poem Life show us and why it is attractive?</vt:lpstr>
      <vt:lpstr>Poem on Death</vt:lpstr>
      <vt:lpstr>What does the poetry define and why is it attractive?</vt:lpstr>
      <vt:lpstr>Thanks for watching!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Poems on Love, War and Death</dc:title>
  <dc:creator>Vishnu Sivakumar</dc:creator>
  <cp:lastModifiedBy>Vishnu Sivakumar</cp:lastModifiedBy>
  <cp:revision>16</cp:revision>
  <dcterms:created xsi:type="dcterms:W3CDTF">2016-03-21T07:22:42Z</dcterms:created>
  <dcterms:modified xsi:type="dcterms:W3CDTF">2016-03-21T22:50:00Z</dcterms:modified>
</cp:coreProperties>
</file>