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handoutMasterIdLst>
    <p:handoutMasterId r:id="rId19"/>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88" autoAdjust="0"/>
    <p:restoredTop sz="94660"/>
  </p:normalViewPr>
  <p:slideViewPr>
    <p:cSldViewPr snapToGrid="0" showGuides="1">
      <p:cViewPr varScale="1">
        <p:scale>
          <a:sx n="78" d="100"/>
          <a:sy n="78" d="100"/>
        </p:scale>
        <p:origin x="152" y="48"/>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9/13/2016</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9/13/2016</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9/13/2016</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9/13/2016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9/13/2016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9/13/2016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9/13/2016</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9/13/2016</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9/13/2016</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9/13/2016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9/13/2016</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9/13/2016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9/13/2016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9/13/2016</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lstStyle/>
          <a:p>
            <a:r>
              <a:rPr lang="en-US" dirty="0"/>
              <a:t>ACTIVITY table: novel to film </a:t>
            </a:r>
          </a:p>
        </p:txBody>
      </p:sp>
      <p:sp>
        <p:nvSpPr>
          <p:cNvPr id="7" name="Subtitle 6"/>
          <p:cNvSpPr>
            <a:spLocks noGrp="1"/>
          </p:cNvSpPr>
          <p:nvPr>
            <p:ph type="subTitle" idx="1"/>
          </p:nvPr>
        </p:nvSpPr>
        <p:spPr/>
        <p:txBody>
          <a:bodyPr/>
          <a:lstStyle/>
          <a:p>
            <a:r>
              <a:rPr lang="en-US" dirty="0"/>
              <a:t>By – Vishnu, Vishakan, Pratham and Daniel </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Omissions </a:t>
            </a:r>
          </a:p>
        </p:txBody>
      </p:sp>
      <p:sp>
        <p:nvSpPr>
          <p:cNvPr id="3" name="Content Placeholder 2"/>
          <p:cNvSpPr>
            <a:spLocks noGrp="1"/>
          </p:cNvSpPr>
          <p:nvPr>
            <p:ph idx="1"/>
          </p:nvPr>
        </p:nvSpPr>
        <p:spPr/>
        <p:txBody>
          <a:bodyPr/>
          <a:lstStyle/>
          <a:p>
            <a:r>
              <a:rPr lang="en-US" dirty="0">
                <a:latin typeface="Calibri" panose="020F0502020204030204" pitchFamily="34" charset="0"/>
              </a:rPr>
              <a:t>In the movie, the scene when he comes back to china he meets his family has been left out of it, considering he just meets the family and not the entire village. He does not perform in front of them all too. And the part where lee says “money comes out of the wall” was also not included too. The part where him and his friend climbing onto the roof to help the birds is left out.  Many parts of the text were not included in the film. The bandit and his friends in the village were also left.</a:t>
            </a:r>
          </a:p>
          <a:p>
            <a:r>
              <a:rPr lang="en-US" dirty="0">
                <a:latin typeface="Calibri" panose="020F0502020204030204" pitchFamily="34" charset="0"/>
              </a:rPr>
              <a:t>The changes in the film had given a different view of it all. The story was not clear, for the audience who may of not read the book, it may be very difficult to understand the concept of this film.</a:t>
            </a:r>
          </a:p>
          <a:p>
            <a:endParaRPr lang="en-AU" dirty="0">
              <a:latin typeface="Calibri" panose="020F0502020204030204" pitchFamily="34" charset="0"/>
            </a:endParaRPr>
          </a:p>
        </p:txBody>
      </p:sp>
    </p:spTree>
    <p:extLst>
      <p:ext uri="{BB962C8B-B14F-4D97-AF65-F5344CB8AC3E}">
        <p14:creationId xmlns:p14="http://schemas.microsoft.com/office/powerpoint/2010/main" val="40976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Additions </a:t>
            </a:r>
          </a:p>
        </p:txBody>
      </p:sp>
      <p:sp>
        <p:nvSpPr>
          <p:cNvPr id="3" name="Content Placeholder 2"/>
          <p:cNvSpPr>
            <a:spLocks noGrp="1"/>
          </p:cNvSpPr>
          <p:nvPr>
            <p:ph idx="1"/>
          </p:nvPr>
        </p:nvSpPr>
        <p:spPr/>
        <p:txBody>
          <a:bodyPr/>
          <a:lstStyle/>
          <a:p>
            <a:r>
              <a:rPr lang="en-AU" dirty="0">
                <a:latin typeface="Calibri" panose="020F0502020204030204" pitchFamily="34" charset="0"/>
              </a:rPr>
              <a:t>There were no additional scenes except the last scene where he performs in front of the entire village.</a:t>
            </a:r>
          </a:p>
          <a:p>
            <a:endParaRPr lang="en-AU" dirty="0">
              <a:latin typeface="Calibri" panose="020F0502020204030204" pitchFamily="34" charset="0"/>
            </a:endParaRPr>
          </a:p>
        </p:txBody>
      </p:sp>
    </p:spTree>
    <p:extLst>
      <p:ext uri="{BB962C8B-B14F-4D97-AF65-F5344CB8AC3E}">
        <p14:creationId xmlns:p14="http://schemas.microsoft.com/office/powerpoint/2010/main" val="136695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Adapting the Narrative </a:t>
            </a:r>
          </a:p>
        </p:txBody>
      </p:sp>
      <p:sp>
        <p:nvSpPr>
          <p:cNvPr id="3" name="Content Placeholder 2"/>
          <p:cNvSpPr>
            <a:spLocks noGrp="1"/>
          </p:cNvSpPr>
          <p:nvPr>
            <p:ph idx="1"/>
          </p:nvPr>
        </p:nvSpPr>
        <p:spPr/>
        <p:txBody>
          <a:bodyPr/>
          <a:lstStyle/>
          <a:p>
            <a:r>
              <a:rPr lang="en-AU" dirty="0">
                <a:latin typeface="Calibri" panose="020F0502020204030204" pitchFamily="34" charset="0"/>
              </a:rPr>
              <a:t>The director has expressed the concern of language through their expression in the film. In the text it is not possible to do that, however, the director has understood the advantage of film expressions and has used it wisely for his benefit. If this was not included the film would of possibly been dull and boring.</a:t>
            </a:r>
          </a:p>
          <a:p>
            <a:endParaRPr lang="en-AU" dirty="0">
              <a:latin typeface="Calibri" panose="020F0502020204030204" pitchFamily="34" charset="0"/>
            </a:endParaRPr>
          </a:p>
        </p:txBody>
      </p:sp>
    </p:spTree>
    <p:extLst>
      <p:ext uri="{BB962C8B-B14F-4D97-AF65-F5344CB8AC3E}">
        <p14:creationId xmlns:p14="http://schemas.microsoft.com/office/powerpoint/2010/main" val="1224161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Characterisation </a:t>
            </a:r>
          </a:p>
        </p:txBody>
      </p:sp>
      <p:sp>
        <p:nvSpPr>
          <p:cNvPr id="3" name="Content Placeholder 2"/>
          <p:cNvSpPr>
            <a:spLocks noGrp="1"/>
          </p:cNvSpPr>
          <p:nvPr>
            <p:ph idx="1"/>
          </p:nvPr>
        </p:nvSpPr>
        <p:spPr/>
        <p:txBody>
          <a:bodyPr>
            <a:normAutofit/>
          </a:bodyPr>
          <a:lstStyle/>
          <a:p>
            <a:pPr marL="0" indent="0">
              <a:buNone/>
            </a:pPr>
            <a:r>
              <a:rPr lang="en-AU" dirty="0">
                <a:latin typeface="Calibri" panose="020F0502020204030204" pitchFamily="34" charset="0"/>
              </a:rPr>
              <a:t>Characters in the film are portrayed through images, speeches, actions and gestures which is consistent with the narrative of the text. For example, Li is portrayed the same in the text and in the book, he has the same attitude, will power and emotions, this can be proven in numerous situations such as, when he struggles with his exercises in the Beijing Dance Academy, he overcomes it with nothing but pure will power. However, the one and only difference is that in the movie the characters are stronger where as in the text the characters are weaker, for instance the movie gives a more detailed explanation of why Li and Elizabeth split apart. </a:t>
            </a:r>
          </a:p>
        </p:txBody>
      </p:sp>
    </p:spTree>
    <p:extLst>
      <p:ext uri="{BB962C8B-B14F-4D97-AF65-F5344CB8AC3E}">
        <p14:creationId xmlns:p14="http://schemas.microsoft.com/office/powerpoint/2010/main" val="60910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Actions and Gestures </a:t>
            </a:r>
          </a:p>
        </p:txBody>
      </p:sp>
      <p:sp>
        <p:nvSpPr>
          <p:cNvPr id="3" name="Content Placeholder 2"/>
          <p:cNvSpPr>
            <a:spLocks noGrp="1"/>
          </p:cNvSpPr>
          <p:nvPr>
            <p:ph idx="1"/>
          </p:nvPr>
        </p:nvSpPr>
        <p:spPr/>
        <p:txBody>
          <a:bodyPr>
            <a:normAutofit/>
          </a:bodyPr>
          <a:lstStyle/>
          <a:p>
            <a:pPr marL="0" indent="0">
              <a:buNone/>
            </a:pPr>
            <a:r>
              <a:rPr lang="en-AU" dirty="0">
                <a:latin typeface="Calibri" panose="020F0502020204030204" pitchFamily="34" charset="0"/>
              </a:rPr>
              <a:t>I found that there were only a few differences between the text and the movie relating to actions or gestures.</a:t>
            </a:r>
          </a:p>
          <a:p>
            <a:pPr>
              <a:buFont typeface="Wingdings" panose="05000000000000000000" pitchFamily="2" charset="2"/>
              <a:buChar char="Ø"/>
            </a:pPr>
            <a:r>
              <a:rPr lang="en-AU" dirty="0">
                <a:latin typeface="Calibri" panose="020F0502020204030204" pitchFamily="34" charset="0"/>
              </a:rPr>
              <a:t> Another example would be when, Li is shown the dance moves by Ben Stevenson (when Li was acting as a substitute for a dancer). </a:t>
            </a:r>
          </a:p>
          <a:p>
            <a:pPr>
              <a:buFont typeface="Wingdings" panose="05000000000000000000" pitchFamily="2" charset="2"/>
              <a:buChar char="Ø"/>
            </a:pPr>
            <a:r>
              <a:rPr lang="en-AU" dirty="0">
                <a:latin typeface="Calibri" panose="020F0502020204030204" pitchFamily="34" charset="0"/>
              </a:rPr>
              <a:t>The conversation Li has with Lori (when he finds out that Lori is not going to be doing Swan Lake with him). </a:t>
            </a:r>
          </a:p>
          <a:p>
            <a:pPr marL="0" indent="0">
              <a:buNone/>
            </a:pPr>
            <a:r>
              <a:rPr lang="en-AU" dirty="0">
                <a:latin typeface="Calibri" panose="020F0502020204030204" pitchFamily="34" charset="0"/>
              </a:rPr>
              <a:t>Therefore, this results in the movie having more actions and gestures, making the film seem more better compared to the auto-biography.  </a:t>
            </a:r>
          </a:p>
          <a:p>
            <a:pPr>
              <a:buFont typeface="Wingdings" panose="05000000000000000000" pitchFamily="2" charset="2"/>
              <a:buChar char="Ø"/>
            </a:pPr>
            <a:endParaRPr lang="en-AU" dirty="0">
              <a:latin typeface="Calibri" panose="020F0502020204030204" pitchFamily="34" charset="0"/>
            </a:endParaRPr>
          </a:p>
          <a:p>
            <a:pPr>
              <a:buFont typeface="Wingdings" panose="05000000000000000000" pitchFamily="2" charset="2"/>
              <a:buChar char="Ø"/>
            </a:pPr>
            <a:endParaRPr lang="en-AU" dirty="0">
              <a:latin typeface="Calibri" panose="020F0502020204030204" pitchFamily="34" charset="0"/>
            </a:endParaRPr>
          </a:p>
          <a:p>
            <a:endParaRPr lang="en-AU" sz="2800" dirty="0"/>
          </a:p>
        </p:txBody>
      </p:sp>
    </p:spTree>
    <p:extLst>
      <p:ext uri="{BB962C8B-B14F-4D97-AF65-F5344CB8AC3E}">
        <p14:creationId xmlns:p14="http://schemas.microsoft.com/office/powerpoint/2010/main" val="339023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Relationships </a:t>
            </a:r>
          </a:p>
        </p:txBody>
      </p:sp>
      <p:sp>
        <p:nvSpPr>
          <p:cNvPr id="3" name="Content Placeholder 2"/>
          <p:cNvSpPr>
            <a:spLocks noGrp="1"/>
          </p:cNvSpPr>
          <p:nvPr>
            <p:ph idx="1"/>
          </p:nvPr>
        </p:nvSpPr>
        <p:spPr/>
        <p:txBody>
          <a:bodyPr>
            <a:noAutofit/>
          </a:bodyPr>
          <a:lstStyle/>
          <a:p>
            <a:pPr marL="0" indent="0">
              <a:buNone/>
            </a:pPr>
            <a:r>
              <a:rPr lang="en-AU" sz="1200" dirty="0">
                <a:latin typeface="Calibri" panose="020F0502020204030204" pitchFamily="34" charset="0"/>
              </a:rPr>
              <a:t>The dynamics of the various relationships have been maintained, only mere changes have been made. </a:t>
            </a:r>
          </a:p>
          <a:p>
            <a:pPr marL="0" indent="0">
              <a:buNone/>
            </a:pPr>
            <a:r>
              <a:rPr lang="en-AU" sz="1200" i="1" dirty="0">
                <a:latin typeface="Calibri" panose="020F0502020204030204" pitchFamily="34" charset="0"/>
              </a:rPr>
              <a:t>Marriages:</a:t>
            </a:r>
            <a:endParaRPr lang="en-AU" sz="1200" dirty="0">
              <a:latin typeface="Calibri" panose="020F0502020204030204" pitchFamily="34" charset="0"/>
            </a:endParaRPr>
          </a:p>
          <a:p>
            <a:pPr lvl="0"/>
            <a:r>
              <a:rPr lang="en-AU" sz="1200" dirty="0">
                <a:latin typeface="Calibri" panose="020F0502020204030204" pitchFamily="34" charset="0"/>
              </a:rPr>
              <a:t>Li and Elizabeth</a:t>
            </a:r>
          </a:p>
          <a:p>
            <a:pPr lvl="0"/>
            <a:r>
              <a:rPr lang="en-AU" sz="1200" dirty="0">
                <a:latin typeface="Calibri" panose="020F0502020204030204" pitchFamily="34" charset="0"/>
              </a:rPr>
              <a:t>Li and Mary McKendry </a:t>
            </a:r>
          </a:p>
          <a:p>
            <a:pPr marL="0" indent="0">
              <a:buNone/>
            </a:pPr>
            <a:r>
              <a:rPr lang="en-AU" sz="1200" i="1" dirty="0">
                <a:latin typeface="Calibri" panose="020F0502020204030204" pitchFamily="34" charset="0"/>
              </a:rPr>
              <a:t>Romantic Liaisons:</a:t>
            </a:r>
            <a:endParaRPr lang="en-AU" sz="1200" dirty="0">
              <a:latin typeface="Calibri" panose="020F0502020204030204" pitchFamily="34" charset="0"/>
            </a:endParaRPr>
          </a:p>
          <a:p>
            <a:pPr lvl="0"/>
            <a:r>
              <a:rPr lang="en-AU" sz="1200" dirty="0">
                <a:latin typeface="Calibri" panose="020F0502020204030204" pitchFamily="34" charset="0"/>
              </a:rPr>
              <a:t>Between Li and Elizabeth</a:t>
            </a:r>
          </a:p>
          <a:p>
            <a:pPr marL="0" indent="0">
              <a:buNone/>
            </a:pPr>
            <a:r>
              <a:rPr lang="en-AU" sz="1200" i="1" dirty="0">
                <a:latin typeface="Calibri" panose="020F0502020204030204" pitchFamily="34" charset="0"/>
              </a:rPr>
              <a:t>Friendships:</a:t>
            </a:r>
            <a:endParaRPr lang="en-AU" sz="1200" dirty="0">
              <a:latin typeface="Calibri" panose="020F0502020204030204" pitchFamily="34" charset="0"/>
            </a:endParaRPr>
          </a:p>
          <a:p>
            <a:pPr lvl="0"/>
            <a:r>
              <a:rPr lang="en-AU" sz="1200" dirty="0">
                <a:latin typeface="Calibri" panose="020F0502020204030204" pitchFamily="34" charset="0"/>
              </a:rPr>
              <a:t>The bandit and Li</a:t>
            </a:r>
          </a:p>
          <a:p>
            <a:pPr lvl="0"/>
            <a:r>
              <a:rPr lang="en-AU" sz="1200" dirty="0">
                <a:latin typeface="Calibri" panose="020F0502020204030204" pitchFamily="34" charset="0"/>
              </a:rPr>
              <a:t>Li and Lori </a:t>
            </a:r>
          </a:p>
          <a:p>
            <a:pPr lvl="0"/>
            <a:r>
              <a:rPr lang="en-AU" sz="1200" dirty="0">
                <a:latin typeface="Calibri" panose="020F0502020204030204" pitchFamily="34" charset="0"/>
              </a:rPr>
              <a:t>Li and </a:t>
            </a:r>
            <a:r>
              <a:rPr lang="en-AU" sz="1200" dirty="0" err="1">
                <a:latin typeface="Calibri" panose="020F0502020204030204" pitchFamily="34" charset="0"/>
              </a:rPr>
              <a:t>Delworth</a:t>
            </a:r>
            <a:r>
              <a:rPr lang="en-AU" sz="1200" dirty="0">
                <a:latin typeface="Calibri" panose="020F0502020204030204" pitchFamily="34" charset="0"/>
              </a:rPr>
              <a:t> </a:t>
            </a:r>
          </a:p>
          <a:p>
            <a:pPr marL="0" indent="0">
              <a:buNone/>
            </a:pPr>
            <a:r>
              <a:rPr lang="en-AU" sz="1200" i="1" dirty="0">
                <a:latin typeface="Calibri" panose="020F0502020204030204" pitchFamily="34" charset="0"/>
              </a:rPr>
              <a:t>Parent/child and sibling relationships:</a:t>
            </a:r>
            <a:endParaRPr lang="en-AU" sz="1200" dirty="0">
              <a:latin typeface="Calibri" panose="020F0502020204030204" pitchFamily="34" charset="0"/>
            </a:endParaRPr>
          </a:p>
          <a:p>
            <a:pPr lvl="0"/>
            <a:r>
              <a:rPr lang="en-AU" sz="1200" dirty="0">
                <a:latin typeface="Calibri" panose="020F0502020204030204" pitchFamily="34" charset="0"/>
              </a:rPr>
              <a:t>Li has 6 siblings. </a:t>
            </a:r>
          </a:p>
          <a:p>
            <a:pPr lvl="0"/>
            <a:r>
              <a:rPr lang="en-AU" sz="1200" dirty="0">
                <a:latin typeface="Calibri" panose="020F0502020204030204" pitchFamily="34" charset="0"/>
              </a:rPr>
              <a:t>Li’s fourth aunty and uncle adopted Li’s 3</a:t>
            </a:r>
            <a:r>
              <a:rPr lang="en-AU" sz="1200" baseline="30000" dirty="0">
                <a:latin typeface="Calibri" panose="020F0502020204030204" pitchFamily="34" charset="0"/>
              </a:rPr>
              <a:t>rd</a:t>
            </a:r>
            <a:r>
              <a:rPr lang="en-AU" sz="1200" dirty="0">
                <a:latin typeface="Calibri" panose="020F0502020204030204" pitchFamily="34" charset="0"/>
              </a:rPr>
              <a:t> brother. </a:t>
            </a:r>
          </a:p>
          <a:p>
            <a:pPr marL="0" indent="0">
              <a:buNone/>
            </a:pPr>
            <a:endParaRPr lang="en-AU" sz="1200" dirty="0">
              <a:latin typeface="Calibri" panose="020F0502020204030204" pitchFamily="34" charset="0"/>
            </a:endParaRPr>
          </a:p>
        </p:txBody>
      </p:sp>
    </p:spTree>
    <p:extLst>
      <p:ext uri="{BB962C8B-B14F-4D97-AF65-F5344CB8AC3E}">
        <p14:creationId xmlns:p14="http://schemas.microsoft.com/office/powerpoint/2010/main" val="299689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Key Moments </a:t>
            </a:r>
          </a:p>
        </p:txBody>
      </p:sp>
      <p:sp>
        <p:nvSpPr>
          <p:cNvPr id="3" name="Content Placeholder 2"/>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AU" dirty="0"/>
              <a:t> </a:t>
            </a:r>
            <a:r>
              <a:rPr lang="en-AU" dirty="0">
                <a:latin typeface="Calibri" charset="0"/>
                <a:ea typeface="Calibri" charset="0"/>
                <a:cs typeface="Calibri" charset="0"/>
              </a:rPr>
              <a:t>In the Film and the novel there are lots of moments that were important to understand. One Key moment that I think struck me as a definite deviation from reading the novel and watching the film was when the selectors came to Li’s school to choose students to go to the Beijing Dance Academy to learn ballet, but no one got selected form Li’s class. As the selectors were about to leave the classroom, Li’s teacher (Ms Song) stopped them and pointed at Li and said “What about that one”. The selectors agreed and choose Li. This moment is unforgettable because if Ms Song did not stop the selectors then Li would not be the person he is nowadays. My reaction to this was that I was shocked because I did not know why Li’s teacher choose him and not anyone else form his class. Other key moments were: </a:t>
            </a:r>
          </a:p>
          <a:p>
            <a:pPr>
              <a:lnSpc>
                <a:spcPct val="100000"/>
              </a:lnSpc>
              <a:spcBef>
                <a:spcPts val="0"/>
              </a:spcBef>
            </a:pPr>
            <a:r>
              <a:rPr lang="en-AU" dirty="0">
                <a:latin typeface="Calibri" charset="0"/>
                <a:ea typeface="Calibri" charset="0"/>
                <a:cs typeface="Calibri" charset="0"/>
              </a:rPr>
              <a:t>Li’s parents came to America to watch Li perform </a:t>
            </a:r>
          </a:p>
          <a:p>
            <a:pPr>
              <a:lnSpc>
                <a:spcPct val="100000"/>
              </a:lnSpc>
              <a:spcBef>
                <a:spcPts val="0"/>
              </a:spcBef>
            </a:pPr>
            <a:endParaRPr lang="en-AU">
              <a:latin typeface="Calibri" charset="0"/>
              <a:ea typeface="Calibri" charset="0"/>
              <a:cs typeface="Calibri" charset="0"/>
            </a:endParaRPr>
          </a:p>
          <a:p>
            <a:pPr>
              <a:lnSpc>
                <a:spcPct val="100000"/>
              </a:lnSpc>
              <a:spcBef>
                <a:spcPts val="0"/>
              </a:spcBef>
            </a:pPr>
            <a:endParaRPr lang="en-AU" dirty="0">
              <a:latin typeface="Calibri" charset="0"/>
              <a:ea typeface="Calibri" charset="0"/>
              <a:cs typeface="Calibri" charset="0"/>
            </a:endParaRPr>
          </a:p>
        </p:txBody>
      </p:sp>
    </p:spTree>
    <p:extLst>
      <p:ext uri="{BB962C8B-B14F-4D97-AF65-F5344CB8AC3E}">
        <p14:creationId xmlns:p14="http://schemas.microsoft.com/office/powerpoint/2010/main" val="1990519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Setting </a:t>
            </a:r>
          </a:p>
        </p:txBody>
      </p:sp>
      <p:sp>
        <p:nvSpPr>
          <p:cNvPr id="3" name="Content Placeholder 2"/>
          <p:cNvSpPr>
            <a:spLocks noGrp="1"/>
          </p:cNvSpPr>
          <p:nvPr>
            <p:ph idx="1"/>
          </p:nvPr>
        </p:nvSpPr>
        <p:spPr/>
        <p:txBody>
          <a:bodyPr/>
          <a:lstStyle/>
          <a:p>
            <a:pPr marL="0" indent="0">
              <a:buNone/>
            </a:pPr>
            <a:r>
              <a:rPr lang="en-US" dirty="0">
                <a:latin typeface="Calibri" panose="020F0502020204030204" pitchFamily="34" charset="0"/>
              </a:rPr>
              <a:t>The setting compared to the film to the novel is very far off. The film starts of at when Li has just arrived at the airport in America and is looking for his friend Ben. On the other hand, the novel starts at Li’s </a:t>
            </a:r>
            <a:r>
              <a:rPr lang="en-US" dirty="0" err="1">
                <a:latin typeface="Calibri" panose="020F0502020204030204" pitchFamily="34" charset="0"/>
              </a:rPr>
              <a:t>naing’s</a:t>
            </a:r>
            <a:r>
              <a:rPr lang="en-US" dirty="0">
                <a:latin typeface="Calibri" panose="020F0502020204030204" pitchFamily="34" charset="0"/>
              </a:rPr>
              <a:t> wedding and how she got married and so on. The film and novel settings are both different, it can confuse the viewer/reader because the film starts of in America and the novel starts of in America. It is like telling the story from end to the start in the film. Some of the things that happen in the novel are not shown in the film, if the reader/viewer read’s the novel and watches the film then the reader/viewer will get confused because the film and the novel has parts that the other one does not have. </a:t>
            </a:r>
            <a:endParaRPr lang="en-AU" dirty="0">
              <a:latin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5101" y="4053522"/>
            <a:ext cx="5002530" cy="256938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2071" y="3983532"/>
            <a:ext cx="3581399" cy="2709362"/>
          </a:xfrm>
          <a:prstGeom prst="rect">
            <a:avLst/>
          </a:prstGeom>
        </p:spPr>
      </p:pic>
    </p:spTree>
    <p:extLst>
      <p:ext uri="{BB962C8B-B14F-4D97-AF65-F5344CB8AC3E}">
        <p14:creationId xmlns:p14="http://schemas.microsoft.com/office/powerpoint/2010/main" val="3650366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Music </a:t>
            </a:r>
          </a:p>
        </p:txBody>
      </p:sp>
      <p:sp>
        <p:nvSpPr>
          <p:cNvPr id="3" name="Content Placeholder 2"/>
          <p:cNvSpPr>
            <a:spLocks noGrp="1"/>
          </p:cNvSpPr>
          <p:nvPr>
            <p:ph idx="1"/>
          </p:nvPr>
        </p:nvSpPr>
        <p:spPr/>
        <p:txBody>
          <a:bodyPr/>
          <a:lstStyle/>
          <a:p>
            <a:pPr marL="0" indent="0">
              <a:buNone/>
            </a:pPr>
            <a:r>
              <a:rPr lang="en-US" dirty="0">
                <a:latin typeface="Calibri" panose="020F0502020204030204" pitchFamily="34" charset="0"/>
              </a:rPr>
              <a:t>Music is very important in the film to show how the characters feel and think. Music is not as important in the book as it is in the film because we can only imagine about how the music is played but in the film you can hear the music and tell exactly how it is being played. In the film music is used in the background of scenes. The music is mostly played to create suspense, show the mood and feelings of a character, establish historical events or times. To create a connection between a character and an event, music is used to make the viewer feel the emotions that the character is feeling. </a:t>
            </a:r>
          </a:p>
          <a:p>
            <a:pPr marL="0" indent="0">
              <a:buNone/>
            </a:pPr>
            <a:endParaRPr lang="en-AU" dirty="0">
              <a:latin typeface="Calibri" panose="020F0502020204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91990"/>
            <a:ext cx="5051425" cy="232219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810" y="4491991"/>
            <a:ext cx="3933190" cy="240222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2375" y="4491990"/>
            <a:ext cx="3226435" cy="2278380"/>
          </a:xfrm>
          <a:prstGeom prst="rect">
            <a:avLst/>
          </a:prstGeom>
        </p:spPr>
      </p:pic>
    </p:spTree>
    <p:extLst>
      <p:ext uri="{BB962C8B-B14F-4D97-AF65-F5344CB8AC3E}">
        <p14:creationId xmlns:p14="http://schemas.microsoft.com/office/powerpoint/2010/main" val="2372721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Imagery </a:t>
            </a:r>
          </a:p>
        </p:txBody>
      </p:sp>
      <p:sp>
        <p:nvSpPr>
          <p:cNvPr id="3" name="Content Placeholder 2"/>
          <p:cNvSpPr>
            <a:spLocks noGrp="1"/>
          </p:cNvSpPr>
          <p:nvPr>
            <p:ph idx="1"/>
          </p:nvPr>
        </p:nvSpPr>
        <p:spPr/>
        <p:txBody>
          <a:bodyPr>
            <a:normAutofit/>
          </a:bodyPr>
          <a:lstStyle/>
          <a:p>
            <a:pPr marL="0" indent="0">
              <a:buNone/>
            </a:pPr>
            <a:r>
              <a:rPr lang="en-US" sz="2400" dirty="0">
                <a:latin typeface="Calibri" panose="020F0502020204030204" pitchFamily="34" charset="0"/>
              </a:rPr>
              <a:t>Recurring imagery is used when they show us Li’s morning routines and when they show us the evolution of child to adolescent to teenager while he is running. This recurring image is linked to Li </a:t>
            </a:r>
            <a:r>
              <a:rPr lang="en-US" sz="2400" dirty="0" err="1">
                <a:latin typeface="Calibri" panose="020F0502020204030204" pitchFamily="34" charset="0"/>
              </a:rPr>
              <a:t>Cunxin</a:t>
            </a:r>
            <a:r>
              <a:rPr lang="en-US" sz="2400" dirty="0">
                <a:latin typeface="Calibri" panose="020F0502020204030204" pitchFamily="34" charset="0"/>
              </a:rPr>
              <a:t>.</a:t>
            </a:r>
          </a:p>
          <a:p>
            <a:pPr marL="0" indent="0">
              <a:buNone/>
            </a:pPr>
            <a:endParaRPr lang="en-AU" sz="2400" dirty="0">
              <a:latin typeface="Calibri" panose="020F0502020204030204" pitchFamily="34" charset="0"/>
            </a:endParaRPr>
          </a:p>
        </p:txBody>
      </p:sp>
    </p:spTree>
    <p:extLst>
      <p:ext uri="{BB962C8B-B14F-4D97-AF65-F5344CB8AC3E}">
        <p14:creationId xmlns:p14="http://schemas.microsoft.com/office/powerpoint/2010/main" val="597125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Special Features: Adapting a Nonfiction Text </a:t>
            </a:r>
          </a:p>
        </p:txBody>
      </p:sp>
      <p:sp>
        <p:nvSpPr>
          <p:cNvPr id="3" name="Content Placeholder 2"/>
          <p:cNvSpPr>
            <a:spLocks noGrp="1"/>
          </p:cNvSpPr>
          <p:nvPr>
            <p:ph idx="1"/>
          </p:nvPr>
        </p:nvSpPr>
        <p:spPr/>
        <p:txBody>
          <a:bodyPr>
            <a:normAutofit lnSpcReduction="10000"/>
          </a:bodyPr>
          <a:lstStyle/>
          <a:p>
            <a:pPr marL="0" indent="0">
              <a:buNone/>
            </a:pPr>
            <a:r>
              <a:rPr lang="en-US" dirty="0">
                <a:latin typeface="Calibri" panose="020F0502020204030204" pitchFamily="34" charset="0"/>
              </a:rPr>
              <a:t>The transaction between different episodes of the story happened naturally, however, the director sometimes used flashbacks to link Li’s past to the present. The movie started off with Li arriving in America, and they showed us what had happened previously with flashbacks, so they were not as faithful to the timeline. Personally, I don't really think these changes affects my interpretation of the movie that much, however the director focused more on the  last part of the story and the aftermath instead of the following the more important part of the story. I think he did that because the last part of the book has more romance, and the modern society would prefer romance over a story of a young Chinese dancer.</a:t>
            </a:r>
          </a:p>
          <a:p>
            <a:pPr marL="0" indent="0">
              <a:buNone/>
            </a:pPr>
            <a:r>
              <a:rPr lang="en-US" dirty="0">
                <a:latin typeface="Calibri" panose="020F0502020204030204" pitchFamily="34" charset="0"/>
              </a:rPr>
              <a:t>The author (Li) and most of the characters are still alive, because Li’s </a:t>
            </a:r>
            <a:r>
              <a:rPr lang="en-US" dirty="0" err="1">
                <a:latin typeface="Calibri" panose="020F0502020204030204" pitchFamily="34" charset="0"/>
              </a:rPr>
              <a:t>Dia</a:t>
            </a:r>
            <a:r>
              <a:rPr lang="en-US" dirty="0">
                <a:latin typeface="Calibri" panose="020F0502020204030204" pitchFamily="34" charset="0"/>
              </a:rPr>
              <a:t> and </a:t>
            </a:r>
            <a:r>
              <a:rPr lang="en-US" dirty="0" err="1">
                <a:latin typeface="Calibri" panose="020F0502020204030204" pitchFamily="34" charset="0"/>
              </a:rPr>
              <a:t>Niang</a:t>
            </a:r>
            <a:r>
              <a:rPr lang="en-US" dirty="0">
                <a:latin typeface="Calibri" panose="020F0502020204030204" pitchFamily="34" charset="0"/>
              </a:rPr>
              <a:t> have already passed away. This impacts the movie because they could have told the director what really happened instead of having to make up a scene that never happened during Li’s life. The movie adaptation has been mostly faithful to the book, but the director left out some important characters such as the Bandit, the </a:t>
            </a:r>
            <a:r>
              <a:rPr lang="en-US" dirty="0" err="1">
                <a:latin typeface="Calibri" panose="020F0502020204030204" pitchFamily="34" charset="0"/>
              </a:rPr>
              <a:t>Chongs</a:t>
            </a:r>
            <a:r>
              <a:rPr lang="en-US" dirty="0">
                <a:latin typeface="Calibri" panose="020F0502020204030204" pitchFamily="34" charset="0"/>
              </a:rPr>
              <a:t> and teacher Xiao (they replaced him with teacher Chan). They also left out Li’s </a:t>
            </a:r>
            <a:r>
              <a:rPr lang="en-US" dirty="0" err="1">
                <a:latin typeface="Calibri" panose="020F0502020204030204" pitchFamily="34" charset="0"/>
              </a:rPr>
              <a:t>Niang</a:t>
            </a:r>
            <a:r>
              <a:rPr lang="en-US" dirty="0">
                <a:latin typeface="Calibri" panose="020F0502020204030204" pitchFamily="34" charset="0"/>
              </a:rPr>
              <a:t> and in the movie teacher Chan gets arrested, however that never happens in the movie. The movie shows us the time period by putting the appropriate music for each scene, as well as showing us a major historical event - the death of Chairman Mao</a:t>
            </a:r>
          </a:p>
          <a:p>
            <a:pPr marL="0" indent="0">
              <a:buNone/>
            </a:pPr>
            <a:endParaRPr lang="en-AU" dirty="0">
              <a:latin typeface="Calibri" panose="020F0502020204030204" pitchFamily="34" charset="0"/>
            </a:endParaRPr>
          </a:p>
        </p:txBody>
      </p:sp>
    </p:spTree>
    <p:extLst>
      <p:ext uri="{BB962C8B-B14F-4D97-AF65-F5344CB8AC3E}">
        <p14:creationId xmlns:p14="http://schemas.microsoft.com/office/powerpoint/2010/main" val="1331185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800" dirty="0"/>
              <a:t>THANKYOU FOR LISTENING </a:t>
            </a:r>
          </a:p>
        </p:txBody>
      </p:sp>
      <p:pic>
        <p:nvPicPr>
          <p:cNvPr id="1026" name="Picture 2" descr="Image result for thanks blank background 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4603" y="1173162"/>
            <a:ext cx="8981276" cy="63430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073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DDBB83-77C1-4099-A0AA-289882E745E2}">
  <ds:schemaRefs>
    <ds:schemaRef ds:uri="http://purl.org/dc/terms/"/>
    <ds:schemaRef ds:uri="4873beb7-5857-4685-be1f-d57550cc96cc"/>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224</TotalTime>
  <Words>1155</Words>
  <Application>Microsoft Office PowerPoint</Application>
  <PresentationFormat>Widescreen</PresentationFormat>
  <Paragraphs>47</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Euphemia</vt:lpstr>
      <vt:lpstr>Plantagenet Cherokee</vt:lpstr>
      <vt:lpstr>Wingdings</vt:lpstr>
      <vt:lpstr>Academic Literature 16x9</vt:lpstr>
      <vt:lpstr>ACTIVITY table: novel to film </vt:lpstr>
      <vt:lpstr>Omissions </vt:lpstr>
      <vt:lpstr>Additions </vt:lpstr>
      <vt:lpstr>Adapting the Narrative </vt:lpstr>
      <vt:lpstr>Characterisation </vt:lpstr>
      <vt:lpstr>Actions and Gestures </vt:lpstr>
      <vt:lpstr>Relationships </vt:lpstr>
      <vt:lpstr>Key Moments </vt:lpstr>
      <vt:lpstr>Setting </vt:lpstr>
      <vt:lpstr>Music </vt:lpstr>
      <vt:lpstr>Imagery </vt:lpstr>
      <vt:lpstr>Special Features: Adapting a Nonfiction Text </vt:lpstr>
      <vt:lpstr>THANKYOU FOR LISTENING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ACTIVITY table: novel to film</dc:title>
  <dc:creator>Vishnu Sivakumar</dc:creator>
  <cp:lastModifiedBy>Vishnu Sivakumar</cp:lastModifiedBy>
  <cp:revision>15</cp:revision>
  <dcterms:created xsi:type="dcterms:W3CDTF">2016-09-11T07:50:33Z</dcterms:created>
  <dcterms:modified xsi:type="dcterms:W3CDTF">2016-09-12T23:29:09Z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