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8" r:id="rId3"/>
    <p:sldId id="257" r:id="rId4"/>
    <p:sldId id="279" r:id="rId5"/>
    <p:sldId id="258" r:id="rId6"/>
    <p:sldId id="270" r:id="rId7"/>
    <p:sldId id="271" r:id="rId8"/>
    <p:sldId id="260" r:id="rId9"/>
    <p:sldId id="281" r:id="rId10"/>
    <p:sldId id="282" r:id="rId11"/>
    <p:sldId id="283" r:id="rId12"/>
    <p:sldId id="284" r:id="rId13"/>
    <p:sldId id="285" r:id="rId14"/>
    <p:sldId id="286" r:id="rId15"/>
    <p:sldId id="292" r:id="rId16"/>
    <p:sldId id="288" r:id="rId17"/>
    <p:sldId id="289" r:id="rId18"/>
    <p:sldId id="290" r:id="rId19"/>
    <p:sldId id="291" r:id="rId20"/>
    <p:sldId id="266" r:id="rId21"/>
    <p:sldId id="280" r:id="rId22"/>
    <p:sldId id="267" r:id="rId23"/>
  </p:sldIdLst>
  <p:sldSz cx="13258800" cy="99441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4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72" d="100"/>
          <a:sy n="72" d="100"/>
        </p:scale>
        <p:origin x="174" y="60"/>
      </p:cViewPr>
      <p:guideLst>
        <p:guide orient="horz" pos="2880"/>
        <p:guide pos="420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218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576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503" y="9721576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 anchor="b"/>
          <a:lstStyle>
            <a:lvl1pPr algn="r">
              <a:defRPr sz="1200"/>
            </a:lvl1pPr>
          </a:lstStyle>
          <a:p>
            <a:fld id="{83B89B27-9844-4EE3-B5A9-C3A4B0FAE1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2410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503" y="0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/>
          <a:lstStyle>
            <a:lvl1pPr algn="r">
              <a:defRPr sz="1200"/>
            </a:lvl1pPr>
          </a:lstStyle>
          <a:p>
            <a:fld id="{9BA142B5-52CF-4F70-A87E-21F474FE56B7}" type="datetimeFigureOut">
              <a:rPr lang="en-AU" smtClean="0"/>
              <a:t>3/04/2017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13" tIns="47306" rIns="94613" bIns="47306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62" y="4926144"/>
            <a:ext cx="5678778" cy="4029144"/>
          </a:xfrm>
          <a:prstGeom prst="rect">
            <a:avLst/>
          </a:prstGeom>
        </p:spPr>
        <p:txBody>
          <a:bodyPr vert="horz" lIns="94613" tIns="47306" rIns="94613" bIns="4730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576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503" y="9721576"/>
            <a:ext cx="3076143" cy="513038"/>
          </a:xfrm>
          <a:prstGeom prst="rect">
            <a:avLst/>
          </a:prstGeom>
        </p:spPr>
        <p:txBody>
          <a:bodyPr vert="horz" lIns="94613" tIns="47306" rIns="94613" bIns="47306" rtlCol="0" anchor="b"/>
          <a:lstStyle>
            <a:lvl1pPr algn="r">
              <a:defRPr sz="1200"/>
            </a:lvl1pPr>
          </a:lstStyle>
          <a:p>
            <a:fld id="{23CE4EA2-3A60-4FC3-8C00-A75079143A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E4EA2-3A60-4FC3-8C00-A75079143A0E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938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E4EA2-3A60-4FC3-8C00-A75079143A0E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4427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CE4EA2-3A60-4FC3-8C00-A75079143A0E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062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4410" y="3082671"/>
            <a:ext cx="112699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88820" y="5568696"/>
            <a:ext cx="9281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330"/>
              </a:lnSpc>
            </a:pPr>
            <a:fld id="{81D60167-4931-47E6-BA6A-407CBD079E47}" type="slidenum">
              <a:rPr lang="en-AU" spc="-5" smtClean="0"/>
              <a:pPr marL="25400">
                <a:lnSpc>
                  <a:spcPts val="1330"/>
                </a:lnSpc>
              </a:pPr>
              <a:t>‹#›</a:t>
            </a:fld>
            <a:endParaRPr lang="en-AU"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330"/>
              </a:lnSpc>
            </a:pPr>
            <a:fld id="{81D60167-4931-47E6-BA6A-407CBD079E47}" type="slidenum">
              <a:rPr lang="en-AU" spc="-5" smtClean="0"/>
              <a:pPr marL="25400">
                <a:lnSpc>
                  <a:spcPts val="1330"/>
                </a:lnSpc>
              </a:pPr>
              <a:t>‹#›</a:t>
            </a:fld>
            <a:endParaRPr lang="en-AU"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2940" y="2287143"/>
            <a:ext cx="57675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828282" y="2287143"/>
            <a:ext cx="57675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330"/>
              </a:lnSpc>
            </a:pPr>
            <a:fld id="{81D60167-4931-47E6-BA6A-407CBD079E47}" type="slidenum">
              <a:rPr lang="en-AU" spc="-5" smtClean="0"/>
              <a:pPr marL="25400">
                <a:lnSpc>
                  <a:spcPts val="1330"/>
                </a:lnSpc>
              </a:pPr>
              <a:t>‹#›</a:t>
            </a:fld>
            <a:endParaRPr lang="en-AU"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330"/>
              </a:lnSpc>
            </a:pPr>
            <a:fld id="{81D60167-4931-47E6-BA6A-407CBD079E47}" type="slidenum">
              <a:rPr lang="en-AU" spc="-5" smtClean="0"/>
              <a:pPr marL="25400">
                <a:lnSpc>
                  <a:spcPts val="1330"/>
                </a:lnSpc>
              </a:pPr>
              <a:t>‹#›</a:t>
            </a:fld>
            <a:endParaRPr lang="en-AU"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330"/>
              </a:lnSpc>
            </a:pPr>
            <a:fld id="{81D60167-4931-47E6-BA6A-407CBD079E47}" type="slidenum">
              <a:rPr lang="en-AU" spc="-5" smtClean="0"/>
              <a:pPr marL="25400">
                <a:lnSpc>
                  <a:spcPts val="1330"/>
                </a:lnSpc>
              </a:pPr>
              <a:t>‹#›</a:t>
            </a:fld>
            <a:endParaRPr lang="en-AU"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2940" y="397764"/>
            <a:ext cx="119329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2940" y="2287143"/>
            <a:ext cx="119329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07992" y="9248014"/>
            <a:ext cx="424281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62940" y="9248014"/>
            <a:ext cx="30495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851141" y="9712250"/>
            <a:ext cx="262208" cy="166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330"/>
              </a:lnSpc>
            </a:pPr>
            <a:fld id="{81D60167-4931-47E6-BA6A-407CBD079E47}" type="slidenum">
              <a:rPr lang="en-AU" spc="-5" smtClean="0"/>
              <a:pPr marL="25400">
                <a:lnSpc>
                  <a:spcPts val="1330"/>
                </a:lnSpc>
              </a:pPr>
              <a:t>‹#›</a:t>
            </a:fld>
            <a:endParaRPr lang="en-AU"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099" y="0"/>
            <a:ext cx="13249701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8967876"/>
            <a:ext cx="2715766" cy="452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8600" y="1162050"/>
            <a:ext cx="7739049" cy="5160387"/>
          </a:xfrm>
          <a:prstGeom prst="rect">
            <a:avLst/>
          </a:prstGeom>
          <a:ln w="24384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spcBef>
                <a:spcPts val="25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170180">
              <a:lnSpc>
                <a:spcPts val="1795"/>
              </a:lnSpc>
            </a:pPr>
            <a:r>
              <a:rPr sz="4000" b="1" spc="-5" dirty="0">
                <a:solidFill>
                  <a:srgbClr val="006FC0"/>
                </a:solidFill>
                <a:latin typeface="Arial Narrow"/>
                <a:cs typeface="Arial Narrow"/>
              </a:rPr>
              <a:t>MKC1200 </a:t>
            </a:r>
            <a:r>
              <a:rPr sz="4000" b="1" dirty="0">
                <a:solidFill>
                  <a:srgbClr val="006FC0"/>
                </a:solidFill>
                <a:latin typeface="Arial Narrow"/>
                <a:cs typeface="Arial Narrow"/>
              </a:rPr>
              <a:t>– </a:t>
            </a:r>
            <a:r>
              <a:rPr sz="4000" b="1" spc="-5" dirty="0">
                <a:solidFill>
                  <a:srgbClr val="006FC0"/>
                </a:solidFill>
                <a:latin typeface="Arial Narrow"/>
                <a:cs typeface="Arial Narrow"/>
              </a:rPr>
              <a:t>Principles </a:t>
            </a:r>
            <a:r>
              <a:rPr sz="4000" b="1" dirty="0">
                <a:solidFill>
                  <a:srgbClr val="006FC0"/>
                </a:solidFill>
                <a:latin typeface="Arial Narrow"/>
                <a:cs typeface="Arial Narrow"/>
              </a:rPr>
              <a:t>of</a:t>
            </a:r>
            <a:r>
              <a:rPr sz="4000" b="1" spc="-65" dirty="0">
                <a:solidFill>
                  <a:srgbClr val="006FC0"/>
                </a:solidFill>
                <a:latin typeface="Arial Narrow"/>
                <a:cs typeface="Arial Narrow"/>
              </a:rPr>
              <a:t> </a:t>
            </a:r>
            <a:r>
              <a:rPr sz="4000" b="1" dirty="0">
                <a:solidFill>
                  <a:srgbClr val="006FC0"/>
                </a:solidFill>
                <a:latin typeface="Arial Narrow"/>
                <a:cs typeface="Arial Narrow"/>
              </a:rPr>
              <a:t>Marketing</a:t>
            </a:r>
            <a:endParaRPr sz="4000" dirty="0">
              <a:latin typeface="Arial Narrow"/>
              <a:cs typeface="Arial Narrow"/>
            </a:endParaRPr>
          </a:p>
          <a:p>
            <a:pPr marL="170180">
              <a:lnSpc>
                <a:spcPts val="2875"/>
              </a:lnSpc>
            </a:pPr>
            <a:endParaRPr lang="en-AU" sz="3200" b="1" spc="-15" dirty="0" smtClean="0">
              <a:solidFill>
                <a:srgbClr val="00AFEF"/>
              </a:solidFill>
              <a:latin typeface="Arial Narrow"/>
              <a:cs typeface="Arial Narrow"/>
            </a:endParaRPr>
          </a:p>
          <a:p>
            <a:pPr marL="170180">
              <a:lnSpc>
                <a:spcPts val="2875"/>
              </a:lnSpc>
            </a:pPr>
            <a:endParaRPr lang="en-AU" sz="2400" b="1" spc="-15" dirty="0" smtClean="0">
              <a:solidFill>
                <a:srgbClr val="00AFEF"/>
              </a:solidFill>
              <a:latin typeface="Arial Narrow"/>
              <a:cs typeface="Arial Narrow"/>
            </a:endParaRPr>
          </a:p>
          <a:p>
            <a:pPr marL="170180" marR="2021205"/>
            <a:endParaRPr lang="en-AU" sz="2400" b="1" dirty="0" smtClean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marL="170180" marR="2021205"/>
            <a:endParaRPr lang="en-AU" sz="2400" b="1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marL="170180" marR="2021205"/>
            <a:r>
              <a:rPr sz="3200" b="1" dirty="0" smtClean="0">
                <a:solidFill>
                  <a:srgbClr val="FF0000"/>
                </a:solidFill>
                <a:latin typeface="Arial Narrow"/>
                <a:cs typeface="Arial Narrow"/>
              </a:rPr>
              <a:t>Getting </a:t>
            </a:r>
            <a:r>
              <a:rPr sz="3200" b="1" spc="-5" dirty="0">
                <a:solidFill>
                  <a:srgbClr val="FF0000"/>
                </a:solidFill>
                <a:latin typeface="Arial Narrow"/>
                <a:cs typeface="Arial Narrow"/>
              </a:rPr>
              <a:t>started </a:t>
            </a:r>
            <a:r>
              <a:rPr sz="3200" b="1" dirty="0" smtClean="0">
                <a:solidFill>
                  <a:srgbClr val="FF0000"/>
                </a:solidFill>
                <a:latin typeface="Arial Narrow"/>
                <a:cs typeface="Arial Narrow"/>
              </a:rPr>
              <a:t>with </a:t>
            </a:r>
            <a:r>
              <a:rPr sz="3200" b="1" dirty="0">
                <a:solidFill>
                  <a:srgbClr val="FF0000"/>
                </a:solidFill>
                <a:latin typeface="Arial Narrow"/>
                <a:cs typeface="Arial Narrow"/>
              </a:rPr>
              <a:t>the STP</a:t>
            </a:r>
            <a:r>
              <a:rPr sz="3200" b="1" spc="-150" dirty="0">
                <a:solidFill>
                  <a:srgbClr val="FF0000"/>
                </a:solidFill>
                <a:latin typeface="Arial Narrow"/>
                <a:cs typeface="Arial Narrow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 Narrow"/>
                <a:cs typeface="Arial Narrow"/>
              </a:rPr>
              <a:t>essay</a:t>
            </a:r>
            <a:endParaRPr sz="32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9600" y="171450"/>
            <a:ext cx="12458700" cy="7343036"/>
          </a:xfrm>
          <a:prstGeom prst="rect">
            <a:avLst/>
          </a:prstGeom>
          <a:ln w="24384">
            <a:noFill/>
          </a:ln>
        </p:spPr>
        <p:txBody>
          <a:bodyPr vert="horz" wrap="square" lIns="0" tIns="38100" rIns="0" bIns="0" rtlCol="0">
            <a:spAutoFit/>
          </a:bodyPr>
          <a:lstStyle/>
          <a:p>
            <a:pPr marL="46990">
              <a:spcBef>
                <a:spcPts val="300"/>
              </a:spcBef>
            </a:pPr>
            <a:r>
              <a:rPr sz="3200" b="1" dirty="0">
                <a:solidFill>
                  <a:srgbClr val="006FC0"/>
                </a:solidFill>
                <a:latin typeface="Arial Narrow"/>
                <a:cs typeface="Arial Narrow"/>
              </a:rPr>
              <a:t>Assessment </a:t>
            </a:r>
            <a:r>
              <a:rPr sz="3200" b="1" spc="-5" dirty="0">
                <a:solidFill>
                  <a:srgbClr val="006FC0"/>
                </a:solidFill>
                <a:latin typeface="Arial Narrow"/>
                <a:cs typeface="Arial Narrow"/>
              </a:rPr>
              <a:t>4 – The </a:t>
            </a:r>
            <a:r>
              <a:rPr sz="3200" b="1" spc="-5" dirty="0">
                <a:solidFill>
                  <a:srgbClr val="00AF50"/>
                </a:solidFill>
                <a:latin typeface="Arial Narrow"/>
                <a:cs typeface="Arial Narrow"/>
              </a:rPr>
              <a:t>STP </a:t>
            </a:r>
            <a:r>
              <a:rPr sz="3200" b="1" spc="-5" dirty="0">
                <a:solidFill>
                  <a:srgbClr val="006FC0"/>
                </a:solidFill>
                <a:latin typeface="Arial Narrow"/>
                <a:cs typeface="Arial Narrow"/>
              </a:rPr>
              <a:t>essay</a:t>
            </a:r>
            <a:r>
              <a:rPr sz="3200" b="1" spc="-65" dirty="0">
                <a:solidFill>
                  <a:srgbClr val="006FC0"/>
                </a:solidFill>
                <a:latin typeface="Arial Narrow"/>
                <a:cs typeface="Arial Narrow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 Narrow"/>
                <a:cs typeface="Arial Narrow"/>
              </a:rPr>
              <a:t>(15</a:t>
            </a:r>
            <a:r>
              <a:rPr sz="3200" b="1" spc="-5" dirty="0" smtClean="0">
                <a:solidFill>
                  <a:srgbClr val="FF0000"/>
                </a:solidFill>
                <a:latin typeface="Arial Narrow"/>
                <a:cs typeface="Arial Narrow"/>
              </a:rPr>
              <a:t>%)</a:t>
            </a:r>
            <a:endParaRPr lang="en-AU" sz="3200" b="1" spc="-5" dirty="0" smtClean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marL="46990">
              <a:spcBef>
                <a:spcPts val="300"/>
              </a:spcBef>
            </a:pPr>
            <a:endParaRPr sz="3200" dirty="0">
              <a:latin typeface="Arial Narrow"/>
              <a:cs typeface="Arial Narrow"/>
            </a:endParaRPr>
          </a:p>
          <a:p>
            <a:pPr marL="100330">
              <a:spcBef>
                <a:spcPts val="1065"/>
              </a:spcBef>
            </a:pPr>
            <a:endParaRPr lang="en-AU" sz="3200" b="1" u="sng" dirty="0" smtClean="0">
              <a:latin typeface="Calibri"/>
              <a:cs typeface="Calibri"/>
            </a:endParaRPr>
          </a:p>
          <a:p>
            <a:pPr marL="100330">
              <a:spcBef>
                <a:spcPts val="1065"/>
              </a:spcBef>
            </a:pPr>
            <a:r>
              <a:rPr sz="2800" b="1" u="sng" dirty="0" smtClean="0">
                <a:latin typeface="Calibri"/>
                <a:cs typeface="Calibri"/>
              </a:rPr>
              <a:t>Individual </a:t>
            </a:r>
            <a:r>
              <a:rPr sz="2800" b="1" spc="-5" dirty="0">
                <a:latin typeface="Calibri"/>
                <a:cs typeface="Calibri"/>
              </a:rPr>
              <a:t>written</a:t>
            </a:r>
            <a:r>
              <a:rPr sz="2800" b="1" spc="-1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assignment</a:t>
            </a:r>
            <a:endParaRPr sz="2800" dirty="0">
              <a:latin typeface="Calibri"/>
              <a:cs typeface="Calibri"/>
            </a:endParaRPr>
          </a:p>
          <a:p>
            <a:pPr marL="273050" indent="-172720">
              <a:spcBef>
                <a:spcPts val="730"/>
              </a:spcBef>
              <a:buFont typeface="Wingdings"/>
              <a:buChar char=""/>
              <a:tabLst>
                <a:tab pos="273685" algn="l"/>
              </a:tabLst>
            </a:pPr>
            <a:r>
              <a:rPr sz="2800" spc="-5" dirty="0" smtClean="0">
                <a:latin typeface="Calibri"/>
                <a:cs typeface="Calibri"/>
              </a:rPr>
              <a:t>Structured</a:t>
            </a:r>
            <a:r>
              <a:rPr lang="en-AU" sz="2800" spc="-5" dirty="0" smtClean="0">
                <a:latin typeface="Calibri"/>
                <a:cs typeface="Calibri"/>
              </a:rPr>
              <a:t> Essay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b="1" spc="-5" dirty="0">
                <a:latin typeface="Calibri"/>
                <a:cs typeface="Calibri"/>
              </a:rPr>
              <a:t>1500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words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 dirty="0">
              <a:latin typeface="Calibri"/>
              <a:cs typeface="Calibri"/>
            </a:endParaRPr>
          </a:p>
          <a:p>
            <a:pPr marL="929640" marR="311150" lvl="1" indent="-143510">
              <a:spcBef>
                <a:spcPts val="900"/>
              </a:spcBef>
            </a:pPr>
            <a:r>
              <a:rPr sz="2800" spc="5" dirty="0">
                <a:solidFill>
                  <a:srgbClr val="00812D"/>
                </a:solidFill>
                <a:latin typeface="Wingdings"/>
                <a:cs typeface="Wingdings"/>
              </a:rPr>
              <a:t></a:t>
            </a:r>
            <a:r>
              <a:rPr sz="2800" b="1" spc="5" dirty="0">
                <a:solidFill>
                  <a:srgbClr val="00812D"/>
                </a:solidFill>
                <a:latin typeface="Calibri"/>
                <a:cs typeface="Calibri"/>
              </a:rPr>
              <a:t>10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marks will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be deducted if the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submitted essay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is  less than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1350 words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or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over 1650</a:t>
            </a:r>
            <a:r>
              <a:rPr sz="2800" b="1" spc="-45" dirty="0">
                <a:solidFill>
                  <a:srgbClr val="00812D"/>
                </a:solidFill>
                <a:latin typeface="Calibri"/>
                <a:cs typeface="Calibri"/>
              </a:rPr>
              <a:t> </a:t>
            </a:r>
            <a:r>
              <a:rPr sz="2800" b="1" spc="-5" dirty="0" smtClean="0">
                <a:solidFill>
                  <a:srgbClr val="00812D"/>
                </a:solidFill>
                <a:latin typeface="Calibri"/>
                <a:cs typeface="Calibri"/>
              </a:rPr>
              <a:t>words</a:t>
            </a:r>
            <a:endParaRPr lang="en-AU" sz="2800" b="1" spc="-5" dirty="0" smtClean="0">
              <a:solidFill>
                <a:srgbClr val="00812D"/>
              </a:solidFill>
              <a:latin typeface="Calibri"/>
              <a:cs typeface="Calibri"/>
            </a:endParaRPr>
          </a:p>
          <a:p>
            <a:pPr marL="472440" marR="311150" indent="-143510">
              <a:spcBef>
                <a:spcPts val="900"/>
              </a:spcBef>
            </a:pPr>
            <a:endParaRPr sz="2800" dirty="0">
              <a:latin typeface="Calibri"/>
              <a:cs typeface="Calibri"/>
            </a:endParaRPr>
          </a:p>
          <a:p>
            <a:pPr marL="273050" indent="-172720">
              <a:spcBef>
                <a:spcPts val="730"/>
              </a:spcBef>
              <a:buFont typeface="Wingdings"/>
              <a:buChar char=""/>
              <a:tabLst>
                <a:tab pos="273685" algn="l"/>
              </a:tabLst>
            </a:pPr>
            <a:r>
              <a:rPr lang="en-AU" sz="2800" spc="-5" dirty="0" smtClean="0">
                <a:latin typeface="Calibri"/>
                <a:cs typeface="Calibri"/>
              </a:rPr>
              <a:t>Deadline</a:t>
            </a:r>
            <a:r>
              <a:rPr sz="2800" spc="-10" dirty="0" smtClean="0">
                <a:latin typeface="Calibri"/>
                <a:cs typeface="Calibri"/>
              </a:rPr>
              <a:t>: </a:t>
            </a:r>
            <a:r>
              <a:rPr lang="en-AU" sz="2800" spc="-10" dirty="0" smtClean="0">
                <a:latin typeface="Calibri"/>
                <a:cs typeface="Calibri"/>
              </a:rPr>
              <a:t>11pm, Friday Week 8 of Semester (check the date!)</a:t>
            </a:r>
          </a:p>
          <a:p>
            <a:pPr marL="100330">
              <a:spcBef>
                <a:spcPts val="730"/>
              </a:spcBef>
              <a:tabLst>
                <a:tab pos="273685" algn="l"/>
              </a:tabLst>
            </a:pPr>
            <a:r>
              <a:rPr sz="2800" spc="-5" dirty="0" smtClean="0">
                <a:solidFill>
                  <a:srgbClr val="FF002B"/>
                </a:solidFill>
                <a:latin typeface="Wingdings"/>
                <a:cs typeface="Wingdings"/>
              </a:rPr>
              <a:t></a:t>
            </a:r>
            <a:r>
              <a:rPr sz="2800" b="1" spc="-5" dirty="0">
                <a:solidFill>
                  <a:srgbClr val="FF002B"/>
                </a:solidFill>
                <a:latin typeface="Calibri"/>
                <a:cs typeface="Calibri"/>
              </a:rPr>
              <a:t>Softcopy </a:t>
            </a:r>
            <a:r>
              <a:rPr sz="2800" b="1" spc="-35" dirty="0">
                <a:solidFill>
                  <a:srgbClr val="FF002B"/>
                </a:solidFill>
                <a:latin typeface="Calibri"/>
                <a:cs typeface="Calibri"/>
              </a:rPr>
              <a:t>ONLY </a:t>
            </a:r>
            <a:r>
              <a:rPr sz="2800" b="1" dirty="0">
                <a:solidFill>
                  <a:srgbClr val="FF002B"/>
                </a:solidFill>
                <a:latin typeface="Calibri"/>
                <a:cs typeface="Calibri"/>
              </a:rPr>
              <a:t>– </a:t>
            </a:r>
            <a:r>
              <a:rPr sz="2800" b="1" spc="-5" dirty="0">
                <a:solidFill>
                  <a:srgbClr val="FF002B"/>
                </a:solidFill>
                <a:latin typeface="Calibri"/>
                <a:cs typeface="Calibri"/>
              </a:rPr>
              <a:t>via</a:t>
            </a:r>
            <a:r>
              <a:rPr sz="2800" b="1" spc="-30" dirty="0">
                <a:solidFill>
                  <a:srgbClr val="FF002B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2B"/>
                </a:solidFill>
                <a:latin typeface="Calibri"/>
                <a:cs typeface="Calibri"/>
              </a:rPr>
              <a:t>Moodle</a:t>
            </a:r>
            <a:endParaRPr sz="2800" dirty="0">
              <a:latin typeface="Calibri"/>
              <a:cs typeface="Calibri"/>
            </a:endParaRPr>
          </a:p>
          <a:p>
            <a:pPr marL="786765" lvl="1">
              <a:spcBef>
                <a:spcPts val="735"/>
              </a:spcBef>
            </a:pPr>
            <a:r>
              <a:rPr sz="2800" dirty="0">
                <a:solidFill>
                  <a:srgbClr val="FF002B"/>
                </a:solidFill>
                <a:latin typeface="Wingdings"/>
                <a:cs typeface="Wingdings"/>
              </a:rPr>
              <a:t></a:t>
            </a:r>
            <a:r>
              <a:rPr sz="2800" b="1" dirty="0">
                <a:solidFill>
                  <a:srgbClr val="FF002B"/>
                </a:solidFill>
                <a:latin typeface="Calibri"/>
                <a:cs typeface="Calibri"/>
              </a:rPr>
              <a:t>Submit earlier </a:t>
            </a:r>
            <a:r>
              <a:rPr sz="2800" b="1" spc="-5" dirty="0">
                <a:solidFill>
                  <a:srgbClr val="FF002B"/>
                </a:solidFill>
                <a:latin typeface="Calibri"/>
                <a:cs typeface="Calibri"/>
              </a:rPr>
              <a:t>to </a:t>
            </a:r>
            <a:r>
              <a:rPr sz="2800" b="1" spc="-10" dirty="0">
                <a:solidFill>
                  <a:srgbClr val="FF002B"/>
                </a:solidFill>
                <a:latin typeface="Calibri"/>
                <a:cs typeface="Calibri"/>
              </a:rPr>
              <a:t>avoid </a:t>
            </a:r>
            <a:r>
              <a:rPr sz="2800" b="1" spc="-5" dirty="0">
                <a:solidFill>
                  <a:srgbClr val="FF002B"/>
                </a:solidFill>
                <a:latin typeface="Calibri"/>
                <a:cs typeface="Calibri"/>
              </a:rPr>
              <a:t>technology</a:t>
            </a:r>
            <a:r>
              <a:rPr sz="2800" b="1" spc="-95" dirty="0">
                <a:solidFill>
                  <a:srgbClr val="FF002B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002B"/>
                </a:solidFill>
                <a:latin typeface="Calibri"/>
                <a:cs typeface="Calibri"/>
              </a:rPr>
              <a:t>failure</a:t>
            </a:r>
            <a:endParaRPr sz="2800" dirty="0">
              <a:latin typeface="Calibri"/>
              <a:cs typeface="Calibri"/>
            </a:endParaRPr>
          </a:p>
          <a:p>
            <a:pPr marL="929640" marR="194310" lvl="1" indent="-143510">
              <a:spcBef>
                <a:spcPts val="900"/>
              </a:spcBef>
            </a:pPr>
            <a:r>
              <a:rPr sz="2800" spc="-5" dirty="0">
                <a:solidFill>
                  <a:srgbClr val="00812D"/>
                </a:solidFill>
                <a:latin typeface="Wingdings"/>
                <a:cs typeface="Wingdings"/>
              </a:rPr>
              <a:t>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Penalty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: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10%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of the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marks will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be deducted </a:t>
            </a:r>
            <a:r>
              <a:rPr sz="2800" b="1" spc="-10" dirty="0">
                <a:solidFill>
                  <a:srgbClr val="00812D"/>
                </a:solidFill>
                <a:latin typeface="Calibri"/>
                <a:cs typeface="Calibri"/>
              </a:rPr>
              <a:t>for </a:t>
            </a:r>
            <a:r>
              <a:rPr sz="2800" b="1" spc="-5" dirty="0">
                <a:solidFill>
                  <a:srgbClr val="00812D"/>
                </a:solidFill>
                <a:latin typeface="Calibri"/>
                <a:cs typeface="Calibri"/>
              </a:rPr>
              <a:t>each </a:t>
            </a:r>
            <a:r>
              <a:rPr sz="2800" b="1" spc="-5" dirty="0" smtClean="0">
                <a:solidFill>
                  <a:srgbClr val="00812D"/>
                </a:solidFill>
                <a:latin typeface="Calibri"/>
                <a:cs typeface="Calibri"/>
              </a:rPr>
              <a:t>24hrs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(or part thereof) </a:t>
            </a:r>
            <a:r>
              <a:rPr sz="2800" b="1" spc="-5" dirty="0" smtClean="0">
                <a:solidFill>
                  <a:srgbClr val="00812D"/>
                </a:solidFill>
                <a:latin typeface="Calibri"/>
                <a:cs typeface="Calibri"/>
              </a:rPr>
              <a:t>that</a:t>
            </a:r>
            <a:r>
              <a:rPr lang="en-AU" sz="2800" b="1" spc="-5" dirty="0" smtClean="0">
                <a:solidFill>
                  <a:srgbClr val="00812D"/>
                </a:solidFill>
                <a:latin typeface="Calibri"/>
                <a:cs typeface="Calibri"/>
              </a:rPr>
              <a:t> it</a:t>
            </a:r>
            <a:r>
              <a:rPr sz="2800" b="1" dirty="0" smtClean="0">
                <a:solidFill>
                  <a:srgbClr val="00812D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812D"/>
                </a:solidFill>
                <a:latin typeface="Calibri"/>
                <a:cs typeface="Calibri"/>
              </a:rPr>
              <a:t>is</a:t>
            </a:r>
            <a:r>
              <a:rPr sz="2800" b="1" spc="-110" dirty="0">
                <a:solidFill>
                  <a:srgbClr val="00812D"/>
                </a:solidFill>
                <a:latin typeface="Calibri"/>
                <a:cs typeface="Calibri"/>
              </a:rPr>
              <a:t> </a:t>
            </a:r>
            <a:r>
              <a:rPr sz="2800" b="1" spc="-5" dirty="0" smtClean="0">
                <a:solidFill>
                  <a:srgbClr val="00812D"/>
                </a:solidFill>
                <a:latin typeface="Calibri"/>
                <a:cs typeface="Calibri"/>
              </a:rPr>
              <a:t>late</a:t>
            </a:r>
            <a:r>
              <a:rPr lang="en-AU" sz="2800" b="1" spc="-5" dirty="0" smtClean="0">
                <a:solidFill>
                  <a:srgbClr val="00812D"/>
                </a:solidFill>
                <a:latin typeface="Calibri"/>
                <a:cs typeface="Calibri"/>
              </a:rPr>
              <a:t> (including weekends)</a:t>
            </a:r>
            <a:endParaRPr sz="2800" dirty="0">
              <a:latin typeface="Calibri"/>
              <a:cs typeface="Calibri"/>
            </a:endParaRPr>
          </a:p>
          <a:p>
            <a:pPr lvl="1">
              <a:spcBef>
                <a:spcPts val="20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033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433" y="-284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0299" y="171450"/>
            <a:ext cx="12735067" cy="7625164"/>
          </a:xfrm>
          <a:prstGeom prst="rect">
            <a:avLst/>
          </a:prstGeom>
          <a:ln w="24384">
            <a:noFill/>
          </a:ln>
        </p:spPr>
        <p:txBody>
          <a:bodyPr vert="horz" wrap="square" lIns="0" tIns="38100" rIns="0" bIns="0" rtlCol="0">
            <a:spAutoFit/>
          </a:bodyPr>
          <a:lstStyle/>
          <a:p>
            <a:pPr marL="46990">
              <a:spcBef>
                <a:spcPts val="300"/>
              </a:spcBef>
            </a:pPr>
            <a:r>
              <a:rPr sz="3200" b="1" dirty="0">
                <a:solidFill>
                  <a:srgbClr val="006FC0"/>
                </a:solidFill>
                <a:latin typeface="Arial Narrow"/>
                <a:cs typeface="Arial Narrow"/>
              </a:rPr>
              <a:t>Assessment </a:t>
            </a:r>
            <a:r>
              <a:rPr sz="3200" b="1" spc="-5" dirty="0">
                <a:solidFill>
                  <a:srgbClr val="006FC0"/>
                </a:solidFill>
                <a:latin typeface="Arial Narrow"/>
                <a:cs typeface="Arial Narrow"/>
              </a:rPr>
              <a:t>4 – The </a:t>
            </a:r>
            <a:r>
              <a:rPr sz="3200" b="1" spc="-5" dirty="0">
                <a:solidFill>
                  <a:srgbClr val="00AF50"/>
                </a:solidFill>
                <a:latin typeface="Arial Narrow"/>
                <a:cs typeface="Arial Narrow"/>
              </a:rPr>
              <a:t>STP </a:t>
            </a:r>
            <a:r>
              <a:rPr sz="3200" b="1" spc="-5" dirty="0">
                <a:solidFill>
                  <a:srgbClr val="006FC0"/>
                </a:solidFill>
                <a:latin typeface="Arial Narrow"/>
                <a:cs typeface="Arial Narrow"/>
              </a:rPr>
              <a:t>essay</a:t>
            </a:r>
            <a:r>
              <a:rPr sz="3200" b="1" spc="-65" dirty="0">
                <a:solidFill>
                  <a:srgbClr val="006FC0"/>
                </a:solidFill>
                <a:latin typeface="Arial Narrow"/>
                <a:cs typeface="Arial Narrow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 Narrow"/>
                <a:cs typeface="Arial Narrow"/>
              </a:rPr>
              <a:t>(15</a:t>
            </a:r>
            <a:r>
              <a:rPr sz="3200" b="1" spc="-5" dirty="0" smtClean="0">
                <a:solidFill>
                  <a:srgbClr val="FF0000"/>
                </a:solidFill>
                <a:latin typeface="Arial Narrow"/>
                <a:cs typeface="Arial Narrow"/>
              </a:rPr>
              <a:t>%)</a:t>
            </a:r>
            <a:endParaRPr lang="en-AU" sz="3200" b="1" spc="-5" dirty="0" smtClean="0">
              <a:solidFill>
                <a:srgbClr val="FF0000"/>
              </a:solidFill>
              <a:latin typeface="Arial Narrow"/>
              <a:cs typeface="Arial Narrow"/>
            </a:endParaRPr>
          </a:p>
          <a:p>
            <a:pPr marL="46990">
              <a:spcBef>
                <a:spcPts val="300"/>
              </a:spcBef>
            </a:pPr>
            <a:endParaRPr sz="3200" dirty="0">
              <a:latin typeface="Arial Narrow"/>
              <a:cs typeface="Arial Narrow"/>
            </a:endParaRPr>
          </a:p>
          <a:p>
            <a:pPr marL="100330">
              <a:spcBef>
                <a:spcPts val="1225"/>
              </a:spcBef>
            </a:pPr>
            <a:endParaRPr lang="en-AU" sz="3200" spc="5" dirty="0" smtClean="0">
              <a:latin typeface="Wingdings"/>
              <a:cs typeface="Wingdings"/>
            </a:endParaRPr>
          </a:p>
          <a:p>
            <a:pPr marL="100330">
              <a:spcBef>
                <a:spcPts val="1225"/>
              </a:spcBef>
            </a:pPr>
            <a:endParaRPr lang="en-AU" sz="3200" b="1" spc="5" dirty="0">
              <a:latin typeface="Wingdings"/>
              <a:cs typeface="Calibri"/>
            </a:endParaRPr>
          </a:p>
          <a:p>
            <a:pPr marL="100330">
              <a:spcBef>
                <a:spcPts val="1225"/>
              </a:spcBef>
            </a:pPr>
            <a:r>
              <a:rPr sz="2800" b="1" spc="5" dirty="0" smtClean="0">
                <a:latin typeface="Calibri"/>
                <a:cs typeface="Calibri"/>
              </a:rPr>
              <a:t>Other </a:t>
            </a:r>
            <a:r>
              <a:rPr sz="2800" b="1" spc="-5" dirty="0">
                <a:latin typeface="Calibri"/>
                <a:cs typeface="Calibri"/>
              </a:rPr>
              <a:t>penalties </a:t>
            </a:r>
            <a:r>
              <a:rPr sz="2800" b="1" spc="-10" dirty="0">
                <a:latin typeface="Calibri"/>
                <a:cs typeface="Calibri"/>
              </a:rPr>
              <a:t>that </a:t>
            </a:r>
            <a:r>
              <a:rPr sz="2800" b="1" spc="-15" dirty="0">
                <a:latin typeface="Calibri"/>
                <a:cs typeface="Calibri"/>
              </a:rPr>
              <a:t>may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5" dirty="0" smtClean="0">
                <a:latin typeface="Calibri"/>
                <a:cs typeface="Calibri"/>
              </a:rPr>
              <a:t>apply</a:t>
            </a:r>
            <a:r>
              <a:rPr lang="en-AU" sz="2800" b="1" spc="-5" dirty="0" smtClean="0">
                <a:latin typeface="Calibri"/>
                <a:cs typeface="Calibri"/>
              </a:rPr>
              <a:t>:</a:t>
            </a:r>
          </a:p>
          <a:p>
            <a:pPr marL="100330">
              <a:spcBef>
                <a:spcPts val="1225"/>
              </a:spcBef>
            </a:pPr>
            <a:endParaRPr sz="2800" dirty="0">
              <a:latin typeface="Calibri"/>
              <a:cs typeface="Calibri"/>
            </a:endParaRPr>
          </a:p>
          <a:p>
            <a:pPr marL="472440" marR="721995" indent="-143510" algn="just">
              <a:spcBef>
                <a:spcPts val="905"/>
              </a:spcBef>
            </a:pPr>
            <a:r>
              <a:rPr sz="2800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50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marks will 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be deducted </a:t>
            </a:r>
            <a:r>
              <a:rPr sz="2800" dirty="0">
                <a:latin typeface="Calibri"/>
                <a:cs typeface="Calibri"/>
              </a:rPr>
              <a:t>if </a:t>
            </a:r>
            <a:r>
              <a:rPr sz="2800" spc="-5" dirty="0">
                <a:latin typeface="Calibri"/>
                <a:cs typeface="Calibri"/>
              </a:rPr>
              <a:t>you do </a:t>
            </a:r>
            <a:r>
              <a:rPr sz="2800" spc="-15" dirty="0">
                <a:latin typeface="Calibri"/>
                <a:cs typeface="Calibri"/>
              </a:rPr>
              <a:t>NOT have </a:t>
            </a:r>
            <a:r>
              <a:rPr sz="2800" spc="-15" dirty="0" smtClean="0">
                <a:latin typeface="Calibri"/>
                <a:cs typeface="Calibri"/>
              </a:rPr>
              <a:t>reference</a:t>
            </a:r>
            <a:r>
              <a:rPr lang="en-AU" sz="2800" spc="-15" dirty="0">
                <a:latin typeface="Calibri"/>
                <a:cs typeface="Calibri"/>
              </a:rPr>
              <a:t>s</a:t>
            </a:r>
            <a:r>
              <a:rPr sz="2800" spc="-15" dirty="0" smtClean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cite</a:t>
            </a:r>
            <a:r>
              <a:rPr lang="en-AU" sz="2800" spc="-5" dirty="0" smtClean="0">
                <a:latin typeface="Calibri"/>
                <a:cs typeface="Calibri"/>
              </a:rPr>
              <a:t>d in your essa</a:t>
            </a:r>
            <a:r>
              <a:rPr lang="en-AU" sz="2800" spc="-5" dirty="0">
                <a:latin typeface="Calibri"/>
                <a:cs typeface="Calibri"/>
              </a:rPr>
              <a:t>y</a:t>
            </a:r>
            <a:r>
              <a:rPr sz="2800" dirty="0" smtClean="0">
                <a:latin typeface="Calibri"/>
                <a:cs typeface="Calibri"/>
              </a:rPr>
              <a:t> </a:t>
            </a:r>
            <a:r>
              <a:rPr lang="en-AU" sz="2800" dirty="0" smtClean="0">
                <a:latin typeface="Calibri"/>
                <a:cs typeface="Calibri"/>
              </a:rPr>
              <a:t>at all </a:t>
            </a:r>
            <a:r>
              <a:rPr sz="2800" b="1" dirty="0" smtClean="0">
                <a:solidFill>
                  <a:srgbClr val="00AF50"/>
                </a:solidFill>
                <a:latin typeface="Calibri"/>
                <a:cs typeface="Calibri"/>
              </a:rPr>
              <a:t>(i.e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. no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in-text  citation 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and </a:t>
            </a: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reference</a:t>
            </a:r>
            <a:r>
              <a:rPr sz="2800" b="1" spc="-9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list</a:t>
            </a:r>
            <a:r>
              <a:rPr sz="2800" b="1" dirty="0" smtClean="0">
                <a:solidFill>
                  <a:srgbClr val="00AF50"/>
                </a:solidFill>
                <a:latin typeface="Calibri"/>
                <a:cs typeface="Calibri"/>
              </a:rPr>
              <a:t>)</a:t>
            </a:r>
            <a:endParaRPr lang="en-AU" sz="2800" b="1" dirty="0" smtClean="0">
              <a:solidFill>
                <a:srgbClr val="00AF50"/>
              </a:solidFill>
              <a:latin typeface="Calibri"/>
              <a:cs typeface="Calibri"/>
            </a:endParaRPr>
          </a:p>
          <a:p>
            <a:pPr marL="472440" marR="721995" indent="-143510" algn="just">
              <a:spcBef>
                <a:spcPts val="905"/>
              </a:spcBef>
            </a:pPr>
            <a:endParaRPr sz="2800" dirty="0">
              <a:latin typeface="Calibri"/>
              <a:cs typeface="Calibri"/>
            </a:endParaRPr>
          </a:p>
          <a:p>
            <a:pPr marL="472440" marR="176530" indent="-143510">
              <a:spcBef>
                <a:spcPts val="894"/>
              </a:spcBef>
            </a:pPr>
            <a:r>
              <a:rPr sz="2800" spc="5" dirty="0">
                <a:solidFill>
                  <a:srgbClr val="00AF50"/>
                </a:solidFill>
                <a:latin typeface="Wingdings"/>
                <a:cs typeface="Wingdings"/>
              </a:rPr>
              <a:t></a:t>
            </a:r>
            <a:r>
              <a:rPr sz="2800" b="1" spc="5" dirty="0">
                <a:solidFill>
                  <a:srgbClr val="00AF50"/>
                </a:solidFill>
                <a:latin typeface="Calibri"/>
                <a:cs typeface="Calibri"/>
              </a:rPr>
              <a:t>25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marks will 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be deducted </a:t>
            </a:r>
            <a:r>
              <a:rPr sz="2800" spc="-10" dirty="0">
                <a:latin typeface="Calibri"/>
                <a:cs typeface="Calibri"/>
              </a:rPr>
              <a:t>from </a:t>
            </a:r>
            <a:r>
              <a:rPr sz="2800" spc="-5" dirty="0">
                <a:latin typeface="Calibri"/>
                <a:cs typeface="Calibri"/>
              </a:rPr>
              <a:t>your final essay mark  </a:t>
            </a:r>
            <a:r>
              <a:rPr sz="2800" dirty="0">
                <a:latin typeface="Calibri"/>
                <a:cs typeface="Calibri"/>
              </a:rPr>
              <a:t>if </a:t>
            </a:r>
            <a:r>
              <a:rPr sz="2800" spc="-5" dirty="0">
                <a:latin typeface="Calibri"/>
                <a:cs typeface="Calibri"/>
              </a:rPr>
              <a:t>you do not </a:t>
            </a:r>
            <a:r>
              <a:rPr sz="2800" spc="-15" dirty="0">
                <a:latin typeface="Calibri"/>
                <a:cs typeface="Calibri"/>
              </a:rPr>
              <a:t>have </a:t>
            </a:r>
            <a:r>
              <a:rPr sz="2800" spc="-5" dirty="0">
                <a:latin typeface="Calibri"/>
                <a:cs typeface="Calibri"/>
              </a:rPr>
              <a:t>either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in-text </a:t>
            </a:r>
            <a:r>
              <a:rPr sz="2800" b="1" spc="-5" dirty="0" smtClean="0">
                <a:solidFill>
                  <a:srgbClr val="00AF50"/>
                </a:solidFill>
                <a:latin typeface="Calibri"/>
                <a:cs typeface="Calibri"/>
              </a:rPr>
              <a:t>citation</a:t>
            </a:r>
            <a:r>
              <a:rPr lang="en-AU" sz="2800" b="1" spc="-5" dirty="0" smtClean="0">
                <a:solidFill>
                  <a:srgbClr val="00AF50"/>
                </a:solidFill>
                <a:latin typeface="Calibri"/>
                <a:cs typeface="Calibri"/>
              </a:rPr>
              <a:t>s</a:t>
            </a:r>
            <a:r>
              <a:rPr sz="2800" b="1" spc="-5" dirty="0" smtClean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or a  </a:t>
            </a: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reference</a:t>
            </a:r>
            <a:r>
              <a:rPr sz="2800" b="1" spc="-7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 smtClean="0">
                <a:solidFill>
                  <a:srgbClr val="00AF50"/>
                </a:solidFill>
                <a:latin typeface="Calibri"/>
                <a:cs typeface="Calibri"/>
              </a:rPr>
              <a:t>list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171450"/>
            <a:ext cx="12534900" cy="6642844"/>
          </a:xfrm>
          <a:prstGeom prst="rect">
            <a:avLst/>
          </a:prstGeom>
          <a:ln w="24384">
            <a:noFill/>
          </a:ln>
        </p:spPr>
        <p:txBody>
          <a:bodyPr vert="horz" wrap="square" lIns="0" tIns="38100" rIns="0" bIns="0" rtlCol="0">
            <a:spAutoFit/>
          </a:bodyPr>
          <a:lstStyle/>
          <a:p>
            <a:pPr marL="46990">
              <a:spcBef>
                <a:spcPts val="300"/>
              </a:spcBef>
            </a:pPr>
            <a:r>
              <a:rPr sz="3200" b="1" spc="-5" dirty="0">
                <a:solidFill>
                  <a:srgbClr val="006FC0"/>
                </a:solidFill>
                <a:latin typeface="Arial Narrow"/>
                <a:cs typeface="Arial Narrow"/>
              </a:rPr>
              <a:t>What you can do to </a:t>
            </a:r>
            <a:r>
              <a:rPr sz="3200" b="1" u="sng" spc="-5" dirty="0">
                <a:solidFill>
                  <a:srgbClr val="006FC0"/>
                </a:solidFill>
                <a:latin typeface="Arial Narrow"/>
                <a:cs typeface="Arial Narrow"/>
              </a:rPr>
              <a:t>enhance </a:t>
            </a:r>
            <a:r>
              <a:rPr sz="3200" b="1" spc="-5" dirty="0">
                <a:solidFill>
                  <a:srgbClr val="006FC0"/>
                </a:solidFill>
                <a:latin typeface="Arial Narrow"/>
                <a:cs typeface="Arial Narrow"/>
              </a:rPr>
              <a:t>the quality of your</a:t>
            </a:r>
            <a:r>
              <a:rPr sz="3200" b="1" spc="15" dirty="0">
                <a:solidFill>
                  <a:srgbClr val="006FC0"/>
                </a:solidFill>
                <a:latin typeface="Arial Narrow"/>
                <a:cs typeface="Arial Narrow"/>
              </a:rPr>
              <a:t> </a:t>
            </a:r>
            <a:r>
              <a:rPr sz="3200" b="1" dirty="0" smtClean="0">
                <a:solidFill>
                  <a:srgbClr val="006FC0"/>
                </a:solidFill>
                <a:latin typeface="Arial Narrow"/>
                <a:cs typeface="Arial Narrow"/>
              </a:rPr>
              <a:t>essay</a:t>
            </a:r>
            <a:endParaRPr lang="en-AU" sz="3200" b="1" dirty="0" smtClean="0">
              <a:solidFill>
                <a:srgbClr val="006FC0"/>
              </a:solidFill>
              <a:latin typeface="Arial Narrow"/>
              <a:cs typeface="Arial Narrow"/>
            </a:endParaRPr>
          </a:p>
          <a:p>
            <a:pPr marL="46990">
              <a:spcBef>
                <a:spcPts val="300"/>
              </a:spcBef>
            </a:pPr>
            <a:endParaRPr lang="en-AU" sz="3200" dirty="0" smtClean="0">
              <a:latin typeface="Arial Narrow"/>
              <a:cs typeface="Arial Narrow"/>
            </a:endParaRPr>
          </a:p>
          <a:p>
            <a:pPr marL="46990">
              <a:spcBef>
                <a:spcPts val="300"/>
              </a:spcBef>
            </a:pPr>
            <a:endParaRPr sz="3200" dirty="0">
              <a:latin typeface="Arial Narrow"/>
              <a:cs typeface="Arial Narrow"/>
            </a:endParaRPr>
          </a:p>
          <a:p>
            <a:pPr marL="80010">
              <a:spcBef>
                <a:spcPts val="844"/>
              </a:spcBef>
            </a:pPr>
            <a:r>
              <a:rPr sz="2800" b="1" spc="5" dirty="0" smtClean="0">
                <a:latin typeface="Calibri"/>
                <a:cs typeface="Calibri"/>
              </a:rPr>
              <a:t>Read </a:t>
            </a:r>
            <a:r>
              <a:rPr sz="2800" b="1" spc="-10" dirty="0">
                <a:latin typeface="Calibri"/>
                <a:cs typeface="Calibri"/>
              </a:rPr>
              <a:t>the assignment brief</a:t>
            </a:r>
            <a:r>
              <a:rPr sz="2800" b="1" spc="40" dirty="0">
                <a:latin typeface="Calibri"/>
                <a:cs typeface="Calibri"/>
              </a:rPr>
              <a:t> </a:t>
            </a:r>
            <a:r>
              <a:rPr sz="2800" b="1" spc="-15" dirty="0" smtClean="0">
                <a:latin typeface="Calibri"/>
                <a:cs typeface="Calibri"/>
              </a:rPr>
              <a:t>comprehensively</a:t>
            </a:r>
            <a:endParaRPr sz="2800" dirty="0">
              <a:latin typeface="Calibri"/>
              <a:cs typeface="Calibri"/>
            </a:endParaRPr>
          </a:p>
          <a:p>
            <a:pPr marL="308610">
              <a:spcBef>
                <a:spcPts val="740"/>
              </a:spcBef>
            </a:pPr>
            <a:r>
              <a:rPr sz="2800" spc="-5" dirty="0">
                <a:latin typeface="Wingdings"/>
                <a:cs typeface="Wingdings"/>
              </a:rPr>
              <a:t></a:t>
            </a:r>
            <a:r>
              <a:rPr sz="2800" spc="-5" dirty="0">
                <a:latin typeface="Calibri"/>
                <a:cs typeface="Calibri"/>
              </a:rPr>
              <a:t>Understand the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task</a:t>
            </a:r>
            <a:endParaRPr sz="2800" dirty="0">
              <a:latin typeface="Calibri"/>
              <a:cs typeface="Calibri"/>
            </a:endParaRPr>
          </a:p>
          <a:p>
            <a:pPr marL="308610">
              <a:spcBef>
                <a:spcPts val="730"/>
              </a:spcBef>
            </a:pPr>
            <a:r>
              <a:rPr sz="2800" spc="-5" dirty="0">
                <a:latin typeface="Wingdings"/>
                <a:cs typeface="Wingdings"/>
              </a:rPr>
              <a:t></a:t>
            </a:r>
            <a:r>
              <a:rPr sz="2800" spc="-5" dirty="0">
                <a:latin typeface="Calibri"/>
                <a:cs typeface="Calibri"/>
              </a:rPr>
              <a:t>Carefully </a:t>
            </a:r>
            <a:r>
              <a:rPr sz="2800" dirty="0">
                <a:latin typeface="Calibri"/>
                <a:cs typeface="Calibri"/>
              </a:rPr>
              <a:t>look </a:t>
            </a:r>
            <a:r>
              <a:rPr sz="2800" spc="-10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b="1" spc="-5" dirty="0">
                <a:solidFill>
                  <a:srgbClr val="00AFEF"/>
                </a:solidFill>
                <a:latin typeface="Calibri"/>
                <a:cs typeface="Calibri"/>
              </a:rPr>
              <a:t>suggested </a:t>
            </a:r>
            <a:r>
              <a:rPr sz="2800" b="1" spc="-5" dirty="0" smtClean="0">
                <a:solidFill>
                  <a:srgbClr val="00AFEF"/>
                </a:solidFill>
                <a:latin typeface="Calibri"/>
                <a:cs typeface="Calibri"/>
              </a:rPr>
              <a:t>structure</a:t>
            </a:r>
            <a:endParaRPr sz="2800" dirty="0">
              <a:latin typeface="Calibri"/>
              <a:cs typeface="Calibri"/>
            </a:endParaRPr>
          </a:p>
          <a:p>
            <a:pPr marL="308610">
              <a:spcBef>
                <a:spcPts val="730"/>
              </a:spcBef>
            </a:pPr>
            <a:r>
              <a:rPr sz="2800" dirty="0">
                <a:latin typeface="Wingdings"/>
                <a:cs typeface="Wingdings"/>
              </a:rPr>
              <a:t></a:t>
            </a:r>
            <a:r>
              <a:rPr sz="2800" dirty="0">
                <a:latin typeface="Calibri"/>
                <a:cs typeface="Calibri"/>
              </a:rPr>
              <a:t>Read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b="1" dirty="0">
                <a:solidFill>
                  <a:srgbClr val="00AFEF"/>
                </a:solidFill>
                <a:latin typeface="Calibri"/>
                <a:cs typeface="Calibri"/>
              </a:rPr>
              <a:t>marking rubrics </a:t>
            </a:r>
            <a:r>
              <a:rPr sz="2800" b="1" dirty="0">
                <a:solidFill>
                  <a:srgbClr val="FF002B"/>
                </a:solidFill>
                <a:latin typeface="Calibri"/>
                <a:cs typeface="Calibri"/>
              </a:rPr>
              <a:t>a </a:t>
            </a:r>
            <a:r>
              <a:rPr sz="2800" b="1" spc="-15" dirty="0">
                <a:solidFill>
                  <a:srgbClr val="FF002B"/>
                </a:solidFill>
                <a:latin typeface="Calibri"/>
                <a:cs typeface="Calibri"/>
              </a:rPr>
              <a:t>few</a:t>
            </a:r>
            <a:r>
              <a:rPr sz="2800" b="1" spc="-90" dirty="0">
                <a:solidFill>
                  <a:srgbClr val="FF002B"/>
                </a:solidFill>
                <a:latin typeface="Calibri"/>
                <a:cs typeface="Calibri"/>
              </a:rPr>
              <a:t> </a:t>
            </a:r>
            <a:r>
              <a:rPr sz="2800" b="1" dirty="0" smtClean="0">
                <a:solidFill>
                  <a:srgbClr val="FF002B"/>
                </a:solidFill>
                <a:latin typeface="Calibri"/>
                <a:cs typeface="Calibri"/>
              </a:rPr>
              <a:t>times</a:t>
            </a:r>
            <a:endParaRPr lang="en-AU" sz="2800" b="1" dirty="0" smtClean="0">
              <a:solidFill>
                <a:srgbClr val="FF002B"/>
              </a:solidFill>
              <a:latin typeface="Calibri"/>
              <a:cs typeface="Calibri"/>
            </a:endParaRPr>
          </a:p>
          <a:p>
            <a:pPr marL="308610">
              <a:spcBef>
                <a:spcPts val="730"/>
              </a:spcBef>
            </a:pPr>
            <a:endParaRPr sz="2800" dirty="0">
              <a:latin typeface="Calibri"/>
              <a:cs typeface="Calibri"/>
            </a:endParaRPr>
          </a:p>
          <a:p>
            <a:pPr marL="80010">
              <a:spcBef>
                <a:spcPts val="400"/>
              </a:spcBef>
            </a:pPr>
            <a:r>
              <a:rPr sz="2800" b="1" spc="15" dirty="0" smtClean="0">
                <a:latin typeface="Calibri"/>
                <a:cs typeface="Calibri"/>
              </a:rPr>
              <a:t>Get </a:t>
            </a:r>
            <a:r>
              <a:rPr sz="2800" b="1" spc="-5" dirty="0">
                <a:latin typeface="Calibri"/>
                <a:cs typeface="Calibri"/>
              </a:rPr>
              <a:t>additional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support</a:t>
            </a:r>
            <a:endParaRPr sz="2800" dirty="0">
              <a:latin typeface="Calibri"/>
              <a:cs typeface="Calibri"/>
            </a:endParaRPr>
          </a:p>
          <a:p>
            <a:pPr marL="492759" indent="-184150">
              <a:spcBef>
                <a:spcPts val="439"/>
              </a:spcBef>
              <a:buFont typeface="Wingdings"/>
              <a:buChar char=""/>
              <a:tabLst>
                <a:tab pos="493395" algn="l"/>
              </a:tabLst>
            </a:pPr>
            <a:r>
              <a:rPr sz="2800" spc="-20" dirty="0">
                <a:latin typeface="Calibri"/>
                <a:cs typeface="Calibri"/>
              </a:rPr>
              <a:t>Tutor </a:t>
            </a:r>
            <a:r>
              <a:rPr sz="2800" dirty="0">
                <a:latin typeface="Calibri"/>
                <a:cs typeface="Calibri"/>
              </a:rPr>
              <a:t>– in class </a:t>
            </a:r>
            <a:r>
              <a:rPr sz="2800" spc="-5" dirty="0">
                <a:latin typeface="Calibri"/>
                <a:cs typeface="Calibri"/>
              </a:rPr>
              <a:t>and consultation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hours</a:t>
            </a:r>
            <a:endParaRPr sz="2800" dirty="0">
              <a:latin typeface="Calibri"/>
              <a:cs typeface="Calibri"/>
            </a:endParaRPr>
          </a:p>
          <a:p>
            <a:pPr marL="492759" indent="-184150">
              <a:spcBef>
                <a:spcPts val="434"/>
              </a:spcBef>
              <a:buFont typeface="Wingdings"/>
              <a:buChar char=""/>
              <a:tabLst>
                <a:tab pos="493395" algn="l"/>
              </a:tabLst>
            </a:pPr>
            <a:r>
              <a:rPr lang="en-AU" sz="2800" spc="-5" dirty="0" smtClean="0">
                <a:latin typeface="Calibri"/>
                <a:cs typeface="Calibri"/>
              </a:rPr>
              <a:t>Library help (Learning skills advisors)</a:t>
            </a:r>
            <a:endParaRPr sz="2800" dirty="0">
              <a:latin typeface="Calibri"/>
              <a:cs typeface="Calibri"/>
            </a:endParaRPr>
          </a:p>
          <a:p>
            <a:pPr marL="692785" lvl="1" indent="-155575">
              <a:spcBef>
                <a:spcPts val="475"/>
              </a:spcBef>
              <a:buFont typeface="Wingdings"/>
              <a:buChar char=""/>
              <a:tabLst>
                <a:tab pos="693420" algn="l"/>
              </a:tabLst>
            </a:pPr>
            <a:r>
              <a:rPr sz="2800" spc="-5" dirty="0">
                <a:latin typeface="Calibri"/>
                <a:cs typeface="Calibri"/>
              </a:rPr>
              <a:t>Dedicated </a:t>
            </a:r>
            <a:r>
              <a:rPr sz="2800" spc="-10" dirty="0">
                <a:latin typeface="Calibri"/>
                <a:cs typeface="Calibri"/>
              </a:rPr>
              <a:t>workshops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drop-in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sessions</a:t>
            </a:r>
            <a:endParaRPr sz="28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6325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-10767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200" y="247650"/>
            <a:ext cx="11658599" cy="7442422"/>
          </a:xfrm>
          <a:prstGeom prst="rect">
            <a:avLst/>
          </a:prstGeom>
          <a:ln w="24384">
            <a:noFill/>
          </a:ln>
        </p:spPr>
        <p:txBody>
          <a:bodyPr vert="horz" wrap="square" lIns="0" tIns="19685" rIns="0" bIns="0" rtlCol="0">
            <a:spAutoFit/>
          </a:bodyPr>
          <a:lstStyle/>
          <a:p>
            <a:pPr marL="33020">
              <a:spcBef>
                <a:spcPts val="155"/>
              </a:spcBef>
            </a:pP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Dedicated workshops for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this </a:t>
            </a:r>
            <a:r>
              <a:rPr sz="3200" b="1" spc="-10" dirty="0">
                <a:solidFill>
                  <a:srgbClr val="00AC3D"/>
                </a:solidFill>
                <a:latin typeface="Calibri"/>
                <a:cs typeface="Calibri"/>
              </a:rPr>
              <a:t>STP</a:t>
            </a:r>
            <a:r>
              <a:rPr sz="3200" b="1" spc="10" dirty="0">
                <a:solidFill>
                  <a:srgbClr val="00AC3D"/>
                </a:solidFill>
                <a:latin typeface="Calibri"/>
                <a:cs typeface="Calibri"/>
              </a:rPr>
              <a:t> </a:t>
            </a:r>
            <a:r>
              <a:rPr sz="3200" b="1" spc="-10" dirty="0" smtClean="0">
                <a:solidFill>
                  <a:srgbClr val="006FC0"/>
                </a:solidFill>
                <a:latin typeface="Calibri"/>
                <a:cs typeface="Calibri"/>
              </a:rPr>
              <a:t>Project</a:t>
            </a:r>
            <a:endParaRPr lang="en-AU" sz="3200" b="1" spc="-10" dirty="0" smtClean="0">
              <a:solidFill>
                <a:srgbClr val="006FC0"/>
              </a:solidFill>
              <a:latin typeface="Calibri"/>
              <a:cs typeface="Calibri"/>
            </a:endParaRPr>
          </a:p>
          <a:p>
            <a:pPr marL="33020">
              <a:spcBef>
                <a:spcPts val="155"/>
              </a:spcBef>
            </a:pPr>
            <a:endParaRPr lang="en-AU" sz="3200" b="1" spc="-10" dirty="0" smtClean="0">
              <a:solidFill>
                <a:srgbClr val="006FC0"/>
              </a:solidFill>
              <a:latin typeface="Calibri"/>
              <a:cs typeface="Calibri"/>
            </a:endParaRPr>
          </a:p>
          <a:p>
            <a:pPr marL="33020">
              <a:spcBef>
                <a:spcPts val="155"/>
              </a:spcBef>
            </a:pPr>
            <a:endParaRPr sz="3200" dirty="0">
              <a:latin typeface="Calibri"/>
              <a:cs typeface="Calibri"/>
            </a:endParaRPr>
          </a:p>
          <a:p>
            <a:pPr marL="74295">
              <a:spcBef>
                <a:spcPts val="1225"/>
              </a:spcBef>
            </a:pPr>
            <a:r>
              <a:rPr sz="2800" b="1" spc="-5" dirty="0">
                <a:latin typeface="Arial"/>
                <a:cs typeface="Arial"/>
              </a:rPr>
              <a:t>Several </a:t>
            </a:r>
            <a:r>
              <a:rPr sz="2800" b="1" dirty="0">
                <a:latin typeface="Arial"/>
                <a:cs typeface="Arial"/>
              </a:rPr>
              <a:t>workshops </a:t>
            </a:r>
            <a:r>
              <a:rPr sz="2800" b="1" spc="-5" dirty="0">
                <a:latin typeface="Arial"/>
                <a:cs typeface="Arial"/>
              </a:rPr>
              <a:t>are </a:t>
            </a:r>
            <a:r>
              <a:rPr sz="2800" b="1" dirty="0">
                <a:latin typeface="Arial"/>
                <a:cs typeface="Arial"/>
              </a:rPr>
              <a:t>scheduled </a:t>
            </a:r>
            <a:r>
              <a:rPr lang="en-AU" sz="2800" b="1" dirty="0" smtClean="0">
                <a:latin typeface="Arial"/>
                <a:cs typeface="Arial"/>
              </a:rPr>
              <a:t>in weeks 6-8</a:t>
            </a:r>
          </a:p>
          <a:p>
            <a:pPr marL="74295">
              <a:spcBef>
                <a:spcPts val="1225"/>
              </a:spcBef>
            </a:pPr>
            <a:r>
              <a:rPr sz="2800" spc="50" dirty="0" smtClean="0">
                <a:latin typeface="Wingdings"/>
                <a:cs typeface="Wingdings"/>
              </a:rPr>
              <a:t></a:t>
            </a:r>
            <a:r>
              <a:rPr sz="2800" spc="50" dirty="0">
                <a:latin typeface="Calibri"/>
                <a:cs typeface="Calibri"/>
              </a:rPr>
              <a:t>Go </a:t>
            </a:r>
            <a:r>
              <a:rPr sz="2800" spc="-10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the </a:t>
            </a:r>
            <a:r>
              <a:rPr lang="en-AU" sz="2800" dirty="0" smtClean="0">
                <a:latin typeface="Calibri"/>
                <a:cs typeface="Calibri"/>
              </a:rPr>
              <a:t>MKC1200 </a:t>
            </a:r>
            <a:r>
              <a:rPr sz="2800" dirty="0" smtClean="0">
                <a:latin typeface="Calibri"/>
                <a:cs typeface="Calibri"/>
              </a:rPr>
              <a:t>Moodle</a:t>
            </a:r>
            <a:r>
              <a:rPr lang="en-AU" sz="2800" dirty="0" smtClean="0">
                <a:latin typeface="Calibri"/>
                <a:cs typeface="Calibri"/>
              </a:rPr>
              <a:t>‘s site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to</a:t>
            </a:r>
            <a:r>
              <a:rPr sz="2800" spc="-165" dirty="0">
                <a:latin typeface="Calibri"/>
                <a:cs typeface="Calibri"/>
              </a:rPr>
              <a:t> </a:t>
            </a:r>
            <a:r>
              <a:rPr sz="2800" spc="-10" dirty="0" smtClean="0">
                <a:latin typeface="Calibri"/>
                <a:cs typeface="Calibri"/>
              </a:rPr>
              <a:t>register</a:t>
            </a:r>
            <a:r>
              <a:rPr lang="en-AU" sz="2800" spc="-10" dirty="0" smtClean="0">
                <a:latin typeface="Calibri"/>
                <a:cs typeface="Calibri"/>
              </a:rPr>
              <a:t> (in the Assignments Section&gt; Library help, the link for registering is in the folder). </a:t>
            </a:r>
          </a:p>
          <a:p>
            <a:pPr marL="74295">
              <a:spcBef>
                <a:spcPts val="1225"/>
              </a:spcBef>
            </a:pPr>
            <a:endParaRPr sz="2800" dirty="0">
              <a:latin typeface="Calibri"/>
              <a:cs typeface="Calibri"/>
            </a:endParaRPr>
          </a:p>
          <a:p>
            <a:pPr marL="237490">
              <a:spcBef>
                <a:spcPts val="600"/>
              </a:spcBef>
            </a:pPr>
            <a:r>
              <a:rPr sz="2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Limited 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seats </a:t>
            </a:r>
            <a:r>
              <a:rPr sz="2800" spc="-10" dirty="0">
                <a:latin typeface="Calibri"/>
                <a:cs typeface="Calibri"/>
              </a:rPr>
              <a:t>available </a:t>
            </a:r>
            <a:r>
              <a:rPr sz="2800" spc="-5" dirty="0">
                <a:latin typeface="Calibri"/>
                <a:cs typeface="Calibri"/>
              </a:rPr>
              <a:t>so </a:t>
            </a:r>
            <a:r>
              <a:rPr sz="2800" dirty="0">
                <a:latin typeface="Calibri"/>
                <a:cs typeface="Calibri"/>
              </a:rPr>
              <a:t>act </a:t>
            </a:r>
            <a:r>
              <a:rPr sz="2800" spc="-10" dirty="0" smtClean="0">
                <a:latin typeface="Calibri"/>
                <a:cs typeface="Calibri"/>
              </a:rPr>
              <a:t>fast</a:t>
            </a:r>
            <a:endParaRPr lang="en-AU" sz="2800" spc="-10" dirty="0" smtClean="0">
              <a:latin typeface="Calibri"/>
              <a:cs typeface="Calibri"/>
            </a:endParaRPr>
          </a:p>
          <a:p>
            <a:pPr marL="237490">
              <a:spcBef>
                <a:spcPts val="600"/>
              </a:spcBef>
            </a:pPr>
            <a:endParaRPr sz="2800" dirty="0">
              <a:latin typeface="Calibri"/>
              <a:cs typeface="Calibri"/>
            </a:endParaRPr>
          </a:p>
          <a:p>
            <a:pPr marL="237490">
              <a:spcBef>
                <a:spcPts val="600"/>
              </a:spcBef>
            </a:pPr>
            <a:r>
              <a:rPr sz="2800" b="1" spc="-5" dirty="0" smtClean="0">
                <a:solidFill>
                  <a:srgbClr val="FF0000"/>
                </a:solidFill>
                <a:latin typeface="Calibri"/>
                <a:cs typeface="Calibri"/>
              </a:rPr>
              <a:t>Highly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recommended </a:t>
            </a:r>
            <a:r>
              <a:rPr sz="2800" spc="-10" dirty="0">
                <a:latin typeface="Calibri"/>
                <a:cs typeface="Calibri"/>
              </a:rPr>
              <a:t>to attend </a:t>
            </a:r>
            <a:r>
              <a:rPr sz="2800" dirty="0">
                <a:latin typeface="Calibri"/>
                <a:cs typeface="Calibri"/>
              </a:rPr>
              <a:t>these</a:t>
            </a:r>
            <a:r>
              <a:rPr sz="2800" spc="-195" dirty="0">
                <a:latin typeface="Calibri"/>
                <a:cs typeface="Calibri"/>
              </a:rPr>
              <a:t> </a:t>
            </a:r>
            <a:r>
              <a:rPr sz="2800" spc="-10" dirty="0" smtClean="0">
                <a:latin typeface="Calibri"/>
                <a:cs typeface="Calibri"/>
              </a:rPr>
              <a:t>workshops</a:t>
            </a:r>
            <a:r>
              <a:rPr lang="en-AU" sz="2800" spc="-10" dirty="0" smtClean="0">
                <a:latin typeface="Calibri"/>
                <a:cs typeface="Calibri"/>
              </a:rPr>
              <a:t>:</a:t>
            </a:r>
            <a:endParaRPr sz="2800" dirty="0">
              <a:latin typeface="Calibri"/>
              <a:cs typeface="Calibri"/>
            </a:endParaRPr>
          </a:p>
          <a:p>
            <a:pPr marL="415925">
              <a:spcBef>
                <a:spcPts val="595"/>
              </a:spcBef>
            </a:pPr>
            <a:r>
              <a:rPr sz="2800" spc="50" dirty="0">
                <a:latin typeface="Wingdings"/>
                <a:cs typeface="Wingdings"/>
              </a:rPr>
              <a:t></a:t>
            </a:r>
            <a:r>
              <a:rPr sz="2800" spc="50" dirty="0">
                <a:latin typeface="Calibri"/>
                <a:cs typeface="Calibri"/>
              </a:rPr>
              <a:t>If </a:t>
            </a:r>
            <a:r>
              <a:rPr sz="2800" spc="-5" dirty="0" smtClean="0">
                <a:latin typeface="Calibri"/>
                <a:cs typeface="Calibri"/>
              </a:rPr>
              <a:t>you</a:t>
            </a:r>
            <a:r>
              <a:rPr lang="en-AU" sz="2800" spc="-5" dirty="0" smtClean="0">
                <a:latin typeface="Calibri"/>
                <a:cs typeface="Calibri"/>
              </a:rPr>
              <a:t> have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never </a:t>
            </a:r>
            <a:r>
              <a:rPr sz="2800" spc="-5" dirty="0" smtClean="0">
                <a:latin typeface="Calibri"/>
                <a:cs typeface="Calibri"/>
              </a:rPr>
              <a:t>writ</a:t>
            </a:r>
            <a:r>
              <a:rPr lang="en-AU" sz="2800" spc="-5" dirty="0" smtClean="0">
                <a:latin typeface="Calibri"/>
                <a:cs typeface="Calibri"/>
              </a:rPr>
              <a:t>ten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 </a:t>
            </a:r>
            <a:r>
              <a:rPr sz="2800" spc="-5" dirty="0">
                <a:latin typeface="Calibri"/>
                <a:cs typeface="Calibri"/>
              </a:rPr>
              <a:t>academic essay</a:t>
            </a:r>
            <a:r>
              <a:rPr sz="2800" spc="-14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before</a:t>
            </a:r>
            <a:endParaRPr sz="2800" dirty="0">
              <a:latin typeface="Calibri"/>
              <a:cs typeface="Calibri"/>
            </a:endParaRPr>
          </a:p>
          <a:p>
            <a:pPr marL="415925">
              <a:spcBef>
                <a:spcPts val="595"/>
              </a:spcBef>
            </a:pPr>
            <a:r>
              <a:rPr sz="2800" spc="50" dirty="0">
                <a:latin typeface="Wingdings"/>
                <a:cs typeface="Wingdings"/>
              </a:rPr>
              <a:t></a:t>
            </a:r>
            <a:r>
              <a:rPr sz="2800" spc="50" dirty="0">
                <a:latin typeface="Calibri"/>
                <a:cs typeface="Calibri"/>
              </a:rPr>
              <a:t>If </a:t>
            </a:r>
            <a:r>
              <a:rPr sz="2800" spc="-5" dirty="0">
                <a:latin typeface="Calibri"/>
                <a:cs typeface="Calibri"/>
              </a:rPr>
              <a:t>you </a:t>
            </a:r>
            <a:r>
              <a:rPr sz="2800" spc="-10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new </a:t>
            </a:r>
            <a:r>
              <a:rPr sz="2800" spc="-10" dirty="0">
                <a:latin typeface="Calibri"/>
                <a:cs typeface="Calibri"/>
              </a:rPr>
              <a:t>to </a:t>
            </a:r>
            <a:r>
              <a:rPr lang="en-AU" sz="2800" spc="-10" dirty="0" smtClean="0">
                <a:latin typeface="Calibri"/>
                <a:cs typeface="Calibri"/>
              </a:rPr>
              <a:t>the </a:t>
            </a:r>
            <a:r>
              <a:rPr sz="2800" spc="-5" dirty="0" smtClean="0">
                <a:latin typeface="Calibri"/>
                <a:cs typeface="Calibri"/>
              </a:rPr>
              <a:t>business</a:t>
            </a:r>
            <a:r>
              <a:rPr lang="en-AU" sz="2800" spc="-5" dirty="0" smtClean="0">
                <a:latin typeface="Calibri"/>
                <a:cs typeface="Calibri"/>
              </a:rPr>
              <a:t>/marketing</a:t>
            </a:r>
            <a:r>
              <a:rPr sz="2800" spc="-114" dirty="0" smtClean="0">
                <a:latin typeface="Calibri"/>
                <a:cs typeface="Calibri"/>
              </a:rPr>
              <a:t> </a:t>
            </a:r>
            <a:r>
              <a:rPr sz="2800" dirty="0" smtClean="0">
                <a:latin typeface="Calibri"/>
                <a:cs typeface="Calibri"/>
              </a:rPr>
              <a:t>discipline</a:t>
            </a:r>
            <a:endParaRPr sz="2800" dirty="0">
              <a:latin typeface="Calibri"/>
              <a:cs typeface="Calibri"/>
            </a:endParaRPr>
          </a:p>
          <a:p>
            <a:pPr marL="588010" marR="238125" indent="-172720">
              <a:spcBef>
                <a:spcPts val="595"/>
              </a:spcBef>
            </a:pPr>
            <a:r>
              <a:rPr sz="2800" spc="50" dirty="0">
                <a:latin typeface="Wingdings"/>
                <a:cs typeface="Wingdings"/>
              </a:rPr>
              <a:t></a:t>
            </a:r>
            <a:r>
              <a:rPr sz="2800" spc="50" dirty="0">
                <a:latin typeface="Calibri"/>
                <a:cs typeface="Calibri"/>
              </a:rPr>
              <a:t>If </a:t>
            </a:r>
            <a:r>
              <a:rPr sz="2800" spc="-5" dirty="0">
                <a:latin typeface="Calibri"/>
                <a:cs typeface="Calibri"/>
              </a:rPr>
              <a:t>you need </a:t>
            </a:r>
            <a:r>
              <a:rPr sz="2800" dirty="0">
                <a:latin typeface="Calibri"/>
                <a:cs typeface="Calibri"/>
              </a:rPr>
              <a:t>help </a:t>
            </a:r>
            <a:r>
              <a:rPr sz="2800" spc="-10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polish your academic </a:t>
            </a:r>
            <a:r>
              <a:rPr sz="2800" dirty="0" smtClean="0">
                <a:latin typeface="Calibri"/>
                <a:cs typeface="Calibri"/>
              </a:rPr>
              <a:t>writing </a:t>
            </a:r>
            <a:r>
              <a:rPr sz="2800" spc="-5" dirty="0" smtClean="0">
                <a:latin typeface="Calibri"/>
                <a:cs typeface="Calibri"/>
              </a:rPr>
              <a:t>skill</a:t>
            </a:r>
            <a:r>
              <a:rPr lang="en-AU" sz="2800" spc="-5" dirty="0" smtClean="0">
                <a:latin typeface="Calibri"/>
                <a:cs typeface="Calibri"/>
              </a:rPr>
              <a:t>s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7060" y="-19619"/>
            <a:ext cx="13258800" cy="9963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6160" y="247650"/>
            <a:ext cx="12420600" cy="12505346"/>
          </a:xfrm>
          <a:prstGeom prst="rect">
            <a:avLst/>
          </a:prstGeom>
          <a:ln w="24384">
            <a:noFill/>
          </a:ln>
        </p:spPr>
        <p:txBody>
          <a:bodyPr vert="horz" wrap="square" lIns="0" tIns="40005" rIns="0" bIns="0" rtlCol="0">
            <a:spAutoFit/>
          </a:bodyPr>
          <a:lstStyle/>
          <a:p>
            <a:pPr marL="53975">
              <a:spcBef>
                <a:spcPts val="315"/>
              </a:spcBef>
            </a:pPr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What exactly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is this assignment</a:t>
            </a:r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about</a:t>
            </a:r>
            <a:r>
              <a:rPr sz="3200" b="1" spc="-5" dirty="0" smtClean="0">
                <a:solidFill>
                  <a:srgbClr val="006CAD"/>
                </a:solidFill>
                <a:latin typeface="Calibri"/>
                <a:cs typeface="Calibri"/>
              </a:rPr>
              <a:t>?</a:t>
            </a:r>
            <a:endParaRPr lang="en-AU" sz="3200" b="1" spc="-5" dirty="0" smtClean="0">
              <a:solidFill>
                <a:srgbClr val="006CAD"/>
              </a:solidFill>
              <a:latin typeface="Calibri"/>
              <a:cs typeface="Calibri"/>
            </a:endParaRPr>
          </a:p>
          <a:p>
            <a:pPr marL="654050" lvl="1">
              <a:tabLst>
                <a:tab pos="369570" algn="l"/>
              </a:tabLst>
            </a:pPr>
            <a:endParaRPr lang="en-AU" sz="3200" dirty="0">
              <a:latin typeface="Times New Roman"/>
              <a:cs typeface="Times New Roman"/>
            </a:endParaRPr>
          </a:p>
          <a:p>
            <a:pPr marL="654050" lvl="1">
              <a:tabLst>
                <a:tab pos="369570" algn="l"/>
              </a:tabLst>
            </a:pPr>
            <a:r>
              <a:rPr sz="2800" spc="-5" dirty="0" smtClean="0">
                <a:latin typeface="Calibri"/>
                <a:cs typeface="Calibri"/>
              </a:rPr>
              <a:t>Put </a:t>
            </a:r>
            <a:r>
              <a:rPr sz="2800" spc="-10" dirty="0">
                <a:latin typeface="Calibri"/>
                <a:cs typeface="Calibri"/>
              </a:rPr>
              <a:t>yourself </a:t>
            </a:r>
            <a:r>
              <a:rPr lang="en-AU" sz="2800" spc="-10" dirty="0" smtClean="0">
                <a:latin typeface="Calibri"/>
                <a:cs typeface="Calibri"/>
              </a:rPr>
              <a:t>in the position of </a:t>
            </a:r>
            <a:r>
              <a:rPr sz="2800" dirty="0" smtClean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marketing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analyst</a:t>
            </a:r>
            <a:r>
              <a:rPr lang="en-AU" sz="2800" spc="-5" dirty="0" smtClean="0">
                <a:latin typeface="Calibri"/>
                <a:cs typeface="Calibri"/>
              </a:rPr>
              <a:t>. From an Australia (only) perspective, </a:t>
            </a:r>
            <a:r>
              <a:rPr sz="2800" spc="-10" dirty="0" smtClean="0">
                <a:latin typeface="Calibri"/>
                <a:cs typeface="Calibri"/>
              </a:rPr>
              <a:t>research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company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product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10" dirty="0" smtClean="0">
                <a:latin typeface="Calibri"/>
                <a:cs typeface="Calibri"/>
              </a:rPr>
              <a:t>extensively</a:t>
            </a:r>
            <a:r>
              <a:rPr lang="en-AU" sz="2800" spc="-10" dirty="0" smtClean="0">
                <a:latin typeface="Calibri"/>
                <a:cs typeface="Calibri"/>
              </a:rPr>
              <a:t> (based on promotional materials and other relevant sources of information) to do the following : </a:t>
            </a:r>
          </a:p>
          <a:p>
            <a:pPr marL="654050" lvl="1">
              <a:tabLst>
                <a:tab pos="369570" algn="l"/>
              </a:tabLst>
            </a:pPr>
            <a:endParaRPr sz="2800" dirty="0">
              <a:latin typeface="Calibri"/>
              <a:cs typeface="Calibri"/>
            </a:endParaRPr>
          </a:p>
          <a:p>
            <a:pPr marL="882650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800" dirty="0" smtClean="0">
                <a:cs typeface="Calibri"/>
              </a:rPr>
              <a:t>Discuss </a:t>
            </a:r>
            <a:r>
              <a:rPr lang="en-AU" sz="2800" dirty="0">
                <a:cs typeface="Calibri"/>
              </a:rPr>
              <a:t>the </a:t>
            </a:r>
            <a:r>
              <a:rPr lang="en-AU" sz="2800" dirty="0" smtClean="0">
                <a:cs typeface="Calibri"/>
              </a:rPr>
              <a:t>brand’s </a:t>
            </a:r>
            <a:r>
              <a:rPr lang="en-AU" sz="2800" u="sng" dirty="0">
                <a:cs typeface="Calibri"/>
              </a:rPr>
              <a:t>targeting strategy</a:t>
            </a:r>
            <a:r>
              <a:rPr lang="en-AU" sz="2800" dirty="0">
                <a:cs typeface="Calibri"/>
              </a:rPr>
              <a:t> </a:t>
            </a:r>
            <a:r>
              <a:rPr lang="en-AU" sz="2800" dirty="0" smtClean="0">
                <a:cs typeface="Calibri"/>
              </a:rPr>
              <a:t>for their market</a:t>
            </a:r>
          </a:p>
          <a:p>
            <a:pPr marL="425450">
              <a:spcBef>
                <a:spcPts val="335"/>
              </a:spcBef>
            </a:pPr>
            <a:endParaRPr lang="en-AU" sz="2800" dirty="0">
              <a:cs typeface="Calibri"/>
            </a:endParaRPr>
          </a:p>
          <a:p>
            <a:pPr marL="882650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800" dirty="0">
                <a:cs typeface="Calibri"/>
              </a:rPr>
              <a:t>Identify the specific </a:t>
            </a:r>
            <a:r>
              <a:rPr lang="en-AU" sz="2800" u="sng" dirty="0">
                <a:cs typeface="Calibri"/>
              </a:rPr>
              <a:t>target market</a:t>
            </a:r>
            <a:r>
              <a:rPr lang="en-AU" sz="2800" dirty="0">
                <a:cs typeface="Calibri"/>
              </a:rPr>
              <a:t> of </a:t>
            </a:r>
            <a:r>
              <a:rPr lang="en-AU" sz="2800" dirty="0" smtClean="0">
                <a:cs typeface="Calibri"/>
              </a:rPr>
              <a:t>your brand</a:t>
            </a:r>
            <a:endParaRPr lang="en-AU" sz="2800" dirty="0">
              <a:cs typeface="Calibri"/>
            </a:endParaRPr>
          </a:p>
          <a:p>
            <a:pPr marL="1797050" lvl="2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400" dirty="0">
                <a:cs typeface="Calibri"/>
              </a:rPr>
              <a:t>Describe the </a:t>
            </a:r>
            <a:r>
              <a:rPr lang="en-AU" sz="2400" i="1" u="sng" dirty="0">
                <a:cs typeface="Calibri"/>
              </a:rPr>
              <a:t>market segment profile </a:t>
            </a:r>
            <a:r>
              <a:rPr lang="en-AU" sz="2400" dirty="0">
                <a:cs typeface="Calibri"/>
              </a:rPr>
              <a:t>of the target market</a:t>
            </a:r>
          </a:p>
          <a:p>
            <a:pPr marL="1797050" lvl="2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400" dirty="0">
                <a:cs typeface="Calibri"/>
              </a:rPr>
              <a:t>Discuss the </a:t>
            </a:r>
            <a:r>
              <a:rPr lang="en-AU" sz="2400" i="1" u="sng" dirty="0">
                <a:cs typeface="Calibri"/>
              </a:rPr>
              <a:t>segmentation variables</a:t>
            </a:r>
            <a:r>
              <a:rPr lang="en-AU" sz="2400" dirty="0">
                <a:cs typeface="Calibri"/>
              </a:rPr>
              <a:t> used to derive this target </a:t>
            </a:r>
            <a:r>
              <a:rPr lang="en-AU" sz="2400" dirty="0" smtClean="0">
                <a:cs typeface="Calibri"/>
              </a:rPr>
              <a:t>market</a:t>
            </a:r>
          </a:p>
          <a:p>
            <a:pPr marL="1339850" lvl="2">
              <a:spcBef>
                <a:spcPts val="335"/>
              </a:spcBef>
            </a:pPr>
            <a:endParaRPr lang="en-AU" sz="2400" dirty="0">
              <a:cs typeface="Calibri"/>
            </a:endParaRPr>
          </a:p>
          <a:p>
            <a:pPr marL="882650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800" dirty="0">
                <a:cs typeface="Calibri"/>
              </a:rPr>
              <a:t>Analyse the </a:t>
            </a:r>
            <a:r>
              <a:rPr lang="en-AU" sz="2800" u="sng" dirty="0">
                <a:cs typeface="Calibri"/>
              </a:rPr>
              <a:t>bases used to position</a:t>
            </a:r>
            <a:r>
              <a:rPr lang="en-AU" sz="2800" dirty="0">
                <a:cs typeface="Calibri"/>
              </a:rPr>
              <a:t> the </a:t>
            </a:r>
            <a:r>
              <a:rPr lang="en-AU" sz="2800" dirty="0" smtClean="0">
                <a:cs typeface="Calibri"/>
              </a:rPr>
              <a:t>product</a:t>
            </a:r>
          </a:p>
          <a:p>
            <a:pPr marL="425450">
              <a:spcBef>
                <a:spcPts val="335"/>
              </a:spcBef>
            </a:pPr>
            <a:endParaRPr lang="en-AU" sz="2800" dirty="0">
              <a:cs typeface="Calibri"/>
            </a:endParaRPr>
          </a:p>
          <a:p>
            <a:pPr marL="882650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800" dirty="0">
                <a:cs typeface="Calibri"/>
              </a:rPr>
              <a:t>Create a </a:t>
            </a:r>
            <a:r>
              <a:rPr lang="en-AU" sz="2800" u="sng" dirty="0">
                <a:cs typeface="Calibri"/>
              </a:rPr>
              <a:t>perceptual map </a:t>
            </a:r>
            <a:r>
              <a:rPr lang="en-AU" sz="2800" dirty="0">
                <a:cs typeface="Calibri"/>
              </a:rPr>
              <a:t>for the </a:t>
            </a:r>
            <a:r>
              <a:rPr lang="en-AU" sz="2800" dirty="0" smtClean="0">
                <a:cs typeface="Calibri"/>
              </a:rPr>
              <a:t>brand</a:t>
            </a:r>
          </a:p>
          <a:p>
            <a:pPr marL="1797050" lvl="2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400" dirty="0" smtClean="0">
                <a:cs typeface="Calibri"/>
              </a:rPr>
              <a:t>Choose </a:t>
            </a:r>
            <a:r>
              <a:rPr lang="en-AU" sz="2400" dirty="0">
                <a:cs typeface="Calibri"/>
              </a:rPr>
              <a:t>two evaluative </a:t>
            </a:r>
            <a:r>
              <a:rPr lang="en-AU" sz="2400" dirty="0" smtClean="0">
                <a:cs typeface="Calibri"/>
              </a:rPr>
              <a:t>criteria (not the price/quality combination)</a:t>
            </a:r>
            <a:endParaRPr lang="en-AU" sz="2400" dirty="0">
              <a:cs typeface="Calibri"/>
            </a:endParaRPr>
          </a:p>
          <a:p>
            <a:pPr marL="1797050" lvl="2" indent="-457200">
              <a:spcBef>
                <a:spcPts val="335"/>
              </a:spcBef>
              <a:buFont typeface="Wingdings" panose="05000000000000000000" pitchFamily="2" charset="2"/>
              <a:buChar char="Ø"/>
            </a:pPr>
            <a:r>
              <a:rPr lang="en-AU" sz="2400" dirty="0">
                <a:cs typeface="Calibri"/>
              </a:rPr>
              <a:t>Plot </a:t>
            </a:r>
            <a:r>
              <a:rPr lang="en-AU" sz="2400" dirty="0" smtClean="0">
                <a:cs typeface="Calibri"/>
              </a:rPr>
              <a:t>the brand and </a:t>
            </a:r>
            <a:r>
              <a:rPr lang="en-AU" sz="2400" dirty="0">
                <a:cs typeface="Calibri"/>
              </a:rPr>
              <a:t>3 </a:t>
            </a:r>
            <a:r>
              <a:rPr lang="en-AU" sz="2400" dirty="0" smtClean="0">
                <a:cs typeface="Calibri"/>
              </a:rPr>
              <a:t>x competitors on your </a:t>
            </a:r>
            <a:r>
              <a:rPr lang="en-AU" sz="2400" dirty="0">
                <a:cs typeface="Calibri"/>
              </a:rPr>
              <a:t>perceptual  map</a:t>
            </a:r>
          </a:p>
          <a:p>
            <a:pPr marL="425450">
              <a:spcBef>
                <a:spcPts val="335"/>
              </a:spcBef>
            </a:pPr>
            <a:endParaRPr sz="32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55848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-3921"/>
            <a:ext cx="13258800" cy="99242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R="5080" algn="r">
              <a:spcBef>
                <a:spcPts val="5"/>
              </a:spcBef>
            </a:pPr>
            <a:r>
              <a:rPr lang="en-AU" i="1" spc="-5" dirty="0">
                <a:cs typeface="Calibri"/>
              </a:rPr>
              <a:t>(Figure </a:t>
            </a:r>
            <a:r>
              <a:rPr lang="en-AU" i="1" dirty="0">
                <a:cs typeface="Calibri"/>
              </a:rPr>
              <a:t>5.4., </a:t>
            </a:r>
            <a:r>
              <a:rPr lang="en-AU" i="1" spc="-5" dirty="0">
                <a:cs typeface="Calibri"/>
              </a:rPr>
              <a:t>Pride </a:t>
            </a:r>
            <a:r>
              <a:rPr lang="en-AU" i="1" dirty="0">
                <a:cs typeface="Calibri"/>
              </a:rPr>
              <a:t>2e, p.</a:t>
            </a:r>
            <a:r>
              <a:rPr lang="en-AU" i="1" spc="-80" dirty="0">
                <a:cs typeface="Calibri"/>
              </a:rPr>
              <a:t> </a:t>
            </a:r>
            <a:r>
              <a:rPr lang="en-AU" i="1" dirty="0">
                <a:cs typeface="Calibri"/>
              </a:rPr>
              <a:t>170)</a:t>
            </a:r>
            <a:endParaRPr lang="en-AU" dirty="0"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4800" y="198709"/>
            <a:ext cx="12649200" cy="700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Segmentation, </a:t>
            </a:r>
            <a:r>
              <a:rPr sz="3200" b="1" spc="-15" dirty="0">
                <a:solidFill>
                  <a:srgbClr val="006FC0"/>
                </a:solidFill>
                <a:latin typeface="Calibri"/>
                <a:cs typeface="Calibri"/>
              </a:rPr>
              <a:t>Targeting,</a:t>
            </a:r>
            <a:r>
              <a:rPr sz="3200" b="1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Positioning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135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7091" y="2566758"/>
            <a:ext cx="11564119" cy="14633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40793" y="4775967"/>
            <a:ext cx="2770879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510" indent="-143510">
              <a:buFont typeface="Wingdings"/>
              <a:buChar char=""/>
              <a:tabLst>
                <a:tab pos="143510" algn="l"/>
              </a:tabLst>
            </a:pPr>
            <a:r>
              <a:rPr lang="en-AU" spc="-10" dirty="0" smtClean="0">
                <a:latin typeface="Calibri"/>
                <a:cs typeface="Calibri"/>
              </a:rPr>
              <a:t>     </a:t>
            </a:r>
            <a:r>
              <a:rPr spc="-10" dirty="0" smtClean="0">
                <a:latin typeface="Calibri"/>
                <a:cs typeface="Calibri"/>
              </a:rPr>
              <a:t>Undifferentiated</a:t>
            </a:r>
            <a:endParaRPr lang="en-AU" spc="-10" dirty="0" smtClean="0">
              <a:latin typeface="Calibri"/>
              <a:cs typeface="Calibri"/>
            </a:endParaRPr>
          </a:p>
          <a:p>
            <a:pPr>
              <a:tabLst>
                <a:tab pos="143510" algn="l"/>
              </a:tabLst>
            </a:pPr>
            <a:r>
              <a:rPr spc="-10" dirty="0" smtClean="0">
                <a:latin typeface="Wingdings"/>
                <a:cs typeface="Wingdings"/>
              </a:rPr>
              <a:t></a:t>
            </a:r>
            <a:r>
              <a:rPr spc="170" dirty="0" smtClean="0">
                <a:latin typeface="Times New Roman"/>
                <a:cs typeface="Times New Roman"/>
              </a:rPr>
              <a:t> </a:t>
            </a:r>
            <a:r>
              <a:rPr lang="en-AU" spc="170" dirty="0" smtClean="0">
                <a:latin typeface="Times New Roman"/>
                <a:cs typeface="Times New Roman"/>
              </a:rPr>
              <a:t>  </a:t>
            </a:r>
            <a:r>
              <a:rPr spc="-10" dirty="0" smtClean="0">
                <a:latin typeface="Calibri"/>
                <a:cs typeface="Calibri"/>
              </a:rPr>
              <a:t>Concentrated</a:t>
            </a:r>
            <a:r>
              <a:rPr spc="-10" dirty="0">
                <a:latin typeface="Calibri"/>
                <a:cs typeface="Calibri"/>
              </a:rPr>
              <a:t>	</a:t>
            </a:r>
            <a:endParaRPr lang="en-AU" spc="-10" dirty="0" smtClean="0">
              <a:latin typeface="Calibri"/>
              <a:cs typeface="Calibri"/>
            </a:endParaRPr>
          </a:p>
          <a:p>
            <a:pPr>
              <a:tabLst>
                <a:tab pos="143510" algn="l"/>
              </a:tabLst>
            </a:pPr>
            <a:r>
              <a:rPr lang="en-AU" spc="-5" dirty="0" smtClean="0">
                <a:latin typeface="Wingdings"/>
                <a:cs typeface="Wingdings"/>
              </a:rPr>
              <a:t> </a:t>
            </a:r>
            <a:r>
              <a:rPr spc="-10" dirty="0" smtClean="0">
                <a:latin typeface="Calibri"/>
                <a:cs typeface="Calibri"/>
              </a:rPr>
              <a:t>Differentiated</a:t>
            </a:r>
            <a:r>
              <a:rPr sz="2400" spc="-10" dirty="0">
                <a:latin typeface="Calibri"/>
                <a:cs typeface="Calibri"/>
              </a:rPr>
              <a:t>	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4662" y="7215713"/>
            <a:ext cx="369919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875" indent="-142875">
              <a:buFont typeface="Wingdings"/>
              <a:buChar char=""/>
              <a:tabLst>
                <a:tab pos="143510" algn="l"/>
              </a:tabLst>
            </a:pPr>
            <a:r>
              <a:rPr spc="-5" dirty="0">
                <a:latin typeface="Calibri"/>
                <a:cs typeface="Calibri"/>
              </a:rPr>
              <a:t>Product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feature</a:t>
            </a:r>
            <a:endParaRPr dirty="0">
              <a:latin typeface="Calibri"/>
              <a:cs typeface="Calibri"/>
            </a:endParaRPr>
          </a:p>
          <a:p>
            <a:pPr marL="142875" indent="-142875">
              <a:buFont typeface="Wingdings"/>
              <a:buChar char=""/>
              <a:tabLst>
                <a:tab pos="143510" algn="l"/>
              </a:tabLst>
            </a:pPr>
            <a:r>
              <a:rPr spc="-5" dirty="0">
                <a:latin typeface="Calibri"/>
                <a:cs typeface="Calibri"/>
              </a:rPr>
              <a:t>Product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benefit/advantage</a:t>
            </a:r>
            <a:endParaRPr dirty="0">
              <a:latin typeface="Calibri"/>
              <a:cs typeface="Calibri"/>
            </a:endParaRPr>
          </a:p>
          <a:p>
            <a:pPr marL="142875" indent="-142875">
              <a:buFont typeface="Wingdings"/>
              <a:buChar char=""/>
              <a:tabLst>
                <a:tab pos="143510" algn="l"/>
              </a:tabLst>
            </a:pPr>
            <a:r>
              <a:rPr spc="-5" dirty="0">
                <a:latin typeface="Calibri"/>
                <a:cs typeface="Calibri"/>
              </a:rPr>
              <a:t>Competitors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04633" y="4213979"/>
            <a:ext cx="380355" cy="372434"/>
          </a:xfrm>
          <a:custGeom>
            <a:avLst/>
            <a:gdLst/>
            <a:ahLst/>
            <a:cxnLst/>
            <a:rect l="l" t="t" r="r" b="b"/>
            <a:pathLst>
              <a:path w="143510" h="143509">
                <a:moveTo>
                  <a:pt x="143256" y="71627"/>
                </a:moveTo>
                <a:lnTo>
                  <a:pt x="0" y="71627"/>
                </a:lnTo>
                <a:lnTo>
                  <a:pt x="71627" y="143255"/>
                </a:lnTo>
                <a:lnTo>
                  <a:pt x="143256" y="71627"/>
                </a:lnTo>
                <a:close/>
              </a:path>
              <a:path w="143510" h="143509">
                <a:moveTo>
                  <a:pt x="107442" y="0"/>
                </a:moveTo>
                <a:lnTo>
                  <a:pt x="35813" y="0"/>
                </a:lnTo>
                <a:lnTo>
                  <a:pt x="35813" y="71627"/>
                </a:lnTo>
                <a:lnTo>
                  <a:pt x="107442" y="71627"/>
                </a:lnTo>
                <a:lnTo>
                  <a:pt x="107442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16515" y="7011588"/>
            <a:ext cx="1854649" cy="1239249"/>
          </a:xfrm>
          <a:custGeom>
            <a:avLst/>
            <a:gdLst/>
            <a:ahLst/>
            <a:cxnLst/>
            <a:rect l="l" t="t" r="r" b="b"/>
            <a:pathLst>
              <a:path w="699769" h="477520">
                <a:moveTo>
                  <a:pt x="0" y="477012"/>
                </a:moveTo>
                <a:lnTo>
                  <a:pt x="699516" y="477012"/>
                </a:lnTo>
                <a:lnTo>
                  <a:pt x="699516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solidFill>
            <a:srgbClr val="FFD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34541" y="7326573"/>
            <a:ext cx="115116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/>
            <a:r>
              <a:rPr spc="-5" dirty="0">
                <a:latin typeface="Arial"/>
                <a:cs typeface="Arial"/>
              </a:rPr>
              <a:t>Product  </a:t>
            </a:r>
            <a:r>
              <a:rPr spc="-10" dirty="0">
                <a:latin typeface="Arial"/>
                <a:cs typeface="Arial"/>
              </a:rPr>
              <a:t>po</a:t>
            </a:r>
            <a:r>
              <a:rPr spc="-5" dirty="0">
                <a:latin typeface="Arial"/>
                <a:cs typeface="Arial"/>
              </a:rPr>
              <a:t>sitio</a:t>
            </a:r>
            <a:r>
              <a:rPr spc="-10" dirty="0">
                <a:latin typeface="Arial"/>
                <a:cs typeface="Arial"/>
              </a:rPr>
              <a:t>n</a:t>
            </a:r>
            <a:r>
              <a:rPr spc="-5" dirty="0">
                <a:latin typeface="Arial"/>
                <a:cs typeface="Arial"/>
              </a:rPr>
              <a:t>ing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20897" y="7011588"/>
            <a:ext cx="328182" cy="1239249"/>
          </a:xfrm>
          <a:custGeom>
            <a:avLst/>
            <a:gdLst/>
            <a:ahLst/>
            <a:cxnLst/>
            <a:rect l="l" t="t" r="r" b="b"/>
            <a:pathLst>
              <a:path w="123825" h="477520">
                <a:moveTo>
                  <a:pt x="0" y="477012"/>
                </a:moveTo>
                <a:lnTo>
                  <a:pt x="123443" y="477012"/>
                </a:lnTo>
                <a:lnTo>
                  <a:pt x="123443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71865" y="4333795"/>
            <a:ext cx="17334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Arial Narrow"/>
                <a:cs typeface="Arial Narrow"/>
              </a:rPr>
              <a:t>6</a:t>
            </a:r>
            <a:endParaRPr sz="900">
              <a:latin typeface="Arial Narrow"/>
              <a:cs typeface="Arial Narro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743437" y="7411212"/>
            <a:ext cx="388769" cy="440000"/>
          </a:xfrm>
          <a:custGeom>
            <a:avLst/>
            <a:gdLst/>
            <a:ahLst/>
            <a:cxnLst/>
            <a:rect l="l" t="t" r="r" b="b"/>
            <a:pathLst>
              <a:path w="146685" h="169545">
                <a:moveTo>
                  <a:pt x="73152" y="0"/>
                </a:moveTo>
                <a:lnTo>
                  <a:pt x="73152" y="42290"/>
                </a:lnTo>
                <a:lnTo>
                  <a:pt x="0" y="42290"/>
                </a:lnTo>
                <a:lnTo>
                  <a:pt x="0" y="126872"/>
                </a:lnTo>
                <a:lnTo>
                  <a:pt x="73152" y="126872"/>
                </a:lnTo>
                <a:lnTo>
                  <a:pt x="73152" y="169163"/>
                </a:lnTo>
                <a:lnTo>
                  <a:pt x="146304" y="84581"/>
                </a:lnTo>
                <a:lnTo>
                  <a:pt x="73152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2"/>
          <p:cNvSpPr txBox="1"/>
          <p:nvPr/>
        </p:nvSpPr>
        <p:spPr>
          <a:xfrm>
            <a:off x="3020274" y="4716594"/>
            <a:ext cx="2617172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tabLst>
                <a:tab pos="143510" algn="l"/>
              </a:tabLst>
            </a:pPr>
            <a:r>
              <a:rPr spc="-5" dirty="0" smtClean="0">
                <a:latin typeface="Wingdings"/>
                <a:cs typeface="Wingdings"/>
              </a:rPr>
              <a:t></a:t>
            </a:r>
            <a:r>
              <a:rPr spc="130" dirty="0" smtClean="0">
                <a:latin typeface="Times New Roman"/>
                <a:cs typeface="Times New Roman"/>
              </a:rPr>
              <a:t> </a:t>
            </a:r>
            <a:r>
              <a:rPr lang="en-AU" spc="130" dirty="0" smtClean="0">
                <a:latin typeface="Times New Roman"/>
                <a:cs typeface="Times New Roman"/>
              </a:rPr>
              <a:t>  </a:t>
            </a:r>
            <a:r>
              <a:rPr spc="-10" dirty="0" smtClean="0">
                <a:latin typeface="Calibri"/>
                <a:cs typeface="Calibri"/>
              </a:rPr>
              <a:t>Geographic</a:t>
            </a:r>
            <a:endParaRPr dirty="0">
              <a:latin typeface="Calibri"/>
              <a:cs typeface="Calibri"/>
            </a:endParaRPr>
          </a:p>
          <a:p>
            <a:pPr marL="143510" indent="-143510">
              <a:buFont typeface="Wingdings"/>
              <a:buChar char=""/>
              <a:tabLst>
                <a:tab pos="143510" algn="l"/>
                <a:tab pos="912494" algn="l"/>
              </a:tabLst>
            </a:pPr>
            <a:r>
              <a:rPr lang="en-AU" spc="-10" dirty="0" smtClean="0">
                <a:latin typeface="Calibri"/>
                <a:cs typeface="Calibri"/>
              </a:rPr>
              <a:t>    </a:t>
            </a:r>
            <a:r>
              <a:rPr spc="-10" dirty="0" smtClean="0">
                <a:latin typeface="Calibri"/>
                <a:cs typeface="Calibri"/>
              </a:rPr>
              <a:t>Differentiated</a:t>
            </a:r>
            <a:endParaRPr lang="en-AU" spc="-10" dirty="0" smtClean="0">
              <a:latin typeface="Calibri"/>
              <a:cs typeface="Calibri"/>
            </a:endParaRPr>
          </a:p>
          <a:p>
            <a:pPr>
              <a:tabLst>
                <a:tab pos="143510" algn="l"/>
                <a:tab pos="912494" algn="l"/>
              </a:tabLst>
            </a:pPr>
            <a:r>
              <a:rPr spc="-5" dirty="0" smtClean="0">
                <a:latin typeface="Wingdings"/>
                <a:cs typeface="Wingdings"/>
              </a:rPr>
              <a:t></a:t>
            </a:r>
            <a:r>
              <a:rPr spc="125" dirty="0" smtClean="0">
                <a:latin typeface="Times New Roman"/>
                <a:cs typeface="Times New Roman"/>
              </a:rPr>
              <a:t> </a:t>
            </a:r>
            <a:r>
              <a:rPr lang="en-AU" spc="125" dirty="0" smtClean="0">
                <a:latin typeface="Times New Roman"/>
                <a:cs typeface="Times New Roman"/>
              </a:rPr>
              <a:t>  </a:t>
            </a:r>
            <a:r>
              <a:rPr spc="-10" dirty="0" err="1" smtClean="0">
                <a:latin typeface="Calibri"/>
                <a:cs typeface="Calibri"/>
              </a:rPr>
              <a:t>Psychographi</a:t>
            </a:r>
            <a:r>
              <a:rPr lang="en-AU" spc="-10" dirty="0" smtClean="0">
                <a:latin typeface="Calibri"/>
                <a:cs typeface="Calibri"/>
              </a:rPr>
              <a:t>c</a:t>
            </a:r>
          </a:p>
          <a:p>
            <a:pPr>
              <a:tabLst>
                <a:tab pos="143510" algn="l"/>
                <a:tab pos="912494" algn="l"/>
              </a:tabLst>
            </a:pPr>
            <a:r>
              <a:rPr lang="en-AU" spc="-5" dirty="0" smtClean="0">
                <a:latin typeface="Wingdings"/>
                <a:cs typeface="Wingdings"/>
              </a:rPr>
              <a:t> </a:t>
            </a:r>
            <a:r>
              <a:rPr spc="-5" dirty="0" err="1" smtClean="0">
                <a:latin typeface="Calibri"/>
                <a:cs typeface="Calibri"/>
              </a:rPr>
              <a:t>Behaviouristic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6" name="object 15"/>
          <p:cNvSpPr/>
          <p:nvPr/>
        </p:nvSpPr>
        <p:spPr>
          <a:xfrm>
            <a:off x="3948505" y="4187141"/>
            <a:ext cx="380355" cy="372434"/>
          </a:xfrm>
          <a:custGeom>
            <a:avLst/>
            <a:gdLst/>
            <a:ahLst/>
            <a:cxnLst/>
            <a:rect l="l" t="t" r="r" b="b"/>
            <a:pathLst>
              <a:path w="143510" h="143509">
                <a:moveTo>
                  <a:pt x="143256" y="71627"/>
                </a:moveTo>
                <a:lnTo>
                  <a:pt x="0" y="71627"/>
                </a:lnTo>
                <a:lnTo>
                  <a:pt x="71627" y="143255"/>
                </a:lnTo>
                <a:lnTo>
                  <a:pt x="143256" y="71627"/>
                </a:lnTo>
                <a:close/>
              </a:path>
              <a:path w="143510" h="143509">
                <a:moveTo>
                  <a:pt x="107442" y="0"/>
                </a:moveTo>
                <a:lnTo>
                  <a:pt x="35813" y="0"/>
                </a:lnTo>
                <a:lnTo>
                  <a:pt x="35813" y="71627"/>
                </a:lnTo>
                <a:lnTo>
                  <a:pt x="107442" y="71627"/>
                </a:lnTo>
                <a:lnTo>
                  <a:pt x="107442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6"/>
          <p:cNvSpPr/>
          <p:nvPr/>
        </p:nvSpPr>
        <p:spPr>
          <a:xfrm>
            <a:off x="11963400" y="1085947"/>
            <a:ext cx="954532" cy="1218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051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3279279"/>
            <a:ext cx="7924800" cy="2523768"/>
          </a:xfrm>
          <a:prstGeom prst="rect">
            <a:avLst/>
          </a:prstGeom>
          <a:ln w="24384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650" dirty="0">
              <a:latin typeface="Times New Roman"/>
              <a:cs typeface="Times New Roman"/>
            </a:endParaRPr>
          </a:p>
          <a:p>
            <a:pPr marL="205104"/>
            <a:r>
              <a:rPr lang="en-AU" sz="5400" b="1" spc="-15" dirty="0">
                <a:solidFill>
                  <a:srgbClr val="FFFFFF"/>
                </a:solidFill>
                <a:latin typeface="Arial Narrow"/>
                <a:cs typeface="Arial Narrow"/>
              </a:rPr>
              <a:t>E</a:t>
            </a:r>
            <a:r>
              <a:rPr lang="en-AU" sz="5400" b="1" spc="-15" dirty="0" smtClean="0">
                <a:solidFill>
                  <a:srgbClr val="FFFFFF"/>
                </a:solidFill>
                <a:latin typeface="Arial Narrow"/>
                <a:cs typeface="Arial Narrow"/>
              </a:rPr>
              <a:t>xample: </a:t>
            </a:r>
          </a:p>
          <a:p>
            <a:pPr marL="205104"/>
            <a:r>
              <a:rPr lang="en-AU" sz="5400" b="1" spc="-15" dirty="0" smtClean="0">
                <a:solidFill>
                  <a:srgbClr val="FFFFFF"/>
                </a:solidFill>
                <a:latin typeface="Arial Narrow"/>
                <a:cs typeface="Arial Narrow"/>
              </a:rPr>
              <a:t>‘</a:t>
            </a:r>
            <a:r>
              <a:rPr lang="en-AU" sz="5400" b="1" spc="-15" dirty="0" err="1" smtClean="0">
                <a:solidFill>
                  <a:srgbClr val="FFFFFF"/>
                </a:solidFill>
                <a:latin typeface="Arial Narrow"/>
                <a:cs typeface="Arial Narrow"/>
              </a:rPr>
              <a:t>Ecoriginals</a:t>
            </a:r>
            <a:r>
              <a:rPr lang="en-AU" sz="5400" b="1" spc="-15" dirty="0" smtClean="0">
                <a:solidFill>
                  <a:srgbClr val="FFFFFF"/>
                </a:solidFill>
                <a:latin typeface="Arial Narrow"/>
                <a:cs typeface="Arial Narrow"/>
              </a:rPr>
              <a:t> Baby’</a:t>
            </a:r>
            <a:endParaRPr sz="54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433" y="-284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/>
          <p:cNvSpPr/>
          <p:nvPr/>
        </p:nvSpPr>
        <p:spPr>
          <a:xfrm>
            <a:off x="1524000" y="2072025"/>
            <a:ext cx="2971800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/>
          <p:cNvSpPr/>
          <p:nvPr/>
        </p:nvSpPr>
        <p:spPr>
          <a:xfrm>
            <a:off x="7196373" y="3752850"/>
            <a:ext cx="4876800" cy="3643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20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433" y="-284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 txBox="1"/>
          <p:nvPr/>
        </p:nvSpPr>
        <p:spPr>
          <a:xfrm>
            <a:off x="208030" y="0"/>
            <a:ext cx="11582400" cy="9313768"/>
          </a:xfrm>
          <a:prstGeom prst="rect">
            <a:avLst/>
          </a:prstGeom>
          <a:ln w="24384">
            <a:noFill/>
          </a:ln>
        </p:spPr>
        <p:txBody>
          <a:bodyPr vert="horz" wrap="square" lIns="0" tIns="40005" rIns="0" bIns="0" rtlCol="0">
            <a:spAutoFit/>
          </a:bodyPr>
          <a:lstStyle/>
          <a:p>
            <a:pPr marL="135890" marR="53340">
              <a:spcBef>
                <a:spcPts val="315"/>
              </a:spcBef>
            </a:pPr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Identify the </a:t>
            </a:r>
            <a:r>
              <a:rPr sz="3200" b="1" u="sng" spc="-10" dirty="0">
                <a:solidFill>
                  <a:srgbClr val="006CAD"/>
                </a:solidFill>
                <a:latin typeface="Calibri"/>
                <a:cs typeface="Calibri"/>
              </a:rPr>
              <a:t>targeting </a:t>
            </a:r>
            <a:r>
              <a:rPr sz="3200" b="1" u="sng" spc="-20" dirty="0">
                <a:solidFill>
                  <a:srgbClr val="006CAD"/>
                </a:solidFill>
                <a:latin typeface="Calibri"/>
                <a:cs typeface="Calibri"/>
              </a:rPr>
              <a:t>strategy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used </a:t>
            </a:r>
            <a:r>
              <a:rPr sz="3200" b="1" spc="-15" dirty="0">
                <a:solidFill>
                  <a:srgbClr val="006CAD"/>
                </a:solidFill>
                <a:latin typeface="Calibri"/>
                <a:cs typeface="Calibri"/>
              </a:rPr>
              <a:t>by </a:t>
            </a:r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the company 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in </a:t>
            </a:r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the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disposable </a:t>
            </a:r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nappy</a:t>
            </a:r>
            <a:r>
              <a:rPr sz="3200" b="1" spc="10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15" dirty="0" smtClean="0">
                <a:solidFill>
                  <a:srgbClr val="006CAD"/>
                </a:solidFill>
                <a:latin typeface="Calibri"/>
                <a:cs typeface="Calibri"/>
              </a:rPr>
              <a:t>market</a:t>
            </a:r>
            <a:endParaRPr lang="en-AU" sz="3200" b="1" spc="-15" dirty="0" smtClean="0">
              <a:solidFill>
                <a:srgbClr val="006CAD"/>
              </a:solidFill>
              <a:latin typeface="Calibri"/>
              <a:cs typeface="Calibri"/>
            </a:endParaRPr>
          </a:p>
          <a:p>
            <a:pPr marL="135890" marR="53340">
              <a:spcBef>
                <a:spcPts val="315"/>
              </a:spcBef>
            </a:pPr>
            <a:endParaRPr lang="en-AU" sz="3200" b="1" spc="-15" dirty="0">
              <a:solidFill>
                <a:srgbClr val="006CAD"/>
              </a:solidFill>
              <a:latin typeface="Calibri"/>
              <a:cs typeface="Calibri"/>
            </a:endParaRPr>
          </a:p>
          <a:p>
            <a:pPr marL="135890" marR="53340">
              <a:spcBef>
                <a:spcPts val="315"/>
              </a:spcBef>
            </a:pPr>
            <a:endParaRPr lang="en-AU" sz="1600" b="1" spc="-15" dirty="0" smtClean="0">
              <a:solidFill>
                <a:srgbClr val="006CAD"/>
              </a:solidFill>
              <a:latin typeface="Calibri"/>
              <a:cs typeface="Calibri"/>
            </a:endParaRPr>
          </a:p>
          <a:p>
            <a:pPr marL="135890" marR="53340">
              <a:spcBef>
                <a:spcPts val="315"/>
              </a:spcBef>
            </a:pPr>
            <a:endParaRPr lang="en-AU" sz="1600" dirty="0" smtClean="0">
              <a:latin typeface="Calibri"/>
              <a:cs typeface="Calibri"/>
            </a:endParaRPr>
          </a:p>
          <a:p>
            <a:pPr marL="135890" marR="53340">
              <a:spcBef>
                <a:spcPts val="315"/>
              </a:spcBef>
            </a:pPr>
            <a:endParaRPr lang="en-AU" sz="1600" dirty="0">
              <a:latin typeface="Calibri"/>
              <a:cs typeface="Calibri"/>
            </a:endParaRPr>
          </a:p>
          <a:p>
            <a:pPr marL="135890" marR="53340">
              <a:spcBef>
                <a:spcPts val="315"/>
              </a:spcBef>
            </a:pPr>
            <a:endParaRPr sz="1600" dirty="0">
              <a:latin typeface="Calibri"/>
              <a:cs typeface="Calibri"/>
            </a:endParaRPr>
          </a:p>
          <a:p>
            <a:pPr marL="1880870" algn="r">
              <a:lnSpc>
                <a:spcPct val="150000"/>
              </a:lnSpc>
              <a:tabLst>
                <a:tab pos="2109470" algn="l"/>
                <a:tab pos="2110105" algn="l"/>
              </a:tabLst>
            </a:pPr>
            <a:r>
              <a:rPr sz="2400" b="1" spc="-20" dirty="0" smtClean="0">
                <a:latin typeface="Arial"/>
                <a:cs typeface="Arial"/>
              </a:rPr>
              <a:t>Targeting</a:t>
            </a:r>
            <a:r>
              <a:rPr sz="2400" b="1" spc="-4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strategies</a:t>
            </a:r>
            <a:endParaRPr sz="2400" b="1" dirty="0">
              <a:latin typeface="Arial"/>
              <a:cs typeface="Arial"/>
            </a:endParaRPr>
          </a:p>
          <a:p>
            <a:pPr marL="2454910" lvl="1" indent="-342900" algn="r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340610" algn="l"/>
                <a:tab pos="2341245" algn="l"/>
              </a:tabLst>
            </a:pPr>
            <a:r>
              <a:rPr sz="2400" spc="-5" dirty="0">
                <a:latin typeface="Arial"/>
                <a:cs typeface="Arial"/>
              </a:rPr>
              <a:t>Undifferentiated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strategy</a:t>
            </a:r>
            <a:endParaRPr sz="2400" dirty="0">
              <a:latin typeface="Arial"/>
              <a:cs typeface="Arial"/>
            </a:endParaRPr>
          </a:p>
          <a:p>
            <a:pPr marL="2454910" lvl="1" indent="-342900" algn="r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340610" algn="l"/>
                <a:tab pos="2341245" algn="l"/>
              </a:tabLst>
            </a:pPr>
            <a:r>
              <a:rPr sz="2400" dirty="0">
                <a:latin typeface="Arial"/>
                <a:cs typeface="Arial"/>
              </a:rPr>
              <a:t>Concentrated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strategy</a:t>
            </a:r>
            <a:endParaRPr sz="2400" dirty="0">
              <a:latin typeface="Arial"/>
              <a:cs typeface="Arial"/>
            </a:endParaRPr>
          </a:p>
          <a:p>
            <a:pPr marL="2454910" lvl="1" indent="-342900" algn="r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340610" algn="l"/>
                <a:tab pos="2341245" algn="l"/>
              </a:tabLst>
            </a:pPr>
            <a:r>
              <a:rPr sz="2400" dirty="0">
                <a:latin typeface="Arial"/>
                <a:cs typeface="Arial"/>
              </a:rPr>
              <a:t>Differentiated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strategy</a:t>
            </a:r>
            <a:endParaRPr sz="2400" dirty="0"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24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lang="en-AU" sz="2400" dirty="0" smtClean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lang="en-AU" sz="24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661795" lvl="1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005840" algn="l"/>
              </a:tabLst>
            </a:pPr>
            <a:r>
              <a:rPr sz="2400" spc="-5" dirty="0">
                <a:latin typeface="Arial"/>
                <a:cs typeface="Arial"/>
              </a:rPr>
              <a:t>Inspect </a:t>
            </a:r>
            <a:r>
              <a:rPr sz="2400" dirty="0">
                <a:latin typeface="Arial"/>
                <a:cs typeface="Arial"/>
              </a:rPr>
              <a:t>target-market </a:t>
            </a:r>
            <a:r>
              <a:rPr sz="2400" spc="-5" dirty="0">
                <a:latin typeface="Arial"/>
                <a:cs typeface="Arial"/>
              </a:rPr>
              <a:t>needs and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characteristics</a:t>
            </a:r>
            <a:endParaRPr sz="2400" dirty="0">
              <a:latin typeface="Arial"/>
              <a:cs typeface="Arial"/>
            </a:endParaRPr>
          </a:p>
          <a:p>
            <a:pPr marL="1661795" lvl="1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005840" algn="l"/>
              </a:tabLst>
            </a:pPr>
            <a:r>
              <a:rPr sz="2400" spc="-5" dirty="0">
                <a:latin typeface="Arial"/>
                <a:cs typeface="Arial"/>
              </a:rPr>
              <a:t>Check product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attributes</a:t>
            </a:r>
            <a:endParaRPr sz="2400" dirty="0">
              <a:latin typeface="Arial"/>
              <a:cs typeface="Arial"/>
            </a:endParaRPr>
          </a:p>
          <a:p>
            <a:pPr marL="1661795" lvl="1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005840" algn="l"/>
              </a:tabLst>
            </a:pPr>
            <a:r>
              <a:rPr sz="2400" spc="-5" dirty="0">
                <a:latin typeface="Arial"/>
                <a:cs typeface="Arial"/>
              </a:rPr>
              <a:t>Check the </a:t>
            </a:r>
            <a:r>
              <a:rPr sz="2400" spc="-10" dirty="0">
                <a:latin typeface="Arial"/>
                <a:cs typeface="Arial"/>
              </a:rPr>
              <a:t>company’s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objectives</a:t>
            </a:r>
            <a:endParaRPr sz="2400" dirty="0">
              <a:latin typeface="Arial"/>
              <a:cs typeface="Arial"/>
            </a:endParaRPr>
          </a:p>
          <a:p>
            <a:pPr marL="1661795" lvl="1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005840" algn="l"/>
              </a:tabLst>
            </a:pPr>
            <a:r>
              <a:rPr sz="2400" spc="-5" dirty="0">
                <a:latin typeface="Arial"/>
                <a:cs typeface="Arial"/>
              </a:rPr>
              <a:t>Check the </a:t>
            </a:r>
            <a:r>
              <a:rPr sz="2400" spc="-10" dirty="0">
                <a:latin typeface="Arial"/>
                <a:cs typeface="Arial"/>
              </a:rPr>
              <a:t>company’s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resources</a:t>
            </a:r>
            <a:endParaRPr sz="2400" dirty="0">
              <a:latin typeface="Arial"/>
              <a:cs typeface="Arial"/>
            </a:endParaRPr>
          </a:p>
          <a:p>
            <a:pPr marL="2000250" lvl="4" indent="-171450">
              <a:buFont typeface="Wingdings" panose="05000000000000000000" pitchFamily="2" charset="2"/>
              <a:buChar char="Ø"/>
            </a:pPr>
            <a:endParaRPr sz="1100" dirty="0">
              <a:latin typeface="Times New Roman"/>
              <a:cs typeface="Times New Roman"/>
            </a:endParaRP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1100" dirty="0">
              <a:latin typeface="Times New Roman"/>
              <a:cs typeface="Times New Roman"/>
            </a:endParaRPr>
          </a:p>
          <a:p>
            <a:pPr marL="171450" indent="-1714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sz="1100" dirty="0">
              <a:latin typeface="Times New Roman"/>
              <a:cs typeface="Times New Roman"/>
            </a:endParaRPr>
          </a:p>
          <a:p>
            <a:pPr marL="4274820" marR="181610" indent="-171450">
              <a:lnSpc>
                <a:spcPct val="105600"/>
              </a:lnSpc>
              <a:spcBef>
                <a:spcPts val="670"/>
              </a:spcBef>
              <a:buFont typeface="Wingdings" panose="05000000000000000000" pitchFamily="2" charset="2"/>
              <a:buChar char="Ø"/>
            </a:pPr>
            <a:endParaRPr sz="450" dirty="0">
              <a:latin typeface="Arial Narrow"/>
              <a:cs typeface="Arial Narrow"/>
            </a:endParaRPr>
          </a:p>
        </p:txBody>
      </p:sp>
      <p:sp>
        <p:nvSpPr>
          <p:cNvPr id="5" name="object 4"/>
          <p:cNvSpPr/>
          <p:nvPr/>
        </p:nvSpPr>
        <p:spPr>
          <a:xfrm>
            <a:off x="2971800" y="2076450"/>
            <a:ext cx="3505200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63400" y="1085947"/>
            <a:ext cx="954532" cy="1218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1176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433" y="-284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304800" y="323850"/>
            <a:ext cx="7128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975">
              <a:spcBef>
                <a:spcPts val="315"/>
              </a:spcBef>
            </a:pPr>
            <a:r>
              <a:rPr lang="en-AU" sz="3200" b="1" spc="-10" dirty="0">
                <a:solidFill>
                  <a:srgbClr val="006CAD"/>
                </a:solidFill>
                <a:cs typeface="Calibri"/>
              </a:rPr>
              <a:t>Identify the </a:t>
            </a:r>
            <a:r>
              <a:rPr lang="en-AU" sz="3200" b="1" u="sng" spc="-15" dirty="0">
                <a:solidFill>
                  <a:srgbClr val="006CAD"/>
                </a:solidFill>
                <a:cs typeface="Calibri"/>
              </a:rPr>
              <a:t>target market </a:t>
            </a:r>
            <a:r>
              <a:rPr lang="en-AU" sz="3200" b="1" spc="-5" dirty="0">
                <a:solidFill>
                  <a:srgbClr val="006CAD"/>
                </a:solidFill>
                <a:cs typeface="Calibri"/>
              </a:rPr>
              <a:t>of </a:t>
            </a:r>
            <a:r>
              <a:rPr lang="en-AU" sz="3200" b="1" spc="-10" dirty="0">
                <a:solidFill>
                  <a:srgbClr val="006CAD"/>
                </a:solidFill>
                <a:cs typeface="Calibri"/>
              </a:rPr>
              <a:t>the</a:t>
            </a:r>
            <a:r>
              <a:rPr lang="en-AU" sz="3200" b="1" spc="100" dirty="0">
                <a:solidFill>
                  <a:srgbClr val="006CAD"/>
                </a:solidFill>
                <a:cs typeface="Calibri"/>
              </a:rPr>
              <a:t> </a:t>
            </a:r>
            <a:r>
              <a:rPr lang="en-AU" sz="3200" b="1" spc="-10" dirty="0">
                <a:solidFill>
                  <a:srgbClr val="006CAD"/>
                </a:solidFill>
                <a:cs typeface="Calibri"/>
              </a:rPr>
              <a:t>product</a:t>
            </a:r>
            <a:endParaRPr lang="en-AU" sz="3200" dirty="0">
              <a:cs typeface="Calibri"/>
            </a:endParaRPr>
          </a:p>
        </p:txBody>
      </p:sp>
      <p:sp>
        <p:nvSpPr>
          <p:cNvPr id="4" name="object 9"/>
          <p:cNvSpPr/>
          <p:nvPr/>
        </p:nvSpPr>
        <p:spPr>
          <a:xfrm>
            <a:off x="1500424" y="2228850"/>
            <a:ext cx="4753914" cy="33947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/>
          <p:cNvSpPr/>
          <p:nvPr/>
        </p:nvSpPr>
        <p:spPr>
          <a:xfrm>
            <a:off x="7432970" y="4591050"/>
            <a:ext cx="4675631" cy="3563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8271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4620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2813" y="312117"/>
            <a:ext cx="11734800" cy="1618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440"/>
            <a:r>
              <a:rPr sz="3200" b="1" spc="-15" dirty="0">
                <a:solidFill>
                  <a:srgbClr val="006CAD"/>
                </a:solidFill>
                <a:latin typeface="Calibri"/>
                <a:cs typeface="Calibri"/>
              </a:rPr>
              <a:t>Market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vs. </a:t>
            </a:r>
            <a:r>
              <a:rPr sz="3200" b="1" spc="-15" dirty="0">
                <a:solidFill>
                  <a:srgbClr val="006CAD"/>
                </a:solidFill>
                <a:latin typeface="Calibri"/>
                <a:cs typeface="Calibri"/>
              </a:rPr>
              <a:t>Market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Segment vs. </a:t>
            </a:r>
            <a:r>
              <a:rPr sz="3200" b="1" spc="-35" dirty="0">
                <a:solidFill>
                  <a:srgbClr val="006CAD"/>
                </a:solidFill>
                <a:latin typeface="Calibri"/>
                <a:cs typeface="Calibri"/>
              </a:rPr>
              <a:t>Target</a:t>
            </a:r>
            <a:r>
              <a:rPr sz="3200" b="1" spc="35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15" dirty="0" smtClean="0">
                <a:solidFill>
                  <a:srgbClr val="006CAD"/>
                </a:solidFill>
                <a:latin typeface="Calibri"/>
                <a:cs typeface="Calibri"/>
              </a:rPr>
              <a:t>Market</a:t>
            </a:r>
            <a:endParaRPr lang="en-AU" sz="3200" b="1" spc="-15" dirty="0" smtClean="0">
              <a:solidFill>
                <a:srgbClr val="006CAD"/>
              </a:solidFill>
              <a:latin typeface="Calibri"/>
              <a:cs typeface="Calibri"/>
            </a:endParaRPr>
          </a:p>
          <a:p>
            <a:pPr marL="218440"/>
            <a:endParaRPr sz="3200" dirty="0">
              <a:latin typeface="Calibri"/>
              <a:cs typeface="Calibri"/>
            </a:endParaRPr>
          </a:p>
          <a:p>
            <a:pPr marL="172085" indent="-172085">
              <a:spcBef>
                <a:spcPts val="1120"/>
              </a:spcBef>
              <a:buFont typeface="Wingdings"/>
              <a:buChar char=""/>
              <a:tabLst>
                <a:tab pos="172720" algn="l"/>
              </a:tabLst>
            </a:pPr>
            <a:r>
              <a:rPr lang="en-AU" sz="3200" spc="-10" dirty="0" smtClean="0">
                <a:latin typeface="Calibri"/>
                <a:cs typeface="Calibri"/>
              </a:rPr>
              <a:t> </a:t>
            </a:r>
            <a:r>
              <a:rPr sz="3200" spc="-10" dirty="0" smtClean="0">
                <a:latin typeface="Calibri"/>
                <a:cs typeface="Calibri"/>
              </a:rPr>
              <a:t>For </a:t>
            </a:r>
            <a:r>
              <a:rPr sz="3200" spc="-5" dirty="0">
                <a:latin typeface="Calibri"/>
                <a:cs typeface="Calibri"/>
              </a:rPr>
              <a:t>some products,  product </a:t>
            </a:r>
            <a:r>
              <a:rPr sz="3200" spc="-10" dirty="0">
                <a:latin typeface="Calibri"/>
                <a:cs typeface="Calibri"/>
              </a:rPr>
              <a:t>users </a:t>
            </a:r>
            <a:r>
              <a:rPr sz="3200" spc="-5" dirty="0">
                <a:latin typeface="Calibri"/>
                <a:cs typeface="Calibri"/>
              </a:rPr>
              <a:t>are not </a:t>
            </a:r>
            <a:r>
              <a:rPr sz="3200" dirty="0">
                <a:latin typeface="Calibri"/>
                <a:cs typeface="Calibri"/>
              </a:rPr>
              <a:t>the </a:t>
            </a:r>
            <a:r>
              <a:rPr sz="3200" spc="-10" dirty="0">
                <a:latin typeface="Calibri"/>
                <a:cs typeface="Calibri"/>
              </a:rPr>
              <a:t>target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market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77797" y="2587959"/>
            <a:ext cx="3914192" cy="3755691"/>
          </a:xfrm>
          <a:custGeom>
            <a:avLst/>
            <a:gdLst/>
            <a:ahLst/>
            <a:cxnLst/>
            <a:rect l="l" t="t" r="r" b="b"/>
            <a:pathLst>
              <a:path w="1877695" h="1960245">
                <a:moveTo>
                  <a:pt x="938784" y="0"/>
                </a:moveTo>
                <a:lnTo>
                  <a:pt x="891934" y="1199"/>
                </a:lnTo>
                <a:lnTo>
                  <a:pt x="845679" y="4760"/>
                </a:lnTo>
                <a:lnTo>
                  <a:pt x="800071" y="10626"/>
                </a:lnTo>
                <a:lnTo>
                  <a:pt x="755165" y="18741"/>
                </a:lnTo>
                <a:lnTo>
                  <a:pt x="711014" y="29049"/>
                </a:lnTo>
                <a:lnTo>
                  <a:pt x="667673" y="41493"/>
                </a:lnTo>
                <a:lnTo>
                  <a:pt x="625195" y="56018"/>
                </a:lnTo>
                <a:lnTo>
                  <a:pt x="583633" y="72568"/>
                </a:lnTo>
                <a:lnTo>
                  <a:pt x="543043" y="91086"/>
                </a:lnTo>
                <a:lnTo>
                  <a:pt x="503477" y="111515"/>
                </a:lnTo>
                <a:lnTo>
                  <a:pt x="464989" y="133801"/>
                </a:lnTo>
                <a:lnTo>
                  <a:pt x="427633" y="157886"/>
                </a:lnTo>
                <a:lnTo>
                  <a:pt x="391464" y="183715"/>
                </a:lnTo>
                <a:lnTo>
                  <a:pt x="356534" y="211231"/>
                </a:lnTo>
                <a:lnTo>
                  <a:pt x="322897" y="240379"/>
                </a:lnTo>
                <a:lnTo>
                  <a:pt x="290609" y="271101"/>
                </a:lnTo>
                <a:lnTo>
                  <a:pt x="259721" y="303342"/>
                </a:lnTo>
                <a:lnTo>
                  <a:pt x="230288" y="337046"/>
                </a:lnTo>
                <a:lnTo>
                  <a:pt x="202365" y="372157"/>
                </a:lnTo>
                <a:lnTo>
                  <a:pt x="176004" y="408617"/>
                </a:lnTo>
                <a:lnTo>
                  <a:pt x="151259" y="446372"/>
                </a:lnTo>
                <a:lnTo>
                  <a:pt x="128185" y="485365"/>
                </a:lnTo>
                <a:lnTo>
                  <a:pt x="106835" y="525540"/>
                </a:lnTo>
                <a:lnTo>
                  <a:pt x="87263" y="566840"/>
                </a:lnTo>
                <a:lnTo>
                  <a:pt x="69522" y="609210"/>
                </a:lnTo>
                <a:lnTo>
                  <a:pt x="53667" y="652594"/>
                </a:lnTo>
                <a:lnTo>
                  <a:pt x="39752" y="696934"/>
                </a:lnTo>
                <a:lnTo>
                  <a:pt x="27829" y="742175"/>
                </a:lnTo>
                <a:lnTo>
                  <a:pt x="17954" y="788262"/>
                </a:lnTo>
                <a:lnTo>
                  <a:pt x="10180" y="835137"/>
                </a:lnTo>
                <a:lnTo>
                  <a:pt x="4560" y="882744"/>
                </a:lnTo>
                <a:lnTo>
                  <a:pt x="1149" y="931028"/>
                </a:lnTo>
                <a:lnTo>
                  <a:pt x="0" y="979931"/>
                </a:lnTo>
                <a:lnTo>
                  <a:pt x="1149" y="1028835"/>
                </a:lnTo>
                <a:lnTo>
                  <a:pt x="4560" y="1077119"/>
                </a:lnTo>
                <a:lnTo>
                  <a:pt x="10180" y="1124726"/>
                </a:lnTo>
                <a:lnTo>
                  <a:pt x="17954" y="1171601"/>
                </a:lnTo>
                <a:lnTo>
                  <a:pt x="27829" y="1217688"/>
                </a:lnTo>
                <a:lnTo>
                  <a:pt x="39752" y="1262929"/>
                </a:lnTo>
                <a:lnTo>
                  <a:pt x="53667" y="1307269"/>
                </a:lnTo>
                <a:lnTo>
                  <a:pt x="69522" y="1350653"/>
                </a:lnTo>
                <a:lnTo>
                  <a:pt x="87263" y="1393023"/>
                </a:lnTo>
                <a:lnTo>
                  <a:pt x="106835" y="1434323"/>
                </a:lnTo>
                <a:lnTo>
                  <a:pt x="128185" y="1474498"/>
                </a:lnTo>
                <a:lnTo>
                  <a:pt x="151259" y="1513491"/>
                </a:lnTo>
                <a:lnTo>
                  <a:pt x="176004" y="1551246"/>
                </a:lnTo>
                <a:lnTo>
                  <a:pt x="202365" y="1587706"/>
                </a:lnTo>
                <a:lnTo>
                  <a:pt x="230288" y="1622817"/>
                </a:lnTo>
                <a:lnTo>
                  <a:pt x="259721" y="1656521"/>
                </a:lnTo>
                <a:lnTo>
                  <a:pt x="290609" y="1688762"/>
                </a:lnTo>
                <a:lnTo>
                  <a:pt x="322897" y="1719484"/>
                </a:lnTo>
                <a:lnTo>
                  <a:pt x="356534" y="1748632"/>
                </a:lnTo>
                <a:lnTo>
                  <a:pt x="391464" y="1776148"/>
                </a:lnTo>
                <a:lnTo>
                  <a:pt x="427633" y="1801977"/>
                </a:lnTo>
                <a:lnTo>
                  <a:pt x="464989" y="1826062"/>
                </a:lnTo>
                <a:lnTo>
                  <a:pt x="503477" y="1848348"/>
                </a:lnTo>
                <a:lnTo>
                  <a:pt x="543043" y="1868777"/>
                </a:lnTo>
                <a:lnTo>
                  <a:pt x="583633" y="1887295"/>
                </a:lnTo>
                <a:lnTo>
                  <a:pt x="625195" y="1903845"/>
                </a:lnTo>
                <a:lnTo>
                  <a:pt x="667673" y="1918370"/>
                </a:lnTo>
                <a:lnTo>
                  <a:pt x="711014" y="1930814"/>
                </a:lnTo>
                <a:lnTo>
                  <a:pt x="755165" y="1941122"/>
                </a:lnTo>
                <a:lnTo>
                  <a:pt x="800071" y="1949237"/>
                </a:lnTo>
                <a:lnTo>
                  <a:pt x="845679" y="1955103"/>
                </a:lnTo>
                <a:lnTo>
                  <a:pt x="891934" y="1958664"/>
                </a:lnTo>
                <a:lnTo>
                  <a:pt x="938784" y="1959863"/>
                </a:lnTo>
                <a:lnTo>
                  <a:pt x="985633" y="1958664"/>
                </a:lnTo>
                <a:lnTo>
                  <a:pt x="1031888" y="1955103"/>
                </a:lnTo>
                <a:lnTo>
                  <a:pt x="1077496" y="1949237"/>
                </a:lnTo>
                <a:lnTo>
                  <a:pt x="1122402" y="1941122"/>
                </a:lnTo>
                <a:lnTo>
                  <a:pt x="1166553" y="1930814"/>
                </a:lnTo>
                <a:lnTo>
                  <a:pt x="1209894" y="1918370"/>
                </a:lnTo>
                <a:lnTo>
                  <a:pt x="1252372" y="1903845"/>
                </a:lnTo>
                <a:lnTo>
                  <a:pt x="1293934" y="1887295"/>
                </a:lnTo>
                <a:lnTo>
                  <a:pt x="1334524" y="1868777"/>
                </a:lnTo>
                <a:lnTo>
                  <a:pt x="1374090" y="1848348"/>
                </a:lnTo>
                <a:lnTo>
                  <a:pt x="1412578" y="1826062"/>
                </a:lnTo>
                <a:lnTo>
                  <a:pt x="1449934" y="1801977"/>
                </a:lnTo>
                <a:lnTo>
                  <a:pt x="1486103" y="1776148"/>
                </a:lnTo>
                <a:lnTo>
                  <a:pt x="1521033" y="1748632"/>
                </a:lnTo>
                <a:lnTo>
                  <a:pt x="1554670" y="1719484"/>
                </a:lnTo>
                <a:lnTo>
                  <a:pt x="1586958" y="1688762"/>
                </a:lnTo>
                <a:lnTo>
                  <a:pt x="1617846" y="1656521"/>
                </a:lnTo>
                <a:lnTo>
                  <a:pt x="1647279" y="1622817"/>
                </a:lnTo>
                <a:lnTo>
                  <a:pt x="1675202" y="1587706"/>
                </a:lnTo>
                <a:lnTo>
                  <a:pt x="1701563" y="1551246"/>
                </a:lnTo>
                <a:lnTo>
                  <a:pt x="1726308" y="1513491"/>
                </a:lnTo>
                <a:lnTo>
                  <a:pt x="1749382" y="1474498"/>
                </a:lnTo>
                <a:lnTo>
                  <a:pt x="1770732" y="1434323"/>
                </a:lnTo>
                <a:lnTo>
                  <a:pt x="1790304" y="1393023"/>
                </a:lnTo>
                <a:lnTo>
                  <a:pt x="1808045" y="1350653"/>
                </a:lnTo>
                <a:lnTo>
                  <a:pt x="1823900" y="1307269"/>
                </a:lnTo>
                <a:lnTo>
                  <a:pt x="1837815" y="1262929"/>
                </a:lnTo>
                <a:lnTo>
                  <a:pt x="1849738" y="1217688"/>
                </a:lnTo>
                <a:lnTo>
                  <a:pt x="1859613" y="1171601"/>
                </a:lnTo>
                <a:lnTo>
                  <a:pt x="1867387" y="1124726"/>
                </a:lnTo>
                <a:lnTo>
                  <a:pt x="1873007" y="1077119"/>
                </a:lnTo>
                <a:lnTo>
                  <a:pt x="1876418" y="1028835"/>
                </a:lnTo>
                <a:lnTo>
                  <a:pt x="1877567" y="979931"/>
                </a:lnTo>
                <a:lnTo>
                  <a:pt x="1876418" y="931028"/>
                </a:lnTo>
                <a:lnTo>
                  <a:pt x="1873007" y="882744"/>
                </a:lnTo>
                <a:lnTo>
                  <a:pt x="1867387" y="835137"/>
                </a:lnTo>
                <a:lnTo>
                  <a:pt x="1859613" y="788262"/>
                </a:lnTo>
                <a:lnTo>
                  <a:pt x="1849738" y="742175"/>
                </a:lnTo>
                <a:lnTo>
                  <a:pt x="1837815" y="696934"/>
                </a:lnTo>
                <a:lnTo>
                  <a:pt x="1823900" y="652594"/>
                </a:lnTo>
                <a:lnTo>
                  <a:pt x="1808045" y="609210"/>
                </a:lnTo>
                <a:lnTo>
                  <a:pt x="1790304" y="566840"/>
                </a:lnTo>
                <a:lnTo>
                  <a:pt x="1770732" y="525540"/>
                </a:lnTo>
                <a:lnTo>
                  <a:pt x="1749382" y="485365"/>
                </a:lnTo>
                <a:lnTo>
                  <a:pt x="1726308" y="446372"/>
                </a:lnTo>
                <a:lnTo>
                  <a:pt x="1701563" y="408617"/>
                </a:lnTo>
                <a:lnTo>
                  <a:pt x="1675202" y="372157"/>
                </a:lnTo>
                <a:lnTo>
                  <a:pt x="1647279" y="337046"/>
                </a:lnTo>
                <a:lnTo>
                  <a:pt x="1617846" y="303342"/>
                </a:lnTo>
                <a:lnTo>
                  <a:pt x="1586958" y="271101"/>
                </a:lnTo>
                <a:lnTo>
                  <a:pt x="1554670" y="240379"/>
                </a:lnTo>
                <a:lnTo>
                  <a:pt x="1521033" y="211231"/>
                </a:lnTo>
                <a:lnTo>
                  <a:pt x="1486103" y="183715"/>
                </a:lnTo>
                <a:lnTo>
                  <a:pt x="1449934" y="157886"/>
                </a:lnTo>
                <a:lnTo>
                  <a:pt x="1412578" y="133801"/>
                </a:lnTo>
                <a:lnTo>
                  <a:pt x="1374090" y="111515"/>
                </a:lnTo>
                <a:lnTo>
                  <a:pt x="1334524" y="91086"/>
                </a:lnTo>
                <a:lnTo>
                  <a:pt x="1293934" y="72568"/>
                </a:lnTo>
                <a:lnTo>
                  <a:pt x="1252372" y="56018"/>
                </a:lnTo>
                <a:lnTo>
                  <a:pt x="1209894" y="41493"/>
                </a:lnTo>
                <a:lnTo>
                  <a:pt x="1166553" y="29049"/>
                </a:lnTo>
                <a:lnTo>
                  <a:pt x="1122402" y="18741"/>
                </a:lnTo>
                <a:lnTo>
                  <a:pt x="1077496" y="10626"/>
                </a:lnTo>
                <a:lnTo>
                  <a:pt x="1031888" y="4760"/>
                </a:lnTo>
                <a:lnTo>
                  <a:pt x="985633" y="1199"/>
                </a:lnTo>
                <a:lnTo>
                  <a:pt x="938784" y="0"/>
                </a:lnTo>
                <a:close/>
              </a:path>
            </a:pathLst>
          </a:custGeom>
          <a:solidFill>
            <a:srgbClr val="006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836413" y="2458212"/>
            <a:ext cx="1193800" cy="828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-2540" algn="ctr"/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INDIVIDUALS </a:t>
            </a: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HAVE 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SAME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PRODUCT  NEED(S)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ABILITY,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WILLINGNESS, 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AUTHORITY 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9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BUY 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9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PRODUCT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85815" y="3158005"/>
            <a:ext cx="2056130" cy="1960245"/>
          </a:xfrm>
          <a:custGeom>
            <a:avLst/>
            <a:gdLst/>
            <a:ahLst/>
            <a:cxnLst/>
            <a:rect l="l" t="t" r="r" b="b"/>
            <a:pathLst>
              <a:path w="2056129" h="1960245">
                <a:moveTo>
                  <a:pt x="0" y="979931"/>
                </a:moveTo>
                <a:lnTo>
                  <a:pt x="1185" y="932457"/>
                </a:lnTo>
                <a:lnTo>
                  <a:pt x="4705" y="885566"/>
                </a:lnTo>
                <a:lnTo>
                  <a:pt x="10507" y="839309"/>
                </a:lnTo>
                <a:lnTo>
                  <a:pt x="18536" y="793737"/>
                </a:lnTo>
                <a:lnTo>
                  <a:pt x="28738" y="748901"/>
                </a:lnTo>
                <a:lnTo>
                  <a:pt x="41060" y="704854"/>
                </a:lnTo>
                <a:lnTo>
                  <a:pt x="55447" y="661646"/>
                </a:lnTo>
                <a:lnTo>
                  <a:pt x="71846" y="619329"/>
                </a:lnTo>
                <a:lnTo>
                  <a:pt x="90203" y="577954"/>
                </a:lnTo>
                <a:lnTo>
                  <a:pt x="110465" y="537573"/>
                </a:lnTo>
                <a:lnTo>
                  <a:pt x="132576" y="498236"/>
                </a:lnTo>
                <a:lnTo>
                  <a:pt x="156484" y="459996"/>
                </a:lnTo>
                <a:lnTo>
                  <a:pt x="182135" y="422903"/>
                </a:lnTo>
                <a:lnTo>
                  <a:pt x="209474" y="387010"/>
                </a:lnTo>
                <a:lnTo>
                  <a:pt x="238448" y="352366"/>
                </a:lnTo>
                <a:lnTo>
                  <a:pt x="269003" y="319024"/>
                </a:lnTo>
                <a:lnTo>
                  <a:pt x="301085" y="287035"/>
                </a:lnTo>
                <a:lnTo>
                  <a:pt x="334640" y="256451"/>
                </a:lnTo>
                <a:lnTo>
                  <a:pt x="369615" y="227322"/>
                </a:lnTo>
                <a:lnTo>
                  <a:pt x="405955" y="199700"/>
                </a:lnTo>
                <a:lnTo>
                  <a:pt x="443607" y="173637"/>
                </a:lnTo>
                <a:lnTo>
                  <a:pt x="482516" y="149184"/>
                </a:lnTo>
                <a:lnTo>
                  <a:pt x="522630" y="126391"/>
                </a:lnTo>
                <a:lnTo>
                  <a:pt x="563894" y="105312"/>
                </a:lnTo>
                <a:lnTo>
                  <a:pt x="606254" y="85996"/>
                </a:lnTo>
                <a:lnTo>
                  <a:pt x="649656" y="68495"/>
                </a:lnTo>
                <a:lnTo>
                  <a:pt x="694047" y="52861"/>
                </a:lnTo>
                <a:lnTo>
                  <a:pt x="739372" y="39144"/>
                </a:lnTo>
                <a:lnTo>
                  <a:pt x="785579" y="27397"/>
                </a:lnTo>
                <a:lnTo>
                  <a:pt x="832612" y="17671"/>
                </a:lnTo>
                <a:lnTo>
                  <a:pt x="880418" y="10017"/>
                </a:lnTo>
                <a:lnTo>
                  <a:pt x="928944" y="4486"/>
                </a:lnTo>
                <a:lnTo>
                  <a:pt x="978135" y="1130"/>
                </a:lnTo>
                <a:lnTo>
                  <a:pt x="1027938" y="0"/>
                </a:lnTo>
                <a:lnTo>
                  <a:pt x="1077740" y="1130"/>
                </a:lnTo>
                <a:lnTo>
                  <a:pt x="1126931" y="4486"/>
                </a:lnTo>
                <a:lnTo>
                  <a:pt x="1175457" y="10017"/>
                </a:lnTo>
                <a:lnTo>
                  <a:pt x="1223263" y="17671"/>
                </a:lnTo>
                <a:lnTo>
                  <a:pt x="1270296" y="27397"/>
                </a:lnTo>
                <a:lnTo>
                  <a:pt x="1316503" y="39144"/>
                </a:lnTo>
                <a:lnTo>
                  <a:pt x="1361828" y="52861"/>
                </a:lnTo>
                <a:lnTo>
                  <a:pt x="1406219" y="68495"/>
                </a:lnTo>
                <a:lnTo>
                  <a:pt x="1449621" y="85996"/>
                </a:lnTo>
                <a:lnTo>
                  <a:pt x="1491981" y="105312"/>
                </a:lnTo>
                <a:lnTo>
                  <a:pt x="1533245" y="126391"/>
                </a:lnTo>
                <a:lnTo>
                  <a:pt x="1573359" y="149184"/>
                </a:lnTo>
                <a:lnTo>
                  <a:pt x="1612268" y="173637"/>
                </a:lnTo>
                <a:lnTo>
                  <a:pt x="1649920" y="199700"/>
                </a:lnTo>
                <a:lnTo>
                  <a:pt x="1686260" y="227322"/>
                </a:lnTo>
                <a:lnTo>
                  <a:pt x="1721235" y="256451"/>
                </a:lnTo>
                <a:lnTo>
                  <a:pt x="1754790" y="287035"/>
                </a:lnTo>
                <a:lnTo>
                  <a:pt x="1786872" y="319024"/>
                </a:lnTo>
                <a:lnTo>
                  <a:pt x="1817427" y="352366"/>
                </a:lnTo>
                <a:lnTo>
                  <a:pt x="1846401" y="387010"/>
                </a:lnTo>
                <a:lnTo>
                  <a:pt x="1873740" y="422903"/>
                </a:lnTo>
                <a:lnTo>
                  <a:pt x="1899391" y="459996"/>
                </a:lnTo>
                <a:lnTo>
                  <a:pt x="1923299" y="498236"/>
                </a:lnTo>
                <a:lnTo>
                  <a:pt x="1945410" y="537573"/>
                </a:lnTo>
                <a:lnTo>
                  <a:pt x="1965672" y="577954"/>
                </a:lnTo>
                <a:lnTo>
                  <a:pt x="1984029" y="619329"/>
                </a:lnTo>
                <a:lnTo>
                  <a:pt x="2000428" y="661646"/>
                </a:lnTo>
                <a:lnTo>
                  <a:pt x="2014815" y="704854"/>
                </a:lnTo>
                <a:lnTo>
                  <a:pt x="2027137" y="748901"/>
                </a:lnTo>
                <a:lnTo>
                  <a:pt x="2037339" y="793737"/>
                </a:lnTo>
                <a:lnTo>
                  <a:pt x="2045368" y="839309"/>
                </a:lnTo>
                <a:lnTo>
                  <a:pt x="2051170" y="885566"/>
                </a:lnTo>
                <a:lnTo>
                  <a:pt x="2054690" y="932457"/>
                </a:lnTo>
                <a:lnTo>
                  <a:pt x="2055876" y="979931"/>
                </a:lnTo>
                <a:lnTo>
                  <a:pt x="2054690" y="1027406"/>
                </a:lnTo>
                <a:lnTo>
                  <a:pt x="2051170" y="1074297"/>
                </a:lnTo>
                <a:lnTo>
                  <a:pt x="2045368" y="1120554"/>
                </a:lnTo>
                <a:lnTo>
                  <a:pt x="2037339" y="1166126"/>
                </a:lnTo>
                <a:lnTo>
                  <a:pt x="2027137" y="1210962"/>
                </a:lnTo>
                <a:lnTo>
                  <a:pt x="2014815" y="1255009"/>
                </a:lnTo>
                <a:lnTo>
                  <a:pt x="2000428" y="1298217"/>
                </a:lnTo>
                <a:lnTo>
                  <a:pt x="1984029" y="1340534"/>
                </a:lnTo>
                <a:lnTo>
                  <a:pt x="1965672" y="1381909"/>
                </a:lnTo>
                <a:lnTo>
                  <a:pt x="1945410" y="1422290"/>
                </a:lnTo>
                <a:lnTo>
                  <a:pt x="1923299" y="1461627"/>
                </a:lnTo>
                <a:lnTo>
                  <a:pt x="1899391" y="1499867"/>
                </a:lnTo>
                <a:lnTo>
                  <a:pt x="1873740" y="1536960"/>
                </a:lnTo>
                <a:lnTo>
                  <a:pt x="1846401" y="1572853"/>
                </a:lnTo>
                <a:lnTo>
                  <a:pt x="1817427" y="1607497"/>
                </a:lnTo>
                <a:lnTo>
                  <a:pt x="1786872" y="1640839"/>
                </a:lnTo>
                <a:lnTo>
                  <a:pt x="1754790" y="1672828"/>
                </a:lnTo>
                <a:lnTo>
                  <a:pt x="1721235" y="1703412"/>
                </a:lnTo>
                <a:lnTo>
                  <a:pt x="1686260" y="1732541"/>
                </a:lnTo>
                <a:lnTo>
                  <a:pt x="1649920" y="1760163"/>
                </a:lnTo>
                <a:lnTo>
                  <a:pt x="1612268" y="1786226"/>
                </a:lnTo>
                <a:lnTo>
                  <a:pt x="1573359" y="1810679"/>
                </a:lnTo>
                <a:lnTo>
                  <a:pt x="1533245" y="1833472"/>
                </a:lnTo>
                <a:lnTo>
                  <a:pt x="1491981" y="1854551"/>
                </a:lnTo>
                <a:lnTo>
                  <a:pt x="1449621" y="1873867"/>
                </a:lnTo>
                <a:lnTo>
                  <a:pt x="1406219" y="1891368"/>
                </a:lnTo>
                <a:lnTo>
                  <a:pt x="1361828" y="1907002"/>
                </a:lnTo>
                <a:lnTo>
                  <a:pt x="1316503" y="1920719"/>
                </a:lnTo>
                <a:lnTo>
                  <a:pt x="1270296" y="1932466"/>
                </a:lnTo>
                <a:lnTo>
                  <a:pt x="1223263" y="1942192"/>
                </a:lnTo>
                <a:lnTo>
                  <a:pt x="1175457" y="1949846"/>
                </a:lnTo>
                <a:lnTo>
                  <a:pt x="1126931" y="1955377"/>
                </a:lnTo>
                <a:lnTo>
                  <a:pt x="1077740" y="1958733"/>
                </a:lnTo>
                <a:lnTo>
                  <a:pt x="1027938" y="1959863"/>
                </a:lnTo>
                <a:lnTo>
                  <a:pt x="978135" y="1958733"/>
                </a:lnTo>
                <a:lnTo>
                  <a:pt x="928944" y="1955377"/>
                </a:lnTo>
                <a:lnTo>
                  <a:pt x="880418" y="1949846"/>
                </a:lnTo>
                <a:lnTo>
                  <a:pt x="832612" y="1942192"/>
                </a:lnTo>
                <a:lnTo>
                  <a:pt x="785579" y="1932466"/>
                </a:lnTo>
                <a:lnTo>
                  <a:pt x="739372" y="1920719"/>
                </a:lnTo>
                <a:lnTo>
                  <a:pt x="694047" y="1907002"/>
                </a:lnTo>
                <a:lnTo>
                  <a:pt x="649656" y="1891368"/>
                </a:lnTo>
                <a:lnTo>
                  <a:pt x="606254" y="1873867"/>
                </a:lnTo>
                <a:lnTo>
                  <a:pt x="563894" y="1854551"/>
                </a:lnTo>
                <a:lnTo>
                  <a:pt x="522630" y="1833472"/>
                </a:lnTo>
                <a:lnTo>
                  <a:pt x="482516" y="1810679"/>
                </a:lnTo>
                <a:lnTo>
                  <a:pt x="443607" y="1786226"/>
                </a:lnTo>
                <a:lnTo>
                  <a:pt x="405955" y="1760163"/>
                </a:lnTo>
                <a:lnTo>
                  <a:pt x="369615" y="1732541"/>
                </a:lnTo>
                <a:lnTo>
                  <a:pt x="334640" y="1703412"/>
                </a:lnTo>
                <a:lnTo>
                  <a:pt x="301085" y="1672828"/>
                </a:lnTo>
                <a:lnTo>
                  <a:pt x="269003" y="1640839"/>
                </a:lnTo>
                <a:lnTo>
                  <a:pt x="238448" y="1607497"/>
                </a:lnTo>
                <a:lnTo>
                  <a:pt x="209474" y="1572853"/>
                </a:lnTo>
                <a:lnTo>
                  <a:pt x="182135" y="1536960"/>
                </a:lnTo>
                <a:lnTo>
                  <a:pt x="156484" y="1499867"/>
                </a:lnTo>
                <a:lnTo>
                  <a:pt x="132576" y="1461627"/>
                </a:lnTo>
                <a:lnTo>
                  <a:pt x="110465" y="1422290"/>
                </a:lnTo>
                <a:lnTo>
                  <a:pt x="90203" y="1381909"/>
                </a:lnTo>
                <a:lnTo>
                  <a:pt x="71846" y="1340534"/>
                </a:lnTo>
                <a:lnTo>
                  <a:pt x="55447" y="1298217"/>
                </a:lnTo>
                <a:lnTo>
                  <a:pt x="41060" y="1255009"/>
                </a:lnTo>
                <a:lnTo>
                  <a:pt x="28738" y="1210962"/>
                </a:lnTo>
                <a:lnTo>
                  <a:pt x="18536" y="1166126"/>
                </a:lnTo>
                <a:lnTo>
                  <a:pt x="10507" y="1120554"/>
                </a:lnTo>
                <a:lnTo>
                  <a:pt x="4705" y="1074297"/>
                </a:lnTo>
                <a:lnTo>
                  <a:pt x="1185" y="1027406"/>
                </a:lnTo>
                <a:lnTo>
                  <a:pt x="0" y="979931"/>
                </a:lnTo>
                <a:close/>
              </a:path>
            </a:pathLst>
          </a:custGeom>
          <a:ln w="45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66456" y="3971059"/>
            <a:ext cx="2056764" cy="0"/>
          </a:xfrm>
          <a:custGeom>
            <a:avLst/>
            <a:gdLst/>
            <a:ahLst/>
            <a:cxnLst/>
            <a:rect l="l" t="t" r="r" b="b"/>
            <a:pathLst>
              <a:path w="2056764">
                <a:moveTo>
                  <a:pt x="0" y="0"/>
                </a:moveTo>
                <a:lnTo>
                  <a:pt x="2056384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69200" y="1897380"/>
            <a:ext cx="0" cy="1960880"/>
          </a:xfrm>
          <a:custGeom>
            <a:avLst/>
            <a:gdLst/>
            <a:ahLst/>
            <a:cxnLst/>
            <a:rect l="l" t="t" r="r" b="b"/>
            <a:pathLst>
              <a:path h="1960879">
                <a:moveTo>
                  <a:pt x="0" y="0"/>
                </a:moveTo>
                <a:lnTo>
                  <a:pt x="0" y="1960372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88977" y="7266447"/>
            <a:ext cx="41910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sz="2400" b="1" spc="-5" dirty="0" smtClean="0">
                <a:latin typeface="Calibri"/>
                <a:cs typeface="Calibri"/>
              </a:rPr>
              <a:t>DISPOSABLE NAPPY MARKET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773378" y="5807574"/>
            <a:ext cx="1043211" cy="684966"/>
          </a:xfrm>
          <a:custGeom>
            <a:avLst/>
            <a:gdLst/>
            <a:ahLst/>
            <a:cxnLst/>
            <a:rect l="l" t="t" r="r" b="b"/>
            <a:pathLst>
              <a:path w="389889" h="234950">
                <a:moveTo>
                  <a:pt x="130578" y="47829"/>
                </a:moveTo>
                <a:lnTo>
                  <a:pt x="108024" y="87605"/>
                </a:lnTo>
                <a:lnTo>
                  <a:pt x="367157" y="234568"/>
                </a:lnTo>
                <a:lnTo>
                  <a:pt x="389636" y="194817"/>
                </a:lnTo>
                <a:lnTo>
                  <a:pt x="130578" y="47829"/>
                </a:lnTo>
                <a:close/>
              </a:path>
              <a:path w="389889" h="234950">
                <a:moveTo>
                  <a:pt x="0" y="0"/>
                </a:moveTo>
                <a:lnTo>
                  <a:pt x="85471" y="127380"/>
                </a:lnTo>
                <a:lnTo>
                  <a:pt x="108024" y="87605"/>
                </a:lnTo>
                <a:lnTo>
                  <a:pt x="88137" y="76326"/>
                </a:lnTo>
                <a:lnTo>
                  <a:pt x="110744" y="36575"/>
                </a:lnTo>
                <a:lnTo>
                  <a:pt x="136959" y="36575"/>
                </a:lnTo>
                <a:lnTo>
                  <a:pt x="153162" y="8000"/>
                </a:lnTo>
                <a:lnTo>
                  <a:pt x="0" y="0"/>
                </a:lnTo>
                <a:close/>
              </a:path>
              <a:path w="389889" h="234950">
                <a:moveTo>
                  <a:pt x="110744" y="36575"/>
                </a:moveTo>
                <a:lnTo>
                  <a:pt x="88137" y="76326"/>
                </a:lnTo>
                <a:lnTo>
                  <a:pt x="108024" y="87605"/>
                </a:lnTo>
                <a:lnTo>
                  <a:pt x="130578" y="47829"/>
                </a:lnTo>
                <a:lnTo>
                  <a:pt x="110744" y="36575"/>
                </a:lnTo>
                <a:close/>
              </a:path>
              <a:path w="389889" h="234950">
                <a:moveTo>
                  <a:pt x="136959" y="36575"/>
                </a:moveTo>
                <a:lnTo>
                  <a:pt x="110744" y="36575"/>
                </a:lnTo>
                <a:lnTo>
                  <a:pt x="130578" y="47829"/>
                </a:lnTo>
                <a:lnTo>
                  <a:pt x="136959" y="36575"/>
                </a:lnTo>
                <a:close/>
              </a:path>
            </a:pathLst>
          </a:custGeom>
          <a:solidFill>
            <a:srgbClr val="FF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858821" y="3705313"/>
            <a:ext cx="735965" cy="308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-1905" algn="ctr"/>
            <a:r>
              <a:rPr sz="500" b="1" spc="-5" dirty="0">
                <a:solidFill>
                  <a:srgbClr val="FFFFFF"/>
                </a:solidFill>
                <a:latin typeface="Calibri"/>
                <a:cs typeface="Calibri"/>
              </a:rPr>
              <a:t>AUSTRALIAN PARENTS  BUDGET CONSCIOUS  </a:t>
            </a:r>
            <a:r>
              <a:rPr sz="500" b="1" dirty="0">
                <a:solidFill>
                  <a:srgbClr val="FFFFFF"/>
                </a:solidFill>
                <a:latin typeface="Calibri"/>
                <a:cs typeface="Calibri"/>
              </a:rPr>
              <a:t>HEALTHY </a:t>
            </a:r>
            <a:r>
              <a:rPr sz="500" b="1" spc="-5" dirty="0">
                <a:solidFill>
                  <a:srgbClr val="FFFFFF"/>
                </a:solidFill>
                <a:latin typeface="Calibri"/>
                <a:cs typeface="Calibri"/>
              </a:rPr>
              <a:t>BABIES  OCCASIONAL NAPPY</a:t>
            </a:r>
            <a:r>
              <a:rPr sz="5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-5" dirty="0">
                <a:solidFill>
                  <a:srgbClr val="FFFFFF"/>
                </a:solidFill>
                <a:latin typeface="Calibri"/>
                <a:cs typeface="Calibri"/>
              </a:rPr>
              <a:t>USERS</a:t>
            </a:r>
            <a:endParaRPr sz="500" dirty="0">
              <a:latin typeface="Calibri"/>
              <a:cs typeface="Calibri"/>
            </a:endParaRPr>
          </a:p>
        </p:txBody>
      </p:sp>
      <p:sp>
        <p:nvSpPr>
          <p:cNvPr id="24" name="object 6"/>
          <p:cNvSpPr/>
          <p:nvPr/>
        </p:nvSpPr>
        <p:spPr>
          <a:xfrm>
            <a:off x="6324600" y="1983936"/>
            <a:ext cx="4998874" cy="4590132"/>
          </a:xfrm>
          <a:custGeom>
            <a:avLst/>
            <a:gdLst/>
            <a:ahLst/>
            <a:cxnLst/>
            <a:rect l="l" t="t" r="r" b="b"/>
            <a:pathLst>
              <a:path w="1877695" h="1960245">
                <a:moveTo>
                  <a:pt x="938784" y="0"/>
                </a:moveTo>
                <a:lnTo>
                  <a:pt x="891934" y="1199"/>
                </a:lnTo>
                <a:lnTo>
                  <a:pt x="845679" y="4760"/>
                </a:lnTo>
                <a:lnTo>
                  <a:pt x="800071" y="10626"/>
                </a:lnTo>
                <a:lnTo>
                  <a:pt x="755165" y="18741"/>
                </a:lnTo>
                <a:lnTo>
                  <a:pt x="711014" y="29049"/>
                </a:lnTo>
                <a:lnTo>
                  <a:pt x="667673" y="41493"/>
                </a:lnTo>
                <a:lnTo>
                  <a:pt x="625195" y="56018"/>
                </a:lnTo>
                <a:lnTo>
                  <a:pt x="583633" y="72568"/>
                </a:lnTo>
                <a:lnTo>
                  <a:pt x="543043" y="91086"/>
                </a:lnTo>
                <a:lnTo>
                  <a:pt x="503477" y="111515"/>
                </a:lnTo>
                <a:lnTo>
                  <a:pt x="464989" y="133801"/>
                </a:lnTo>
                <a:lnTo>
                  <a:pt x="427633" y="157886"/>
                </a:lnTo>
                <a:lnTo>
                  <a:pt x="391464" y="183715"/>
                </a:lnTo>
                <a:lnTo>
                  <a:pt x="356534" y="211231"/>
                </a:lnTo>
                <a:lnTo>
                  <a:pt x="322897" y="240379"/>
                </a:lnTo>
                <a:lnTo>
                  <a:pt x="290609" y="271101"/>
                </a:lnTo>
                <a:lnTo>
                  <a:pt x="259721" y="303342"/>
                </a:lnTo>
                <a:lnTo>
                  <a:pt x="230288" y="337046"/>
                </a:lnTo>
                <a:lnTo>
                  <a:pt x="202365" y="372157"/>
                </a:lnTo>
                <a:lnTo>
                  <a:pt x="176004" y="408617"/>
                </a:lnTo>
                <a:lnTo>
                  <a:pt x="151259" y="446372"/>
                </a:lnTo>
                <a:lnTo>
                  <a:pt x="128185" y="485365"/>
                </a:lnTo>
                <a:lnTo>
                  <a:pt x="106835" y="525540"/>
                </a:lnTo>
                <a:lnTo>
                  <a:pt x="87263" y="566840"/>
                </a:lnTo>
                <a:lnTo>
                  <a:pt x="69522" y="609210"/>
                </a:lnTo>
                <a:lnTo>
                  <a:pt x="53667" y="652594"/>
                </a:lnTo>
                <a:lnTo>
                  <a:pt x="39752" y="696934"/>
                </a:lnTo>
                <a:lnTo>
                  <a:pt x="27829" y="742175"/>
                </a:lnTo>
                <a:lnTo>
                  <a:pt x="17954" y="788262"/>
                </a:lnTo>
                <a:lnTo>
                  <a:pt x="10180" y="835137"/>
                </a:lnTo>
                <a:lnTo>
                  <a:pt x="4560" y="882744"/>
                </a:lnTo>
                <a:lnTo>
                  <a:pt x="1149" y="931028"/>
                </a:lnTo>
                <a:lnTo>
                  <a:pt x="0" y="979931"/>
                </a:lnTo>
                <a:lnTo>
                  <a:pt x="1149" y="1028835"/>
                </a:lnTo>
                <a:lnTo>
                  <a:pt x="4560" y="1077119"/>
                </a:lnTo>
                <a:lnTo>
                  <a:pt x="10180" y="1124726"/>
                </a:lnTo>
                <a:lnTo>
                  <a:pt x="17954" y="1171601"/>
                </a:lnTo>
                <a:lnTo>
                  <a:pt x="27829" y="1217688"/>
                </a:lnTo>
                <a:lnTo>
                  <a:pt x="39752" y="1262929"/>
                </a:lnTo>
                <a:lnTo>
                  <a:pt x="53667" y="1307269"/>
                </a:lnTo>
                <a:lnTo>
                  <a:pt x="69522" y="1350653"/>
                </a:lnTo>
                <a:lnTo>
                  <a:pt x="87263" y="1393023"/>
                </a:lnTo>
                <a:lnTo>
                  <a:pt x="106835" y="1434323"/>
                </a:lnTo>
                <a:lnTo>
                  <a:pt x="128185" y="1474498"/>
                </a:lnTo>
                <a:lnTo>
                  <a:pt x="151259" y="1513491"/>
                </a:lnTo>
                <a:lnTo>
                  <a:pt x="176004" y="1551246"/>
                </a:lnTo>
                <a:lnTo>
                  <a:pt x="202365" y="1587706"/>
                </a:lnTo>
                <a:lnTo>
                  <a:pt x="230288" y="1622817"/>
                </a:lnTo>
                <a:lnTo>
                  <a:pt x="259721" y="1656521"/>
                </a:lnTo>
                <a:lnTo>
                  <a:pt x="290609" y="1688762"/>
                </a:lnTo>
                <a:lnTo>
                  <a:pt x="322897" y="1719484"/>
                </a:lnTo>
                <a:lnTo>
                  <a:pt x="356534" y="1748632"/>
                </a:lnTo>
                <a:lnTo>
                  <a:pt x="391464" y="1776148"/>
                </a:lnTo>
                <a:lnTo>
                  <a:pt x="427633" y="1801977"/>
                </a:lnTo>
                <a:lnTo>
                  <a:pt x="464989" y="1826062"/>
                </a:lnTo>
                <a:lnTo>
                  <a:pt x="503477" y="1848348"/>
                </a:lnTo>
                <a:lnTo>
                  <a:pt x="543043" y="1868777"/>
                </a:lnTo>
                <a:lnTo>
                  <a:pt x="583633" y="1887295"/>
                </a:lnTo>
                <a:lnTo>
                  <a:pt x="625195" y="1903845"/>
                </a:lnTo>
                <a:lnTo>
                  <a:pt x="667673" y="1918370"/>
                </a:lnTo>
                <a:lnTo>
                  <a:pt x="711014" y="1930814"/>
                </a:lnTo>
                <a:lnTo>
                  <a:pt x="755165" y="1941122"/>
                </a:lnTo>
                <a:lnTo>
                  <a:pt x="800071" y="1949237"/>
                </a:lnTo>
                <a:lnTo>
                  <a:pt x="845679" y="1955103"/>
                </a:lnTo>
                <a:lnTo>
                  <a:pt x="891934" y="1958664"/>
                </a:lnTo>
                <a:lnTo>
                  <a:pt x="938784" y="1959863"/>
                </a:lnTo>
                <a:lnTo>
                  <a:pt x="985633" y="1958664"/>
                </a:lnTo>
                <a:lnTo>
                  <a:pt x="1031888" y="1955103"/>
                </a:lnTo>
                <a:lnTo>
                  <a:pt x="1077496" y="1949237"/>
                </a:lnTo>
                <a:lnTo>
                  <a:pt x="1122402" y="1941122"/>
                </a:lnTo>
                <a:lnTo>
                  <a:pt x="1166553" y="1930814"/>
                </a:lnTo>
                <a:lnTo>
                  <a:pt x="1209894" y="1918370"/>
                </a:lnTo>
                <a:lnTo>
                  <a:pt x="1252372" y="1903845"/>
                </a:lnTo>
                <a:lnTo>
                  <a:pt x="1293934" y="1887295"/>
                </a:lnTo>
                <a:lnTo>
                  <a:pt x="1334524" y="1868777"/>
                </a:lnTo>
                <a:lnTo>
                  <a:pt x="1374090" y="1848348"/>
                </a:lnTo>
                <a:lnTo>
                  <a:pt x="1412578" y="1826062"/>
                </a:lnTo>
                <a:lnTo>
                  <a:pt x="1449934" y="1801977"/>
                </a:lnTo>
                <a:lnTo>
                  <a:pt x="1486103" y="1776148"/>
                </a:lnTo>
                <a:lnTo>
                  <a:pt x="1521033" y="1748632"/>
                </a:lnTo>
                <a:lnTo>
                  <a:pt x="1554670" y="1719484"/>
                </a:lnTo>
                <a:lnTo>
                  <a:pt x="1586958" y="1688762"/>
                </a:lnTo>
                <a:lnTo>
                  <a:pt x="1617846" y="1656521"/>
                </a:lnTo>
                <a:lnTo>
                  <a:pt x="1647279" y="1622817"/>
                </a:lnTo>
                <a:lnTo>
                  <a:pt x="1675202" y="1587706"/>
                </a:lnTo>
                <a:lnTo>
                  <a:pt x="1701563" y="1551246"/>
                </a:lnTo>
                <a:lnTo>
                  <a:pt x="1726308" y="1513491"/>
                </a:lnTo>
                <a:lnTo>
                  <a:pt x="1749382" y="1474498"/>
                </a:lnTo>
                <a:lnTo>
                  <a:pt x="1770732" y="1434323"/>
                </a:lnTo>
                <a:lnTo>
                  <a:pt x="1790304" y="1393023"/>
                </a:lnTo>
                <a:lnTo>
                  <a:pt x="1808045" y="1350653"/>
                </a:lnTo>
                <a:lnTo>
                  <a:pt x="1823900" y="1307269"/>
                </a:lnTo>
                <a:lnTo>
                  <a:pt x="1837815" y="1262929"/>
                </a:lnTo>
                <a:lnTo>
                  <a:pt x="1849738" y="1217688"/>
                </a:lnTo>
                <a:lnTo>
                  <a:pt x="1859613" y="1171601"/>
                </a:lnTo>
                <a:lnTo>
                  <a:pt x="1867387" y="1124726"/>
                </a:lnTo>
                <a:lnTo>
                  <a:pt x="1873007" y="1077119"/>
                </a:lnTo>
                <a:lnTo>
                  <a:pt x="1876418" y="1028835"/>
                </a:lnTo>
                <a:lnTo>
                  <a:pt x="1877567" y="979931"/>
                </a:lnTo>
                <a:lnTo>
                  <a:pt x="1876418" y="931028"/>
                </a:lnTo>
                <a:lnTo>
                  <a:pt x="1873007" y="882744"/>
                </a:lnTo>
                <a:lnTo>
                  <a:pt x="1867387" y="835137"/>
                </a:lnTo>
                <a:lnTo>
                  <a:pt x="1859613" y="788262"/>
                </a:lnTo>
                <a:lnTo>
                  <a:pt x="1849738" y="742175"/>
                </a:lnTo>
                <a:lnTo>
                  <a:pt x="1837815" y="696934"/>
                </a:lnTo>
                <a:lnTo>
                  <a:pt x="1823900" y="652594"/>
                </a:lnTo>
                <a:lnTo>
                  <a:pt x="1808045" y="609210"/>
                </a:lnTo>
                <a:lnTo>
                  <a:pt x="1790304" y="566840"/>
                </a:lnTo>
                <a:lnTo>
                  <a:pt x="1770732" y="525540"/>
                </a:lnTo>
                <a:lnTo>
                  <a:pt x="1749382" y="485365"/>
                </a:lnTo>
                <a:lnTo>
                  <a:pt x="1726308" y="446372"/>
                </a:lnTo>
                <a:lnTo>
                  <a:pt x="1701563" y="408617"/>
                </a:lnTo>
                <a:lnTo>
                  <a:pt x="1675202" y="372157"/>
                </a:lnTo>
                <a:lnTo>
                  <a:pt x="1647279" y="337046"/>
                </a:lnTo>
                <a:lnTo>
                  <a:pt x="1617846" y="303342"/>
                </a:lnTo>
                <a:lnTo>
                  <a:pt x="1586958" y="271101"/>
                </a:lnTo>
                <a:lnTo>
                  <a:pt x="1554670" y="240379"/>
                </a:lnTo>
                <a:lnTo>
                  <a:pt x="1521033" y="211231"/>
                </a:lnTo>
                <a:lnTo>
                  <a:pt x="1486103" y="183715"/>
                </a:lnTo>
                <a:lnTo>
                  <a:pt x="1449934" y="157886"/>
                </a:lnTo>
                <a:lnTo>
                  <a:pt x="1412578" y="133801"/>
                </a:lnTo>
                <a:lnTo>
                  <a:pt x="1374090" y="111515"/>
                </a:lnTo>
                <a:lnTo>
                  <a:pt x="1334524" y="91086"/>
                </a:lnTo>
                <a:lnTo>
                  <a:pt x="1293934" y="72568"/>
                </a:lnTo>
                <a:lnTo>
                  <a:pt x="1252372" y="56018"/>
                </a:lnTo>
                <a:lnTo>
                  <a:pt x="1209894" y="41493"/>
                </a:lnTo>
                <a:lnTo>
                  <a:pt x="1166553" y="29049"/>
                </a:lnTo>
                <a:lnTo>
                  <a:pt x="1122402" y="18741"/>
                </a:lnTo>
                <a:lnTo>
                  <a:pt x="1077496" y="10626"/>
                </a:lnTo>
                <a:lnTo>
                  <a:pt x="1031888" y="4760"/>
                </a:lnTo>
                <a:lnTo>
                  <a:pt x="985633" y="1199"/>
                </a:lnTo>
                <a:lnTo>
                  <a:pt x="938784" y="0"/>
                </a:lnTo>
                <a:close/>
              </a:path>
            </a:pathLst>
          </a:custGeom>
          <a:solidFill>
            <a:srgbClr val="006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9024867" y="4459367"/>
            <a:ext cx="3515686" cy="112210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9050" rIns="0" bIns="0" rtlCol="0">
            <a:spAutoFit/>
          </a:bodyPr>
          <a:lstStyle/>
          <a:p>
            <a:pPr marL="276860" marR="267335" indent="-1905" algn="ctr">
              <a:spcBef>
                <a:spcPts val="150"/>
              </a:spcBef>
            </a:pP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AUSTRALIAN PARENTS  </a:t>
            </a:r>
            <a:endParaRPr lang="en-AU" sz="1400" b="1" spc="-5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pPr marL="276860" marR="267335" indent="-1905" algn="ctr">
              <a:spcBef>
                <a:spcPts val="150"/>
              </a:spcBef>
            </a:pPr>
            <a:r>
              <a:rPr sz="1400" b="1" spc="-5" dirty="0" smtClean="0">
                <a:solidFill>
                  <a:srgbClr val="FFFF00"/>
                </a:solidFill>
                <a:latin typeface="Calibri"/>
                <a:cs typeface="Calibri"/>
              </a:rPr>
              <a:t>LESS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BUDGET</a:t>
            </a:r>
            <a:r>
              <a:rPr sz="14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CONSCIOUS</a:t>
            </a:r>
            <a:endParaRPr sz="1400" dirty="0">
              <a:latin typeface="Calibri"/>
              <a:cs typeface="Calibri"/>
            </a:endParaRPr>
          </a:p>
          <a:p>
            <a:pPr marL="85090" marR="76835" algn="ctr"/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BABIES WITH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OR WITHOUT SKIN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ISSUES  </a:t>
            </a:r>
            <a:endParaRPr lang="en-AU" sz="1400" b="1" spc="-5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pPr marL="85090" marR="76835" algn="ctr"/>
            <a:r>
              <a:rPr sz="1400" b="1" spc="-5" dirty="0" smtClean="0">
                <a:solidFill>
                  <a:srgbClr val="FFFF00"/>
                </a:solidFill>
                <a:latin typeface="Calibri"/>
                <a:cs typeface="Calibri"/>
              </a:rPr>
              <a:t>HEAVY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NAPPY</a:t>
            </a:r>
            <a:r>
              <a:rPr sz="14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USERS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1" spc="-5" dirty="0" smtClean="0">
                <a:solidFill>
                  <a:srgbClr val="FFFF00"/>
                </a:solidFill>
                <a:latin typeface="Calibri"/>
                <a:cs typeface="Calibri"/>
              </a:rPr>
              <a:t>ENVIRONMENTALLY</a:t>
            </a:r>
            <a:r>
              <a:rPr sz="1400" b="1" spc="-15" dirty="0" smtClean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CONSCIOUS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5" name="object 8"/>
          <p:cNvSpPr txBox="1"/>
          <p:nvPr/>
        </p:nvSpPr>
        <p:spPr>
          <a:xfrm>
            <a:off x="1705958" y="3473196"/>
            <a:ext cx="3557038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-2540" algn="ctr"/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INDIVIDUALS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THAT 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HAVE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SAME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PRODUCT  NEED(S)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ABILITY,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WILLINGNESS, 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AUTHORITY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BUY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4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PRODUCT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 flipH="1">
            <a:off x="8889658" y="2219337"/>
            <a:ext cx="45719" cy="427320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424514" y="3355672"/>
            <a:ext cx="236506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1270" algn="r"/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AUSTRALIAN PARENTS  </a:t>
            </a:r>
            <a:endParaRPr lang="en-AU" sz="1200" b="1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 indent="1270" algn="r"/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BUDGET</a:t>
            </a:r>
            <a:r>
              <a:rPr sz="1200" b="1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CONSCIOUS  </a:t>
            </a:r>
            <a:endParaRPr lang="en-AU" sz="1200" b="1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 indent="1270" algn="r"/>
            <a:r>
              <a:rPr sz="1200" b="1" spc="5" dirty="0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r>
              <a:rPr sz="1200" b="1" dirty="0" smtClean="0">
                <a:solidFill>
                  <a:srgbClr val="FFFFFF"/>
                </a:solidFill>
                <a:latin typeface="Calibri"/>
                <a:cs typeface="Calibri"/>
              </a:rPr>
              <a:t>LT</a:t>
            </a:r>
            <a:r>
              <a:rPr sz="1200" b="1" spc="5" dirty="0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00" b="1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-3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 dirty="0">
              <a:latin typeface="Calibri"/>
              <a:cs typeface="Calibri"/>
            </a:endParaRPr>
          </a:p>
          <a:p>
            <a:pPr marR="5080" algn="r"/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OCCASIONAL</a:t>
            </a:r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NAPPY</a:t>
            </a:r>
            <a:r>
              <a:rPr sz="12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USERS</a:t>
            </a:r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</a:p>
          <a:p>
            <a:pPr marR="5080" algn="r"/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NOT ENVIRONMENTALLY CONSCIOUS</a:t>
            </a:r>
            <a:endParaRPr sz="1200" dirty="0">
              <a:latin typeface="Calibri"/>
              <a:cs typeface="Calibri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6651487" y="4355939"/>
            <a:ext cx="4556814" cy="2649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bject 20"/>
          <p:cNvSpPr txBox="1"/>
          <p:nvPr/>
        </p:nvSpPr>
        <p:spPr>
          <a:xfrm>
            <a:off x="9050816" y="3309932"/>
            <a:ext cx="236506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1270"/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AUSTRALIAN PARENTS  </a:t>
            </a:r>
            <a:endParaRPr lang="en-AU" sz="1200" b="1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 indent="1270"/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LESS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BUDGET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CONSCIOUS  </a:t>
            </a:r>
            <a:endParaRPr lang="en-AU" sz="1200" b="1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 indent="1270"/>
            <a:r>
              <a:rPr sz="1200" b="1" spc="5" dirty="0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EA</a:t>
            </a:r>
            <a:r>
              <a:rPr sz="1200" b="1" dirty="0" smtClean="0">
                <a:solidFill>
                  <a:srgbClr val="FFFFFF"/>
                </a:solidFill>
                <a:latin typeface="Calibri"/>
                <a:cs typeface="Calibri"/>
              </a:rPr>
              <a:t>LT</a:t>
            </a:r>
            <a:r>
              <a:rPr sz="1200" b="1" spc="5" dirty="0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00" b="1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-3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200" dirty="0">
              <a:latin typeface="Calibri"/>
              <a:cs typeface="Calibri"/>
            </a:endParaRPr>
          </a:p>
          <a:p>
            <a:pPr marR="5080"/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HEAVY NAPPY</a:t>
            </a:r>
            <a:r>
              <a:rPr sz="12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USERS</a:t>
            </a:r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</a:p>
          <a:p>
            <a:pPr marR="5080"/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NOT ENVIRONMENTALLY CONSCIOUS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1" name="object 20"/>
          <p:cNvSpPr txBox="1"/>
          <p:nvPr/>
        </p:nvSpPr>
        <p:spPr>
          <a:xfrm>
            <a:off x="6386670" y="4489284"/>
            <a:ext cx="236506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1270" algn="r"/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AUSTRALIAN PARENTS  </a:t>
            </a:r>
            <a:endParaRPr lang="en-AU" sz="1200" b="1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 indent="1270" algn="r"/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BUDGET</a:t>
            </a:r>
            <a:r>
              <a:rPr sz="1200" b="1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CONSCIOUS  </a:t>
            </a:r>
            <a:endParaRPr lang="en-AU" sz="1200" b="1" spc="-5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 indent="1270" algn="r"/>
            <a:r>
              <a:rPr lang="en-AU" sz="1200" b="1" spc="5" dirty="0" smtClean="0">
                <a:solidFill>
                  <a:srgbClr val="FFFFFF"/>
                </a:solidFill>
                <a:latin typeface="Calibri"/>
                <a:cs typeface="Calibri"/>
              </a:rPr>
              <a:t>BABIES WITH SKIN ISSUES</a:t>
            </a:r>
            <a:endParaRPr sz="1200" dirty="0">
              <a:latin typeface="Calibri"/>
              <a:cs typeface="Calibri"/>
            </a:endParaRPr>
          </a:p>
          <a:p>
            <a:pPr marR="5080" algn="r"/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OCCASIONAL</a:t>
            </a:r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NAPPY</a:t>
            </a:r>
            <a:r>
              <a:rPr sz="12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USERS</a:t>
            </a:r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</a:p>
          <a:p>
            <a:pPr marR="5080" algn="r"/>
            <a:r>
              <a:rPr lang="en-AU" sz="1200" b="1" spc="-5" dirty="0" smtClean="0">
                <a:solidFill>
                  <a:srgbClr val="FFFFFF"/>
                </a:solidFill>
                <a:latin typeface="Calibri"/>
                <a:cs typeface="Calibri"/>
              </a:rPr>
              <a:t>ENVIRONMENTALLY CONSCIOUS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2" name="object 16"/>
          <p:cNvSpPr txBox="1"/>
          <p:nvPr/>
        </p:nvSpPr>
        <p:spPr>
          <a:xfrm>
            <a:off x="7315200" y="7266447"/>
            <a:ext cx="41910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POTENTIAL </a:t>
            </a:r>
            <a:r>
              <a:rPr sz="2400" b="1" dirty="0">
                <a:latin typeface="Calibri"/>
                <a:cs typeface="Calibri"/>
              </a:rPr>
              <a:t>MARKET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5" dirty="0" smtClean="0">
                <a:latin typeface="Calibri"/>
                <a:cs typeface="Calibri"/>
              </a:rPr>
              <a:t>SEGMENTS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6147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35059" y="0"/>
            <a:ext cx="13322292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2"/>
          <p:cNvSpPr txBox="1"/>
          <p:nvPr/>
        </p:nvSpPr>
        <p:spPr>
          <a:xfrm>
            <a:off x="3733800" y="2318342"/>
            <a:ext cx="4570350" cy="158376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9050" rIns="0" bIns="0" rtlCol="0">
            <a:spAutoFit/>
          </a:bodyPr>
          <a:lstStyle/>
          <a:p>
            <a:pPr marL="276860" marR="267335" indent="-1905" algn="ctr">
              <a:spcBef>
                <a:spcPts val="150"/>
              </a:spcBef>
            </a:pP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AUSTRALIAN PARENTS  </a:t>
            </a:r>
            <a:endParaRPr lang="en-AU" sz="2000" b="1" spc="-5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pPr marL="276860" marR="267335" indent="-1905" algn="ctr">
              <a:spcBef>
                <a:spcPts val="150"/>
              </a:spcBef>
            </a:pPr>
            <a:r>
              <a:rPr sz="2000" b="1" spc="-5" dirty="0" smtClean="0">
                <a:solidFill>
                  <a:srgbClr val="FFFF00"/>
                </a:solidFill>
                <a:latin typeface="Calibri"/>
                <a:cs typeface="Calibri"/>
              </a:rPr>
              <a:t>LESS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BUDGET</a:t>
            </a:r>
            <a:r>
              <a:rPr sz="20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CONSCIOUS</a:t>
            </a:r>
            <a:endParaRPr sz="2000" dirty="0">
              <a:latin typeface="Calibri"/>
              <a:cs typeface="Calibri"/>
            </a:endParaRPr>
          </a:p>
          <a:p>
            <a:pPr marL="85090" marR="76835" algn="ctr"/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BABIES WITH </a:t>
            </a:r>
            <a:r>
              <a:rPr sz="2000" b="1" dirty="0">
                <a:solidFill>
                  <a:srgbClr val="FFFF00"/>
                </a:solidFill>
                <a:latin typeface="Calibri"/>
                <a:cs typeface="Calibri"/>
              </a:rPr>
              <a:t>OR WITHOUT SKIN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ISSUES  </a:t>
            </a:r>
            <a:endParaRPr lang="en-AU" sz="2000" b="1" spc="-5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pPr marL="85090" marR="76835" algn="ctr"/>
            <a:r>
              <a:rPr sz="2000" b="1" spc="-5" dirty="0" smtClean="0">
                <a:solidFill>
                  <a:srgbClr val="FFFF00"/>
                </a:solidFill>
                <a:latin typeface="Calibri"/>
                <a:cs typeface="Calibri"/>
              </a:rPr>
              <a:t>HEAVY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NAPPY</a:t>
            </a:r>
            <a:r>
              <a:rPr sz="20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USERS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 smtClean="0">
                <a:solidFill>
                  <a:srgbClr val="FFFF00"/>
                </a:solidFill>
                <a:latin typeface="Calibri"/>
                <a:cs typeface="Calibri"/>
              </a:rPr>
              <a:t>ENVIRONMENTALLY</a:t>
            </a:r>
            <a:r>
              <a:rPr sz="2000" b="1" spc="-15" dirty="0" smtClean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CONSCIOUS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27"/>
          <p:cNvSpPr txBox="1"/>
          <p:nvPr/>
        </p:nvSpPr>
        <p:spPr>
          <a:xfrm>
            <a:off x="-504967" y="323850"/>
            <a:ext cx="13792200" cy="1864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1080"/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Profiling the </a:t>
            </a:r>
            <a:r>
              <a:rPr sz="3200" b="1" spc="-35" dirty="0">
                <a:solidFill>
                  <a:srgbClr val="006CAD"/>
                </a:solidFill>
                <a:latin typeface="Calibri"/>
                <a:cs typeface="Calibri"/>
              </a:rPr>
              <a:t>Target</a:t>
            </a:r>
            <a:r>
              <a:rPr sz="3200" b="1" spc="25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15" dirty="0" smtClean="0">
                <a:solidFill>
                  <a:srgbClr val="006CAD"/>
                </a:solidFill>
                <a:latin typeface="Calibri"/>
                <a:cs typeface="Calibri"/>
              </a:rPr>
              <a:t>Market</a:t>
            </a:r>
            <a:endParaRPr lang="en-AU" sz="3200" b="1" spc="-15" dirty="0" smtClean="0">
              <a:solidFill>
                <a:srgbClr val="006CAD"/>
              </a:solidFill>
              <a:latin typeface="Calibri"/>
              <a:cs typeface="Calibri"/>
            </a:endParaRPr>
          </a:p>
          <a:p>
            <a:pPr marL="1021080"/>
            <a:endParaRPr sz="3200" dirty="0">
              <a:latin typeface="Calibri"/>
              <a:cs typeface="Calibri"/>
            </a:endParaRPr>
          </a:p>
          <a:p>
            <a:pPr marL="1099185" lvl="2" indent="-172085">
              <a:spcBef>
                <a:spcPts val="1120"/>
              </a:spcBef>
              <a:buFont typeface="Wingdings"/>
              <a:buChar char=""/>
              <a:tabLst>
                <a:tab pos="185420" algn="l"/>
              </a:tabLst>
            </a:pPr>
            <a:r>
              <a:rPr sz="2400" spc="-5" dirty="0">
                <a:latin typeface="Calibri"/>
                <a:cs typeface="Calibri"/>
              </a:rPr>
              <a:t>Critically analyse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segmentation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variables</a:t>
            </a:r>
            <a:r>
              <a:rPr lang="en-AU" sz="2400" spc="-5" dirty="0" smtClean="0">
                <a:latin typeface="Calibri"/>
                <a:cs typeface="Calibri"/>
              </a:rPr>
              <a:t>. Who are these people? What do they have in common (with other members of the group)? How are they different from others (outside the target market)? 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36"/>
          <p:cNvSpPr txBox="1"/>
          <p:nvPr/>
        </p:nvSpPr>
        <p:spPr>
          <a:xfrm>
            <a:off x="7407655" y="6167628"/>
            <a:ext cx="1346200" cy="658514"/>
          </a:xfrm>
          <a:prstGeom prst="rect">
            <a:avLst/>
          </a:prstGeom>
          <a:solidFill>
            <a:srgbClr val="006CAD"/>
          </a:solidFill>
        </p:spPr>
        <p:txBody>
          <a:bodyPr vert="horz" wrap="square" lIns="0" tIns="12065" rIns="0" bIns="0" rtlCol="0">
            <a:spAutoFit/>
          </a:bodyPr>
          <a:lstStyle/>
          <a:p>
            <a:pPr marL="111760" marR="102235" indent="635" algn="ctr">
              <a:spcBef>
                <a:spcPts val="95"/>
              </a:spcBef>
            </a:pP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WHO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ARE  </a:t>
            </a:r>
            <a:r>
              <a:rPr sz="1400" b="1" spc="-20" dirty="0">
                <a:solidFill>
                  <a:srgbClr val="FFFF00"/>
                </a:solidFill>
                <a:latin typeface="Calibri"/>
                <a:cs typeface="Calibri"/>
              </a:rPr>
              <a:t>EXACTLY</a:t>
            </a:r>
            <a:r>
              <a:rPr sz="1400" b="1" spc="-8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THESE 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PEOPLE?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8" name="object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793863"/>
              </p:ext>
            </p:extLst>
          </p:nvPr>
        </p:nvGraphicFramePr>
        <p:xfrm>
          <a:off x="2600388" y="4031988"/>
          <a:ext cx="7610412" cy="48262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5889"/>
                <a:gridCol w="5064523"/>
              </a:tblGrid>
              <a:tr h="853368">
                <a:tc>
                  <a:txBody>
                    <a:bodyPr/>
                    <a:lstStyle/>
                    <a:p>
                      <a:pPr marL="297180" marR="167640" indent="-1238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TION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VARIABLES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9FD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9FDA"/>
                    </a:solidFill>
                  </a:tcPr>
                </a:tc>
              </a:tr>
              <a:tr h="1219096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DEMOGRAPHIC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14211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Gender: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Female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Age: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25 – 35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Household income: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$80K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</a:p>
                  </a:txBody>
                  <a:tcPr marL="0" marR="0" marT="698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4944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GEOGRAPHIC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Australia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4944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PSYCHOGRAPHIC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Lifestyle: environmentally</a:t>
                      </a:r>
                      <a:r>
                        <a:rPr sz="1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conscious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1216894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BEHAVIOURAL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1581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Benefit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sought: allergy-free nappies,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strong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performance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nappies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Usage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rate: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heavy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users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548085">
                <a:tc gridSpan="2">
                  <a:txBody>
                    <a:bodyPr/>
                    <a:lstStyle/>
                    <a:p>
                      <a:pPr marL="384175">
                        <a:lnSpc>
                          <a:spcPts val="1425"/>
                        </a:lnSpc>
                      </a:pPr>
                      <a:endParaRPr lang="en-AU" sz="2800" b="1" spc="-5" dirty="0" smtClean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  <a:p>
                      <a:pPr marL="384175">
                        <a:lnSpc>
                          <a:spcPts val="1425"/>
                        </a:lnSpc>
                      </a:pPr>
                      <a:r>
                        <a:rPr sz="2800" b="1" spc="-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GREEN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AFFLUENT AUSTRALIAN</a:t>
                      </a:r>
                      <a:r>
                        <a:rPr sz="28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PARENTS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4572">
                      <a:solidFill>
                        <a:srgbClr val="0AD65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9" name="object 40"/>
          <p:cNvSpPr txBox="1"/>
          <p:nvPr/>
        </p:nvSpPr>
        <p:spPr>
          <a:xfrm>
            <a:off x="10621910" y="4031989"/>
            <a:ext cx="1969770" cy="112466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6510" rIns="0" bIns="0" rtlCol="0">
            <a:spAutoFit/>
          </a:bodyPr>
          <a:lstStyle/>
          <a:p>
            <a:pPr marL="63500" marR="52705" indent="-1905" algn="ctr">
              <a:spcBef>
                <a:spcPts val="130"/>
              </a:spcBef>
            </a:pPr>
            <a:r>
              <a:rPr sz="2400" b="1" spc="-10" dirty="0">
                <a:latin typeface="Calibri"/>
                <a:cs typeface="Calibri"/>
              </a:rPr>
              <a:t>YOUR  </a:t>
            </a:r>
            <a:r>
              <a:rPr sz="2400" b="1" spc="-20" dirty="0">
                <a:latin typeface="Calibri"/>
                <a:cs typeface="Calibri"/>
              </a:rPr>
              <a:t>TARGET  </a:t>
            </a:r>
            <a:r>
              <a:rPr sz="2400" b="1" spc="-5" dirty="0">
                <a:latin typeface="Calibri"/>
                <a:cs typeface="Calibri"/>
              </a:rPr>
              <a:t>MARKET  P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F</a:t>
            </a:r>
            <a:r>
              <a:rPr sz="2400" b="1" dirty="0">
                <a:latin typeface="Calibri"/>
                <a:cs typeface="Calibri"/>
              </a:rPr>
              <a:t>IL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0" name="object 41"/>
          <p:cNvSpPr txBox="1"/>
          <p:nvPr/>
        </p:nvSpPr>
        <p:spPr>
          <a:xfrm>
            <a:off x="10610480" y="7705608"/>
            <a:ext cx="1981200" cy="112530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7145" rIns="0" bIns="0" rtlCol="0">
            <a:spAutoFit/>
          </a:bodyPr>
          <a:lstStyle/>
          <a:p>
            <a:pPr marL="78740" marR="69850" indent="-635" algn="ctr">
              <a:spcBef>
                <a:spcPts val="135"/>
              </a:spcBef>
            </a:pPr>
            <a:r>
              <a:rPr sz="2400" b="1" spc="-5" dirty="0">
                <a:latin typeface="Calibri"/>
                <a:cs typeface="Calibri"/>
              </a:rPr>
              <a:t>LABEL  </a:t>
            </a:r>
            <a:r>
              <a:rPr sz="2400" b="1" spc="-10" dirty="0">
                <a:latin typeface="Calibri"/>
                <a:cs typeface="Calibri"/>
              </a:rPr>
              <a:t>YOUR  </a:t>
            </a:r>
            <a:r>
              <a:rPr sz="2400" b="1" spc="-20" dirty="0">
                <a:latin typeface="Calibri"/>
                <a:cs typeface="Calibri"/>
              </a:rPr>
              <a:t>TARGET  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10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KET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1340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433" y="-284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7200" y="434152"/>
            <a:ext cx="12496800" cy="1908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Segmentation</a:t>
            </a:r>
            <a:r>
              <a:rPr sz="3200" b="1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spc="-5" dirty="0" smtClean="0">
                <a:solidFill>
                  <a:srgbClr val="006FC0"/>
                </a:solidFill>
                <a:latin typeface="Calibri"/>
                <a:cs typeface="Calibri"/>
              </a:rPr>
              <a:t>variables</a:t>
            </a:r>
            <a:endParaRPr lang="en-AU" sz="3200" b="1" spc="-5" dirty="0" smtClean="0">
              <a:solidFill>
                <a:srgbClr val="006FC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en-AU" sz="3200" b="1" spc="-5" dirty="0" smtClean="0">
              <a:solidFill>
                <a:srgbClr val="006FC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85420" marR="5080" indent="-172085">
              <a:buFont typeface="Wingdings"/>
              <a:buChar char=""/>
              <a:tabLst>
                <a:tab pos="186055" algn="l"/>
              </a:tabLst>
            </a:pPr>
            <a:r>
              <a:rPr sz="2400" dirty="0">
                <a:latin typeface="Arial"/>
                <a:cs typeface="Arial"/>
              </a:rPr>
              <a:t>Segmentation </a:t>
            </a:r>
            <a:r>
              <a:rPr sz="2400" spc="-5" dirty="0">
                <a:latin typeface="Arial"/>
                <a:cs typeface="Arial"/>
              </a:rPr>
              <a:t>variables: </a:t>
            </a:r>
            <a:r>
              <a:rPr sz="2400" dirty="0">
                <a:latin typeface="Arial"/>
                <a:cs typeface="Arial"/>
              </a:rPr>
              <a:t>characteristics of </a:t>
            </a:r>
            <a:r>
              <a:rPr sz="2400" spc="-5" dirty="0">
                <a:latin typeface="Arial"/>
                <a:cs typeface="Arial"/>
              </a:rPr>
              <a:t>individuals, </a:t>
            </a:r>
            <a:r>
              <a:rPr sz="2400" dirty="0">
                <a:latin typeface="Arial"/>
                <a:cs typeface="Arial"/>
              </a:rPr>
              <a:t>groups or  organisations used to </a:t>
            </a:r>
            <a:r>
              <a:rPr sz="2400" spc="-5" dirty="0">
                <a:latin typeface="Arial"/>
                <a:cs typeface="Arial"/>
              </a:rPr>
              <a:t>divide </a:t>
            </a:r>
            <a:r>
              <a:rPr sz="2400" dirty="0">
                <a:latin typeface="Arial"/>
                <a:cs typeface="Arial"/>
              </a:rPr>
              <a:t>a market </a:t>
            </a:r>
            <a:r>
              <a:rPr sz="2400" spc="-5" dirty="0">
                <a:latin typeface="Arial"/>
                <a:cs typeface="Arial"/>
              </a:rPr>
              <a:t>into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segments</a:t>
            </a:r>
          </a:p>
        </p:txBody>
      </p:sp>
      <p:sp>
        <p:nvSpPr>
          <p:cNvPr id="8" name="object 8"/>
          <p:cNvSpPr/>
          <p:nvPr/>
        </p:nvSpPr>
        <p:spPr>
          <a:xfrm>
            <a:off x="11572745" y="2609850"/>
            <a:ext cx="1345691" cy="1438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96" y="2800693"/>
            <a:ext cx="10233986" cy="517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217994" y="8401050"/>
            <a:ext cx="27360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i="1" dirty="0"/>
              <a:t>Figure </a:t>
            </a:r>
            <a:r>
              <a:rPr lang="en-AU" i="1" dirty="0" smtClean="0"/>
              <a:t>5.1, </a:t>
            </a:r>
            <a:r>
              <a:rPr lang="en-AU" i="1" dirty="0"/>
              <a:t>Pride 2e, p. </a:t>
            </a:r>
            <a:r>
              <a:rPr lang="en-AU" i="1" dirty="0" smtClean="0"/>
              <a:t>159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1945270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35059" y="0"/>
            <a:ext cx="13322292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2"/>
          <p:cNvSpPr txBox="1"/>
          <p:nvPr/>
        </p:nvSpPr>
        <p:spPr>
          <a:xfrm>
            <a:off x="3733800" y="2318342"/>
            <a:ext cx="4570350" cy="158376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9050" rIns="0" bIns="0" rtlCol="0">
            <a:spAutoFit/>
          </a:bodyPr>
          <a:lstStyle/>
          <a:p>
            <a:pPr marL="276860" marR="267335" indent="-1905" algn="ctr">
              <a:spcBef>
                <a:spcPts val="150"/>
              </a:spcBef>
            </a:pP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AUSTRALIAN PARENTS  </a:t>
            </a:r>
            <a:endParaRPr lang="en-AU" sz="2000" b="1" spc="-5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pPr marL="276860" marR="267335" indent="-1905" algn="ctr">
              <a:spcBef>
                <a:spcPts val="150"/>
              </a:spcBef>
            </a:pPr>
            <a:r>
              <a:rPr sz="2000" b="1" spc="-5" dirty="0" smtClean="0">
                <a:solidFill>
                  <a:srgbClr val="FFFF00"/>
                </a:solidFill>
                <a:latin typeface="Calibri"/>
                <a:cs typeface="Calibri"/>
              </a:rPr>
              <a:t>LESS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BUDGET</a:t>
            </a:r>
            <a:r>
              <a:rPr sz="2000" b="1" spc="-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CONSCIOUS</a:t>
            </a:r>
            <a:endParaRPr sz="2000" dirty="0">
              <a:latin typeface="Calibri"/>
              <a:cs typeface="Calibri"/>
            </a:endParaRPr>
          </a:p>
          <a:p>
            <a:pPr marL="85090" marR="76835" algn="ctr"/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BABIES WITH </a:t>
            </a:r>
            <a:r>
              <a:rPr sz="2000" b="1" dirty="0">
                <a:solidFill>
                  <a:srgbClr val="FFFF00"/>
                </a:solidFill>
                <a:latin typeface="Calibri"/>
                <a:cs typeface="Calibri"/>
              </a:rPr>
              <a:t>OR WITHOUT SKIN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ISSUES  </a:t>
            </a:r>
            <a:endParaRPr lang="en-AU" sz="2000" b="1" spc="-5" dirty="0" smtClean="0">
              <a:solidFill>
                <a:srgbClr val="FFFF00"/>
              </a:solidFill>
              <a:latin typeface="Calibri"/>
              <a:cs typeface="Calibri"/>
            </a:endParaRPr>
          </a:p>
          <a:p>
            <a:pPr marL="85090" marR="76835" algn="ctr"/>
            <a:r>
              <a:rPr sz="2000" b="1" spc="-5" dirty="0" smtClean="0">
                <a:solidFill>
                  <a:srgbClr val="FFFF00"/>
                </a:solidFill>
                <a:latin typeface="Calibri"/>
                <a:cs typeface="Calibri"/>
              </a:rPr>
              <a:t>HEAVY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NAPPY</a:t>
            </a:r>
            <a:r>
              <a:rPr sz="2000" b="1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USERS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spc="-5" dirty="0" smtClean="0">
                <a:solidFill>
                  <a:srgbClr val="FFFF00"/>
                </a:solidFill>
                <a:latin typeface="Calibri"/>
                <a:cs typeface="Calibri"/>
              </a:rPr>
              <a:t>ENVIRONMENTALLY</a:t>
            </a:r>
            <a:r>
              <a:rPr sz="2000" b="1" spc="-15" dirty="0" smtClean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Calibri"/>
                <a:cs typeface="Calibri"/>
              </a:rPr>
              <a:t>CONSCIOUS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27"/>
          <p:cNvSpPr txBox="1"/>
          <p:nvPr/>
        </p:nvSpPr>
        <p:spPr>
          <a:xfrm>
            <a:off x="-504967" y="323850"/>
            <a:ext cx="13792200" cy="1864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1080"/>
            <a:r>
              <a:rPr sz="3200" b="1" spc="-10" dirty="0">
                <a:solidFill>
                  <a:srgbClr val="006CAD"/>
                </a:solidFill>
                <a:latin typeface="Calibri"/>
                <a:cs typeface="Calibri"/>
              </a:rPr>
              <a:t>Profiling the </a:t>
            </a:r>
            <a:r>
              <a:rPr sz="3200" b="1" spc="-35" dirty="0">
                <a:solidFill>
                  <a:srgbClr val="006CAD"/>
                </a:solidFill>
                <a:latin typeface="Calibri"/>
                <a:cs typeface="Calibri"/>
              </a:rPr>
              <a:t>Target</a:t>
            </a:r>
            <a:r>
              <a:rPr sz="3200" b="1" spc="25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15" dirty="0" smtClean="0">
                <a:solidFill>
                  <a:srgbClr val="006CAD"/>
                </a:solidFill>
                <a:latin typeface="Calibri"/>
                <a:cs typeface="Calibri"/>
              </a:rPr>
              <a:t>Market</a:t>
            </a:r>
            <a:endParaRPr lang="en-AU" sz="3200" b="1" spc="-15" dirty="0" smtClean="0">
              <a:solidFill>
                <a:srgbClr val="006CAD"/>
              </a:solidFill>
              <a:latin typeface="Calibri"/>
              <a:cs typeface="Calibri"/>
            </a:endParaRPr>
          </a:p>
          <a:p>
            <a:pPr marL="1021080"/>
            <a:endParaRPr sz="3200" dirty="0">
              <a:latin typeface="Calibri"/>
              <a:cs typeface="Calibri"/>
            </a:endParaRPr>
          </a:p>
          <a:p>
            <a:pPr marL="1099185" lvl="2" indent="-172085">
              <a:spcBef>
                <a:spcPts val="1120"/>
              </a:spcBef>
              <a:buFont typeface="Wingdings"/>
              <a:buChar char=""/>
              <a:tabLst>
                <a:tab pos="185420" algn="l"/>
              </a:tabLst>
            </a:pPr>
            <a:r>
              <a:rPr sz="2400" spc="-5" dirty="0">
                <a:latin typeface="Calibri"/>
                <a:cs typeface="Calibri"/>
              </a:rPr>
              <a:t>Critically analyse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segmentation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variables</a:t>
            </a:r>
            <a:r>
              <a:rPr lang="en-AU" sz="2400" spc="-5" dirty="0" smtClean="0">
                <a:latin typeface="Calibri"/>
                <a:cs typeface="Calibri"/>
              </a:rPr>
              <a:t>. Who are these people? What do they have in common (with other members of the group)? How are they different from others (outside the group)? 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5" name="object 36"/>
          <p:cNvSpPr txBox="1"/>
          <p:nvPr/>
        </p:nvSpPr>
        <p:spPr>
          <a:xfrm>
            <a:off x="7407655" y="6167628"/>
            <a:ext cx="1346200" cy="658514"/>
          </a:xfrm>
          <a:prstGeom prst="rect">
            <a:avLst/>
          </a:prstGeom>
          <a:solidFill>
            <a:srgbClr val="006CAD"/>
          </a:solidFill>
        </p:spPr>
        <p:txBody>
          <a:bodyPr vert="horz" wrap="square" lIns="0" tIns="12065" rIns="0" bIns="0" rtlCol="0">
            <a:spAutoFit/>
          </a:bodyPr>
          <a:lstStyle/>
          <a:p>
            <a:pPr marL="111760" marR="102235" indent="635" algn="ctr">
              <a:spcBef>
                <a:spcPts val="95"/>
              </a:spcBef>
            </a:pP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WHO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ARE  </a:t>
            </a:r>
            <a:r>
              <a:rPr sz="1400" b="1" spc="-20" dirty="0">
                <a:solidFill>
                  <a:srgbClr val="FFFF00"/>
                </a:solidFill>
                <a:latin typeface="Calibri"/>
                <a:cs typeface="Calibri"/>
              </a:rPr>
              <a:t>EXACTLY</a:t>
            </a:r>
            <a:r>
              <a:rPr sz="1400" b="1" spc="-8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THESE 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PEOPLE?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18" name="object 39"/>
          <p:cNvGraphicFramePr>
            <a:graphicFrameLocks noGrp="1"/>
          </p:cNvGraphicFramePr>
          <p:nvPr/>
        </p:nvGraphicFramePr>
        <p:xfrm>
          <a:off x="2600388" y="4031988"/>
          <a:ext cx="7610412" cy="48262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5889"/>
                <a:gridCol w="5064523"/>
              </a:tblGrid>
              <a:tr h="853368">
                <a:tc>
                  <a:txBody>
                    <a:bodyPr/>
                    <a:lstStyle/>
                    <a:p>
                      <a:pPr marL="297180" marR="167640" indent="-1238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TION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VARIABLES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9FD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9FDA"/>
                    </a:solidFill>
                  </a:tcPr>
                </a:tc>
              </a:tr>
              <a:tr h="1219096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DEMOGRAPHIC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14211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Gender: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Female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Age: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25 – 35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yo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Household income: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$80K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+</a:t>
                      </a:r>
                    </a:p>
                  </a:txBody>
                  <a:tcPr marL="0" marR="0" marT="698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4944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GEOGRAPHIC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Australia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4944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PSYCHOGRAPHIC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Lifestyle: environmentally</a:t>
                      </a:r>
                      <a:r>
                        <a:rPr sz="1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conscious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CADFF0"/>
                    </a:solidFill>
                  </a:tcPr>
                </a:tc>
              </a:tr>
              <a:tr h="1216894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BEHAVIOURAL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1581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Benefit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sought: allergy-free nappies,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strong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performance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nappies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Usage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rate: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heavy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users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7EFF8"/>
                    </a:solidFill>
                  </a:tcPr>
                </a:tc>
              </a:tr>
              <a:tr h="548085">
                <a:tc gridSpan="2">
                  <a:txBody>
                    <a:bodyPr/>
                    <a:lstStyle/>
                    <a:p>
                      <a:pPr marL="384175">
                        <a:lnSpc>
                          <a:spcPts val="1425"/>
                        </a:lnSpc>
                      </a:pPr>
                      <a:endParaRPr lang="en-AU" sz="2800" b="1" spc="-5" dirty="0" smtClean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  <a:p>
                      <a:pPr marL="384175">
                        <a:lnSpc>
                          <a:spcPts val="1425"/>
                        </a:lnSpc>
                      </a:pPr>
                      <a:r>
                        <a:rPr sz="2800" b="1" spc="-5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GREEN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AFFLUENT AUSTRALIAN</a:t>
                      </a:r>
                      <a:r>
                        <a:rPr sz="28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PARENTS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4572">
                      <a:solidFill>
                        <a:srgbClr val="0AD65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9" name="object 40"/>
          <p:cNvSpPr txBox="1"/>
          <p:nvPr/>
        </p:nvSpPr>
        <p:spPr>
          <a:xfrm>
            <a:off x="10621910" y="4031989"/>
            <a:ext cx="1969770" cy="112466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6510" rIns="0" bIns="0" rtlCol="0">
            <a:spAutoFit/>
          </a:bodyPr>
          <a:lstStyle/>
          <a:p>
            <a:pPr marL="63500" marR="52705" indent="-1905" algn="ctr">
              <a:spcBef>
                <a:spcPts val="130"/>
              </a:spcBef>
            </a:pPr>
            <a:r>
              <a:rPr sz="2400" b="1" spc="-10" dirty="0">
                <a:latin typeface="Calibri"/>
                <a:cs typeface="Calibri"/>
              </a:rPr>
              <a:t>YOUR  </a:t>
            </a:r>
            <a:r>
              <a:rPr sz="2400" b="1" spc="-20" dirty="0">
                <a:latin typeface="Calibri"/>
                <a:cs typeface="Calibri"/>
              </a:rPr>
              <a:t>TARGET  </a:t>
            </a:r>
            <a:r>
              <a:rPr sz="2400" b="1" spc="-5" dirty="0">
                <a:latin typeface="Calibri"/>
                <a:cs typeface="Calibri"/>
              </a:rPr>
              <a:t>MARKET  P</a:t>
            </a:r>
            <a:r>
              <a:rPr sz="2400" b="1" spc="-1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10" dirty="0">
                <a:latin typeface="Calibri"/>
                <a:cs typeface="Calibri"/>
              </a:rPr>
              <a:t>F</a:t>
            </a:r>
            <a:r>
              <a:rPr sz="2400" b="1" dirty="0">
                <a:latin typeface="Calibri"/>
                <a:cs typeface="Calibri"/>
              </a:rPr>
              <a:t>IL</a:t>
            </a:r>
            <a:r>
              <a:rPr sz="2400" b="1" spc="-10" dirty="0">
                <a:latin typeface="Calibri"/>
                <a:cs typeface="Calibri"/>
              </a:rPr>
              <a:t>E</a:t>
            </a:r>
            <a:r>
              <a:rPr sz="2400" b="1" dirty="0">
                <a:latin typeface="Calibri"/>
                <a:cs typeface="Calibri"/>
              </a:rPr>
              <a:t>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0" name="object 41"/>
          <p:cNvSpPr txBox="1"/>
          <p:nvPr/>
        </p:nvSpPr>
        <p:spPr>
          <a:xfrm>
            <a:off x="10610480" y="7705608"/>
            <a:ext cx="1981200" cy="112530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7145" rIns="0" bIns="0" rtlCol="0">
            <a:spAutoFit/>
          </a:bodyPr>
          <a:lstStyle/>
          <a:p>
            <a:pPr marL="78740" marR="69850" indent="-635" algn="ctr">
              <a:spcBef>
                <a:spcPts val="135"/>
              </a:spcBef>
            </a:pPr>
            <a:r>
              <a:rPr sz="2400" b="1" spc="-5" dirty="0">
                <a:latin typeface="Calibri"/>
                <a:cs typeface="Calibri"/>
              </a:rPr>
              <a:t>LABEL  </a:t>
            </a:r>
            <a:r>
              <a:rPr sz="2400" b="1" spc="-10" dirty="0">
                <a:latin typeface="Calibri"/>
                <a:cs typeface="Calibri"/>
              </a:rPr>
              <a:t>YOUR  </a:t>
            </a:r>
            <a:r>
              <a:rPr sz="2400" b="1" spc="-20" dirty="0">
                <a:latin typeface="Calibri"/>
                <a:cs typeface="Calibri"/>
              </a:rPr>
              <a:t>TARGET  </a:t>
            </a:r>
            <a:r>
              <a:rPr sz="2400" b="1" dirty="0">
                <a:latin typeface="Calibri"/>
                <a:cs typeface="Calibri"/>
              </a:rPr>
              <a:t>M</a:t>
            </a:r>
            <a:r>
              <a:rPr sz="2400" b="1" spc="-10" dirty="0">
                <a:latin typeface="Calibri"/>
                <a:cs typeface="Calibri"/>
              </a:rPr>
              <a:t>A</a:t>
            </a:r>
            <a:r>
              <a:rPr sz="2400" b="1" spc="-5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KET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" name="Oval 1"/>
          <p:cNvSpPr/>
          <p:nvPr/>
        </p:nvSpPr>
        <p:spPr>
          <a:xfrm>
            <a:off x="1143000" y="2914650"/>
            <a:ext cx="9829800" cy="609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dirty="0" smtClean="0"/>
              <a:t>INSIGHTS SHOULD BE SUPPPORTED BY </a:t>
            </a:r>
          </a:p>
          <a:p>
            <a:pPr algn="ctr"/>
            <a:r>
              <a:rPr lang="en-AU" sz="4000" u="sng" dirty="0" smtClean="0"/>
              <a:t>RELIABLE EVIDENCE </a:t>
            </a:r>
            <a:r>
              <a:rPr lang="en-AU" sz="4000" dirty="0" smtClean="0"/>
              <a:t>SUCH AS: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AU" sz="4000" dirty="0" smtClean="0"/>
              <a:t>PROMOTIONAL MATERIALS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AU" sz="4000" dirty="0" smtClean="0"/>
              <a:t>COMPANY WEBSITE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AU" sz="4000" dirty="0" smtClean="0"/>
              <a:t>ABS DATA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1945277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-7454"/>
            <a:ext cx="13258800" cy="9944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6"/>
          <p:cNvSpPr/>
          <p:nvPr/>
        </p:nvSpPr>
        <p:spPr>
          <a:xfrm>
            <a:off x="11049000" y="1466850"/>
            <a:ext cx="1561592" cy="13891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0600" y="1826133"/>
            <a:ext cx="3740911" cy="20596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4"/>
          <p:cNvSpPr/>
          <p:nvPr/>
        </p:nvSpPr>
        <p:spPr>
          <a:xfrm>
            <a:off x="6624703" y="4667250"/>
            <a:ext cx="2701544" cy="2133600"/>
          </a:xfrm>
          <a:custGeom>
            <a:avLst/>
            <a:gdLst/>
            <a:ahLst/>
            <a:cxnLst/>
            <a:rect l="l" t="t" r="r" b="b"/>
            <a:pathLst>
              <a:path w="1104900" h="803275">
                <a:moveTo>
                  <a:pt x="552450" y="0"/>
                </a:moveTo>
                <a:lnTo>
                  <a:pt x="495974" y="2073"/>
                </a:lnTo>
                <a:lnTo>
                  <a:pt x="441128" y="8160"/>
                </a:lnTo>
                <a:lnTo>
                  <a:pt x="388188" y="18057"/>
                </a:lnTo>
                <a:lnTo>
                  <a:pt x="337435" y="31563"/>
                </a:lnTo>
                <a:lnTo>
                  <a:pt x="289144" y="48476"/>
                </a:lnTo>
                <a:lnTo>
                  <a:pt x="243594" y="68593"/>
                </a:lnTo>
                <a:lnTo>
                  <a:pt x="201063" y="91713"/>
                </a:lnTo>
                <a:lnTo>
                  <a:pt x="161829" y="117633"/>
                </a:lnTo>
                <a:lnTo>
                  <a:pt x="126170" y="146152"/>
                </a:lnTo>
                <a:lnTo>
                  <a:pt x="94364" y="177068"/>
                </a:lnTo>
                <a:lnTo>
                  <a:pt x="66688" y="210178"/>
                </a:lnTo>
                <a:lnTo>
                  <a:pt x="43422" y="245280"/>
                </a:lnTo>
                <a:lnTo>
                  <a:pt x="24841" y="282173"/>
                </a:lnTo>
                <a:lnTo>
                  <a:pt x="11226" y="320654"/>
                </a:lnTo>
                <a:lnTo>
                  <a:pt x="2852" y="360522"/>
                </a:lnTo>
                <a:lnTo>
                  <a:pt x="0" y="401574"/>
                </a:lnTo>
                <a:lnTo>
                  <a:pt x="2852" y="442625"/>
                </a:lnTo>
                <a:lnTo>
                  <a:pt x="11226" y="482493"/>
                </a:lnTo>
                <a:lnTo>
                  <a:pt x="24841" y="520974"/>
                </a:lnTo>
                <a:lnTo>
                  <a:pt x="43422" y="557867"/>
                </a:lnTo>
                <a:lnTo>
                  <a:pt x="66688" y="592969"/>
                </a:lnTo>
                <a:lnTo>
                  <a:pt x="94364" y="626079"/>
                </a:lnTo>
                <a:lnTo>
                  <a:pt x="126170" y="656995"/>
                </a:lnTo>
                <a:lnTo>
                  <a:pt x="161829" y="685514"/>
                </a:lnTo>
                <a:lnTo>
                  <a:pt x="201063" y="711434"/>
                </a:lnTo>
                <a:lnTo>
                  <a:pt x="243594" y="734554"/>
                </a:lnTo>
                <a:lnTo>
                  <a:pt x="289144" y="754671"/>
                </a:lnTo>
                <a:lnTo>
                  <a:pt x="337435" y="771584"/>
                </a:lnTo>
                <a:lnTo>
                  <a:pt x="388188" y="785090"/>
                </a:lnTo>
                <a:lnTo>
                  <a:pt x="441128" y="794987"/>
                </a:lnTo>
                <a:lnTo>
                  <a:pt x="495974" y="801074"/>
                </a:lnTo>
                <a:lnTo>
                  <a:pt x="552450" y="803148"/>
                </a:lnTo>
                <a:lnTo>
                  <a:pt x="608925" y="801074"/>
                </a:lnTo>
                <a:lnTo>
                  <a:pt x="663771" y="794987"/>
                </a:lnTo>
                <a:lnTo>
                  <a:pt x="716711" y="785090"/>
                </a:lnTo>
                <a:lnTo>
                  <a:pt x="767464" y="771584"/>
                </a:lnTo>
                <a:lnTo>
                  <a:pt x="815755" y="754671"/>
                </a:lnTo>
                <a:lnTo>
                  <a:pt x="861305" y="734554"/>
                </a:lnTo>
                <a:lnTo>
                  <a:pt x="903836" y="711434"/>
                </a:lnTo>
                <a:lnTo>
                  <a:pt x="943070" y="685514"/>
                </a:lnTo>
                <a:lnTo>
                  <a:pt x="978729" y="656995"/>
                </a:lnTo>
                <a:lnTo>
                  <a:pt x="1010535" y="626079"/>
                </a:lnTo>
                <a:lnTo>
                  <a:pt x="1038211" y="592969"/>
                </a:lnTo>
                <a:lnTo>
                  <a:pt x="1061477" y="557867"/>
                </a:lnTo>
                <a:lnTo>
                  <a:pt x="1080058" y="520974"/>
                </a:lnTo>
                <a:lnTo>
                  <a:pt x="1093673" y="482493"/>
                </a:lnTo>
                <a:lnTo>
                  <a:pt x="1102047" y="442625"/>
                </a:lnTo>
                <a:lnTo>
                  <a:pt x="1104900" y="401574"/>
                </a:lnTo>
                <a:lnTo>
                  <a:pt x="1102047" y="360522"/>
                </a:lnTo>
                <a:lnTo>
                  <a:pt x="1093673" y="320654"/>
                </a:lnTo>
                <a:lnTo>
                  <a:pt x="1080058" y="282173"/>
                </a:lnTo>
                <a:lnTo>
                  <a:pt x="1061477" y="245280"/>
                </a:lnTo>
                <a:lnTo>
                  <a:pt x="1038211" y="210178"/>
                </a:lnTo>
                <a:lnTo>
                  <a:pt x="1010535" y="177068"/>
                </a:lnTo>
                <a:lnTo>
                  <a:pt x="978729" y="146152"/>
                </a:lnTo>
                <a:lnTo>
                  <a:pt x="943070" y="117633"/>
                </a:lnTo>
                <a:lnTo>
                  <a:pt x="903836" y="91713"/>
                </a:lnTo>
                <a:lnTo>
                  <a:pt x="861305" y="68593"/>
                </a:lnTo>
                <a:lnTo>
                  <a:pt x="815755" y="48476"/>
                </a:lnTo>
                <a:lnTo>
                  <a:pt x="767464" y="31563"/>
                </a:lnTo>
                <a:lnTo>
                  <a:pt x="716711" y="18057"/>
                </a:lnTo>
                <a:lnTo>
                  <a:pt x="663771" y="8160"/>
                </a:lnTo>
                <a:lnTo>
                  <a:pt x="608925" y="2073"/>
                </a:lnTo>
                <a:lnTo>
                  <a:pt x="552450" y="0"/>
                </a:lnTo>
                <a:close/>
              </a:path>
            </a:pathLst>
          </a:custGeom>
          <a:solidFill>
            <a:srgbClr val="34FF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9"/>
          <p:cNvSpPr/>
          <p:nvPr/>
        </p:nvSpPr>
        <p:spPr>
          <a:xfrm>
            <a:off x="9822957" y="6191250"/>
            <a:ext cx="2787635" cy="2133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5"/>
          <p:cNvSpPr txBox="1"/>
          <p:nvPr/>
        </p:nvSpPr>
        <p:spPr>
          <a:xfrm>
            <a:off x="7602598" y="5487828"/>
            <a:ext cx="129920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ECO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9" name="object 15"/>
          <p:cNvSpPr txBox="1"/>
          <p:nvPr/>
        </p:nvSpPr>
        <p:spPr>
          <a:xfrm>
            <a:off x="10210800" y="7105650"/>
            <a:ext cx="221360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sz="3200" b="1" spc="-10" dirty="0" smtClean="0">
                <a:latin typeface="Calibri"/>
                <a:cs typeface="Calibri"/>
              </a:rPr>
              <a:t>AFFORDABLE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533400" y="4615172"/>
            <a:ext cx="5905120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43510" algn="l"/>
              </a:tabLst>
            </a:pPr>
            <a:r>
              <a:rPr sz="2400" dirty="0">
                <a:latin typeface="Calibri"/>
                <a:cs typeface="Calibri"/>
              </a:rPr>
              <a:t>Look </a:t>
            </a:r>
            <a:r>
              <a:rPr sz="2400" spc="-10" dirty="0">
                <a:latin typeface="Calibri"/>
                <a:cs typeface="Calibri"/>
              </a:rPr>
              <a:t>at </a:t>
            </a:r>
            <a:r>
              <a:rPr sz="2400" spc="-5" dirty="0">
                <a:latin typeface="Calibri"/>
                <a:cs typeface="Calibri"/>
              </a:rPr>
              <a:t>their logos and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slogans</a:t>
            </a:r>
            <a:endParaRPr sz="2400" dirty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43510" algn="l"/>
              </a:tabLst>
            </a:pPr>
            <a:r>
              <a:rPr sz="2400" dirty="0">
                <a:latin typeface="Calibri"/>
                <a:cs typeface="Calibri"/>
              </a:rPr>
              <a:t>Look </a:t>
            </a:r>
            <a:r>
              <a:rPr sz="2400" spc="-10" dirty="0">
                <a:latin typeface="Calibri"/>
                <a:cs typeface="Calibri"/>
              </a:rPr>
              <a:t>at </a:t>
            </a:r>
            <a:r>
              <a:rPr sz="2400" spc="-5" dirty="0">
                <a:latin typeface="Calibri"/>
                <a:cs typeface="Calibri"/>
              </a:rPr>
              <a:t>their company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missions</a:t>
            </a:r>
            <a:endParaRPr sz="2400" dirty="0">
              <a:latin typeface="Calibri"/>
              <a:cs typeface="Calibri"/>
            </a:endParaRPr>
          </a:p>
          <a:p>
            <a:pPr marL="285750" marR="189230" indent="-28575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43510" algn="l"/>
              </a:tabLst>
            </a:pPr>
            <a:r>
              <a:rPr sz="2400" dirty="0">
                <a:latin typeface="Calibri"/>
                <a:cs typeface="Calibri"/>
              </a:rPr>
              <a:t>Look </a:t>
            </a:r>
            <a:r>
              <a:rPr sz="2400" spc="-10" dirty="0">
                <a:latin typeface="Calibri"/>
                <a:cs typeface="Calibri"/>
              </a:rPr>
              <a:t>at </a:t>
            </a:r>
            <a:r>
              <a:rPr sz="2400" spc="-5" dirty="0">
                <a:latin typeface="Calibri"/>
                <a:cs typeface="Calibri"/>
              </a:rPr>
              <a:t>how they promote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their  products</a:t>
            </a:r>
            <a:endParaRPr sz="2400" dirty="0">
              <a:latin typeface="Calibri"/>
              <a:cs typeface="Calibri"/>
            </a:endParaRPr>
          </a:p>
          <a:p>
            <a:pPr marL="285750" marR="95250" indent="-28575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43510" algn="l"/>
              </a:tabLst>
            </a:pPr>
            <a:r>
              <a:rPr sz="2400" dirty="0">
                <a:latin typeface="Calibri"/>
                <a:cs typeface="Calibri"/>
              </a:rPr>
              <a:t>Look </a:t>
            </a:r>
            <a:r>
              <a:rPr sz="2400" spc="-10" dirty="0">
                <a:latin typeface="Calibri"/>
                <a:cs typeface="Calibri"/>
              </a:rPr>
              <a:t>at </a:t>
            </a:r>
            <a:r>
              <a:rPr sz="2400" spc="-5" dirty="0">
                <a:latin typeface="Calibri"/>
                <a:cs typeface="Calibri"/>
              </a:rPr>
              <a:t>where they promote their  products</a:t>
            </a:r>
            <a:endParaRPr sz="2400" dirty="0">
              <a:latin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143510" algn="l"/>
              </a:tabLst>
            </a:pPr>
            <a:r>
              <a:rPr sz="2400" dirty="0">
                <a:latin typeface="Calibri"/>
                <a:cs typeface="Calibri"/>
              </a:rPr>
              <a:t>Look </a:t>
            </a:r>
            <a:r>
              <a:rPr sz="2400" spc="-10" dirty="0">
                <a:latin typeface="Calibri"/>
                <a:cs typeface="Calibri"/>
              </a:rPr>
              <a:t>at </a:t>
            </a:r>
            <a:r>
              <a:rPr sz="2400" spc="-5" dirty="0">
                <a:latin typeface="Calibri"/>
                <a:cs typeface="Calibri"/>
              </a:rPr>
              <a:t>their product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updates/news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533400" y="181498"/>
            <a:ext cx="57912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600" b="1" spc="-10" dirty="0">
                <a:solidFill>
                  <a:srgbClr val="006CAD"/>
                </a:solidFill>
                <a:latin typeface="Calibri"/>
                <a:cs typeface="Calibri"/>
              </a:rPr>
              <a:t>Product</a:t>
            </a:r>
            <a:r>
              <a:rPr sz="3600" b="1" spc="-65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600" b="1" spc="-5" dirty="0" smtClean="0">
                <a:solidFill>
                  <a:srgbClr val="006CAD"/>
                </a:solidFill>
                <a:latin typeface="Calibri"/>
                <a:cs typeface="Calibri"/>
              </a:rPr>
              <a:t>Positioning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5722111" y="1434894"/>
            <a:ext cx="5718212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5305">
              <a:lnSpc>
                <a:spcPct val="150000"/>
              </a:lnSpc>
              <a:spcBef>
                <a:spcPts val="1315"/>
              </a:spcBef>
            </a:pPr>
            <a:r>
              <a:rPr sz="2400" b="1" spc="-10" dirty="0" smtClean="0">
                <a:latin typeface="Calibri"/>
                <a:cs typeface="Calibri"/>
              </a:rPr>
              <a:t>BASES </a:t>
            </a:r>
            <a:r>
              <a:rPr sz="2400" b="1" spc="-10" dirty="0">
                <a:latin typeface="Calibri"/>
                <a:cs typeface="Calibri"/>
              </a:rPr>
              <a:t>FOR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POSITIONING:</a:t>
            </a:r>
            <a:endParaRPr sz="2400" dirty="0">
              <a:latin typeface="Calibri"/>
              <a:cs typeface="Calibri"/>
            </a:endParaRPr>
          </a:p>
          <a:p>
            <a:pPr marL="878840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764540" algn="l"/>
                <a:tab pos="765175" algn="l"/>
              </a:tabLst>
            </a:pPr>
            <a:r>
              <a:rPr sz="2400" spc="-10" dirty="0">
                <a:latin typeface="Calibri"/>
                <a:cs typeface="Calibri"/>
              </a:rPr>
              <a:t>PRODUCT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FEATURE</a:t>
            </a:r>
            <a:endParaRPr sz="2400" dirty="0">
              <a:latin typeface="Calibri"/>
              <a:cs typeface="Calibri"/>
            </a:endParaRPr>
          </a:p>
          <a:p>
            <a:pPr marL="878840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764540" algn="l"/>
                <a:tab pos="765175" algn="l"/>
              </a:tabLst>
            </a:pPr>
            <a:r>
              <a:rPr sz="2400" spc="-10" dirty="0">
                <a:latin typeface="Calibri"/>
                <a:cs typeface="Calibri"/>
              </a:rPr>
              <a:t>PRODUCT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 smtClean="0">
                <a:latin typeface="Calibri"/>
                <a:cs typeface="Calibri"/>
              </a:rPr>
              <a:t>BENEFIT/ADVANTAGE</a:t>
            </a:r>
            <a:endParaRPr lang="en-AU" sz="2400" dirty="0">
              <a:latin typeface="Calibri"/>
              <a:cs typeface="Calibri"/>
            </a:endParaRPr>
          </a:p>
          <a:p>
            <a:pPr marL="878840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764540" algn="l"/>
                <a:tab pos="765175" algn="l"/>
              </a:tabLst>
            </a:pPr>
            <a:r>
              <a:rPr sz="2400" spc="-10" dirty="0" smtClean="0">
                <a:latin typeface="Calibri"/>
                <a:cs typeface="Calibri"/>
              </a:rPr>
              <a:t>PRICE</a:t>
            </a:r>
            <a:r>
              <a:rPr sz="2400" spc="-10" dirty="0">
                <a:latin typeface="Calibri"/>
                <a:cs typeface="Calibri"/>
              </a:rPr>
              <a:t>, </a:t>
            </a:r>
            <a:r>
              <a:rPr sz="2400" spc="-25" dirty="0">
                <a:latin typeface="Calibri"/>
                <a:cs typeface="Calibri"/>
              </a:rPr>
              <a:t>QUALITY, </a:t>
            </a:r>
            <a:r>
              <a:rPr sz="2400" spc="-5" dirty="0">
                <a:latin typeface="Calibri"/>
                <a:cs typeface="Calibri"/>
              </a:rPr>
              <a:t>BRAND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REPUTATION</a:t>
            </a:r>
            <a:endParaRPr sz="2400" dirty="0">
              <a:latin typeface="Calibri"/>
              <a:cs typeface="Calibri"/>
            </a:endParaRPr>
          </a:p>
          <a:p>
            <a:pPr marL="878840" indent="-34290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764540" algn="l"/>
                <a:tab pos="765175" algn="l"/>
              </a:tabLst>
            </a:pPr>
            <a:r>
              <a:rPr sz="2400" spc="-15" dirty="0">
                <a:latin typeface="Calibri"/>
                <a:cs typeface="Calibri"/>
              </a:rPr>
              <a:t>COMPETITORS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9815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49" y="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0"/>
          <p:cNvSpPr txBox="1"/>
          <p:nvPr/>
        </p:nvSpPr>
        <p:spPr>
          <a:xfrm>
            <a:off x="609600" y="400050"/>
            <a:ext cx="33528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b="1" spc="-15" dirty="0">
                <a:solidFill>
                  <a:srgbClr val="006CAD"/>
                </a:solidFill>
                <a:latin typeface="Calibri"/>
                <a:cs typeface="Calibri"/>
              </a:rPr>
              <a:t>Perceptual</a:t>
            </a:r>
            <a:r>
              <a:rPr sz="3200" b="1" spc="-50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Map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" name="object 7"/>
          <p:cNvSpPr txBox="1"/>
          <p:nvPr/>
        </p:nvSpPr>
        <p:spPr>
          <a:xfrm>
            <a:off x="116951" y="1212893"/>
            <a:ext cx="13026739" cy="764953"/>
          </a:xfrm>
          <a:prstGeom prst="rect">
            <a:avLst/>
          </a:prstGeom>
          <a:solidFill>
            <a:srgbClr val="79CDFF"/>
          </a:solidFill>
        </p:spPr>
        <p:txBody>
          <a:bodyPr vert="horz" wrap="square" lIns="0" tIns="13335" rIns="0" bIns="0" rtlCol="0">
            <a:spAutoFit/>
          </a:bodyPr>
          <a:lstStyle/>
          <a:p>
            <a:pPr marL="950594" marR="258445" indent="-684530" algn="ctr"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Consumers’ perceptions of </a:t>
            </a:r>
            <a:r>
              <a:rPr sz="2400" u="sng" dirty="0">
                <a:latin typeface="Calibri"/>
                <a:cs typeface="Calibri"/>
              </a:rPr>
              <a:t>their </a:t>
            </a:r>
            <a:r>
              <a:rPr sz="2400" u="sng" spc="-5" dirty="0">
                <a:latin typeface="Calibri"/>
                <a:cs typeface="Calibri"/>
              </a:rPr>
              <a:t>brands compared to competing  products </a:t>
            </a:r>
            <a:endParaRPr lang="en-AU" sz="2400" u="sng" spc="-5" dirty="0" smtClean="0">
              <a:latin typeface="Calibri"/>
              <a:cs typeface="Calibri"/>
            </a:endParaRPr>
          </a:p>
          <a:p>
            <a:pPr marL="950594" marR="258445" indent="-684530" algn="ctr">
              <a:spcBef>
                <a:spcPts val="105"/>
              </a:spcBef>
            </a:pPr>
            <a:r>
              <a:rPr sz="2400" spc="-5" dirty="0" smtClean="0">
                <a:latin typeface="Calibri"/>
                <a:cs typeface="Calibri"/>
              </a:rPr>
              <a:t>on </a:t>
            </a:r>
            <a:r>
              <a:rPr sz="2400" u="sng" spc="-5" dirty="0">
                <a:latin typeface="Calibri"/>
                <a:cs typeface="Calibri"/>
              </a:rPr>
              <a:t>important buying</a:t>
            </a:r>
            <a:r>
              <a:rPr sz="2400" u="sng" spc="-60" dirty="0">
                <a:latin typeface="Calibri"/>
                <a:cs typeface="Calibri"/>
              </a:rPr>
              <a:t> </a:t>
            </a:r>
            <a:r>
              <a:rPr sz="2400" u="sng" spc="-5" dirty="0">
                <a:latin typeface="Calibri"/>
                <a:cs typeface="Calibri"/>
              </a:rPr>
              <a:t>dimensions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8" name="object 22"/>
          <p:cNvSpPr/>
          <p:nvPr/>
        </p:nvSpPr>
        <p:spPr>
          <a:xfrm>
            <a:off x="204668" y="2002392"/>
            <a:ext cx="4075612" cy="38163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3"/>
          <p:cNvSpPr/>
          <p:nvPr/>
        </p:nvSpPr>
        <p:spPr>
          <a:xfrm>
            <a:off x="401265" y="3025527"/>
            <a:ext cx="3023334" cy="25415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4"/>
          <p:cNvSpPr/>
          <p:nvPr/>
        </p:nvSpPr>
        <p:spPr>
          <a:xfrm>
            <a:off x="204668" y="2061483"/>
            <a:ext cx="3962400" cy="3698123"/>
          </a:xfrm>
          <a:custGeom>
            <a:avLst/>
            <a:gdLst/>
            <a:ahLst/>
            <a:cxnLst/>
            <a:rect l="l" t="t" r="r" b="b"/>
            <a:pathLst>
              <a:path w="1537970" h="1414779">
                <a:moveTo>
                  <a:pt x="768858" y="0"/>
                </a:moveTo>
                <a:lnTo>
                  <a:pt x="718298" y="1504"/>
                </a:lnTo>
                <a:lnTo>
                  <a:pt x="668613" y="5954"/>
                </a:lnTo>
                <a:lnTo>
                  <a:pt x="619904" y="13258"/>
                </a:lnTo>
                <a:lnTo>
                  <a:pt x="572271" y="23321"/>
                </a:lnTo>
                <a:lnTo>
                  <a:pt x="525816" y="36051"/>
                </a:lnTo>
                <a:lnTo>
                  <a:pt x="480640" y="51355"/>
                </a:lnTo>
                <a:lnTo>
                  <a:pt x="436845" y="69139"/>
                </a:lnTo>
                <a:lnTo>
                  <a:pt x="394531" y="89310"/>
                </a:lnTo>
                <a:lnTo>
                  <a:pt x="353801" y="111775"/>
                </a:lnTo>
                <a:lnTo>
                  <a:pt x="314754" y="136440"/>
                </a:lnTo>
                <a:lnTo>
                  <a:pt x="277493" y="163213"/>
                </a:lnTo>
                <a:lnTo>
                  <a:pt x="242119" y="192001"/>
                </a:lnTo>
                <a:lnTo>
                  <a:pt x="208732" y="222709"/>
                </a:lnTo>
                <a:lnTo>
                  <a:pt x="177435" y="255246"/>
                </a:lnTo>
                <a:lnTo>
                  <a:pt x="148327" y="289517"/>
                </a:lnTo>
                <a:lnTo>
                  <a:pt x="121512" y="325430"/>
                </a:lnTo>
                <a:lnTo>
                  <a:pt x="97089" y="362891"/>
                </a:lnTo>
                <a:lnTo>
                  <a:pt x="75161" y="401807"/>
                </a:lnTo>
                <a:lnTo>
                  <a:pt x="55827" y="442085"/>
                </a:lnTo>
                <a:lnTo>
                  <a:pt x="39191" y="483632"/>
                </a:lnTo>
                <a:lnTo>
                  <a:pt x="25352" y="526354"/>
                </a:lnTo>
                <a:lnTo>
                  <a:pt x="14412" y="570159"/>
                </a:lnTo>
                <a:lnTo>
                  <a:pt x="6473" y="614953"/>
                </a:lnTo>
                <a:lnTo>
                  <a:pt x="1635" y="660643"/>
                </a:lnTo>
                <a:lnTo>
                  <a:pt x="0" y="707136"/>
                </a:lnTo>
                <a:lnTo>
                  <a:pt x="1635" y="753628"/>
                </a:lnTo>
                <a:lnTo>
                  <a:pt x="6473" y="799318"/>
                </a:lnTo>
                <a:lnTo>
                  <a:pt x="14412" y="844112"/>
                </a:lnTo>
                <a:lnTo>
                  <a:pt x="25352" y="887917"/>
                </a:lnTo>
                <a:lnTo>
                  <a:pt x="39191" y="930639"/>
                </a:lnTo>
                <a:lnTo>
                  <a:pt x="55827" y="972186"/>
                </a:lnTo>
                <a:lnTo>
                  <a:pt x="75161" y="1012464"/>
                </a:lnTo>
                <a:lnTo>
                  <a:pt x="97089" y="1051380"/>
                </a:lnTo>
                <a:lnTo>
                  <a:pt x="121512" y="1088841"/>
                </a:lnTo>
                <a:lnTo>
                  <a:pt x="148327" y="1124754"/>
                </a:lnTo>
                <a:lnTo>
                  <a:pt x="177435" y="1159025"/>
                </a:lnTo>
                <a:lnTo>
                  <a:pt x="208732" y="1191562"/>
                </a:lnTo>
                <a:lnTo>
                  <a:pt x="242119" y="1222270"/>
                </a:lnTo>
                <a:lnTo>
                  <a:pt x="277493" y="1251058"/>
                </a:lnTo>
                <a:lnTo>
                  <a:pt x="314754" y="1277831"/>
                </a:lnTo>
                <a:lnTo>
                  <a:pt x="353801" y="1302496"/>
                </a:lnTo>
                <a:lnTo>
                  <a:pt x="394531" y="1324961"/>
                </a:lnTo>
                <a:lnTo>
                  <a:pt x="436845" y="1345132"/>
                </a:lnTo>
                <a:lnTo>
                  <a:pt x="480640" y="1362916"/>
                </a:lnTo>
                <a:lnTo>
                  <a:pt x="525816" y="1378220"/>
                </a:lnTo>
                <a:lnTo>
                  <a:pt x="572271" y="1390950"/>
                </a:lnTo>
                <a:lnTo>
                  <a:pt x="619904" y="1401013"/>
                </a:lnTo>
                <a:lnTo>
                  <a:pt x="668613" y="1408317"/>
                </a:lnTo>
                <a:lnTo>
                  <a:pt x="718298" y="1412767"/>
                </a:lnTo>
                <a:lnTo>
                  <a:pt x="768858" y="1414272"/>
                </a:lnTo>
                <a:lnTo>
                  <a:pt x="819417" y="1412767"/>
                </a:lnTo>
                <a:lnTo>
                  <a:pt x="869102" y="1408317"/>
                </a:lnTo>
                <a:lnTo>
                  <a:pt x="917811" y="1401013"/>
                </a:lnTo>
                <a:lnTo>
                  <a:pt x="965444" y="1390950"/>
                </a:lnTo>
                <a:lnTo>
                  <a:pt x="1011899" y="1378220"/>
                </a:lnTo>
                <a:lnTo>
                  <a:pt x="1057075" y="1362916"/>
                </a:lnTo>
                <a:lnTo>
                  <a:pt x="1100870" y="1345132"/>
                </a:lnTo>
                <a:lnTo>
                  <a:pt x="1143184" y="1324961"/>
                </a:lnTo>
                <a:lnTo>
                  <a:pt x="1183914" y="1302496"/>
                </a:lnTo>
                <a:lnTo>
                  <a:pt x="1222961" y="1277831"/>
                </a:lnTo>
                <a:lnTo>
                  <a:pt x="1260222" y="1251058"/>
                </a:lnTo>
                <a:lnTo>
                  <a:pt x="1295596" y="1222270"/>
                </a:lnTo>
                <a:lnTo>
                  <a:pt x="1328983" y="1191562"/>
                </a:lnTo>
                <a:lnTo>
                  <a:pt x="1360280" y="1159025"/>
                </a:lnTo>
                <a:lnTo>
                  <a:pt x="1389388" y="1124754"/>
                </a:lnTo>
                <a:lnTo>
                  <a:pt x="1416203" y="1088841"/>
                </a:lnTo>
                <a:lnTo>
                  <a:pt x="1440626" y="1051380"/>
                </a:lnTo>
                <a:lnTo>
                  <a:pt x="1462554" y="1012464"/>
                </a:lnTo>
                <a:lnTo>
                  <a:pt x="1481888" y="972186"/>
                </a:lnTo>
                <a:lnTo>
                  <a:pt x="1498524" y="930639"/>
                </a:lnTo>
                <a:lnTo>
                  <a:pt x="1512363" y="887917"/>
                </a:lnTo>
                <a:lnTo>
                  <a:pt x="1523303" y="844112"/>
                </a:lnTo>
                <a:lnTo>
                  <a:pt x="1531242" y="799318"/>
                </a:lnTo>
                <a:lnTo>
                  <a:pt x="1536080" y="753628"/>
                </a:lnTo>
                <a:lnTo>
                  <a:pt x="1537716" y="707136"/>
                </a:lnTo>
                <a:lnTo>
                  <a:pt x="1536080" y="660643"/>
                </a:lnTo>
                <a:lnTo>
                  <a:pt x="1531242" y="614953"/>
                </a:lnTo>
                <a:lnTo>
                  <a:pt x="1523303" y="570159"/>
                </a:lnTo>
                <a:lnTo>
                  <a:pt x="1512363" y="526354"/>
                </a:lnTo>
                <a:lnTo>
                  <a:pt x="1498524" y="483632"/>
                </a:lnTo>
                <a:lnTo>
                  <a:pt x="1481888" y="442085"/>
                </a:lnTo>
                <a:lnTo>
                  <a:pt x="1462554" y="401807"/>
                </a:lnTo>
                <a:lnTo>
                  <a:pt x="1440626" y="362891"/>
                </a:lnTo>
                <a:lnTo>
                  <a:pt x="1416203" y="325430"/>
                </a:lnTo>
                <a:lnTo>
                  <a:pt x="1389388" y="289517"/>
                </a:lnTo>
                <a:lnTo>
                  <a:pt x="1360280" y="255246"/>
                </a:lnTo>
                <a:lnTo>
                  <a:pt x="1328983" y="222709"/>
                </a:lnTo>
                <a:lnTo>
                  <a:pt x="1295596" y="192001"/>
                </a:lnTo>
                <a:lnTo>
                  <a:pt x="1260222" y="163213"/>
                </a:lnTo>
                <a:lnTo>
                  <a:pt x="1222961" y="136440"/>
                </a:lnTo>
                <a:lnTo>
                  <a:pt x="1183914" y="111775"/>
                </a:lnTo>
                <a:lnTo>
                  <a:pt x="1143184" y="89310"/>
                </a:lnTo>
                <a:lnTo>
                  <a:pt x="1100870" y="69139"/>
                </a:lnTo>
                <a:lnTo>
                  <a:pt x="1057075" y="51355"/>
                </a:lnTo>
                <a:lnTo>
                  <a:pt x="1011899" y="36051"/>
                </a:lnTo>
                <a:lnTo>
                  <a:pt x="965444" y="23321"/>
                </a:lnTo>
                <a:lnTo>
                  <a:pt x="917811" y="13258"/>
                </a:lnTo>
                <a:lnTo>
                  <a:pt x="869102" y="5954"/>
                </a:lnTo>
                <a:lnTo>
                  <a:pt x="819417" y="1504"/>
                </a:lnTo>
                <a:lnTo>
                  <a:pt x="768858" y="0"/>
                </a:lnTo>
                <a:close/>
              </a:path>
            </a:pathLst>
          </a:custGeom>
          <a:solidFill>
            <a:srgbClr val="006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5"/>
          <p:cNvSpPr txBox="1"/>
          <p:nvPr/>
        </p:nvSpPr>
        <p:spPr>
          <a:xfrm>
            <a:off x="874750" y="2587570"/>
            <a:ext cx="2507993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-635" algn="ctr"/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Select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TWO 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determinant  attributes: attributes  that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consumers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rely 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upon when buying  the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product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2" name="object 26"/>
          <p:cNvSpPr/>
          <p:nvPr/>
        </p:nvSpPr>
        <p:spPr>
          <a:xfrm>
            <a:off x="4138727" y="3740972"/>
            <a:ext cx="4276184" cy="39826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7"/>
          <p:cNvSpPr/>
          <p:nvPr/>
        </p:nvSpPr>
        <p:spPr>
          <a:xfrm>
            <a:off x="4409999" y="5763479"/>
            <a:ext cx="2880971" cy="15272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8"/>
          <p:cNvSpPr/>
          <p:nvPr/>
        </p:nvSpPr>
        <p:spPr>
          <a:xfrm>
            <a:off x="4161587" y="3830550"/>
            <a:ext cx="4153400" cy="3858112"/>
          </a:xfrm>
          <a:custGeom>
            <a:avLst/>
            <a:gdLst/>
            <a:ahLst/>
            <a:cxnLst/>
            <a:rect l="l" t="t" r="r" b="b"/>
            <a:pathLst>
              <a:path w="1537970" h="1412875">
                <a:moveTo>
                  <a:pt x="768857" y="0"/>
                </a:moveTo>
                <a:lnTo>
                  <a:pt x="718298" y="1502"/>
                </a:lnTo>
                <a:lnTo>
                  <a:pt x="668613" y="5947"/>
                </a:lnTo>
                <a:lnTo>
                  <a:pt x="619904" y="13242"/>
                </a:lnTo>
                <a:lnTo>
                  <a:pt x="572271" y="23293"/>
                </a:lnTo>
                <a:lnTo>
                  <a:pt x="525816" y="36009"/>
                </a:lnTo>
                <a:lnTo>
                  <a:pt x="480640" y="51294"/>
                </a:lnTo>
                <a:lnTo>
                  <a:pt x="436845" y="69057"/>
                </a:lnTo>
                <a:lnTo>
                  <a:pt x="394531" y="89205"/>
                </a:lnTo>
                <a:lnTo>
                  <a:pt x="353801" y="111644"/>
                </a:lnTo>
                <a:lnTo>
                  <a:pt x="314754" y="136282"/>
                </a:lnTo>
                <a:lnTo>
                  <a:pt x="277493" y="163024"/>
                </a:lnTo>
                <a:lnTo>
                  <a:pt x="242119" y="191779"/>
                </a:lnTo>
                <a:lnTo>
                  <a:pt x="208732" y="222454"/>
                </a:lnTo>
                <a:lnTo>
                  <a:pt x="177435" y="254954"/>
                </a:lnTo>
                <a:lnTo>
                  <a:pt x="148327" y="289188"/>
                </a:lnTo>
                <a:lnTo>
                  <a:pt x="121512" y="325061"/>
                </a:lnTo>
                <a:lnTo>
                  <a:pt x="97089" y="362482"/>
                </a:lnTo>
                <a:lnTo>
                  <a:pt x="75161" y="401356"/>
                </a:lnTo>
                <a:lnTo>
                  <a:pt x="55827" y="441592"/>
                </a:lnTo>
                <a:lnTo>
                  <a:pt x="39191" y="483095"/>
                </a:lnTo>
                <a:lnTo>
                  <a:pt x="25352" y="525774"/>
                </a:lnTo>
                <a:lnTo>
                  <a:pt x="14412" y="569533"/>
                </a:lnTo>
                <a:lnTo>
                  <a:pt x="6473" y="614282"/>
                </a:lnTo>
                <a:lnTo>
                  <a:pt x="1635" y="659927"/>
                </a:lnTo>
                <a:lnTo>
                  <a:pt x="0" y="706374"/>
                </a:lnTo>
                <a:lnTo>
                  <a:pt x="1635" y="752820"/>
                </a:lnTo>
                <a:lnTo>
                  <a:pt x="6473" y="798465"/>
                </a:lnTo>
                <a:lnTo>
                  <a:pt x="14412" y="843214"/>
                </a:lnTo>
                <a:lnTo>
                  <a:pt x="25352" y="886973"/>
                </a:lnTo>
                <a:lnTo>
                  <a:pt x="39191" y="929652"/>
                </a:lnTo>
                <a:lnTo>
                  <a:pt x="55827" y="971155"/>
                </a:lnTo>
                <a:lnTo>
                  <a:pt x="75161" y="1011391"/>
                </a:lnTo>
                <a:lnTo>
                  <a:pt x="97089" y="1050265"/>
                </a:lnTo>
                <a:lnTo>
                  <a:pt x="121512" y="1087686"/>
                </a:lnTo>
                <a:lnTo>
                  <a:pt x="148327" y="1123559"/>
                </a:lnTo>
                <a:lnTo>
                  <a:pt x="177435" y="1157793"/>
                </a:lnTo>
                <a:lnTo>
                  <a:pt x="208732" y="1190293"/>
                </a:lnTo>
                <a:lnTo>
                  <a:pt x="242119" y="1220968"/>
                </a:lnTo>
                <a:lnTo>
                  <a:pt x="277493" y="1249723"/>
                </a:lnTo>
                <a:lnTo>
                  <a:pt x="314754" y="1276465"/>
                </a:lnTo>
                <a:lnTo>
                  <a:pt x="353801" y="1301103"/>
                </a:lnTo>
                <a:lnTo>
                  <a:pt x="394531" y="1323542"/>
                </a:lnTo>
                <a:lnTo>
                  <a:pt x="436845" y="1343690"/>
                </a:lnTo>
                <a:lnTo>
                  <a:pt x="480640" y="1361453"/>
                </a:lnTo>
                <a:lnTo>
                  <a:pt x="525816" y="1376738"/>
                </a:lnTo>
                <a:lnTo>
                  <a:pt x="572271" y="1389454"/>
                </a:lnTo>
                <a:lnTo>
                  <a:pt x="619904" y="1399505"/>
                </a:lnTo>
                <a:lnTo>
                  <a:pt x="668613" y="1406800"/>
                </a:lnTo>
                <a:lnTo>
                  <a:pt x="718298" y="1411245"/>
                </a:lnTo>
                <a:lnTo>
                  <a:pt x="768857" y="1412748"/>
                </a:lnTo>
                <a:lnTo>
                  <a:pt x="819417" y="1411245"/>
                </a:lnTo>
                <a:lnTo>
                  <a:pt x="869102" y="1406800"/>
                </a:lnTo>
                <a:lnTo>
                  <a:pt x="917811" y="1399505"/>
                </a:lnTo>
                <a:lnTo>
                  <a:pt x="965444" y="1389454"/>
                </a:lnTo>
                <a:lnTo>
                  <a:pt x="1011899" y="1376738"/>
                </a:lnTo>
                <a:lnTo>
                  <a:pt x="1057075" y="1361453"/>
                </a:lnTo>
                <a:lnTo>
                  <a:pt x="1100870" y="1343690"/>
                </a:lnTo>
                <a:lnTo>
                  <a:pt x="1143184" y="1323542"/>
                </a:lnTo>
                <a:lnTo>
                  <a:pt x="1183914" y="1301103"/>
                </a:lnTo>
                <a:lnTo>
                  <a:pt x="1222961" y="1276465"/>
                </a:lnTo>
                <a:lnTo>
                  <a:pt x="1260222" y="1249723"/>
                </a:lnTo>
                <a:lnTo>
                  <a:pt x="1295596" y="1220968"/>
                </a:lnTo>
                <a:lnTo>
                  <a:pt x="1328983" y="1190293"/>
                </a:lnTo>
                <a:lnTo>
                  <a:pt x="1360280" y="1157793"/>
                </a:lnTo>
                <a:lnTo>
                  <a:pt x="1389388" y="1123559"/>
                </a:lnTo>
                <a:lnTo>
                  <a:pt x="1416203" y="1087686"/>
                </a:lnTo>
                <a:lnTo>
                  <a:pt x="1440626" y="1050265"/>
                </a:lnTo>
                <a:lnTo>
                  <a:pt x="1462554" y="1011391"/>
                </a:lnTo>
                <a:lnTo>
                  <a:pt x="1481888" y="971155"/>
                </a:lnTo>
                <a:lnTo>
                  <a:pt x="1498524" y="929652"/>
                </a:lnTo>
                <a:lnTo>
                  <a:pt x="1512363" y="886973"/>
                </a:lnTo>
                <a:lnTo>
                  <a:pt x="1523303" y="843214"/>
                </a:lnTo>
                <a:lnTo>
                  <a:pt x="1531242" y="798465"/>
                </a:lnTo>
                <a:lnTo>
                  <a:pt x="1536080" y="752820"/>
                </a:lnTo>
                <a:lnTo>
                  <a:pt x="1537715" y="706374"/>
                </a:lnTo>
                <a:lnTo>
                  <a:pt x="1536080" y="659927"/>
                </a:lnTo>
                <a:lnTo>
                  <a:pt x="1531242" y="614282"/>
                </a:lnTo>
                <a:lnTo>
                  <a:pt x="1523303" y="569533"/>
                </a:lnTo>
                <a:lnTo>
                  <a:pt x="1512363" y="525774"/>
                </a:lnTo>
                <a:lnTo>
                  <a:pt x="1498524" y="483095"/>
                </a:lnTo>
                <a:lnTo>
                  <a:pt x="1481888" y="441592"/>
                </a:lnTo>
                <a:lnTo>
                  <a:pt x="1462554" y="401356"/>
                </a:lnTo>
                <a:lnTo>
                  <a:pt x="1440626" y="362482"/>
                </a:lnTo>
                <a:lnTo>
                  <a:pt x="1416203" y="325061"/>
                </a:lnTo>
                <a:lnTo>
                  <a:pt x="1389388" y="289188"/>
                </a:lnTo>
                <a:lnTo>
                  <a:pt x="1360280" y="254954"/>
                </a:lnTo>
                <a:lnTo>
                  <a:pt x="1328983" y="222454"/>
                </a:lnTo>
                <a:lnTo>
                  <a:pt x="1295596" y="191779"/>
                </a:lnTo>
                <a:lnTo>
                  <a:pt x="1260222" y="163024"/>
                </a:lnTo>
                <a:lnTo>
                  <a:pt x="1222961" y="136282"/>
                </a:lnTo>
                <a:lnTo>
                  <a:pt x="1183914" y="111644"/>
                </a:lnTo>
                <a:lnTo>
                  <a:pt x="1143184" y="89205"/>
                </a:lnTo>
                <a:lnTo>
                  <a:pt x="1100870" y="69057"/>
                </a:lnTo>
                <a:lnTo>
                  <a:pt x="1057075" y="51294"/>
                </a:lnTo>
                <a:lnTo>
                  <a:pt x="1011899" y="36009"/>
                </a:lnTo>
                <a:lnTo>
                  <a:pt x="965444" y="23293"/>
                </a:lnTo>
                <a:lnTo>
                  <a:pt x="917811" y="13242"/>
                </a:lnTo>
                <a:lnTo>
                  <a:pt x="869102" y="5947"/>
                </a:lnTo>
                <a:lnTo>
                  <a:pt x="819417" y="1502"/>
                </a:lnTo>
                <a:lnTo>
                  <a:pt x="768857" y="0"/>
                </a:lnTo>
                <a:close/>
              </a:path>
            </a:pathLst>
          </a:custGeom>
          <a:solidFill>
            <a:srgbClr val="FDC0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9"/>
          <p:cNvSpPr txBox="1"/>
          <p:nvPr/>
        </p:nvSpPr>
        <p:spPr>
          <a:xfrm>
            <a:off x="5066534" y="5076657"/>
            <a:ext cx="234764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marR="5080" indent="-3175" algn="just"/>
            <a:r>
              <a:rPr sz="2400" dirty="0">
                <a:latin typeface="Calibri"/>
                <a:cs typeface="Calibri"/>
              </a:rPr>
              <a:t>THEN </a:t>
            </a:r>
            <a:r>
              <a:rPr sz="2400" spc="-10" dirty="0">
                <a:latin typeface="Calibri"/>
                <a:cs typeface="Calibri"/>
              </a:rPr>
              <a:t>list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main  </a:t>
            </a:r>
            <a:r>
              <a:rPr sz="2400" spc="-5" dirty="0">
                <a:latin typeface="Calibri"/>
                <a:cs typeface="Calibri"/>
              </a:rPr>
              <a:t>competitors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  product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category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6" name="object 30"/>
          <p:cNvSpPr/>
          <p:nvPr/>
        </p:nvSpPr>
        <p:spPr>
          <a:xfrm>
            <a:off x="8479061" y="5280877"/>
            <a:ext cx="4332347" cy="40186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1"/>
          <p:cNvSpPr/>
          <p:nvPr/>
        </p:nvSpPr>
        <p:spPr>
          <a:xfrm>
            <a:off x="9043014" y="7433454"/>
            <a:ext cx="3264894" cy="15453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32"/>
          <p:cNvSpPr/>
          <p:nvPr/>
        </p:nvSpPr>
        <p:spPr>
          <a:xfrm>
            <a:off x="8536243" y="5371578"/>
            <a:ext cx="4207950" cy="3893035"/>
          </a:xfrm>
          <a:custGeom>
            <a:avLst/>
            <a:gdLst/>
            <a:ahLst/>
            <a:cxnLst/>
            <a:rect l="l" t="t" r="r" b="b"/>
            <a:pathLst>
              <a:path w="1537970" h="1412875">
                <a:moveTo>
                  <a:pt x="768858" y="0"/>
                </a:moveTo>
                <a:lnTo>
                  <a:pt x="718298" y="1502"/>
                </a:lnTo>
                <a:lnTo>
                  <a:pt x="668613" y="5947"/>
                </a:lnTo>
                <a:lnTo>
                  <a:pt x="619904" y="13242"/>
                </a:lnTo>
                <a:lnTo>
                  <a:pt x="572271" y="23293"/>
                </a:lnTo>
                <a:lnTo>
                  <a:pt x="525816" y="36009"/>
                </a:lnTo>
                <a:lnTo>
                  <a:pt x="480640" y="51294"/>
                </a:lnTo>
                <a:lnTo>
                  <a:pt x="436845" y="69057"/>
                </a:lnTo>
                <a:lnTo>
                  <a:pt x="394531" y="89205"/>
                </a:lnTo>
                <a:lnTo>
                  <a:pt x="353801" y="111644"/>
                </a:lnTo>
                <a:lnTo>
                  <a:pt x="314754" y="136282"/>
                </a:lnTo>
                <a:lnTo>
                  <a:pt x="277493" y="163024"/>
                </a:lnTo>
                <a:lnTo>
                  <a:pt x="242119" y="191779"/>
                </a:lnTo>
                <a:lnTo>
                  <a:pt x="208732" y="222454"/>
                </a:lnTo>
                <a:lnTo>
                  <a:pt x="177435" y="254954"/>
                </a:lnTo>
                <a:lnTo>
                  <a:pt x="148327" y="289188"/>
                </a:lnTo>
                <a:lnTo>
                  <a:pt x="121512" y="325061"/>
                </a:lnTo>
                <a:lnTo>
                  <a:pt x="97089" y="362482"/>
                </a:lnTo>
                <a:lnTo>
                  <a:pt x="75161" y="401356"/>
                </a:lnTo>
                <a:lnTo>
                  <a:pt x="55827" y="441592"/>
                </a:lnTo>
                <a:lnTo>
                  <a:pt x="39191" y="483095"/>
                </a:lnTo>
                <a:lnTo>
                  <a:pt x="25352" y="525774"/>
                </a:lnTo>
                <a:lnTo>
                  <a:pt x="14412" y="569533"/>
                </a:lnTo>
                <a:lnTo>
                  <a:pt x="6473" y="614282"/>
                </a:lnTo>
                <a:lnTo>
                  <a:pt x="1635" y="659927"/>
                </a:lnTo>
                <a:lnTo>
                  <a:pt x="0" y="706374"/>
                </a:lnTo>
                <a:lnTo>
                  <a:pt x="1635" y="752820"/>
                </a:lnTo>
                <a:lnTo>
                  <a:pt x="6473" y="798465"/>
                </a:lnTo>
                <a:lnTo>
                  <a:pt x="14412" y="843214"/>
                </a:lnTo>
                <a:lnTo>
                  <a:pt x="25352" y="886973"/>
                </a:lnTo>
                <a:lnTo>
                  <a:pt x="39191" y="929652"/>
                </a:lnTo>
                <a:lnTo>
                  <a:pt x="55827" y="971155"/>
                </a:lnTo>
                <a:lnTo>
                  <a:pt x="75161" y="1011391"/>
                </a:lnTo>
                <a:lnTo>
                  <a:pt x="97089" y="1050265"/>
                </a:lnTo>
                <a:lnTo>
                  <a:pt x="121512" y="1087686"/>
                </a:lnTo>
                <a:lnTo>
                  <a:pt x="148327" y="1123559"/>
                </a:lnTo>
                <a:lnTo>
                  <a:pt x="177435" y="1157793"/>
                </a:lnTo>
                <a:lnTo>
                  <a:pt x="208732" y="1190293"/>
                </a:lnTo>
                <a:lnTo>
                  <a:pt x="242119" y="1220968"/>
                </a:lnTo>
                <a:lnTo>
                  <a:pt x="277493" y="1249723"/>
                </a:lnTo>
                <a:lnTo>
                  <a:pt x="314754" y="1276465"/>
                </a:lnTo>
                <a:lnTo>
                  <a:pt x="353801" y="1301103"/>
                </a:lnTo>
                <a:lnTo>
                  <a:pt x="394531" y="1323542"/>
                </a:lnTo>
                <a:lnTo>
                  <a:pt x="436845" y="1343690"/>
                </a:lnTo>
                <a:lnTo>
                  <a:pt x="480640" y="1361453"/>
                </a:lnTo>
                <a:lnTo>
                  <a:pt x="525816" y="1376738"/>
                </a:lnTo>
                <a:lnTo>
                  <a:pt x="572271" y="1389454"/>
                </a:lnTo>
                <a:lnTo>
                  <a:pt x="619904" y="1399505"/>
                </a:lnTo>
                <a:lnTo>
                  <a:pt x="668613" y="1406800"/>
                </a:lnTo>
                <a:lnTo>
                  <a:pt x="718298" y="1411245"/>
                </a:lnTo>
                <a:lnTo>
                  <a:pt x="768858" y="1412748"/>
                </a:lnTo>
                <a:lnTo>
                  <a:pt x="819417" y="1411245"/>
                </a:lnTo>
                <a:lnTo>
                  <a:pt x="869102" y="1406800"/>
                </a:lnTo>
                <a:lnTo>
                  <a:pt x="917811" y="1399505"/>
                </a:lnTo>
                <a:lnTo>
                  <a:pt x="965444" y="1389454"/>
                </a:lnTo>
                <a:lnTo>
                  <a:pt x="1011899" y="1376738"/>
                </a:lnTo>
                <a:lnTo>
                  <a:pt x="1057075" y="1361453"/>
                </a:lnTo>
                <a:lnTo>
                  <a:pt x="1100870" y="1343690"/>
                </a:lnTo>
                <a:lnTo>
                  <a:pt x="1143184" y="1323542"/>
                </a:lnTo>
                <a:lnTo>
                  <a:pt x="1183914" y="1301103"/>
                </a:lnTo>
                <a:lnTo>
                  <a:pt x="1222961" y="1276465"/>
                </a:lnTo>
                <a:lnTo>
                  <a:pt x="1260222" y="1249723"/>
                </a:lnTo>
                <a:lnTo>
                  <a:pt x="1295596" y="1220968"/>
                </a:lnTo>
                <a:lnTo>
                  <a:pt x="1328983" y="1190293"/>
                </a:lnTo>
                <a:lnTo>
                  <a:pt x="1360280" y="1157793"/>
                </a:lnTo>
                <a:lnTo>
                  <a:pt x="1389388" y="1123559"/>
                </a:lnTo>
                <a:lnTo>
                  <a:pt x="1416203" y="1087686"/>
                </a:lnTo>
                <a:lnTo>
                  <a:pt x="1440626" y="1050265"/>
                </a:lnTo>
                <a:lnTo>
                  <a:pt x="1462554" y="1011391"/>
                </a:lnTo>
                <a:lnTo>
                  <a:pt x="1481888" y="971155"/>
                </a:lnTo>
                <a:lnTo>
                  <a:pt x="1498524" y="929652"/>
                </a:lnTo>
                <a:lnTo>
                  <a:pt x="1512363" y="886973"/>
                </a:lnTo>
                <a:lnTo>
                  <a:pt x="1523303" y="843214"/>
                </a:lnTo>
                <a:lnTo>
                  <a:pt x="1531242" y="798465"/>
                </a:lnTo>
                <a:lnTo>
                  <a:pt x="1536080" y="752820"/>
                </a:lnTo>
                <a:lnTo>
                  <a:pt x="1537716" y="706374"/>
                </a:lnTo>
                <a:lnTo>
                  <a:pt x="1536080" y="659927"/>
                </a:lnTo>
                <a:lnTo>
                  <a:pt x="1531242" y="614282"/>
                </a:lnTo>
                <a:lnTo>
                  <a:pt x="1523303" y="569533"/>
                </a:lnTo>
                <a:lnTo>
                  <a:pt x="1512363" y="525774"/>
                </a:lnTo>
                <a:lnTo>
                  <a:pt x="1498524" y="483095"/>
                </a:lnTo>
                <a:lnTo>
                  <a:pt x="1481888" y="441592"/>
                </a:lnTo>
                <a:lnTo>
                  <a:pt x="1462554" y="401356"/>
                </a:lnTo>
                <a:lnTo>
                  <a:pt x="1440626" y="362482"/>
                </a:lnTo>
                <a:lnTo>
                  <a:pt x="1416203" y="325061"/>
                </a:lnTo>
                <a:lnTo>
                  <a:pt x="1389388" y="289188"/>
                </a:lnTo>
                <a:lnTo>
                  <a:pt x="1360280" y="254954"/>
                </a:lnTo>
                <a:lnTo>
                  <a:pt x="1328983" y="222454"/>
                </a:lnTo>
                <a:lnTo>
                  <a:pt x="1295596" y="191779"/>
                </a:lnTo>
                <a:lnTo>
                  <a:pt x="1260222" y="163024"/>
                </a:lnTo>
                <a:lnTo>
                  <a:pt x="1222961" y="136282"/>
                </a:lnTo>
                <a:lnTo>
                  <a:pt x="1183914" y="111644"/>
                </a:lnTo>
                <a:lnTo>
                  <a:pt x="1143184" y="89205"/>
                </a:lnTo>
                <a:lnTo>
                  <a:pt x="1100870" y="69057"/>
                </a:lnTo>
                <a:lnTo>
                  <a:pt x="1057075" y="51294"/>
                </a:lnTo>
                <a:lnTo>
                  <a:pt x="1011899" y="36009"/>
                </a:lnTo>
                <a:lnTo>
                  <a:pt x="965444" y="23293"/>
                </a:lnTo>
                <a:lnTo>
                  <a:pt x="917811" y="13242"/>
                </a:lnTo>
                <a:lnTo>
                  <a:pt x="869102" y="5947"/>
                </a:lnTo>
                <a:lnTo>
                  <a:pt x="819417" y="1502"/>
                </a:lnTo>
                <a:lnTo>
                  <a:pt x="768858" y="0"/>
                </a:lnTo>
                <a:close/>
              </a:path>
            </a:pathLst>
          </a:custGeom>
          <a:solidFill>
            <a:srgbClr val="FF66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3"/>
          <p:cNvSpPr txBox="1"/>
          <p:nvPr/>
        </p:nvSpPr>
        <p:spPr>
          <a:xfrm>
            <a:off x="9315087" y="6834106"/>
            <a:ext cx="2720747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indent="1270" algn="ctr"/>
            <a:r>
              <a:rPr sz="2400" spc="-5" dirty="0">
                <a:latin typeface="Calibri"/>
                <a:cs typeface="Calibri"/>
              </a:rPr>
              <a:t>SCORE them based  </a:t>
            </a:r>
            <a:r>
              <a:rPr sz="2400" dirty="0">
                <a:latin typeface="Calibri"/>
                <a:cs typeface="Calibri"/>
              </a:rPr>
              <a:t>on </a:t>
            </a:r>
            <a:r>
              <a:rPr sz="2400" spc="-5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attributes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and  </a:t>
            </a:r>
            <a:r>
              <a:rPr sz="2400" spc="-10" dirty="0">
                <a:latin typeface="Calibri"/>
                <a:cs typeface="Calibri"/>
              </a:rPr>
              <a:t>PLOT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them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3294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 txBox="1"/>
          <p:nvPr/>
        </p:nvSpPr>
        <p:spPr>
          <a:xfrm>
            <a:off x="533400" y="323850"/>
            <a:ext cx="100584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Hypothetical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perceptual map </a:t>
            </a: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of the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automotive</a:t>
            </a:r>
            <a:r>
              <a:rPr sz="3200" b="1" spc="-1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6FC0"/>
                </a:solidFill>
                <a:latin typeface="Calibri"/>
                <a:cs typeface="Calibri"/>
              </a:rPr>
              <a:t>brands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2971800" y="1847850"/>
            <a:ext cx="7085584" cy="61043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 txBox="1"/>
          <p:nvPr/>
        </p:nvSpPr>
        <p:spPr>
          <a:xfrm>
            <a:off x="5029200" y="8553450"/>
            <a:ext cx="399541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dirty="0">
                <a:latin typeface="Arial"/>
                <a:cs typeface="Arial"/>
              </a:rPr>
              <a:t>(Ferrell &amp; Hartline, 2014, p.</a:t>
            </a:r>
            <a:r>
              <a:rPr spc="-14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211)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2826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433" y="-284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1"/>
          <p:cNvSpPr txBox="1"/>
          <p:nvPr/>
        </p:nvSpPr>
        <p:spPr>
          <a:xfrm>
            <a:off x="381000" y="247650"/>
            <a:ext cx="126492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445"/>
            <a:r>
              <a:rPr sz="3200" b="1" spc="-5" dirty="0">
                <a:solidFill>
                  <a:srgbClr val="006FC0"/>
                </a:solidFill>
                <a:latin typeface="Arial"/>
                <a:cs typeface="Arial"/>
              </a:rPr>
              <a:t>Hypothetical </a:t>
            </a:r>
            <a:r>
              <a:rPr sz="3200" b="1" dirty="0">
                <a:solidFill>
                  <a:srgbClr val="006FC0"/>
                </a:solidFill>
                <a:latin typeface="Arial"/>
                <a:cs typeface="Arial"/>
              </a:rPr>
              <a:t>perceptual map</a:t>
            </a:r>
            <a:r>
              <a:rPr sz="3200" b="1" spc="-7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dirty="0" smtClean="0">
                <a:solidFill>
                  <a:srgbClr val="006FC0"/>
                </a:solidFill>
                <a:latin typeface="Arial"/>
                <a:cs typeface="Arial"/>
              </a:rPr>
              <a:t>of</a:t>
            </a:r>
            <a:r>
              <a:rPr lang="en-AU" sz="3200" dirty="0">
                <a:latin typeface="Arial"/>
                <a:cs typeface="Arial"/>
              </a:rPr>
              <a:t> </a:t>
            </a:r>
            <a:r>
              <a:rPr sz="3200" b="1" spc="-5" dirty="0" smtClean="0">
                <a:solidFill>
                  <a:srgbClr val="006FC0"/>
                </a:solidFill>
                <a:latin typeface="Arial"/>
                <a:cs typeface="Arial"/>
              </a:rPr>
              <a:t>women’s </a:t>
            </a:r>
            <a:r>
              <a:rPr sz="3200" b="1" dirty="0">
                <a:solidFill>
                  <a:srgbClr val="006FC0"/>
                </a:solidFill>
                <a:latin typeface="Arial"/>
                <a:cs typeface="Arial"/>
              </a:rPr>
              <a:t>fashion retailer</a:t>
            </a:r>
            <a:r>
              <a:rPr sz="3200" b="1" spc="-1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6FC0"/>
                </a:solidFill>
                <a:latin typeface="Arial"/>
                <a:cs typeface="Arial"/>
              </a:rPr>
              <a:t>brands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12"/>
          <p:cNvSpPr/>
          <p:nvPr/>
        </p:nvSpPr>
        <p:spPr>
          <a:xfrm>
            <a:off x="2362200" y="1407579"/>
            <a:ext cx="8223694" cy="6629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3"/>
          <p:cNvSpPr txBox="1"/>
          <p:nvPr/>
        </p:nvSpPr>
        <p:spPr>
          <a:xfrm>
            <a:off x="4953000" y="8427466"/>
            <a:ext cx="369493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pc="-5" dirty="0">
                <a:latin typeface="Arial"/>
                <a:cs typeface="Arial"/>
              </a:rPr>
              <a:t>(Walker </a:t>
            </a:r>
            <a:r>
              <a:rPr dirty="0">
                <a:latin typeface="Arial"/>
                <a:cs typeface="Arial"/>
              </a:rPr>
              <a:t>et al, 2015, </a:t>
            </a:r>
            <a:r>
              <a:rPr spc="-5" dirty="0">
                <a:latin typeface="Arial"/>
                <a:cs typeface="Arial"/>
              </a:rPr>
              <a:t>Exhibit</a:t>
            </a:r>
            <a:r>
              <a:rPr spc="-1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7.9)</a:t>
            </a:r>
          </a:p>
        </p:txBody>
      </p:sp>
    </p:spTree>
    <p:extLst>
      <p:ext uri="{BB962C8B-B14F-4D97-AF65-F5344CB8AC3E}">
        <p14:creationId xmlns:p14="http://schemas.microsoft.com/office/powerpoint/2010/main" val="304557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-3687"/>
            <a:ext cx="13260642" cy="99477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22539" y="3070107"/>
            <a:ext cx="1158097" cy="11583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1766" y="263219"/>
            <a:ext cx="390083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200" b="1" spc="-15" dirty="0">
                <a:solidFill>
                  <a:srgbClr val="006CAD"/>
                </a:solidFill>
                <a:latin typeface="Calibri"/>
                <a:cs typeface="Calibri"/>
              </a:rPr>
              <a:t>Perceptual</a:t>
            </a:r>
            <a:r>
              <a:rPr sz="3200" b="1" spc="-50" dirty="0">
                <a:solidFill>
                  <a:srgbClr val="006CAD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006CAD"/>
                </a:solidFill>
                <a:latin typeface="Calibri"/>
                <a:cs typeface="Calibri"/>
              </a:rPr>
              <a:t>Map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951" y="1212893"/>
            <a:ext cx="13026739" cy="764953"/>
          </a:xfrm>
          <a:prstGeom prst="rect">
            <a:avLst/>
          </a:prstGeom>
          <a:solidFill>
            <a:srgbClr val="79CDFF"/>
          </a:solidFill>
        </p:spPr>
        <p:txBody>
          <a:bodyPr vert="horz" wrap="square" lIns="0" tIns="13335" rIns="0" bIns="0" rtlCol="0">
            <a:spAutoFit/>
          </a:bodyPr>
          <a:lstStyle/>
          <a:p>
            <a:pPr marL="950594" marR="258445" indent="-684530" algn="ctr"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Consumers’ perceptions of </a:t>
            </a:r>
            <a:r>
              <a:rPr sz="2400" u="sng" dirty="0">
                <a:latin typeface="Calibri"/>
                <a:cs typeface="Calibri"/>
              </a:rPr>
              <a:t>their </a:t>
            </a:r>
            <a:r>
              <a:rPr sz="2400" u="sng" spc="-5" dirty="0">
                <a:latin typeface="Calibri"/>
                <a:cs typeface="Calibri"/>
              </a:rPr>
              <a:t>brands compared to competing  products </a:t>
            </a:r>
            <a:endParaRPr lang="en-AU" sz="2400" u="sng" spc="-5" dirty="0" smtClean="0">
              <a:latin typeface="Calibri"/>
              <a:cs typeface="Calibri"/>
            </a:endParaRPr>
          </a:p>
          <a:p>
            <a:pPr marL="950594" marR="258445" indent="-684530" algn="ctr">
              <a:spcBef>
                <a:spcPts val="105"/>
              </a:spcBef>
            </a:pPr>
            <a:r>
              <a:rPr sz="2400" spc="-5" dirty="0" smtClean="0">
                <a:latin typeface="Calibri"/>
                <a:cs typeface="Calibri"/>
              </a:rPr>
              <a:t>on </a:t>
            </a:r>
            <a:r>
              <a:rPr sz="2400" u="sng" spc="-5" dirty="0">
                <a:latin typeface="Calibri"/>
                <a:cs typeface="Calibri"/>
              </a:rPr>
              <a:t>important buying</a:t>
            </a:r>
            <a:r>
              <a:rPr sz="2400" u="sng" spc="-60" dirty="0">
                <a:latin typeface="Calibri"/>
                <a:cs typeface="Calibri"/>
              </a:rPr>
              <a:t> </a:t>
            </a:r>
            <a:r>
              <a:rPr sz="2400" u="sng" spc="-5" dirty="0">
                <a:latin typeface="Calibri"/>
                <a:cs typeface="Calibri"/>
              </a:rPr>
              <a:t>dimensions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07191" y="3007872"/>
            <a:ext cx="370193" cy="5869194"/>
          </a:xfrm>
          <a:custGeom>
            <a:avLst/>
            <a:gdLst/>
            <a:ahLst/>
            <a:cxnLst/>
            <a:rect l="l" t="t" r="r" b="b"/>
            <a:pathLst>
              <a:path w="127635" h="2023110">
                <a:moveTo>
                  <a:pt x="63352" y="1927056"/>
                </a:moveTo>
                <a:lnTo>
                  <a:pt x="31368" y="1927605"/>
                </a:lnTo>
                <a:lnTo>
                  <a:pt x="81025" y="2022728"/>
                </a:lnTo>
                <a:lnTo>
                  <a:pt x="119168" y="1943100"/>
                </a:lnTo>
                <a:lnTo>
                  <a:pt x="63626" y="1943100"/>
                </a:lnTo>
                <a:lnTo>
                  <a:pt x="63352" y="1927056"/>
                </a:lnTo>
                <a:close/>
              </a:path>
              <a:path w="127635" h="2023110">
                <a:moveTo>
                  <a:pt x="95357" y="1926505"/>
                </a:moveTo>
                <a:lnTo>
                  <a:pt x="63352" y="1927056"/>
                </a:lnTo>
                <a:lnTo>
                  <a:pt x="63626" y="1943100"/>
                </a:lnTo>
                <a:lnTo>
                  <a:pt x="95630" y="1942464"/>
                </a:lnTo>
                <a:lnTo>
                  <a:pt x="95357" y="1926505"/>
                </a:lnTo>
                <a:close/>
              </a:path>
              <a:path w="127635" h="2023110">
                <a:moveTo>
                  <a:pt x="127380" y="1925954"/>
                </a:moveTo>
                <a:lnTo>
                  <a:pt x="95357" y="1926505"/>
                </a:lnTo>
                <a:lnTo>
                  <a:pt x="95630" y="1942464"/>
                </a:lnTo>
                <a:lnTo>
                  <a:pt x="63626" y="1943100"/>
                </a:lnTo>
                <a:lnTo>
                  <a:pt x="119168" y="1943100"/>
                </a:lnTo>
                <a:lnTo>
                  <a:pt x="127380" y="1925954"/>
                </a:lnTo>
                <a:close/>
              </a:path>
              <a:path w="127635" h="2023110">
                <a:moveTo>
                  <a:pt x="64026" y="95673"/>
                </a:moveTo>
                <a:lnTo>
                  <a:pt x="32023" y="96223"/>
                </a:lnTo>
                <a:lnTo>
                  <a:pt x="63352" y="1927056"/>
                </a:lnTo>
                <a:lnTo>
                  <a:pt x="95357" y="1926505"/>
                </a:lnTo>
                <a:lnTo>
                  <a:pt x="64026" y="95673"/>
                </a:lnTo>
                <a:close/>
              </a:path>
              <a:path w="127635" h="2023110">
                <a:moveTo>
                  <a:pt x="46354" y="0"/>
                </a:moveTo>
                <a:lnTo>
                  <a:pt x="0" y="96774"/>
                </a:lnTo>
                <a:lnTo>
                  <a:pt x="32023" y="96223"/>
                </a:lnTo>
                <a:lnTo>
                  <a:pt x="31750" y="80263"/>
                </a:lnTo>
                <a:lnTo>
                  <a:pt x="63753" y="79755"/>
                </a:lnTo>
                <a:lnTo>
                  <a:pt x="87989" y="79755"/>
                </a:lnTo>
                <a:lnTo>
                  <a:pt x="46354" y="0"/>
                </a:lnTo>
                <a:close/>
              </a:path>
              <a:path w="127635" h="2023110">
                <a:moveTo>
                  <a:pt x="63753" y="79755"/>
                </a:moveTo>
                <a:lnTo>
                  <a:pt x="31750" y="80263"/>
                </a:lnTo>
                <a:lnTo>
                  <a:pt x="32023" y="96223"/>
                </a:lnTo>
                <a:lnTo>
                  <a:pt x="64026" y="95673"/>
                </a:lnTo>
                <a:lnTo>
                  <a:pt x="63753" y="79755"/>
                </a:lnTo>
                <a:close/>
              </a:path>
              <a:path w="127635" h="2023110">
                <a:moveTo>
                  <a:pt x="87989" y="79755"/>
                </a:moveTo>
                <a:lnTo>
                  <a:pt x="63753" y="79755"/>
                </a:lnTo>
                <a:lnTo>
                  <a:pt x="64026" y="95673"/>
                </a:lnTo>
                <a:lnTo>
                  <a:pt x="96012" y="95123"/>
                </a:lnTo>
                <a:lnTo>
                  <a:pt x="87989" y="79755"/>
                </a:lnTo>
                <a:close/>
              </a:path>
            </a:pathLst>
          </a:custGeom>
          <a:solidFill>
            <a:srgbClr val="FF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12322" y="5764725"/>
            <a:ext cx="6559929" cy="200215"/>
          </a:xfrm>
          <a:custGeom>
            <a:avLst/>
            <a:gdLst/>
            <a:ahLst/>
            <a:cxnLst/>
            <a:rect l="l" t="t" r="r" b="b"/>
            <a:pathLst>
              <a:path w="2583815" h="98425">
                <a:moveTo>
                  <a:pt x="91312" y="6476"/>
                </a:moveTo>
                <a:lnTo>
                  <a:pt x="0" y="52450"/>
                </a:lnTo>
                <a:lnTo>
                  <a:pt x="91567" y="97917"/>
                </a:lnTo>
                <a:lnTo>
                  <a:pt x="91482" y="67437"/>
                </a:lnTo>
                <a:lnTo>
                  <a:pt x="76200" y="67437"/>
                </a:lnTo>
                <a:lnTo>
                  <a:pt x="76200" y="36956"/>
                </a:lnTo>
                <a:lnTo>
                  <a:pt x="91397" y="36916"/>
                </a:lnTo>
                <a:lnTo>
                  <a:pt x="91312" y="6476"/>
                </a:lnTo>
                <a:close/>
              </a:path>
              <a:path w="2583815" h="98425">
                <a:moveTo>
                  <a:pt x="2553633" y="30479"/>
                </a:moveTo>
                <a:lnTo>
                  <a:pt x="2507615" y="30479"/>
                </a:lnTo>
                <a:lnTo>
                  <a:pt x="2507742" y="60960"/>
                </a:lnTo>
                <a:lnTo>
                  <a:pt x="2492417" y="61000"/>
                </a:lnTo>
                <a:lnTo>
                  <a:pt x="2492502" y="91440"/>
                </a:lnTo>
                <a:lnTo>
                  <a:pt x="2583815" y="45466"/>
                </a:lnTo>
                <a:lnTo>
                  <a:pt x="2553633" y="30479"/>
                </a:lnTo>
                <a:close/>
              </a:path>
              <a:path w="2583815" h="98425">
                <a:moveTo>
                  <a:pt x="91397" y="36916"/>
                </a:moveTo>
                <a:lnTo>
                  <a:pt x="76200" y="36956"/>
                </a:lnTo>
                <a:lnTo>
                  <a:pt x="76200" y="67437"/>
                </a:lnTo>
                <a:lnTo>
                  <a:pt x="91482" y="67396"/>
                </a:lnTo>
                <a:lnTo>
                  <a:pt x="91397" y="36916"/>
                </a:lnTo>
                <a:close/>
              </a:path>
              <a:path w="2583815" h="98425">
                <a:moveTo>
                  <a:pt x="91482" y="67396"/>
                </a:moveTo>
                <a:lnTo>
                  <a:pt x="76200" y="67437"/>
                </a:lnTo>
                <a:lnTo>
                  <a:pt x="91482" y="67437"/>
                </a:lnTo>
                <a:close/>
              </a:path>
              <a:path w="2583815" h="98425">
                <a:moveTo>
                  <a:pt x="2492332" y="30520"/>
                </a:moveTo>
                <a:lnTo>
                  <a:pt x="91397" y="36916"/>
                </a:lnTo>
                <a:lnTo>
                  <a:pt x="91482" y="67396"/>
                </a:lnTo>
                <a:lnTo>
                  <a:pt x="2492417" y="61000"/>
                </a:lnTo>
                <a:lnTo>
                  <a:pt x="2492332" y="30520"/>
                </a:lnTo>
                <a:close/>
              </a:path>
              <a:path w="2583815" h="98425">
                <a:moveTo>
                  <a:pt x="2507615" y="30479"/>
                </a:moveTo>
                <a:lnTo>
                  <a:pt x="2492332" y="30520"/>
                </a:lnTo>
                <a:lnTo>
                  <a:pt x="2492417" y="61000"/>
                </a:lnTo>
                <a:lnTo>
                  <a:pt x="2507742" y="60960"/>
                </a:lnTo>
                <a:lnTo>
                  <a:pt x="2507615" y="30479"/>
                </a:lnTo>
                <a:close/>
              </a:path>
              <a:path w="2583815" h="98425">
                <a:moveTo>
                  <a:pt x="2492247" y="0"/>
                </a:moveTo>
                <a:lnTo>
                  <a:pt x="2492332" y="30520"/>
                </a:lnTo>
                <a:lnTo>
                  <a:pt x="2553633" y="30479"/>
                </a:lnTo>
                <a:lnTo>
                  <a:pt x="2492247" y="0"/>
                </a:lnTo>
                <a:close/>
              </a:path>
            </a:pathLst>
          </a:custGeom>
          <a:solidFill>
            <a:srgbClr val="FF0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65765" y="3007872"/>
            <a:ext cx="13960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pc="-5" dirty="0">
                <a:latin typeface="Calibri"/>
                <a:cs typeface="Calibri"/>
              </a:rPr>
              <a:t>High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price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545181" y="3858491"/>
            <a:ext cx="491749" cy="504758"/>
          </a:xfrm>
          <a:custGeom>
            <a:avLst/>
            <a:gdLst/>
            <a:ahLst/>
            <a:cxnLst/>
            <a:rect l="l" t="t" r="r" b="b"/>
            <a:pathLst>
              <a:path w="169545" h="173989">
                <a:moveTo>
                  <a:pt x="84582" y="0"/>
                </a:moveTo>
                <a:lnTo>
                  <a:pt x="51649" y="6822"/>
                </a:lnTo>
                <a:lnTo>
                  <a:pt x="24764" y="25431"/>
                </a:lnTo>
                <a:lnTo>
                  <a:pt x="6643" y="53042"/>
                </a:lnTo>
                <a:lnTo>
                  <a:pt x="0" y="86868"/>
                </a:lnTo>
                <a:lnTo>
                  <a:pt x="6643" y="120693"/>
                </a:lnTo>
                <a:lnTo>
                  <a:pt x="24764" y="148304"/>
                </a:lnTo>
                <a:lnTo>
                  <a:pt x="51649" y="166913"/>
                </a:lnTo>
                <a:lnTo>
                  <a:pt x="84582" y="173735"/>
                </a:lnTo>
                <a:lnTo>
                  <a:pt x="117514" y="166913"/>
                </a:lnTo>
                <a:lnTo>
                  <a:pt x="144399" y="148304"/>
                </a:lnTo>
                <a:lnTo>
                  <a:pt x="162520" y="120693"/>
                </a:lnTo>
                <a:lnTo>
                  <a:pt x="169163" y="86868"/>
                </a:lnTo>
                <a:lnTo>
                  <a:pt x="162520" y="53042"/>
                </a:lnTo>
                <a:lnTo>
                  <a:pt x="144399" y="25431"/>
                </a:lnTo>
                <a:lnTo>
                  <a:pt x="117514" y="6822"/>
                </a:lnTo>
                <a:lnTo>
                  <a:pt x="84582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51605" y="3404304"/>
            <a:ext cx="495432" cy="501074"/>
          </a:xfrm>
          <a:custGeom>
            <a:avLst/>
            <a:gdLst/>
            <a:ahLst/>
            <a:cxnLst/>
            <a:rect l="l" t="t" r="r" b="b"/>
            <a:pathLst>
              <a:path w="170814" h="172719">
                <a:moveTo>
                  <a:pt x="85344" y="0"/>
                </a:moveTo>
                <a:lnTo>
                  <a:pt x="52131" y="6774"/>
                </a:lnTo>
                <a:lnTo>
                  <a:pt x="25003" y="25241"/>
                </a:lnTo>
                <a:lnTo>
                  <a:pt x="6709" y="52613"/>
                </a:lnTo>
                <a:lnTo>
                  <a:pt x="0" y="86106"/>
                </a:lnTo>
                <a:lnTo>
                  <a:pt x="6709" y="119598"/>
                </a:lnTo>
                <a:lnTo>
                  <a:pt x="25003" y="146970"/>
                </a:lnTo>
                <a:lnTo>
                  <a:pt x="52131" y="165437"/>
                </a:lnTo>
                <a:lnTo>
                  <a:pt x="85344" y="172212"/>
                </a:lnTo>
                <a:lnTo>
                  <a:pt x="118556" y="165437"/>
                </a:lnTo>
                <a:lnTo>
                  <a:pt x="145684" y="146970"/>
                </a:lnTo>
                <a:lnTo>
                  <a:pt x="163978" y="119598"/>
                </a:lnTo>
                <a:lnTo>
                  <a:pt x="170687" y="86106"/>
                </a:lnTo>
                <a:lnTo>
                  <a:pt x="163978" y="52613"/>
                </a:lnTo>
                <a:lnTo>
                  <a:pt x="145684" y="25241"/>
                </a:lnTo>
                <a:lnTo>
                  <a:pt x="118556" y="6774"/>
                </a:lnTo>
                <a:lnTo>
                  <a:pt x="85344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29135" y="4580873"/>
            <a:ext cx="491749" cy="504758"/>
          </a:xfrm>
          <a:custGeom>
            <a:avLst/>
            <a:gdLst/>
            <a:ahLst/>
            <a:cxnLst/>
            <a:rect l="l" t="t" r="r" b="b"/>
            <a:pathLst>
              <a:path w="169544" h="173989">
                <a:moveTo>
                  <a:pt x="84581" y="0"/>
                </a:moveTo>
                <a:lnTo>
                  <a:pt x="51649" y="6822"/>
                </a:lnTo>
                <a:lnTo>
                  <a:pt x="24764" y="25431"/>
                </a:lnTo>
                <a:lnTo>
                  <a:pt x="6643" y="53042"/>
                </a:lnTo>
                <a:lnTo>
                  <a:pt x="0" y="86867"/>
                </a:lnTo>
                <a:lnTo>
                  <a:pt x="6643" y="120693"/>
                </a:lnTo>
                <a:lnTo>
                  <a:pt x="24764" y="148304"/>
                </a:lnTo>
                <a:lnTo>
                  <a:pt x="51649" y="166913"/>
                </a:lnTo>
                <a:lnTo>
                  <a:pt x="84581" y="173735"/>
                </a:lnTo>
                <a:lnTo>
                  <a:pt x="117514" y="166913"/>
                </a:lnTo>
                <a:lnTo>
                  <a:pt x="144399" y="148304"/>
                </a:lnTo>
                <a:lnTo>
                  <a:pt x="162520" y="120693"/>
                </a:lnTo>
                <a:lnTo>
                  <a:pt x="169163" y="86867"/>
                </a:lnTo>
                <a:lnTo>
                  <a:pt x="162520" y="53042"/>
                </a:lnTo>
                <a:lnTo>
                  <a:pt x="144399" y="25431"/>
                </a:lnTo>
                <a:lnTo>
                  <a:pt x="117514" y="6822"/>
                </a:lnTo>
                <a:lnTo>
                  <a:pt x="84581" y="0"/>
                </a:lnTo>
                <a:close/>
              </a:path>
            </a:pathLst>
          </a:custGeom>
          <a:solidFill>
            <a:srgbClr val="817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27705" y="3862611"/>
            <a:ext cx="1034331" cy="4642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68968" y="4434273"/>
            <a:ext cx="1480771" cy="6985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3"/>
          <p:cNvSpPr txBox="1"/>
          <p:nvPr/>
        </p:nvSpPr>
        <p:spPr>
          <a:xfrm>
            <a:off x="10042669" y="5449333"/>
            <a:ext cx="210770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spc="-5" dirty="0" smtClean="0">
                <a:latin typeface="Calibri"/>
                <a:cs typeface="Calibri"/>
              </a:rPr>
              <a:t>More </a:t>
            </a:r>
          </a:p>
          <a:p>
            <a:pPr>
              <a:lnSpc>
                <a:spcPct val="100000"/>
              </a:lnSpc>
            </a:pPr>
            <a:r>
              <a:rPr lang="en-AU" spc="-5" dirty="0" smtClean="0">
                <a:latin typeface="Calibri"/>
                <a:cs typeface="Calibri"/>
              </a:rPr>
              <a:t>environmentally friendly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5" name="object 13"/>
          <p:cNvSpPr txBox="1"/>
          <p:nvPr/>
        </p:nvSpPr>
        <p:spPr>
          <a:xfrm>
            <a:off x="6827271" y="8579830"/>
            <a:ext cx="13960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spc="-5" dirty="0" smtClean="0">
                <a:latin typeface="Calibri"/>
                <a:cs typeface="Calibri"/>
              </a:rPr>
              <a:t>Low</a:t>
            </a:r>
            <a:r>
              <a:rPr spc="-70" dirty="0" smtClean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price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6" name="object 13"/>
          <p:cNvSpPr txBox="1"/>
          <p:nvPr/>
        </p:nvSpPr>
        <p:spPr>
          <a:xfrm>
            <a:off x="425943" y="7748832"/>
            <a:ext cx="1396051" cy="83099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b="1" spc="-5" dirty="0" smtClean="0">
                <a:latin typeface="Calibri"/>
                <a:cs typeface="Calibri"/>
              </a:rPr>
              <a:t>Justify the two determinant attributes.</a:t>
            </a:r>
            <a:endParaRPr b="1" dirty="0">
              <a:latin typeface="Calibri"/>
              <a:cs typeface="Calibri"/>
            </a:endParaRPr>
          </a:p>
        </p:txBody>
      </p:sp>
      <p:sp>
        <p:nvSpPr>
          <p:cNvPr id="37" name="object 13"/>
          <p:cNvSpPr txBox="1"/>
          <p:nvPr/>
        </p:nvSpPr>
        <p:spPr>
          <a:xfrm>
            <a:off x="11355176" y="7748833"/>
            <a:ext cx="1396051" cy="830997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b="1" spc="-5" dirty="0" smtClean="0">
                <a:latin typeface="Calibri"/>
                <a:cs typeface="Calibri"/>
              </a:rPr>
              <a:t>What does the perceptual map tell you? </a:t>
            </a:r>
            <a:endParaRPr b="1" dirty="0">
              <a:latin typeface="Calibri"/>
              <a:cs typeface="Calibri"/>
            </a:endParaRPr>
          </a:p>
        </p:txBody>
      </p:sp>
      <p:sp>
        <p:nvSpPr>
          <p:cNvPr id="38" name="object 13"/>
          <p:cNvSpPr txBox="1"/>
          <p:nvPr/>
        </p:nvSpPr>
        <p:spPr>
          <a:xfrm>
            <a:off x="1632044" y="5449333"/>
            <a:ext cx="210770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AU" spc="-5" dirty="0" smtClean="0">
                <a:latin typeface="Calibri"/>
                <a:cs typeface="Calibri"/>
              </a:rPr>
              <a:t>Less </a:t>
            </a:r>
          </a:p>
          <a:p>
            <a:pPr>
              <a:lnSpc>
                <a:spcPct val="100000"/>
              </a:lnSpc>
            </a:pPr>
            <a:r>
              <a:rPr lang="en-AU" spc="-5" dirty="0" smtClean="0">
                <a:latin typeface="Calibri"/>
                <a:cs typeface="Calibri"/>
              </a:rPr>
              <a:t>environmentally friendly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3258800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3279279"/>
            <a:ext cx="7924800" cy="1692771"/>
          </a:xfrm>
          <a:prstGeom prst="rect">
            <a:avLst/>
          </a:prstGeom>
          <a:ln w="24384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 dirty="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650" dirty="0">
              <a:latin typeface="Times New Roman"/>
              <a:cs typeface="Times New Roman"/>
            </a:endParaRPr>
          </a:p>
          <a:p>
            <a:pPr marL="205104"/>
            <a:r>
              <a:rPr lang="en-AU" sz="5400" b="1" spc="-15" dirty="0" smtClean="0">
                <a:solidFill>
                  <a:srgbClr val="FFFFFF"/>
                </a:solidFill>
                <a:latin typeface="Arial Narrow"/>
                <a:cs typeface="Arial Narrow"/>
              </a:rPr>
              <a:t>My last piece of advice</a:t>
            </a:r>
            <a:endParaRPr sz="54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182007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3258799" cy="994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6108" y="696189"/>
            <a:ext cx="11875505" cy="7477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50334" y="1174513"/>
            <a:ext cx="8755227" cy="58294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1109</Words>
  <Application>Microsoft Office PowerPoint</Application>
  <PresentationFormat>Custom</PresentationFormat>
  <Paragraphs>257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Narrow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 (30pt Arial Narrow)</dc:title>
  <dc:creator>Microsoft Office User</dc:creator>
  <cp:lastModifiedBy>Elizabeth Snuggs</cp:lastModifiedBy>
  <cp:revision>21</cp:revision>
  <cp:lastPrinted>2017-04-03T02:06:16Z</cp:lastPrinted>
  <dcterms:created xsi:type="dcterms:W3CDTF">2017-03-21T12:07:17Z</dcterms:created>
  <dcterms:modified xsi:type="dcterms:W3CDTF">2017-04-03T02:06:41Z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2017-03-21T00:00:00Z</vt:filetime>
  </property>
</Properties>
</file>