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694" r:id="rId2"/>
    <p:sldMasterId id="2147483699" r:id="rId3"/>
  </p:sldMasterIdLst>
  <p:notesMasterIdLst>
    <p:notesMasterId r:id="rId36"/>
  </p:notesMasterIdLst>
  <p:handoutMasterIdLst>
    <p:handoutMasterId r:id="rId37"/>
  </p:handoutMasterIdLst>
  <p:sldIdLst>
    <p:sldId id="365" r:id="rId4"/>
    <p:sldId id="378" r:id="rId5"/>
    <p:sldId id="379" r:id="rId6"/>
    <p:sldId id="381" r:id="rId7"/>
    <p:sldId id="395" r:id="rId8"/>
    <p:sldId id="400" r:id="rId9"/>
    <p:sldId id="401" r:id="rId10"/>
    <p:sldId id="257" r:id="rId11"/>
    <p:sldId id="380" r:id="rId12"/>
    <p:sldId id="368" r:id="rId13"/>
    <p:sldId id="382" r:id="rId14"/>
    <p:sldId id="383" r:id="rId15"/>
    <p:sldId id="390" r:id="rId16"/>
    <p:sldId id="369" r:id="rId17"/>
    <p:sldId id="384" r:id="rId18"/>
    <p:sldId id="385" r:id="rId19"/>
    <p:sldId id="370" r:id="rId20"/>
    <p:sldId id="396" r:id="rId21"/>
    <p:sldId id="397" r:id="rId22"/>
    <p:sldId id="398" r:id="rId23"/>
    <p:sldId id="386" r:id="rId24"/>
    <p:sldId id="387" r:id="rId25"/>
    <p:sldId id="389" r:id="rId26"/>
    <p:sldId id="399" r:id="rId27"/>
    <p:sldId id="402" r:id="rId28"/>
    <p:sldId id="403" r:id="rId29"/>
    <p:sldId id="388" r:id="rId30"/>
    <p:sldId id="391" r:id="rId31"/>
    <p:sldId id="392" r:id="rId32"/>
    <p:sldId id="394" r:id="rId33"/>
    <p:sldId id="393" r:id="rId34"/>
    <p:sldId id="374" r:id="rId35"/>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Arial" charset="0"/>
      </a:defRPr>
    </a:lvl1pPr>
    <a:lvl2pPr marL="457200" algn="l" rtl="0" fontAlgn="base">
      <a:spcBef>
        <a:spcPct val="0"/>
      </a:spcBef>
      <a:spcAft>
        <a:spcPct val="0"/>
      </a:spcAft>
      <a:defRPr kern="1200">
        <a:solidFill>
          <a:schemeClr val="tx1"/>
        </a:solidFill>
        <a:latin typeface="Arial" charset="0"/>
        <a:ea typeface="ＭＳ Ｐゴシック" charset="0"/>
        <a:cs typeface="Arial" charset="0"/>
      </a:defRPr>
    </a:lvl2pPr>
    <a:lvl3pPr marL="914400" algn="l" rtl="0" fontAlgn="base">
      <a:spcBef>
        <a:spcPct val="0"/>
      </a:spcBef>
      <a:spcAft>
        <a:spcPct val="0"/>
      </a:spcAft>
      <a:defRPr kern="1200">
        <a:solidFill>
          <a:schemeClr val="tx1"/>
        </a:solidFill>
        <a:latin typeface="Arial" charset="0"/>
        <a:ea typeface="ＭＳ Ｐゴシック" charset="0"/>
        <a:cs typeface="Arial" charset="0"/>
      </a:defRPr>
    </a:lvl3pPr>
    <a:lvl4pPr marL="1371600" algn="l" rtl="0" fontAlgn="base">
      <a:spcBef>
        <a:spcPct val="0"/>
      </a:spcBef>
      <a:spcAft>
        <a:spcPct val="0"/>
      </a:spcAft>
      <a:defRPr kern="1200">
        <a:solidFill>
          <a:schemeClr val="tx1"/>
        </a:solidFill>
        <a:latin typeface="Arial" charset="0"/>
        <a:ea typeface="ＭＳ Ｐゴシック" charset="0"/>
        <a:cs typeface="Arial" charset="0"/>
      </a:defRPr>
    </a:lvl4pPr>
    <a:lvl5pPr marL="1828800" algn="l" rtl="0" fontAlgn="base">
      <a:spcBef>
        <a:spcPct val="0"/>
      </a:spcBef>
      <a:spcAft>
        <a:spcPct val="0"/>
      </a:spcAft>
      <a:defRPr kern="1200">
        <a:solidFill>
          <a:schemeClr val="tx1"/>
        </a:solidFill>
        <a:latin typeface="Arial" charset="0"/>
        <a:ea typeface="ＭＳ Ｐゴシック" charset="0"/>
        <a:cs typeface="Arial" charset="0"/>
      </a:defRPr>
    </a:lvl5pPr>
    <a:lvl6pPr marL="2286000" algn="l" defTabSz="457200" rtl="0" eaLnBrk="1" latinLnBrk="0" hangingPunct="1">
      <a:defRPr kern="1200">
        <a:solidFill>
          <a:schemeClr val="tx1"/>
        </a:solidFill>
        <a:latin typeface="Arial" charset="0"/>
        <a:ea typeface="ＭＳ Ｐゴシック" charset="0"/>
        <a:cs typeface="Arial" charset="0"/>
      </a:defRPr>
    </a:lvl6pPr>
    <a:lvl7pPr marL="2743200" algn="l" defTabSz="457200" rtl="0" eaLnBrk="1" latinLnBrk="0" hangingPunct="1">
      <a:defRPr kern="1200">
        <a:solidFill>
          <a:schemeClr val="tx1"/>
        </a:solidFill>
        <a:latin typeface="Arial" charset="0"/>
        <a:ea typeface="ＭＳ Ｐゴシック" charset="0"/>
        <a:cs typeface="Arial" charset="0"/>
      </a:defRPr>
    </a:lvl7pPr>
    <a:lvl8pPr marL="3200400" algn="l" defTabSz="457200" rtl="0" eaLnBrk="1" latinLnBrk="0" hangingPunct="1">
      <a:defRPr kern="1200">
        <a:solidFill>
          <a:schemeClr val="tx1"/>
        </a:solidFill>
        <a:latin typeface="Arial" charset="0"/>
        <a:ea typeface="ＭＳ Ｐゴシック" charset="0"/>
        <a:cs typeface="Arial" charset="0"/>
      </a:defRPr>
    </a:lvl8pPr>
    <a:lvl9pPr marL="3657600" algn="l" defTabSz="457200" rtl="0" eaLnBrk="1" latinLnBrk="0" hangingPunct="1">
      <a:defRPr kern="1200">
        <a:solidFill>
          <a:schemeClr val="tx1"/>
        </a:solidFill>
        <a:latin typeface="Arial" charset="0"/>
        <a:ea typeface="ＭＳ Ｐゴシック" charset="0"/>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6600FF"/>
    <a:srgbClr val="7C717F"/>
    <a:srgbClr val="BF0101"/>
    <a:srgbClr val="569A70"/>
    <a:srgbClr val="8F9907"/>
    <a:srgbClr val="663A3A"/>
    <a:srgbClr val="7B2562"/>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53" autoAdjust="0"/>
    <p:restoredTop sz="94660"/>
  </p:normalViewPr>
  <p:slideViewPr>
    <p:cSldViewPr>
      <p:cViewPr varScale="1">
        <p:scale>
          <a:sx n="73" d="100"/>
          <a:sy n="73" d="100"/>
        </p:scale>
        <p:origin x="-112" y="-9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notesMaster" Target="notesMasters/notesMaster1.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37" Type="http://schemas.openxmlformats.org/officeDocument/2006/relationships/handoutMaster" Target="handoutMasters/handout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5547" tIns="47774" rIns="95547" bIns="47774" rtlCol="0"/>
          <a:lstStyle>
            <a:lvl1pPr algn="l" fontAlgn="auto">
              <a:spcBef>
                <a:spcPts val="0"/>
              </a:spcBef>
              <a:spcAft>
                <a:spcPts val="0"/>
              </a:spcAft>
              <a:defRPr sz="1200">
                <a:latin typeface="+mn-lt"/>
                <a:ea typeface="+mn-ea"/>
                <a:cs typeface="+mn-cs"/>
              </a:defRPr>
            </a:lvl1pPr>
          </a:lstStyle>
          <a:p>
            <a:pPr>
              <a:defRPr/>
            </a:pPr>
            <a:endParaRPr lang="en-AU" dirty="0"/>
          </a:p>
        </p:txBody>
      </p:sp>
      <p:sp>
        <p:nvSpPr>
          <p:cNvPr id="3" name="Date Placeholder 2"/>
          <p:cNvSpPr>
            <a:spLocks noGrp="1"/>
          </p:cNvSpPr>
          <p:nvPr>
            <p:ph type="dt" sz="quarter" idx="1"/>
          </p:nvPr>
        </p:nvSpPr>
        <p:spPr>
          <a:xfrm>
            <a:off x="3849688" y="0"/>
            <a:ext cx="2946400" cy="496888"/>
          </a:xfrm>
          <a:prstGeom prst="rect">
            <a:avLst/>
          </a:prstGeom>
        </p:spPr>
        <p:txBody>
          <a:bodyPr vert="horz" wrap="square" lIns="95547" tIns="47774" rIns="95547" bIns="47774" numCol="1" anchor="t" anchorCtr="0" compatLnSpc="1">
            <a:prstTxWarp prst="textNoShape">
              <a:avLst/>
            </a:prstTxWarp>
          </a:bodyPr>
          <a:lstStyle>
            <a:lvl1pPr algn="r">
              <a:defRPr sz="1200">
                <a:latin typeface="Calibri" charset="0"/>
              </a:defRPr>
            </a:lvl1pPr>
          </a:lstStyle>
          <a:p>
            <a:fld id="{B2A284C3-CF53-E34D-AFC5-8CEA979855C8}" type="datetimeFigureOut">
              <a:rPr lang="en-US"/>
              <a:pPr/>
              <a:t>24/7/17</a:t>
            </a:fld>
            <a:endParaRPr lang="en-AU" dirty="0"/>
          </a:p>
        </p:txBody>
      </p:sp>
      <p:sp>
        <p:nvSpPr>
          <p:cNvPr id="4" name="Footer Placeholder 3"/>
          <p:cNvSpPr>
            <a:spLocks noGrp="1"/>
          </p:cNvSpPr>
          <p:nvPr>
            <p:ph type="ftr" sz="quarter" idx="2"/>
          </p:nvPr>
        </p:nvSpPr>
        <p:spPr>
          <a:xfrm>
            <a:off x="0" y="9428163"/>
            <a:ext cx="2946400" cy="496887"/>
          </a:xfrm>
          <a:prstGeom prst="rect">
            <a:avLst/>
          </a:prstGeom>
        </p:spPr>
        <p:txBody>
          <a:bodyPr vert="horz" lIns="95547" tIns="47774" rIns="95547" bIns="47774" rtlCol="0" anchor="b"/>
          <a:lstStyle>
            <a:lvl1pPr algn="l" fontAlgn="auto">
              <a:spcBef>
                <a:spcPts val="0"/>
              </a:spcBef>
              <a:spcAft>
                <a:spcPts val="0"/>
              </a:spcAft>
              <a:defRPr sz="1200">
                <a:latin typeface="+mn-lt"/>
                <a:ea typeface="+mn-ea"/>
                <a:cs typeface="+mn-cs"/>
              </a:defRPr>
            </a:lvl1pPr>
          </a:lstStyle>
          <a:p>
            <a:pPr>
              <a:defRPr/>
            </a:pPr>
            <a:endParaRPr lang="en-AU" dirty="0"/>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wrap="square" lIns="95547" tIns="47774" rIns="95547" bIns="47774" numCol="1" anchor="b" anchorCtr="0" compatLnSpc="1">
            <a:prstTxWarp prst="textNoShape">
              <a:avLst/>
            </a:prstTxWarp>
          </a:bodyPr>
          <a:lstStyle>
            <a:lvl1pPr algn="r">
              <a:defRPr sz="1200">
                <a:latin typeface="Calibri" charset="0"/>
              </a:defRPr>
            </a:lvl1pPr>
          </a:lstStyle>
          <a:p>
            <a:fld id="{ABB30701-4E8E-8740-AA51-7D8EF820694C}" type="slidenum">
              <a:rPr lang="en-AU"/>
              <a:pPr/>
              <a:t>‹#›</a:t>
            </a:fld>
            <a:endParaRPr lang="en-AU" dirty="0"/>
          </a:p>
        </p:txBody>
      </p:sp>
    </p:spTree>
    <p:extLst>
      <p:ext uri="{BB962C8B-B14F-4D97-AF65-F5344CB8AC3E}">
        <p14:creationId xmlns:p14="http://schemas.microsoft.com/office/powerpoint/2010/main" val="24088045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71596B26-9FB5-F84B-90AD-602177AF92EF}" type="datetimeFigureOut">
              <a:rPr lang="en-US" smtClean="0"/>
              <a:t>24/7/17</a:t>
            </a:fld>
            <a:endParaRPr lang="en-AU"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3F4DDD20-9CE4-1D4D-86D5-DF7FEA70A25C}" type="slidenum">
              <a:rPr lang="en-AU" smtClean="0"/>
              <a:t>‹#›</a:t>
            </a:fld>
            <a:endParaRPr lang="en-AU" dirty="0"/>
          </a:p>
        </p:txBody>
      </p:sp>
    </p:spTree>
    <p:extLst>
      <p:ext uri="{BB962C8B-B14F-4D97-AF65-F5344CB8AC3E}">
        <p14:creationId xmlns:p14="http://schemas.microsoft.com/office/powerpoint/2010/main" val="368626622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w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w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8F4F6E32-F182-ED49-AFA7-5A069C857474}" type="slidenum">
              <a:rPr lang="en-AU" smtClean="0"/>
              <a:pPr/>
              <a:t>‹#›</a:t>
            </a:fld>
            <a:endParaRPr lang="en-AU" dirty="0"/>
          </a:p>
        </p:txBody>
      </p:sp>
    </p:spTree>
    <p:extLst>
      <p:ext uri="{BB962C8B-B14F-4D97-AF65-F5344CB8AC3E}">
        <p14:creationId xmlns:p14="http://schemas.microsoft.com/office/powerpoint/2010/main" val="4010782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ullets and Imag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DAB8E490-AE0C-A749-BFC5-6AF7BB66A6D3}" type="slidenum">
              <a:rPr lang="en-AU" smtClean="0"/>
              <a:pPr/>
              <a:t>‹#›</a:t>
            </a:fld>
            <a:endParaRPr lang="en-AU" dirty="0"/>
          </a:p>
        </p:txBody>
      </p:sp>
      <p:sp>
        <p:nvSpPr>
          <p:cNvPr id="8" name="Text Placeholder 7"/>
          <p:cNvSpPr>
            <a:spLocks noGrp="1"/>
          </p:cNvSpPr>
          <p:nvPr>
            <p:ph type="body" sz="quarter" idx="15"/>
          </p:nvPr>
        </p:nvSpPr>
        <p:spPr>
          <a:xfrm>
            <a:off x="468313" y="1916113"/>
            <a:ext cx="4103687" cy="4321175"/>
          </a:xfrm>
          <a:prstGeom prst="rect">
            <a:avLst/>
          </a:prstGeom>
        </p:spPr>
        <p:txBody>
          <a:bodyPr lIns="0"/>
          <a:lstStyle>
            <a:lvl1pPr marL="342000" indent="-342000">
              <a:spcAft>
                <a:spcPts val="1000"/>
              </a:spcAft>
              <a:buClr>
                <a:schemeClr val="accent1"/>
              </a:buClr>
              <a:buFont typeface="Wingdings" panose="05000000000000000000" pitchFamily="2" charset="2"/>
              <a:buChar char="§"/>
              <a:defRPr/>
            </a:lvl1pPr>
            <a:lvl2pPr marL="684000" indent="-342000">
              <a:spcAft>
                <a:spcPts val="1000"/>
              </a:spcAft>
              <a:buClr>
                <a:schemeClr val="accent1"/>
              </a:buClr>
              <a:buSzPct val="100000"/>
              <a:buFont typeface="Arial" panose="020B0604020202020204" pitchFamily="34" charset="0"/>
              <a:buChar char="•"/>
              <a:defRPr/>
            </a:lvl2pPr>
            <a:lvl3pPr marL="684000" indent="-342000">
              <a:spcAft>
                <a:spcPts val="1000"/>
              </a:spcAft>
              <a:buClr>
                <a:schemeClr val="accent1"/>
              </a:buClr>
              <a:buSzPct val="100000"/>
              <a:buFont typeface="Arial" panose="020B0604020202020204" pitchFamily="34" charset="0"/>
              <a:buChar cha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Text Placeholder 7"/>
          <p:cNvSpPr>
            <a:spLocks noGrp="1"/>
          </p:cNvSpPr>
          <p:nvPr>
            <p:ph type="body" sz="quarter" idx="16"/>
          </p:nvPr>
        </p:nvSpPr>
        <p:spPr>
          <a:xfrm>
            <a:off x="4572001" y="1916113"/>
            <a:ext cx="4103687" cy="4321175"/>
          </a:xfrm>
          <a:prstGeom prst="rect">
            <a:avLst/>
          </a:prstGeom>
        </p:spPr>
        <p:txBody>
          <a:bodyPr lIns="0"/>
          <a:lstStyle>
            <a:lvl1pPr marL="342000" indent="-342000">
              <a:spcAft>
                <a:spcPts val="1000"/>
              </a:spcAft>
              <a:buClr>
                <a:schemeClr val="accent1"/>
              </a:buClr>
              <a:buFont typeface="Wingdings" panose="05000000000000000000" pitchFamily="2" charset="2"/>
              <a:buChar char="§"/>
              <a:defRPr/>
            </a:lvl1pPr>
            <a:lvl2pPr marL="684000" indent="-342000" algn="l" rtl="0" eaLnBrk="0" fontAlgn="base" hangingPunct="0">
              <a:spcAft>
                <a:spcPts val="1000"/>
              </a:spcAft>
              <a:buClr>
                <a:schemeClr val="accent1"/>
              </a:buClr>
              <a:buSzPct val="100000"/>
              <a:buFont typeface="Arial" panose="020B0604020202020204" pitchFamily="34" charset="0"/>
              <a:buChar char="•"/>
              <a:defRPr lang="en-US" sz="1600" dirty="0" smtClean="0">
                <a:solidFill>
                  <a:schemeClr val="tx1"/>
                </a:solidFill>
                <a:latin typeface="+mn-lt"/>
                <a:ea typeface="+mn-ea"/>
                <a:cs typeface="+mn-cs"/>
              </a:defRPr>
            </a:lvl2pPr>
            <a:lvl3pPr marL="684000" indent="-342000" algn="l" rtl="0" eaLnBrk="0" fontAlgn="base" hangingPunct="0">
              <a:spcAft>
                <a:spcPts val="1000"/>
              </a:spcAft>
              <a:buClr>
                <a:schemeClr val="accent1"/>
              </a:buClr>
              <a:buSzPct val="100000"/>
              <a:buFont typeface="Arial" panose="020B0604020202020204" pitchFamily="34" charset="0"/>
              <a:buChar char="•"/>
              <a:defRPr lang="en-US" sz="16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826324509"/>
      </p:ext>
    </p:extLst>
  </p:cSld>
  <p:clrMapOvr>
    <a:masterClrMapping/>
  </p:clrMapOvr>
  <p:extLst mod="1">
    <p:ext uri="{DCECCB84-F9BA-43D5-87BE-67443E8EF086}">
      <p15:sldGuideLst xmlns:p15="http://schemas.microsoft.com/office/powerpoint/2012/main" xmlns="">
        <p15:guide id="1"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Bullets and Imag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DAB8E490-AE0C-A749-BFC5-6AF7BB66A6D3}" type="slidenum">
              <a:rPr lang="en-AU" smtClean="0"/>
              <a:pPr/>
              <a:t>‹#›</a:t>
            </a:fld>
            <a:endParaRPr lang="en-AU" dirty="0"/>
          </a:p>
        </p:txBody>
      </p:sp>
      <p:sp>
        <p:nvSpPr>
          <p:cNvPr id="5" name="Picture Placeholder 5"/>
          <p:cNvSpPr>
            <a:spLocks noGrp="1"/>
          </p:cNvSpPr>
          <p:nvPr>
            <p:ph type="pic" sz="quarter" idx="13"/>
          </p:nvPr>
        </p:nvSpPr>
        <p:spPr>
          <a:xfrm>
            <a:off x="4715688" y="1916113"/>
            <a:ext cx="3960000" cy="4321175"/>
          </a:xfrm>
          <a:prstGeom prst="rect">
            <a:avLst/>
          </a:prstGeom>
          <a:solidFill>
            <a:schemeClr val="bg1">
              <a:lumMod val="95000"/>
            </a:schemeClr>
          </a:solidFill>
        </p:spPr>
        <p:txBody>
          <a:bodyPr anchor="ctr"/>
          <a:lstStyle>
            <a:lvl1pPr algn="ctr">
              <a:defRPr sz="1200" b="1"/>
            </a:lvl1pPr>
          </a:lstStyle>
          <a:p>
            <a:endParaRPr lang="en-AU" dirty="0"/>
          </a:p>
        </p:txBody>
      </p:sp>
      <p:sp>
        <p:nvSpPr>
          <p:cNvPr id="6" name="Text Placeholder 7"/>
          <p:cNvSpPr>
            <a:spLocks noGrp="1"/>
          </p:cNvSpPr>
          <p:nvPr>
            <p:ph type="body" sz="quarter" idx="15"/>
          </p:nvPr>
        </p:nvSpPr>
        <p:spPr>
          <a:xfrm>
            <a:off x="468313" y="1916113"/>
            <a:ext cx="4103687" cy="4321175"/>
          </a:xfrm>
          <a:prstGeom prst="rect">
            <a:avLst/>
          </a:prstGeom>
        </p:spPr>
        <p:txBody>
          <a:bodyPr lIns="0"/>
          <a:lstStyle>
            <a:lvl1pPr marL="342000" indent="-342000">
              <a:spcAft>
                <a:spcPts val="1000"/>
              </a:spcAft>
              <a:buClr>
                <a:schemeClr val="accent1"/>
              </a:buClr>
              <a:buFont typeface="Wingdings" panose="05000000000000000000" pitchFamily="2" charset="2"/>
              <a:buChar char="§"/>
              <a:defRPr/>
            </a:lvl1pPr>
            <a:lvl2pPr marL="684000" indent="-342000">
              <a:spcAft>
                <a:spcPts val="1000"/>
              </a:spcAft>
              <a:buClr>
                <a:schemeClr val="accent1"/>
              </a:buClr>
              <a:buSzPct val="100000"/>
              <a:buFont typeface="Arial" panose="020B0604020202020204" pitchFamily="34" charset="0"/>
              <a:buChar char="•"/>
              <a:defRPr/>
            </a:lvl2pPr>
            <a:lvl3pPr marL="684000" indent="-342000">
              <a:spcAft>
                <a:spcPts val="1000"/>
              </a:spcAft>
              <a:buClr>
                <a:schemeClr val="accent1"/>
              </a:buClr>
              <a:buSzPct val="100000"/>
              <a:buFont typeface="Arial" panose="020B0604020202020204" pitchFamily="34" charset="0"/>
              <a:buChar cha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462852878"/>
      </p:ext>
    </p:extLst>
  </p:cSld>
  <p:clrMapOvr>
    <a:masterClrMapping/>
  </p:clrMapOvr>
  <p:extLst mod="1">
    <p:ext uri="{DCECCB84-F9BA-43D5-87BE-67443E8EF086}">
      <p15:sldGuideLst xmlns:p15="http://schemas.microsoft.com/office/powerpoint/2012/main" xmlns="">
        <p15:guide id="1"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ullets and Image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DAB8E490-AE0C-A749-BFC5-6AF7BB66A6D3}" type="slidenum">
              <a:rPr lang="en-AU" smtClean="0"/>
              <a:pPr/>
              <a:t>‹#›</a:t>
            </a:fld>
            <a:endParaRPr lang="en-AU" dirty="0"/>
          </a:p>
        </p:txBody>
      </p:sp>
      <p:sp>
        <p:nvSpPr>
          <p:cNvPr id="6" name="Picture Placeholder 5"/>
          <p:cNvSpPr>
            <a:spLocks noGrp="1"/>
          </p:cNvSpPr>
          <p:nvPr>
            <p:ph type="pic" sz="quarter" idx="13"/>
          </p:nvPr>
        </p:nvSpPr>
        <p:spPr>
          <a:xfrm>
            <a:off x="468313" y="1916113"/>
            <a:ext cx="3960000" cy="4321175"/>
          </a:xfrm>
          <a:prstGeom prst="rect">
            <a:avLst/>
          </a:prstGeom>
          <a:solidFill>
            <a:schemeClr val="bg1">
              <a:lumMod val="95000"/>
            </a:schemeClr>
          </a:solidFill>
        </p:spPr>
        <p:txBody>
          <a:bodyPr anchor="ctr"/>
          <a:lstStyle>
            <a:lvl1pPr algn="ctr">
              <a:defRPr sz="1200" b="1"/>
            </a:lvl1pPr>
          </a:lstStyle>
          <a:p>
            <a:endParaRPr lang="en-AU" dirty="0"/>
          </a:p>
        </p:txBody>
      </p:sp>
      <p:sp>
        <p:nvSpPr>
          <p:cNvPr id="10" name="Text Placeholder 7"/>
          <p:cNvSpPr>
            <a:spLocks noGrp="1"/>
          </p:cNvSpPr>
          <p:nvPr>
            <p:ph type="body" sz="quarter" idx="16"/>
          </p:nvPr>
        </p:nvSpPr>
        <p:spPr>
          <a:xfrm>
            <a:off x="4572001" y="1916113"/>
            <a:ext cx="4103687" cy="4321175"/>
          </a:xfrm>
          <a:prstGeom prst="rect">
            <a:avLst/>
          </a:prstGeom>
        </p:spPr>
        <p:txBody>
          <a:bodyPr lIns="108000"/>
          <a:lstStyle>
            <a:lvl1pPr marL="342000" indent="-342000">
              <a:spcAft>
                <a:spcPts val="1000"/>
              </a:spcAft>
              <a:buClr>
                <a:schemeClr val="accent1"/>
              </a:buClr>
              <a:buFont typeface="Wingdings" panose="05000000000000000000" pitchFamily="2" charset="2"/>
              <a:buChar char="§"/>
              <a:defRPr/>
            </a:lvl1pPr>
            <a:lvl2pPr marL="684000" indent="-342000" algn="l" rtl="0" eaLnBrk="0" fontAlgn="base" hangingPunct="0">
              <a:spcAft>
                <a:spcPts val="1000"/>
              </a:spcAft>
              <a:buClr>
                <a:schemeClr val="accent1"/>
              </a:buClr>
              <a:buSzPct val="100000"/>
              <a:buFont typeface="Arial" panose="020B0604020202020204" pitchFamily="34" charset="0"/>
              <a:buChar char="•"/>
              <a:defRPr lang="en-US" sz="1600" dirty="0" smtClean="0">
                <a:solidFill>
                  <a:schemeClr val="tx1"/>
                </a:solidFill>
                <a:latin typeface="+mn-lt"/>
                <a:ea typeface="+mn-ea"/>
                <a:cs typeface="+mn-cs"/>
              </a:defRPr>
            </a:lvl2pPr>
            <a:lvl3pPr marL="684000" indent="-342000" algn="l" rtl="0" eaLnBrk="0" fontAlgn="base" hangingPunct="0">
              <a:spcAft>
                <a:spcPts val="1000"/>
              </a:spcAft>
              <a:buClr>
                <a:schemeClr val="accent1"/>
              </a:buClr>
              <a:buSzPct val="100000"/>
              <a:buFont typeface="Arial" panose="020B0604020202020204" pitchFamily="34" charset="0"/>
              <a:buChar char="•"/>
              <a:defRPr lang="en-US" sz="16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728250685"/>
      </p:ext>
    </p:extLst>
  </p:cSld>
  <p:clrMapOvr>
    <a:masterClrMapping/>
  </p:clrMapOvr>
  <p:extLst mod="1">
    <p:ext uri="{DCECCB84-F9BA-43D5-87BE-67443E8EF086}">
      <p15:sldGuideLst xmlns:p15="http://schemas.microsoft.com/office/powerpoint/2012/main" xmlns="">
        <p15:guide id="1"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Slide Number Placeholder 2"/>
          <p:cNvSpPr>
            <a:spLocks noGrp="1"/>
          </p:cNvSpPr>
          <p:nvPr>
            <p:ph type="sldNum" sz="quarter" idx="10"/>
          </p:nvPr>
        </p:nvSpPr>
        <p:spPr/>
        <p:txBody>
          <a:bodyPr/>
          <a:lstStyle/>
          <a:p>
            <a:fld id="{DAB8E490-AE0C-A749-BFC5-6AF7BB66A6D3}" type="slidenum">
              <a:rPr lang="en-AU" smtClean="0"/>
              <a:pPr/>
              <a:t>‹#›</a:t>
            </a:fld>
            <a:endParaRPr lang="en-AU" dirty="0"/>
          </a:p>
        </p:txBody>
      </p:sp>
      <p:sp>
        <p:nvSpPr>
          <p:cNvPr id="4" name="Picture Placeholder 5"/>
          <p:cNvSpPr>
            <a:spLocks noGrp="1"/>
          </p:cNvSpPr>
          <p:nvPr>
            <p:ph type="pic" sz="quarter" idx="13"/>
          </p:nvPr>
        </p:nvSpPr>
        <p:spPr>
          <a:xfrm>
            <a:off x="468313" y="1916113"/>
            <a:ext cx="2556000" cy="3420000"/>
          </a:xfrm>
          <a:prstGeom prst="rect">
            <a:avLst/>
          </a:prstGeom>
          <a:solidFill>
            <a:schemeClr val="bg1">
              <a:lumMod val="95000"/>
            </a:schemeClr>
          </a:solidFill>
        </p:spPr>
        <p:txBody>
          <a:bodyPr anchor="ctr"/>
          <a:lstStyle>
            <a:lvl1pPr algn="ctr">
              <a:defRPr sz="1200" b="1"/>
            </a:lvl1pPr>
          </a:lstStyle>
          <a:p>
            <a:endParaRPr lang="en-AU" dirty="0"/>
          </a:p>
        </p:txBody>
      </p:sp>
      <p:sp>
        <p:nvSpPr>
          <p:cNvPr id="5" name="Picture Placeholder 5"/>
          <p:cNvSpPr>
            <a:spLocks noGrp="1"/>
          </p:cNvSpPr>
          <p:nvPr>
            <p:ph type="pic" sz="quarter" idx="14"/>
          </p:nvPr>
        </p:nvSpPr>
        <p:spPr>
          <a:xfrm>
            <a:off x="3294001" y="1916113"/>
            <a:ext cx="2556000" cy="3420000"/>
          </a:xfrm>
          <a:prstGeom prst="rect">
            <a:avLst/>
          </a:prstGeom>
          <a:solidFill>
            <a:schemeClr val="bg1">
              <a:lumMod val="95000"/>
            </a:schemeClr>
          </a:solidFill>
        </p:spPr>
        <p:txBody>
          <a:bodyPr anchor="ctr"/>
          <a:lstStyle>
            <a:lvl1pPr algn="ctr">
              <a:defRPr sz="1200" b="1"/>
            </a:lvl1pPr>
          </a:lstStyle>
          <a:p>
            <a:endParaRPr lang="en-AU" dirty="0"/>
          </a:p>
        </p:txBody>
      </p:sp>
      <p:sp>
        <p:nvSpPr>
          <p:cNvPr id="6" name="Picture Placeholder 5"/>
          <p:cNvSpPr>
            <a:spLocks noGrp="1"/>
          </p:cNvSpPr>
          <p:nvPr>
            <p:ph type="pic" sz="quarter" idx="15"/>
          </p:nvPr>
        </p:nvSpPr>
        <p:spPr>
          <a:xfrm>
            <a:off x="6119688" y="1916113"/>
            <a:ext cx="2556000" cy="3420000"/>
          </a:xfrm>
          <a:prstGeom prst="rect">
            <a:avLst/>
          </a:prstGeom>
          <a:solidFill>
            <a:schemeClr val="bg1">
              <a:lumMod val="95000"/>
            </a:schemeClr>
          </a:solidFill>
        </p:spPr>
        <p:txBody>
          <a:bodyPr anchor="ctr"/>
          <a:lstStyle>
            <a:lvl1pPr algn="ctr">
              <a:defRPr sz="1200" b="1"/>
            </a:lvl1pPr>
          </a:lstStyle>
          <a:p>
            <a:endParaRPr lang="en-AU" dirty="0"/>
          </a:p>
        </p:txBody>
      </p:sp>
      <p:sp>
        <p:nvSpPr>
          <p:cNvPr id="8" name="Content Placeholder 7"/>
          <p:cNvSpPr>
            <a:spLocks noGrp="1"/>
          </p:cNvSpPr>
          <p:nvPr>
            <p:ph sz="quarter" idx="16" hasCustomPrompt="1"/>
          </p:nvPr>
        </p:nvSpPr>
        <p:spPr>
          <a:xfrm>
            <a:off x="468313" y="5589589"/>
            <a:ext cx="2555875" cy="647700"/>
          </a:xfrm>
          <a:prstGeom prst="rect">
            <a:avLst/>
          </a:prstGeom>
        </p:spPr>
        <p:txBody>
          <a:bodyPr lIns="0" rIns="0"/>
          <a:lstStyle>
            <a:lvl1pPr>
              <a:defRPr sz="1400"/>
            </a:lvl1pPr>
          </a:lstStyle>
          <a:p>
            <a:pPr lvl="0"/>
            <a:r>
              <a:rPr lang="en-AU" dirty="0"/>
              <a:t>Caption</a:t>
            </a:r>
          </a:p>
        </p:txBody>
      </p:sp>
      <p:sp>
        <p:nvSpPr>
          <p:cNvPr id="9" name="Content Placeholder 7"/>
          <p:cNvSpPr>
            <a:spLocks noGrp="1"/>
          </p:cNvSpPr>
          <p:nvPr>
            <p:ph sz="quarter" idx="17" hasCustomPrompt="1"/>
          </p:nvPr>
        </p:nvSpPr>
        <p:spPr>
          <a:xfrm>
            <a:off x="3294001" y="5589589"/>
            <a:ext cx="2555875" cy="647700"/>
          </a:xfrm>
          <a:prstGeom prst="rect">
            <a:avLst/>
          </a:prstGeom>
        </p:spPr>
        <p:txBody>
          <a:bodyPr lIns="0" rIns="0"/>
          <a:lstStyle>
            <a:lvl1pPr>
              <a:defRPr sz="1400"/>
            </a:lvl1pPr>
          </a:lstStyle>
          <a:p>
            <a:pPr lvl="0"/>
            <a:r>
              <a:rPr lang="en-AU" dirty="0"/>
              <a:t>Caption</a:t>
            </a:r>
          </a:p>
        </p:txBody>
      </p:sp>
      <p:sp>
        <p:nvSpPr>
          <p:cNvPr id="10" name="Content Placeholder 7"/>
          <p:cNvSpPr>
            <a:spLocks noGrp="1"/>
          </p:cNvSpPr>
          <p:nvPr>
            <p:ph sz="quarter" idx="18" hasCustomPrompt="1"/>
          </p:nvPr>
        </p:nvSpPr>
        <p:spPr>
          <a:xfrm>
            <a:off x="6119688" y="5589589"/>
            <a:ext cx="2555875" cy="647700"/>
          </a:xfrm>
          <a:prstGeom prst="rect">
            <a:avLst/>
          </a:prstGeom>
        </p:spPr>
        <p:txBody>
          <a:bodyPr lIns="0" rIns="0"/>
          <a:lstStyle>
            <a:lvl1pPr>
              <a:defRPr sz="1400"/>
            </a:lvl1pPr>
          </a:lstStyle>
          <a:p>
            <a:pPr lvl="0"/>
            <a:r>
              <a:rPr lang="en-AU" dirty="0"/>
              <a:t>Caption</a:t>
            </a:r>
          </a:p>
        </p:txBody>
      </p:sp>
    </p:spTree>
    <p:extLst>
      <p:ext uri="{BB962C8B-B14F-4D97-AF65-F5344CB8AC3E}">
        <p14:creationId xmlns:p14="http://schemas.microsoft.com/office/powerpoint/2010/main" val="4032183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Slide Number Placeholder 2"/>
          <p:cNvSpPr>
            <a:spLocks noGrp="1"/>
          </p:cNvSpPr>
          <p:nvPr>
            <p:ph type="sldNum" sz="quarter" idx="10"/>
          </p:nvPr>
        </p:nvSpPr>
        <p:spPr/>
        <p:txBody>
          <a:bodyPr/>
          <a:lstStyle/>
          <a:p>
            <a:fld id="{DAB8E490-AE0C-A749-BFC5-6AF7BB66A6D3}" type="slidenum">
              <a:rPr lang="en-AU" smtClean="0"/>
              <a:pPr/>
              <a:t>‹#›</a:t>
            </a:fld>
            <a:endParaRPr lang="en-AU" dirty="0"/>
          </a:p>
        </p:txBody>
      </p:sp>
      <p:sp>
        <p:nvSpPr>
          <p:cNvPr id="4" name="Picture Placeholder 5"/>
          <p:cNvSpPr>
            <a:spLocks noGrp="1"/>
          </p:cNvSpPr>
          <p:nvPr>
            <p:ph type="pic" sz="quarter" idx="13"/>
          </p:nvPr>
        </p:nvSpPr>
        <p:spPr>
          <a:xfrm>
            <a:off x="468312" y="1916113"/>
            <a:ext cx="8208143" cy="4321175"/>
          </a:xfrm>
          <a:prstGeom prst="rect">
            <a:avLst/>
          </a:prstGeom>
          <a:solidFill>
            <a:schemeClr val="bg1">
              <a:lumMod val="95000"/>
            </a:schemeClr>
          </a:solidFill>
        </p:spPr>
        <p:txBody>
          <a:bodyPr anchor="ctr"/>
          <a:lstStyle>
            <a:lvl1pPr algn="ctr">
              <a:defRPr sz="1200" b="1"/>
            </a:lvl1pPr>
          </a:lstStyle>
          <a:p>
            <a:endParaRPr lang="en-AU" dirty="0"/>
          </a:p>
        </p:txBody>
      </p:sp>
    </p:spTree>
    <p:extLst>
      <p:ext uri="{BB962C8B-B14F-4D97-AF65-F5344CB8AC3E}">
        <p14:creationId xmlns:p14="http://schemas.microsoft.com/office/powerpoint/2010/main" val="1823449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1052736"/>
            <a:ext cx="8208143" cy="746126"/>
          </a:xfrm>
        </p:spPr>
        <p:txBody>
          <a:bodyPr/>
          <a:lstStyle/>
          <a:p>
            <a:endParaRPr lang="en-AU" dirty="0"/>
          </a:p>
        </p:txBody>
      </p:sp>
      <p:sp>
        <p:nvSpPr>
          <p:cNvPr id="15" name="Slide Number Placeholder 14"/>
          <p:cNvSpPr>
            <a:spLocks noGrp="1"/>
          </p:cNvSpPr>
          <p:nvPr>
            <p:ph type="sldNum" sz="quarter" idx="14"/>
          </p:nvPr>
        </p:nvSpPr>
        <p:spPr/>
        <p:txBody>
          <a:bodyPr/>
          <a:lstStyle/>
          <a:p>
            <a:fld id="{85C26F3A-9F1C-8049-9D2F-1F8833683B91}" type="slidenum">
              <a:rPr lang="en-AU" smtClean="0"/>
              <a:pPr/>
              <a:t>‹#›</a:t>
            </a:fld>
            <a:endParaRPr lang="en-AU" dirty="0"/>
          </a:p>
        </p:txBody>
      </p:sp>
      <p:sp>
        <p:nvSpPr>
          <p:cNvPr id="7" name="Text Placeholder 7"/>
          <p:cNvSpPr>
            <a:spLocks noGrp="1"/>
          </p:cNvSpPr>
          <p:nvPr>
            <p:ph type="body" sz="quarter" idx="15"/>
          </p:nvPr>
        </p:nvSpPr>
        <p:spPr>
          <a:xfrm>
            <a:off x="468313" y="1916113"/>
            <a:ext cx="8207375" cy="4321175"/>
          </a:xfrm>
          <a:prstGeom prst="rect">
            <a:avLst/>
          </a:prstGeom>
        </p:spPr>
        <p:txBody>
          <a:bodyPr lIns="0"/>
          <a:lstStyle>
            <a:lvl1pPr marL="342000" indent="-342000">
              <a:spcAft>
                <a:spcPts val="1000"/>
              </a:spcAft>
              <a:buClr>
                <a:schemeClr val="accent1"/>
              </a:buClr>
              <a:buFont typeface="Wingdings" panose="05000000000000000000" pitchFamily="2" charset="2"/>
              <a:buChar char="§"/>
              <a:defRPr/>
            </a:lvl1pPr>
            <a:lvl2pPr marL="684000" indent="-342000">
              <a:spcAft>
                <a:spcPts val="1000"/>
              </a:spcAft>
              <a:buClr>
                <a:schemeClr val="accent1"/>
              </a:buClr>
              <a:buSzPct val="100000"/>
              <a:buFont typeface="Arial" panose="020B0604020202020204" pitchFamily="34" charset="0"/>
              <a:buChar char="•"/>
              <a:defRPr/>
            </a:lvl2pPr>
            <a:lvl3pPr marL="684000" indent="-342000">
              <a:spcAft>
                <a:spcPts val="1000"/>
              </a:spcAft>
              <a:buClr>
                <a:schemeClr val="accent1"/>
              </a:buClr>
              <a:buSzPct val="100000"/>
              <a:buFont typeface="Arial" panose="020B0604020202020204" pitchFamily="34" charset="0"/>
              <a:buChar cha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979022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Slide - Blue">
    <p:spTree>
      <p:nvGrpSpPr>
        <p:cNvPr id="1" name=""/>
        <p:cNvGrpSpPr/>
        <p:nvPr/>
      </p:nvGrpSpPr>
      <p:grpSpPr>
        <a:xfrm>
          <a:off x="0" y="0"/>
          <a:ext cx="0" cy="0"/>
          <a:chOff x="0" y="0"/>
          <a:chExt cx="0" cy="0"/>
        </a:xfrm>
      </p:grpSpPr>
      <p:sp>
        <p:nvSpPr>
          <p:cNvPr id="5" name="Content Placeholder 7"/>
          <p:cNvSpPr>
            <a:spLocks noGrp="1"/>
          </p:cNvSpPr>
          <p:nvPr>
            <p:ph sz="quarter" idx="12"/>
          </p:nvPr>
        </p:nvSpPr>
        <p:spPr>
          <a:xfrm>
            <a:off x="1008061" y="2852936"/>
            <a:ext cx="7667625" cy="3384352"/>
          </a:xfrm>
          <a:prstGeom prst="rect">
            <a:avLst/>
          </a:prstGeom>
        </p:spPr>
        <p:txBody>
          <a:bodyPr lIns="0">
            <a:noAutofit/>
          </a:bodyPr>
          <a:lstStyle>
            <a:lvl1pPr marL="342900" indent="-342900">
              <a:spcAft>
                <a:spcPts val="1000"/>
              </a:spcAft>
              <a:buFont typeface="+mj-lt"/>
              <a:buAutoNum type="arabicPeriod"/>
              <a:defRPr sz="1400">
                <a:latin typeface="+mn-lt"/>
              </a:defRPr>
            </a:lvl1pPr>
            <a:lvl2pPr marL="342900" indent="-342900">
              <a:spcAft>
                <a:spcPts val="1000"/>
              </a:spcAft>
              <a:buFont typeface="+mj-lt"/>
              <a:buAutoNum type="arabicPeriod"/>
              <a:defRPr>
                <a:latin typeface="+mn-lt"/>
              </a:defRPr>
            </a:lvl2pPr>
            <a:lvl3pPr marL="522900" indent="-342900">
              <a:spcAft>
                <a:spcPts val="1000"/>
              </a:spcAft>
              <a:buFont typeface="+mj-lt"/>
              <a:buAutoNum type="arabicPeriod"/>
              <a:defRPr>
                <a:latin typeface="+mn-lt"/>
              </a:defRPr>
            </a:lvl3pPr>
            <a:lvl4pPr marL="882650" indent="-342900">
              <a:buFont typeface="+mj-lt"/>
              <a:buAutoNum type="arabicPeriod"/>
              <a:defRPr>
                <a:latin typeface="+mn-lt"/>
              </a:defRPr>
            </a:lvl4pPr>
            <a:lvl5pPr marL="1147762" indent="-342900">
              <a:buFont typeface="+mj-lt"/>
              <a:buAutoNum type="arabicPeriod"/>
              <a:defRPr>
                <a:latin typeface="+mn-lt"/>
              </a:defRPr>
            </a:lvl5pPr>
          </a:lstStyle>
          <a:p>
            <a:pPr lvl="0"/>
            <a:r>
              <a:rPr lang="en-US" dirty="0"/>
              <a:t>Click to edit Master text styles</a:t>
            </a:r>
          </a:p>
          <a:p>
            <a:pPr lvl="0"/>
            <a:endParaRPr lang="en-US" dirty="0"/>
          </a:p>
        </p:txBody>
      </p:sp>
      <p:sp>
        <p:nvSpPr>
          <p:cNvPr id="7" name="Title Placeholder 28"/>
          <p:cNvSpPr>
            <a:spLocks noGrp="1"/>
          </p:cNvSpPr>
          <p:nvPr>
            <p:ph type="title"/>
          </p:nvPr>
        </p:nvSpPr>
        <p:spPr>
          <a:xfrm>
            <a:off x="1008062" y="1952976"/>
            <a:ext cx="7667625" cy="684000"/>
          </a:xfrm>
          <a:prstGeom prst="rect">
            <a:avLst/>
          </a:prstGeom>
        </p:spPr>
        <p:txBody>
          <a:bodyPr vert="horz" lIns="0" tIns="45720" rIns="0" bIns="45720" rtlCol="0" anchor="t">
            <a:normAutofit/>
          </a:bodyPr>
          <a:lstStyle/>
          <a:p>
            <a:endParaRPr lang="en-AU" dirty="0"/>
          </a:p>
        </p:txBody>
      </p:sp>
      <p:sp>
        <p:nvSpPr>
          <p:cNvPr id="8" name="Slide Number Placeholder 3"/>
          <p:cNvSpPr>
            <a:spLocks noGrp="1"/>
          </p:cNvSpPr>
          <p:nvPr>
            <p:ph type="sldNum" sz="quarter" idx="4"/>
          </p:nvPr>
        </p:nvSpPr>
        <p:spPr>
          <a:xfrm>
            <a:off x="6619056" y="6535952"/>
            <a:ext cx="2057400" cy="180000"/>
          </a:xfrm>
          <a:prstGeom prst="rect">
            <a:avLst/>
          </a:prstGeom>
        </p:spPr>
        <p:txBody>
          <a:bodyPr vert="horz" lIns="91440" tIns="45720" rIns="0" bIns="45720" rtlCol="0" anchor="ctr"/>
          <a:lstStyle>
            <a:lvl1pPr algn="r">
              <a:defRPr sz="900" i="1">
                <a:solidFill>
                  <a:schemeClr val="bg1"/>
                </a:solidFill>
              </a:defRPr>
            </a:lvl1pPr>
          </a:lstStyle>
          <a:p>
            <a:fld id="{DAB8E490-AE0C-A749-BFC5-6AF7BB66A6D3}" type="slidenum">
              <a:rPr lang="en-AU" smtClean="0"/>
              <a:pPr/>
              <a:t>‹#›</a:t>
            </a:fld>
            <a:endParaRPr lang="en-AU" dirty="0"/>
          </a:p>
        </p:txBody>
      </p:sp>
    </p:spTree>
    <p:extLst>
      <p:ext uri="{BB962C8B-B14F-4D97-AF65-F5344CB8AC3E}">
        <p14:creationId xmlns:p14="http://schemas.microsoft.com/office/powerpoint/2010/main" val="3774027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genda Slide - Black">
    <p:spTree>
      <p:nvGrpSpPr>
        <p:cNvPr id="1" name=""/>
        <p:cNvGrpSpPr/>
        <p:nvPr/>
      </p:nvGrpSpPr>
      <p:grpSpPr>
        <a:xfrm>
          <a:off x="0" y="0"/>
          <a:ext cx="0" cy="0"/>
          <a:chOff x="0" y="0"/>
          <a:chExt cx="0" cy="0"/>
        </a:xfrm>
      </p:grpSpPr>
      <p:sp>
        <p:nvSpPr>
          <p:cNvPr id="6" name="Rectangle 5"/>
          <p:cNvSpPr/>
          <p:nvPr/>
        </p:nvSpPr>
        <p:spPr bwMode="auto">
          <a:xfrm>
            <a:off x="0" y="0"/>
            <a:ext cx="9144000" cy="6858000"/>
          </a:xfrm>
          <a:prstGeom prst="rect">
            <a:avLst/>
          </a:prstGeom>
          <a:solidFill>
            <a:schemeClr val="tx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dirty="0">
              <a:ln>
                <a:noFill/>
              </a:ln>
              <a:solidFill>
                <a:schemeClr val="tx1"/>
              </a:solidFill>
              <a:effectLst/>
              <a:latin typeface="Arial" charset="0"/>
              <a:ea typeface="Arial" charset="0"/>
              <a:cs typeface="Arial" charset="0"/>
            </a:endParaRPr>
          </a:p>
        </p:txBody>
      </p:sp>
      <p:cxnSp>
        <p:nvCxnSpPr>
          <p:cNvPr id="9" name="Straight Connector 8"/>
          <p:cNvCxnSpPr/>
          <p:nvPr/>
        </p:nvCxnSpPr>
        <p:spPr>
          <a:xfrm>
            <a:off x="431800" y="1421160"/>
            <a:ext cx="8280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2" descr="S:\Buseco-MaRG\Comms\Monash Business School Project\Visual identity\Logos\Logo Artworks Master\CMYK\Mono\MBS_Logo_Artwork_Primary_White.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67544" y="347886"/>
            <a:ext cx="167957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a:off x="8343900" y="6489700"/>
            <a:ext cx="368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425669" y="1196752"/>
            <a:ext cx="1250787" cy="230832"/>
          </a:xfrm>
          <a:prstGeom prst="rect">
            <a:avLst/>
          </a:prstGeom>
          <a:noFill/>
        </p:spPr>
        <p:txBody>
          <a:bodyPr wrap="none" rIns="0" rtlCol="0">
            <a:spAutoFit/>
          </a:bodyPr>
          <a:lstStyle/>
          <a:p>
            <a:pPr algn="r"/>
            <a:r>
              <a:rPr lang="en-AU" sz="900" dirty="0">
                <a:solidFill>
                  <a:schemeClr val="bg1"/>
                </a:solidFill>
              </a:rPr>
              <a:t>business.monash.edu</a:t>
            </a:r>
          </a:p>
        </p:txBody>
      </p:sp>
      <p:sp>
        <p:nvSpPr>
          <p:cNvPr id="5" name="Content Placeholder 7"/>
          <p:cNvSpPr>
            <a:spLocks noGrp="1"/>
          </p:cNvSpPr>
          <p:nvPr>
            <p:ph sz="quarter" idx="12"/>
          </p:nvPr>
        </p:nvSpPr>
        <p:spPr>
          <a:xfrm>
            <a:off x="1008061" y="2852936"/>
            <a:ext cx="7667625" cy="3384352"/>
          </a:xfrm>
          <a:prstGeom prst="rect">
            <a:avLst/>
          </a:prstGeom>
        </p:spPr>
        <p:txBody>
          <a:bodyPr lIns="0"/>
          <a:lstStyle>
            <a:lvl1pPr marL="342900" indent="-342900">
              <a:spcAft>
                <a:spcPts val="1000"/>
              </a:spcAft>
              <a:buFont typeface="+mj-lt"/>
              <a:buAutoNum type="arabicPeriod"/>
              <a:defRPr sz="1400">
                <a:latin typeface="+mn-lt"/>
              </a:defRPr>
            </a:lvl1pPr>
            <a:lvl2pPr marL="342900" indent="-342900">
              <a:spcAft>
                <a:spcPts val="1000"/>
              </a:spcAft>
              <a:buFont typeface="+mj-lt"/>
              <a:buAutoNum type="arabicPeriod"/>
              <a:defRPr>
                <a:latin typeface="+mn-lt"/>
              </a:defRPr>
            </a:lvl2pPr>
            <a:lvl3pPr marL="522900" indent="-342900">
              <a:spcAft>
                <a:spcPts val="1000"/>
              </a:spcAft>
              <a:buFont typeface="+mj-lt"/>
              <a:buAutoNum type="arabicPeriod"/>
              <a:defRPr>
                <a:latin typeface="+mn-lt"/>
              </a:defRPr>
            </a:lvl3pPr>
            <a:lvl4pPr marL="882650" indent="-342900">
              <a:buFont typeface="+mj-lt"/>
              <a:buAutoNum type="arabicPeriod"/>
              <a:defRPr>
                <a:latin typeface="+mn-lt"/>
              </a:defRPr>
            </a:lvl4pPr>
            <a:lvl5pPr marL="1147762" indent="-342900">
              <a:buFont typeface="+mj-lt"/>
              <a:buAutoNum type="arabicPeriod"/>
              <a:defRPr>
                <a:latin typeface="+mn-lt"/>
              </a:defRPr>
            </a:lvl5pPr>
          </a:lstStyle>
          <a:p>
            <a:pPr lvl="0"/>
            <a:r>
              <a:rPr lang="en-US" dirty="0"/>
              <a:t>Click to edit Master text styles</a:t>
            </a:r>
          </a:p>
          <a:p>
            <a:pPr lvl="0"/>
            <a:endParaRPr lang="en-US" dirty="0"/>
          </a:p>
        </p:txBody>
      </p:sp>
      <p:sp>
        <p:nvSpPr>
          <p:cNvPr id="7" name="Title Placeholder 28"/>
          <p:cNvSpPr>
            <a:spLocks noGrp="1"/>
          </p:cNvSpPr>
          <p:nvPr>
            <p:ph type="title"/>
          </p:nvPr>
        </p:nvSpPr>
        <p:spPr>
          <a:xfrm>
            <a:off x="1008062" y="1952976"/>
            <a:ext cx="7667625" cy="684000"/>
          </a:xfrm>
          <a:prstGeom prst="rect">
            <a:avLst/>
          </a:prstGeom>
        </p:spPr>
        <p:txBody>
          <a:bodyPr vert="horz" lIns="0" tIns="45720" rIns="0" bIns="45720" rtlCol="0" anchor="t">
            <a:normAutofit/>
          </a:bodyPr>
          <a:lstStyle/>
          <a:p>
            <a:endParaRPr lang="en-AU" dirty="0"/>
          </a:p>
        </p:txBody>
      </p:sp>
      <p:sp>
        <p:nvSpPr>
          <p:cNvPr id="8" name="Slide Number Placeholder 3"/>
          <p:cNvSpPr>
            <a:spLocks noGrp="1"/>
          </p:cNvSpPr>
          <p:nvPr>
            <p:ph type="sldNum" sz="quarter" idx="4"/>
          </p:nvPr>
        </p:nvSpPr>
        <p:spPr>
          <a:xfrm>
            <a:off x="6619056" y="6535952"/>
            <a:ext cx="2057400" cy="180000"/>
          </a:xfrm>
          <a:prstGeom prst="rect">
            <a:avLst/>
          </a:prstGeom>
        </p:spPr>
        <p:txBody>
          <a:bodyPr vert="horz" lIns="91440" tIns="45720" rIns="0" bIns="45720" rtlCol="0" anchor="ctr"/>
          <a:lstStyle>
            <a:lvl1pPr algn="r">
              <a:defRPr sz="900" i="1">
                <a:solidFill>
                  <a:schemeClr val="bg1"/>
                </a:solidFill>
              </a:defRPr>
            </a:lvl1pPr>
          </a:lstStyle>
          <a:p>
            <a:fld id="{DAB8E490-AE0C-A749-BFC5-6AF7BB66A6D3}" type="slidenum">
              <a:rPr lang="en-AU" smtClean="0"/>
              <a:pPr/>
              <a:t>‹#›</a:t>
            </a:fld>
            <a:endParaRPr lang="en-AU" dirty="0"/>
          </a:p>
        </p:txBody>
      </p:sp>
      <p:cxnSp>
        <p:nvCxnSpPr>
          <p:cNvPr id="13" name="Straight Connector 12"/>
          <p:cNvCxnSpPr/>
          <p:nvPr/>
        </p:nvCxnSpPr>
        <p:spPr>
          <a:xfrm>
            <a:off x="1008063" y="2708920"/>
            <a:ext cx="77041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6242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Slide - White">
    <p:spTree>
      <p:nvGrpSpPr>
        <p:cNvPr id="1" name=""/>
        <p:cNvGrpSpPr/>
        <p:nvPr/>
      </p:nvGrpSpPr>
      <p:grpSpPr>
        <a:xfrm>
          <a:off x="0" y="0"/>
          <a:ext cx="0" cy="0"/>
          <a:chOff x="0" y="0"/>
          <a:chExt cx="0" cy="0"/>
        </a:xfrm>
      </p:grpSpPr>
      <p:sp>
        <p:nvSpPr>
          <p:cNvPr id="6" name="Rectangle 5"/>
          <p:cNvSpPr/>
          <p:nvPr/>
        </p:nvSpPr>
        <p:spPr bwMode="auto">
          <a:xfrm>
            <a:off x="0" y="0"/>
            <a:ext cx="9144000" cy="68580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AU" sz="1400" b="0" i="0" u="none" strike="noStrike" cap="none" normalizeH="0" baseline="0" dirty="0">
              <a:ln>
                <a:noFill/>
              </a:ln>
              <a:solidFill>
                <a:schemeClr val="tx1"/>
              </a:solidFill>
              <a:effectLst/>
              <a:latin typeface="Arial" charset="0"/>
              <a:ea typeface="Arial" charset="0"/>
              <a:cs typeface="Arial" charset="0"/>
            </a:endParaRPr>
          </a:p>
        </p:txBody>
      </p:sp>
      <p:sp>
        <p:nvSpPr>
          <p:cNvPr id="5" name="Content Placeholder 7"/>
          <p:cNvSpPr>
            <a:spLocks noGrp="1"/>
          </p:cNvSpPr>
          <p:nvPr>
            <p:ph sz="quarter" idx="12"/>
          </p:nvPr>
        </p:nvSpPr>
        <p:spPr>
          <a:xfrm>
            <a:off x="1008061" y="2852936"/>
            <a:ext cx="7667625" cy="3384352"/>
          </a:xfrm>
          <a:prstGeom prst="rect">
            <a:avLst/>
          </a:prstGeom>
        </p:spPr>
        <p:txBody>
          <a:bodyPr lIns="0"/>
          <a:lstStyle>
            <a:lvl1pPr marL="342900" indent="-342900">
              <a:spcAft>
                <a:spcPts val="1000"/>
              </a:spcAft>
              <a:buFont typeface="+mj-lt"/>
              <a:buAutoNum type="arabicPeriod"/>
              <a:defRPr sz="1400">
                <a:solidFill>
                  <a:schemeClr val="tx1"/>
                </a:solidFill>
                <a:latin typeface="+mn-lt"/>
              </a:defRPr>
            </a:lvl1pPr>
            <a:lvl2pPr marL="342900" indent="-342900">
              <a:spcAft>
                <a:spcPts val="1000"/>
              </a:spcAft>
              <a:buFont typeface="+mj-lt"/>
              <a:buAutoNum type="arabicPeriod"/>
              <a:defRPr>
                <a:latin typeface="+mn-lt"/>
              </a:defRPr>
            </a:lvl2pPr>
            <a:lvl3pPr marL="522900" indent="-342900">
              <a:spcAft>
                <a:spcPts val="1000"/>
              </a:spcAft>
              <a:buFont typeface="+mj-lt"/>
              <a:buAutoNum type="arabicPeriod"/>
              <a:defRPr>
                <a:latin typeface="+mn-lt"/>
              </a:defRPr>
            </a:lvl3pPr>
            <a:lvl4pPr marL="882650" indent="-342900">
              <a:buFont typeface="+mj-lt"/>
              <a:buAutoNum type="arabicPeriod"/>
              <a:defRPr>
                <a:latin typeface="+mn-lt"/>
              </a:defRPr>
            </a:lvl4pPr>
            <a:lvl5pPr marL="1147762" indent="-342900">
              <a:buFont typeface="+mj-lt"/>
              <a:buAutoNum type="arabicPeriod"/>
              <a:defRPr>
                <a:latin typeface="+mn-lt"/>
              </a:defRPr>
            </a:lvl5pPr>
          </a:lstStyle>
          <a:p>
            <a:pPr lvl="0"/>
            <a:r>
              <a:rPr lang="en-US" dirty="0"/>
              <a:t>Click to edit Master text styles</a:t>
            </a:r>
          </a:p>
          <a:p>
            <a:pPr lvl="0"/>
            <a:endParaRPr lang="en-US" dirty="0"/>
          </a:p>
        </p:txBody>
      </p:sp>
      <p:sp>
        <p:nvSpPr>
          <p:cNvPr id="7" name="Title Placeholder 28"/>
          <p:cNvSpPr>
            <a:spLocks noGrp="1"/>
          </p:cNvSpPr>
          <p:nvPr>
            <p:ph type="title"/>
          </p:nvPr>
        </p:nvSpPr>
        <p:spPr>
          <a:xfrm>
            <a:off x="1008062" y="1952976"/>
            <a:ext cx="7667625" cy="684000"/>
          </a:xfrm>
          <a:prstGeom prst="rect">
            <a:avLst/>
          </a:prstGeom>
        </p:spPr>
        <p:txBody>
          <a:bodyPr vert="horz" lIns="0" tIns="45720" rIns="0" bIns="45720" rtlCol="0" anchor="t">
            <a:normAutofit/>
          </a:bodyPr>
          <a:lstStyle>
            <a:lvl1pPr>
              <a:defRPr>
                <a:solidFill>
                  <a:schemeClr val="accent1"/>
                </a:solidFill>
              </a:defRPr>
            </a:lvl1pPr>
          </a:lstStyle>
          <a:p>
            <a:endParaRPr lang="en-AU" dirty="0"/>
          </a:p>
        </p:txBody>
      </p:sp>
      <p:sp>
        <p:nvSpPr>
          <p:cNvPr id="8" name="Slide Number Placeholder 3"/>
          <p:cNvSpPr>
            <a:spLocks noGrp="1"/>
          </p:cNvSpPr>
          <p:nvPr>
            <p:ph type="sldNum" sz="quarter" idx="4"/>
          </p:nvPr>
        </p:nvSpPr>
        <p:spPr>
          <a:xfrm>
            <a:off x="6619056" y="6535952"/>
            <a:ext cx="2057400" cy="180000"/>
          </a:xfrm>
          <a:prstGeom prst="rect">
            <a:avLst/>
          </a:prstGeom>
        </p:spPr>
        <p:txBody>
          <a:bodyPr vert="horz" lIns="91440" tIns="45720" rIns="0" bIns="45720" rtlCol="0" anchor="ctr"/>
          <a:lstStyle>
            <a:lvl1pPr algn="r">
              <a:defRPr sz="900" i="1">
                <a:solidFill>
                  <a:schemeClr val="tx1"/>
                </a:solidFill>
              </a:defRPr>
            </a:lvl1pPr>
          </a:lstStyle>
          <a:p>
            <a:fld id="{DAB8E490-AE0C-A749-BFC5-6AF7BB66A6D3}" type="slidenum">
              <a:rPr lang="en-AU" smtClean="0"/>
              <a:pPr/>
              <a:t>‹#›</a:t>
            </a:fld>
            <a:endParaRPr lang="en-AU" dirty="0"/>
          </a:p>
        </p:txBody>
      </p:sp>
      <p:cxnSp>
        <p:nvCxnSpPr>
          <p:cNvPr id="13" name="Straight Connector 12"/>
          <p:cNvCxnSpPr/>
          <p:nvPr/>
        </p:nvCxnSpPr>
        <p:spPr>
          <a:xfrm>
            <a:off x="1008063" y="2708920"/>
            <a:ext cx="770413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31800" y="1421160"/>
            <a:ext cx="828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343900" y="6489700"/>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425669" y="1196752"/>
            <a:ext cx="1250787" cy="230832"/>
          </a:xfrm>
          <a:prstGeom prst="rect">
            <a:avLst/>
          </a:prstGeom>
          <a:noFill/>
        </p:spPr>
        <p:txBody>
          <a:bodyPr wrap="none" rIns="0" rtlCol="0">
            <a:spAutoFit/>
          </a:bodyPr>
          <a:lstStyle/>
          <a:p>
            <a:pPr algn="r"/>
            <a:r>
              <a:rPr lang="en-AU" sz="900" dirty="0"/>
              <a:t>business.monash.edu</a:t>
            </a:r>
          </a:p>
        </p:txBody>
      </p:sp>
      <p:pic>
        <p:nvPicPr>
          <p:cNvPr id="18" name="Picture 17"/>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67704" y="347886"/>
            <a:ext cx="1677375" cy="705600"/>
          </a:xfrm>
          <a:prstGeom prst="rect">
            <a:avLst/>
          </a:prstGeom>
        </p:spPr>
      </p:pic>
    </p:spTree>
    <p:extLst>
      <p:ext uri="{BB962C8B-B14F-4D97-AF65-F5344CB8AC3E}">
        <p14:creationId xmlns:p14="http://schemas.microsoft.com/office/powerpoint/2010/main" val="602212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1052736"/>
            <a:ext cx="8208143" cy="746126"/>
          </a:xfrm>
        </p:spPr>
        <p:txBody>
          <a:bodyPr/>
          <a:lstStyle/>
          <a:p>
            <a:endParaRPr lang="en-AU" dirty="0"/>
          </a:p>
        </p:txBody>
      </p:sp>
      <p:sp>
        <p:nvSpPr>
          <p:cNvPr id="15" name="Slide Number Placeholder 14"/>
          <p:cNvSpPr>
            <a:spLocks noGrp="1"/>
          </p:cNvSpPr>
          <p:nvPr>
            <p:ph type="sldNum" sz="quarter" idx="14"/>
          </p:nvPr>
        </p:nvSpPr>
        <p:spPr/>
        <p:txBody>
          <a:bodyPr/>
          <a:lstStyle/>
          <a:p>
            <a:fld id="{85C26F3A-9F1C-8049-9D2F-1F8833683B91}" type="slidenum">
              <a:rPr lang="en-AU" smtClean="0"/>
              <a:pPr/>
              <a:t>‹#›</a:t>
            </a:fld>
            <a:endParaRPr lang="en-AU" dirty="0"/>
          </a:p>
        </p:txBody>
      </p:sp>
      <p:sp>
        <p:nvSpPr>
          <p:cNvPr id="7" name="Text Placeholder 7"/>
          <p:cNvSpPr>
            <a:spLocks noGrp="1"/>
          </p:cNvSpPr>
          <p:nvPr>
            <p:ph type="body" sz="quarter" idx="15"/>
          </p:nvPr>
        </p:nvSpPr>
        <p:spPr>
          <a:xfrm>
            <a:off x="468313" y="1916113"/>
            <a:ext cx="8207375" cy="4321175"/>
          </a:xfrm>
          <a:prstGeom prst="rect">
            <a:avLst/>
          </a:prstGeom>
        </p:spPr>
        <p:txBody>
          <a:bodyPr lIns="0"/>
          <a:lstStyle>
            <a:lvl1pPr marL="342000" indent="-342000">
              <a:spcAft>
                <a:spcPts val="1000"/>
              </a:spcAft>
              <a:buClr>
                <a:schemeClr val="accent1"/>
              </a:buClr>
              <a:buFont typeface="Wingdings" panose="05000000000000000000" pitchFamily="2" charset="2"/>
              <a:buChar char="§"/>
              <a:defRPr/>
            </a:lvl1pPr>
            <a:lvl2pPr marL="684000" indent="-342000">
              <a:spcAft>
                <a:spcPts val="1000"/>
              </a:spcAft>
              <a:buClr>
                <a:schemeClr val="accent1"/>
              </a:buClr>
              <a:buSzPct val="100000"/>
              <a:buFont typeface="Arial" panose="020B0604020202020204" pitchFamily="34" charset="0"/>
              <a:buChar char="•"/>
              <a:defRPr/>
            </a:lvl2pPr>
            <a:lvl3pPr marL="684000" indent="-342000">
              <a:spcAft>
                <a:spcPts val="1000"/>
              </a:spcAft>
              <a:buClr>
                <a:schemeClr val="accent1"/>
              </a:buClr>
              <a:buSzPct val="100000"/>
              <a:buFont typeface="Arial" panose="020B0604020202020204" pitchFamily="34" charset="0"/>
              <a:buChar cha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6179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 Cov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0B8049-E271-4E0B-AF92-DE5D498BFC4B}" type="slidenum">
              <a:rPr lang="en-AU" smtClean="0">
                <a:solidFill>
                  <a:srgbClr val="000000"/>
                </a:solidFill>
              </a:rPr>
              <a:pPr/>
              <a:t>‹#›</a:t>
            </a:fld>
            <a:endParaRPr lang="en-AU" dirty="0">
              <a:solidFill>
                <a:srgbClr val="000000"/>
              </a:solidFill>
            </a:endParaRPr>
          </a:p>
        </p:txBody>
      </p:sp>
      <p:sp>
        <p:nvSpPr>
          <p:cNvPr id="4" name="Title Placeholder 28"/>
          <p:cNvSpPr>
            <a:spLocks noGrp="1"/>
          </p:cNvSpPr>
          <p:nvPr>
            <p:ph type="title"/>
          </p:nvPr>
        </p:nvSpPr>
        <p:spPr>
          <a:xfrm>
            <a:off x="1008062" y="1952976"/>
            <a:ext cx="7667625" cy="1260000"/>
          </a:xfrm>
          <a:prstGeom prst="rect">
            <a:avLst/>
          </a:prstGeom>
        </p:spPr>
        <p:txBody>
          <a:bodyPr vert="horz" lIns="0" tIns="45720" rIns="0" bIns="45720" rtlCol="0" anchor="t">
            <a:normAutofit/>
          </a:bodyPr>
          <a:lstStyle/>
          <a:p>
            <a:r>
              <a:rPr lang="en-US" dirty="0"/>
              <a:t>Click to edit Master title style</a:t>
            </a:r>
            <a:endParaRPr lang="en-AU" dirty="0"/>
          </a:p>
        </p:txBody>
      </p:sp>
      <p:sp>
        <p:nvSpPr>
          <p:cNvPr id="13" name="Content Placeholder 12"/>
          <p:cNvSpPr>
            <a:spLocks noGrp="1"/>
          </p:cNvSpPr>
          <p:nvPr>
            <p:ph sz="quarter" idx="13"/>
          </p:nvPr>
        </p:nvSpPr>
        <p:spPr>
          <a:xfrm>
            <a:off x="1008063" y="3537172"/>
            <a:ext cx="7667625" cy="900000"/>
          </a:xfrm>
          <a:prstGeom prst="rect">
            <a:avLst/>
          </a:prstGeom>
        </p:spPr>
        <p:txBody>
          <a:bodyPr lIns="0">
            <a:noAutofit/>
          </a:bodyPr>
          <a:lstStyle>
            <a:lvl1pPr>
              <a:defRPr i="1">
                <a:solidFill>
                  <a:srgbClr val="114D97"/>
                </a:solidFill>
              </a:defRPr>
            </a:lvl1pPr>
            <a:lvl2pPr>
              <a:defRPr>
                <a:solidFill>
                  <a:srgbClr val="114D97"/>
                </a:solidFill>
              </a:defRPr>
            </a:lvl2pPr>
            <a:lvl3pPr>
              <a:defRPr>
                <a:solidFill>
                  <a:srgbClr val="114D97"/>
                </a:solidFill>
              </a:defRPr>
            </a:lvl3pPr>
            <a:lvl4pPr>
              <a:defRPr i="1"/>
            </a:lvl4pPr>
            <a:lvl5pPr>
              <a:defRPr i="1"/>
            </a:lvl5pPr>
          </a:lstStyle>
          <a:p>
            <a:pPr lvl="0"/>
            <a:r>
              <a:rPr lang="en-US" dirty="0"/>
              <a:t>Click to edit Master text styles</a:t>
            </a:r>
          </a:p>
          <a:p>
            <a:pPr lvl="3"/>
            <a:r>
              <a:rPr lang="en-US" dirty="0"/>
              <a:t>Fourth level</a:t>
            </a:r>
          </a:p>
          <a:p>
            <a:pPr lvl="4"/>
            <a:r>
              <a:rPr lang="en-US" dirty="0"/>
              <a:t>Fifth level</a:t>
            </a:r>
            <a:endParaRPr lang="en-AU" dirty="0"/>
          </a:p>
        </p:txBody>
      </p:sp>
      <p:sp>
        <p:nvSpPr>
          <p:cNvPr id="16" name="Content Placeholder 6"/>
          <p:cNvSpPr>
            <a:spLocks noGrp="1"/>
          </p:cNvSpPr>
          <p:nvPr>
            <p:ph sz="quarter" idx="12"/>
          </p:nvPr>
        </p:nvSpPr>
        <p:spPr>
          <a:xfrm>
            <a:off x="1008063" y="5733256"/>
            <a:ext cx="7667625" cy="360000"/>
          </a:xfrm>
          <a:prstGeom prst="rect">
            <a:avLst/>
          </a:prstGeom>
        </p:spPr>
        <p:txBody>
          <a:bodyPr lIns="0">
            <a:noAutofit/>
          </a:bodyPr>
          <a:lstStyle>
            <a:lvl1pPr marL="0" indent="0">
              <a:defRPr sz="1200">
                <a:solidFill>
                  <a:schemeClr val="tx1"/>
                </a:solidFill>
                <a:latin typeface="+mn-lt"/>
              </a:defRPr>
            </a:lvl1pPr>
          </a:lstStyle>
          <a:p>
            <a:pPr lvl="0"/>
            <a:r>
              <a:rPr lang="en-US" dirty="0"/>
              <a:t>Click to edit Master text styles</a:t>
            </a:r>
          </a:p>
        </p:txBody>
      </p:sp>
    </p:spTree>
    <p:extLst>
      <p:ext uri="{BB962C8B-B14F-4D97-AF65-F5344CB8AC3E}">
        <p14:creationId xmlns:p14="http://schemas.microsoft.com/office/powerpoint/2010/main" val="2269152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ite Cover with Graphic">
    <p:spTree>
      <p:nvGrpSpPr>
        <p:cNvPr id="1" name=""/>
        <p:cNvGrpSpPr/>
        <p:nvPr/>
      </p:nvGrpSpPr>
      <p:grpSpPr>
        <a:xfrm>
          <a:off x="0" y="0"/>
          <a:ext cx="0" cy="0"/>
          <a:chOff x="0" y="0"/>
          <a:chExt cx="0" cy="0"/>
        </a:xfrm>
      </p:grpSpPr>
      <p:sp>
        <p:nvSpPr>
          <p:cNvPr id="6" name="Slide Number Placeholder 3"/>
          <p:cNvSpPr>
            <a:spLocks noGrp="1"/>
          </p:cNvSpPr>
          <p:nvPr>
            <p:ph type="sldNum" sz="quarter" idx="4"/>
          </p:nvPr>
        </p:nvSpPr>
        <p:spPr>
          <a:xfrm>
            <a:off x="6619056" y="6535952"/>
            <a:ext cx="2057400" cy="180000"/>
          </a:xfrm>
          <a:prstGeom prst="rect">
            <a:avLst/>
          </a:prstGeom>
        </p:spPr>
        <p:txBody>
          <a:bodyPr vert="horz" lIns="91440" tIns="45720" rIns="0" bIns="45720" rtlCol="0" anchor="ctr"/>
          <a:lstStyle>
            <a:lvl1pPr algn="r">
              <a:defRPr sz="900" i="1">
                <a:solidFill>
                  <a:schemeClr val="tx1"/>
                </a:solidFill>
              </a:defRPr>
            </a:lvl1pPr>
          </a:lstStyle>
          <a:p>
            <a:fld id="{C90B8049-E271-4E0B-AF92-DE5D498BFC4B}" type="slidenum">
              <a:rPr lang="en-AU" smtClean="0">
                <a:solidFill>
                  <a:srgbClr val="000000"/>
                </a:solidFill>
              </a:rPr>
              <a:pPr/>
              <a:t>‹#›</a:t>
            </a:fld>
            <a:endParaRPr lang="en-AU" dirty="0">
              <a:solidFill>
                <a:srgbClr val="000000"/>
              </a:solidFill>
            </a:endParaRPr>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val="0"/>
              </a:ext>
            </a:extLst>
          </a:blip>
          <a:srcRect b="5289"/>
          <a:stretch/>
        </p:blipFill>
        <p:spPr>
          <a:xfrm>
            <a:off x="4644008" y="1844824"/>
            <a:ext cx="4068192" cy="3960440"/>
          </a:xfrm>
          <a:prstGeom prst="rect">
            <a:avLst/>
          </a:prstGeom>
        </p:spPr>
      </p:pic>
      <p:sp>
        <p:nvSpPr>
          <p:cNvPr id="12" name="Content Placeholder 12"/>
          <p:cNvSpPr>
            <a:spLocks noGrp="1"/>
          </p:cNvSpPr>
          <p:nvPr>
            <p:ph sz="quarter" idx="13"/>
          </p:nvPr>
        </p:nvSpPr>
        <p:spPr>
          <a:xfrm>
            <a:off x="1008064" y="3537172"/>
            <a:ext cx="3203576" cy="900000"/>
          </a:xfrm>
          <a:prstGeom prst="rect">
            <a:avLst/>
          </a:prstGeom>
        </p:spPr>
        <p:txBody>
          <a:bodyPr lIns="0">
            <a:noAutofit/>
          </a:bodyPr>
          <a:lstStyle>
            <a:lvl1pPr marL="0" indent="0">
              <a:defRPr i="1">
                <a:solidFill>
                  <a:srgbClr val="114D97"/>
                </a:solidFill>
              </a:defRPr>
            </a:lvl1pPr>
            <a:lvl2pPr>
              <a:defRPr>
                <a:solidFill>
                  <a:srgbClr val="114D97"/>
                </a:solidFill>
              </a:defRPr>
            </a:lvl2pPr>
            <a:lvl3pPr>
              <a:defRPr>
                <a:solidFill>
                  <a:srgbClr val="114D97"/>
                </a:solidFill>
              </a:defRPr>
            </a:lvl3pPr>
            <a:lvl4pPr>
              <a:defRPr i="1"/>
            </a:lvl4pPr>
            <a:lvl5pPr>
              <a:defRPr i="1"/>
            </a:lvl5pPr>
          </a:lstStyle>
          <a:p>
            <a:pPr lvl="0"/>
            <a:r>
              <a:rPr lang="en-US" dirty="0"/>
              <a:t>Click to edit Master text styles</a:t>
            </a:r>
          </a:p>
          <a:p>
            <a:pPr lvl="3"/>
            <a:r>
              <a:rPr lang="en-US" dirty="0"/>
              <a:t>Fourth level</a:t>
            </a:r>
          </a:p>
          <a:p>
            <a:pPr lvl="4"/>
            <a:r>
              <a:rPr lang="en-US" dirty="0"/>
              <a:t>Fifth level</a:t>
            </a:r>
            <a:endParaRPr lang="en-AU" dirty="0"/>
          </a:p>
        </p:txBody>
      </p:sp>
      <p:sp>
        <p:nvSpPr>
          <p:cNvPr id="14" name="Title Placeholder 28"/>
          <p:cNvSpPr>
            <a:spLocks noGrp="1"/>
          </p:cNvSpPr>
          <p:nvPr>
            <p:ph type="title"/>
          </p:nvPr>
        </p:nvSpPr>
        <p:spPr>
          <a:xfrm>
            <a:off x="1008063" y="1952976"/>
            <a:ext cx="3203578" cy="1260000"/>
          </a:xfrm>
          <a:prstGeom prst="rect">
            <a:avLst/>
          </a:prstGeom>
        </p:spPr>
        <p:txBody>
          <a:bodyPr vert="horz" lIns="0" tIns="45720" rIns="0" bIns="45720" rtlCol="0" anchor="t">
            <a:noAutofit/>
          </a:bodyPr>
          <a:lstStyle/>
          <a:p>
            <a:r>
              <a:rPr lang="en-US" dirty="0"/>
              <a:t>Click to edit Master title style</a:t>
            </a:r>
            <a:endParaRPr lang="en-AU" dirty="0"/>
          </a:p>
        </p:txBody>
      </p:sp>
      <p:sp>
        <p:nvSpPr>
          <p:cNvPr id="16" name="Content Placeholder 6"/>
          <p:cNvSpPr>
            <a:spLocks noGrp="1"/>
          </p:cNvSpPr>
          <p:nvPr>
            <p:ph sz="quarter" idx="12"/>
          </p:nvPr>
        </p:nvSpPr>
        <p:spPr>
          <a:xfrm>
            <a:off x="1008063" y="5733256"/>
            <a:ext cx="7667625" cy="360000"/>
          </a:xfrm>
          <a:prstGeom prst="rect">
            <a:avLst/>
          </a:prstGeom>
        </p:spPr>
        <p:txBody>
          <a:bodyPr lIns="0">
            <a:noAutofit/>
          </a:bodyPr>
          <a:lstStyle>
            <a:lvl1pPr marL="0" indent="0">
              <a:defRPr sz="1200">
                <a:solidFill>
                  <a:schemeClr val="tx1"/>
                </a:solidFill>
                <a:latin typeface="+mn-lt"/>
              </a:defRPr>
            </a:lvl1pPr>
          </a:lstStyle>
          <a:p>
            <a:pPr lvl="0"/>
            <a:r>
              <a:rPr lang="en-US" dirty="0"/>
              <a:t>Click to edit Master text styles</a:t>
            </a:r>
          </a:p>
        </p:txBody>
      </p:sp>
    </p:spTree>
    <p:extLst>
      <p:ext uri="{BB962C8B-B14F-4D97-AF65-F5344CB8AC3E}">
        <p14:creationId xmlns:p14="http://schemas.microsoft.com/office/powerpoint/2010/main" val="65008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8313" y="1052736"/>
            <a:ext cx="8208143" cy="746126"/>
          </a:xfrm>
        </p:spPr>
        <p:txBody>
          <a:bodyPr/>
          <a:lstStyle/>
          <a:p>
            <a:endParaRPr lang="en-AU" dirty="0"/>
          </a:p>
        </p:txBody>
      </p:sp>
      <p:sp>
        <p:nvSpPr>
          <p:cNvPr id="15" name="Slide Number Placeholder 14"/>
          <p:cNvSpPr>
            <a:spLocks noGrp="1"/>
          </p:cNvSpPr>
          <p:nvPr>
            <p:ph type="sldNum" sz="quarter" idx="14"/>
          </p:nvPr>
        </p:nvSpPr>
        <p:spPr/>
        <p:txBody>
          <a:bodyPr/>
          <a:lstStyle/>
          <a:p>
            <a:fld id="{85C26F3A-9F1C-8049-9D2F-1F8833683B91}" type="slidenum">
              <a:rPr lang="en-AU" smtClean="0"/>
              <a:pPr/>
              <a:t>‹#›</a:t>
            </a:fld>
            <a:endParaRPr lang="en-AU" dirty="0"/>
          </a:p>
        </p:txBody>
      </p:sp>
      <p:sp>
        <p:nvSpPr>
          <p:cNvPr id="7" name="Text Placeholder 7"/>
          <p:cNvSpPr>
            <a:spLocks noGrp="1"/>
          </p:cNvSpPr>
          <p:nvPr>
            <p:ph type="body" sz="quarter" idx="15"/>
          </p:nvPr>
        </p:nvSpPr>
        <p:spPr>
          <a:xfrm>
            <a:off x="468313" y="1916113"/>
            <a:ext cx="8207375" cy="4321175"/>
          </a:xfrm>
          <a:prstGeom prst="rect">
            <a:avLst/>
          </a:prstGeom>
        </p:spPr>
        <p:txBody>
          <a:bodyPr lIns="0"/>
          <a:lstStyle>
            <a:lvl1pPr marL="342000" indent="-342000">
              <a:spcAft>
                <a:spcPts val="1000"/>
              </a:spcAft>
              <a:buClr>
                <a:schemeClr val="accent1"/>
              </a:buClr>
              <a:buFont typeface="Wingdings" panose="05000000000000000000" pitchFamily="2" charset="2"/>
              <a:buChar char="§"/>
              <a:defRPr/>
            </a:lvl1pPr>
            <a:lvl2pPr marL="684000" indent="-342000">
              <a:spcAft>
                <a:spcPts val="1000"/>
              </a:spcAft>
              <a:buClr>
                <a:schemeClr val="accent1"/>
              </a:buClr>
              <a:buSzPct val="100000"/>
              <a:buFont typeface="Arial" panose="020B0604020202020204" pitchFamily="34" charset="0"/>
              <a:buChar char="•"/>
              <a:defRPr/>
            </a:lvl2pPr>
            <a:lvl3pPr marL="684000" indent="-342000">
              <a:spcAft>
                <a:spcPts val="1000"/>
              </a:spcAft>
              <a:buClr>
                <a:schemeClr val="accent1"/>
              </a:buClr>
              <a:buSzPct val="100000"/>
              <a:buFont typeface="Arial" panose="020B0604020202020204" pitchFamily="34" charset="0"/>
              <a:buChar cha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0029727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9" Type="http://schemas.openxmlformats.org/officeDocument/2006/relationships/image" Target="../media/image1.wmf"/><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2.xml"/><Relationship Id="rId6" Type="http://schemas.openxmlformats.org/officeDocument/2006/relationships/image" Target="../media/image2.png"/><Relationship Id="rId1" Type="http://schemas.openxmlformats.org/officeDocument/2006/relationships/slideLayout" Target="../slideLayouts/slideLayout8.xml"/><Relationship Id="rId2"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theme" Target="../theme/theme3.xml"/><Relationship Id="rId5" Type="http://schemas.openxmlformats.org/officeDocument/2006/relationships/image" Target="../media/image3.wmf"/><Relationship Id="rId1" Type="http://schemas.openxmlformats.org/officeDocument/2006/relationships/slideLayout" Target="../slideLayouts/slideLayout12.xml"/><Relationship Id="rId2"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431800" y="944562"/>
            <a:ext cx="828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343900" y="6489700"/>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468313" y="1052736"/>
            <a:ext cx="8208143" cy="746126"/>
          </a:xfrm>
          <a:prstGeom prst="rect">
            <a:avLst/>
          </a:prstGeom>
        </p:spPr>
        <p:txBody>
          <a:bodyPr vert="horz" lIns="0" tIns="45720" rIns="0" bIns="45720" rtlCol="0" anchor="ctr">
            <a:noAutofit/>
          </a:bodyPr>
          <a:lstStyle/>
          <a:p>
            <a:endParaRPr lang="en-AU" dirty="0"/>
          </a:p>
        </p:txBody>
      </p:sp>
      <p:sp>
        <p:nvSpPr>
          <p:cNvPr id="4" name="Slide Number Placeholder 3"/>
          <p:cNvSpPr>
            <a:spLocks noGrp="1"/>
          </p:cNvSpPr>
          <p:nvPr>
            <p:ph type="sldNum" sz="quarter" idx="4"/>
          </p:nvPr>
        </p:nvSpPr>
        <p:spPr>
          <a:xfrm>
            <a:off x="6619056" y="6535952"/>
            <a:ext cx="2057400" cy="180000"/>
          </a:xfrm>
          <a:prstGeom prst="rect">
            <a:avLst/>
          </a:prstGeom>
        </p:spPr>
        <p:txBody>
          <a:bodyPr vert="horz" lIns="91440" tIns="45720" rIns="0" bIns="45720" rtlCol="0" anchor="ctr"/>
          <a:lstStyle>
            <a:lvl1pPr algn="r">
              <a:defRPr sz="900" i="1">
                <a:solidFill>
                  <a:schemeClr val="tx1"/>
                </a:solidFill>
              </a:defRPr>
            </a:lvl1pPr>
          </a:lstStyle>
          <a:p>
            <a:fld id="{DAB8E490-AE0C-A749-BFC5-6AF7BB66A6D3}" type="slidenum">
              <a:rPr lang="en-AU" smtClean="0"/>
              <a:pPr/>
              <a:t>‹#›</a:t>
            </a:fld>
            <a:endParaRPr lang="en-AU" dirty="0"/>
          </a:p>
        </p:txBody>
      </p:sp>
      <p:sp>
        <p:nvSpPr>
          <p:cNvPr id="8" name="TextBox 7"/>
          <p:cNvSpPr txBox="1"/>
          <p:nvPr/>
        </p:nvSpPr>
        <p:spPr>
          <a:xfrm>
            <a:off x="468313" y="6510536"/>
            <a:ext cx="1122102" cy="230832"/>
          </a:xfrm>
          <a:prstGeom prst="rect">
            <a:avLst/>
          </a:prstGeom>
          <a:noFill/>
        </p:spPr>
        <p:txBody>
          <a:bodyPr wrap="none" lIns="0" rIns="0" rtlCol="0" anchor="ctr">
            <a:spAutoFit/>
          </a:bodyPr>
          <a:lstStyle/>
          <a:p>
            <a:pPr algn="l"/>
            <a:r>
              <a:rPr lang="en-AU" sz="900" dirty="0"/>
              <a:t>business.monash.edu</a:t>
            </a:r>
          </a:p>
        </p:txBody>
      </p:sp>
      <p:pic>
        <p:nvPicPr>
          <p:cNvPr id="6" name="Picture 5"/>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475857" y="347886"/>
            <a:ext cx="3973903" cy="396000"/>
          </a:xfrm>
          <a:prstGeom prst="rect">
            <a:avLst/>
          </a:prstGeom>
        </p:spPr>
      </p:pic>
    </p:spTree>
    <p:extLst>
      <p:ext uri="{BB962C8B-B14F-4D97-AF65-F5344CB8AC3E}">
        <p14:creationId xmlns:p14="http://schemas.microsoft.com/office/powerpoint/2010/main" val="399710234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Lst>
  <p:txStyles>
    <p:title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295">
          <p15:clr>
            <a:srgbClr val="F26B43"/>
          </p15:clr>
        </p15:guide>
        <p15:guide id="2" pos="5465">
          <p15:clr>
            <a:srgbClr val="F26B43"/>
          </p15:clr>
        </p15:guide>
        <p15:guide id="3" orient="horz" pos="1207">
          <p15:clr>
            <a:srgbClr val="F26B43"/>
          </p15:clr>
        </p15:guide>
        <p15:guide id="4" orient="horz" pos="392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cxnSp>
        <p:nvCxnSpPr>
          <p:cNvPr id="11" name="Straight Connector 10"/>
          <p:cNvCxnSpPr/>
          <p:nvPr/>
        </p:nvCxnSpPr>
        <p:spPr>
          <a:xfrm>
            <a:off x="431800" y="1421160"/>
            <a:ext cx="8280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2" descr="S:\Buseco-MaRG\Comms\Monash Business School Project\Visual identity\Logos\Logo Artworks Master\CMYK\Mono\MBS_Logo_Artwork_Primary_White.pn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67544" y="347886"/>
            <a:ext cx="167957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itle Placeholder 28"/>
          <p:cNvSpPr>
            <a:spLocks noGrp="1"/>
          </p:cNvSpPr>
          <p:nvPr>
            <p:ph type="title"/>
          </p:nvPr>
        </p:nvSpPr>
        <p:spPr>
          <a:xfrm>
            <a:off x="1008062" y="1952976"/>
            <a:ext cx="7667625" cy="684000"/>
          </a:xfrm>
          <a:prstGeom prst="rect">
            <a:avLst/>
          </a:prstGeom>
        </p:spPr>
        <p:txBody>
          <a:bodyPr vert="horz" lIns="0" tIns="45720" rIns="0" bIns="45720" rtlCol="0" anchor="t">
            <a:noAutofit/>
          </a:bodyPr>
          <a:lstStyle/>
          <a:p>
            <a:endParaRPr lang="en-AU" dirty="0"/>
          </a:p>
        </p:txBody>
      </p:sp>
      <p:cxnSp>
        <p:nvCxnSpPr>
          <p:cNvPr id="7" name="Straight Connector 6"/>
          <p:cNvCxnSpPr/>
          <p:nvPr/>
        </p:nvCxnSpPr>
        <p:spPr>
          <a:xfrm>
            <a:off x="8343900" y="6489700"/>
            <a:ext cx="368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425669" y="1196752"/>
            <a:ext cx="1250787" cy="230832"/>
          </a:xfrm>
          <a:prstGeom prst="rect">
            <a:avLst/>
          </a:prstGeom>
          <a:noFill/>
        </p:spPr>
        <p:txBody>
          <a:bodyPr wrap="none" rIns="0" rtlCol="0">
            <a:spAutoFit/>
          </a:bodyPr>
          <a:lstStyle/>
          <a:p>
            <a:pPr algn="r"/>
            <a:r>
              <a:rPr lang="en-AU" sz="900" dirty="0">
                <a:solidFill>
                  <a:schemeClr val="bg1"/>
                </a:solidFill>
              </a:rPr>
              <a:t>business.monash.edu</a:t>
            </a:r>
          </a:p>
        </p:txBody>
      </p:sp>
      <p:sp>
        <p:nvSpPr>
          <p:cNvPr id="12" name="Slide Number Placeholder 3"/>
          <p:cNvSpPr>
            <a:spLocks noGrp="1"/>
          </p:cNvSpPr>
          <p:nvPr>
            <p:ph type="sldNum" sz="quarter" idx="4"/>
          </p:nvPr>
        </p:nvSpPr>
        <p:spPr>
          <a:xfrm>
            <a:off x="6619056" y="6535952"/>
            <a:ext cx="2057400" cy="180000"/>
          </a:xfrm>
          <a:prstGeom prst="rect">
            <a:avLst/>
          </a:prstGeom>
        </p:spPr>
        <p:txBody>
          <a:bodyPr vert="horz" lIns="91440" tIns="45720" rIns="0" bIns="45720" rtlCol="0" anchor="ctr"/>
          <a:lstStyle>
            <a:lvl1pPr algn="r">
              <a:defRPr sz="900" i="1">
                <a:solidFill>
                  <a:schemeClr val="bg1"/>
                </a:solidFill>
              </a:defRPr>
            </a:lvl1pPr>
          </a:lstStyle>
          <a:p>
            <a:fld id="{DAB8E490-AE0C-A749-BFC5-6AF7BB66A6D3}" type="slidenum">
              <a:rPr lang="en-AU" smtClean="0"/>
              <a:pPr/>
              <a:t>‹#›</a:t>
            </a:fld>
            <a:endParaRPr lang="en-AU" dirty="0"/>
          </a:p>
        </p:txBody>
      </p:sp>
      <p:cxnSp>
        <p:nvCxnSpPr>
          <p:cNvPr id="17" name="Straight Connector 16"/>
          <p:cNvCxnSpPr/>
          <p:nvPr/>
        </p:nvCxnSpPr>
        <p:spPr>
          <a:xfrm>
            <a:off x="1008063" y="2708920"/>
            <a:ext cx="77041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89981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Lst>
  <p:txStyles>
    <p:titleStyle>
      <a:lvl1pPr algn="l" rtl="0" eaLnBrk="0" fontAlgn="base" hangingPunct="0">
        <a:spcBef>
          <a:spcPct val="0"/>
        </a:spcBef>
        <a:spcAft>
          <a:spcPct val="0"/>
        </a:spcAft>
        <a:defRPr lang="en-AU" sz="3600" kern="0" dirty="0">
          <a:solidFill>
            <a:schemeClr val="bg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2400">
          <a:solidFill>
            <a:schemeClr val="bg1"/>
          </a:solidFill>
          <a:latin typeface="+mj-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295">
          <p15:clr>
            <a:srgbClr val="F26B43"/>
          </p15:clr>
        </p15:guide>
        <p15:guide id="2" pos="5465">
          <p15:clr>
            <a:srgbClr val="F26B43"/>
          </p15:clr>
        </p15:guide>
        <p15:guide id="3" orient="horz" pos="663">
          <p15:clr>
            <a:srgbClr val="F26B43"/>
          </p15:clr>
        </p15:guide>
        <p15:guide id="4" pos="635">
          <p15:clr>
            <a:srgbClr val="F26B43"/>
          </p15:clr>
        </p15:guide>
        <p15:guide id="5" orient="horz" pos="392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p:cNvCxnSpPr/>
          <p:nvPr userDrawn="1"/>
        </p:nvCxnSpPr>
        <p:spPr>
          <a:xfrm>
            <a:off x="431800" y="1421160"/>
            <a:ext cx="828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8343900" y="6489700"/>
            <a:ext cx="368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7425669" y="1196752"/>
            <a:ext cx="1250787" cy="230832"/>
          </a:xfrm>
          <a:prstGeom prst="rect">
            <a:avLst/>
          </a:prstGeom>
          <a:noFill/>
        </p:spPr>
        <p:txBody>
          <a:bodyPr wrap="none" rIns="0" rtlCol="0">
            <a:spAutoFit/>
          </a:bodyPr>
          <a:lstStyle/>
          <a:p>
            <a:pPr algn="r"/>
            <a:r>
              <a:rPr lang="en-AU" sz="900" dirty="0">
                <a:solidFill>
                  <a:srgbClr val="000000"/>
                </a:solidFill>
                <a:latin typeface="Arial" panose="020B0604020202020204" pitchFamily="34" charset="0"/>
                <a:ea typeface="MS PGothic" panose="020B0600070205080204" pitchFamily="34" charset="-128"/>
                <a:cs typeface="Arial"/>
              </a:rPr>
              <a:t>business.monash.edu</a:t>
            </a:r>
          </a:p>
        </p:txBody>
      </p:sp>
      <p:sp>
        <p:nvSpPr>
          <p:cNvPr id="9" name="Slide Number Placeholder 3"/>
          <p:cNvSpPr>
            <a:spLocks noGrp="1"/>
          </p:cNvSpPr>
          <p:nvPr>
            <p:ph type="sldNum" sz="quarter" idx="4"/>
          </p:nvPr>
        </p:nvSpPr>
        <p:spPr>
          <a:xfrm>
            <a:off x="6619056" y="6535952"/>
            <a:ext cx="2057400" cy="180000"/>
          </a:xfrm>
          <a:prstGeom prst="rect">
            <a:avLst/>
          </a:prstGeom>
        </p:spPr>
        <p:txBody>
          <a:bodyPr vert="horz" lIns="91440" tIns="45720" rIns="0" bIns="45720" rtlCol="0" anchor="ctr"/>
          <a:lstStyle>
            <a:lvl1pPr algn="r">
              <a:defRPr sz="900" i="1">
                <a:solidFill>
                  <a:schemeClr val="tx1"/>
                </a:solidFill>
              </a:defRPr>
            </a:lvl1pPr>
          </a:lstStyle>
          <a:p>
            <a:fld id="{C90B8049-E271-4E0B-AF92-DE5D498BFC4B}" type="slidenum">
              <a:rPr lang="en-AU" smtClean="0">
                <a:solidFill>
                  <a:srgbClr val="000000"/>
                </a:solidFill>
                <a:latin typeface="Arial" panose="020B0604020202020204" pitchFamily="34" charset="0"/>
                <a:ea typeface="MS PGothic" panose="020B0600070205080204" pitchFamily="34" charset="-128"/>
                <a:cs typeface="Arial"/>
              </a:rPr>
              <a:pPr/>
              <a:t>‹#›</a:t>
            </a:fld>
            <a:endParaRPr lang="en-AU" dirty="0">
              <a:solidFill>
                <a:srgbClr val="000000"/>
              </a:solidFill>
              <a:latin typeface="Arial" panose="020B0604020202020204" pitchFamily="34" charset="0"/>
              <a:ea typeface="MS PGothic" panose="020B0600070205080204" pitchFamily="34" charset="-128"/>
              <a:cs typeface="Arial"/>
            </a:endParaRPr>
          </a:p>
        </p:txBody>
      </p:sp>
      <p:sp>
        <p:nvSpPr>
          <p:cNvPr id="16" name="Title Placeholder 28"/>
          <p:cNvSpPr>
            <a:spLocks noGrp="1"/>
          </p:cNvSpPr>
          <p:nvPr>
            <p:ph type="title"/>
          </p:nvPr>
        </p:nvSpPr>
        <p:spPr>
          <a:xfrm>
            <a:off x="1008062" y="1952976"/>
            <a:ext cx="7667625" cy="1260000"/>
          </a:xfrm>
          <a:prstGeom prst="rect">
            <a:avLst/>
          </a:prstGeom>
        </p:spPr>
        <p:txBody>
          <a:bodyPr vert="horz" lIns="0" tIns="45720" rIns="0" bIns="45720" rtlCol="0" anchor="t">
            <a:noAutofit/>
          </a:bodyPr>
          <a:lstStyle/>
          <a:p>
            <a:r>
              <a:rPr lang="en-US" dirty="0"/>
              <a:t>Click to edit Master title style</a:t>
            </a:r>
            <a:endParaRPr lang="en-AU" dirty="0"/>
          </a:p>
        </p:txBody>
      </p:sp>
      <p:pic>
        <p:nvPicPr>
          <p:cNvPr id="7" name="Picture 6"/>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467704" y="347886"/>
            <a:ext cx="1677375" cy="705600"/>
          </a:xfrm>
          <a:prstGeom prst="rect">
            <a:avLst/>
          </a:prstGeom>
        </p:spPr>
      </p:pic>
    </p:spTree>
    <p:extLst>
      <p:ext uri="{BB962C8B-B14F-4D97-AF65-F5344CB8AC3E}">
        <p14:creationId xmlns:p14="http://schemas.microsoft.com/office/powerpoint/2010/main" val="320314606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Lst>
  <p:hf hdr="0" ftr="0" dt="0"/>
  <p:txStyles>
    <p:titleStyle>
      <a:lvl1pPr algn="l" rtl="0" eaLnBrk="0" fontAlgn="base" hangingPunct="0">
        <a:spcBef>
          <a:spcPct val="0"/>
        </a:spcBef>
        <a:spcAft>
          <a:spcPct val="0"/>
        </a:spcAft>
        <a:defRPr lang="en-AU" sz="3600" kern="0" dirty="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2400">
          <a:solidFill>
            <a:schemeClr val="bg1"/>
          </a:solidFill>
          <a:latin typeface="+mj-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295">
          <p15:clr>
            <a:srgbClr val="F26B43"/>
          </p15:clr>
        </p15:guide>
        <p15:guide id="2" pos="5465">
          <p15:clr>
            <a:srgbClr val="F26B43"/>
          </p15:clr>
        </p15:guide>
        <p15:guide id="3" orient="horz" pos="663">
          <p15:clr>
            <a:srgbClr val="F26B43"/>
          </p15:clr>
        </p15:guide>
        <p15:guide id="4" pos="635">
          <p15:clr>
            <a:srgbClr val="F26B43"/>
          </p15:clr>
        </p15:guide>
        <p15:guide id="5" orient="horz" pos="3929">
          <p15:clr>
            <a:srgbClr val="F26B43"/>
          </p15:clr>
        </p15:guide>
        <p15:guide id="6" pos="265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BFC1001.Clayton-x@monash.edu"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pearson.com.au/9781292155142"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 Diagonal Corner Rectangle 6"/>
          <p:cNvSpPr/>
          <p:nvPr/>
        </p:nvSpPr>
        <p:spPr>
          <a:xfrm>
            <a:off x="395536" y="1628800"/>
            <a:ext cx="8280920" cy="2170357"/>
          </a:xfrm>
          <a:prstGeom prst="round2DiagRect">
            <a:avLst/>
          </a:prstGeom>
          <a:solidFill>
            <a:srgbClr val="00B050"/>
          </a:solidFill>
          <a:effectLst>
            <a:innerShdw blurRad="63500" dist="50800" dir="13500000">
              <a:prstClr val="black">
                <a:alpha val="50000"/>
              </a:prstClr>
            </a:innerShdw>
          </a:effectLst>
          <a:scene3d>
            <a:camera prst="orthographicFront"/>
            <a:lightRig rig="threePt" dir="t"/>
          </a:scene3d>
          <a:sp3d>
            <a:bevelT prst="angle"/>
          </a:sp3d>
        </p:spPr>
        <p:style>
          <a:lnRef idx="1">
            <a:schemeClr val="accent3"/>
          </a:lnRef>
          <a:fillRef idx="3">
            <a:schemeClr val="accent3"/>
          </a:fillRef>
          <a:effectRef idx="2">
            <a:schemeClr val="accent3"/>
          </a:effectRef>
          <a:fontRef idx="minor">
            <a:schemeClr val="lt1"/>
          </a:fontRef>
        </p:style>
        <p:txBody>
          <a:bodyPr rtlCol="0" anchor="ctr"/>
          <a:lstStyle/>
          <a:p>
            <a:pPr algn="ctr"/>
            <a:r>
              <a:rPr lang="en-AU" sz="4400" dirty="0">
                <a:solidFill>
                  <a:schemeClr val="bg1"/>
                </a:solidFill>
                <a:latin typeface="Calibri" panose="020F0502020204030204" pitchFamily="34" charset="0"/>
              </a:rPr>
              <a:t>Welcome to BFC1001</a:t>
            </a:r>
            <a:br>
              <a:rPr lang="en-AU" sz="4400" dirty="0">
                <a:solidFill>
                  <a:schemeClr val="bg1"/>
                </a:solidFill>
                <a:latin typeface="Calibri" panose="020F0502020204030204" pitchFamily="34" charset="0"/>
              </a:rPr>
            </a:br>
            <a:r>
              <a:rPr lang="en-AU" sz="4400" dirty="0">
                <a:solidFill>
                  <a:schemeClr val="bg1"/>
                </a:solidFill>
                <a:latin typeface="Calibri" panose="020F0502020204030204" pitchFamily="34" charset="0"/>
              </a:rPr>
              <a:t>Foundations of Finance</a:t>
            </a:r>
          </a:p>
          <a:p>
            <a:pPr algn="ctr"/>
            <a:r>
              <a:rPr lang="en-AU" sz="4400" dirty="0">
                <a:solidFill>
                  <a:schemeClr val="bg1"/>
                </a:solidFill>
                <a:latin typeface="Calibri" panose="020F0502020204030204" pitchFamily="34" charset="0"/>
              </a:rPr>
              <a:t>Workshop 1: Subject Orientation</a:t>
            </a:r>
            <a:endParaRPr lang="en-GB" sz="4400" dirty="0">
              <a:latin typeface="Calibri" panose="020F0502020204030204" pitchFamily="34" charset="0"/>
            </a:endParaRPr>
          </a:p>
        </p:txBody>
      </p:sp>
      <p:sp>
        <p:nvSpPr>
          <p:cNvPr id="10" name="Round Diagonal Corner Rectangle 9"/>
          <p:cNvSpPr/>
          <p:nvPr/>
        </p:nvSpPr>
        <p:spPr>
          <a:xfrm>
            <a:off x="1115616" y="4221088"/>
            <a:ext cx="7056784" cy="1720662"/>
          </a:xfrm>
          <a:prstGeom prst="round2DiagRect">
            <a:avLst/>
          </a:prstGeom>
          <a:solidFill>
            <a:srgbClr val="0070C0"/>
          </a:solidFill>
          <a:effectLst>
            <a:innerShdw blurRad="63500" dist="50800" dir="13500000">
              <a:prstClr val="black">
                <a:alpha val="50000"/>
              </a:prstClr>
            </a:innerShdw>
          </a:effectLst>
          <a:scene3d>
            <a:camera prst="orthographicFront"/>
            <a:lightRig rig="threePt" dir="t"/>
          </a:scene3d>
          <a:sp3d>
            <a:bevelT w="152400" h="50800" prst="softRound"/>
          </a:sp3d>
        </p:spPr>
        <p:style>
          <a:lnRef idx="1">
            <a:schemeClr val="accent3"/>
          </a:lnRef>
          <a:fillRef idx="3">
            <a:schemeClr val="accent3"/>
          </a:fillRef>
          <a:effectRef idx="2">
            <a:schemeClr val="accent3"/>
          </a:effectRef>
          <a:fontRef idx="minor">
            <a:schemeClr val="lt1"/>
          </a:fontRef>
        </p:style>
        <p:txBody>
          <a:bodyPr rtlCol="0" anchor="ctr"/>
          <a:lstStyle/>
          <a:p>
            <a:pPr algn="ctr"/>
            <a:r>
              <a:rPr lang="en-AU" sz="3200" dirty="0">
                <a:latin typeface="Calibri" panose="020F0502020204030204" pitchFamily="34" charset="0"/>
              </a:rPr>
              <a:t>Chief Examiner: Dr Jason Choo</a:t>
            </a:r>
          </a:p>
          <a:p>
            <a:pPr algn="ctr"/>
            <a:r>
              <a:rPr lang="en-AU" sz="3200" dirty="0">
                <a:latin typeface="Calibri" panose="020F0502020204030204" pitchFamily="34" charset="0"/>
              </a:rPr>
              <a:t>Unit </a:t>
            </a:r>
            <a:r>
              <a:rPr lang="en-AU" sz="3200" dirty="0" smtClean="0">
                <a:latin typeface="Calibri" panose="020F0502020204030204" pitchFamily="34" charset="0"/>
              </a:rPr>
              <a:t>Coordinators: </a:t>
            </a:r>
          </a:p>
          <a:p>
            <a:pPr algn="ctr"/>
            <a:r>
              <a:rPr lang="en-AU" sz="3200" dirty="0" smtClean="0">
                <a:latin typeface="Calibri" panose="020F0502020204030204" pitchFamily="34" charset="0"/>
              </a:rPr>
              <a:t>Vincent Lau, Mikhail Bhatia</a:t>
            </a:r>
            <a:endParaRPr lang="en-GB" sz="3200" dirty="0">
              <a:latin typeface="Calibri" panose="020F0502020204030204" pitchFamily="34" charset="0"/>
            </a:endParaRPr>
          </a:p>
        </p:txBody>
      </p:sp>
    </p:spTree>
    <p:extLst>
      <p:ext uri="{BB962C8B-B14F-4D97-AF65-F5344CB8AC3E}">
        <p14:creationId xmlns:p14="http://schemas.microsoft.com/office/powerpoint/2010/main" val="58635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99991" y="332656"/>
            <a:ext cx="4248473" cy="746126"/>
          </a:xfr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p:spPr>
        <p:txBody>
          <a:bodyPr>
            <a:normAutofit/>
          </a:bodyPr>
          <a:lstStyle/>
          <a:p>
            <a:pPr algn="ctr"/>
            <a:r>
              <a:rPr lang="en-AU" sz="3600" dirty="0">
                <a:solidFill>
                  <a:schemeClr val="bg1"/>
                </a:solidFill>
              </a:rPr>
              <a:t>Orientation Program</a:t>
            </a:r>
            <a:endParaRPr lang="en-GB" sz="3600" dirty="0">
              <a:solidFill>
                <a:schemeClr val="bg1"/>
              </a:solidFill>
            </a:endParaRPr>
          </a:p>
        </p:txBody>
      </p:sp>
      <p:sp>
        <p:nvSpPr>
          <p:cNvPr id="5" name="Content Placeholder 2"/>
          <p:cNvSpPr txBox="1">
            <a:spLocks/>
          </p:cNvSpPr>
          <p:nvPr/>
        </p:nvSpPr>
        <p:spPr>
          <a:xfrm>
            <a:off x="313184" y="1628800"/>
            <a:ext cx="4114800" cy="4968552"/>
          </a:xfrm>
          <a:prstGeom prst="rect">
            <a:avLst/>
          </a:prstGeom>
        </p:spPr>
        <p:style>
          <a:lnRef idx="2">
            <a:schemeClr val="accent1"/>
          </a:lnRef>
          <a:fillRef idx="1">
            <a:schemeClr val="lt1"/>
          </a:fillRef>
          <a:effectRef idx="0">
            <a:schemeClr val="accent1"/>
          </a:effectRef>
          <a:fontRef idx="minor">
            <a:schemeClr val="dk1"/>
          </a:fontRef>
        </p:style>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457200" indent="-457200" fontAlgn="auto">
              <a:spcAft>
                <a:spcPts val="0"/>
              </a:spcAft>
              <a:buFont typeface="+mj-lt"/>
              <a:buAutoNum type="arabicPeriod"/>
              <a:defRPr/>
            </a:pPr>
            <a:endParaRPr lang="en-US" sz="800" dirty="0">
              <a:solidFill>
                <a:schemeClr val="accent1"/>
              </a:solidFill>
            </a:endParaRPr>
          </a:p>
          <a:p>
            <a:pPr marL="457200" indent="-457200" fontAlgn="auto">
              <a:spcAft>
                <a:spcPts val="0"/>
              </a:spcAft>
              <a:buFont typeface="+mj-lt"/>
              <a:buAutoNum type="arabicPeriod"/>
              <a:defRPr/>
            </a:pPr>
            <a:endParaRPr lang="en-US" sz="800" dirty="0">
              <a:solidFill>
                <a:schemeClr val="accent1"/>
              </a:solidFill>
            </a:endParaRPr>
          </a:p>
          <a:p>
            <a:pPr marL="457200" indent="-457200" fontAlgn="auto">
              <a:spcAft>
                <a:spcPts val="0"/>
              </a:spcAft>
              <a:buFont typeface="+mj-lt"/>
              <a:buAutoNum type="arabicPeriod"/>
              <a:defRPr/>
            </a:pPr>
            <a:r>
              <a:rPr lang="en-US" sz="2300" dirty="0">
                <a:solidFill>
                  <a:schemeClr val="accent1"/>
                </a:solidFill>
              </a:rPr>
              <a:t>Unit Guide Review </a:t>
            </a:r>
            <a:r>
              <a:rPr lang="en-US" dirty="0">
                <a:solidFill>
                  <a:schemeClr val="tx2"/>
                </a:solidFill>
              </a:rPr>
              <a:t>(15 min)</a:t>
            </a:r>
            <a:endParaRPr lang="en-US" sz="2000" dirty="0">
              <a:solidFill>
                <a:schemeClr val="tx2"/>
              </a:solidFill>
            </a:endParaRPr>
          </a:p>
          <a:p>
            <a:pPr marL="822960" lvl="1" indent="-457200" fontAlgn="auto">
              <a:spcAft>
                <a:spcPts val="0"/>
              </a:spcAft>
              <a:buClr>
                <a:schemeClr val="accent1">
                  <a:lumMod val="75000"/>
                </a:schemeClr>
              </a:buClr>
              <a:buFont typeface="Arial"/>
              <a:buChar char="•"/>
              <a:defRPr/>
            </a:pPr>
            <a:r>
              <a:rPr lang="en-US" dirty="0"/>
              <a:t>Learning Objectives</a:t>
            </a:r>
          </a:p>
          <a:p>
            <a:pPr marL="822960" lvl="1" indent="-457200" fontAlgn="auto">
              <a:spcAft>
                <a:spcPts val="0"/>
              </a:spcAft>
              <a:buClr>
                <a:schemeClr val="accent1">
                  <a:lumMod val="75000"/>
                </a:schemeClr>
              </a:buClr>
              <a:buFont typeface="Arial"/>
              <a:buChar char="•"/>
              <a:defRPr/>
            </a:pPr>
            <a:r>
              <a:rPr lang="en-US" i="1" dirty="0"/>
              <a:t>Flipped </a:t>
            </a:r>
            <a:r>
              <a:rPr lang="en-US" dirty="0"/>
              <a:t>Teaching Approach</a:t>
            </a:r>
          </a:p>
          <a:p>
            <a:pPr marL="822960" lvl="1" indent="-457200" fontAlgn="auto">
              <a:spcAft>
                <a:spcPts val="0"/>
              </a:spcAft>
              <a:buClr>
                <a:schemeClr val="accent1">
                  <a:lumMod val="75000"/>
                </a:schemeClr>
              </a:buClr>
              <a:buFont typeface="Arial"/>
              <a:buChar char="•"/>
              <a:defRPr/>
            </a:pPr>
            <a:r>
              <a:rPr lang="en-US" dirty="0"/>
              <a:t>Email &amp; FAQ system</a:t>
            </a:r>
          </a:p>
          <a:p>
            <a:pPr marL="822960" lvl="1" indent="-457200" fontAlgn="auto">
              <a:spcAft>
                <a:spcPts val="0"/>
              </a:spcAft>
              <a:buClr>
                <a:schemeClr val="accent1">
                  <a:lumMod val="75000"/>
                </a:schemeClr>
              </a:buClr>
              <a:buFont typeface="Arial"/>
              <a:buChar char="•"/>
              <a:defRPr/>
            </a:pPr>
            <a:r>
              <a:rPr lang="en-US" dirty="0"/>
              <a:t>Staff consultation</a:t>
            </a:r>
          </a:p>
          <a:p>
            <a:pPr lvl="2" indent="-342900"/>
            <a:endParaRPr lang="en-AU" sz="800" kern="0" dirty="0">
              <a:latin typeface="Calibri" panose="020F0502020204030204" pitchFamily="34" charset="0"/>
            </a:endParaRPr>
          </a:p>
          <a:p>
            <a:pPr marL="457200" indent="-457200" fontAlgn="auto">
              <a:spcAft>
                <a:spcPts val="0"/>
              </a:spcAft>
              <a:buFont typeface="+mj-lt"/>
              <a:buAutoNum type="arabicPeriod"/>
              <a:defRPr/>
            </a:pPr>
            <a:r>
              <a:rPr lang="en-US" sz="2300" dirty="0">
                <a:solidFill>
                  <a:schemeClr val="accent1"/>
                </a:solidFill>
              </a:rPr>
              <a:t>Unit Assessment </a:t>
            </a:r>
            <a:r>
              <a:rPr lang="en-US" dirty="0" smtClean="0">
                <a:solidFill>
                  <a:schemeClr val="tx2"/>
                </a:solidFill>
              </a:rPr>
              <a:t>(20 </a:t>
            </a:r>
            <a:r>
              <a:rPr lang="en-US" dirty="0">
                <a:solidFill>
                  <a:schemeClr val="tx2"/>
                </a:solidFill>
              </a:rPr>
              <a:t>min)</a:t>
            </a:r>
          </a:p>
          <a:p>
            <a:pPr marL="822960" lvl="1" indent="-457200" fontAlgn="auto">
              <a:spcAft>
                <a:spcPts val="0"/>
              </a:spcAft>
              <a:buClr>
                <a:schemeClr val="accent1">
                  <a:lumMod val="75000"/>
                </a:schemeClr>
              </a:buClr>
              <a:buFont typeface="Arial"/>
              <a:buChar char="•"/>
              <a:defRPr/>
            </a:pPr>
            <a:r>
              <a:rPr lang="en-US" dirty="0"/>
              <a:t>Understanding </a:t>
            </a:r>
            <a:r>
              <a:rPr lang="en-US" i="1" dirty="0"/>
              <a:t>In-class </a:t>
            </a:r>
            <a:r>
              <a:rPr lang="en-US" dirty="0"/>
              <a:t>and </a:t>
            </a:r>
            <a:r>
              <a:rPr lang="en-US" i="1" dirty="0"/>
              <a:t>out-of-class</a:t>
            </a:r>
            <a:r>
              <a:rPr lang="en-US" dirty="0"/>
              <a:t> assessment activities</a:t>
            </a:r>
          </a:p>
          <a:p>
            <a:pPr marL="822960" lvl="1" indent="-457200" fontAlgn="auto">
              <a:spcAft>
                <a:spcPts val="0"/>
              </a:spcAft>
              <a:buClr>
                <a:schemeClr val="accent1">
                  <a:lumMod val="75000"/>
                </a:schemeClr>
              </a:buClr>
              <a:buFont typeface="Arial"/>
              <a:buChar char="•"/>
              <a:defRPr/>
            </a:pPr>
            <a:r>
              <a:rPr lang="en-US" dirty="0" smtClean="0"/>
              <a:t>Team Assessment </a:t>
            </a:r>
            <a:r>
              <a:rPr lang="en-US" dirty="0"/>
              <a:t>and </a:t>
            </a:r>
            <a:r>
              <a:rPr lang="en-US" dirty="0" smtClean="0"/>
              <a:t>the Within-semester </a:t>
            </a:r>
            <a:r>
              <a:rPr lang="en-US" dirty="0"/>
              <a:t>test</a:t>
            </a:r>
          </a:p>
          <a:p>
            <a:pPr marL="1002960" lvl="2" indent="-457200" fontAlgn="auto">
              <a:spcAft>
                <a:spcPts val="0"/>
              </a:spcAft>
              <a:buClr>
                <a:schemeClr val="accent1">
                  <a:lumMod val="75000"/>
                </a:schemeClr>
              </a:buClr>
              <a:buFont typeface="Arial"/>
              <a:buChar char="•"/>
              <a:defRPr/>
            </a:pPr>
            <a:endParaRPr lang="en-US" sz="800" dirty="0"/>
          </a:p>
          <a:p>
            <a:pPr marL="457200" indent="-457200" fontAlgn="auto">
              <a:spcAft>
                <a:spcPts val="0"/>
              </a:spcAft>
              <a:buFont typeface="+mj-lt"/>
              <a:buAutoNum type="arabicPeriod"/>
              <a:defRPr/>
            </a:pPr>
            <a:r>
              <a:rPr lang="en-US" sz="2300" dirty="0">
                <a:solidFill>
                  <a:schemeClr val="accent1"/>
                </a:solidFill>
              </a:rPr>
              <a:t>Demonstrating Technology </a:t>
            </a:r>
            <a:r>
              <a:rPr lang="en-US" dirty="0" smtClean="0">
                <a:solidFill>
                  <a:schemeClr val="tx2"/>
                </a:solidFill>
              </a:rPr>
              <a:t>(15min</a:t>
            </a:r>
            <a:r>
              <a:rPr lang="en-US" dirty="0">
                <a:solidFill>
                  <a:schemeClr val="tx2"/>
                </a:solidFill>
              </a:rPr>
              <a:t>)</a:t>
            </a:r>
            <a:endParaRPr lang="en-US" sz="2000" dirty="0">
              <a:solidFill>
                <a:schemeClr val="accent1"/>
              </a:solidFill>
            </a:endParaRPr>
          </a:p>
          <a:p>
            <a:pPr marL="822960" lvl="1" indent="-457200" fontAlgn="auto">
              <a:spcAft>
                <a:spcPts val="0"/>
              </a:spcAft>
              <a:buClr>
                <a:schemeClr val="accent1">
                  <a:lumMod val="75000"/>
                </a:schemeClr>
              </a:buClr>
              <a:buFont typeface="Arial"/>
              <a:buChar char="•"/>
              <a:defRPr/>
            </a:pPr>
            <a:r>
              <a:rPr lang="en-US" i="1" dirty="0"/>
              <a:t>Learning Catalytics  (LC) </a:t>
            </a:r>
            <a:r>
              <a:rPr lang="en-US" dirty="0"/>
              <a:t>trial run</a:t>
            </a:r>
            <a:endParaRPr lang="en-US" i="1" dirty="0"/>
          </a:p>
          <a:p>
            <a:pPr marL="822960" lvl="1" indent="-457200" fontAlgn="auto">
              <a:spcAft>
                <a:spcPts val="0"/>
              </a:spcAft>
              <a:buClr>
                <a:schemeClr val="accent1">
                  <a:lumMod val="75000"/>
                </a:schemeClr>
              </a:buClr>
              <a:buFont typeface="Arial"/>
              <a:buChar char="•"/>
              <a:defRPr/>
            </a:pPr>
            <a:r>
              <a:rPr lang="en-US" dirty="0"/>
              <a:t>Moodle Quiz trial run</a:t>
            </a:r>
            <a:endParaRPr lang="en-AU" sz="2400" kern="0" dirty="0">
              <a:latin typeface="Calibri" panose="020F0502020204030204" pitchFamily="34" charset="0"/>
            </a:endParaRPr>
          </a:p>
        </p:txBody>
      </p:sp>
      <p:sp>
        <p:nvSpPr>
          <p:cNvPr id="6" name="Content Placeholder 2"/>
          <p:cNvSpPr txBox="1">
            <a:spLocks/>
          </p:cNvSpPr>
          <p:nvPr/>
        </p:nvSpPr>
        <p:spPr>
          <a:xfrm>
            <a:off x="4716016" y="2420888"/>
            <a:ext cx="4176464" cy="4176464"/>
          </a:xfrm>
          <a:prstGeom prst="rect">
            <a:avLst/>
          </a:prstGeom>
        </p:spPr>
        <p:style>
          <a:lnRef idx="2">
            <a:schemeClr val="accent1"/>
          </a:lnRef>
          <a:fillRef idx="1">
            <a:schemeClr val="lt1"/>
          </a:fillRef>
          <a:effectRef idx="0">
            <a:schemeClr val="accent1"/>
          </a:effectRef>
          <a:fontRef idx="minor">
            <a:schemeClr val="dk1"/>
          </a:fontRef>
        </p:style>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457200" indent="-457200" fontAlgn="auto">
              <a:spcAft>
                <a:spcPts val="0"/>
              </a:spcAft>
              <a:buFont typeface="+mj-lt"/>
              <a:buAutoNum type="arabicPeriod" startAt="4"/>
              <a:defRPr/>
            </a:pPr>
            <a:endParaRPr lang="en-US" sz="800" i="1" dirty="0">
              <a:solidFill>
                <a:schemeClr val="accent1"/>
              </a:solidFill>
            </a:endParaRPr>
          </a:p>
          <a:p>
            <a:pPr marL="457200" indent="-457200" fontAlgn="auto">
              <a:spcAft>
                <a:spcPts val="0"/>
              </a:spcAft>
              <a:buFont typeface="+mj-lt"/>
              <a:buAutoNum type="arabicPeriod" startAt="4"/>
              <a:defRPr/>
            </a:pPr>
            <a:endParaRPr lang="en-US" sz="800" i="1" dirty="0">
              <a:solidFill>
                <a:schemeClr val="accent1"/>
              </a:solidFill>
            </a:endParaRPr>
          </a:p>
          <a:p>
            <a:pPr marL="457200" indent="-457200" fontAlgn="auto">
              <a:spcAft>
                <a:spcPts val="0"/>
              </a:spcAft>
              <a:buFont typeface="+mj-lt"/>
              <a:buAutoNum type="arabicPeriod" startAt="4"/>
              <a:defRPr/>
            </a:pPr>
            <a:r>
              <a:rPr lang="en-US" sz="2300" dirty="0">
                <a:solidFill>
                  <a:schemeClr val="accent1"/>
                </a:solidFill>
              </a:rPr>
              <a:t>Group Icebreaker </a:t>
            </a:r>
            <a:r>
              <a:rPr lang="en-US" dirty="0">
                <a:solidFill>
                  <a:schemeClr val="tx2"/>
                </a:solidFill>
              </a:rPr>
              <a:t>(10 min)</a:t>
            </a:r>
            <a:endParaRPr lang="en-US" sz="2000" dirty="0">
              <a:solidFill>
                <a:schemeClr val="tx2"/>
              </a:solidFill>
            </a:endParaRPr>
          </a:p>
          <a:p>
            <a:pPr marL="822960" lvl="1" indent="-457200" fontAlgn="auto">
              <a:spcAft>
                <a:spcPts val="0"/>
              </a:spcAft>
              <a:buClr>
                <a:schemeClr val="accent1">
                  <a:lumMod val="75000"/>
                </a:schemeClr>
              </a:buClr>
              <a:buFont typeface="Arial"/>
              <a:buChar char="•"/>
              <a:defRPr/>
            </a:pPr>
            <a:r>
              <a:rPr lang="en-US" dirty="0"/>
              <a:t>Getting to know your classmates</a:t>
            </a:r>
          </a:p>
          <a:p>
            <a:pPr marL="822960" lvl="1" indent="-457200" fontAlgn="auto">
              <a:spcAft>
                <a:spcPts val="0"/>
              </a:spcAft>
              <a:buClr>
                <a:schemeClr val="accent1">
                  <a:lumMod val="75000"/>
                </a:schemeClr>
              </a:buClr>
              <a:buFont typeface="Arial"/>
              <a:buChar char="•"/>
              <a:defRPr/>
            </a:pPr>
            <a:r>
              <a:rPr lang="en-US" dirty="0"/>
              <a:t>Never have I ever …</a:t>
            </a:r>
          </a:p>
          <a:p>
            <a:pPr lvl="2" indent="-342900"/>
            <a:endParaRPr lang="en-AU" sz="800" kern="0" dirty="0">
              <a:latin typeface="Calibri" panose="020F0502020204030204" pitchFamily="34" charset="0"/>
            </a:endParaRPr>
          </a:p>
          <a:p>
            <a:pPr marL="457200" indent="-457200" fontAlgn="auto">
              <a:spcAft>
                <a:spcPts val="0"/>
              </a:spcAft>
              <a:buFont typeface="+mj-lt"/>
              <a:buAutoNum type="arabicPeriod" startAt="4"/>
              <a:defRPr/>
            </a:pPr>
            <a:r>
              <a:rPr lang="en-US" sz="2400" i="1" dirty="0">
                <a:solidFill>
                  <a:schemeClr val="accent1"/>
                </a:solidFill>
              </a:rPr>
              <a:t>PBL</a:t>
            </a:r>
            <a:r>
              <a:rPr lang="en-US" sz="2400" dirty="0">
                <a:solidFill>
                  <a:schemeClr val="accent1"/>
                </a:solidFill>
              </a:rPr>
              <a:t> &amp; </a:t>
            </a:r>
            <a:r>
              <a:rPr lang="en-US" sz="2400" i="1" dirty="0">
                <a:solidFill>
                  <a:schemeClr val="accent1"/>
                </a:solidFill>
              </a:rPr>
              <a:t>LC </a:t>
            </a:r>
            <a:r>
              <a:rPr lang="en-US" sz="2400" dirty="0">
                <a:solidFill>
                  <a:schemeClr val="accent1"/>
                </a:solidFill>
              </a:rPr>
              <a:t>Practice </a:t>
            </a:r>
            <a:r>
              <a:rPr lang="en-US" dirty="0">
                <a:solidFill>
                  <a:schemeClr val="tx2"/>
                </a:solidFill>
              </a:rPr>
              <a:t>(45 min)</a:t>
            </a:r>
          </a:p>
          <a:p>
            <a:pPr marL="822960" lvl="1" indent="-457200" fontAlgn="auto">
              <a:spcAft>
                <a:spcPts val="0"/>
              </a:spcAft>
              <a:buClr>
                <a:schemeClr val="accent1">
                  <a:lumMod val="75000"/>
                </a:schemeClr>
              </a:buClr>
              <a:buFont typeface="Arial"/>
              <a:buChar char="•"/>
              <a:defRPr/>
            </a:pPr>
            <a:r>
              <a:rPr lang="en-US" dirty="0"/>
              <a:t>Starting our Week 1 </a:t>
            </a:r>
            <a:r>
              <a:rPr lang="en-US" i="1" dirty="0"/>
              <a:t>Pre-load</a:t>
            </a:r>
            <a:endParaRPr lang="en-US" dirty="0"/>
          </a:p>
          <a:p>
            <a:pPr marL="822960" lvl="1" indent="-457200" fontAlgn="auto">
              <a:spcAft>
                <a:spcPts val="0"/>
              </a:spcAft>
              <a:buClr>
                <a:schemeClr val="accent1">
                  <a:lumMod val="75000"/>
                </a:schemeClr>
              </a:buClr>
              <a:buFont typeface="Arial"/>
              <a:buChar char="•"/>
              <a:defRPr/>
            </a:pPr>
            <a:r>
              <a:rPr lang="en-US" dirty="0"/>
              <a:t>What is Finance? </a:t>
            </a:r>
          </a:p>
          <a:p>
            <a:pPr marL="365760" lvl="1" indent="0" fontAlgn="auto">
              <a:spcAft>
                <a:spcPts val="0"/>
              </a:spcAft>
              <a:buClr>
                <a:schemeClr val="accent1">
                  <a:lumMod val="75000"/>
                </a:schemeClr>
              </a:buClr>
              <a:buNone/>
              <a:defRPr/>
            </a:pPr>
            <a:r>
              <a:rPr lang="en-US" i="1" u="sng" dirty="0">
                <a:solidFill>
                  <a:srgbClr val="00B050"/>
                </a:solidFill>
              </a:rPr>
              <a:t>Critical thinking concept</a:t>
            </a:r>
          </a:p>
          <a:p>
            <a:pPr marL="822960" lvl="1" indent="-457200" fontAlgn="auto">
              <a:spcAft>
                <a:spcPts val="0"/>
              </a:spcAft>
              <a:buClr>
                <a:schemeClr val="accent1">
                  <a:lumMod val="75000"/>
                </a:schemeClr>
              </a:buClr>
              <a:buFont typeface="Arial"/>
              <a:buChar char="•"/>
              <a:defRPr/>
            </a:pPr>
            <a:r>
              <a:rPr lang="en-US" dirty="0"/>
              <a:t>Understanding and being able to articulate the relationship between finance and investment.</a:t>
            </a:r>
          </a:p>
        </p:txBody>
      </p:sp>
      <p:sp>
        <p:nvSpPr>
          <p:cNvPr id="7" name="Content Placeholder 2"/>
          <p:cNvSpPr txBox="1">
            <a:spLocks/>
          </p:cNvSpPr>
          <p:nvPr/>
        </p:nvSpPr>
        <p:spPr>
          <a:xfrm>
            <a:off x="4716016" y="1628800"/>
            <a:ext cx="4176464" cy="576064"/>
          </a:xfrm>
          <a:prstGeom prst="rect">
            <a:avLst/>
          </a:prstGeom>
        </p:spPr>
        <p:style>
          <a:lnRef idx="2">
            <a:schemeClr val="accent5"/>
          </a:lnRef>
          <a:fillRef idx="1">
            <a:schemeClr val="lt1"/>
          </a:fillRef>
          <a:effectRef idx="0">
            <a:schemeClr val="accent5"/>
          </a:effectRef>
          <a:fontRef idx="minor">
            <a:schemeClr val="dk1"/>
          </a:fontRef>
        </p:style>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0" indent="0" algn="ctr" fontAlgn="auto">
              <a:spcAft>
                <a:spcPts val="0"/>
              </a:spcAft>
              <a:defRPr/>
            </a:pPr>
            <a:endParaRPr lang="en-US" sz="800" dirty="0"/>
          </a:p>
          <a:p>
            <a:pPr marL="0" indent="0" algn="ctr" fontAlgn="auto">
              <a:spcAft>
                <a:spcPts val="0"/>
              </a:spcAft>
              <a:defRPr/>
            </a:pPr>
            <a:r>
              <a:rPr lang="en-US" dirty="0">
                <a:solidFill>
                  <a:schemeClr val="accent4"/>
                </a:solidFill>
              </a:rPr>
              <a:t>5 min intermission</a:t>
            </a:r>
          </a:p>
        </p:txBody>
      </p:sp>
    </p:spTree>
    <p:extLst>
      <p:ext uri="{BB962C8B-B14F-4D97-AF65-F5344CB8AC3E}">
        <p14:creationId xmlns:p14="http://schemas.microsoft.com/office/powerpoint/2010/main" val="48757270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solidFill>
            <a:srgbClr val="C00000"/>
          </a:solidFill>
        </p:spPr>
        <p:txBody>
          <a:bodyPr>
            <a:normAutofit/>
          </a:bodyPr>
          <a:lstStyle/>
          <a:p>
            <a:pPr algn="ctr"/>
            <a:r>
              <a:rPr lang="en-AU" sz="3600" dirty="0">
                <a:solidFill>
                  <a:schemeClr val="bg1"/>
                </a:solidFill>
              </a:rPr>
              <a:t>Subject Learning Objectives:</a:t>
            </a:r>
            <a:endParaRPr lang="en-GB" sz="3600" dirty="0">
              <a:solidFill>
                <a:schemeClr val="bg1"/>
              </a:solidFill>
            </a:endParaRPr>
          </a:p>
        </p:txBody>
      </p:sp>
      <p:sp>
        <p:nvSpPr>
          <p:cNvPr id="5" name="Content Placeholder 2"/>
          <p:cNvSpPr txBox="1">
            <a:spLocks/>
          </p:cNvSpPr>
          <p:nvPr/>
        </p:nvSpPr>
        <p:spPr>
          <a:xfrm>
            <a:off x="457200" y="1988840"/>
            <a:ext cx="8229600" cy="4320480"/>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0" indent="0"/>
            <a:r>
              <a:rPr lang="en-AU" sz="2600" kern="0" dirty="0">
                <a:solidFill>
                  <a:srgbClr val="C00000"/>
                </a:solidFill>
                <a:latin typeface="Calibri" panose="020F0502020204030204" pitchFamily="34" charset="0"/>
              </a:rPr>
              <a:t>From your Unit Guide …</a:t>
            </a:r>
          </a:p>
          <a:p>
            <a:pPr marL="531450" lvl="2" indent="-514350">
              <a:buFont typeface="+mj-lt"/>
              <a:buAutoNum type="arabicPeriod"/>
            </a:pPr>
            <a:r>
              <a:rPr lang="en-AU" sz="2400" u="sng" kern="0" dirty="0">
                <a:latin typeface="Calibri" panose="020F0502020204030204" pitchFamily="34" charset="0"/>
              </a:rPr>
              <a:t>Understand</a:t>
            </a:r>
            <a:r>
              <a:rPr lang="en-AU" sz="2400" kern="0" dirty="0">
                <a:latin typeface="Calibri" panose="020F0502020204030204" pitchFamily="34" charset="0"/>
              </a:rPr>
              <a:t> key Foundations of Finance (see topics)</a:t>
            </a:r>
          </a:p>
          <a:p>
            <a:pPr marL="531450" lvl="2" indent="-514350">
              <a:buFont typeface="+mj-lt"/>
              <a:buAutoNum type="arabicPeriod"/>
            </a:pPr>
            <a:endParaRPr lang="en-AU" sz="800" kern="0" dirty="0">
              <a:latin typeface="Calibri" panose="020F0502020204030204" pitchFamily="34" charset="0"/>
            </a:endParaRPr>
          </a:p>
          <a:p>
            <a:pPr marL="531450" lvl="2" indent="-514350">
              <a:buFont typeface="+mj-lt"/>
              <a:buAutoNum type="arabicPeriod"/>
            </a:pPr>
            <a:r>
              <a:rPr lang="en-AU" sz="2400" u="sng" kern="0" dirty="0">
                <a:latin typeface="Calibri" panose="020F0502020204030204" pitchFamily="34" charset="0"/>
              </a:rPr>
              <a:t>Identify</a:t>
            </a:r>
            <a:r>
              <a:rPr lang="en-AU" sz="2400" kern="0" dirty="0">
                <a:latin typeface="Calibri" panose="020F0502020204030204" pitchFamily="34" charset="0"/>
              </a:rPr>
              <a:t> &amp; </a:t>
            </a:r>
            <a:r>
              <a:rPr lang="en-AU" sz="2400" u="sng" kern="0" dirty="0">
                <a:latin typeface="Calibri" panose="020F0502020204030204" pitchFamily="34" charset="0"/>
              </a:rPr>
              <a:t>Describe</a:t>
            </a:r>
            <a:r>
              <a:rPr lang="en-AU" sz="2400" kern="0" dirty="0">
                <a:latin typeface="Calibri" panose="020F0502020204030204" pitchFamily="34" charset="0"/>
              </a:rPr>
              <a:t> key Foundations of Finance</a:t>
            </a:r>
          </a:p>
          <a:p>
            <a:pPr marL="531450" lvl="2" indent="-514350">
              <a:buFont typeface="+mj-lt"/>
              <a:buAutoNum type="arabicPeriod"/>
            </a:pPr>
            <a:endParaRPr lang="en-AU" sz="800" kern="0" dirty="0">
              <a:latin typeface="Calibri" panose="020F0502020204030204" pitchFamily="34" charset="0"/>
            </a:endParaRPr>
          </a:p>
          <a:p>
            <a:pPr marL="531450" lvl="2" indent="-514350">
              <a:buFont typeface="+mj-lt"/>
              <a:buAutoNum type="arabicPeriod"/>
            </a:pPr>
            <a:r>
              <a:rPr lang="en-AU" sz="2400" u="sng" kern="0" dirty="0">
                <a:latin typeface="Calibri" panose="020F0502020204030204" pitchFamily="34" charset="0"/>
              </a:rPr>
              <a:t>Relate</a:t>
            </a:r>
            <a:r>
              <a:rPr lang="en-AU" sz="2400" kern="0" dirty="0">
                <a:latin typeface="Calibri" panose="020F0502020204030204" pitchFamily="34" charset="0"/>
              </a:rPr>
              <a:t> these concepts to other disciplines.</a:t>
            </a:r>
          </a:p>
          <a:p>
            <a:pPr marL="0" indent="0"/>
            <a:endParaRPr lang="en-AU" sz="800" kern="0" dirty="0">
              <a:latin typeface="Calibri" panose="020F0502020204030204" pitchFamily="34" charset="0"/>
            </a:endParaRPr>
          </a:p>
          <a:p>
            <a:pPr marL="0" indent="0"/>
            <a:r>
              <a:rPr lang="en-AU" sz="2400" kern="0" dirty="0">
                <a:latin typeface="Calibri" panose="020F0502020204030204" pitchFamily="34" charset="0"/>
              </a:rPr>
              <a:t>This is achieved through </a:t>
            </a:r>
            <a:r>
              <a:rPr lang="en-AU" sz="2400" kern="0" dirty="0" smtClean="0">
                <a:latin typeface="Calibri" panose="020F0502020204030204" pitchFamily="34" charset="0"/>
              </a:rPr>
              <a:t>an </a:t>
            </a:r>
            <a:r>
              <a:rPr lang="en-AU" sz="2400" kern="0" dirty="0" smtClean="0">
                <a:solidFill>
                  <a:srgbClr val="FF0000"/>
                </a:solidFill>
                <a:latin typeface="Calibri" panose="020F0502020204030204" pitchFamily="34" charset="0"/>
              </a:rPr>
              <a:t>active learning, on-campus,</a:t>
            </a:r>
            <a:r>
              <a:rPr lang="en-AU" sz="2400" kern="0" dirty="0" smtClean="0">
                <a:latin typeface="Calibri" panose="020F0502020204030204" pitchFamily="34" charset="0"/>
              </a:rPr>
              <a:t> </a:t>
            </a:r>
            <a:r>
              <a:rPr lang="en-AU" sz="2400" kern="0" dirty="0" smtClean="0">
                <a:solidFill>
                  <a:srgbClr val="FF0000"/>
                </a:solidFill>
                <a:latin typeface="Calibri" panose="020F0502020204030204" pitchFamily="34" charset="0"/>
              </a:rPr>
              <a:t>i</a:t>
            </a:r>
            <a:r>
              <a:rPr lang="en-AU" sz="2400" kern="0" dirty="0" smtClean="0">
                <a:solidFill>
                  <a:srgbClr val="C00000"/>
                </a:solidFill>
                <a:latin typeface="Calibri" panose="020F0502020204030204" pitchFamily="34" charset="0"/>
              </a:rPr>
              <a:t>nteractive </a:t>
            </a:r>
            <a:r>
              <a:rPr lang="en-AU" sz="2400" kern="0" dirty="0" smtClean="0">
                <a:latin typeface="Calibri" panose="020F0502020204030204" pitchFamily="34" charset="0"/>
              </a:rPr>
              <a:t>teaching approach and </a:t>
            </a:r>
            <a:r>
              <a:rPr lang="en-AU" sz="2400" kern="0" dirty="0">
                <a:solidFill>
                  <a:srgbClr val="C00000"/>
                </a:solidFill>
                <a:latin typeface="Calibri" panose="020F0502020204030204" pitchFamily="34" charset="0"/>
              </a:rPr>
              <a:t>subject assessment</a:t>
            </a:r>
            <a:r>
              <a:rPr lang="en-AU" sz="2400" kern="0" dirty="0">
                <a:latin typeface="Calibri" panose="020F0502020204030204" pitchFamily="34" charset="0"/>
              </a:rPr>
              <a:t>. Let’s explore what this means …</a:t>
            </a:r>
            <a:endParaRPr lang="en-GB" sz="2400" kern="0" dirty="0">
              <a:latin typeface="Calibri" panose="020F0502020204030204" pitchFamily="34" charset="0"/>
            </a:endParaRPr>
          </a:p>
        </p:txBody>
      </p:sp>
    </p:spTree>
    <p:extLst>
      <p:ext uri="{BB962C8B-B14F-4D97-AF65-F5344CB8AC3E}">
        <p14:creationId xmlns:p14="http://schemas.microsoft.com/office/powerpoint/2010/main" val="290600611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itle 1"/>
          <p:cNvSpPr txBox="1">
            <a:spLocks/>
          </p:cNvSpPr>
          <p:nvPr/>
        </p:nvSpPr>
        <p:spPr>
          <a:xfrm>
            <a:off x="6176204" y="0"/>
            <a:ext cx="2967795" cy="60960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a:solidFill>
                  <a:schemeClr val="bg1"/>
                </a:solidFill>
                <a:latin typeface="Times New Roman" panose="02020603050405020304" pitchFamily="18" charset="0"/>
                <a:cs typeface="Times New Roman" panose="02020603050405020304" pitchFamily="18" charset="0"/>
              </a:rPr>
              <a:t>Topic Map</a:t>
            </a:r>
            <a:endParaRPr lang="en-GB" sz="2800" dirty="0">
              <a:solidFill>
                <a:schemeClr val="bg1"/>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273041" y="1001672"/>
            <a:ext cx="5400600" cy="5560081"/>
          </a:xfrm>
          <a:prstGeom prst="rect">
            <a:avLst/>
          </a:prstGeom>
        </p:spPr>
      </p:pic>
      <p:cxnSp>
        <p:nvCxnSpPr>
          <p:cNvPr id="6" name="Straight Connector 5"/>
          <p:cNvCxnSpPr/>
          <p:nvPr/>
        </p:nvCxnSpPr>
        <p:spPr bwMode="auto">
          <a:xfrm>
            <a:off x="2339752" y="5157192"/>
            <a:ext cx="5251287"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6218144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04048" y="0"/>
            <a:ext cx="4139952" cy="908720"/>
          </a:xfr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p:spPr>
        <p:txBody>
          <a:bodyPr>
            <a:noAutofit/>
          </a:bodyPr>
          <a:lstStyle/>
          <a:p>
            <a:pPr algn="ctr"/>
            <a:r>
              <a:rPr lang="en-AU" sz="2800" dirty="0" smtClean="0">
                <a:solidFill>
                  <a:schemeClr val="bg1"/>
                </a:solidFill>
              </a:rPr>
              <a:t>What is </a:t>
            </a:r>
            <a:r>
              <a:rPr lang="en-AU" sz="2800" i="1" dirty="0" smtClean="0">
                <a:solidFill>
                  <a:schemeClr val="bg1"/>
                </a:solidFill>
              </a:rPr>
              <a:t>Flipped </a:t>
            </a:r>
            <a:r>
              <a:rPr lang="en-AU" sz="2800" dirty="0" smtClean="0">
                <a:solidFill>
                  <a:schemeClr val="bg1"/>
                </a:solidFill>
              </a:rPr>
              <a:t>Learning?         </a:t>
            </a:r>
            <a:r>
              <a:rPr lang="en-AU" sz="1800" dirty="0" smtClean="0">
                <a:solidFill>
                  <a:schemeClr val="bg1"/>
                </a:solidFill>
              </a:rPr>
              <a:t/>
            </a:r>
            <a:br>
              <a:rPr lang="en-AU" sz="1800" dirty="0" smtClean="0">
                <a:solidFill>
                  <a:schemeClr val="bg1"/>
                </a:solidFill>
              </a:rPr>
            </a:br>
            <a:r>
              <a:rPr lang="en-AU" sz="1800" dirty="0" smtClean="0">
                <a:solidFill>
                  <a:schemeClr val="bg1"/>
                </a:solidFill>
              </a:rPr>
              <a:t>(View as a slideshow)</a:t>
            </a:r>
            <a:endParaRPr lang="en-GB" sz="1800" dirty="0">
              <a:solidFill>
                <a:schemeClr val="bg1"/>
              </a:solidFill>
            </a:endParaRPr>
          </a:p>
        </p:txBody>
      </p:sp>
      <p:sp>
        <p:nvSpPr>
          <p:cNvPr id="2" name="TextBox 1"/>
          <p:cNvSpPr txBox="1"/>
          <p:nvPr/>
        </p:nvSpPr>
        <p:spPr>
          <a:xfrm>
            <a:off x="323528" y="1124744"/>
            <a:ext cx="7344816" cy="830997"/>
          </a:xfrm>
          <a:prstGeom prst="rect">
            <a:avLst/>
          </a:prstGeom>
          <a:noFill/>
        </p:spPr>
        <p:txBody>
          <a:bodyPr wrap="square" rtlCol="0">
            <a:spAutoFit/>
          </a:bodyPr>
          <a:lstStyle/>
          <a:p>
            <a:r>
              <a:rPr lang="en-AU" sz="1600" dirty="0" smtClean="0"/>
              <a:t>The traditional </a:t>
            </a:r>
            <a:r>
              <a:rPr lang="en-AU" sz="1600" i="1" dirty="0"/>
              <a:t>Passive </a:t>
            </a:r>
            <a:r>
              <a:rPr lang="en-AU" sz="1600" dirty="0"/>
              <a:t>learning </a:t>
            </a:r>
            <a:r>
              <a:rPr lang="en-AU" sz="1600" dirty="0" smtClean="0"/>
              <a:t>of each </a:t>
            </a:r>
            <a:r>
              <a:rPr lang="en-AU" sz="1600" b="1" dirty="0" smtClean="0"/>
              <a:t>week’s topic </a:t>
            </a:r>
            <a:r>
              <a:rPr lang="en-AU" sz="1600" dirty="0" smtClean="0"/>
              <a:t>is through; Pre-class reading, followed by a Lecture then a Tutorial.</a:t>
            </a:r>
          </a:p>
          <a:p>
            <a:endParaRPr lang="en-GB" sz="1600" dirty="0"/>
          </a:p>
        </p:txBody>
      </p:sp>
      <p:sp>
        <p:nvSpPr>
          <p:cNvPr id="14" name="TextBox 13"/>
          <p:cNvSpPr txBox="1"/>
          <p:nvPr/>
        </p:nvSpPr>
        <p:spPr>
          <a:xfrm>
            <a:off x="4283969" y="2060848"/>
            <a:ext cx="4392487" cy="4247317"/>
          </a:xfrm>
          <a:prstGeom prst="rect">
            <a:avLst/>
          </a:prstGeom>
          <a:noFill/>
        </p:spPr>
        <p:txBody>
          <a:bodyPr wrap="square" rtlCol="0">
            <a:spAutoFit/>
          </a:bodyPr>
          <a:lstStyle/>
          <a:p>
            <a:r>
              <a:rPr lang="en-AU" sz="1500" dirty="0" smtClean="0"/>
              <a:t>This is </a:t>
            </a:r>
            <a:r>
              <a:rPr lang="en-AU" sz="1500" i="1" dirty="0" smtClean="0"/>
              <a:t>Passive </a:t>
            </a:r>
            <a:r>
              <a:rPr lang="en-AU" sz="1500" dirty="0" smtClean="0"/>
              <a:t>Learning because:</a:t>
            </a:r>
          </a:p>
          <a:p>
            <a:endParaRPr lang="en-AU" sz="1500" dirty="0" smtClean="0"/>
          </a:p>
          <a:p>
            <a:pPr marL="285750" indent="-285750">
              <a:buFont typeface="Arial" panose="020B0604020202020204" pitchFamily="34" charset="0"/>
              <a:buChar char="•"/>
            </a:pPr>
            <a:r>
              <a:rPr lang="en-AU" sz="1500" dirty="0" smtClean="0"/>
              <a:t>Pre-class reading is “blind” without a teacher to introduce topic learning objectives, relevance of key concepts, and explanation of key relationships </a:t>
            </a:r>
          </a:p>
          <a:p>
            <a:pPr marL="285750" indent="-285750">
              <a:buFont typeface="Arial" panose="020B0604020202020204" pitchFamily="34" charset="0"/>
              <a:buChar char="•"/>
            </a:pPr>
            <a:endParaRPr lang="en-AU" sz="1500" dirty="0" smtClean="0"/>
          </a:p>
          <a:p>
            <a:pPr marL="285750" indent="-285750">
              <a:buFont typeface="Arial" panose="020B0604020202020204" pitchFamily="34" charset="0"/>
              <a:buChar char="•"/>
            </a:pPr>
            <a:r>
              <a:rPr lang="en-AU" sz="1500" dirty="0" smtClean="0"/>
              <a:t>Topic explanation is then concentrated within a 2hr lecture, where there is typically no interaction between the lecturer and students. It is usually a 2hr speech where the presenter has little idea as to the level of comprehension of teaching.</a:t>
            </a:r>
          </a:p>
          <a:p>
            <a:pPr marL="285750" indent="-285750">
              <a:buFont typeface="Arial" panose="020B0604020202020204" pitchFamily="34" charset="0"/>
              <a:buChar char="•"/>
            </a:pPr>
            <a:endParaRPr lang="en-AU" sz="1500" dirty="0" smtClean="0"/>
          </a:p>
          <a:p>
            <a:pPr marL="285750" indent="-285750">
              <a:buFont typeface="Arial" panose="020B0604020202020204" pitchFamily="34" charset="0"/>
              <a:buChar char="•"/>
            </a:pPr>
            <a:r>
              <a:rPr lang="en-AU" sz="1500" dirty="0" smtClean="0"/>
              <a:t>The tutorial experience is typically passive with the discussion of homework question solutions about the lectured material rather than students doing questions live.</a:t>
            </a:r>
            <a:endParaRPr lang="en-GB" sz="1500" dirty="0"/>
          </a:p>
        </p:txBody>
      </p:sp>
      <p:sp>
        <p:nvSpPr>
          <p:cNvPr id="9" name="Down Arrow 8"/>
          <p:cNvSpPr/>
          <p:nvPr/>
        </p:nvSpPr>
        <p:spPr bwMode="auto">
          <a:xfrm>
            <a:off x="1792594" y="3151193"/>
            <a:ext cx="314830" cy="243240"/>
          </a:xfrm>
          <a:prstGeom prst="downArrow">
            <a:avLst/>
          </a:prstGeom>
          <a:solidFill>
            <a:schemeClr val="tx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10" name="Down Arrow 9"/>
          <p:cNvSpPr/>
          <p:nvPr/>
        </p:nvSpPr>
        <p:spPr bwMode="auto">
          <a:xfrm>
            <a:off x="1799290" y="4448475"/>
            <a:ext cx="314830" cy="243240"/>
          </a:xfrm>
          <a:prstGeom prst="downArrow">
            <a:avLst/>
          </a:prstGeom>
          <a:solidFill>
            <a:schemeClr val="tx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12" name="TextBox 11"/>
          <p:cNvSpPr txBox="1"/>
          <p:nvPr/>
        </p:nvSpPr>
        <p:spPr>
          <a:xfrm>
            <a:off x="1288701" y="3733217"/>
            <a:ext cx="1477406" cy="415863"/>
          </a:xfrm>
          <a:prstGeom prst="rect">
            <a:avLst/>
          </a:prstGeom>
          <a:noFill/>
        </p:spPr>
        <p:txBody>
          <a:bodyPr wrap="none" rtlCol="0">
            <a:spAutoFit/>
          </a:bodyPr>
          <a:lstStyle/>
          <a:p>
            <a:r>
              <a:rPr lang="en-AU" dirty="0" smtClean="0">
                <a:solidFill>
                  <a:schemeClr val="bg1"/>
                </a:solidFill>
              </a:rPr>
              <a:t>2hr Lecture</a:t>
            </a:r>
            <a:endParaRPr lang="en-GB" dirty="0">
              <a:solidFill>
                <a:schemeClr val="bg1"/>
              </a:solidFill>
            </a:endParaRPr>
          </a:p>
        </p:txBody>
      </p:sp>
      <p:grpSp>
        <p:nvGrpSpPr>
          <p:cNvPr id="21" name="Group 20"/>
          <p:cNvGrpSpPr/>
          <p:nvPr/>
        </p:nvGrpSpPr>
        <p:grpSpPr>
          <a:xfrm>
            <a:off x="1162935" y="2442397"/>
            <a:ext cx="2827308" cy="708796"/>
            <a:chOff x="1240636" y="2586413"/>
            <a:chExt cx="2827308" cy="708796"/>
          </a:xfrm>
        </p:grpSpPr>
        <p:sp>
          <p:nvSpPr>
            <p:cNvPr id="6" name="Rounded Rectangle 5"/>
            <p:cNvSpPr/>
            <p:nvPr/>
          </p:nvSpPr>
          <p:spPr bwMode="auto">
            <a:xfrm>
              <a:off x="1240636" y="2586413"/>
              <a:ext cx="1547858" cy="651814"/>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1400" b="0" i="0" u="none" strike="noStrike" cap="none" normalizeH="0" baseline="0" dirty="0" smtClean="0">
                  <a:ln>
                    <a:noFill/>
                  </a:ln>
                  <a:solidFill>
                    <a:schemeClr val="bg1"/>
                  </a:solidFill>
                  <a:effectLst/>
                  <a:latin typeface="Arial" charset="0"/>
                  <a:ea typeface="Arial" charset="0"/>
                  <a:cs typeface="Arial" charset="0"/>
                </a:rPr>
                <a:t>Pre-class </a:t>
              </a:r>
              <a:r>
                <a:rPr lang="en-AU" sz="1400" dirty="0" smtClean="0">
                  <a:solidFill>
                    <a:schemeClr val="bg1"/>
                  </a:solidFill>
                  <a:ea typeface="Arial" charset="0"/>
                </a:rPr>
                <a:t>Reading</a:t>
              </a:r>
              <a:endParaRPr kumimoji="0" lang="en-GB" sz="1400" b="0" i="0" u="none" strike="noStrike" cap="none" normalizeH="0" baseline="0" dirty="0">
                <a:ln>
                  <a:noFill/>
                </a:ln>
                <a:solidFill>
                  <a:schemeClr val="bg1"/>
                </a:solidFill>
                <a:effectLst/>
                <a:ea typeface="Arial" charset="0"/>
              </a:endParaRPr>
            </a:p>
          </p:txBody>
        </p:sp>
        <p:sp>
          <p:nvSpPr>
            <p:cNvPr id="18" name="Line Callout 1 (Border and Accent Bar) 17"/>
            <p:cNvSpPr/>
            <p:nvPr/>
          </p:nvSpPr>
          <p:spPr bwMode="auto">
            <a:xfrm>
              <a:off x="3162519" y="2987432"/>
              <a:ext cx="905425" cy="307777"/>
            </a:xfrm>
            <a:prstGeom prst="accentBorderCallout1">
              <a:avLst>
                <a:gd name="adj1" fmla="val 18750"/>
                <a:gd name="adj2" fmla="val -8333"/>
                <a:gd name="adj3" fmla="val -11384"/>
                <a:gd name="adj4" fmla="val -40237"/>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700" b="0" i="0" u="none" strike="noStrike" cap="none" normalizeH="0" baseline="0" dirty="0" smtClean="0">
                  <a:ln>
                    <a:noFill/>
                  </a:ln>
                  <a:solidFill>
                    <a:schemeClr val="bg1"/>
                  </a:solidFill>
                  <a:effectLst/>
                  <a:latin typeface="Arial" charset="0"/>
                  <a:ea typeface="Arial" charset="0"/>
                  <a:cs typeface="Arial" charset="0"/>
                </a:rPr>
                <a:t>Any time before the lecture</a:t>
              </a:r>
              <a:endParaRPr kumimoji="0" lang="en-GB" sz="700" b="0" i="0" u="none" strike="noStrike" cap="none" normalizeH="0" baseline="0" dirty="0">
                <a:ln>
                  <a:noFill/>
                </a:ln>
                <a:solidFill>
                  <a:schemeClr val="bg1"/>
                </a:solidFill>
                <a:effectLst/>
                <a:latin typeface="Arial" charset="0"/>
                <a:ea typeface="Arial" charset="0"/>
                <a:cs typeface="Arial" charset="0"/>
              </a:endParaRPr>
            </a:p>
          </p:txBody>
        </p:sp>
      </p:grpSp>
      <p:grpSp>
        <p:nvGrpSpPr>
          <p:cNvPr id="26" name="Group 25"/>
          <p:cNvGrpSpPr/>
          <p:nvPr/>
        </p:nvGrpSpPr>
        <p:grpSpPr>
          <a:xfrm>
            <a:off x="828593" y="3475514"/>
            <a:ext cx="3231816" cy="981343"/>
            <a:chOff x="906294" y="3619530"/>
            <a:chExt cx="3231816" cy="981343"/>
          </a:xfrm>
        </p:grpSpPr>
        <p:grpSp>
          <p:nvGrpSpPr>
            <p:cNvPr id="22" name="Group 21"/>
            <p:cNvGrpSpPr/>
            <p:nvPr/>
          </p:nvGrpSpPr>
          <p:grpSpPr>
            <a:xfrm>
              <a:off x="906294" y="3619530"/>
              <a:ext cx="3231816" cy="981343"/>
              <a:chOff x="906294" y="3619530"/>
              <a:chExt cx="3231816" cy="981343"/>
            </a:xfrm>
          </p:grpSpPr>
          <p:sp>
            <p:nvSpPr>
              <p:cNvPr id="7" name="Rounded Rectangle 6"/>
              <p:cNvSpPr/>
              <p:nvPr/>
            </p:nvSpPr>
            <p:spPr bwMode="auto">
              <a:xfrm>
                <a:off x="906294" y="3619530"/>
                <a:ext cx="2256225" cy="919846"/>
              </a:xfrm>
              <a:prstGeom prst="roundRect">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dirty="0">
                  <a:ln>
                    <a:noFill/>
                  </a:ln>
                  <a:solidFill>
                    <a:schemeClr val="bg1"/>
                  </a:solidFill>
                  <a:effectLst/>
                  <a:ea typeface="Arial" charset="0"/>
                </a:endParaRPr>
              </a:p>
            </p:txBody>
          </p:sp>
          <p:sp>
            <p:nvSpPr>
              <p:cNvPr id="19" name="Line Callout 1 (Border and Accent Bar) 18"/>
              <p:cNvSpPr/>
              <p:nvPr/>
            </p:nvSpPr>
            <p:spPr bwMode="auto">
              <a:xfrm>
                <a:off x="3419872" y="4293096"/>
                <a:ext cx="718238" cy="307777"/>
              </a:xfrm>
              <a:prstGeom prst="accentBorderCallout1">
                <a:avLst>
                  <a:gd name="adj1" fmla="val 18750"/>
                  <a:gd name="adj2" fmla="val -8333"/>
                  <a:gd name="adj3" fmla="val -41584"/>
                  <a:gd name="adj4" fmla="val -37881"/>
                </a:avLst>
              </a:prstGeom>
              <a:solidFill>
                <a:srgbClr val="00B050"/>
              </a:solid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700" b="0" i="0" u="none" strike="noStrike" cap="none" normalizeH="0" baseline="0" dirty="0" smtClean="0">
                    <a:ln>
                      <a:noFill/>
                    </a:ln>
                    <a:solidFill>
                      <a:schemeClr val="bg1"/>
                    </a:solidFill>
                    <a:effectLst/>
                    <a:latin typeface="Arial" charset="0"/>
                    <a:ea typeface="Arial" charset="0"/>
                    <a:cs typeface="Arial" charset="0"/>
                  </a:rPr>
                  <a:t>Held each week</a:t>
                </a:r>
                <a:endParaRPr kumimoji="0" lang="en-GB" sz="700" b="0" i="0" u="none" strike="noStrike" cap="none" normalizeH="0" baseline="0" dirty="0">
                  <a:ln>
                    <a:noFill/>
                  </a:ln>
                  <a:solidFill>
                    <a:schemeClr val="bg1"/>
                  </a:solidFill>
                  <a:effectLst/>
                  <a:latin typeface="Arial" charset="0"/>
                  <a:ea typeface="Arial" charset="0"/>
                  <a:cs typeface="Arial" charset="0"/>
                </a:endParaRPr>
              </a:p>
            </p:txBody>
          </p:sp>
        </p:grpSp>
        <p:sp>
          <p:nvSpPr>
            <p:cNvPr id="25" name="TextBox 24"/>
            <p:cNvSpPr txBox="1"/>
            <p:nvPr/>
          </p:nvSpPr>
          <p:spPr>
            <a:xfrm>
              <a:off x="1348140" y="3897953"/>
              <a:ext cx="1351652" cy="369332"/>
            </a:xfrm>
            <a:prstGeom prst="rect">
              <a:avLst/>
            </a:prstGeom>
            <a:noFill/>
          </p:spPr>
          <p:txBody>
            <a:bodyPr wrap="none" rtlCol="0">
              <a:spAutoFit/>
            </a:bodyPr>
            <a:lstStyle/>
            <a:p>
              <a:r>
                <a:rPr lang="en-AU" dirty="0" smtClean="0">
                  <a:solidFill>
                    <a:schemeClr val="bg1"/>
                  </a:solidFill>
                </a:rPr>
                <a:t>2hr Lecture</a:t>
              </a:r>
              <a:endParaRPr lang="en-GB" dirty="0">
                <a:solidFill>
                  <a:schemeClr val="bg1"/>
                </a:solidFill>
              </a:endParaRPr>
            </a:p>
          </p:txBody>
        </p:sp>
      </p:grpSp>
      <p:grpSp>
        <p:nvGrpSpPr>
          <p:cNvPr id="28" name="Group 27"/>
          <p:cNvGrpSpPr/>
          <p:nvPr/>
        </p:nvGrpSpPr>
        <p:grpSpPr>
          <a:xfrm>
            <a:off x="1162935" y="4772796"/>
            <a:ext cx="2827307" cy="830305"/>
            <a:chOff x="1240636" y="4916812"/>
            <a:chExt cx="2827307" cy="830305"/>
          </a:xfrm>
        </p:grpSpPr>
        <p:grpSp>
          <p:nvGrpSpPr>
            <p:cNvPr id="24" name="Group 23"/>
            <p:cNvGrpSpPr/>
            <p:nvPr/>
          </p:nvGrpSpPr>
          <p:grpSpPr>
            <a:xfrm>
              <a:off x="1240636" y="4916812"/>
              <a:ext cx="2827307" cy="830305"/>
              <a:chOff x="1240636" y="4916812"/>
              <a:chExt cx="2827307" cy="830305"/>
            </a:xfrm>
          </p:grpSpPr>
          <p:sp>
            <p:nvSpPr>
              <p:cNvPr id="16" name="TextBox 15"/>
              <p:cNvSpPr txBox="1"/>
              <p:nvPr/>
            </p:nvSpPr>
            <p:spPr>
              <a:xfrm>
                <a:off x="1448721" y="5064016"/>
                <a:ext cx="1323078" cy="381208"/>
              </a:xfrm>
              <a:prstGeom prst="rect">
                <a:avLst/>
              </a:prstGeom>
              <a:noFill/>
            </p:spPr>
            <p:txBody>
              <a:bodyPr wrap="none" rtlCol="0">
                <a:spAutoFit/>
              </a:bodyPr>
              <a:lstStyle/>
              <a:p>
                <a:r>
                  <a:rPr lang="en-AU" sz="1600" dirty="0" smtClean="0">
                    <a:solidFill>
                      <a:schemeClr val="bg1"/>
                    </a:solidFill>
                  </a:rPr>
                  <a:t>1hr Tutorial</a:t>
                </a:r>
                <a:endParaRPr lang="en-GB" sz="1600" dirty="0">
                  <a:solidFill>
                    <a:schemeClr val="bg1"/>
                  </a:solidFill>
                </a:endParaRPr>
              </a:p>
            </p:txBody>
          </p:sp>
          <p:grpSp>
            <p:nvGrpSpPr>
              <p:cNvPr id="23" name="Group 22"/>
              <p:cNvGrpSpPr/>
              <p:nvPr/>
            </p:nvGrpSpPr>
            <p:grpSpPr>
              <a:xfrm>
                <a:off x="1240636" y="4916812"/>
                <a:ext cx="2827307" cy="830305"/>
                <a:chOff x="1240636" y="4916812"/>
                <a:chExt cx="2827307" cy="830305"/>
              </a:xfrm>
            </p:grpSpPr>
            <p:sp>
              <p:nvSpPr>
                <p:cNvPr id="15" name="Rounded Rectangle 14"/>
                <p:cNvSpPr/>
                <p:nvPr/>
              </p:nvSpPr>
              <p:spPr bwMode="auto">
                <a:xfrm>
                  <a:off x="1240636" y="4916812"/>
                  <a:ext cx="1547858" cy="648641"/>
                </a:xfrm>
                <a:prstGeom prst="roundRect">
                  <a:avLst/>
                </a:prstGeom>
                <a:solidFill>
                  <a:srgbClr val="FF0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20" name="Line Callout 1 (Border and Accent Bar) 19"/>
                <p:cNvSpPr/>
                <p:nvPr/>
              </p:nvSpPr>
              <p:spPr bwMode="auto">
                <a:xfrm>
                  <a:off x="3162518" y="5439340"/>
                  <a:ext cx="905425" cy="307777"/>
                </a:xfrm>
                <a:prstGeom prst="accentBorderCallout1">
                  <a:avLst>
                    <a:gd name="adj1" fmla="val 18750"/>
                    <a:gd name="adj2" fmla="val -8333"/>
                    <a:gd name="adj3" fmla="val -11384"/>
                    <a:gd name="adj4" fmla="val -40237"/>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lang="en-AU" sz="700" dirty="0" smtClean="0">
                      <a:solidFill>
                        <a:schemeClr val="bg1"/>
                      </a:solidFill>
                      <a:ea typeface="Arial" charset="0"/>
                    </a:rPr>
                    <a:t>Following week after the lecture</a:t>
                  </a:r>
                  <a:endParaRPr kumimoji="0" lang="en-GB" sz="700" b="0" i="0" u="none" strike="noStrike" cap="none" normalizeH="0" baseline="0" dirty="0">
                    <a:ln>
                      <a:noFill/>
                    </a:ln>
                    <a:solidFill>
                      <a:schemeClr val="bg1"/>
                    </a:solidFill>
                    <a:effectLst/>
                    <a:latin typeface="Arial" charset="0"/>
                    <a:ea typeface="Arial" charset="0"/>
                    <a:cs typeface="Arial" charset="0"/>
                  </a:endParaRPr>
                </a:p>
              </p:txBody>
            </p:sp>
          </p:grpSp>
        </p:grpSp>
        <p:sp>
          <p:nvSpPr>
            <p:cNvPr id="27" name="TextBox 26"/>
            <p:cNvSpPr txBox="1"/>
            <p:nvPr/>
          </p:nvSpPr>
          <p:spPr>
            <a:xfrm>
              <a:off x="1403648" y="5070534"/>
              <a:ext cx="1210460" cy="338554"/>
            </a:xfrm>
            <a:prstGeom prst="rect">
              <a:avLst/>
            </a:prstGeom>
            <a:noFill/>
          </p:spPr>
          <p:txBody>
            <a:bodyPr wrap="none" rtlCol="0">
              <a:spAutoFit/>
            </a:bodyPr>
            <a:lstStyle/>
            <a:p>
              <a:r>
                <a:rPr lang="en-AU" sz="1600" dirty="0" smtClean="0">
                  <a:solidFill>
                    <a:schemeClr val="bg1"/>
                  </a:solidFill>
                </a:rPr>
                <a:t>1hr Tutorial</a:t>
              </a:r>
              <a:endParaRPr lang="en-GB" sz="1600" dirty="0">
                <a:solidFill>
                  <a:schemeClr val="bg1"/>
                </a:solidFill>
              </a:endParaRPr>
            </a:p>
          </p:txBody>
        </p:sp>
      </p:grpSp>
      <p:grpSp>
        <p:nvGrpSpPr>
          <p:cNvPr id="31" name="Group 30"/>
          <p:cNvGrpSpPr/>
          <p:nvPr/>
        </p:nvGrpSpPr>
        <p:grpSpPr>
          <a:xfrm>
            <a:off x="611560" y="2060848"/>
            <a:ext cx="2730611" cy="2550752"/>
            <a:chOff x="689261" y="2204864"/>
            <a:chExt cx="2730611" cy="2550752"/>
          </a:xfrm>
        </p:grpSpPr>
        <p:sp>
          <p:nvSpPr>
            <p:cNvPr id="29" name="Rectangle 28"/>
            <p:cNvSpPr/>
            <p:nvPr/>
          </p:nvSpPr>
          <p:spPr bwMode="auto">
            <a:xfrm>
              <a:off x="689261" y="2483443"/>
              <a:ext cx="2690290" cy="2272173"/>
            </a:xfrm>
            <a:prstGeom prst="rect">
              <a:avLst/>
            </a:prstGeom>
            <a:noFill/>
            <a:ln w="15875" cap="flat" cmpd="sng" algn="ctr">
              <a:solidFill>
                <a:srgbClr val="7C717F"/>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30" name="TextBox 29"/>
            <p:cNvSpPr txBox="1"/>
            <p:nvPr/>
          </p:nvSpPr>
          <p:spPr>
            <a:xfrm>
              <a:off x="971600" y="2204864"/>
              <a:ext cx="2448272" cy="276999"/>
            </a:xfrm>
            <a:prstGeom prst="rect">
              <a:avLst/>
            </a:prstGeom>
            <a:noFill/>
          </p:spPr>
          <p:txBody>
            <a:bodyPr wrap="square" rtlCol="0">
              <a:spAutoFit/>
            </a:bodyPr>
            <a:lstStyle/>
            <a:p>
              <a:r>
                <a:rPr lang="en-AU" sz="1200" dirty="0" smtClean="0">
                  <a:solidFill>
                    <a:schemeClr val="accent4"/>
                  </a:solidFill>
                </a:rPr>
                <a:t>Topic learning &amp; comprehension</a:t>
              </a:r>
              <a:endParaRPr lang="en-GB" sz="1200" dirty="0">
                <a:solidFill>
                  <a:schemeClr val="accent4"/>
                </a:solidFill>
              </a:endParaRPr>
            </a:p>
          </p:txBody>
        </p:sp>
      </p:grpSp>
      <p:grpSp>
        <p:nvGrpSpPr>
          <p:cNvPr id="34" name="Group 33"/>
          <p:cNvGrpSpPr/>
          <p:nvPr/>
        </p:nvGrpSpPr>
        <p:grpSpPr>
          <a:xfrm>
            <a:off x="910555" y="4665581"/>
            <a:ext cx="2113218" cy="1161897"/>
            <a:chOff x="988256" y="4809597"/>
            <a:chExt cx="2113218" cy="1161897"/>
          </a:xfrm>
        </p:grpSpPr>
        <p:sp>
          <p:nvSpPr>
            <p:cNvPr id="32" name="Rectangle 31"/>
            <p:cNvSpPr/>
            <p:nvPr/>
          </p:nvSpPr>
          <p:spPr bwMode="auto">
            <a:xfrm>
              <a:off x="988256" y="4809597"/>
              <a:ext cx="2113218" cy="860427"/>
            </a:xfrm>
            <a:prstGeom prst="rect">
              <a:avLst/>
            </a:prstGeom>
            <a:noFill/>
            <a:ln w="15875" cap="flat" cmpd="sng" algn="ctr">
              <a:solidFill>
                <a:srgbClr val="7C717F"/>
              </a:solidFill>
              <a:prstDash val="sysDot"/>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33" name="TextBox 32"/>
            <p:cNvSpPr txBox="1"/>
            <p:nvPr/>
          </p:nvSpPr>
          <p:spPr>
            <a:xfrm>
              <a:off x="1321666" y="5694495"/>
              <a:ext cx="1738166" cy="276999"/>
            </a:xfrm>
            <a:prstGeom prst="rect">
              <a:avLst/>
            </a:prstGeom>
            <a:noFill/>
          </p:spPr>
          <p:txBody>
            <a:bodyPr wrap="square" rtlCol="0">
              <a:spAutoFit/>
            </a:bodyPr>
            <a:lstStyle/>
            <a:p>
              <a:r>
                <a:rPr lang="en-AU" sz="1200" dirty="0" smtClean="0">
                  <a:solidFill>
                    <a:schemeClr val="accent4"/>
                  </a:solidFill>
                </a:rPr>
                <a:t>Topic application</a:t>
              </a:r>
              <a:endParaRPr lang="en-GB" sz="1200" dirty="0">
                <a:solidFill>
                  <a:schemeClr val="accent4"/>
                </a:solidFill>
              </a:endParaRPr>
            </a:p>
          </p:txBody>
        </p:sp>
      </p:grpSp>
    </p:spTree>
    <p:extLst>
      <p:ext uri="{BB962C8B-B14F-4D97-AF65-F5344CB8AC3E}">
        <p14:creationId xmlns:p14="http://schemas.microsoft.com/office/powerpoint/2010/main" val="25611254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ppt_w</p:attrName>
                                        </p:attrNameLst>
                                      </p:cBhvr>
                                      <p:tavLst>
                                        <p:tav tm="0">
                                          <p:val>
                                            <p:fltVal val="0"/>
                                          </p:val>
                                        </p:tav>
                                        <p:tav tm="100000">
                                          <p:val>
                                            <p:strVal val="#ppt_w"/>
                                          </p:val>
                                        </p:tav>
                                      </p:tavLst>
                                    </p:anim>
                                    <p:anim calcmode="lin" valueType="num">
                                      <p:cBhvr>
                                        <p:cTn id="19" dur="1000" fill="hold"/>
                                        <p:tgtEl>
                                          <p:spTgt spid="9"/>
                                        </p:tgtEl>
                                        <p:attrNameLst>
                                          <p:attrName>ppt_h</p:attrName>
                                        </p:attrNameLst>
                                      </p:cBhvr>
                                      <p:tavLst>
                                        <p:tav tm="0">
                                          <p:val>
                                            <p:fltVal val="0"/>
                                          </p:val>
                                        </p:tav>
                                        <p:tav tm="100000">
                                          <p:val>
                                            <p:strVal val="#ppt_h"/>
                                          </p:val>
                                        </p:tav>
                                      </p:tavLst>
                                    </p:anim>
                                    <p:anim calcmode="lin" valueType="num">
                                      <p:cBhvr>
                                        <p:cTn id="20" dur="1000" fill="hold"/>
                                        <p:tgtEl>
                                          <p:spTgt spid="9"/>
                                        </p:tgtEl>
                                        <p:attrNameLst>
                                          <p:attrName>style.rotation</p:attrName>
                                        </p:attrNameLst>
                                      </p:cBhvr>
                                      <p:tavLst>
                                        <p:tav tm="0">
                                          <p:val>
                                            <p:fltVal val="90"/>
                                          </p:val>
                                        </p:tav>
                                        <p:tav tm="100000">
                                          <p:val>
                                            <p:fltVal val="0"/>
                                          </p:val>
                                        </p:tav>
                                      </p:tavLst>
                                    </p:anim>
                                    <p:animEffect transition="in" filter="fade">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style.rotation</p:attrName>
                                        </p:attrNameLst>
                                      </p:cBhvr>
                                      <p:tavLst>
                                        <p:tav tm="0">
                                          <p:val>
                                            <p:fltVal val="90"/>
                                          </p:val>
                                        </p:tav>
                                        <p:tav tm="100000">
                                          <p:val>
                                            <p:fltVal val="0"/>
                                          </p:val>
                                        </p:tav>
                                      </p:tavLst>
                                    </p:anim>
                                    <p:animEffect transition="in" filter="fade">
                                      <p:cBhvr>
                                        <p:cTn id="36" dur="10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ppt_x"/>
                                          </p:val>
                                        </p:tav>
                                        <p:tav tm="100000">
                                          <p:val>
                                            <p:strVal val="#ppt_x"/>
                                          </p:val>
                                        </p:tav>
                                      </p:tavLst>
                                    </p:anim>
                                    <p:anim calcmode="lin" valueType="num">
                                      <p:cBhvr additive="base">
                                        <p:cTn id="4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arn(inVertical)">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4567" y="1059413"/>
            <a:ext cx="8485761" cy="523220"/>
          </a:xfrm>
          <a:prstGeom prst="rect">
            <a:avLst/>
          </a:prstGeom>
          <a:noFill/>
        </p:spPr>
        <p:txBody>
          <a:bodyPr wrap="square" rtlCol="0">
            <a:spAutoFit/>
          </a:bodyPr>
          <a:lstStyle/>
          <a:p>
            <a:r>
              <a:rPr lang="en-AU" sz="1400" dirty="0" smtClean="0"/>
              <a:t>Active learning is a teaching approach that maximises student interaction and engagement with staff and course material; to achieve better learning outcomes. To do this, we use a </a:t>
            </a:r>
            <a:r>
              <a:rPr lang="en-AU" sz="1400" i="1" dirty="0" smtClean="0"/>
              <a:t>Flipped </a:t>
            </a:r>
            <a:r>
              <a:rPr lang="en-AU" sz="1400" dirty="0" smtClean="0"/>
              <a:t>course format.</a:t>
            </a:r>
            <a:endParaRPr lang="en-GB" sz="1400" dirty="0"/>
          </a:p>
        </p:txBody>
      </p:sp>
      <p:grpSp>
        <p:nvGrpSpPr>
          <p:cNvPr id="17" name="Group 16"/>
          <p:cNvGrpSpPr/>
          <p:nvPr/>
        </p:nvGrpSpPr>
        <p:grpSpPr>
          <a:xfrm>
            <a:off x="1031748" y="2277513"/>
            <a:ext cx="2256225" cy="2979040"/>
            <a:chOff x="809733" y="1935416"/>
            <a:chExt cx="2064179" cy="2645712"/>
          </a:xfrm>
        </p:grpSpPr>
        <p:sp>
          <p:nvSpPr>
            <p:cNvPr id="6" name="Rounded Rectangle 5"/>
            <p:cNvSpPr/>
            <p:nvPr/>
          </p:nvSpPr>
          <p:spPr bwMode="auto">
            <a:xfrm>
              <a:off x="1115616" y="1935416"/>
              <a:ext cx="1416107" cy="578882"/>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1400" b="0" i="0" u="none" strike="noStrike" cap="none" normalizeH="0" baseline="0" dirty="0" smtClean="0">
                  <a:ln>
                    <a:noFill/>
                  </a:ln>
                  <a:solidFill>
                    <a:schemeClr val="bg1"/>
                  </a:solidFill>
                  <a:effectLst/>
                  <a:latin typeface="Arial" charset="0"/>
                  <a:ea typeface="Arial" charset="0"/>
                  <a:cs typeface="Arial" charset="0"/>
                </a:rPr>
                <a:t>Pre-class </a:t>
              </a:r>
              <a:r>
                <a:rPr lang="en-AU" sz="1400" dirty="0" smtClean="0">
                  <a:solidFill>
                    <a:schemeClr val="bg1"/>
                  </a:solidFill>
                  <a:ea typeface="Arial" charset="0"/>
                </a:rPr>
                <a:t>Reading</a:t>
              </a:r>
              <a:endParaRPr kumimoji="0" lang="en-GB" sz="1400" b="0" i="0" u="none" strike="noStrike" cap="none" normalizeH="0" baseline="0" dirty="0">
                <a:ln>
                  <a:noFill/>
                </a:ln>
                <a:solidFill>
                  <a:schemeClr val="bg1"/>
                </a:solidFill>
                <a:effectLst/>
                <a:ea typeface="Arial" charset="0"/>
              </a:endParaRPr>
            </a:p>
          </p:txBody>
        </p:sp>
        <p:sp>
          <p:nvSpPr>
            <p:cNvPr id="7" name="Rounded Rectangle 6"/>
            <p:cNvSpPr/>
            <p:nvPr/>
          </p:nvSpPr>
          <p:spPr bwMode="auto">
            <a:xfrm>
              <a:off x="809733" y="2852936"/>
              <a:ext cx="2064179" cy="816923"/>
            </a:xfrm>
            <a:prstGeom prst="roundRect">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dirty="0">
                <a:ln>
                  <a:noFill/>
                </a:ln>
                <a:solidFill>
                  <a:schemeClr val="bg1"/>
                </a:solidFill>
                <a:effectLst/>
                <a:ea typeface="Arial" charset="0"/>
              </a:endParaRPr>
            </a:p>
          </p:txBody>
        </p:sp>
        <p:sp>
          <p:nvSpPr>
            <p:cNvPr id="9" name="Down Arrow 8"/>
            <p:cNvSpPr/>
            <p:nvPr/>
          </p:nvSpPr>
          <p:spPr bwMode="auto">
            <a:xfrm>
              <a:off x="1691680" y="2564904"/>
              <a:ext cx="288032" cy="216024"/>
            </a:xfrm>
            <a:prstGeom prst="downArrow">
              <a:avLst/>
            </a:prstGeom>
            <a:solidFill>
              <a:schemeClr val="tx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10" name="Down Arrow 9"/>
            <p:cNvSpPr/>
            <p:nvPr/>
          </p:nvSpPr>
          <p:spPr bwMode="auto">
            <a:xfrm>
              <a:off x="1697806" y="3717032"/>
              <a:ext cx="288032" cy="216024"/>
            </a:xfrm>
            <a:prstGeom prst="downArrow">
              <a:avLst/>
            </a:prstGeom>
            <a:solidFill>
              <a:schemeClr val="tx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12" name="TextBox 11"/>
            <p:cNvSpPr txBox="1"/>
            <p:nvPr/>
          </p:nvSpPr>
          <p:spPr>
            <a:xfrm>
              <a:off x="1230677" y="3081805"/>
              <a:ext cx="1351652" cy="369332"/>
            </a:xfrm>
            <a:prstGeom prst="rect">
              <a:avLst/>
            </a:prstGeom>
            <a:noFill/>
          </p:spPr>
          <p:txBody>
            <a:bodyPr wrap="none" rtlCol="0">
              <a:spAutoFit/>
            </a:bodyPr>
            <a:lstStyle/>
            <a:p>
              <a:r>
                <a:rPr lang="en-AU" dirty="0" smtClean="0">
                  <a:solidFill>
                    <a:schemeClr val="bg1"/>
                  </a:solidFill>
                </a:rPr>
                <a:t>2hr Lecture</a:t>
              </a:r>
              <a:endParaRPr lang="en-GB" dirty="0">
                <a:solidFill>
                  <a:schemeClr val="bg1"/>
                </a:solidFill>
              </a:endParaRPr>
            </a:p>
          </p:txBody>
        </p:sp>
        <p:sp>
          <p:nvSpPr>
            <p:cNvPr id="15" name="Rounded Rectangle 14"/>
            <p:cNvSpPr/>
            <p:nvPr/>
          </p:nvSpPr>
          <p:spPr bwMode="auto">
            <a:xfrm>
              <a:off x="1115616" y="4005064"/>
              <a:ext cx="1416107" cy="576064"/>
            </a:xfrm>
            <a:prstGeom prst="roundRect">
              <a:avLst/>
            </a:prstGeom>
            <a:solidFill>
              <a:srgbClr val="FF0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16" name="TextBox 15"/>
            <p:cNvSpPr txBox="1"/>
            <p:nvPr/>
          </p:nvSpPr>
          <p:spPr>
            <a:xfrm>
              <a:off x="1305990" y="4135797"/>
              <a:ext cx="1210460" cy="338554"/>
            </a:xfrm>
            <a:prstGeom prst="rect">
              <a:avLst/>
            </a:prstGeom>
            <a:noFill/>
          </p:spPr>
          <p:txBody>
            <a:bodyPr wrap="none" rtlCol="0">
              <a:spAutoFit/>
            </a:bodyPr>
            <a:lstStyle/>
            <a:p>
              <a:r>
                <a:rPr lang="en-AU" sz="1600" dirty="0" smtClean="0">
                  <a:solidFill>
                    <a:schemeClr val="bg1"/>
                  </a:solidFill>
                </a:rPr>
                <a:t>1hr Tutorial</a:t>
              </a:r>
              <a:endParaRPr lang="en-GB" sz="1600" dirty="0">
                <a:solidFill>
                  <a:schemeClr val="bg1"/>
                </a:solidFill>
              </a:endParaRPr>
            </a:p>
          </p:txBody>
        </p:sp>
      </p:grpSp>
      <p:sp>
        <p:nvSpPr>
          <p:cNvPr id="18" name="Down Arrow 17"/>
          <p:cNvSpPr/>
          <p:nvPr/>
        </p:nvSpPr>
        <p:spPr bwMode="auto">
          <a:xfrm>
            <a:off x="5382841" y="3324760"/>
            <a:ext cx="314830" cy="243240"/>
          </a:xfrm>
          <a:prstGeom prst="downArrow">
            <a:avLst/>
          </a:prstGeom>
          <a:solidFill>
            <a:schemeClr val="tx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19" name="Down Arrow 18"/>
          <p:cNvSpPr/>
          <p:nvPr/>
        </p:nvSpPr>
        <p:spPr bwMode="auto">
          <a:xfrm>
            <a:off x="5382841" y="4273623"/>
            <a:ext cx="314830" cy="243240"/>
          </a:xfrm>
          <a:prstGeom prst="downArrow">
            <a:avLst/>
          </a:prstGeom>
          <a:solidFill>
            <a:schemeClr val="tx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11" name="Rectangle 10"/>
          <p:cNvSpPr/>
          <p:nvPr/>
        </p:nvSpPr>
        <p:spPr bwMode="auto">
          <a:xfrm>
            <a:off x="4244112" y="4836928"/>
            <a:ext cx="2592288" cy="700192"/>
          </a:xfrm>
          <a:prstGeom prst="rect">
            <a:avLst/>
          </a:prstGeom>
          <a:solidFill>
            <a:schemeClr val="accent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1200" b="0" i="0" u="none" strike="noStrike" cap="none" normalizeH="0" baseline="0" dirty="0" smtClean="0">
                <a:ln>
                  <a:noFill/>
                </a:ln>
                <a:solidFill>
                  <a:schemeClr val="bg1"/>
                </a:solidFill>
                <a:effectLst/>
                <a:latin typeface="Arial" charset="0"/>
                <a:ea typeface="Arial" charset="0"/>
                <a:cs typeface="Arial" charset="0"/>
              </a:rPr>
              <a:t>1hr Interactive Study:</a:t>
            </a:r>
          </a:p>
          <a:p>
            <a:pPr marL="180000" marR="0" indent="-180000"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kumimoji="0" lang="en-AU" sz="1100" b="0" i="0" u="none" strike="noStrike" cap="none" normalizeH="0" baseline="0" dirty="0" smtClean="0">
                <a:ln>
                  <a:noFill/>
                </a:ln>
                <a:solidFill>
                  <a:schemeClr val="bg1"/>
                </a:solidFill>
                <a:effectLst/>
                <a:latin typeface="Arial" charset="0"/>
                <a:ea typeface="Arial" charset="0"/>
                <a:cs typeface="Arial" charset="0"/>
              </a:rPr>
              <a:t>Completion of  topic explanation</a:t>
            </a:r>
            <a:r>
              <a:rPr kumimoji="0" lang="en-AU" sz="1100" b="0" i="0" u="none" strike="noStrike" cap="none" normalizeH="0" dirty="0" smtClean="0">
                <a:ln>
                  <a:noFill/>
                </a:ln>
                <a:solidFill>
                  <a:schemeClr val="bg1"/>
                </a:solidFill>
                <a:effectLst/>
                <a:latin typeface="Arial" charset="0"/>
                <a:ea typeface="Arial" charset="0"/>
                <a:cs typeface="Arial" charset="0"/>
              </a:rPr>
              <a:t> and comprehension.</a:t>
            </a:r>
            <a:endParaRPr kumimoji="0" lang="en-GB" sz="1100" b="0" i="0" u="none" strike="noStrike" cap="none" normalizeH="0" baseline="0" dirty="0">
              <a:ln>
                <a:noFill/>
              </a:ln>
              <a:solidFill>
                <a:schemeClr val="bg1"/>
              </a:solidFill>
              <a:effectLst/>
              <a:latin typeface="Arial" charset="0"/>
              <a:ea typeface="Arial" charset="0"/>
              <a:cs typeface="Arial" charset="0"/>
            </a:endParaRPr>
          </a:p>
        </p:txBody>
      </p:sp>
      <p:sp>
        <p:nvSpPr>
          <p:cNvPr id="22" name="Rectangle 21"/>
          <p:cNvSpPr/>
          <p:nvPr/>
        </p:nvSpPr>
        <p:spPr bwMode="auto">
          <a:xfrm>
            <a:off x="4240280" y="5537120"/>
            <a:ext cx="2592288" cy="700192"/>
          </a:xfrm>
          <a:prstGeom prst="rect">
            <a:avLst/>
          </a:prstGeom>
          <a:solidFill>
            <a:schemeClr val="accent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1200" b="0" i="0" u="none" strike="noStrike" cap="none" normalizeH="0" baseline="0" dirty="0" smtClean="0">
                <a:ln>
                  <a:noFill/>
                </a:ln>
                <a:solidFill>
                  <a:schemeClr val="bg1"/>
                </a:solidFill>
                <a:effectLst/>
                <a:latin typeface="Arial" charset="0"/>
                <a:ea typeface="Arial" charset="0"/>
                <a:cs typeface="Arial" charset="0"/>
              </a:rPr>
              <a:t>1hr Problem Based Learning:</a:t>
            </a:r>
          </a:p>
          <a:p>
            <a:pPr marL="180000" marR="0" indent="-180000"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kumimoji="0" lang="en-AU" sz="1100" b="0" i="0" u="none" strike="noStrike" cap="none" normalizeH="0" baseline="0" dirty="0" smtClean="0">
                <a:ln>
                  <a:noFill/>
                </a:ln>
                <a:solidFill>
                  <a:schemeClr val="bg1"/>
                </a:solidFill>
                <a:effectLst/>
                <a:latin typeface="Arial" charset="0"/>
                <a:ea typeface="Arial" charset="0"/>
                <a:cs typeface="Arial" charset="0"/>
              </a:rPr>
              <a:t>Live questions on topic application done in class.</a:t>
            </a:r>
            <a:endParaRPr kumimoji="0" lang="en-GB" sz="1100" b="0" i="0" u="none" strike="noStrike" cap="none" normalizeH="0" baseline="0" dirty="0">
              <a:ln>
                <a:noFill/>
              </a:ln>
              <a:solidFill>
                <a:schemeClr val="bg1"/>
              </a:solidFill>
              <a:effectLst/>
              <a:latin typeface="Arial" charset="0"/>
              <a:ea typeface="Arial" charset="0"/>
              <a:cs typeface="Arial" charset="0"/>
            </a:endParaRPr>
          </a:p>
        </p:txBody>
      </p:sp>
      <p:cxnSp>
        <p:nvCxnSpPr>
          <p:cNvPr id="25" name="Straight Arrow Connector 24"/>
          <p:cNvCxnSpPr/>
          <p:nvPr/>
        </p:nvCxnSpPr>
        <p:spPr bwMode="auto">
          <a:xfrm flipV="1">
            <a:off x="814715" y="2011418"/>
            <a:ext cx="3327563" cy="124816"/>
          </a:xfrm>
          <a:prstGeom prst="straightConnector1">
            <a:avLst/>
          </a:prstGeom>
          <a:solidFill>
            <a:schemeClr val="accent1"/>
          </a:solidFill>
          <a:ln w="9525" cap="flat" cmpd="sng" algn="ctr">
            <a:noFill/>
            <a:prstDash val="solid"/>
            <a:round/>
            <a:headEnd type="none" w="med" len="med"/>
            <a:tailEnd type="arrow"/>
          </a:ln>
          <a:effectLst/>
        </p:spPr>
      </p:cxnSp>
      <p:grpSp>
        <p:nvGrpSpPr>
          <p:cNvPr id="55" name="Group 54"/>
          <p:cNvGrpSpPr/>
          <p:nvPr/>
        </p:nvGrpSpPr>
        <p:grpSpPr>
          <a:xfrm>
            <a:off x="814715" y="1548081"/>
            <a:ext cx="6161869" cy="3989039"/>
            <a:chOff x="814715" y="1332057"/>
            <a:chExt cx="6161869" cy="3989039"/>
          </a:xfrm>
        </p:grpSpPr>
        <p:grpSp>
          <p:nvGrpSpPr>
            <p:cNvPr id="32" name="Group 31"/>
            <p:cNvGrpSpPr/>
            <p:nvPr/>
          </p:nvGrpSpPr>
          <p:grpSpPr>
            <a:xfrm>
              <a:off x="814715" y="1795394"/>
              <a:ext cx="6161869" cy="3525702"/>
              <a:chOff x="426355" y="1539594"/>
              <a:chExt cx="6161869" cy="3525702"/>
            </a:xfrm>
          </p:grpSpPr>
          <p:sp>
            <p:nvSpPr>
              <p:cNvPr id="13" name="Rectangle 12"/>
              <p:cNvSpPr/>
              <p:nvPr/>
            </p:nvSpPr>
            <p:spPr bwMode="auto">
              <a:xfrm>
                <a:off x="426355" y="1664410"/>
                <a:ext cx="2690290" cy="2272173"/>
              </a:xfrm>
              <a:prstGeom prst="rect">
                <a:avLst/>
              </a:prstGeom>
              <a:noFill/>
              <a:ln w="15875" cap="flat" cmpd="sng" algn="ctr">
                <a:solidFill>
                  <a:srgbClr val="7C717F"/>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23" name="Rectangle 22"/>
              <p:cNvSpPr/>
              <p:nvPr/>
            </p:nvSpPr>
            <p:spPr bwMode="auto">
              <a:xfrm>
                <a:off x="3753918" y="1539594"/>
                <a:ext cx="2834306" cy="3525702"/>
              </a:xfrm>
              <a:prstGeom prst="rect">
                <a:avLst/>
              </a:prstGeom>
              <a:noFill/>
              <a:ln w="15875" cap="flat" cmpd="sng" algn="ctr">
                <a:solidFill>
                  <a:srgbClr val="7C717F"/>
                </a:solidFill>
                <a:prstDash val="sysDot"/>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cxnSp>
            <p:nvCxnSpPr>
              <p:cNvPr id="27" name="Straight Arrow Connector 26"/>
              <p:cNvCxnSpPr>
                <a:stCxn id="13" idx="3"/>
              </p:cNvCxnSpPr>
              <p:nvPr/>
            </p:nvCxnSpPr>
            <p:spPr bwMode="auto">
              <a:xfrm>
                <a:off x="3116645" y="2800497"/>
                <a:ext cx="637273" cy="296012"/>
              </a:xfrm>
              <a:prstGeom prst="straightConnector1">
                <a:avLst/>
              </a:prstGeom>
              <a:ln>
                <a:solidFill>
                  <a:schemeClr val="accent3"/>
                </a:solidFill>
                <a:prstDash val="sysDot"/>
                <a:headEnd type="none" w="med" len="med"/>
                <a:tailEnd type="arrow"/>
              </a:ln>
            </p:spPr>
            <p:style>
              <a:lnRef idx="1">
                <a:schemeClr val="dk1"/>
              </a:lnRef>
              <a:fillRef idx="0">
                <a:schemeClr val="dk1"/>
              </a:fillRef>
              <a:effectRef idx="0">
                <a:schemeClr val="dk1"/>
              </a:effectRef>
              <a:fontRef idx="minor">
                <a:schemeClr val="tx1"/>
              </a:fontRef>
            </p:style>
          </p:cxnSp>
        </p:grpSp>
        <p:sp>
          <p:nvSpPr>
            <p:cNvPr id="33" name="TextBox 32"/>
            <p:cNvSpPr txBox="1"/>
            <p:nvPr/>
          </p:nvSpPr>
          <p:spPr>
            <a:xfrm>
              <a:off x="2483768" y="1332057"/>
              <a:ext cx="2265065" cy="584775"/>
            </a:xfrm>
            <a:prstGeom prst="rect">
              <a:avLst/>
            </a:prstGeom>
            <a:noFill/>
          </p:spPr>
          <p:txBody>
            <a:bodyPr wrap="square" rtlCol="0">
              <a:spAutoFit/>
            </a:bodyPr>
            <a:lstStyle/>
            <a:p>
              <a:r>
                <a:rPr lang="en-AU" sz="1600" dirty="0" smtClean="0">
                  <a:solidFill>
                    <a:schemeClr val="accent4"/>
                  </a:solidFill>
                </a:rPr>
                <a:t>Topic learning &amp; comprehension</a:t>
              </a:r>
              <a:endParaRPr lang="en-GB" sz="1600" dirty="0">
                <a:solidFill>
                  <a:schemeClr val="accent4"/>
                </a:solidFill>
              </a:endParaRPr>
            </a:p>
          </p:txBody>
        </p:sp>
      </p:grpSp>
      <p:grpSp>
        <p:nvGrpSpPr>
          <p:cNvPr id="56" name="Group 55"/>
          <p:cNvGrpSpPr/>
          <p:nvPr/>
        </p:nvGrpSpPr>
        <p:grpSpPr>
          <a:xfrm>
            <a:off x="1102747" y="4509120"/>
            <a:ext cx="5873837" cy="1888427"/>
            <a:chOff x="1102747" y="4293096"/>
            <a:chExt cx="5873837" cy="1888427"/>
          </a:xfrm>
        </p:grpSpPr>
        <p:grpSp>
          <p:nvGrpSpPr>
            <p:cNvPr id="41" name="Group 40"/>
            <p:cNvGrpSpPr/>
            <p:nvPr/>
          </p:nvGrpSpPr>
          <p:grpSpPr>
            <a:xfrm>
              <a:off x="1102747" y="4293096"/>
              <a:ext cx="5873837" cy="1888427"/>
              <a:chOff x="539552" y="4293096"/>
              <a:chExt cx="5873837" cy="1888427"/>
            </a:xfrm>
          </p:grpSpPr>
          <p:sp>
            <p:nvSpPr>
              <p:cNvPr id="35" name="Rectangle 34"/>
              <p:cNvSpPr/>
              <p:nvPr/>
            </p:nvSpPr>
            <p:spPr bwMode="auto">
              <a:xfrm>
                <a:off x="539552" y="4293096"/>
                <a:ext cx="2113218" cy="860427"/>
              </a:xfrm>
              <a:prstGeom prst="rect">
                <a:avLst/>
              </a:prstGeom>
              <a:noFill/>
              <a:ln w="15875" cap="flat" cmpd="sng" algn="ctr">
                <a:solidFill>
                  <a:srgbClr val="7C717F"/>
                </a:solidFill>
                <a:prstDash val="sysDot"/>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36" name="Rectangle 35"/>
              <p:cNvSpPr/>
              <p:nvPr/>
            </p:nvSpPr>
            <p:spPr bwMode="auto">
              <a:xfrm>
                <a:off x="3579083" y="5321096"/>
                <a:ext cx="2834306" cy="860427"/>
              </a:xfrm>
              <a:prstGeom prst="rect">
                <a:avLst/>
              </a:prstGeom>
              <a:noFill/>
              <a:ln w="15875" cap="flat" cmpd="sng" algn="ctr">
                <a:solidFill>
                  <a:srgbClr val="7C717F"/>
                </a:solidFill>
                <a:prstDash val="sysDot"/>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cxnSp>
            <p:nvCxnSpPr>
              <p:cNvPr id="37" name="Straight Arrow Connector 36"/>
              <p:cNvCxnSpPr/>
              <p:nvPr/>
            </p:nvCxnSpPr>
            <p:spPr bwMode="auto">
              <a:xfrm>
                <a:off x="2652770" y="4716208"/>
                <a:ext cx="914701" cy="1020257"/>
              </a:xfrm>
              <a:prstGeom prst="straightConnector1">
                <a:avLst/>
              </a:prstGeom>
              <a:ln>
                <a:solidFill>
                  <a:schemeClr val="accent3"/>
                </a:solidFill>
                <a:prstDash val="sysDot"/>
                <a:headEnd type="none" w="med" len="med"/>
                <a:tailEnd type="arrow"/>
              </a:ln>
            </p:spPr>
            <p:style>
              <a:lnRef idx="1">
                <a:schemeClr val="dk1"/>
              </a:lnRef>
              <a:fillRef idx="0">
                <a:schemeClr val="dk1"/>
              </a:fillRef>
              <a:effectRef idx="0">
                <a:schemeClr val="dk1"/>
              </a:effectRef>
              <a:fontRef idx="minor">
                <a:schemeClr val="tx1"/>
              </a:fontRef>
            </p:style>
          </p:cxnSp>
        </p:grpSp>
        <p:sp>
          <p:nvSpPr>
            <p:cNvPr id="42" name="TextBox 41"/>
            <p:cNvSpPr txBox="1"/>
            <p:nvPr/>
          </p:nvSpPr>
          <p:spPr>
            <a:xfrm>
              <a:off x="2044865" y="5336290"/>
              <a:ext cx="1738166" cy="338554"/>
            </a:xfrm>
            <a:prstGeom prst="rect">
              <a:avLst/>
            </a:prstGeom>
            <a:noFill/>
          </p:spPr>
          <p:txBody>
            <a:bodyPr wrap="square" rtlCol="0">
              <a:spAutoFit/>
            </a:bodyPr>
            <a:lstStyle/>
            <a:p>
              <a:r>
                <a:rPr lang="en-AU" sz="1600" dirty="0" smtClean="0">
                  <a:solidFill>
                    <a:schemeClr val="accent4"/>
                  </a:solidFill>
                </a:rPr>
                <a:t>Topic application</a:t>
              </a:r>
              <a:endParaRPr lang="en-GB" sz="1600" dirty="0">
                <a:solidFill>
                  <a:schemeClr val="accent4"/>
                </a:solidFill>
              </a:endParaRPr>
            </a:p>
          </p:txBody>
        </p:sp>
      </p:grpSp>
      <p:grpSp>
        <p:nvGrpSpPr>
          <p:cNvPr id="47" name="Group 46"/>
          <p:cNvGrpSpPr/>
          <p:nvPr/>
        </p:nvGrpSpPr>
        <p:grpSpPr>
          <a:xfrm>
            <a:off x="4542515" y="3612792"/>
            <a:ext cx="3617016" cy="587395"/>
            <a:chOff x="3979320" y="3396768"/>
            <a:chExt cx="3617016" cy="587395"/>
          </a:xfrm>
        </p:grpSpPr>
        <p:sp>
          <p:nvSpPr>
            <p:cNvPr id="5" name="Rounded Rectangle 4"/>
            <p:cNvSpPr/>
            <p:nvPr/>
          </p:nvSpPr>
          <p:spPr bwMode="auto">
            <a:xfrm>
              <a:off x="3979320" y="3396768"/>
              <a:ext cx="1995482" cy="587395"/>
            </a:xfrm>
            <a:prstGeom prst="roundRect">
              <a:avLst/>
            </a:prstGeom>
            <a:solidFill>
              <a:srgbClr val="BF010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1200" b="0" i="0" u="none" strike="noStrike" cap="none" normalizeH="0" baseline="0" dirty="0" smtClean="0">
                  <a:ln>
                    <a:noFill/>
                  </a:ln>
                  <a:solidFill>
                    <a:schemeClr val="bg1"/>
                  </a:solidFill>
                  <a:effectLst/>
                  <a:latin typeface="Arial" charset="0"/>
                  <a:ea typeface="Arial" charset="0"/>
                  <a:cs typeface="Arial" charset="0"/>
                </a:rPr>
                <a:t>Self-study </a:t>
              </a:r>
            </a:p>
            <a:p>
              <a:pPr marL="285750" marR="0" indent="-180000"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lang="en-AU" sz="1100" dirty="0" smtClean="0">
                  <a:solidFill>
                    <a:schemeClr val="bg1"/>
                  </a:solidFill>
                  <a:ea typeface="Arial" charset="0"/>
                </a:rPr>
                <a:t>Topic reading &amp; </a:t>
              </a:r>
              <a:r>
                <a:rPr kumimoji="0" lang="en-AU" sz="1100" b="0" i="0" u="none" strike="noStrike" cap="none" normalizeH="0" baseline="0" dirty="0" smtClean="0">
                  <a:ln>
                    <a:noFill/>
                  </a:ln>
                  <a:solidFill>
                    <a:schemeClr val="bg1"/>
                  </a:solidFill>
                  <a:effectLst/>
                  <a:ea typeface="Arial" charset="0"/>
                </a:rPr>
                <a:t>Quiz</a:t>
              </a:r>
              <a:endParaRPr kumimoji="0" lang="en-GB" sz="1100" b="0" i="0" u="none" strike="noStrike" cap="none" normalizeH="0" baseline="0" dirty="0">
                <a:ln>
                  <a:noFill/>
                </a:ln>
                <a:solidFill>
                  <a:schemeClr val="bg1"/>
                </a:solidFill>
                <a:effectLst/>
                <a:ea typeface="Arial" charset="0"/>
              </a:endParaRPr>
            </a:p>
          </p:txBody>
        </p:sp>
        <p:sp>
          <p:nvSpPr>
            <p:cNvPr id="44" name="TextBox 43"/>
            <p:cNvSpPr txBox="1"/>
            <p:nvPr/>
          </p:nvSpPr>
          <p:spPr>
            <a:xfrm>
              <a:off x="6441212" y="3505799"/>
              <a:ext cx="1155124" cy="369332"/>
            </a:xfrm>
            <a:prstGeom prst="rect">
              <a:avLst/>
            </a:prstGeom>
            <a:noFill/>
          </p:spPr>
          <p:txBody>
            <a:bodyPr wrap="none" rtlCol="0">
              <a:spAutoFit/>
            </a:bodyPr>
            <a:lstStyle/>
            <a:p>
              <a:r>
                <a:rPr lang="en-AU" dirty="0" smtClean="0">
                  <a:solidFill>
                    <a:srgbClr val="C00000"/>
                  </a:solidFill>
                </a:rPr>
                <a:t>Weekend</a:t>
              </a:r>
              <a:endParaRPr lang="en-GB" dirty="0">
                <a:solidFill>
                  <a:srgbClr val="C00000"/>
                </a:solidFill>
              </a:endParaRPr>
            </a:p>
          </p:txBody>
        </p:sp>
      </p:grpSp>
      <p:grpSp>
        <p:nvGrpSpPr>
          <p:cNvPr id="53" name="Group 52"/>
          <p:cNvGrpSpPr/>
          <p:nvPr/>
        </p:nvGrpSpPr>
        <p:grpSpPr>
          <a:xfrm>
            <a:off x="4288898" y="2123070"/>
            <a:ext cx="4531574" cy="1305930"/>
            <a:chOff x="4288898" y="1907046"/>
            <a:chExt cx="4531574" cy="1305930"/>
          </a:xfrm>
        </p:grpSpPr>
        <p:grpSp>
          <p:nvGrpSpPr>
            <p:cNvPr id="46" name="Group 45"/>
            <p:cNvGrpSpPr/>
            <p:nvPr/>
          </p:nvGrpSpPr>
          <p:grpSpPr>
            <a:xfrm>
              <a:off x="4288898" y="1907046"/>
              <a:ext cx="3798625" cy="1149251"/>
              <a:chOff x="3725703" y="1907046"/>
              <a:chExt cx="3798625" cy="1149251"/>
            </a:xfrm>
          </p:grpSpPr>
          <p:sp>
            <p:nvSpPr>
              <p:cNvPr id="3" name="Rounded Rectangle 2"/>
              <p:cNvSpPr/>
              <p:nvPr/>
            </p:nvSpPr>
            <p:spPr bwMode="auto">
              <a:xfrm>
                <a:off x="3725703" y="1907046"/>
                <a:ext cx="2502717" cy="1149251"/>
              </a:xfrm>
              <a:prstGeom prst="roundRect">
                <a:avLst/>
              </a:prstGeom>
              <a:solidFill>
                <a:srgbClr val="7030A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1200" b="0" i="0" u="none" strike="noStrike" cap="none" normalizeH="0" baseline="0" dirty="0" smtClean="0">
                    <a:ln>
                      <a:noFill/>
                    </a:ln>
                    <a:solidFill>
                      <a:schemeClr val="bg1"/>
                    </a:solidFill>
                    <a:effectLst/>
                    <a:ea typeface="Arial" charset="0"/>
                  </a:rPr>
                  <a:t>1hr</a:t>
                </a:r>
                <a:r>
                  <a:rPr kumimoji="0" lang="en-AU" sz="1200" b="0" i="0" u="none" strike="noStrike" cap="none" normalizeH="0" dirty="0" smtClean="0">
                    <a:ln>
                      <a:noFill/>
                    </a:ln>
                    <a:solidFill>
                      <a:schemeClr val="bg1"/>
                    </a:solidFill>
                    <a:effectLst/>
                    <a:ea typeface="Arial" charset="0"/>
                  </a:rPr>
                  <a:t> Pre-load: Topic Introduction</a:t>
                </a:r>
              </a:p>
              <a:p>
                <a:pPr marL="285750" marR="0" indent="-180000"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lang="en-AU" sz="1100" dirty="0" smtClean="0">
                    <a:solidFill>
                      <a:schemeClr val="bg1"/>
                    </a:solidFill>
                    <a:ea typeface="Arial" charset="0"/>
                  </a:rPr>
                  <a:t>Learning Objectives</a:t>
                </a:r>
              </a:p>
              <a:p>
                <a:pPr marL="285750" marR="0" indent="-180000"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lang="en-AU" sz="1100" dirty="0" smtClean="0">
                    <a:solidFill>
                      <a:schemeClr val="bg1"/>
                    </a:solidFill>
                    <a:ea typeface="Arial" charset="0"/>
                  </a:rPr>
                  <a:t>Definition of key concepts</a:t>
                </a:r>
              </a:p>
              <a:p>
                <a:pPr marL="285750" marR="0" indent="-180000"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kumimoji="0" lang="en-AU" sz="1100" b="0" i="0" u="none" strike="noStrike" cap="none" normalizeH="0" dirty="0" smtClean="0">
                    <a:ln>
                      <a:noFill/>
                    </a:ln>
                    <a:solidFill>
                      <a:schemeClr val="bg1"/>
                    </a:solidFill>
                    <a:effectLst/>
                    <a:ea typeface="Arial" charset="0"/>
                  </a:rPr>
                  <a:t>Discussion of relationships </a:t>
                </a:r>
                <a:endParaRPr kumimoji="0" lang="en-GB" sz="1100" b="0" i="0" u="none" strike="noStrike" cap="none" normalizeH="0" baseline="0" dirty="0">
                  <a:ln>
                    <a:noFill/>
                  </a:ln>
                  <a:solidFill>
                    <a:schemeClr val="bg1"/>
                  </a:solidFill>
                  <a:effectLst/>
                  <a:ea typeface="Arial" charset="0"/>
                </a:endParaRPr>
              </a:p>
            </p:txBody>
          </p:sp>
          <p:sp>
            <p:nvSpPr>
              <p:cNvPr id="43" name="TextBox 42"/>
              <p:cNvSpPr txBox="1"/>
              <p:nvPr/>
            </p:nvSpPr>
            <p:spPr>
              <a:xfrm>
                <a:off x="6416332" y="2297005"/>
                <a:ext cx="1107996" cy="369332"/>
              </a:xfrm>
              <a:prstGeom prst="rect">
                <a:avLst/>
              </a:prstGeom>
              <a:noFill/>
            </p:spPr>
            <p:txBody>
              <a:bodyPr wrap="none" rtlCol="0">
                <a:spAutoFit/>
              </a:bodyPr>
              <a:lstStyle/>
              <a:p>
                <a:r>
                  <a:rPr lang="en-AU" dirty="0" smtClean="0">
                    <a:solidFill>
                      <a:srgbClr val="6600FF"/>
                    </a:solidFill>
                  </a:rPr>
                  <a:t>Thurs/Fri</a:t>
                </a:r>
                <a:endParaRPr lang="en-GB" dirty="0">
                  <a:solidFill>
                    <a:srgbClr val="6600FF"/>
                  </a:solidFill>
                </a:endParaRPr>
              </a:p>
            </p:txBody>
          </p:sp>
        </p:grpSp>
        <p:sp>
          <p:nvSpPr>
            <p:cNvPr id="49" name="Striped Right Arrow 48"/>
            <p:cNvSpPr/>
            <p:nvPr/>
          </p:nvSpPr>
          <p:spPr bwMode="auto">
            <a:xfrm>
              <a:off x="6836400" y="2852936"/>
              <a:ext cx="327888" cy="255800"/>
            </a:xfrm>
            <a:prstGeom prst="stripedRightArrow">
              <a:avLst/>
            </a:prstGeom>
            <a:solidFill>
              <a:srgbClr val="7030A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50" name="Rounded Rectangle 49"/>
            <p:cNvSpPr/>
            <p:nvPr/>
          </p:nvSpPr>
          <p:spPr bwMode="auto">
            <a:xfrm>
              <a:off x="7251497" y="2770302"/>
              <a:ext cx="1568975" cy="442674"/>
            </a:xfrm>
            <a:prstGeom prst="roundRect">
              <a:avLst/>
            </a:prstGeom>
            <a:solidFill>
              <a:srgbClr val="7030A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800" i="0" u="none" strike="noStrike" cap="none" normalizeH="0" baseline="0" dirty="0" smtClean="0">
                  <a:ln>
                    <a:noFill/>
                  </a:ln>
                  <a:solidFill>
                    <a:schemeClr val="bg1"/>
                  </a:solidFill>
                  <a:effectLst/>
                  <a:latin typeface="Arial" charset="0"/>
                  <a:ea typeface="Arial" charset="0"/>
                  <a:cs typeface="Arial" charset="0"/>
                </a:rPr>
                <a:t>Learning Catalytics:</a:t>
              </a:r>
            </a:p>
            <a:p>
              <a:pPr marL="0" marR="0" indent="0" algn="ctr" defTabSz="914400" rtl="0" eaLnBrk="1" fontAlgn="base" latinLnBrk="0" hangingPunct="1">
                <a:lnSpc>
                  <a:spcPct val="100000"/>
                </a:lnSpc>
                <a:spcBef>
                  <a:spcPct val="50000"/>
                </a:spcBef>
                <a:spcAft>
                  <a:spcPct val="0"/>
                </a:spcAft>
                <a:buClrTx/>
                <a:buSzTx/>
                <a:buFontTx/>
                <a:buNone/>
                <a:tabLst/>
              </a:pPr>
              <a:r>
                <a:rPr kumimoji="0" lang="en-AU" sz="800" i="0" u="none" strike="noStrike" cap="none" normalizeH="0" baseline="0" dirty="0" smtClean="0">
                  <a:ln>
                    <a:noFill/>
                  </a:ln>
                  <a:solidFill>
                    <a:schemeClr val="bg1"/>
                  </a:solidFill>
                  <a:effectLst/>
                  <a:latin typeface="Arial" charset="0"/>
                  <a:ea typeface="Arial" charset="0"/>
                  <a:cs typeface="Arial" charset="0"/>
                </a:rPr>
                <a:t>Live, on-line polling questions</a:t>
              </a:r>
              <a:endParaRPr kumimoji="0" lang="en-GB" sz="800" i="0" u="none" strike="noStrike" cap="none" normalizeH="0" baseline="0" dirty="0">
                <a:ln>
                  <a:noFill/>
                </a:ln>
                <a:solidFill>
                  <a:schemeClr val="bg1"/>
                </a:solidFill>
                <a:effectLst/>
                <a:latin typeface="Arial" charset="0"/>
                <a:ea typeface="Arial" charset="0"/>
                <a:cs typeface="Arial" charset="0"/>
              </a:endParaRPr>
            </a:p>
          </p:txBody>
        </p:sp>
      </p:grpSp>
      <p:grpSp>
        <p:nvGrpSpPr>
          <p:cNvPr id="54" name="Group 53"/>
          <p:cNvGrpSpPr/>
          <p:nvPr/>
        </p:nvGrpSpPr>
        <p:grpSpPr>
          <a:xfrm>
            <a:off x="4244112" y="4557250"/>
            <a:ext cx="4616216" cy="1680062"/>
            <a:chOff x="4244112" y="4341226"/>
            <a:chExt cx="4616216" cy="1680062"/>
          </a:xfrm>
        </p:grpSpPr>
        <p:grpSp>
          <p:nvGrpSpPr>
            <p:cNvPr id="48" name="Group 47"/>
            <p:cNvGrpSpPr/>
            <p:nvPr/>
          </p:nvGrpSpPr>
          <p:grpSpPr>
            <a:xfrm>
              <a:off x="4244112" y="4341226"/>
              <a:ext cx="4072304" cy="879484"/>
              <a:chOff x="3680917" y="4341226"/>
              <a:chExt cx="4072304" cy="879484"/>
            </a:xfrm>
          </p:grpSpPr>
          <p:sp>
            <p:nvSpPr>
              <p:cNvPr id="8" name="Trapezoid 7"/>
              <p:cNvSpPr/>
              <p:nvPr/>
            </p:nvSpPr>
            <p:spPr bwMode="auto">
              <a:xfrm>
                <a:off x="3680917" y="4341226"/>
                <a:ext cx="2592288" cy="279678"/>
              </a:xfrm>
              <a:prstGeom prst="trapezoid">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1200" b="0" i="0" u="none" strike="noStrike" cap="none" normalizeH="0" baseline="0" dirty="0" smtClean="0">
                    <a:ln>
                      <a:noFill/>
                    </a:ln>
                    <a:solidFill>
                      <a:schemeClr val="bg1"/>
                    </a:solidFill>
                    <a:effectLst/>
                    <a:latin typeface="Arial" charset="0"/>
                    <a:ea typeface="Arial" charset="0"/>
                    <a:cs typeface="Arial" charset="0"/>
                  </a:rPr>
                  <a:t>2hr Workshop: Topic Completion</a:t>
                </a:r>
                <a:endParaRPr kumimoji="0" lang="en-GB" sz="1200" b="0" i="0" u="none" strike="noStrike" cap="none" normalizeH="0" baseline="0" dirty="0">
                  <a:ln>
                    <a:noFill/>
                  </a:ln>
                  <a:solidFill>
                    <a:schemeClr val="bg1"/>
                  </a:solidFill>
                  <a:effectLst/>
                  <a:latin typeface="Arial" charset="0"/>
                  <a:ea typeface="Arial" charset="0"/>
                  <a:cs typeface="Arial" charset="0"/>
                </a:endParaRPr>
              </a:p>
            </p:txBody>
          </p:sp>
          <p:sp>
            <p:nvSpPr>
              <p:cNvPr id="45" name="TextBox 44"/>
              <p:cNvSpPr txBox="1"/>
              <p:nvPr/>
            </p:nvSpPr>
            <p:spPr>
              <a:xfrm>
                <a:off x="6444208" y="4851378"/>
                <a:ext cx="1309013" cy="369332"/>
              </a:xfrm>
              <a:prstGeom prst="rect">
                <a:avLst/>
              </a:prstGeom>
              <a:noFill/>
            </p:spPr>
            <p:txBody>
              <a:bodyPr wrap="none" rtlCol="0">
                <a:spAutoFit/>
              </a:bodyPr>
              <a:lstStyle/>
              <a:p>
                <a:r>
                  <a:rPr lang="en-AU" dirty="0" smtClean="0">
                    <a:solidFill>
                      <a:schemeClr val="accent1"/>
                    </a:solidFill>
                  </a:rPr>
                  <a:t>Mon - Wed</a:t>
                </a:r>
                <a:endParaRPr lang="en-GB" dirty="0">
                  <a:solidFill>
                    <a:schemeClr val="accent1"/>
                  </a:solidFill>
                </a:endParaRPr>
              </a:p>
            </p:txBody>
          </p:sp>
        </p:grpSp>
        <p:sp>
          <p:nvSpPr>
            <p:cNvPr id="51" name="Striped Right Arrow 50"/>
            <p:cNvSpPr/>
            <p:nvPr/>
          </p:nvSpPr>
          <p:spPr bwMode="auto">
            <a:xfrm>
              <a:off x="6876256" y="5661248"/>
              <a:ext cx="327888" cy="255800"/>
            </a:xfrm>
            <a:prstGeom prst="stripedRightArrow">
              <a:avLst/>
            </a:prstGeom>
            <a:solidFill>
              <a:schemeClr val="accent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GB" sz="1400" b="0" i="0" u="none" strike="noStrike" cap="none" normalizeH="0" baseline="0">
                <a:ln>
                  <a:noFill/>
                </a:ln>
                <a:solidFill>
                  <a:schemeClr val="tx1"/>
                </a:solidFill>
                <a:effectLst/>
                <a:latin typeface="Arial" charset="0"/>
                <a:ea typeface="Arial" charset="0"/>
                <a:cs typeface="Arial" charset="0"/>
              </a:endParaRPr>
            </a:p>
          </p:txBody>
        </p:sp>
        <p:sp>
          <p:nvSpPr>
            <p:cNvPr id="52" name="Rounded Rectangle 51"/>
            <p:cNvSpPr/>
            <p:nvPr/>
          </p:nvSpPr>
          <p:spPr bwMode="auto">
            <a:xfrm>
              <a:off x="7291353" y="5578614"/>
              <a:ext cx="1568975" cy="442674"/>
            </a:xfrm>
            <a:prstGeom prst="roundRect">
              <a:avLst/>
            </a:prstGeom>
            <a:solidFill>
              <a:schemeClr val="accent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AU" sz="800" i="0" u="none" strike="noStrike" cap="none" normalizeH="0" baseline="0" dirty="0" smtClean="0">
                  <a:ln>
                    <a:noFill/>
                  </a:ln>
                  <a:solidFill>
                    <a:schemeClr val="bg1"/>
                  </a:solidFill>
                  <a:effectLst/>
                  <a:latin typeface="Arial" charset="0"/>
                  <a:ea typeface="Arial" charset="0"/>
                  <a:cs typeface="Arial" charset="0"/>
                </a:rPr>
                <a:t>Learning Catalytics:</a:t>
              </a:r>
            </a:p>
            <a:p>
              <a:pPr marL="0" marR="0" indent="0" algn="ctr" defTabSz="914400" rtl="0" eaLnBrk="1" fontAlgn="base" latinLnBrk="0" hangingPunct="1">
                <a:lnSpc>
                  <a:spcPct val="100000"/>
                </a:lnSpc>
                <a:spcBef>
                  <a:spcPct val="50000"/>
                </a:spcBef>
                <a:spcAft>
                  <a:spcPct val="0"/>
                </a:spcAft>
                <a:buClrTx/>
                <a:buSzTx/>
                <a:buFontTx/>
                <a:buNone/>
                <a:tabLst/>
              </a:pPr>
              <a:r>
                <a:rPr kumimoji="0" lang="en-AU" sz="800" i="0" u="none" strike="noStrike" cap="none" normalizeH="0" baseline="0" dirty="0" smtClean="0">
                  <a:ln>
                    <a:noFill/>
                  </a:ln>
                  <a:solidFill>
                    <a:schemeClr val="bg1"/>
                  </a:solidFill>
                  <a:effectLst/>
                  <a:latin typeface="Arial" charset="0"/>
                  <a:ea typeface="Arial" charset="0"/>
                  <a:cs typeface="Arial" charset="0"/>
                </a:rPr>
                <a:t>Live, on-line polling questions</a:t>
              </a:r>
              <a:endParaRPr kumimoji="0" lang="en-GB" sz="800" i="0" u="none" strike="noStrike" cap="none" normalizeH="0" baseline="0" dirty="0">
                <a:ln>
                  <a:noFill/>
                </a:ln>
                <a:solidFill>
                  <a:schemeClr val="bg1"/>
                </a:solidFill>
                <a:effectLst/>
                <a:latin typeface="Arial" charset="0"/>
                <a:ea typeface="Arial" charset="0"/>
                <a:cs typeface="Arial" charset="0"/>
              </a:endParaRPr>
            </a:p>
          </p:txBody>
        </p:sp>
      </p:grpSp>
      <p:sp>
        <p:nvSpPr>
          <p:cNvPr id="57" name="Title 1"/>
          <p:cNvSpPr txBox="1">
            <a:spLocks/>
          </p:cNvSpPr>
          <p:nvPr/>
        </p:nvSpPr>
        <p:spPr>
          <a:xfrm>
            <a:off x="5004048" y="0"/>
            <a:ext cx="4139952" cy="90872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p:spPr>
        <p:txBody>
          <a:bodyPr vert="horz" lIns="0" tIns="45720" rIns="0" bIns="45720" rtlCol="0" anchor="ctr">
            <a:noAutofit/>
          </a:bodyPr>
          <a:lst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r>
              <a:rPr lang="en-AU" sz="2800" kern="0" smtClean="0">
                <a:solidFill>
                  <a:schemeClr val="bg1"/>
                </a:solidFill>
              </a:rPr>
              <a:t>What is </a:t>
            </a:r>
            <a:r>
              <a:rPr lang="en-AU" sz="2800" i="1" kern="0" smtClean="0">
                <a:solidFill>
                  <a:schemeClr val="bg1"/>
                </a:solidFill>
              </a:rPr>
              <a:t>Flipped </a:t>
            </a:r>
            <a:r>
              <a:rPr lang="en-AU" sz="2800" kern="0" smtClean="0">
                <a:solidFill>
                  <a:schemeClr val="bg1"/>
                </a:solidFill>
              </a:rPr>
              <a:t>Learning?         </a:t>
            </a:r>
            <a:r>
              <a:rPr lang="en-AU" sz="1800" kern="0" smtClean="0">
                <a:solidFill>
                  <a:schemeClr val="bg1"/>
                </a:solidFill>
              </a:rPr>
              <a:t/>
            </a:r>
            <a:br>
              <a:rPr lang="en-AU" sz="1800" kern="0" smtClean="0">
                <a:solidFill>
                  <a:schemeClr val="bg1"/>
                </a:solidFill>
              </a:rPr>
            </a:br>
            <a:r>
              <a:rPr lang="en-AU" sz="1800" kern="0" smtClean="0">
                <a:solidFill>
                  <a:schemeClr val="bg1"/>
                </a:solidFill>
              </a:rPr>
              <a:t>(View as a slideshow)</a:t>
            </a:r>
            <a:endParaRPr lang="en-GB" sz="1800" kern="0" dirty="0">
              <a:solidFill>
                <a:schemeClr val="bg1"/>
              </a:solidFill>
            </a:endParaRPr>
          </a:p>
        </p:txBody>
      </p:sp>
      <p:sp>
        <p:nvSpPr>
          <p:cNvPr id="4" name="TextBox 3"/>
          <p:cNvSpPr txBox="1"/>
          <p:nvPr/>
        </p:nvSpPr>
        <p:spPr>
          <a:xfrm>
            <a:off x="5065782" y="1593434"/>
            <a:ext cx="941283" cy="369332"/>
          </a:xfrm>
          <a:prstGeom prst="rect">
            <a:avLst/>
          </a:prstGeom>
          <a:noFill/>
        </p:spPr>
        <p:txBody>
          <a:bodyPr wrap="none" rtlCol="0">
            <a:spAutoFit/>
          </a:bodyPr>
          <a:lstStyle/>
          <a:p>
            <a:r>
              <a:rPr lang="en-AU" i="1" dirty="0" smtClean="0">
                <a:solidFill>
                  <a:srgbClr val="7030A0"/>
                </a:solidFill>
              </a:rPr>
              <a:t>Flipped</a:t>
            </a:r>
            <a:endParaRPr lang="en-GB" i="1" dirty="0">
              <a:solidFill>
                <a:srgbClr val="7030A0"/>
              </a:solidFill>
            </a:endParaRPr>
          </a:p>
        </p:txBody>
      </p:sp>
    </p:spTree>
    <p:extLst>
      <p:ext uri="{BB962C8B-B14F-4D97-AF65-F5344CB8AC3E}">
        <p14:creationId xmlns:p14="http://schemas.microsoft.com/office/powerpoint/2010/main" val="37523971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heel(1)">
                                      <p:cBhvr>
                                        <p:cTn id="30" dur="20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1000"/>
                                        <p:tgtEl>
                                          <p:spTgt spid="47"/>
                                        </p:tgtEl>
                                      </p:cBhvr>
                                    </p:animEffect>
                                    <p:anim calcmode="lin" valueType="num">
                                      <p:cBhvr>
                                        <p:cTn id="36" dur="1000" fill="hold"/>
                                        <p:tgtEl>
                                          <p:spTgt spid="47"/>
                                        </p:tgtEl>
                                        <p:attrNameLst>
                                          <p:attrName>ppt_x</p:attrName>
                                        </p:attrNameLst>
                                      </p:cBhvr>
                                      <p:tavLst>
                                        <p:tav tm="0">
                                          <p:val>
                                            <p:strVal val="#ppt_x"/>
                                          </p:val>
                                        </p:tav>
                                        <p:tav tm="100000">
                                          <p:val>
                                            <p:strVal val="#ppt_x"/>
                                          </p:val>
                                        </p:tav>
                                      </p:tavLst>
                                    </p:anim>
                                    <p:anim calcmode="lin" valueType="num">
                                      <p:cBhvr>
                                        <p:cTn id="37"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heel(1)">
                                      <p:cBhvr>
                                        <p:cTn id="42" dur="20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ppt_x"/>
                                          </p:val>
                                        </p:tav>
                                        <p:tav tm="100000">
                                          <p:val>
                                            <p:strVal val="#ppt_x"/>
                                          </p:val>
                                        </p:tav>
                                      </p:tavLst>
                                    </p:anim>
                                    <p:anim calcmode="lin" valueType="num">
                                      <p:cBhvr additive="base">
                                        <p:cTn id="4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Effect transition="in" filter="fade">
                                      <p:cBhvr>
                                        <p:cTn id="55" dur="5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1000"/>
                                        <p:tgtEl>
                                          <p:spTgt spid="55"/>
                                        </p:tgtEl>
                                      </p:cBhvr>
                                    </p:animEffect>
                                    <p:anim calcmode="lin" valueType="num">
                                      <p:cBhvr>
                                        <p:cTn id="68" dur="1000" fill="hold"/>
                                        <p:tgtEl>
                                          <p:spTgt spid="55"/>
                                        </p:tgtEl>
                                        <p:attrNameLst>
                                          <p:attrName>ppt_x</p:attrName>
                                        </p:attrNameLst>
                                      </p:cBhvr>
                                      <p:tavLst>
                                        <p:tav tm="0">
                                          <p:val>
                                            <p:strVal val="#ppt_x"/>
                                          </p:val>
                                        </p:tav>
                                        <p:tav tm="100000">
                                          <p:val>
                                            <p:strVal val="#ppt_x"/>
                                          </p:val>
                                        </p:tav>
                                      </p:tavLst>
                                    </p:anim>
                                    <p:anim calcmode="lin" valueType="num">
                                      <p:cBhvr>
                                        <p:cTn id="69"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nodeType="click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1000"/>
                                        <p:tgtEl>
                                          <p:spTgt spid="56"/>
                                        </p:tgtEl>
                                      </p:cBhvr>
                                    </p:animEffect>
                                    <p:anim calcmode="lin" valueType="num">
                                      <p:cBhvr>
                                        <p:cTn id="75" dur="1000" fill="hold"/>
                                        <p:tgtEl>
                                          <p:spTgt spid="56"/>
                                        </p:tgtEl>
                                        <p:attrNameLst>
                                          <p:attrName>ppt_x</p:attrName>
                                        </p:attrNameLst>
                                      </p:cBhvr>
                                      <p:tavLst>
                                        <p:tav tm="0">
                                          <p:val>
                                            <p:strVal val="#ppt_x"/>
                                          </p:val>
                                        </p:tav>
                                        <p:tav tm="100000">
                                          <p:val>
                                            <p:strVal val="#ppt_x"/>
                                          </p:val>
                                        </p:tav>
                                      </p:tavLst>
                                    </p:anim>
                                    <p:anim calcmode="lin" valueType="num">
                                      <p:cBhvr>
                                        <p:cTn id="7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animBg="1"/>
      <p:bldP spid="19" grpId="0" animBg="1"/>
      <p:bldP spid="11" grpId="0" animBg="1"/>
      <p:bldP spid="22"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220072" y="116632"/>
            <a:ext cx="3923928" cy="746126"/>
          </a:xfr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p:spPr>
        <p:txBody>
          <a:bodyPr>
            <a:normAutofit/>
          </a:bodyPr>
          <a:lstStyle/>
          <a:p>
            <a:pPr algn="ctr"/>
            <a:r>
              <a:rPr lang="en-AU" dirty="0" smtClean="0">
                <a:solidFill>
                  <a:schemeClr val="bg1"/>
                </a:solidFill>
              </a:rPr>
              <a:t>What is </a:t>
            </a:r>
            <a:r>
              <a:rPr lang="en-AU" i="1" dirty="0" smtClean="0">
                <a:solidFill>
                  <a:schemeClr val="bg1"/>
                </a:solidFill>
              </a:rPr>
              <a:t>Flipped </a:t>
            </a:r>
            <a:r>
              <a:rPr lang="en-AU" dirty="0" smtClean="0">
                <a:solidFill>
                  <a:schemeClr val="bg1"/>
                </a:solidFill>
              </a:rPr>
              <a:t>Learning?</a:t>
            </a:r>
            <a:endParaRPr lang="en-GB" dirty="0">
              <a:solidFill>
                <a:schemeClr val="bg1"/>
              </a:solidFill>
            </a:endParaRPr>
          </a:p>
        </p:txBody>
      </p:sp>
      <p:sp>
        <p:nvSpPr>
          <p:cNvPr id="20" name="Text Placeholder 19"/>
          <p:cNvSpPr>
            <a:spLocks noGrp="1"/>
          </p:cNvSpPr>
          <p:nvPr>
            <p:ph type="body" sz="quarter" idx="15"/>
          </p:nvPr>
        </p:nvSpPr>
        <p:spPr>
          <a:xfrm>
            <a:off x="468313" y="1124744"/>
            <a:ext cx="8207375" cy="5328592"/>
          </a:xfrm>
        </p:spPr>
        <p:txBody>
          <a:bodyPr/>
          <a:lstStyle/>
          <a:p>
            <a:pPr marL="0" indent="0">
              <a:buNone/>
            </a:pPr>
            <a:r>
              <a:rPr lang="en-AU" sz="2000" dirty="0" smtClean="0">
                <a:solidFill>
                  <a:schemeClr val="accent1"/>
                </a:solidFill>
              </a:rPr>
              <a:t>The </a:t>
            </a:r>
            <a:r>
              <a:rPr lang="en-AU" sz="2000" i="1" dirty="0" smtClean="0">
                <a:solidFill>
                  <a:schemeClr val="accent1"/>
                </a:solidFill>
              </a:rPr>
              <a:t>Flipped </a:t>
            </a:r>
            <a:r>
              <a:rPr lang="en-AU" sz="2000" dirty="0" smtClean="0">
                <a:solidFill>
                  <a:schemeClr val="accent1"/>
                </a:solidFill>
              </a:rPr>
              <a:t>format promotes </a:t>
            </a:r>
            <a:r>
              <a:rPr lang="en-AU" sz="2000" i="1" dirty="0" smtClean="0">
                <a:solidFill>
                  <a:schemeClr val="accent1"/>
                </a:solidFill>
              </a:rPr>
              <a:t>Active </a:t>
            </a:r>
            <a:r>
              <a:rPr lang="en-AU" sz="2000" dirty="0" smtClean="0">
                <a:solidFill>
                  <a:schemeClr val="accent1"/>
                </a:solidFill>
              </a:rPr>
              <a:t>learning because …</a:t>
            </a:r>
          </a:p>
          <a:p>
            <a:r>
              <a:rPr lang="en-AU" sz="1550" dirty="0" smtClean="0"/>
              <a:t>Rather than concentrating all Topic learning and comprehension into a single 2hr lecture, student comprehension is built up progressively through learning spanning 3 activities over the course of a  week; from </a:t>
            </a:r>
            <a:r>
              <a:rPr lang="en-AU" sz="1550" i="1" dirty="0" smtClean="0"/>
              <a:t>Pre-load</a:t>
            </a:r>
            <a:r>
              <a:rPr lang="en-AU" sz="1550" dirty="0" smtClean="0"/>
              <a:t> to </a:t>
            </a:r>
            <a:r>
              <a:rPr lang="en-AU" sz="1550" i="1" dirty="0" smtClean="0"/>
              <a:t>Self-study </a:t>
            </a:r>
            <a:r>
              <a:rPr lang="en-AU" sz="1550" dirty="0" smtClean="0"/>
              <a:t>to </a:t>
            </a:r>
            <a:r>
              <a:rPr lang="en-AU" sz="1550" i="1" dirty="0" smtClean="0"/>
              <a:t>Workshop Interactive study.</a:t>
            </a:r>
          </a:p>
          <a:p>
            <a:r>
              <a:rPr lang="en-AU" sz="1550" i="1" dirty="0" smtClean="0"/>
              <a:t>Required reading</a:t>
            </a:r>
            <a:r>
              <a:rPr lang="en-AU" sz="1550" dirty="0" smtClean="0"/>
              <a:t> is no longer “blind” as in the </a:t>
            </a:r>
            <a:r>
              <a:rPr lang="en-AU" sz="1550" i="1" dirty="0" smtClean="0"/>
              <a:t>Pre-load, </a:t>
            </a:r>
            <a:r>
              <a:rPr lang="en-AU" sz="1550" dirty="0" smtClean="0"/>
              <a:t>students have been introduced to the key concepts, learning motivation and important relationships of the topic. Due to the </a:t>
            </a:r>
            <a:r>
              <a:rPr lang="en-AU" sz="1550" i="1" dirty="0" smtClean="0"/>
              <a:t>Flipped</a:t>
            </a:r>
            <a:r>
              <a:rPr lang="en-AU" sz="1550" dirty="0" smtClean="0"/>
              <a:t> format, there is </a:t>
            </a:r>
            <a:r>
              <a:rPr lang="en-AU" sz="1550" b="1" dirty="0" smtClean="0"/>
              <a:t>no pre-released Library or Unit reading guide </a:t>
            </a:r>
            <a:r>
              <a:rPr lang="en-AU" sz="1550" dirty="0" smtClean="0"/>
              <a:t>where students can do required reading before class. Reading is done </a:t>
            </a:r>
            <a:r>
              <a:rPr lang="en-AU" sz="1550" b="1" dirty="0" smtClean="0"/>
              <a:t>AFTER</a:t>
            </a:r>
            <a:r>
              <a:rPr lang="en-AU" sz="1550" dirty="0" smtClean="0"/>
              <a:t> the Pre-load.</a:t>
            </a:r>
            <a:endParaRPr lang="en-AU" sz="1550" i="1" dirty="0" smtClean="0"/>
          </a:p>
          <a:p>
            <a:r>
              <a:rPr lang="en-AU" sz="1550" dirty="0" smtClean="0"/>
              <a:t>Both </a:t>
            </a:r>
            <a:r>
              <a:rPr lang="en-AU" sz="1550" i="1" dirty="0" smtClean="0"/>
              <a:t> Pre-load</a:t>
            </a:r>
            <a:r>
              <a:rPr lang="en-AU" sz="1550" dirty="0" smtClean="0"/>
              <a:t> and </a:t>
            </a:r>
            <a:r>
              <a:rPr lang="en-AU" sz="1550" i="1" dirty="0" smtClean="0"/>
              <a:t>Workshop</a:t>
            </a:r>
            <a:r>
              <a:rPr lang="en-AU" sz="1550" dirty="0" smtClean="0"/>
              <a:t> utilise </a:t>
            </a:r>
            <a:r>
              <a:rPr lang="en-AU" sz="1550" i="1" dirty="0" smtClean="0"/>
              <a:t>Learning Catalytics;</a:t>
            </a:r>
            <a:r>
              <a:rPr lang="en-AU" sz="1550" dirty="0" smtClean="0"/>
              <a:t> an online, live question polling system which allows the instructor to deliver live questions to students in class, receive answers immediately and provide feedback and on-the-fly, tailor teaching to the revealed level of student comprehension. </a:t>
            </a:r>
          </a:p>
          <a:p>
            <a:r>
              <a:rPr lang="en-AU" sz="1550" dirty="0" smtClean="0"/>
              <a:t>During the </a:t>
            </a:r>
            <a:r>
              <a:rPr lang="en-AU" sz="1550" i="1" dirty="0" smtClean="0"/>
              <a:t>Workshop Problem Based Learning (PBL)</a:t>
            </a:r>
            <a:r>
              <a:rPr lang="en-AU" sz="1550" dirty="0" smtClean="0"/>
              <a:t> students apply their topic knowledge and comprehension with structured, </a:t>
            </a:r>
            <a:r>
              <a:rPr lang="en-AU" sz="1550" b="1" dirty="0" smtClean="0"/>
              <a:t>live</a:t>
            </a:r>
            <a:r>
              <a:rPr lang="en-AU" sz="1550" dirty="0" smtClean="0"/>
              <a:t> questions based on a realistic scenario or industry problem. Students benefit from the rigor of doing the work under staff supervision. The act of applying knowledge immediately after topic comprehension in the same workshop, rather than waiting till next week’s tutorial, provides for better learning outcomes.</a:t>
            </a:r>
          </a:p>
          <a:p>
            <a:endParaRPr lang="en-GB" sz="2000" dirty="0"/>
          </a:p>
        </p:txBody>
      </p:sp>
    </p:spTree>
    <p:extLst>
      <p:ext uri="{BB962C8B-B14F-4D97-AF65-F5344CB8AC3E}">
        <p14:creationId xmlns:p14="http://schemas.microsoft.com/office/powerpoint/2010/main" val="25620661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5004048" y="0"/>
            <a:ext cx="4139952" cy="908720"/>
          </a:xfr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p:spPr>
        <p:txBody>
          <a:bodyPr>
            <a:normAutofit fontScale="90000"/>
          </a:bodyPr>
          <a:lstStyle/>
          <a:p>
            <a:pPr algn="ctr"/>
            <a:r>
              <a:rPr lang="en-AU" sz="3000" i="1" dirty="0">
                <a:solidFill>
                  <a:schemeClr val="bg1"/>
                </a:solidFill>
              </a:rPr>
              <a:t>Flipped </a:t>
            </a:r>
            <a:r>
              <a:rPr lang="en-AU" sz="3000" dirty="0">
                <a:solidFill>
                  <a:schemeClr val="bg1"/>
                </a:solidFill>
              </a:rPr>
              <a:t>Learning &amp; Topic Progression</a:t>
            </a:r>
            <a:endParaRPr lang="en-GB" sz="3000" dirty="0">
              <a:solidFill>
                <a:schemeClr val="bg1"/>
              </a:solidFill>
            </a:endParaRPr>
          </a:p>
        </p:txBody>
      </p:sp>
      <p:sp>
        <p:nvSpPr>
          <p:cNvPr id="2" name="TextBox 1"/>
          <p:cNvSpPr txBox="1"/>
          <p:nvPr/>
        </p:nvSpPr>
        <p:spPr>
          <a:xfrm>
            <a:off x="611560" y="1196752"/>
            <a:ext cx="975588"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r>
              <a:rPr lang="en-AU" b="1" dirty="0">
                <a:solidFill>
                  <a:schemeClr val="tx2"/>
                </a:solidFill>
              </a:rPr>
              <a:t>Week 1</a:t>
            </a:r>
            <a:endParaRPr lang="en-GB" b="1" dirty="0">
              <a:solidFill>
                <a:schemeClr val="tx2"/>
              </a:solidFill>
            </a:endParaRPr>
          </a:p>
        </p:txBody>
      </p:sp>
      <p:sp>
        <p:nvSpPr>
          <p:cNvPr id="6" name="Snip Diagonal Corner Rectangle 5"/>
          <p:cNvSpPr/>
          <p:nvPr/>
        </p:nvSpPr>
        <p:spPr>
          <a:xfrm>
            <a:off x="1763688" y="1344025"/>
            <a:ext cx="1584176" cy="879423"/>
          </a:xfrm>
          <a:prstGeom prst="snip2DiagRect">
            <a:avLst/>
          </a:prstGeom>
          <a:solidFill>
            <a:srgbClr val="C00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50" b="1" i="1" dirty="0">
                <a:solidFill>
                  <a:schemeClr val="bg1"/>
                </a:solidFill>
              </a:rPr>
              <a:t>Subject Orientation</a:t>
            </a:r>
            <a:endParaRPr lang="en-GB" sz="1050" b="1" i="1" dirty="0">
              <a:solidFill>
                <a:schemeClr val="bg1"/>
              </a:solidFill>
            </a:endParaRPr>
          </a:p>
        </p:txBody>
      </p:sp>
      <p:sp>
        <p:nvSpPr>
          <p:cNvPr id="3" name="TextBox 2"/>
          <p:cNvSpPr txBox="1"/>
          <p:nvPr/>
        </p:nvSpPr>
        <p:spPr>
          <a:xfrm>
            <a:off x="1858149" y="1354185"/>
            <a:ext cx="697627" cy="200055"/>
          </a:xfrm>
          <a:prstGeom prst="rect">
            <a:avLst/>
          </a:prstGeom>
          <a:noFill/>
          <a:ln>
            <a:noFill/>
          </a:ln>
        </p:spPr>
        <p:txBody>
          <a:bodyPr wrap="none" rtlCol="0">
            <a:spAutoFit/>
          </a:bodyPr>
          <a:lstStyle/>
          <a:p>
            <a:r>
              <a:rPr lang="en-AU" sz="700" b="1" dirty="0">
                <a:solidFill>
                  <a:schemeClr val="bg1"/>
                </a:solidFill>
              </a:rPr>
              <a:t>Workshop 1</a:t>
            </a:r>
            <a:endParaRPr lang="en-GB" sz="700" b="1" dirty="0">
              <a:solidFill>
                <a:schemeClr val="bg1"/>
              </a:solidFill>
            </a:endParaRPr>
          </a:p>
        </p:txBody>
      </p:sp>
      <p:sp>
        <p:nvSpPr>
          <p:cNvPr id="7" name="Chevron 6"/>
          <p:cNvSpPr/>
          <p:nvPr/>
        </p:nvSpPr>
        <p:spPr>
          <a:xfrm>
            <a:off x="3707904" y="1694870"/>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8" name="Snip Diagonal Corner Rectangle 7"/>
          <p:cNvSpPr/>
          <p:nvPr/>
        </p:nvSpPr>
        <p:spPr>
          <a:xfrm>
            <a:off x="4075988" y="1344025"/>
            <a:ext cx="1500448" cy="879423"/>
          </a:xfrm>
          <a:prstGeom prst="snip2DiagRect">
            <a:avLst/>
          </a:prstGeom>
          <a:solidFill>
            <a:schemeClr val="accent1">
              <a:tint val="100000"/>
              <a:shade val="100000"/>
              <a:satMod val="13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What is Finance?</a:t>
            </a:r>
            <a:endParaRPr lang="en-GB" sz="1000" b="1" i="1" dirty="0">
              <a:solidFill>
                <a:schemeClr val="bg1"/>
              </a:solidFill>
            </a:endParaRPr>
          </a:p>
        </p:txBody>
      </p:sp>
      <p:sp>
        <p:nvSpPr>
          <p:cNvPr id="9" name="TextBox 8"/>
          <p:cNvSpPr txBox="1"/>
          <p:nvPr/>
        </p:nvSpPr>
        <p:spPr>
          <a:xfrm>
            <a:off x="4139952" y="1354185"/>
            <a:ext cx="619080" cy="200055"/>
          </a:xfrm>
          <a:prstGeom prst="rect">
            <a:avLst/>
          </a:prstGeom>
          <a:noFill/>
          <a:ln>
            <a:noFill/>
          </a:ln>
        </p:spPr>
        <p:txBody>
          <a:bodyPr wrap="none" rtlCol="0">
            <a:spAutoFit/>
          </a:bodyPr>
          <a:lstStyle/>
          <a:p>
            <a:r>
              <a:rPr lang="en-AU" sz="700" b="1" dirty="0">
                <a:solidFill>
                  <a:schemeClr val="bg1"/>
                </a:solidFill>
              </a:rPr>
              <a:t>Pre-load 1</a:t>
            </a:r>
            <a:endParaRPr lang="en-GB" sz="700" b="1" dirty="0">
              <a:solidFill>
                <a:schemeClr val="bg1"/>
              </a:solidFill>
            </a:endParaRPr>
          </a:p>
        </p:txBody>
      </p:sp>
      <p:sp>
        <p:nvSpPr>
          <p:cNvPr id="10" name="Chevron 9"/>
          <p:cNvSpPr/>
          <p:nvPr/>
        </p:nvSpPr>
        <p:spPr>
          <a:xfrm>
            <a:off x="5796136" y="1694870"/>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11" name="Snip Diagonal Corner Rectangle 10"/>
          <p:cNvSpPr/>
          <p:nvPr/>
        </p:nvSpPr>
        <p:spPr>
          <a:xfrm>
            <a:off x="6170551" y="1354185"/>
            <a:ext cx="1497793" cy="879423"/>
          </a:xfrm>
          <a:prstGeom prst="snip2DiagRect">
            <a:avLst/>
          </a:prstGeom>
          <a:solidFill>
            <a:schemeClr val="accent1">
              <a:tint val="100000"/>
              <a:shade val="100000"/>
              <a:satMod val="13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What is Finance?</a:t>
            </a:r>
            <a:endParaRPr lang="en-GB" sz="1000" b="1" i="1" dirty="0">
              <a:solidFill>
                <a:schemeClr val="bg1"/>
              </a:solidFill>
            </a:endParaRPr>
          </a:p>
        </p:txBody>
      </p:sp>
      <p:sp>
        <p:nvSpPr>
          <p:cNvPr id="12" name="TextBox 11"/>
          <p:cNvSpPr txBox="1"/>
          <p:nvPr/>
        </p:nvSpPr>
        <p:spPr>
          <a:xfrm>
            <a:off x="6228184" y="1372039"/>
            <a:ext cx="619080" cy="200055"/>
          </a:xfrm>
          <a:prstGeom prst="rect">
            <a:avLst/>
          </a:prstGeom>
          <a:noFill/>
          <a:ln>
            <a:noFill/>
          </a:ln>
        </p:spPr>
        <p:txBody>
          <a:bodyPr wrap="none" rtlCol="0">
            <a:spAutoFit/>
          </a:bodyPr>
          <a:lstStyle/>
          <a:p>
            <a:r>
              <a:rPr lang="en-AU" sz="700" b="1" dirty="0">
                <a:solidFill>
                  <a:schemeClr val="bg1"/>
                </a:solidFill>
              </a:rPr>
              <a:t>Self-study</a:t>
            </a:r>
            <a:endParaRPr lang="en-GB" sz="700" b="1" dirty="0">
              <a:solidFill>
                <a:schemeClr val="bg1"/>
              </a:solidFill>
            </a:endParaRPr>
          </a:p>
        </p:txBody>
      </p:sp>
      <p:sp>
        <p:nvSpPr>
          <p:cNvPr id="14" name="TextBox 13"/>
          <p:cNvSpPr txBox="1"/>
          <p:nvPr/>
        </p:nvSpPr>
        <p:spPr>
          <a:xfrm>
            <a:off x="611560" y="2564904"/>
            <a:ext cx="975588"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r>
              <a:rPr lang="en-AU" b="1" dirty="0">
                <a:solidFill>
                  <a:schemeClr val="tx2"/>
                </a:solidFill>
              </a:rPr>
              <a:t>Week 2</a:t>
            </a:r>
            <a:endParaRPr lang="en-GB" b="1" dirty="0">
              <a:solidFill>
                <a:schemeClr val="tx2"/>
              </a:solidFill>
            </a:endParaRPr>
          </a:p>
        </p:txBody>
      </p:sp>
      <p:sp>
        <p:nvSpPr>
          <p:cNvPr id="15" name="Snip Diagonal Corner Rectangle 14"/>
          <p:cNvSpPr/>
          <p:nvPr/>
        </p:nvSpPr>
        <p:spPr>
          <a:xfrm>
            <a:off x="1773524" y="2727504"/>
            <a:ext cx="1574340" cy="879423"/>
          </a:xfrm>
          <a:prstGeom prst="snip2DiagRect">
            <a:avLst/>
          </a:prstGeom>
          <a:solidFill>
            <a:schemeClr val="accent1">
              <a:tint val="100000"/>
              <a:shade val="100000"/>
              <a:satMod val="13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What is Finance?</a:t>
            </a:r>
            <a:endParaRPr lang="en-GB" sz="1000" b="1" i="1" dirty="0">
              <a:solidFill>
                <a:schemeClr val="bg1"/>
              </a:solidFill>
            </a:endParaRPr>
          </a:p>
        </p:txBody>
      </p:sp>
      <p:sp>
        <p:nvSpPr>
          <p:cNvPr id="16" name="TextBox 15"/>
          <p:cNvSpPr txBox="1"/>
          <p:nvPr/>
        </p:nvSpPr>
        <p:spPr>
          <a:xfrm>
            <a:off x="1763688" y="2737664"/>
            <a:ext cx="697627" cy="200055"/>
          </a:xfrm>
          <a:prstGeom prst="rect">
            <a:avLst/>
          </a:prstGeom>
          <a:noFill/>
          <a:ln>
            <a:noFill/>
          </a:ln>
        </p:spPr>
        <p:txBody>
          <a:bodyPr wrap="none" rtlCol="0">
            <a:spAutoFit/>
          </a:bodyPr>
          <a:lstStyle/>
          <a:p>
            <a:r>
              <a:rPr lang="en-AU" sz="700" b="1" dirty="0">
                <a:solidFill>
                  <a:schemeClr val="bg1"/>
                </a:solidFill>
              </a:rPr>
              <a:t>Workshop 2</a:t>
            </a:r>
            <a:endParaRPr lang="en-GB" sz="700" b="1" dirty="0">
              <a:solidFill>
                <a:schemeClr val="bg1"/>
              </a:solidFill>
            </a:endParaRPr>
          </a:p>
        </p:txBody>
      </p:sp>
      <p:sp>
        <p:nvSpPr>
          <p:cNvPr id="17" name="Chevron 16"/>
          <p:cNvSpPr/>
          <p:nvPr/>
        </p:nvSpPr>
        <p:spPr>
          <a:xfrm>
            <a:off x="3635896" y="3078349"/>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18" name="Snip Diagonal Corner Rectangle 17"/>
          <p:cNvSpPr/>
          <p:nvPr/>
        </p:nvSpPr>
        <p:spPr>
          <a:xfrm>
            <a:off x="4075988" y="2727504"/>
            <a:ext cx="1500448" cy="879423"/>
          </a:xfrm>
          <a:prstGeom prst="snip2Diag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Financial Markets &amp; Regulation</a:t>
            </a:r>
            <a:endParaRPr lang="en-GB" sz="1000" b="1" i="1" dirty="0">
              <a:solidFill>
                <a:schemeClr val="bg1"/>
              </a:solidFill>
            </a:endParaRPr>
          </a:p>
        </p:txBody>
      </p:sp>
      <p:sp>
        <p:nvSpPr>
          <p:cNvPr id="19" name="TextBox 18"/>
          <p:cNvSpPr txBox="1"/>
          <p:nvPr/>
        </p:nvSpPr>
        <p:spPr>
          <a:xfrm>
            <a:off x="4054557" y="2737664"/>
            <a:ext cx="619080" cy="200055"/>
          </a:xfrm>
          <a:prstGeom prst="rect">
            <a:avLst/>
          </a:prstGeom>
          <a:noFill/>
          <a:ln>
            <a:noFill/>
          </a:ln>
        </p:spPr>
        <p:txBody>
          <a:bodyPr wrap="none" rtlCol="0">
            <a:spAutoFit/>
          </a:bodyPr>
          <a:lstStyle/>
          <a:p>
            <a:r>
              <a:rPr lang="en-AU" sz="700" b="1" dirty="0">
                <a:solidFill>
                  <a:schemeClr val="bg1"/>
                </a:solidFill>
              </a:rPr>
              <a:t>Pre-load 2</a:t>
            </a:r>
            <a:endParaRPr lang="en-GB" sz="700" b="1" dirty="0">
              <a:solidFill>
                <a:schemeClr val="bg1"/>
              </a:solidFill>
            </a:endParaRPr>
          </a:p>
        </p:txBody>
      </p:sp>
      <p:sp>
        <p:nvSpPr>
          <p:cNvPr id="20" name="Chevron 19"/>
          <p:cNvSpPr/>
          <p:nvPr/>
        </p:nvSpPr>
        <p:spPr>
          <a:xfrm>
            <a:off x="5783814" y="3078349"/>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21" name="Snip Diagonal Corner Rectangle 20"/>
          <p:cNvSpPr/>
          <p:nvPr/>
        </p:nvSpPr>
        <p:spPr>
          <a:xfrm>
            <a:off x="6170551" y="2737664"/>
            <a:ext cx="1497793" cy="879423"/>
          </a:xfrm>
          <a:prstGeom prst="snip2Diag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Financial Markets &amp; Regulation</a:t>
            </a:r>
            <a:endParaRPr lang="en-GB" sz="1000" b="1" i="1" dirty="0">
              <a:solidFill>
                <a:schemeClr val="bg1"/>
              </a:solidFill>
            </a:endParaRPr>
          </a:p>
        </p:txBody>
      </p:sp>
      <p:sp>
        <p:nvSpPr>
          <p:cNvPr id="22" name="TextBox 21"/>
          <p:cNvSpPr txBox="1"/>
          <p:nvPr/>
        </p:nvSpPr>
        <p:spPr>
          <a:xfrm>
            <a:off x="6156176" y="2742831"/>
            <a:ext cx="619080" cy="200055"/>
          </a:xfrm>
          <a:prstGeom prst="rect">
            <a:avLst/>
          </a:prstGeom>
          <a:noFill/>
          <a:ln>
            <a:noFill/>
          </a:ln>
        </p:spPr>
        <p:txBody>
          <a:bodyPr wrap="none" rtlCol="0">
            <a:spAutoFit/>
          </a:bodyPr>
          <a:lstStyle/>
          <a:p>
            <a:r>
              <a:rPr lang="en-AU" sz="700" b="1" dirty="0">
                <a:solidFill>
                  <a:schemeClr val="bg1"/>
                </a:solidFill>
              </a:rPr>
              <a:t>Self-study</a:t>
            </a:r>
            <a:endParaRPr lang="en-GB" sz="700" b="1" dirty="0">
              <a:solidFill>
                <a:schemeClr val="bg1"/>
              </a:solidFill>
            </a:endParaRPr>
          </a:p>
        </p:txBody>
      </p:sp>
      <p:sp>
        <p:nvSpPr>
          <p:cNvPr id="23" name="TextBox 22"/>
          <p:cNvSpPr txBox="1"/>
          <p:nvPr/>
        </p:nvSpPr>
        <p:spPr>
          <a:xfrm>
            <a:off x="651044" y="3933056"/>
            <a:ext cx="975588"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r>
              <a:rPr lang="en-AU" b="1" dirty="0">
                <a:solidFill>
                  <a:schemeClr val="tx2"/>
                </a:solidFill>
              </a:rPr>
              <a:t>Week 3</a:t>
            </a:r>
            <a:endParaRPr lang="en-GB" b="1" dirty="0">
              <a:solidFill>
                <a:schemeClr val="tx2"/>
              </a:solidFill>
            </a:endParaRPr>
          </a:p>
        </p:txBody>
      </p:sp>
      <p:sp>
        <p:nvSpPr>
          <p:cNvPr id="24" name="Snip Diagonal Corner Rectangle 23"/>
          <p:cNvSpPr/>
          <p:nvPr/>
        </p:nvSpPr>
        <p:spPr>
          <a:xfrm>
            <a:off x="1773524" y="4152337"/>
            <a:ext cx="1574340" cy="879423"/>
          </a:xfrm>
          <a:prstGeom prst="snip2Diag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Financial Markets &amp; Regulation</a:t>
            </a:r>
            <a:endParaRPr lang="en-GB" sz="1000" b="1" i="1" dirty="0">
              <a:solidFill>
                <a:schemeClr val="bg1"/>
              </a:solidFill>
            </a:endParaRPr>
          </a:p>
        </p:txBody>
      </p:sp>
      <p:sp>
        <p:nvSpPr>
          <p:cNvPr id="25" name="TextBox 24"/>
          <p:cNvSpPr txBox="1"/>
          <p:nvPr/>
        </p:nvSpPr>
        <p:spPr>
          <a:xfrm>
            <a:off x="1763688" y="4162497"/>
            <a:ext cx="697627" cy="200055"/>
          </a:xfrm>
          <a:prstGeom prst="rect">
            <a:avLst/>
          </a:prstGeom>
          <a:noFill/>
          <a:ln>
            <a:noFill/>
          </a:ln>
        </p:spPr>
        <p:txBody>
          <a:bodyPr wrap="none" rtlCol="0">
            <a:spAutoFit/>
          </a:bodyPr>
          <a:lstStyle/>
          <a:p>
            <a:r>
              <a:rPr lang="en-AU" sz="700" b="1" dirty="0">
                <a:solidFill>
                  <a:schemeClr val="bg1"/>
                </a:solidFill>
              </a:rPr>
              <a:t>Workshop 3</a:t>
            </a:r>
            <a:endParaRPr lang="en-GB" sz="700" b="1" dirty="0">
              <a:solidFill>
                <a:schemeClr val="bg1"/>
              </a:solidFill>
            </a:endParaRPr>
          </a:p>
        </p:txBody>
      </p:sp>
      <p:sp>
        <p:nvSpPr>
          <p:cNvPr id="26" name="Chevron 25"/>
          <p:cNvSpPr/>
          <p:nvPr/>
        </p:nvSpPr>
        <p:spPr>
          <a:xfrm>
            <a:off x="3635896" y="4503182"/>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27" name="Snip Diagonal Corner Rectangle 26"/>
          <p:cNvSpPr/>
          <p:nvPr/>
        </p:nvSpPr>
        <p:spPr>
          <a:xfrm>
            <a:off x="4075988" y="4152337"/>
            <a:ext cx="1500448" cy="879423"/>
          </a:xfrm>
          <a:prstGeom prst="snip2DiagRect">
            <a:avLst/>
          </a:prstGeom>
          <a:solidFill>
            <a:srgbClr val="00B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Wealth, Time &amp; Money</a:t>
            </a:r>
            <a:endParaRPr lang="en-GB" sz="1000" b="1" i="1" dirty="0">
              <a:solidFill>
                <a:schemeClr val="bg1"/>
              </a:solidFill>
            </a:endParaRPr>
          </a:p>
        </p:txBody>
      </p:sp>
      <p:sp>
        <p:nvSpPr>
          <p:cNvPr id="28" name="TextBox 27"/>
          <p:cNvSpPr txBox="1"/>
          <p:nvPr/>
        </p:nvSpPr>
        <p:spPr>
          <a:xfrm>
            <a:off x="4054557" y="4162497"/>
            <a:ext cx="619080" cy="200055"/>
          </a:xfrm>
          <a:prstGeom prst="rect">
            <a:avLst/>
          </a:prstGeom>
          <a:noFill/>
          <a:ln>
            <a:noFill/>
          </a:ln>
        </p:spPr>
        <p:txBody>
          <a:bodyPr wrap="none" rtlCol="0">
            <a:spAutoFit/>
          </a:bodyPr>
          <a:lstStyle/>
          <a:p>
            <a:r>
              <a:rPr lang="en-AU" sz="700" b="1" dirty="0">
                <a:solidFill>
                  <a:schemeClr val="bg1"/>
                </a:solidFill>
              </a:rPr>
              <a:t>Pre-load 3</a:t>
            </a:r>
            <a:endParaRPr lang="en-GB" sz="700" b="1" dirty="0">
              <a:solidFill>
                <a:schemeClr val="bg1"/>
              </a:solidFill>
            </a:endParaRPr>
          </a:p>
        </p:txBody>
      </p:sp>
      <p:sp>
        <p:nvSpPr>
          <p:cNvPr id="29" name="Chevron 28"/>
          <p:cNvSpPr/>
          <p:nvPr/>
        </p:nvSpPr>
        <p:spPr>
          <a:xfrm>
            <a:off x="5783814" y="4503182"/>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30" name="Snip Diagonal Corner Rectangle 29"/>
          <p:cNvSpPr/>
          <p:nvPr/>
        </p:nvSpPr>
        <p:spPr>
          <a:xfrm>
            <a:off x="6170551" y="4162497"/>
            <a:ext cx="1497793" cy="879423"/>
          </a:xfrm>
          <a:prstGeom prst="snip2DiagRect">
            <a:avLst/>
          </a:prstGeom>
          <a:solidFill>
            <a:srgbClr val="00B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Wealth, Time &amp; Money</a:t>
            </a:r>
            <a:endParaRPr lang="en-GB" sz="1000" b="1" i="1" dirty="0">
              <a:solidFill>
                <a:schemeClr val="bg1"/>
              </a:solidFill>
            </a:endParaRPr>
          </a:p>
        </p:txBody>
      </p:sp>
      <p:sp>
        <p:nvSpPr>
          <p:cNvPr id="31" name="TextBox 30"/>
          <p:cNvSpPr txBox="1"/>
          <p:nvPr/>
        </p:nvSpPr>
        <p:spPr>
          <a:xfrm>
            <a:off x="6156176" y="4167664"/>
            <a:ext cx="619080" cy="200055"/>
          </a:xfrm>
          <a:prstGeom prst="rect">
            <a:avLst/>
          </a:prstGeom>
          <a:noFill/>
          <a:ln>
            <a:noFill/>
          </a:ln>
        </p:spPr>
        <p:txBody>
          <a:bodyPr wrap="none" rtlCol="0">
            <a:spAutoFit/>
          </a:bodyPr>
          <a:lstStyle/>
          <a:p>
            <a:r>
              <a:rPr lang="en-AU" sz="700" b="1" dirty="0">
                <a:solidFill>
                  <a:schemeClr val="bg1"/>
                </a:solidFill>
              </a:rPr>
              <a:t>Self-study</a:t>
            </a:r>
            <a:endParaRPr lang="en-GB" sz="700" b="1" dirty="0">
              <a:solidFill>
                <a:schemeClr val="bg1"/>
              </a:solidFill>
            </a:endParaRPr>
          </a:p>
        </p:txBody>
      </p:sp>
      <p:sp>
        <p:nvSpPr>
          <p:cNvPr id="32" name="TextBox 31"/>
          <p:cNvSpPr txBox="1"/>
          <p:nvPr/>
        </p:nvSpPr>
        <p:spPr>
          <a:xfrm>
            <a:off x="651044" y="5272464"/>
            <a:ext cx="975588"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r>
              <a:rPr lang="en-AU" b="1" dirty="0">
                <a:solidFill>
                  <a:schemeClr val="tx2"/>
                </a:solidFill>
              </a:rPr>
              <a:t>Week 4</a:t>
            </a:r>
            <a:endParaRPr lang="en-GB" b="1" dirty="0">
              <a:solidFill>
                <a:schemeClr val="tx2"/>
              </a:solidFill>
            </a:endParaRPr>
          </a:p>
        </p:txBody>
      </p:sp>
      <p:sp>
        <p:nvSpPr>
          <p:cNvPr id="33" name="Snip Diagonal Corner Rectangle 32"/>
          <p:cNvSpPr/>
          <p:nvPr/>
        </p:nvSpPr>
        <p:spPr>
          <a:xfrm>
            <a:off x="1773524" y="5491745"/>
            <a:ext cx="1574340" cy="879423"/>
          </a:xfrm>
          <a:prstGeom prst="snip2DiagRect">
            <a:avLst/>
          </a:prstGeom>
          <a:solidFill>
            <a:srgbClr val="00B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Wealth, Time &amp; Money</a:t>
            </a:r>
            <a:endParaRPr lang="en-GB" sz="1000" b="1" i="1" dirty="0">
              <a:solidFill>
                <a:schemeClr val="bg1"/>
              </a:solidFill>
            </a:endParaRPr>
          </a:p>
        </p:txBody>
      </p:sp>
      <p:sp>
        <p:nvSpPr>
          <p:cNvPr id="34" name="TextBox 33"/>
          <p:cNvSpPr txBox="1"/>
          <p:nvPr/>
        </p:nvSpPr>
        <p:spPr>
          <a:xfrm>
            <a:off x="1763688" y="5501905"/>
            <a:ext cx="697627" cy="200055"/>
          </a:xfrm>
          <a:prstGeom prst="rect">
            <a:avLst/>
          </a:prstGeom>
          <a:noFill/>
          <a:ln>
            <a:noFill/>
          </a:ln>
        </p:spPr>
        <p:txBody>
          <a:bodyPr wrap="none" rtlCol="0">
            <a:spAutoFit/>
          </a:bodyPr>
          <a:lstStyle/>
          <a:p>
            <a:r>
              <a:rPr lang="en-AU" sz="700" b="1" dirty="0">
                <a:solidFill>
                  <a:schemeClr val="bg1"/>
                </a:solidFill>
              </a:rPr>
              <a:t>Workshop 3</a:t>
            </a:r>
            <a:endParaRPr lang="en-GB" sz="700" b="1" dirty="0">
              <a:solidFill>
                <a:schemeClr val="bg1"/>
              </a:solidFill>
            </a:endParaRPr>
          </a:p>
        </p:txBody>
      </p:sp>
      <p:sp>
        <p:nvSpPr>
          <p:cNvPr id="35" name="Chevron 34"/>
          <p:cNvSpPr/>
          <p:nvPr/>
        </p:nvSpPr>
        <p:spPr>
          <a:xfrm>
            <a:off x="3635896" y="5842590"/>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36" name="Snip Diagonal Corner Rectangle 35"/>
          <p:cNvSpPr/>
          <p:nvPr/>
        </p:nvSpPr>
        <p:spPr>
          <a:xfrm>
            <a:off x="4075988" y="5491745"/>
            <a:ext cx="1500448" cy="879423"/>
          </a:xfrm>
          <a:prstGeom prst="snip2DiagRect">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Value, Time &amp; Money</a:t>
            </a:r>
            <a:endParaRPr lang="en-GB" sz="1000" b="1" i="1" dirty="0">
              <a:solidFill>
                <a:schemeClr val="bg1"/>
              </a:solidFill>
            </a:endParaRPr>
          </a:p>
        </p:txBody>
      </p:sp>
      <p:sp>
        <p:nvSpPr>
          <p:cNvPr id="37" name="TextBox 36"/>
          <p:cNvSpPr txBox="1"/>
          <p:nvPr/>
        </p:nvSpPr>
        <p:spPr>
          <a:xfrm>
            <a:off x="4054557" y="5501905"/>
            <a:ext cx="619080" cy="200055"/>
          </a:xfrm>
          <a:prstGeom prst="rect">
            <a:avLst/>
          </a:prstGeom>
          <a:noFill/>
          <a:ln>
            <a:noFill/>
          </a:ln>
        </p:spPr>
        <p:txBody>
          <a:bodyPr wrap="none" rtlCol="0">
            <a:spAutoFit/>
          </a:bodyPr>
          <a:lstStyle/>
          <a:p>
            <a:r>
              <a:rPr lang="en-AU" sz="700" b="1" dirty="0">
                <a:solidFill>
                  <a:schemeClr val="bg1"/>
                </a:solidFill>
              </a:rPr>
              <a:t>Pre-load 3</a:t>
            </a:r>
            <a:endParaRPr lang="en-GB" sz="700" b="1" dirty="0">
              <a:solidFill>
                <a:schemeClr val="bg1"/>
              </a:solidFill>
            </a:endParaRPr>
          </a:p>
        </p:txBody>
      </p:sp>
      <p:sp>
        <p:nvSpPr>
          <p:cNvPr id="38" name="Chevron 37"/>
          <p:cNvSpPr/>
          <p:nvPr/>
        </p:nvSpPr>
        <p:spPr>
          <a:xfrm>
            <a:off x="5783814" y="5842590"/>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39" name="Snip Diagonal Corner Rectangle 38"/>
          <p:cNvSpPr/>
          <p:nvPr/>
        </p:nvSpPr>
        <p:spPr>
          <a:xfrm>
            <a:off x="6170551" y="5501905"/>
            <a:ext cx="1497793" cy="879423"/>
          </a:xfrm>
          <a:prstGeom prst="snip2DiagRect">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Value, Time &amp; Money</a:t>
            </a:r>
            <a:endParaRPr lang="en-GB" sz="1000" b="1" i="1" dirty="0">
              <a:solidFill>
                <a:schemeClr val="bg1"/>
              </a:solidFill>
            </a:endParaRPr>
          </a:p>
        </p:txBody>
      </p:sp>
      <p:sp>
        <p:nvSpPr>
          <p:cNvPr id="40" name="TextBox 39"/>
          <p:cNvSpPr txBox="1"/>
          <p:nvPr/>
        </p:nvSpPr>
        <p:spPr>
          <a:xfrm>
            <a:off x="6156176" y="5507072"/>
            <a:ext cx="619080" cy="200055"/>
          </a:xfrm>
          <a:prstGeom prst="rect">
            <a:avLst/>
          </a:prstGeom>
          <a:noFill/>
          <a:ln>
            <a:noFill/>
          </a:ln>
        </p:spPr>
        <p:txBody>
          <a:bodyPr wrap="none" rtlCol="0">
            <a:spAutoFit/>
          </a:bodyPr>
          <a:lstStyle/>
          <a:p>
            <a:r>
              <a:rPr lang="en-AU" sz="700" b="1" dirty="0">
                <a:solidFill>
                  <a:schemeClr val="bg1"/>
                </a:solidFill>
              </a:rPr>
              <a:t>Self-study</a:t>
            </a:r>
            <a:endParaRPr lang="en-GB" sz="700" b="1" dirty="0">
              <a:solidFill>
                <a:schemeClr val="bg1"/>
              </a:solidFill>
            </a:endParaRPr>
          </a:p>
        </p:txBody>
      </p:sp>
      <p:sp>
        <p:nvSpPr>
          <p:cNvPr id="41" name="TextBox 40"/>
          <p:cNvSpPr txBox="1"/>
          <p:nvPr/>
        </p:nvSpPr>
        <p:spPr>
          <a:xfrm>
            <a:off x="8014349" y="5993311"/>
            <a:ext cx="736099"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r>
              <a:rPr lang="en-AU" b="1" dirty="0">
                <a:solidFill>
                  <a:schemeClr val="tx2"/>
                </a:solidFill>
              </a:rPr>
              <a:t>Etc...</a:t>
            </a:r>
            <a:endParaRPr lang="en-GB" b="1" dirty="0">
              <a:solidFill>
                <a:schemeClr val="tx2"/>
              </a:solidFill>
            </a:endParaRPr>
          </a:p>
        </p:txBody>
      </p:sp>
      <p:sp>
        <p:nvSpPr>
          <p:cNvPr id="42" name="TextBox 41"/>
          <p:cNvSpPr txBox="1"/>
          <p:nvPr/>
        </p:nvSpPr>
        <p:spPr>
          <a:xfrm>
            <a:off x="4355976" y="960983"/>
            <a:ext cx="899605" cy="307777"/>
          </a:xfrm>
          <a:prstGeom prst="rect">
            <a:avLst/>
          </a:prstGeom>
          <a:noFill/>
        </p:spPr>
        <p:txBody>
          <a:bodyPr wrap="none" rtlCol="0">
            <a:spAutoFit/>
          </a:bodyPr>
          <a:lstStyle/>
          <a:p>
            <a:r>
              <a:rPr lang="en-AU" sz="1400" dirty="0" smtClean="0">
                <a:solidFill>
                  <a:srgbClr val="6600FF"/>
                </a:solidFill>
              </a:rPr>
              <a:t>Thurs/Fri</a:t>
            </a:r>
            <a:endParaRPr lang="en-GB" sz="1400" dirty="0">
              <a:solidFill>
                <a:srgbClr val="6600FF"/>
              </a:solidFill>
            </a:endParaRPr>
          </a:p>
        </p:txBody>
      </p:sp>
      <p:sp>
        <p:nvSpPr>
          <p:cNvPr id="43" name="TextBox 42"/>
          <p:cNvSpPr txBox="1"/>
          <p:nvPr/>
        </p:nvSpPr>
        <p:spPr>
          <a:xfrm>
            <a:off x="6341885" y="974693"/>
            <a:ext cx="938014" cy="307777"/>
          </a:xfrm>
          <a:prstGeom prst="rect">
            <a:avLst/>
          </a:prstGeom>
          <a:noFill/>
        </p:spPr>
        <p:txBody>
          <a:bodyPr wrap="none" rtlCol="0">
            <a:spAutoFit/>
          </a:bodyPr>
          <a:lstStyle/>
          <a:p>
            <a:r>
              <a:rPr lang="en-AU" sz="1400" dirty="0" smtClean="0">
                <a:solidFill>
                  <a:srgbClr val="C00000"/>
                </a:solidFill>
              </a:rPr>
              <a:t>Weekend</a:t>
            </a:r>
            <a:endParaRPr lang="en-GB" sz="1400" dirty="0">
              <a:solidFill>
                <a:srgbClr val="C00000"/>
              </a:solidFill>
            </a:endParaRPr>
          </a:p>
        </p:txBody>
      </p:sp>
      <p:sp>
        <p:nvSpPr>
          <p:cNvPr id="44" name="TextBox 43"/>
          <p:cNvSpPr txBox="1"/>
          <p:nvPr/>
        </p:nvSpPr>
        <p:spPr>
          <a:xfrm>
            <a:off x="2003196" y="984853"/>
            <a:ext cx="1056636" cy="307777"/>
          </a:xfrm>
          <a:prstGeom prst="rect">
            <a:avLst/>
          </a:prstGeom>
          <a:noFill/>
        </p:spPr>
        <p:txBody>
          <a:bodyPr wrap="none" rtlCol="0">
            <a:spAutoFit/>
          </a:bodyPr>
          <a:lstStyle/>
          <a:p>
            <a:r>
              <a:rPr lang="en-AU" sz="1400" dirty="0" smtClean="0">
                <a:solidFill>
                  <a:schemeClr val="accent1"/>
                </a:solidFill>
              </a:rPr>
              <a:t>Mon - Wed</a:t>
            </a:r>
            <a:endParaRPr lang="en-GB" sz="1400" dirty="0">
              <a:solidFill>
                <a:schemeClr val="accent1"/>
              </a:solidFill>
            </a:endParaRPr>
          </a:p>
        </p:txBody>
      </p:sp>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04048" y="0"/>
            <a:ext cx="4139952" cy="908720"/>
          </a:xfr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p:spPr>
        <p:txBody>
          <a:bodyPr>
            <a:normAutofit fontScale="90000"/>
          </a:bodyPr>
          <a:lstStyle/>
          <a:p>
            <a:pPr algn="ctr"/>
            <a:r>
              <a:rPr lang="en-AU" sz="3000" i="1" dirty="0">
                <a:solidFill>
                  <a:schemeClr val="bg1"/>
                </a:solidFill>
              </a:rPr>
              <a:t>Flipped </a:t>
            </a:r>
            <a:r>
              <a:rPr lang="en-AU" sz="3000" dirty="0">
                <a:solidFill>
                  <a:schemeClr val="bg1"/>
                </a:solidFill>
              </a:rPr>
              <a:t>Learning &amp; Topic Progression</a:t>
            </a:r>
            <a:endParaRPr lang="en-GB" sz="3000" dirty="0">
              <a:solidFill>
                <a:schemeClr val="bg1"/>
              </a:solidFill>
            </a:endParaRPr>
          </a:p>
        </p:txBody>
      </p:sp>
      <p:sp>
        <p:nvSpPr>
          <p:cNvPr id="2" name="TextBox 1"/>
          <p:cNvSpPr txBox="1"/>
          <p:nvPr/>
        </p:nvSpPr>
        <p:spPr>
          <a:xfrm>
            <a:off x="1259632" y="1278920"/>
            <a:ext cx="975588"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r>
              <a:rPr lang="en-AU" b="1" dirty="0">
                <a:solidFill>
                  <a:schemeClr val="tx2"/>
                </a:solidFill>
              </a:rPr>
              <a:t>Week 9</a:t>
            </a:r>
            <a:endParaRPr lang="en-GB" b="1" dirty="0">
              <a:solidFill>
                <a:schemeClr val="tx2"/>
              </a:solidFill>
            </a:endParaRPr>
          </a:p>
        </p:txBody>
      </p:sp>
      <p:sp>
        <p:nvSpPr>
          <p:cNvPr id="6" name="Snip Diagonal Corner Rectangle 5"/>
          <p:cNvSpPr/>
          <p:nvPr/>
        </p:nvSpPr>
        <p:spPr>
          <a:xfrm>
            <a:off x="2411760" y="1426193"/>
            <a:ext cx="1584176" cy="879423"/>
          </a:xfrm>
          <a:prstGeom prst="snip2DiagRect">
            <a:avLst/>
          </a:prstGeom>
          <a:solidFill>
            <a:srgbClr val="00B0F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50" b="1" i="1" dirty="0">
                <a:solidFill>
                  <a:schemeClr val="bg1"/>
                </a:solidFill>
              </a:rPr>
              <a:t>Money &amp; Markets</a:t>
            </a:r>
            <a:endParaRPr lang="en-GB" sz="1050" b="1" i="1" dirty="0">
              <a:solidFill>
                <a:schemeClr val="bg1"/>
              </a:solidFill>
            </a:endParaRPr>
          </a:p>
        </p:txBody>
      </p:sp>
      <p:sp>
        <p:nvSpPr>
          <p:cNvPr id="3" name="TextBox 2"/>
          <p:cNvSpPr txBox="1"/>
          <p:nvPr/>
        </p:nvSpPr>
        <p:spPr>
          <a:xfrm>
            <a:off x="2506221" y="1436353"/>
            <a:ext cx="697627" cy="200055"/>
          </a:xfrm>
          <a:prstGeom prst="rect">
            <a:avLst/>
          </a:prstGeom>
          <a:noFill/>
          <a:ln>
            <a:noFill/>
          </a:ln>
        </p:spPr>
        <p:txBody>
          <a:bodyPr wrap="none" rtlCol="0">
            <a:spAutoFit/>
          </a:bodyPr>
          <a:lstStyle/>
          <a:p>
            <a:r>
              <a:rPr lang="en-AU" sz="700" b="1" dirty="0">
                <a:solidFill>
                  <a:schemeClr val="bg1"/>
                </a:solidFill>
              </a:rPr>
              <a:t>Workshop 9</a:t>
            </a:r>
            <a:endParaRPr lang="en-GB" sz="700" b="1" dirty="0">
              <a:solidFill>
                <a:schemeClr val="bg1"/>
              </a:solidFill>
            </a:endParaRPr>
          </a:p>
        </p:txBody>
      </p:sp>
      <p:sp>
        <p:nvSpPr>
          <p:cNvPr id="7" name="Chevron 6"/>
          <p:cNvSpPr/>
          <p:nvPr/>
        </p:nvSpPr>
        <p:spPr>
          <a:xfrm>
            <a:off x="4355976" y="1777038"/>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8" name="Snip Diagonal Corner Rectangle 7"/>
          <p:cNvSpPr/>
          <p:nvPr/>
        </p:nvSpPr>
        <p:spPr>
          <a:xfrm>
            <a:off x="4724060" y="1426193"/>
            <a:ext cx="1500448" cy="879423"/>
          </a:xfrm>
          <a:prstGeom prst="snip2DiagRect">
            <a:avLst/>
          </a:prstGeom>
          <a:solidFill>
            <a:schemeClr val="accent1">
              <a:tint val="100000"/>
              <a:shade val="100000"/>
              <a:satMod val="13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Stocks &amp; Markets</a:t>
            </a:r>
            <a:endParaRPr lang="en-GB" sz="1000" b="1" i="1" dirty="0">
              <a:solidFill>
                <a:schemeClr val="bg1"/>
              </a:solidFill>
            </a:endParaRPr>
          </a:p>
        </p:txBody>
      </p:sp>
      <p:sp>
        <p:nvSpPr>
          <p:cNvPr id="9" name="TextBox 8"/>
          <p:cNvSpPr txBox="1"/>
          <p:nvPr/>
        </p:nvSpPr>
        <p:spPr>
          <a:xfrm>
            <a:off x="4788024" y="1436353"/>
            <a:ext cx="619080" cy="200055"/>
          </a:xfrm>
          <a:prstGeom prst="rect">
            <a:avLst/>
          </a:prstGeom>
          <a:noFill/>
          <a:ln>
            <a:noFill/>
          </a:ln>
        </p:spPr>
        <p:txBody>
          <a:bodyPr wrap="none" rtlCol="0">
            <a:spAutoFit/>
          </a:bodyPr>
          <a:lstStyle/>
          <a:p>
            <a:r>
              <a:rPr lang="en-AU" sz="700" b="1" dirty="0">
                <a:solidFill>
                  <a:schemeClr val="bg1"/>
                </a:solidFill>
              </a:rPr>
              <a:t>Pre-load 9</a:t>
            </a:r>
            <a:endParaRPr lang="en-GB" sz="700" b="1" dirty="0">
              <a:solidFill>
                <a:schemeClr val="bg1"/>
              </a:solidFill>
            </a:endParaRPr>
          </a:p>
        </p:txBody>
      </p:sp>
      <p:sp>
        <p:nvSpPr>
          <p:cNvPr id="10" name="Chevron 9"/>
          <p:cNvSpPr/>
          <p:nvPr/>
        </p:nvSpPr>
        <p:spPr>
          <a:xfrm>
            <a:off x="6444208" y="1777038"/>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11" name="Snip Diagonal Corner Rectangle 10"/>
          <p:cNvSpPr/>
          <p:nvPr/>
        </p:nvSpPr>
        <p:spPr>
          <a:xfrm>
            <a:off x="6818623" y="1436353"/>
            <a:ext cx="1497793" cy="879423"/>
          </a:xfrm>
          <a:prstGeom prst="snip2DiagRect">
            <a:avLst/>
          </a:prstGeom>
          <a:solidFill>
            <a:schemeClr val="accent1">
              <a:tint val="100000"/>
              <a:shade val="100000"/>
              <a:satMod val="13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Stocks &amp; Markets</a:t>
            </a:r>
            <a:endParaRPr lang="en-GB" sz="1000" b="1" i="1" dirty="0">
              <a:solidFill>
                <a:schemeClr val="bg1"/>
              </a:solidFill>
            </a:endParaRPr>
          </a:p>
        </p:txBody>
      </p:sp>
      <p:sp>
        <p:nvSpPr>
          <p:cNvPr id="12" name="TextBox 11"/>
          <p:cNvSpPr txBox="1"/>
          <p:nvPr/>
        </p:nvSpPr>
        <p:spPr>
          <a:xfrm>
            <a:off x="6876256" y="1454207"/>
            <a:ext cx="619080" cy="200055"/>
          </a:xfrm>
          <a:prstGeom prst="rect">
            <a:avLst/>
          </a:prstGeom>
          <a:noFill/>
          <a:ln>
            <a:noFill/>
          </a:ln>
        </p:spPr>
        <p:txBody>
          <a:bodyPr wrap="none" rtlCol="0">
            <a:spAutoFit/>
          </a:bodyPr>
          <a:lstStyle/>
          <a:p>
            <a:r>
              <a:rPr lang="en-AU" sz="700" b="1" dirty="0">
                <a:solidFill>
                  <a:schemeClr val="bg1"/>
                </a:solidFill>
              </a:rPr>
              <a:t>Self-study</a:t>
            </a:r>
            <a:endParaRPr lang="en-GB" sz="700" b="1" dirty="0">
              <a:solidFill>
                <a:schemeClr val="bg1"/>
              </a:solidFill>
            </a:endParaRPr>
          </a:p>
        </p:txBody>
      </p:sp>
      <p:sp>
        <p:nvSpPr>
          <p:cNvPr id="14" name="TextBox 13"/>
          <p:cNvSpPr txBox="1"/>
          <p:nvPr/>
        </p:nvSpPr>
        <p:spPr>
          <a:xfrm>
            <a:off x="1259632" y="2647072"/>
            <a:ext cx="1103828"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r>
              <a:rPr lang="en-AU" b="1" dirty="0">
                <a:solidFill>
                  <a:schemeClr val="tx2"/>
                </a:solidFill>
              </a:rPr>
              <a:t>Week 10</a:t>
            </a:r>
            <a:endParaRPr lang="en-GB" b="1" dirty="0">
              <a:solidFill>
                <a:schemeClr val="tx2"/>
              </a:solidFill>
            </a:endParaRPr>
          </a:p>
        </p:txBody>
      </p:sp>
      <p:sp>
        <p:nvSpPr>
          <p:cNvPr id="15" name="Snip Diagonal Corner Rectangle 14"/>
          <p:cNvSpPr/>
          <p:nvPr/>
        </p:nvSpPr>
        <p:spPr>
          <a:xfrm>
            <a:off x="2421596" y="2809672"/>
            <a:ext cx="1574340" cy="879423"/>
          </a:xfrm>
          <a:prstGeom prst="snip2DiagRect">
            <a:avLst/>
          </a:prstGeom>
          <a:solidFill>
            <a:schemeClr val="accent1">
              <a:tint val="100000"/>
              <a:shade val="100000"/>
              <a:satMod val="13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Stocks &amp; Markets</a:t>
            </a:r>
            <a:endParaRPr lang="en-GB" sz="1000" b="1" i="1" dirty="0">
              <a:solidFill>
                <a:schemeClr val="bg1"/>
              </a:solidFill>
            </a:endParaRPr>
          </a:p>
        </p:txBody>
      </p:sp>
      <p:sp>
        <p:nvSpPr>
          <p:cNvPr id="16" name="TextBox 15"/>
          <p:cNvSpPr txBox="1"/>
          <p:nvPr/>
        </p:nvSpPr>
        <p:spPr>
          <a:xfrm>
            <a:off x="2411760" y="2819832"/>
            <a:ext cx="747320" cy="200055"/>
          </a:xfrm>
          <a:prstGeom prst="rect">
            <a:avLst/>
          </a:prstGeom>
          <a:noFill/>
          <a:ln>
            <a:noFill/>
          </a:ln>
        </p:spPr>
        <p:txBody>
          <a:bodyPr wrap="none" rtlCol="0">
            <a:spAutoFit/>
          </a:bodyPr>
          <a:lstStyle/>
          <a:p>
            <a:r>
              <a:rPr lang="en-AU" sz="700" b="1" dirty="0">
                <a:solidFill>
                  <a:schemeClr val="bg1"/>
                </a:solidFill>
              </a:rPr>
              <a:t>Workshop 10</a:t>
            </a:r>
            <a:endParaRPr lang="en-GB" sz="700" b="1" dirty="0">
              <a:solidFill>
                <a:schemeClr val="bg1"/>
              </a:solidFill>
            </a:endParaRPr>
          </a:p>
        </p:txBody>
      </p:sp>
      <p:sp>
        <p:nvSpPr>
          <p:cNvPr id="17" name="Chevron 16"/>
          <p:cNvSpPr/>
          <p:nvPr/>
        </p:nvSpPr>
        <p:spPr>
          <a:xfrm>
            <a:off x="4283968" y="3160517"/>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18" name="Snip Diagonal Corner Rectangle 17"/>
          <p:cNvSpPr/>
          <p:nvPr/>
        </p:nvSpPr>
        <p:spPr>
          <a:xfrm>
            <a:off x="4724060" y="2809672"/>
            <a:ext cx="1500448" cy="879423"/>
          </a:xfrm>
          <a:prstGeom prst="snip2Diag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Risk &amp; Financial Protection</a:t>
            </a:r>
            <a:endParaRPr lang="en-GB" sz="1000" b="1" i="1" dirty="0">
              <a:solidFill>
                <a:schemeClr val="bg1"/>
              </a:solidFill>
            </a:endParaRPr>
          </a:p>
        </p:txBody>
      </p:sp>
      <p:sp>
        <p:nvSpPr>
          <p:cNvPr id="19" name="TextBox 18"/>
          <p:cNvSpPr txBox="1"/>
          <p:nvPr/>
        </p:nvSpPr>
        <p:spPr>
          <a:xfrm>
            <a:off x="4702629" y="2819832"/>
            <a:ext cx="668773" cy="200055"/>
          </a:xfrm>
          <a:prstGeom prst="rect">
            <a:avLst/>
          </a:prstGeom>
          <a:noFill/>
          <a:ln>
            <a:noFill/>
          </a:ln>
        </p:spPr>
        <p:txBody>
          <a:bodyPr wrap="none" rtlCol="0">
            <a:spAutoFit/>
          </a:bodyPr>
          <a:lstStyle/>
          <a:p>
            <a:r>
              <a:rPr lang="en-AU" sz="700" b="1" dirty="0">
                <a:solidFill>
                  <a:schemeClr val="bg1"/>
                </a:solidFill>
              </a:rPr>
              <a:t>Pre-load 10</a:t>
            </a:r>
            <a:endParaRPr lang="en-GB" sz="700" b="1" dirty="0">
              <a:solidFill>
                <a:schemeClr val="bg1"/>
              </a:solidFill>
            </a:endParaRPr>
          </a:p>
        </p:txBody>
      </p:sp>
      <p:sp>
        <p:nvSpPr>
          <p:cNvPr id="20" name="Chevron 19"/>
          <p:cNvSpPr/>
          <p:nvPr/>
        </p:nvSpPr>
        <p:spPr>
          <a:xfrm>
            <a:off x="6431886" y="3160517"/>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21" name="Snip Diagonal Corner Rectangle 20"/>
          <p:cNvSpPr/>
          <p:nvPr/>
        </p:nvSpPr>
        <p:spPr>
          <a:xfrm>
            <a:off x="6818623" y="2819832"/>
            <a:ext cx="1497793" cy="879423"/>
          </a:xfrm>
          <a:prstGeom prst="snip2Diag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Risk &amp; Financial Protection</a:t>
            </a:r>
            <a:endParaRPr lang="en-GB" sz="1000" b="1" i="1" dirty="0">
              <a:solidFill>
                <a:schemeClr val="bg1"/>
              </a:solidFill>
            </a:endParaRPr>
          </a:p>
        </p:txBody>
      </p:sp>
      <p:sp>
        <p:nvSpPr>
          <p:cNvPr id="22" name="TextBox 21"/>
          <p:cNvSpPr txBox="1"/>
          <p:nvPr/>
        </p:nvSpPr>
        <p:spPr>
          <a:xfrm>
            <a:off x="6804248" y="2824999"/>
            <a:ext cx="619080" cy="200055"/>
          </a:xfrm>
          <a:prstGeom prst="rect">
            <a:avLst/>
          </a:prstGeom>
          <a:noFill/>
          <a:ln>
            <a:noFill/>
          </a:ln>
        </p:spPr>
        <p:txBody>
          <a:bodyPr wrap="none" rtlCol="0">
            <a:spAutoFit/>
          </a:bodyPr>
          <a:lstStyle/>
          <a:p>
            <a:r>
              <a:rPr lang="en-AU" sz="700" b="1" dirty="0">
                <a:solidFill>
                  <a:schemeClr val="bg1"/>
                </a:solidFill>
              </a:rPr>
              <a:t>Self-study</a:t>
            </a:r>
            <a:endParaRPr lang="en-GB" sz="700" b="1" dirty="0">
              <a:solidFill>
                <a:schemeClr val="bg1"/>
              </a:solidFill>
            </a:endParaRPr>
          </a:p>
        </p:txBody>
      </p:sp>
      <p:sp>
        <p:nvSpPr>
          <p:cNvPr id="23" name="TextBox 22"/>
          <p:cNvSpPr txBox="1"/>
          <p:nvPr/>
        </p:nvSpPr>
        <p:spPr>
          <a:xfrm>
            <a:off x="1299116" y="4015224"/>
            <a:ext cx="1091068"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r>
              <a:rPr lang="en-AU" b="1" dirty="0">
                <a:solidFill>
                  <a:schemeClr val="tx2"/>
                </a:solidFill>
              </a:rPr>
              <a:t>Week 11</a:t>
            </a:r>
            <a:endParaRPr lang="en-GB" b="1" dirty="0">
              <a:solidFill>
                <a:schemeClr val="tx2"/>
              </a:solidFill>
            </a:endParaRPr>
          </a:p>
        </p:txBody>
      </p:sp>
      <p:sp>
        <p:nvSpPr>
          <p:cNvPr id="24" name="Snip Diagonal Corner Rectangle 23"/>
          <p:cNvSpPr/>
          <p:nvPr/>
        </p:nvSpPr>
        <p:spPr>
          <a:xfrm>
            <a:off x="2421596" y="4234505"/>
            <a:ext cx="1574340" cy="879423"/>
          </a:xfrm>
          <a:prstGeom prst="snip2DiagRect">
            <a:avLst/>
          </a:prstGeom>
          <a:solidFill>
            <a:srgbClr val="7030A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Risk &amp; Financial Protection</a:t>
            </a:r>
            <a:endParaRPr lang="en-GB" sz="1000" b="1" i="1" dirty="0">
              <a:solidFill>
                <a:schemeClr val="bg1"/>
              </a:solidFill>
            </a:endParaRPr>
          </a:p>
        </p:txBody>
      </p:sp>
      <p:sp>
        <p:nvSpPr>
          <p:cNvPr id="25" name="TextBox 24"/>
          <p:cNvSpPr txBox="1"/>
          <p:nvPr/>
        </p:nvSpPr>
        <p:spPr>
          <a:xfrm>
            <a:off x="2411760" y="4244665"/>
            <a:ext cx="772969" cy="200055"/>
          </a:xfrm>
          <a:prstGeom prst="rect">
            <a:avLst/>
          </a:prstGeom>
          <a:noFill/>
          <a:ln>
            <a:noFill/>
          </a:ln>
        </p:spPr>
        <p:txBody>
          <a:bodyPr wrap="none" rtlCol="0">
            <a:spAutoFit/>
          </a:bodyPr>
          <a:lstStyle/>
          <a:p>
            <a:r>
              <a:rPr lang="en-AU" sz="700" b="1" dirty="0">
                <a:solidFill>
                  <a:schemeClr val="bg1"/>
                </a:solidFill>
              </a:rPr>
              <a:t>Workshop  11</a:t>
            </a:r>
            <a:endParaRPr lang="en-GB" sz="700" b="1" dirty="0">
              <a:solidFill>
                <a:schemeClr val="bg1"/>
              </a:solidFill>
            </a:endParaRPr>
          </a:p>
        </p:txBody>
      </p:sp>
      <p:sp>
        <p:nvSpPr>
          <p:cNvPr id="26" name="Chevron 25"/>
          <p:cNvSpPr/>
          <p:nvPr/>
        </p:nvSpPr>
        <p:spPr>
          <a:xfrm>
            <a:off x="4283968" y="4585350"/>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27" name="Snip Diagonal Corner Rectangle 26"/>
          <p:cNvSpPr/>
          <p:nvPr/>
        </p:nvSpPr>
        <p:spPr>
          <a:xfrm>
            <a:off x="4724060" y="4234505"/>
            <a:ext cx="1500448" cy="879423"/>
          </a:xfrm>
          <a:prstGeom prst="snip2DiagRect">
            <a:avLst/>
          </a:prstGeom>
          <a:solidFill>
            <a:srgbClr val="00B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Finance &amp; Globalisation</a:t>
            </a:r>
            <a:endParaRPr lang="en-GB" sz="1000" b="1" i="1" dirty="0">
              <a:solidFill>
                <a:schemeClr val="bg1"/>
              </a:solidFill>
            </a:endParaRPr>
          </a:p>
        </p:txBody>
      </p:sp>
      <p:sp>
        <p:nvSpPr>
          <p:cNvPr id="28" name="TextBox 27"/>
          <p:cNvSpPr txBox="1"/>
          <p:nvPr/>
        </p:nvSpPr>
        <p:spPr>
          <a:xfrm>
            <a:off x="4702629" y="4244665"/>
            <a:ext cx="694421" cy="200055"/>
          </a:xfrm>
          <a:prstGeom prst="rect">
            <a:avLst/>
          </a:prstGeom>
          <a:noFill/>
          <a:ln>
            <a:noFill/>
          </a:ln>
        </p:spPr>
        <p:txBody>
          <a:bodyPr wrap="none" rtlCol="0">
            <a:spAutoFit/>
          </a:bodyPr>
          <a:lstStyle/>
          <a:p>
            <a:r>
              <a:rPr lang="en-AU" sz="700" b="1" dirty="0">
                <a:solidFill>
                  <a:schemeClr val="bg1"/>
                </a:solidFill>
              </a:rPr>
              <a:t>Pre-load  11</a:t>
            </a:r>
            <a:endParaRPr lang="en-GB" sz="700" b="1" dirty="0">
              <a:solidFill>
                <a:schemeClr val="bg1"/>
              </a:solidFill>
            </a:endParaRPr>
          </a:p>
        </p:txBody>
      </p:sp>
      <p:sp>
        <p:nvSpPr>
          <p:cNvPr id="29" name="Chevron 28"/>
          <p:cNvSpPr/>
          <p:nvPr/>
        </p:nvSpPr>
        <p:spPr>
          <a:xfrm>
            <a:off x="6431886" y="4585350"/>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30" name="Snip Diagonal Corner Rectangle 29"/>
          <p:cNvSpPr/>
          <p:nvPr/>
        </p:nvSpPr>
        <p:spPr>
          <a:xfrm>
            <a:off x="6818623" y="4244665"/>
            <a:ext cx="1497793" cy="879423"/>
          </a:xfrm>
          <a:prstGeom prst="snip2DiagRect">
            <a:avLst/>
          </a:prstGeom>
          <a:solidFill>
            <a:srgbClr val="00B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Finance &amp; Globalisation</a:t>
            </a:r>
            <a:endParaRPr lang="en-GB" sz="1000" b="1" i="1" dirty="0">
              <a:solidFill>
                <a:schemeClr val="bg1"/>
              </a:solidFill>
            </a:endParaRPr>
          </a:p>
        </p:txBody>
      </p:sp>
      <p:sp>
        <p:nvSpPr>
          <p:cNvPr id="31" name="TextBox 30"/>
          <p:cNvSpPr txBox="1"/>
          <p:nvPr/>
        </p:nvSpPr>
        <p:spPr>
          <a:xfrm>
            <a:off x="6804248" y="4249832"/>
            <a:ext cx="619080" cy="200055"/>
          </a:xfrm>
          <a:prstGeom prst="rect">
            <a:avLst/>
          </a:prstGeom>
          <a:noFill/>
          <a:ln>
            <a:noFill/>
          </a:ln>
        </p:spPr>
        <p:txBody>
          <a:bodyPr wrap="none" rtlCol="0">
            <a:spAutoFit/>
          </a:bodyPr>
          <a:lstStyle/>
          <a:p>
            <a:r>
              <a:rPr lang="en-AU" sz="700" b="1" dirty="0">
                <a:solidFill>
                  <a:schemeClr val="bg1"/>
                </a:solidFill>
              </a:rPr>
              <a:t>Self-study</a:t>
            </a:r>
            <a:endParaRPr lang="en-GB" sz="700" b="1" dirty="0">
              <a:solidFill>
                <a:schemeClr val="bg1"/>
              </a:solidFill>
            </a:endParaRPr>
          </a:p>
        </p:txBody>
      </p:sp>
      <p:sp>
        <p:nvSpPr>
          <p:cNvPr id="32" name="TextBox 31"/>
          <p:cNvSpPr txBox="1"/>
          <p:nvPr/>
        </p:nvSpPr>
        <p:spPr>
          <a:xfrm>
            <a:off x="1299116" y="5354632"/>
            <a:ext cx="1103828"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r>
              <a:rPr lang="en-AU" b="1" dirty="0">
                <a:solidFill>
                  <a:schemeClr val="tx2"/>
                </a:solidFill>
              </a:rPr>
              <a:t>Week 12</a:t>
            </a:r>
            <a:endParaRPr lang="en-GB" b="1" dirty="0">
              <a:solidFill>
                <a:schemeClr val="tx2"/>
              </a:solidFill>
            </a:endParaRPr>
          </a:p>
        </p:txBody>
      </p:sp>
      <p:sp>
        <p:nvSpPr>
          <p:cNvPr id="33" name="Snip Diagonal Corner Rectangle 32"/>
          <p:cNvSpPr/>
          <p:nvPr/>
        </p:nvSpPr>
        <p:spPr>
          <a:xfrm>
            <a:off x="2421596" y="5573913"/>
            <a:ext cx="1574340" cy="879423"/>
          </a:xfrm>
          <a:prstGeom prst="snip2DiagRect">
            <a:avLst/>
          </a:prstGeom>
          <a:solidFill>
            <a:srgbClr val="00B05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Finance &amp; Globalisation</a:t>
            </a:r>
            <a:endParaRPr lang="en-GB" sz="1000" b="1" i="1" dirty="0">
              <a:solidFill>
                <a:schemeClr val="bg1"/>
              </a:solidFill>
            </a:endParaRPr>
          </a:p>
        </p:txBody>
      </p:sp>
      <p:sp>
        <p:nvSpPr>
          <p:cNvPr id="34" name="TextBox 33"/>
          <p:cNvSpPr txBox="1"/>
          <p:nvPr/>
        </p:nvSpPr>
        <p:spPr>
          <a:xfrm>
            <a:off x="2411760" y="5584073"/>
            <a:ext cx="747320" cy="200055"/>
          </a:xfrm>
          <a:prstGeom prst="rect">
            <a:avLst/>
          </a:prstGeom>
          <a:noFill/>
          <a:ln>
            <a:noFill/>
          </a:ln>
        </p:spPr>
        <p:txBody>
          <a:bodyPr wrap="none" rtlCol="0">
            <a:spAutoFit/>
          </a:bodyPr>
          <a:lstStyle/>
          <a:p>
            <a:r>
              <a:rPr lang="en-AU" sz="700" b="1" dirty="0">
                <a:solidFill>
                  <a:schemeClr val="bg1"/>
                </a:solidFill>
              </a:rPr>
              <a:t>Workshop 12</a:t>
            </a:r>
            <a:endParaRPr lang="en-GB" sz="700" b="1" dirty="0">
              <a:solidFill>
                <a:schemeClr val="bg1"/>
              </a:solidFill>
            </a:endParaRPr>
          </a:p>
        </p:txBody>
      </p:sp>
      <p:sp>
        <p:nvSpPr>
          <p:cNvPr id="35" name="Chevron 34"/>
          <p:cNvSpPr/>
          <p:nvPr/>
        </p:nvSpPr>
        <p:spPr>
          <a:xfrm>
            <a:off x="4283968" y="5924758"/>
            <a:ext cx="156338" cy="168538"/>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050" b="1" dirty="0">
              <a:solidFill>
                <a:schemeClr val="bg1"/>
              </a:solidFill>
            </a:endParaRPr>
          </a:p>
        </p:txBody>
      </p:sp>
      <p:sp>
        <p:nvSpPr>
          <p:cNvPr id="36" name="Snip Diagonal Corner Rectangle 35"/>
          <p:cNvSpPr/>
          <p:nvPr/>
        </p:nvSpPr>
        <p:spPr>
          <a:xfrm>
            <a:off x="4724060" y="5573913"/>
            <a:ext cx="1576132" cy="879423"/>
          </a:xfrm>
          <a:prstGeom prst="snip2DiagRect">
            <a:avLst/>
          </a:prstGeom>
          <a:solidFill>
            <a:srgbClr val="C0000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AU" sz="1000" b="1" i="1" dirty="0">
                <a:solidFill>
                  <a:schemeClr val="bg1"/>
                </a:solidFill>
              </a:rPr>
              <a:t>Unit Overview &amp; Revision Workshop</a:t>
            </a:r>
            <a:endParaRPr lang="en-GB" sz="1000" b="1" i="1" dirty="0">
              <a:solidFill>
                <a:schemeClr val="bg1"/>
              </a:solidFill>
            </a:endParaRPr>
          </a:p>
        </p:txBody>
      </p:sp>
      <p:sp>
        <p:nvSpPr>
          <p:cNvPr id="40" name="TextBox 39"/>
          <p:cNvSpPr txBox="1"/>
          <p:nvPr/>
        </p:nvSpPr>
        <p:spPr>
          <a:xfrm>
            <a:off x="6804248" y="5589240"/>
            <a:ext cx="619080" cy="200055"/>
          </a:xfrm>
          <a:prstGeom prst="rect">
            <a:avLst/>
          </a:prstGeom>
          <a:noFill/>
          <a:ln>
            <a:noFill/>
          </a:ln>
        </p:spPr>
        <p:txBody>
          <a:bodyPr wrap="none" rtlCol="0">
            <a:spAutoFit/>
          </a:bodyPr>
          <a:lstStyle/>
          <a:p>
            <a:r>
              <a:rPr lang="en-AU" sz="700" b="1" dirty="0">
                <a:solidFill>
                  <a:schemeClr val="bg1"/>
                </a:solidFill>
              </a:rPr>
              <a:t>Self-study</a:t>
            </a:r>
            <a:endParaRPr lang="en-GB" sz="700" b="1" dirty="0">
              <a:solidFill>
                <a:schemeClr val="bg1"/>
              </a:solidFill>
            </a:endParaRPr>
          </a:p>
        </p:txBody>
      </p:sp>
      <p:sp>
        <p:nvSpPr>
          <p:cNvPr id="42" name="TextBox 41"/>
          <p:cNvSpPr txBox="1"/>
          <p:nvPr/>
        </p:nvSpPr>
        <p:spPr>
          <a:xfrm>
            <a:off x="251520" y="1278920"/>
            <a:ext cx="736099" cy="369332"/>
          </a:xfrm>
          <a:prstGeom prst="rect">
            <a:avLst/>
          </a:prstGeom>
          <a:ln>
            <a:noFill/>
          </a:ln>
        </p:spPr>
        <p:style>
          <a:lnRef idx="2">
            <a:schemeClr val="accent6"/>
          </a:lnRef>
          <a:fillRef idx="1">
            <a:schemeClr val="lt1"/>
          </a:fillRef>
          <a:effectRef idx="0">
            <a:schemeClr val="accent6"/>
          </a:effectRef>
          <a:fontRef idx="minor">
            <a:schemeClr val="dk1"/>
          </a:fontRef>
        </p:style>
        <p:txBody>
          <a:bodyPr wrap="none" rtlCol="0">
            <a:spAutoFit/>
          </a:bodyPr>
          <a:lstStyle/>
          <a:p>
            <a:r>
              <a:rPr lang="en-AU" b="1" dirty="0">
                <a:solidFill>
                  <a:schemeClr val="tx2"/>
                </a:solidFill>
              </a:rPr>
              <a:t>Etc...</a:t>
            </a:r>
            <a:endParaRPr lang="en-GB" b="1" dirty="0">
              <a:solidFill>
                <a:schemeClr val="tx2"/>
              </a:solidFill>
            </a:endParaRPr>
          </a:p>
        </p:txBody>
      </p:sp>
      <p:sp>
        <p:nvSpPr>
          <p:cNvPr id="43" name="TextBox 42"/>
          <p:cNvSpPr txBox="1"/>
          <p:nvPr/>
        </p:nvSpPr>
        <p:spPr>
          <a:xfrm>
            <a:off x="6574236" y="5743416"/>
            <a:ext cx="1958204" cy="430887"/>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AU" sz="1100" b="1" dirty="0">
                <a:solidFill>
                  <a:schemeClr val="tx2"/>
                </a:solidFill>
              </a:rPr>
              <a:t>Revision Workshops are held in SWOTVAC Week</a:t>
            </a:r>
            <a:endParaRPr lang="en-GB" sz="1100" b="1" dirty="0">
              <a:solidFill>
                <a:schemeClr val="tx2"/>
              </a:solidFill>
            </a:endParaRPr>
          </a:p>
        </p:txBody>
      </p:sp>
      <p:sp>
        <p:nvSpPr>
          <p:cNvPr id="38" name="TextBox 37"/>
          <p:cNvSpPr txBox="1"/>
          <p:nvPr/>
        </p:nvSpPr>
        <p:spPr>
          <a:xfrm>
            <a:off x="4980564" y="1009121"/>
            <a:ext cx="899605" cy="307777"/>
          </a:xfrm>
          <a:prstGeom prst="rect">
            <a:avLst/>
          </a:prstGeom>
          <a:noFill/>
        </p:spPr>
        <p:txBody>
          <a:bodyPr wrap="none" rtlCol="0">
            <a:spAutoFit/>
          </a:bodyPr>
          <a:lstStyle/>
          <a:p>
            <a:r>
              <a:rPr lang="en-AU" sz="1400" dirty="0" smtClean="0">
                <a:solidFill>
                  <a:srgbClr val="6600FF"/>
                </a:solidFill>
              </a:rPr>
              <a:t>Thurs/Fri</a:t>
            </a:r>
            <a:endParaRPr lang="en-GB" sz="1400" dirty="0">
              <a:solidFill>
                <a:srgbClr val="6600FF"/>
              </a:solidFill>
            </a:endParaRPr>
          </a:p>
        </p:txBody>
      </p:sp>
      <p:sp>
        <p:nvSpPr>
          <p:cNvPr id="39" name="TextBox 38"/>
          <p:cNvSpPr txBox="1"/>
          <p:nvPr/>
        </p:nvSpPr>
        <p:spPr>
          <a:xfrm>
            <a:off x="6966473" y="1022831"/>
            <a:ext cx="938014" cy="307777"/>
          </a:xfrm>
          <a:prstGeom prst="rect">
            <a:avLst/>
          </a:prstGeom>
          <a:noFill/>
        </p:spPr>
        <p:txBody>
          <a:bodyPr wrap="none" rtlCol="0">
            <a:spAutoFit/>
          </a:bodyPr>
          <a:lstStyle/>
          <a:p>
            <a:r>
              <a:rPr lang="en-AU" sz="1400" dirty="0" smtClean="0">
                <a:solidFill>
                  <a:srgbClr val="C00000"/>
                </a:solidFill>
              </a:rPr>
              <a:t>Weekend</a:t>
            </a:r>
            <a:endParaRPr lang="en-GB" sz="1400" dirty="0">
              <a:solidFill>
                <a:srgbClr val="C00000"/>
              </a:solidFill>
            </a:endParaRPr>
          </a:p>
        </p:txBody>
      </p:sp>
      <p:sp>
        <p:nvSpPr>
          <p:cNvPr id="41" name="TextBox 40"/>
          <p:cNvSpPr txBox="1"/>
          <p:nvPr/>
        </p:nvSpPr>
        <p:spPr>
          <a:xfrm>
            <a:off x="2627784" y="1032991"/>
            <a:ext cx="1056636" cy="307777"/>
          </a:xfrm>
          <a:prstGeom prst="rect">
            <a:avLst/>
          </a:prstGeom>
          <a:noFill/>
        </p:spPr>
        <p:txBody>
          <a:bodyPr wrap="none" rtlCol="0">
            <a:spAutoFit/>
          </a:bodyPr>
          <a:lstStyle/>
          <a:p>
            <a:r>
              <a:rPr lang="en-AU" sz="1400" dirty="0" smtClean="0">
                <a:solidFill>
                  <a:schemeClr val="accent1"/>
                </a:solidFill>
              </a:rPr>
              <a:t>Mon - Wed</a:t>
            </a:r>
            <a:endParaRPr lang="en-GB" sz="1400" dirty="0">
              <a:solidFill>
                <a:schemeClr val="accent1"/>
              </a:solidFill>
            </a:endParaRPr>
          </a:p>
        </p:txBody>
      </p:sp>
    </p:spTree>
    <p:extLst>
      <p:ext uri="{BB962C8B-B14F-4D97-AF65-F5344CB8AC3E}">
        <p14:creationId xmlns:p14="http://schemas.microsoft.com/office/powerpoint/2010/main" val="30961359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196752"/>
            <a:ext cx="8229600" cy="5001419"/>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0" indent="0"/>
            <a:r>
              <a:rPr lang="en-GB" sz="1800" dirty="0"/>
              <a:t>In BFC1001, we use a streamlined system of email correspondence working in conjunction with the BFC1001 Frequently Ask Question (FAQ) forum boards.</a:t>
            </a:r>
          </a:p>
          <a:p>
            <a:pPr marL="0" indent="0"/>
            <a:endParaRPr lang="en-GB" sz="800" dirty="0"/>
          </a:p>
          <a:p>
            <a:pPr marL="0" indent="0"/>
            <a:r>
              <a:rPr lang="en-GB" sz="1800" dirty="0"/>
              <a:t>Rather than email an </a:t>
            </a:r>
            <a:r>
              <a:rPr lang="en-GB" sz="1800" dirty="0" smtClean="0"/>
              <a:t>individual staff member, </a:t>
            </a:r>
            <a:r>
              <a:rPr lang="en-GB" sz="1800" dirty="0"/>
              <a:t>students will direct all email enquiries to a central subject address: </a:t>
            </a:r>
          </a:p>
          <a:p>
            <a:pPr marL="0" indent="0"/>
            <a:r>
              <a:rPr lang="en-GB" sz="1800" dirty="0">
                <a:hlinkClick r:id="rId2"/>
              </a:rPr>
              <a:t>BFC1001.Clayton-x@monash.edu</a:t>
            </a:r>
            <a:endParaRPr lang="en-GB" sz="1800" dirty="0"/>
          </a:p>
          <a:p>
            <a:pPr marL="0" indent="0"/>
            <a:endParaRPr lang="en-GB" sz="800" dirty="0"/>
          </a:p>
          <a:p>
            <a:pPr marL="0" indent="0"/>
            <a:r>
              <a:rPr lang="en-GB" sz="1800" dirty="0"/>
              <a:t>The reason for such a system is to efficiently deal with the common occurrence of mass, repetitive email queries sent by students to staff in large units. BFC1001 has an enrolment this semester of </a:t>
            </a:r>
            <a:r>
              <a:rPr lang="en-GB" sz="1800" dirty="0" smtClean="0"/>
              <a:t>600 </a:t>
            </a:r>
            <a:r>
              <a:rPr lang="en-GB" sz="1800" dirty="0"/>
              <a:t>students. </a:t>
            </a:r>
          </a:p>
          <a:p>
            <a:pPr marL="0" indent="0"/>
            <a:r>
              <a:rPr lang="en-GB" sz="1800" dirty="0"/>
              <a:t>For example, in prior semesters, multiple staff have received collectively dozens of emails in one day about the exact same query. Instead of replying with the same answer dozens of times, </a:t>
            </a:r>
            <a:r>
              <a:rPr lang="en-GB" sz="1800" dirty="0" smtClean="0"/>
              <a:t>a central subject email and FAQ </a:t>
            </a:r>
            <a:r>
              <a:rPr lang="en-GB" sz="1800" dirty="0"/>
              <a:t>system </a:t>
            </a:r>
            <a:r>
              <a:rPr lang="en-GB" sz="1800" dirty="0" smtClean="0"/>
              <a:t>most efficiently </a:t>
            </a:r>
            <a:r>
              <a:rPr lang="en-GB" sz="1800" dirty="0"/>
              <a:t>handles mass, repetitive queries to benefit of both students and staff.</a:t>
            </a:r>
            <a:endParaRPr lang="en-GB" sz="1800" dirty="0">
              <a:latin typeface="Calibri" panose="020F0502020204030204" pitchFamily="34" charset="0"/>
            </a:endParaRPr>
          </a:p>
        </p:txBody>
      </p:sp>
      <p:sp>
        <p:nvSpPr>
          <p:cNvPr id="7" name="Title 1"/>
          <p:cNvSpPr txBox="1">
            <a:spLocks/>
          </p:cNvSpPr>
          <p:nvPr/>
        </p:nvSpPr>
        <p:spPr>
          <a:xfrm>
            <a:off x="5436096" y="0"/>
            <a:ext cx="3707903" cy="60960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a:solidFill>
                  <a:schemeClr val="bg1"/>
                </a:solidFill>
                <a:cs typeface="Calibri" panose="020F0502020204030204" pitchFamily="34" charset="0"/>
              </a:rPr>
              <a:t>Email &amp; FAQ system</a:t>
            </a:r>
            <a:endParaRPr lang="en-GB" sz="2800" dirty="0">
              <a:solidFill>
                <a:schemeClr val="bg1"/>
              </a:solidFill>
              <a:cs typeface="Calibri" panose="020F0502020204030204" pitchFamily="34" charset="0"/>
            </a:endParaRPr>
          </a:p>
        </p:txBody>
      </p:sp>
    </p:spTree>
    <p:extLst>
      <p:ext uri="{BB962C8B-B14F-4D97-AF65-F5344CB8AC3E}">
        <p14:creationId xmlns:p14="http://schemas.microsoft.com/office/powerpoint/2010/main" val="25806335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29600" cy="5145435"/>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r>
              <a:rPr lang="en-AU" sz="1800" dirty="0">
                <a:solidFill>
                  <a:schemeClr val="accent1"/>
                </a:solidFill>
              </a:rPr>
              <a:t>So what should students expect after sending a query to central subject email?</a:t>
            </a:r>
          </a:p>
          <a:p>
            <a:pPr marL="171450" indent="-171450">
              <a:buFont typeface="Arial" panose="020B0604020202020204" pitchFamily="34" charset="0"/>
              <a:buChar char="•"/>
            </a:pPr>
            <a:r>
              <a:rPr lang="en-GB" dirty="0"/>
              <a:t>If the question has been already answered on the </a:t>
            </a:r>
            <a:r>
              <a:rPr lang="en-GB" dirty="0" smtClean="0"/>
              <a:t>Unit Guide, Moodle or FAQ, </a:t>
            </a:r>
            <a:r>
              <a:rPr lang="en-GB" dirty="0"/>
              <a:t>the student will be directed to the appropriate </a:t>
            </a:r>
            <a:r>
              <a:rPr lang="en-GB" dirty="0" smtClean="0"/>
              <a:t>document with the instruction to see staff in consultation if questions persist.</a:t>
            </a:r>
            <a:endParaRPr lang="en-GB" dirty="0"/>
          </a:p>
          <a:p>
            <a:pPr marL="171450" indent="-171450">
              <a:buFont typeface="Arial" panose="020B0604020202020204" pitchFamily="34" charset="0"/>
              <a:buChar char="•"/>
            </a:pPr>
            <a:r>
              <a:rPr lang="en-GB" dirty="0"/>
              <a:t>If a question is not a FAQ but added to the FAQ, the FAQ will be updated with the question answer and the student will be directed to the appropriate section of the FAQ.</a:t>
            </a:r>
          </a:p>
          <a:p>
            <a:pPr marL="171450" indent="-171450">
              <a:buFont typeface="Arial" panose="020B0604020202020204" pitchFamily="34" charset="0"/>
              <a:buChar char="•"/>
            </a:pPr>
            <a:r>
              <a:rPr lang="en-GB" dirty="0"/>
              <a:t>If a question is deemed by staff as requiring a direct, custom response, the student will be answered with a custom reply email.</a:t>
            </a:r>
          </a:p>
          <a:p>
            <a:pPr marL="171450" indent="-171450">
              <a:buFont typeface="Arial" panose="020B0604020202020204" pitchFamily="34" charset="0"/>
              <a:buChar char="•"/>
            </a:pPr>
            <a:r>
              <a:rPr lang="en-GB" dirty="0"/>
              <a:t>If a question is deemed to require face-to-face consultation, the student will be informed of which staff member(s) to see and the student is expected to see that staff member during consultation to resolve their query. Further email correspondence will not be required.</a:t>
            </a:r>
          </a:p>
          <a:p>
            <a:pPr marL="171450" indent="-171450">
              <a:buFont typeface="Arial" panose="020B0604020202020204" pitchFamily="34" charset="0"/>
              <a:buChar char="•"/>
            </a:pPr>
            <a:r>
              <a:rPr lang="en-AU" dirty="0" smtClean="0"/>
              <a:t>Staff </a:t>
            </a:r>
            <a:r>
              <a:rPr lang="en-AU" dirty="0"/>
              <a:t>who are emailed directly by students will inform students to send the query to the central subject email</a:t>
            </a:r>
            <a:r>
              <a:rPr lang="en-AU" dirty="0" smtClean="0"/>
              <a:t>.</a:t>
            </a:r>
          </a:p>
          <a:p>
            <a:pPr marL="0" indent="0"/>
            <a:r>
              <a:rPr lang="en-GB" dirty="0" smtClean="0">
                <a:solidFill>
                  <a:srgbClr val="C00000"/>
                </a:solidFill>
              </a:rPr>
              <a:t>Any </a:t>
            </a:r>
            <a:r>
              <a:rPr lang="en-GB" dirty="0">
                <a:solidFill>
                  <a:srgbClr val="C00000"/>
                </a:solidFill>
              </a:rPr>
              <a:t>student </a:t>
            </a:r>
            <a:r>
              <a:rPr lang="en-GB" dirty="0" smtClean="0">
                <a:solidFill>
                  <a:srgbClr val="C00000"/>
                </a:solidFill>
              </a:rPr>
              <a:t>asking </a:t>
            </a:r>
            <a:r>
              <a:rPr lang="en-GB" dirty="0">
                <a:solidFill>
                  <a:srgbClr val="C00000"/>
                </a:solidFill>
              </a:rPr>
              <a:t>a question that has already been </a:t>
            </a:r>
            <a:r>
              <a:rPr lang="en-GB" dirty="0" smtClean="0">
                <a:solidFill>
                  <a:srgbClr val="C00000"/>
                </a:solidFill>
              </a:rPr>
              <a:t>addressed by </a:t>
            </a:r>
            <a:r>
              <a:rPr lang="en-GB" dirty="0">
                <a:solidFill>
                  <a:srgbClr val="C00000"/>
                </a:solidFill>
              </a:rPr>
              <a:t>the unit guide, FAQ or Moodle documentation will receive an automatic email directing them </a:t>
            </a:r>
            <a:r>
              <a:rPr lang="en-GB" dirty="0" smtClean="0">
                <a:solidFill>
                  <a:srgbClr val="C00000"/>
                </a:solidFill>
              </a:rPr>
              <a:t>to read </a:t>
            </a:r>
            <a:r>
              <a:rPr lang="en-GB" dirty="0">
                <a:solidFill>
                  <a:srgbClr val="C00000"/>
                </a:solidFill>
              </a:rPr>
              <a:t>the relevant information and to see staff in consultation should any questions persist.</a:t>
            </a:r>
          </a:p>
        </p:txBody>
      </p:sp>
      <p:sp>
        <p:nvSpPr>
          <p:cNvPr id="7" name="Title 1"/>
          <p:cNvSpPr txBox="1">
            <a:spLocks/>
          </p:cNvSpPr>
          <p:nvPr/>
        </p:nvSpPr>
        <p:spPr>
          <a:xfrm>
            <a:off x="5436096" y="0"/>
            <a:ext cx="3707903" cy="60960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a:solidFill>
                  <a:schemeClr val="bg1"/>
                </a:solidFill>
                <a:cs typeface="Calibri" panose="020F0502020204030204" pitchFamily="34" charset="0"/>
              </a:rPr>
              <a:t>Email &amp; FAQ system</a:t>
            </a:r>
            <a:endParaRPr lang="en-GB" sz="2800" dirty="0">
              <a:solidFill>
                <a:schemeClr val="bg1"/>
              </a:solidFill>
              <a:cs typeface="Calibri" panose="020F0502020204030204" pitchFamily="34" charset="0"/>
            </a:endParaRPr>
          </a:p>
        </p:txBody>
      </p:sp>
    </p:spTree>
    <p:extLst>
      <p:ext uri="{BB962C8B-B14F-4D97-AF65-F5344CB8AC3E}">
        <p14:creationId xmlns:p14="http://schemas.microsoft.com/office/powerpoint/2010/main" val="26462213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196752"/>
            <a:ext cx="8229600" cy="5001419"/>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0" indent="0"/>
            <a:r>
              <a:rPr lang="en-GB" sz="1800" dirty="0">
                <a:solidFill>
                  <a:schemeClr val="accent1"/>
                </a:solidFill>
              </a:rPr>
              <a:t>As a foundation subject, many concepts taught here are used in later subjects. Consultation with staff is an essential part of learning these foundational concepts and is often an under-utilised or overlooked resource.</a:t>
            </a:r>
          </a:p>
          <a:p>
            <a:pPr>
              <a:buFont typeface="Arial" panose="020B0604020202020204" pitchFamily="34" charset="0"/>
              <a:buChar char="•"/>
            </a:pPr>
            <a:r>
              <a:rPr lang="en-GB" dirty="0"/>
              <a:t>To ensure student learning is most efficiently handled, questions about curriculum topics, readings, assessment, pre-load and workshop study are to be </a:t>
            </a:r>
            <a:r>
              <a:rPr lang="en-GB" u="sng" dirty="0"/>
              <a:t>handled via face-to-face consultation with staff</a:t>
            </a:r>
            <a:r>
              <a:rPr lang="en-GB" dirty="0"/>
              <a:t>. Students emailing such questions to staff </a:t>
            </a:r>
            <a:r>
              <a:rPr lang="en-GB" dirty="0" smtClean="0"/>
              <a:t>or the central subject email will </a:t>
            </a:r>
            <a:r>
              <a:rPr lang="en-GB" dirty="0"/>
              <a:t>be automatically </a:t>
            </a:r>
            <a:r>
              <a:rPr lang="en-GB" u="sng" dirty="0"/>
              <a:t>redirected </a:t>
            </a:r>
            <a:r>
              <a:rPr lang="en-GB" u="sng" dirty="0" smtClean="0"/>
              <a:t>to </a:t>
            </a:r>
            <a:r>
              <a:rPr lang="en-GB" u="sng" dirty="0"/>
              <a:t>see staff in consultation</a:t>
            </a:r>
            <a:r>
              <a:rPr lang="en-GB" dirty="0"/>
              <a:t>.</a:t>
            </a:r>
          </a:p>
          <a:p>
            <a:pPr>
              <a:buFont typeface="Arial" panose="020B0604020202020204" pitchFamily="34" charset="0"/>
              <a:buChar char="•"/>
            </a:pPr>
            <a:r>
              <a:rPr lang="en-GB" dirty="0"/>
              <a:t>A key reason for this policy is that most questions about curriculum or assessment involve complex problems. To appropriately answer such queries, staff often need to diagnose the problem with probing questions of their own that illuminate the students misunderstandings and unique learning circumstance. Then, the answer is often detailed and requiring hand written illustrations of diagrams and formula.</a:t>
            </a:r>
          </a:p>
          <a:p>
            <a:pPr>
              <a:buFont typeface="Arial" panose="020B0604020202020204" pitchFamily="34" charset="0"/>
              <a:buChar char="•"/>
            </a:pPr>
            <a:r>
              <a:rPr lang="en-GB" dirty="0"/>
              <a:t>Such a process cannot be achieved effectively via email and requires a back and forth conversation. Further, to maximise student learning in an on-campus subject, staff also wish to encourage as much positive interaction between themselves and students.</a:t>
            </a:r>
          </a:p>
        </p:txBody>
      </p:sp>
      <p:sp>
        <p:nvSpPr>
          <p:cNvPr id="7" name="Title 1"/>
          <p:cNvSpPr txBox="1">
            <a:spLocks/>
          </p:cNvSpPr>
          <p:nvPr/>
        </p:nvSpPr>
        <p:spPr>
          <a:xfrm>
            <a:off x="5436096" y="0"/>
            <a:ext cx="3707903" cy="6096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a:solidFill>
                  <a:schemeClr val="bg1"/>
                </a:solidFill>
                <a:cs typeface="Calibri" panose="020F0502020204030204" pitchFamily="34" charset="0"/>
              </a:rPr>
              <a:t>Staff Consultation</a:t>
            </a:r>
            <a:endParaRPr lang="en-GB" sz="2800" dirty="0">
              <a:solidFill>
                <a:schemeClr val="bg1"/>
              </a:solidFill>
              <a:cs typeface="Calibri" panose="020F0502020204030204" pitchFamily="34" charset="0"/>
            </a:endParaRPr>
          </a:p>
        </p:txBody>
      </p:sp>
    </p:spTree>
    <p:extLst>
      <p:ext uri="{BB962C8B-B14F-4D97-AF65-F5344CB8AC3E}">
        <p14:creationId xmlns:p14="http://schemas.microsoft.com/office/powerpoint/2010/main" val="525919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4932040" y="247026"/>
            <a:ext cx="4068960" cy="509501"/>
          </a:xfrm>
          <a:prstGeom prst="rect">
            <a:avLst/>
          </a:prstGeom>
          <a:solidFill>
            <a:srgbClr val="CC9900"/>
          </a:solidFill>
        </p:spPr>
        <p:txBody>
          <a:bodyPr vert="horz" lIns="0" tIns="45720" rIns="0" bIns="45720" rtlCol="0" anchor="ctr">
            <a:normAutofit/>
          </a:bodyPr>
          <a:lst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r>
              <a:rPr lang="en-AU" i="1" kern="0" dirty="0">
                <a:solidFill>
                  <a:schemeClr val="bg1"/>
                </a:solidFill>
                <a:latin typeface="Calibri" panose="020F0502020204030204" pitchFamily="34" charset="0"/>
              </a:rPr>
              <a:t>BFC 1001 Staff Consultation</a:t>
            </a:r>
            <a:endParaRPr lang="en-GB" i="1" kern="0" dirty="0">
              <a:solidFill>
                <a:schemeClr val="bg1"/>
              </a:solidFill>
              <a:latin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793954915"/>
              </p:ext>
            </p:extLst>
          </p:nvPr>
        </p:nvGraphicFramePr>
        <p:xfrm>
          <a:off x="251520" y="1052736"/>
          <a:ext cx="8568951" cy="5153514"/>
        </p:xfrm>
        <a:graphic>
          <a:graphicData uri="http://schemas.openxmlformats.org/drawingml/2006/table">
            <a:tbl>
              <a:tblPr firstRow="1" bandRow="1">
                <a:tableStyleId>{5C22544A-7EE6-4342-B048-85BDC9FD1C3A}</a:tableStyleId>
              </a:tblPr>
              <a:tblGrid>
                <a:gridCol w="1800200">
                  <a:extLst>
                    <a:ext uri="{9D8B030D-6E8A-4147-A177-3AD203B41FA5}">
                      <a16:colId xmlns:a16="http://schemas.microsoft.com/office/drawing/2014/main" xmlns="" val="20000"/>
                    </a:ext>
                  </a:extLst>
                </a:gridCol>
                <a:gridCol w="4392488">
                  <a:extLst>
                    <a:ext uri="{9D8B030D-6E8A-4147-A177-3AD203B41FA5}">
                      <a16:colId xmlns:a16="http://schemas.microsoft.com/office/drawing/2014/main" xmlns="" val="20001"/>
                    </a:ext>
                  </a:extLst>
                </a:gridCol>
                <a:gridCol w="2376263">
                  <a:extLst>
                    <a:ext uri="{9D8B030D-6E8A-4147-A177-3AD203B41FA5}">
                      <a16:colId xmlns:a16="http://schemas.microsoft.com/office/drawing/2014/main" xmlns="" val="20002"/>
                    </a:ext>
                  </a:extLst>
                </a:gridCol>
              </a:tblGrid>
              <a:tr h="432052">
                <a:tc>
                  <a:txBody>
                    <a:bodyPr/>
                    <a:lstStyle/>
                    <a:p>
                      <a:r>
                        <a:rPr lang="en-AU" dirty="0"/>
                        <a:t>Staff:</a:t>
                      </a:r>
                      <a:endParaRPr lang="en-GB" dirty="0"/>
                    </a:p>
                  </a:txBody>
                  <a:tcPr/>
                </a:tc>
                <a:tc>
                  <a:txBody>
                    <a:bodyPr/>
                    <a:lstStyle/>
                    <a:p>
                      <a:pPr algn="ctr"/>
                      <a:r>
                        <a:rPr lang="en-AU" dirty="0"/>
                        <a:t>Consult time:</a:t>
                      </a:r>
                      <a:endParaRPr lang="en-GB" dirty="0"/>
                    </a:p>
                  </a:txBody>
                  <a:tcPr/>
                </a:tc>
                <a:tc>
                  <a:txBody>
                    <a:bodyPr/>
                    <a:lstStyle/>
                    <a:p>
                      <a:pPr algn="ctr"/>
                      <a:r>
                        <a:rPr lang="en-AU" dirty="0" smtClean="0"/>
                        <a:t>Venue:  (in Menzies)</a:t>
                      </a:r>
                      <a:endParaRPr lang="en-GB" dirty="0"/>
                    </a:p>
                  </a:txBody>
                  <a:tcPr/>
                </a:tc>
                <a:extLst>
                  <a:ext uri="{0D108BD9-81ED-4DB2-BD59-A6C34878D82A}">
                    <a16:rowId xmlns:a16="http://schemas.microsoft.com/office/drawing/2014/main" xmlns="" val="10000"/>
                  </a:ext>
                </a:extLst>
              </a:tr>
              <a:tr h="504056">
                <a:tc>
                  <a:txBody>
                    <a:bodyPr/>
                    <a:lstStyle/>
                    <a:p>
                      <a:pPr algn="l" fontAlgn="b"/>
                      <a:r>
                        <a:rPr lang="en-US" sz="1400" b="0" i="0" u="none" strike="noStrike" dirty="0" smtClean="0">
                          <a:solidFill>
                            <a:schemeClr val="tx1"/>
                          </a:solidFill>
                          <a:effectLst/>
                          <a:latin typeface="Verdana" charset="0"/>
                        </a:rPr>
                        <a:t>Jason Choo (CE)</a:t>
                      </a:r>
                    </a:p>
                  </a:txBody>
                  <a:tcPr marL="12096" marR="12096" marT="12096" marB="0" anchor="ctr"/>
                </a:tc>
                <a:tc>
                  <a:txBody>
                    <a:bodyPr/>
                    <a:lstStyle/>
                    <a:p>
                      <a:pPr algn="ctr" fontAlgn="b">
                        <a:lnSpc>
                          <a:spcPct val="100000"/>
                        </a:lnSpc>
                      </a:pPr>
                      <a:r>
                        <a:rPr lang="en-US" sz="1200" b="0" i="0" u="none" strike="noStrike" baseline="0" dirty="0" smtClean="0">
                          <a:solidFill>
                            <a:schemeClr val="tx1"/>
                          </a:solidFill>
                          <a:effectLst/>
                          <a:latin typeface="Verdana" charset="0"/>
                        </a:rPr>
                        <a:t>Tues. 11am-12pm, Thurs. 1.30-3pm, Fri. 1.30-3pm</a:t>
                      </a:r>
                      <a:endParaRPr lang="en-GB" sz="1200" dirty="0"/>
                    </a:p>
                  </a:txBody>
                  <a:tcPr anchor="ctr"/>
                </a:tc>
                <a:tc>
                  <a:txBody>
                    <a:bodyPr/>
                    <a:lstStyle/>
                    <a:p>
                      <a:pPr algn="ctr" fontAlgn="b"/>
                      <a:r>
                        <a:rPr lang="en-US" sz="1200" b="0" i="0" u="none" strike="noStrike" dirty="0" smtClean="0">
                          <a:solidFill>
                            <a:schemeClr val="tx1"/>
                          </a:solidFill>
                          <a:effectLst/>
                          <a:latin typeface="Verdana" charset="0"/>
                        </a:rPr>
                        <a:t>W1012</a:t>
                      </a:r>
                      <a:endParaRPr lang="en-US" sz="1200" b="0" i="0" u="none" strike="noStrike" dirty="0">
                        <a:solidFill>
                          <a:schemeClr val="tx1"/>
                        </a:solidFill>
                        <a:effectLst/>
                        <a:latin typeface="Verdana" charset="0"/>
                      </a:endParaRPr>
                    </a:p>
                  </a:txBody>
                  <a:tcPr marL="12096" marR="12096" marT="12096" marB="0" anchor="ctr"/>
                </a:tc>
                <a:extLst>
                  <a:ext uri="{0D108BD9-81ED-4DB2-BD59-A6C34878D82A}">
                    <a16:rowId xmlns:a16="http://schemas.microsoft.com/office/drawing/2014/main" xmlns="" val="10001"/>
                  </a:ext>
                </a:extLst>
              </a:tr>
              <a:tr h="443818">
                <a:tc>
                  <a:txBody>
                    <a:bodyPr/>
                    <a:lstStyle/>
                    <a:p>
                      <a:pPr algn="l" fontAlgn="b"/>
                      <a:r>
                        <a:rPr lang="en-US" sz="1400" b="0" i="0" u="none" strike="noStrike" dirty="0" smtClean="0">
                          <a:solidFill>
                            <a:schemeClr val="tx1"/>
                          </a:solidFill>
                          <a:effectLst/>
                          <a:latin typeface="Verdana" charset="0"/>
                        </a:rPr>
                        <a:t>Ali Sheikhbahaei </a:t>
                      </a:r>
                      <a:endParaRPr lang="en-US" sz="1400" b="0" i="0" u="none" strike="noStrike" dirty="0">
                        <a:solidFill>
                          <a:schemeClr val="tx1"/>
                        </a:solidFill>
                        <a:effectLst/>
                        <a:latin typeface="Verdana" charset="0"/>
                      </a:endParaRPr>
                    </a:p>
                  </a:txBody>
                  <a:tcPr marL="12096" marR="12096" marT="12096" marB="0" anchor="ctr"/>
                </a:tc>
                <a:tc>
                  <a:txBody>
                    <a:bodyPr/>
                    <a:lstStyle/>
                    <a:p>
                      <a:pPr algn="ctr" fontAlgn="b"/>
                      <a:r>
                        <a:rPr lang="en-US" sz="1200" b="0" i="0" u="none" strike="noStrike" dirty="0" smtClean="0">
                          <a:solidFill>
                            <a:schemeClr val="tx1"/>
                          </a:solidFill>
                          <a:effectLst/>
                          <a:latin typeface="Verdana" charset="0"/>
                        </a:rPr>
                        <a:t>Wed. 3-4pm</a:t>
                      </a:r>
                      <a:endParaRPr lang="en-US" sz="1200" b="0" i="0" u="none" strike="noStrike" dirty="0">
                        <a:solidFill>
                          <a:schemeClr val="tx1"/>
                        </a:solidFill>
                        <a:effectLst/>
                        <a:latin typeface="Verdana" charset="0"/>
                      </a:endParaRPr>
                    </a:p>
                  </a:txBody>
                  <a:tcPr marL="12096" marR="12096" marT="12096" marB="0" anchor="ctr"/>
                </a:tc>
                <a:tc>
                  <a:txBody>
                    <a:bodyPr/>
                    <a:lstStyle/>
                    <a:p>
                      <a:pPr algn="ctr" fontAlgn="b"/>
                      <a:r>
                        <a:rPr lang="en-US" sz="1200" b="0" i="0" u="none" strike="noStrike" dirty="0" smtClean="0">
                          <a:solidFill>
                            <a:schemeClr val="tx1"/>
                          </a:solidFill>
                          <a:effectLst/>
                          <a:latin typeface="Verdana" charset="0"/>
                        </a:rPr>
                        <a:t>W1024</a:t>
                      </a:r>
                      <a:endParaRPr lang="en-US" sz="1200" b="0" i="0" u="none" strike="noStrike" dirty="0">
                        <a:solidFill>
                          <a:schemeClr val="tx1"/>
                        </a:solidFill>
                        <a:effectLst/>
                        <a:latin typeface="Verdana" charset="0"/>
                      </a:endParaRPr>
                    </a:p>
                  </a:txBody>
                  <a:tcPr marL="12096" marR="12096" marT="12096" marB="0" anchor="ctr"/>
                </a:tc>
                <a:extLst>
                  <a:ext uri="{0D108BD9-81ED-4DB2-BD59-A6C34878D82A}">
                    <a16:rowId xmlns:a16="http://schemas.microsoft.com/office/drawing/2014/main" xmlns="" val="10002"/>
                  </a:ext>
                </a:extLst>
              </a:tr>
              <a:tr h="539084">
                <a:tc>
                  <a:txBody>
                    <a:bodyPr/>
                    <a:lstStyle/>
                    <a:p>
                      <a:pPr algn="l" fontAlgn="b"/>
                      <a:r>
                        <a:rPr lang="en-US" sz="1400" b="0" i="0" u="none" strike="noStrike" dirty="0" smtClean="0">
                          <a:solidFill>
                            <a:schemeClr val="tx1"/>
                          </a:solidFill>
                          <a:effectLst/>
                          <a:latin typeface="Verdana" charset="0"/>
                        </a:rPr>
                        <a:t>Vince Lau (UC)</a:t>
                      </a:r>
                      <a:endParaRPr lang="en-US" sz="1400" b="0" i="0" u="none" strike="noStrike" dirty="0">
                        <a:solidFill>
                          <a:schemeClr val="tx1"/>
                        </a:solidFill>
                        <a:effectLst/>
                        <a:latin typeface="Verdana" charset="0"/>
                      </a:endParaRPr>
                    </a:p>
                  </a:txBody>
                  <a:tcPr marL="12096" marR="12096" marT="12096" marB="0" anchor="ctr"/>
                </a:tc>
                <a:tc>
                  <a:txBody>
                    <a:bodyPr/>
                    <a:lstStyle/>
                    <a:p>
                      <a:pPr algn="ctr" fontAlgn="b"/>
                      <a:r>
                        <a:rPr lang="en-US" sz="1200" b="0" i="0" u="none" strike="noStrike" dirty="0" smtClean="0">
                          <a:solidFill>
                            <a:schemeClr val="tx1"/>
                          </a:solidFill>
                          <a:effectLst/>
                          <a:latin typeface="Verdana" charset="0"/>
                        </a:rPr>
                        <a:t>Wed</a:t>
                      </a:r>
                      <a:r>
                        <a:rPr lang="en-US" sz="1200" b="0" i="0" u="none" strike="noStrike" baseline="0" dirty="0" smtClean="0">
                          <a:solidFill>
                            <a:schemeClr val="tx1"/>
                          </a:solidFill>
                          <a:effectLst/>
                          <a:latin typeface="Verdana" charset="0"/>
                        </a:rPr>
                        <a:t>. &amp; Thurs. 10-11am</a:t>
                      </a:r>
                      <a:endParaRPr lang="en-US" sz="1200" b="0" i="0" u="none" strike="noStrike" dirty="0">
                        <a:solidFill>
                          <a:schemeClr val="tx1"/>
                        </a:solidFill>
                        <a:effectLst/>
                        <a:latin typeface="Verdana" charset="0"/>
                      </a:endParaRPr>
                    </a:p>
                  </a:txBody>
                  <a:tcPr marL="12096" marR="12096" marT="12096" marB="0" anchor="ctr"/>
                </a:tc>
                <a:tc>
                  <a:txBody>
                    <a:bodyPr/>
                    <a:lstStyle/>
                    <a:p>
                      <a:pPr algn="ctr" fontAlgn="b"/>
                      <a:r>
                        <a:rPr lang="en-US" sz="1200" b="0" i="0" u="none" strike="noStrike" dirty="0" smtClean="0">
                          <a:solidFill>
                            <a:schemeClr val="tx1"/>
                          </a:solidFill>
                          <a:effectLst/>
                          <a:latin typeface="Verdana" charset="0"/>
                        </a:rPr>
                        <a:t>W1024</a:t>
                      </a:r>
                      <a:endParaRPr lang="en-US" sz="1200" b="0" i="0" u="none" strike="noStrike" dirty="0">
                        <a:solidFill>
                          <a:schemeClr val="tx1"/>
                        </a:solidFill>
                        <a:effectLst/>
                        <a:latin typeface="Verdana" charset="0"/>
                      </a:endParaRPr>
                    </a:p>
                  </a:txBody>
                  <a:tcPr marL="12096" marR="12096" marT="12096" marB="0" anchor="ctr"/>
                </a:tc>
                <a:extLst>
                  <a:ext uri="{0D108BD9-81ED-4DB2-BD59-A6C34878D82A}">
                    <a16:rowId xmlns:a16="http://schemas.microsoft.com/office/drawing/2014/main" xmlns="" val="10003"/>
                  </a:ext>
                </a:extLst>
              </a:tr>
              <a:tr h="539084">
                <a:tc>
                  <a:txBody>
                    <a:bodyPr/>
                    <a:lstStyle/>
                    <a:p>
                      <a:pPr algn="l" fontAlgn="b"/>
                      <a:r>
                        <a:rPr lang="en-US" sz="1400" b="0" i="0" u="none" strike="noStrike" dirty="0" smtClean="0">
                          <a:solidFill>
                            <a:schemeClr val="tx1"/>
                          </a:solidFill>
                          <a:effectLst/>
                          <a:latin typeface="Verdana" charset="0"/>
                        </a:rPr>
                        <a:t>Mikhail Bhatia (UC) </a:t>
                      </a:r>
                      <a:endParaRPr lang="en-US" sz="1400" b="0" i="0" u="none" strike="noStrike" dirty="0">
                        <a:solidFill>
                          <a:schemeClr val="tx1"/>
                        </a:solidFill>
                        <a:effectLst/>
                        <a:latin typeface="Verdana" charset="0"/>
                      </a:endParaRPr>
                    </a:p>
                  </a:txBody>
                  <a:tcPr marL="12096" marR="12096" marT="12096" marB="0" anchor="ctr"/>
                </a:tc>
                <a:tc>
                  <a:txBody>
                    <a:bodyPr/>
                    <a:lstStyle/>
                    <a:p>
                      <a:pPr algn="ctr" fontAlgn="b"/>
                      <a:r>
                        <a:rPr lang="en-US" sz="1200" b="0" i="0" u="none" strike="noStrike" dirty="0" smtClean="0">
                          <a:solidFill>
                            <a:schemeClr val="tx1"/>
                          </a:solidFill>
                          <a:effectLst/>
                          <a:latin typeface="Verdana" charset="0"/>
                        </a:rPr>
                        <a:t>Tues. 2-3pm</a:t>
                      </a:r>
                      <a:endParaRPr lang="en-US" sz="1200" b="0" i="0" u="none" strike="noStrike" dirty="0">
                        <a:solidFill>
                          <a:schemeClr val="tx1"/>
                        </a:solidFill>
                        <a:effectLst/>
                        <a:latin typeface="Verdana" charset="0"/>
                      </a:endParaRPr>
                    </a:p>
                  </a:txBody>
                  <a:tcPr marL="12096" marR="12096" marT="12096" marB="0" anchor="ctr"/>
                </a:tc>
                <a:tc>
                  <a:txBody>
                    <a:bodyPr/>
                    <a:lstStyle/>
                    <a:p>
                      <a:pPr algn="ctr" fontAlgn="b"/>
                      <a:r>
                        <a:rPr lang="en-US" sz="1200" b="0" i="0" u="none" strike="noStrike" dirty="0" smtClean="0">
                          <a:solidFill>
                            <a:schemeClr val="tx1"/>
                          </a:solidFill>
                          <a:effectLst/>
                          <a:latin typeface="Verdana" charset="0"/>
                        </a:rPr>
                        <a:t>E1058</a:t>
                      </a:r>
                    </a:p>
                  </a:txBody>
                  <a:tcPr marL="12096" marR="12096" marT="12096" marB="0" anchor="ctr"/>
                </a:tc>
                <a:extLst>
                  <a:ext uri="{0D108BD9-81ED-4DB2-BD59-A6C34878D82A}">
                    <a16:rowId xmlns:a16="http://schemas.microsoft.com/office/drawing/2014/main" xmlns="" val="10004"/>
                  </a:ext>
                </a:extLst>
              </a:tr>
              <a:tr h="539084">
                <a:tc>
                  <a:txBody>
                    <a:bodyPr/>
                    <a:lstStyle/>
                    <a:p>
                      <a:pPr algn="l" fontAlgn="b"/>
                      <a:r>
                        <a:rPr lang="en-US" sz="1400" b="0" i="0" u="none" strike="noStrike" dirty="0" smtClean="0">
                          <a:solidFill>
                            <a:schemeClr val="tx1"/>
                          </a:solidFill>
                          <a:effectLst/>
                          <a:latin typeface="Verdana" charset="0"/>
                        </a:rPr>
                        <a:t>Sarah Allen</a:t>
                      </a:r>
                      <a:endParaRPr lang="en-US" sz="1400" b="0" i="0" u="none" strike="noStrike" dirty="0">
                        <a:solidFill>
                          <a:schemeClr val="tx1"/>
                        </a:solidFill>
                        <a:effectLst/>
                        <a:latin typeface="Verdana" charset="0"/>
                      </a:endParaRPr>
                    </a:p>
                  </a:txBody>
                  <a:tcPr marL="12096" marR="12096" marT="12096" marB="0" anchor="ctr"/>
                </a:tc>
                <a:tc>
                  <a:txBody>
                    <a:bodyPr/>
                    <a:lstStyle/>
                    <a:p>
                      <a:pPr algn="ctr" fontAlgn="b"/>
                      <a:endParaRPr lang="en-US" sz="1200" b="0" i="0" u="none" strike="noStrike" dirty="0">
                        <a:solidFill>
                          <a:schemeClr val="tx1"/>
                        </a:solidFill>
                        <a:effectLst/>
                        <a:latin typeface="Verdana" charset="0"/>
                      </a:endParaRPr>
                    </a:p>
                  </a:txBody>
                  <a:tcPr marL="12096" marR="12096" marT="12096"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dirty="0" smtClean="0">
                          <a:solidFill>
                            <a:schemeClr val="tx1"/>
                          </a:solidFill>
                          <a:effectLst/>
                          <a:latin typeface="Verdana" charset="0"/>
                        </a:rPr>
                        <a:t>E1058</a:t>
                      </a:r>
                    </a:p>
                  </a:txBody>
                  <a:tcPr marL="12096" marR="12096" marT="12096" marB="0" anchor="ctr"/>
                </a:tc>
                <a:extLst>
                  <a:ext uri="{0D108BD9-81ED-4DB2-BD59-A6C34878D82A}">
                    <a16:rowId xmlns:a16="http://schemas.microsoft.com/office/drawing/2014/main" xmlns="" val="10005"/>
                  </a:ext>
                </a:extLst>
              </a:tr>
              <a:tr h="539084">
                <a:tc>
                  <a:txBody>
                    <a:bodyPr/>
                    <a:lstStyle/>
                    <a:p>
                      <a:pPr algn="l" fontAlgn="b"/>
                      <a:r>
                        <a:rPr lang="en-US" sz="1400" b="0" i="0" u="none" strike="noStrike" dirty="0" smtClean="0">
                          <a:solidFill>
                            <a:schemeClr val="tx1"/>
                          </a:solidFill>
                          <a:effectLst/>
                          <a:latin typeface="Verdana" charset="0"/>
                        </a:rPr>
                        <a:t>Apeksha Arun</a:t>
                      </a:r>
                      <a:endParaRPr lang="en-US" sz="1400" b="0" i="0" u="none" strike="noStrike" dirty="0">
                        <a:solidFill>
                          <a:schemeClr val="tx1"/>
                        </a:solidFill>
                        <a:effectLst/>
                        <a:latin typeface="Verdana" charset="0"/>
                      </a:endParaRPr>
                    </a:p>
                  </a:txBody>
                  <a:tcPr marL="12096" marR="12096" marT="12096" marB="0" anchor="ctr"/>
                </a:tc>
                <a:tc>
                  <a:txBody>
                    <a:bodyPr/>
                    <a:lstStyle/>
                    <a:p>
                      <a:pPr algn="ctr" fontAlgn="b"/>
                      <a:r>
                        <a:rPr lang="en-US" sz="1200" b="0" i="0" u="none" strike="noStrike" dirty="0" smtClean="0">
                          <a:solidFill>
                            <a:schemeClr val="tx1"/>
                          </a:solidFill>
                          <a:effectLst/>
                          <a:latin typeface="Verdana" charset="0"/>
                        </a:rPr>
                        <a:t>Mon.</a:t>
                      </a:r>
                      <a:r>
                        <a:rPr lang="en-US" sz="1200" b="0" i="0" u="none" strike="noStrike" baseline="0" dirty="0" smtClean="0">
                          <a:solidFill>
                            <a:schemeClr val="tx1"/>
                          </a:solidFill>
                          <a:effectLst/>
                          <a:latin typeface="Verdana" charset="0"/>
                        </a:rPr>
                        <a:t> 10.30-11am &amp; 12–1pm</a:t>
                      </a:r>
                      <a:endParaRPr lang="en-US" sz="1200" b="0" i="0" u="none" strike="noStrike" dirty="0">
                        <a:solidFill>
                          <a:schemeClr val="tx1"/>
                        </a:solidFill>
                        <a:effectLst/>
                        <a:latin typeface="Verdana" charset="0"/>
                      </a:endParaRPr>
                    </a:p>
                  </a:txBody>
                  <a:tcPr marL="12096" marR="12096" marT="12096"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dirty="0" smtClean="0">
                          <a:solidFill>
                            <a:schemeClr val="tx1"/>
                          </a:solidFill>
                          <a:effectLst/>
                          <a:latin typeface="Verdana" charset="0"/>
                        </a:rPr>
                        <a:t>E1058</a:t>
                      </a:r>
                    </a:p>
                  </a:txBody>
                  <a:tcPr marL="12096" marR="12096" marT="12096" marB="0" anchor="ctr"/>
                </a:tc>
                <a:extLst>
                  <a:ext uri="{0D108BD9-81ED-4DB2-BD59-A6C34878D82A}">
                    <a16:rowId xmlns:a16="http://schemas.microsoft.com/office/drawing/2014/main" xmlns="" val="10006"/>
                  </a:ext>
                </a:extLst>
              </a:tr>
              <a:tr h="539084">
                <a:tc>
                  <a:txBody>
                    <a:bodyPr/>
                    <a:lstStyle/>
                    <a:p>
                      <a:pPr algn="l" fontAlgn="b"/>
                      <a:r>
                        <a:rPr lang="en-US" sz="1400" b="0" i="0" u="none" strike="noStrike" dirty="0" smtClean="0">
                          <a:solidFill>
                            <a:schemeClr val="tx1"/>
                          </a:solidFill>
                          <a:effectLst/>
                          <a:latin typeface="Verdana" charset="0"/>
                        </a:rPr>
                        <a:t>Cheryl</a:t>
                      </a:r>
                      <a:r>
                        <a:rPr lang="en-US" sz="1400" b="0" i="0" u="none" strike="noStrike" baseline="0" dirty="0" smtClean="0">
                          <a:solidFill>
                            <a:schemeClr val="tx1"/>
                          </a:solidFill>
                          <a:effectLst/>
                          <a:latin typeface="Verdana" charset="0"/>
                        </a:rPr>
                        <a:t> Lim</a:t>
                      </a:r>
                      <a:endParaRPr lang="en-US" sz="1400" b="0" i="0" u="none" strike="noStrike" dirty="0">
                        <a:solidFill>
                          <a:schemeClr val="tx1"/>
                        </a:solidFill>
                        <a:effectLst/>
                        <a:latin typeface="Verdana" charset="0"/>
                      </a:endParaRPr>
                    </a:p>
                  </a:txBody>
                  <a:tcPr marL="12096" marR="12096" marT="12096" marB="0" anchor="ctr"/>
                </a:tc>
                <a:tc>
                  <a:txBody>
                    <a:bodyPr/>
                    <a:lstStyle/>
                    <a:p>
                      <a:pPr algn="ctr"/>
                      <a:r>
                        <a:rPr lang="en-US" sz="1200" b="0" i="0" u="none" strike="noStrike" dirty="0" smtClean="0">
                          <a:solidFill>
                            <a:schemeClr val="tx1"/>
                          </a:solidFill>
                          <a:effectLst/>
                          <a:latin typeface="Verdana" charset="0"/>
                        </a:rPr>
                        <a:t>Wed. 4-5pm</a:t>
                      </a:r>
                      <a:endParaRPr lang="en-US" sz="1200" b="0" i="0" u="none" strike="noStrike" dirty="0">
                        <a:solidFill>
                          <a:schemeClr val="tx1"/>
                        </a:solidFill>
                        <a:effectLst/>
                        <a:latin typeface="Verdana" charset="0"/>
                      </a:endParaRPr>
                    </a:p>
                  </a:txBody>
                  <a:tcPr marL="12096" marR="12096" marT="12096"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dirty="0" smtClean="0">
                          <a:solidFill>
                            <a:schemeClr val="tx1"/>
                          </a:solidFill>
                          <a:effectLst/>
                          <a:latin typeface="Verdana" charset="0"/>
                        </a:rPr>
                        <a:t>E1058</a:t>
                      </a:r>
                    </a:p>
                  </a:txBody>
                  <a:tcPr marL="12096" marR="12096" marT="12096" marB="0" anchor="ctr"/>
                </a:tc>
                <a:extLst>
                  <a:ext uri="{0D108BD9-81ED-4DB2-BD59-A6C34878D82A}">
                    <a16:rowId xmlns:a16="http://schemas.microsoft.com/office/drawing/2014/main" xmlns="" val="10007"/>
                  </a:ext>
                </a:extLst>
              </a:tr>
              <a:tr h="539084">
                <a:tc>
                  <a:txBody>
                    <a:bodyPr/>
                    <a:lstStyle/>
                    <a:p>
                      <a:pPr algn="l" fontAlgn="b"/>
                      <a:r>
                        <a:rPr lang="en-US" sz="1400" b="0" i="0" u="none" strike="noStrike" dirty="0" smtClean="0">
                          <a:solidFill>
                            <a:schemeClr val="tx1"/>
                          </a:solidFill>
                          <a:effectLst/>
                          <a:latin typeface="Verdana" charset="0"/>
                        </a:rPr>
                        <a:t>Polly Leng</a:t>
                      </a:r>
                      <a:endParaRPr lang="en-US" sz="1400" b="0" i="0" u="none" strike="noStrike" dirty="0">
                        <a:solidFill>
                          <a:schemeClr val="tx1"/>
                        </a:solidFill>
                        <a:effectLst/>
                        <a:latin typeface="Verdana" charset="0"/>
                      </a:endParaRPr>
                    </a:p>
                  </a:txBody>
                  <a:tcPr marL="12096" marR="12096" marT="12096" marB="0" anchor="ctr"/>
                </a:tc>
                <a:tc>
                  <a:txBody>
                    <a:bodyPr/>
                    <a:lstStyle/>
                    <a:p>
                      <a:pPr algn="ctr" fontAlgn="b"/>
                      <a:r>
                        <a:rPr lang="en-US" sz="1200" b="0" i="0" u="none" strike="noStrike" dirty="0" smtClean="0">
                          <a:solidFill>
                            <a:schemeClr val="tx1"/>
                          </a:solidFill>
                          <a:effectLst/>
                          <a:latin typeface="Verdana" charset="0"/>
                        </a:rPr>
                        <a:t>Tues. 4-5pm</a:t>
                      </a:r>
                      <a:endParaRPr lang="en-US" sz="1200" b="0" i="0" u="none" strike="noStrike" dirty="0">
                        <a:solidFill>
                          <a:schemeClr val="tx1"/>
                        </a:solidFill>
                        <a:effectLst/>
                        <a:latin typeface="Verdana" charset="0"/>
                      </a:endParaRPr>
                    </a:p>
                  </a:txBody>
                  <a:tcPr marL="12096" marR="12096" marT="12096"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dirty="0" smtClean="0">
                          <a:solidFill>
                            <a:schemeClr val="tx1"/>
                          </a:solidFill>
                          <a:effectLst/>
                          <a:latin typeface="Verdana" charset="0"/>
                        </a:rPr>
                        <a:t>E1058</a:t>
                      </a:r>
                    </a:p>
                  </a:txBody>
                  <a:tcPr marL="12096" marR="12096" marT="12096" marB="0" anchor="ctr"/>
                </a:tc>
                <a:extLst>
                  <a:ext uri="{0D108BD9-81ED-4DB2-BD59-A6C34878D82A}">
                    <a16:rowId xmlns:a16="http://schemas.microsoft.com/office/drawing/2014/main" xmlns="" val="10008"/>
                  </a:ext>
                </a:extLst>
              </a:tr>
              <a:tr h="539084">
                <a:tc>
                  <a:txBody>
                    <a:bodyPr/>
                    <a:lstStyle/>
                    <a:p>
                      <a:pPr algn="l" fontAlgn="b"/>
                      <a:r>
                        <a:rPr lang="en-US" sz="1400" b="0" i="0" u="none" strike="noStrike" dirty="0" smtClean="0">
                          <a:solidFill>
                            <a:schemeClr val="tx1"/>
                          </a:solidFill>
                          <a:effectLst/>
                          <a:latin typeface="Verdana" charset="0"/>
                        </a:rPr>
                        <a:t>Anh Tran</a:t>
                      </a:r>
                      <a:endParaRPr lang="en-US" sz="1400" b="0" i="0" u="none" strike="noStrike" dirty="0">
                        <a:solidFill>
                          <a:schemeClr val="tx1"/>
                        </a:solidFill>
                        <a:effectLst/>
                        <a:latin typeface="Verdana" charset="0"/>
                      </a:endParaRPr>
                    </a:p>
                  </a:txBody>
                  <a:tcPr marL="12096" marR="12096" marT="12096" marB="0" anchor="ctr"/>
                </a:tc>
                <a:tc>
                  <a:txBody>
                    <a:bodyPr/>
                    <a:lstStyle/>
                    <a:p>
                      <a:pPr algn="ctr" fontAlgn="b"/>
                      <a:r>
                        <a:rPr lang="en-US" sz="1200" b="0" i="0" u="none" strike="noStrike" dirty="0" smtClean="0">
                          <a:solidFill>
                            <a:schemeClr val="tx1"/>
                          </a:solidFill>
                          <a:effectLst/>
                          <a:latin typeface="Verdana" charset="0"/>
                        </a:rPr>
                        <a:t>Thurs. 10-11am</a:t>
                      </a:r>
                      <a:endParaRPr lang="en-US" sz="1200" b="0" i="0" u="none" strike="noStrike" dirty="0">
                        <a:solidFill>
                          <a:schemeClr val="tx1"/>
                        </a:solidFill>
                        <a:effectLst/>
                        <a:latin typeface="Verdana" charset="0"/>
                      </a:endParaRPr>
                    </a:p>
                  </a:txBody>
                  <a:tcPr marL="12096" marR="12096" marT="12096"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dirty="0" smtClean="0">
                          <a:solidFill>
                            <a:schemeClr val="tx1"/>
                          </a:solidFill>
                          <a:effectLst/>
                          <a:latin typeface="Verdana" charset="0"/>
                        </a:rPr>
                        <a:t>E1058</a:t>
                      </a:r>
                    </a:p>
                  </a:txBody>
                  <a:tcPr marL="12096" marR="12096" marT="12096" marB="0" anchor="ctr"/>
                </a:tc>
              </a:tr>
            </a:tbl>
          </a:graphicData>
        </a:graphic>
      </p:graphicFrame>
      <p:sp>
        <p:nvSpPr>
          <p:cNvPr id="2" name="TextBox 1"/>
          <p:cNvSpPr txBox="1"/>
          <p:nvPr/>
        </p:nvSpPr>
        <p:spPr>
          <a:xfrm>
            <a:off x="2293129" y="6361583"/>
            <a:ext cx="3719031" cy="307777"/>
          </a:xfrm>
          <a:prstGeom prst="rect">
            <a:avLst/>
          </a:prstGeom>
          <a:noFill/>
        </p:spPr>
        <p:txBody>
          <a:bodyPr wrap="none" rtlCol="0">
            <a:spAutoFit/>
          </a:bodyPr>
          <a:lstStyle/>
          <a:p>
            <a:r>
              <a:rPr lang="en-AU" sz="1400" dirty="0" smtClean="0"/>
              <a:t>CE = Chief Examiner, UC = Unit Coordinator</a:t>
            </a:r>
            <a:endParaRPr lang="en-GB" sz="1400" dirty="0"/>
          </a:p>
        </p:txBody>
      </p:sp>
    </p:spTree>
    <p:extLst>
      <p:ext uri="{BB962C8B-B14F-4D97-AF65-F5344CB8AC3E}">
        <p14:creationId xmlns:p14="http://schemas.microsoft.com/office/powerpoint/2010/main" val="296157166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916832"/>
            <a:ext cx="3524742" cy="771633"/>
          </a:xfrm>
          <a:prstGeom prst="rect">
            <a:avLst/>
          </a:prstGeom>
        </p:spPr>
      </p:pic>
      <p:sp>
        <p:nvSpPr>
          <p:cNvPr id="7" name="Title 1"/>
          <p:cNvSpPr txBox="1">
            <a:spLocks/>
          </p:cNvSpPr>
          <p:nvPr/>
        </p:nvSpPr>
        <p:spPr>
          <a:xfrm>
            <a:off x="457200" y="1047291"/>
            <a:ext cx="8208143" cy="746126"/>
          </a:xfrm>
          <a:prstGeom prst="rect">
            <a:avLst/>
          </a:prstGeom>
          <a:gradFill>
            <a:gsLst>
              <a:gs pos="0">
                <a:srgbClr val="FF0000"/>
              </a:gs>
              <a:gs pos="50000">
                <a:srgbClr val="FF0000"/>
              </a:gs>
              <a:gs pos="100000">
                <a:srgbClr val="FF0000"/>
              </a:gs>
            </a:gsLst>
            <a:path path="circle">
              <a:fillToRect l="50000" t="50000" r="50000" b="50000"/>
            </a:path>
          </a:gradFill>
        </p:spPr>
        <p:txBody>
          <a:bodyPr vert="horz" lIns="0" tIns="45720" rIns="0" bIns="45720" rtlCol="0" anchor="ctr">
            <a:normAutofit/>
          </a:bodyPr>
          <a:lst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r>
              <a:rPr lang="en-AU" sz="3600" i="1" kern="0" dirty="0">
                <a:solidFill>
                  <a:schemeClr val="bg1"/>
                </a:solidFill>
                <a:latin typeface="Calibri" panose="020F0502020204030204" pitchFamily="34" charset="0"/>
              </a:rPr>
              <a:t>Let’s Review Unit Assessment</a:t>
            </a:r>
            <a:endParaRPr lang="en-GB" sz="3600" i="1" kern="0" dirty="0">
              <a:solidFill>
                <a:schemeClr val="bg1"/>
              </a:solidFill>
              <a:latin typeface="Calibri" panose="020F05020202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146" y="2688465"/>
            <a:ext cx="8015301" cy="3197480"/>
          </a:xfrm>
          <a:prstGeom prst="rect">
            <a:avLst/>
          </a:prstGeom>
        </p:spPr>
      </p:pic>
    </p:spTree>
    <p:extLst>
      <p:ext uri="{BB962C8B-B14F-4D97-AF65-F5344CB8AC3E}">
        <p14:creationId xmlns:p14="http://schemas.microsoft.com/office/powerpoint/2010/main" val="113981919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196752"/>
            <a:ext cx="8229600" cy="5001419"/>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r>
              <a:rPr lang="en-AU" sz="1800" dirty="0">
                <a:solidFill>
                  <a:schemeClr val="accent1"/>
                </a:solidFill>
              </a:rPr>
              <a:t>In-class Assessment </a:t>
            </a:r>
            <a:r>
              <a:rPr lang="en-AU" sz="1800" dirty="0" smtClean="0">
                <a:solidFill>
                  <a:schemeClr val="accent1"/>
                </a:solidFill>
              </a:rPr>
              <a:t>(6%) </a:t>
            </a:r>
            <a:r>
              <a:rPr lang="en-AU" sz="1800" dirty="0">
                <a:solidFill>
                  <a:schemeClr val="accent1"/>
                </a:solidFill>
              </a:rPr>
              <a:t>consists of 2 components …</a:t>
            </a:r>
          </a:p>
          <a:p>
            <a:pPr>
              <a:buFont typeface="+mj-lt"/>
              <a:buAutoNum type="arabicPeriod"/>
            </a:pPr>
            <a:r>
              <a:rPr lang="en-AU" dirty="0" smtClean="0"/>
              <a:t>Weekly Learning </a:t>
            </a:r>
            <a:r>
              <a:rPr lang="en-AU" dirty="0"/>
              <a:t>Catalytic (LC) Participation </a:t>
            </a:r>
            <a:r>
              <a:rPr lang="en-AU" dirty="0" smtClean="0"/>
              <a:t>(5%)</a:t>
            </a:r>
            <a:endParaRPr lang="en-AU" dirty="0"/>
          </a:p>
          <a:p>
            <a:pPr>
              <a:buFont typeface="+mj-lt"/>
              <a:buAutoNum type="arabicPeriod"/>
            </a:pPr>
            <a:r>
              <a:rPr lang="en-AU" dirty="0"/>
              <a:t>In-class Financial Literacy Survey </a:t>
            </a:r>
            <a:r>
              <a:rPr lang="en-AU" dirty="0" smtClean="0"/>
              <a:t>(1%)</a:t>
            </a:r>
            <a:endParaRPr lang="en-AU" dirty="0"/>
          </a:p>
          <a:p>
            <a:pPr marL="0" indent="0"/>
            <a:endParaRPr lang="en-AU" sz="800" dirty="0"/>
          </a:p>
          <a:p>
            <a:pPr marL="0" indent="0"/>
            <a:r>
              <a:rPr lang="en-AU" sz="1800" dirty="0">
                <a:solidFill>
                  <a:schemeClr val="accent1"/>
                </a:solidFill>
              </a:rPr>
              <a:t>Out-of-class Assessment </a:t>
            </a:r>
            <a:r>
              <a:rPr lang="en-AU" sz="1800" dirty="0" smtClean="0">
                <a:solidFill>
                  <a:schemeClr val="accent1"/>
                </a:solidFill>
              </a:rPr>
              <a:t>(6%) </a:t>
            </a:r>
            <a:r>
              <a:rPr lang="en-AU" sz="1800" dirty="0">
                <a:solidFill>
                  <a:schemeClr val="accent1"/>
                </a:solidFill>
              </a:rPr>
              <a:t>consists of 2 components …</a:t>
            </a:r>
          </a:p>
          <a:p>
            <a:pPr>
              <a:buFont typeface="+mj-lt"/>
              <a:buAutoNum type="arabicPeriod"/>
            </a:pPr>
            <a:r>
              <a:rPr lang="en-AU" dirty="0"/>
              <a:t>Weekly Self-study Quizzes </a:t>
            </a:r>
            <a:r>
              <a:rPr lang="en-AU" dirty="0" smtClean="0"/>
              <a:t>(5%)</a:t>
            </a:r>
            <a:endParaRPr lang="en-AU" dirty="0"/>
          </a:p>
          <a:p>
            <a:pPr>
              <a:buFont typeface="+mj-lt"/>
              <a:buAutoNum type="arabicPeriod"/>
            </a:pPr>
            <a:r>
              <a:rPr lang="en-AU" dirty="0"/>
              <a:t>On-line Financial Literacy Survey </a:t>
            </a:r>
            <a:r>
              <a:rPr lang="en-AU" dirty="0" smtClean="0"/>
              <a:t>(1%)</a:t>
            </a:r>
            <a:endParaRPr lang="en-AU" dirty="0"/>
          </a:p>
          <a:p>
            <a:pPr marL="0" indent="0"/>
            <a:endParaRPr lang="en-AU" sz="800" dirty="0"/>
          </a:p>
          <a:p>
            <a:pPr marL="0" indent="0"/>
            <a:r>
              <a:rPr lang="en-AU" sz="1800" dirty="0">
                <a:solidFill>
                  <a:schemeClr val="accent1"/>
                </a:solidFill>
              </a:rPr>
              <a:t>Within-semester Test (</a:t>
            </a:r>
            <a:r>
              <a:rPr lang="en-AU" sz="1800" dirty="0" smtClean="0">
                <a:solidFill>
                  <a:schemeClr val="accent1"/>
                </a:solidFill>
              </a:rPr>
              <a:t>18%)</a:t>
            </a:r>
            <a:endParaRPr lang="en-AU" sz="1800" dirty="0">
              <a:solidFill>
                <a:schemeClr val="accent1"/>
              </a:solidFill>
            </a:endParaRPr>
          </a:p>
          <a:p>
            <a:pPr marL="285750" indent="-285750">
              <a:buFont typeface="Arial" panose="020B0604020202020204" pitchFamily="34" charset="0"/>
              <a:buChar char="•"/>
            </a:pPr>
            <a:r>
              <a:rPr lang="en-AU" dirty="0"/>
              <a:t>An </a:t>
            </a:r>
            <a:r>
              <a:rPr lang="en-AU" dirty="0" smtClean="0"/>
              <a:t>2hr </a:t>
            </a:r>
            <a:r>
              <a:rPr lang="en-AU" dirty="0"/>
              <a:t>test following the same format as the exam to help students prepare for that assessment. </a:t>
            </a:r>
          </a:p>
          <a:p>
            <a:pPr marL="285750" indent="-285750">
              <a:buFont typeface="Arial" panose="020B0604020202020204" pitchFamily="34" charset="0"/>
              <a:buChar char="•"/>
            </a:pPr>
            <a:r>
              <a:rPr lang="en-AU" dirty="0"/>
              <a:t>Comprises of MCQ and Short Answer questions.</a:t>
            </a:r>
          </a:p>
          <a:p>
            <a:pPr marL="285750" indent="-285750">
              <a:buFont typeface="Arial" panose="020B0604020202020204" pitchFamily="34" charset="0"/>
              <a:buChar char="•"/>
            </a:pPr>
            <a:r>
              <a:rPr lang="en-AU" dirty="0" smtClean="0"/>
              <a:t>Assessable Topics: </a:t>
            </a:r>
            <a:r>
              <a:rPr lang="en-AU" dirty="0"/>
              <a:t>1 – </a:t>
            </a:r>
            <a:r>
              <a:rPr lang="en-AU" dirty="0" smtClean="0"/>
              <a:t>7.</a:t>
            </a:r>
            <a:endParaRPr lang="en-AU" dirty="0"/>
          </a:p>
          <a:p>
            <a:pPr marL="0" indent="0"/>
            <a:endParaRPr lang="en-AU" dirty="0"/>
          </a:p>
          <a:p>
            <a:pPr marL="0" indent="0"/>
            <a:endParaRPr lang="en-AU" dirty="0"/>
          </a:p>
          <a:p>
            <a:pPr>
              <a:buFont typeface="+mj-lt"/>
              <a:buAutoNum type="arabicPeriod"/>
            </a:pPr>
            <a:endParaRPr lang="en-GB" dirty="0"/>
          </a:p>
        </p:txBody>
      </p:sp>
      <p:sp>
        <p:nvSpPr>
          <p:cNvPr id="7" name="Title 1"/>
          <p:cNvSpPr txBox="1">
            <a:spLocks/>
          </p:cNvSpPr>
          <p:nvPr/>
        </p:nvSpPr>
        <p:spPr>
          <a:xfrm>
            <a:off x="5148064" y="0"/>
            <a:ext cx="3995935" cy="60960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a:solidFill>
                  <a:schemeClr val="bg1"/>
                </a:solidFill>
                <a:cs typeface="Calibri" panose="020F0502020204030204" pitchFamily="34" charset="0"/>
              </a:rPr>
              <a:t>Assessment </a:t>
            </a:r>
            <a:r>
              <a:rPr lang="en-AU" sz="2800" dirty="0" smtClean="0">
                <a:solidFill>
                  <a:schemeClr val="bg1"/>
                </a:solidFill>
                <a:cs typeface="Calibri" panose="020F0502020204030204" pitchFamily="34" charset="0"/>
              </a:rPr>
              <a:t>Summary</a:t>
            </a:r>
            <a:endParaRPr lang="en-GB" sz="2800" dirty="0">
              <a:solidFill>
                <a:schemeClr val="bg1"/>
              </a:solidFill>
              <a:cs typeface="Calibri" panose="020F0502020204030204" pitchFamily="34" charset="0"/>
            </a:endParaRPr>
          </a:p>
        </p:txBody>
      </p:sp>
    </p:spTree>
    <p:extLst>
      <p:ext uri="{BB962C8B-B14F-4D97-AF65-F5344CB8AC3E}">
        <p14:creationId xmlns:p14="http://schemas.microsoft.com/office/powerpoint/2010/main" val="405501625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29600" cy="5256584"/>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r>
              <a:rPr lang="en-AU" sz="1800" dirty="0" smtClean="0">
                <a:solidFill>
                  <a:schemeClr val="accent1"/>
                </a:solidFill>
              </a:rPr>
              <a:t>Team Assessment (20%) </a:t>
            </a:r>
            <a:endParaRPr lang="en-AU" sz="1800" dirty="0">
              <a:solidFill>
                <a:schemeClr val="accent1"/>
              </a:solidFill>
            </a:endParaRPr>
          </a:p>
          <a:p>
            <a:pPr>
              <a:buFont typeface="Arial" panose="020B0604020202020204" pitchFamily="34" charset="0"/>
              <a:buChar char="•"/>
            </a:pPr>
            <a:r>
              <a:rPr lang="en-AU" dirty="0" smtClean="0"/>
              <a:t>Team Business Presentation: (5%) </a:t>
            </a:r>
          </a:p>
          <a:p>
            <a:pPr>
              <a:buFont typeface="Arial" panose="020B0604020202020204" pitchFamily="34" charset="0"/>
              <a:buChar char="•"/>
            </a:pPr>
            <a:r>
              <a:rPr lang="en-AU" dirty="0" smtClean="0"/>
              <a:t>Team Assignment: Predicting </a:t>
            </a:r>
            <a:r>
              <a:rPr lang="en-AU" dirty="0"/>
              <a:t>the RBAs next interest rate </a:t>
            </a:r>
            <a:r>
              <a:rPr lang="en-AU" dirty="0" smtClean="0"/>
              <a:t>decision. Consists </a:t>
            </a:r>
            <a:r>
              <a:rPr lang="en-AU" dirty="0"/>
              <a:t>of a business report </a:t>
            </a:r>
            <a:r>
              <a:rPr lang="en-AU" dirty="0" smtClean="0"/>
              <a:t>(10%) </a:t>
            </a:r>
            <a:r>
              <a:rPr lang="en-AU" dirty="0"/>
              <a:t>and a video presentation </a:t>
            </a:r>
            <a:r>
              <a:rPr lang="en-AU" dirty="0" smtClean="0"/>
              <a:t>(5</a:t>
            </a:r>
            <a:r>
              <a:rPr lang="en-AU" dirty="0"/>
              <a:t>%) of the </a:t>
            </a:r>
            <a:r>
              <a:rPr lang="en-AU" dirty="0" smtClean="0"/>
              <a:t>team’s </a:t>
            </a:r>
            <a:r>
              <a:rPr lang="en-AU" dirty="0"/>
              <a:t>analysis and recommendations.</a:t>
            </a:r>
          </a:p>
          <a:p>
            <a:pPr marL="0" indent="0"/>
            <a:endParaRPr lang="en-AU" sz="800" dirty="0"/>
          </a:p>
          <a:p>
            <a:pPr marL="0" indent="0"/>
            <a:r>
              <a:rPr lang="en-AU" sz="1800" dirty="0">
                <a:solidFill>
                  <a:schemeClr val="accent1"/>
                </a:solidFill>
              </a:rPr>
              <a:t>End-of Semester Exam (50%)  …</a:t>
            </a:r>
          </a:p>
          <a:p>
            <a:pPr marL="285750" indent="-285750">
              <a:buFont typeface="Arial" panose="020B0604020202020204" pitchFamily="34" charset="0"/>
              <a:buChar char="•"/>
            </a:pPr>
            <a:r>
              <a:rPr lang="en-AU" dirty="0"/>
              <a:t>A 2 hr exam on all assessable material in the subject. </a:t>
            </a:r>
          </a:p>
          <a:p>
            <a:pPr marL="285750" indent="-285750">
              <a:buFont typeface="Arial" panose="020B0604020202020204" pitchFamily="34" charset="0"/>
              <a:buChar char="•"/>
            </a:pPr>
            <a:r>
              <a:rPr lang="en-AU" dirty="0"/>
              <a:t>Comprises of MCQ and Short Answer questions, same format as the test.</a:t>
            </a:r>
          </a:p>
          <a:p>
            <a:pPr marL="285750" indent="-285750">
              <a:buFont typeface="Arial" panose="020B0604020202020204" pitchFamily="34" charset="0"/>
              <a:buChar char="•"/>
            </a:pPr>
            <a:r>
              <a:rPr lang="en-AU" dirty="0"/>
              <a:t>Students need to pass the exam to pass the subject.</a:t>
            </a:r>
          </a:p>
          <a:p>
            <a:pPr marL="0" indent="0"/>
            <a:endParaRPr lang="en-AU" sz="800" dirty="0"/>
          </a:p>
          <a:p>
            <a:pPr marL="0" indent="0"/>
            <a:r>
              <a:rPr lang="en-AU" dirty="0">
                <a:solidFill>
                  <a:srgbClr val="FF0000"/>
                </a:solidFill>
              </a:rPr>
              <a:t>All students need to </a:t>
            </a:r>
            <a:r>
              <a:rPr lang="en-AU" u="sng" dirty="0">
                <a:solidFill>
                  <a:srgbClr val="FF0000"/>
                </a:solidFill>
              </a:rPr>
              <a:t>read carefully and repeatedly </a:t>
            </a:r>
            <a:r>
              <a:rPr lang="en-AU" dirty="0">
                <a:solidFill>
                  <a:srgbClr val="FF0000"/>
                </a:solidFill>
              </a:rPr>
              <a:t>through </a:t>
            </a:r>
            <a:r>
              <a:rPr lang="en-AU" b="1" dirty="0">
                <a:solidFill>
                  <a:srgbClr val="FF0000"/>
                </a:solidFill>
              </a:rPr>
              <a:t>pages 11 – </a:t>
            </a:r>
            <a:r>
              <a:rPr lang="en-AU" b="1" dirty="0" smtClean="0">
                <a:solidFill>
                  <a:srgbClr val="FF0000"/>
                </a:solidFill>
              </a:rPr>
              <a:t>24 </a:t>
            </a:r>
            <a:r>
              <a:rPr lang="en-AU" dirty="0">
                <a:solidFill>
                  <a:srgbClr val="FF0000"/>
                </a:solidFill>
              </a:rPr>
              <a:t>of the </a:t>
            </a:r>
            <a:r>
              <a:rPr lang="en-AU" i="1" dirty="0">
                <a:solidFill>
                  <a:srgbClr val="FF0000"/>
                </a:solidFill>
              </a:rPr>
              <a:t>Unit Guide </a:t>
            </a:r>
            <a:r>
              <a:rPr lang="en-AU" dirty="0">
                <a:solidFill>
                  <a:srgbClr val="FF0000"/>
                </a:solidFill>
              </a:rPr>
              <a:t> which provide the required </a:t>
            </a:r>
            <a:r>
              <a:rPr lang="en-AU" dirty="0" smtClean="0">
                <a:solidFill>
                  <a:srgbClr val="FF0000"/>
                </a:solidFill>
              </a:rPr>
              <a:t>detail and marking criteria </a:t>
            </a:r>
            <a:r>
              <a:rPr lang="en-AU" dirty="0">
                <a:solidFill>
                  <a:srgbClr val="FF0000"/>
                </a:solidFill>
              </a:rPr>
              <a:t>of these assessment tasks at present. </a:t>
            </a:r>
            <a:r>
              <a:rPr lang="en-AU" b="1" u="sng" dirty="0">
                <a:solidFill>
                  <a:srgbClr val="FF0000"/>
                </a:solidFill>
              </a:rPr>
              <a:t>Further </a:t>
            </a:r>
            <a:r>
              <a:rPr lang="en-AU" b="1" u="sng" dirty="0" smtClean="0">
                <a:solidFill>
                  <a:srgbClr val="FF0000"/>
                </a:solidFill>
              </a:rPr>
              <a:t>assessment information </a:t>
            </a:r>
            <a:r>
              <a:rPr lang="en-AU" b="1" u="sng" dirty="0">
                <a:solidFill>
                  <a:srgbClr val="FF0000"/>
                </a:solidFill>
              </a:rPr>
              <a:t>will be release at the appropriate time</a:t>
            </a:r>
            <a:r>
              <a:rPr lang="en-AU" dirty="0">
                <a:solidFill>
                  <a:srgbClr val="FF0000"/>
                </a:solidFill>
              </a:rPr>
              <a:t>.</a:t>
            </a:r>
          </a:p>
          <a:p>
            <a:pPr marL="0" indent="0"/>
            <a:r>
              <a:rPr lang="en-AU" dirty="0" smtClean="0">
                <a:solidFill>
                  <a:srgbClr val="FF0000"/>
                </a:solidFill>
              </a:rPr>
              <a:t>Any </a:t>
            </a:r>
            <a:r>
              <a:rPr lang="en-AU" dirty="0">
                <a:solidFill>
                  <a:srgbClr val="FF0000"/>
                </a:solidFill>
              </a:rPr>
              <a:t>further questions </a:t>
            </a:r>
            <a:r>
              <a:rPr lang="en-AU" dirty="0" smtClean="0">
                <a:solidFill>
                  <a:srgbClr val="FF0000"/>
                </a:solidFill>
              </a:rPr>
              <a:t>about assessment are </a:t>
            </a:r>
            <a:r>
              <a:rPr lang="en-AU" dirty="0">
                <a:solidFill>
                  <a:srgbClr val="FF0000"/>
                </a:solidFill>
              </a:rPr>
              <a:t>to be answered during consultation. Any student emailing staff or the central subject email </a:t>
            </a:r>
            <a:r>
              <a:rPr lang="en-AU" dirty="0" smtClean="0">
                <a:solidFill>
                  <a:srgbClr val="FF0000"/>
                </a:solidFill>
              </a:rPr>
              <a:t>will </a:t>
            </a:r>
            <a:r>
              <a:rPr lang="en-AU" dirty="0">
                <a:solidFill>
                  <a:srgbClr val="FF0000"/>
                </a:solidFill>
              </a:rPr>
              <a:t>be directed to see staff in consults.</a:t>
            </a:r>
            <a:endParaRPr lang="en-GB" dirty="0">
              <a:solidFill>
                <a:srgbClr val="FF0000"/>
              </a:solidFill>
            </a:endParaRPr>
          </a:p>
          <a:p>
            <a:pPr marL="0" indent="0"/>
            <a:endParaRPr lang="en-AU" dirty="0"/>
          </a:p>
          <a:p>
            <a:pPr marL="0" indent="0"/>
            <a:endParaRPr lang="en-AU" dirty="0"/>
          </a:p>
          <a:p>
            <a:pPr>
              <a:buFont typeface="+mj-lt"/>
              <a:buAutoNum type="arabicPeriod"/>
            </a:pPr>
            <a:endParaRPr lang="en-GB" dirty="0"/>
          </a:p>
        </p:txBody>
      </p:sp>
      <p:sp>
        <p:nvSpPr>
          <p:cNvPr id="7" name="Title 1"/>
          <p:cNvSpPr txBox="1">
            <a:spLocks/>
          </p:cNvSpPr>
          <p:nvPr/>
        </p:nvSpPr>
        <p:spPr>
          <a:xfrm>
            <a:off x="5148064" y="0"/>
            <a:ext cx="3995935" cy="60960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a:solidFill>
                  <a:schemeClr val="bg1"/>
                </a:solidFill>
                <a:cs typeface="Calibri" panose="020F0502020204030204" pitchFamily="34" charset="0"/>
              </a:rPr>
              <a:t>Assessment Breakdown</a:t>
            </a:r>
            <a:endParaRPr lang="en-GB" sz="2800" dirty="0">
              <a:solidFill>
                <a:schemeClr val="bg1"/>
              </a:solidFill>
              <a:cs typeface="Calibri" panose="020F0502020204030204" pitchFamily="34" charset="0"/>
            </a:endParaRPr>
          </a:p>
        </p:txBody>
      </p:sp>
    </p:spTree>
    <p:extLst>
      <p:ext uri="{BB962C8B-B14F-4D97-AF65-F5344CB8AC3E}">
        <p14:creationId xmlns:p14="http://schemas.microsoft.com/office/powerpoint/2010/main" val="207447693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283308" y="116632"/>
            <a:ext cx="3860692" cy="746126"/>
          </a:xfrm>
          <a:prstGeom prst="rect">
            <a:avLst/>
          </a:prstGeom>
          <a:solidFill>
            <a:srgbClr val="C00000"/>
          </a:solidFill>
        </p:spPr>
        <p:txBody>
          <a:bodyPr vert="horz" lIns="0" tIns="45720" rIns="0" bIns="45720" rtlCol="0" anchor="ctr">
            <a:normAutofit/>
          </a:bodyPr>
          <a:lst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r>
              <a:rPr lang="en-AU" i="1" kern="0" dirty="0">
                <a:solidFill>
                  <a:schemeClr val="bg1"/>
                </a:solidFill>
                <a:latin typeface="Calibri" panose="020F0502020204030204" pitchFamily="34" charset="0"/>
              </a:rPr>
              <a:t>Unit Assessment Timeline</a:t>
            </a:r>
            <a:endParaRPr lang="en-GB" i="1" kern="0" dirty="0">
              <a:solidFill>
                <a:schemeClr val="bg1"/>
              </a:solidFill>
              <a:latin typeface="Calibri" panose="020F0502020204030204" pitchFamily="34" charset="0"/>
            </a:endParaRPr>
          </a:p>
        </p:txBody>
      </p:sp>
      <p:sp>
        <p:nvSpPr>
          <p:cNvPr id="2" name="TextBox 1"/>
          <p:cNvSpPr txBox="1"/>
          <p:nvPr/>
        </p:nvSpPr>
        <p:spPr>
          <a:xfrm>
            <a:off x="395536" y="1124744"/>
            <a:ext cx="8424936" cy="1200329"/>
          </a:xfrm>
          <a:prstGeom prst="rect">
            <a:avLst/>
          </a:prstGeom>
          <a:noFill/>
        </p:spPr>
        <p:txBody>
          <a:bodyPr wrap="square" rtlCol="0">
            <a:spAutoFit/>
          </a:bodyPr>
          <a:lstStyle/>
          <a:p>
            <a:r>
              <a:rPr lang="en-AU" dirty="0" smtClean="0">
                <a:solidFill>
                  <a:schemeClr val="accent1"/>
                </a:solidFill>
              </a:rPr>
              <a:t>The Unit Assessment Timeline is useful to help students plan and schedule their individual and group study. It is the banner of the </a:t>
            </a:r>
            <a:r>
              <a:rPr lang="en-AU" i="1" dirty="0" smtClean="0">
                <a:solidFill>
                  <a:schemeClr val="accent1"/>
                </a:solidFill>
              </a:rPr>
              <a:t>Unit Information</a:t>
            </a:r>
            <a:r>
              <a:rPr lang="en-AU" dirty="0" smtClean="0">
                <a:solidFill>
                  <a:schemeClr val="accent1"/>
                </a:solidFill>
              </a:rPr>
              <a:t> section of Moodle and will be updated weekly so students can gauge the progress of the unit.</a:t>
            </a:r>
            <a:endParaRPr lang="en-GB" dirty="0">
              <a:solidFill>
                <a:schemeClr val="accent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247" y="2734200"/>
            <a:ext cx="9144000" cy="2927048"/>
          </a:xfrm>
          <a:prstGeom prst="rect">
            <a:avLst/>
          </a:prstGeom>
        </p:spPr>
      </p:pic>
    </p:spTree>
    <p:extLst>
      <p:ext uri="{BB962C8B-B14F-4D97-AF65-F5344CB8AC3E}">
        <p14:creationId xmlns:p14="http://schemas.microsoft.com/office/powerpoint/2010/main" val="106676176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29600" cy="5256584"/>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r>
              <a:rPr lang="en-AU" sz="2000" dirty="0" smtClean="0">
                <a:solidFill>
                  <a:schemeClr val="accent1"/>
                </a:solidFill>
              </a:rPr>
              <a:t>Learning how to work as a team is a critical skill in your future career. So, we place particular emphasis on team based assessment.</a:t>
            </a:r>
            <a:endParaRPr lang="en-AU" sz="2000" dirty="0">
              <a:solidFill>
                <a:schemeClr val="accent1"/>
              </a:solidFill>
            </a:endParaRPr>
          </a:p>
          <a:p>
            <a:r>
              <a:rPr lang="en-AU" sz="1800" dirty="0" smtClean="0">
                <a:solidFill>
                  <a:schemeClr val="accent1"/>
                </a:solidFill>
              </a:rPr>
              <a:t>You need to form teams of 3 – 4 students. </a:t>
            </a:r>
          </a:p>
          <a:p>
            <a:pPr>
              <a:buFont typeface="Arial" panose="020B0604020202020204" pitchFamily="34" charset="0"/>
              <a:buChar char="•"/>
            </a:pPr>
            <a:r>
              <a:rPr lang="en-AU" dirty="0" smtClean="0"/>
              <a:t>Can be with any student in the cohort. You are not restricted to your workshop mates.</a:t>
            </a:r>
          </a:p>
          <a:p>
            <a:pPr>
              <a:buFont typeface="Arial" panose="020B0604020202020204" pitchFamily="34" charset="0"/>
              <a:buChar char="•"/>
            </a:pPr>
            <a:r>
              <a:rPr lang="en-AU" dirty="0" smtClean="0"/>
              <a:t>No other team sizes are allowed. You cannot submit team assessment individually.</a:t>
            </a:r>
          </a:p>
          <a:p>
            <a:pPr>
              <a:buFont typeface="Arial" panose="020B0604020202020204" pitchFamily="34" charset="0"/>
              <a:buChar char="•"/>
            </a:pPr>
            <a:r>
              <a:rPr lang="en-AU" dirty="0" smtClean="0"/>
              <a:t>You need to nominate a team representative who will liaise with unit staff on behalf of your team.</a:t>
            </a:r>
          </a:p>
          <a:p>
            <a:pPr marL="0" indent="0"/>
            <a:endParaRPr lang="en-AU" sz="800" dirty="0" smtClean="0"/>
          </a:p>
          <a:p>
            <a:pPr marL="0" indent="0"/>
            <a:r>
              <a:rPr lang="en-AU" sz="1800" dirty="0" smtClean="0">
                <a:solidFill>
                  <a:schemeClr val="accent1"/>
                </a:solidFill>
              </a:rPr>
              <a:t>Your team representative tasks:</a:t>
            </a:r>
          </a:p>
          <a:p>
            <a:pPr>
              <a:buFont typeface="+mj-lt"/>
              <a:buAutoNum type="arabicPeriod"/>
            </a:pPr>
            <a:r>
              <a:rPr lang="en-AU" dirty="0" smtClean="0"/>
              <a:t>Download from Moodle, fill out and send back to the central subject email the team registration form. </a:t>
            </a:r>
          </a:p>
          <a:p>
            <a:pPr>
              <a:buFont typeface="+mj-lt"/>
              <a:buAutoNum type="arabicPeriod"/>
            </a:pPr>
            <a:r>
              <a:rPr lang="en-AU" dirty="0" smtClean="0"/>
              <a:t>Select the Team Presentation Time slot and send you power point slides to you team judge.</a:t>
            </a:r>
          </a:p>
          <a:p>
            <a:pPr>
              <a:buFont typeface="+mj-lt"/>
              <a:buAutoNum type="arabicPeriod"/>
            </a:pPr>
            <a:r>
              <a:rPr lang="en-AU" dirty="0" smtClean="0"/>
              <a:t>Submit your Team Assignment electronically on Moodle and relay feedback to your team mates.</a:t>
            </a:r>
          </a:p>
          <a:p>
            <a:pPr marL="0" indent="0"/>
            <a:endParaRPr lang="en-AU" dirty="0"/>
          </a:p>
          <a:p>
            <a:pPr marL="0" indent="0"/>
            <a:endParaRPr lang="en-AU" dirty="0"/>
          </a:p>
          <a:p>
            <a:pPr>
              <a:buFont typeface="+mj-lt"/>
              <a:buAutoNum type="arabicPeriod"/>
            </a:pPr>
            <a:endParaRPr lang="en-GB" dirty="0"/>
          </a:p>
        </p:txBody>
      </p:sp>
      <p:sp>
        <p:nvSpPr>
          <p:cNvPr id="7" name="Title 1"/>
          <p:cNvSpPr txBox="1">
            <a:spLocks/>
          </p:cNvSpPr>
          <p:nvPr/>
        </p:nvSpPr>
        <p:spPr>
          <a:xfrm>
            <a:off x="5148064" y="0"/>
            <a:ext cx="3995935" cy="609600"/>
          </a:xfrm>
          <a:prstGeom prst="rect">
            <a:avLst/>
          </a:prstGeom>
          <a:solidFill>
            <a:srgbClr val="7030A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smtClean="0">
                <a:solidFill>
                  <a:schemeClr val="bg1"/>
                </a:solidFill>
                <a:cs typeface="Calibri" panose="020F0502020204030204" pitchFamily="34" charset="0"/>
              </a:rPr>
              <a:t>Team Assessment</a:t>
            </a:r>
            <a:endParaRPr lang="en-GB" sz="2800" dirty="0">
              <a:solidFill>
                <a:schemeClr val="bg1"/>
              </a:solidFill>
              <a:cs typeface="Calibri" panose="020F0502020204030204" pitchFamily="34" charset="0"/>
            </a:endParaRPr>
          </a:p>
        </p:txBody>
      </p:sp>
    </p:spTree>
    <p:extLst>
      <p:ext uri="{BB962C8B-B14F-4D97-AF65-F5344CB8AC3E}">
        <p14:creationId xmlns:p14="http://schemas.microsoft.com/office/powerpoint/2010/main" val="45025304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29600" cy="5256584"/>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0" indent="0"/>
            <a:r>
              <a:rPr lang="en-AU" dirty="0" smtClean="0">
                <a:solidFill>
                  <a:schemeClr val="accent1"/>
                </a:solidFill>
              </a:rPr>
              <a:t>From the </a:t>
            </a:r>
            <a:r>
              <a:rPr lang="en-AU" i="1" dirty="0" smtClean="0">
                <a:solidFill>
                  <a:schemeClr val="accent1"/>
                </a:solidFill>
              </a:rPr>
              <a:t>Team Business Presentation </a:t>
            </a:r>
            <a:r>
              <a:rPr lang="en-AU" dirty="0" smtClean="0">
                <a:solidFill>
                  <a:schemeClr val="accent1"/>
                </a:solidFill>
              </a:rPr>
              <a:t>section on Moodle, Team Representatives will need to download, fill out and send back the </a:t>
            </a:r>
            <a:r>
              <a:rPr lang="en-AU" i="1" dirty="0" smtClean="0">
                <a:solidFill>
                  <a:schemeClr val="accent1"/>
                </a:solidFill>
              </a:rPr>
              <a:t>Team Registration.xls </a:t>
            </a:r>
            <a:r>
              <a:rPr lang="en-AU" dirty="0" smtClean="0">
                <a:solidFill>
                  <a:schemeClr val="accent1"/>
                </a:solidFill>
              </a:rPr>
              <a:t>Excel workbook to the central subject email as soon as possible.</a:t>
            </a:r>
            <a:endParaRPr lang="en-AU" dirty="0">
              <a:solidFill>
                <a:schemeClr val="accent1"/>
              </a:solidFill>
            </a:endParaRPr>
          </a:p>
          <a:p>
            <a:endParaRPr lang="en-AU" sz="800" dirty="0" smtClean="0">
              <a:solidFill>
                <a:schemeClr val="accent1"/>
              </a:solidFill>
            </a:endParaRPr>
          </a:p>
          <a:p>
            <a:pPr marL="0" indent="0"/>
            <a:endParaRPr lang="en-AU" dirty="0"/>
          </a:p>
          <a:p>
            <a:pPr marL="0" indent="0"/>
            <a:endParaRPr lang="en-AU" dirty="0" smtClean="0"/>
          </a:p>
          <a:p>
            <a:pPr marL="0" indent="0"/>
            <a:endParaRPr lang="en-AU" dirty="0"/>
          </a:p>
          <a:p>
            <a:pPr marL="0" indent="0"/>
            <a:endParaRPr lang="en-AU" dirty="0" smtClean="0"/>
          </a:p>
          <a:p>
            <a:pPr marL="0" indent="0"/>
            <a:endParaRPr lang="en-AU" dirty="0"/>
          </a:p>
          <a:p>
            <a:pPr marL="0" indent="0"/>
            <a:endParaRPr lang="en-AU" dirty="0" smtClean="0"/>
          </a:p>
          <a:p>
            <a:pPr marL="0" indent="0"/>
            <a:endParaRPr lang="en-AU" dirty="0"/>
          </a:p>
          <a:p>
            <a:pPr marL="0" indent="0"/>
            <a:endParaRPr lang="en-AU" dirty="0" smtClean="0"/>
          </a:p>
          <a:p>
            <a:pPr marL="285750" indent="-285750">
              <a:buFont typeface="Arial" panose="020B0604020202020204" pitchFamily="34" charset="0"/>
              <a:buChar char="•"/>
            </a:pPr>
            <a:r>
              <a:rPr lang="en-AU" dirty="0" smtClean="0">
                <a:solidFill>
                  <a:schemeClr val="accent1"/>
                </a:solidFill>
              </a:rPr>
              <a:t>Further instructions about Team Assessment will follow. The </a:t>
            </a:r>
            <a:r>
              <a:rPr lang="en-AU" b="1" dirty="0" smtClean="0">
                <a:solidFill>
                  <a:schemeClr val="accent1"/>
                </a:solidFill>
              </a:rPr>
              <a:t>same</a:t>
            </a:r>
            <a:r>
              <a:rPr lang="en-AU" dirty="0" smtClean="0">
                <a:solidFill>
                  <a:schemeClr val="accent1"/>
                </a:solidFill>
              </a:rPr>
              <a:t> team will being performing two assessment tasks; the Team Business Presentation and the Team Assignment. This encourages students to develop stronger team bonds and proper team work ethic and accountability. </a:t>
            </a:r>
          </a:p>
          <a:p>
            <a:pPr marL="0" indent="0"/>
            <a:endParaRPr lang="en-AU" dirty="0"/>
          </a:p>
          <a:p>
            <a:pPr>
              <a:buFont typeface="+mj-lt"/>
              <a:buAutoNum type="arabicPeriod"/>
            </a:pPr>
            <a:endParaRPr lang="en-GB" dirty="0"/>
          </a:p>
        </p:txBody>
      </p:sp>
      <p:sp>
        <p:nvSpPr>
          <p:cNvPr id="7" name="Title 1"/>
          <p:cNvSpPr txBox="1">
            <a:spLocks/>
          </p:cNvSpPr>
          <p:nvPr/>
        </p:nvSpPr>
        <p:spPr>
          <a:xfrm>
            <a:off x="5148064" y="0"/>
            <a:ext cx="3995935" cy="609600"/>
          </a:xfrm>
          <a:prstGeom prst="rect">
            <a:avLst/>
          </a:prstGeom>
          <a:solidFill>
            <a:srgbClr val="7030A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smtClean="0">
                <a:solidFill>
                  <a:schemeClr val="bg1"/>
                </a:solidFill>
                <a:cs typeface="Calibri" panose="020F0502020204030204" pitchFamily="34" charset="0"/>
              </a:rPr>
              <a:t>Team Registration Form</a:t>
            </a:r>
            <a:endParaRPr lang="en-GB" sz="2800" dirty="0">
              <a:solidFill>
                <a:schemeClr val="bg1"/>
              </a:solidFill>
              <a:cs typeface="Calibri" panose="020F050202020403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2060848"/>
            <a:ext cx="6685778" cy="2880320"/>
          </a:xfrm>
          <a:prstGeom prst="rect">
            <a:avLst/>
          </a:prstGeom>
        </p:spPr>
      </p:pic>
    </p:spTree>
    <p:extLst>
      <p:ext uri="{BB962C8B-B14F-4D97-AF65-F5344CB8AC3E}">
        <p14:creationId xmlns:p14="http://schemas.microsoft.com/office/powerpoint/2010/main" val="403348929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29600" cy="5400600"/>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285750" indent="-285750">
              <a:buFont typeface="Arial" panose="020B0604020202020204" pitchFamily="34" charset="0"/>
              <a:buChar char="•"/>
            </a:pPr>
            <a:r>
              <a:rPr lang="en-AU" dirty="0" smtClean="0">
                <a:solidFill>
                  <a:schemeClr val="accent1"/>
                </a:solidFill>
              </a:rPr>
              <a:t>Students are </a:t>
            </a:r>
            <a:r>
              <a:rPr lang="en-AU" u="sng" dirty="0" smtClean="0">
                <a:solidFill>
                  <a:schemeClr val="accent1"/>
                </a:solidFill>
              </a:rPr>
              <a:t>solely responsible</a:t>
            </a:r>
            <a:r>
              <a:rPr lang="en-AU" dirty="0" smtClean="0">
                <a:solidFill>
                  <a:schemeClr val="accent1"/>
                </a:solidFill>
              </a:rPr>
              <a:t> for forming and managing their teams. Part of the skill you need to develop is the social ability to mingle, interact and get to know your classmates and future workmates.</a:t>
            </a:r>
          </a:p>
          <a:p>
            <a:pPr marL="285750" indent="-285750">
              <a:buFont typeface="Arial" panose="020B0604020202020204" pitchFamily="34" charset="0"/>
              <a:buChar char="•"/>
            </a:pPr>
            <a:r>
              <a:rPr lang="en-AU" dirty="0" smtClean="0">
                <a:solidFill>
                  <a:schemeClr val="accent1"/>
                </a:solidFill>
              </a:rPr>
              <a:t>There will be a </a:t>
            </a:r>
            <a:r>
              <a:rPr lang="en-AU" b="1" i="1" dirty="0" smtClean="0">
                <a:solidFill>
                  <a:schemeClr val="accent1"/>
                </a:solidFill>
              </a:rPr>
              <a:t>Team Formation</a:t>
            </a:r>
            <a:r>
              <a:rPr lang="en-AU" b="1" dirty="0" smtClean="0">
                <a:solidFill>
                  <a:schemeClr val="accent1"/>
                </a:solidFill>
              </a:rPr>
              <a:t> forum </a:t>
            </a:r>
            <a:r>
              <a:rPr lang="en-AU" dirty="0" smtClean="0">
                <a:solidFill>
                  <a:schemeClr val="accent1"/>
                </a:solidFill>
              </a:rPr>
              <a:t>where students can post their availability to join a team and where Team Representatives can post their need for team members. </a:t>
            </a:r>
          </a:p>
          <a:p>
            <a:pPr marL="285750" indent="-285750">
              <a:buFont typeface="Arial" panose="020B0604020202020204" pitchFamily="34" charset="0"/>
              <a:buChar char="•"/>
            </a:pPr>
            <a:r>
              <a:rPr lang="en-AU" dirty="0" smtClean="0">
                <a:solidFill>
                  <a:schemeClr val="accent1"/>
                </a:solidFill>
              </a:rPr>
              <a:t>When posting on the forum make sure you also post your student email contact and also be proactive in contacting other students rather than waiting for others to contact to you. </a:t>
            </a:r>
          </a:p>
          <a:p>
            <a:pPr marL="285750" indent="-285750">
              <a:buFont typeface="Arial" panose="020B0604020202020204" pitchFamily="34" charset="0"/>
              <a:buChar char="•"/>
            </a:pPr>
            <a:r>
              <a:rPr lang="en-AU" dirty="0" smtClean="0">
                <a:solidFill>
                  <a:schemeClr val="accent1"/>
                </a:solidFill>
              </a:rPr>
              <a:t>Your team composition can change. </a:t>
            </a:r>
            <a:r>
              <a:rPr lang="en-AU" u="sng" dirty="0" smtClean="0">
                <a:solidFill>
                  <a:schemeClr val="accent1"/>
                </a:solidFill>
              </a:rPr>
              <a:t>To enact a change</a:t>
            </a:r>
            <a:r>
              <a:rPr lang="en-AU" dirty="0" smtClean="0">
                <a:solidFill>
                  <a:schemeClr val="accent1"/>
                </a:solidFill>
              </a:rPr>
              <a:t> … </a:t>
            </a:r>
          </a:p>
          <a:p>
            <a:pPr lvl="3">
              <a:buFont typeface="+mj-lt"/>
              <a:buAutoNum type="arabicPeriod"/>
            </a:pPr>
            <a:r>
              <a:rPr lang="en-AU" dirty="0" smtClean="0">
                <a:solidFill>
                  <a:schemeClr val="accent1"/>
                </a:solidFill>
              </a:rPr>
              <a:t>The Team Representatives of both the teams you are leaving and entering will have to email the central subject email to verify the change. No change will be registered unless this condition is followed. If a Team Representative leaves a team, a new team representative will have to make him/herself known by emailing the central subject email. </a:t>
            </a:r>
            <a:r>
              <a:rPr lang="en-AU" u="sng" dirty="0" smtClean="0">
                <a:solidFill>
                  <a:schemeClr val="accent1"/>
                </a:solidFill>
              </a:rPr>
              <a:t>Teams with no representative are invalid</a:t>
            </a:r>
            <a:r>
              <a:rPr lang="en-AU" dirty="0" smtClean="0">
                <a:solidFill>
                  <a:schemeClr val="accent1"/>
                </a:solidFill>
              </a:rPr>
              <a:t>.</a:t>
            </a:r>
          </a:p>
          <a:p>
            <a:pPr lvl="3">
              <a:buFont typeface="+mj-lt"/>
              <a:buAutoNum type="arabicPeriod"/>
            </a:pPr>
            <a:r>
              <a:rPr lang="en-AU" dirty="0" smtClean="0">
                <a:solidFill>
                  <a:schemeClr val="accent1"/>
                </a:solidFill>
              </a:rPr>
              <a:t>The person leaving the team also has to see either the Chief Examiner or Unit Coordinator to explain their reason for leaving the team. </a:t>
            </a:r>
          </a:p>
          <a:p>
            <a:pPr marL="0" indent="0"/>
            <a:r>
              <a:rPr lang="en-AU" sz="1400" dirty="0">
                <a:solidFill>
                  <a:srgbClr val="FF0000"/>
                </a:solidFill>
              </a:rPr>
              <a:t>Any further questions </a:t>
            </a:r>
            <a:r>
              <a:rPr lang="en-AU" sz="1400" dirty="0" smtClean="0">
                <a:solidFill>
                  <a:srgbClr val="FF0000"/>
                </a:solidFill>
              </a:rPr>
              <a:t>about team management are </a:t>
            </a:r>
            <a:r>
              <a:rPr lang="en-AU" sz="1400" dirty="0">
                <a:solidFill>
                  <a:srgbClr val="FF0000"/>
                </a:solidFill>
              </a:rPr>
              <a:t>to be </a:t>
            </a:r>
            <a:r>
              <a:rPr lang="en-AU" sz="1400" dirty="0" smtClean="0">
                <a:solidFill>
                  <a:srgbClr val="FF0000"/>
                </a:solidFill>
              </a:rPr>
              <a:t>asked </a:t>
            </a:r>
            <a:r>
              <a:rPr lang="en-AU" sz="1400" dirty="0">
                <a:solidFill>
                  <a:srgbClr val="FF0000"/>
                </a:solidFill>
              </a:rPr>
              <a:t>during consultation. Any student emailing staff or the central subject email will be directed to see staff in consults.</a:t>
            </a:r>
            <a:endParaRPr lang="en-GB" sz="1400" dirty="0">
              <a:solidFill>
                <a:srgbClr val="FF0000"/>
              </a:solidFill>
            </a:endParaRPr>
          </a:p>
          <a:p>
            <a:pPr marL="0" indent="0"/>
            <a:endParaRPr lang="en-AU" dirty="0"/>
          </a:p>
          <a:p>
            <a:pPr>
              <a:buFont typeface="+mj-lt"/>
              <a:buAutoNum type="arabicPeriod"/>
            </a:pPr>
            <a:endParaRPr lang="en-GB" dirty="0"/>
          </a:p>
        </p:txBody>
      </p:sp>
      <p:sp>
        <p:nvSpPr>
          <p:cNvPr id="7" name="Title 1"/>
          <p:cNvSpPr txBox="1">
            <a:spLocks/>
          </p:cNvSpPr>
          <p:nvPr/>
        </p:nvSpPr>
        <p:spPr>
          <a:xfrm>
            <a:off x="5148064" y="0"/>
            <a:ext cx="3995935" cy="60960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smtClean="0">
                <a:solidFill>
                  <a:schemeClr val="bg1"/>
                </a:solidFill>
                <a:cs typeface="Calibri" panose="020F0502020204030204" pitchFamily="34" charset="0"/>
              </a:rPr>
              <a:t>Team Management</a:t>
            </a:r>
            <a:endParaRPr lang="en-GB" sz="2800" dirty="0">
              <a:solidFill>
                <a:schemeClr val="bg1"/>
              </a:solidFill>
              <a:cs typeface="Calibri" panose="020F0502020204030204" pitchFamily="34" charset="0"/>
            </a:endParaRPr>
          </a:p>
        </p:txBody>
      </p:sp>
    </p:spTree>
    <p:extLst>
      <p:ext uri="{BB962C8B-B14F-4D97-AF65-F5344CB8AC3E}">
        <p14:creationId xmlns:p14="http://schemas.microsoft.com/office/powerpoint/2010/main" val="413177813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91264" cy="5400600"/>
          </a:xfrm>
          <a:prstGeom prst="rect">
            <a:avLst/>
          </a:prstGeom>
        </p:spPr>
        <p:txBody>
          <a:bodyPr anchor="t"/>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0" indent="0"/>
            <a:r>
              <a:rPr lang="en-GB" sz="2000" dirty="0">
                <a:solidFill>
                  <a:schemeClr val="accent1"/>
                </a:solidFill>
              </a:rPr>
              <a:t>We will now demonstrate Learning Catalytics and how to work through a sample Self-study Quiz.</a:t>
            </a:r>
          </a:p>
          <a:p>
            <a:pPr marL="0" indent="0"/>
            <a:endParaRPr lang="en-AU" sz="2000" dirty="0">
              <a:solidFill>
                <a:schemeClr val="accent1"/>
              </a:solidFill>
            </a:endParaRPr>
          </a:p>
          <a:p>
            <a:pPr marL="0" indent="0"/>
            <a:endParaRPr lang="en-AU" sz="2000" dirty="0">
              <a:solidFill>
                <a:schemeClr val="accent1"/>
              </a:solidFill>
            </a:endParaRPr>
          </a:p>
          <a:p>
            <a:pPr marL="457200" indent="-457200">
              <a:buFont typeface="+mj-lt"/>
              <a:buAutoNum type="arabicPeriod"/>
            </a:pPr>
            <a:r>
              <a:rPr lang="en-AU" sz="2000" dirty="0">
                <a:solidFill>
                  <a:schemeClr val="accent1"/>
                </a:solidFill>
              </a:rPr>
              <a:t>All students, with your computing device, open up Moodle for BFC1001. (Please </a:t>
            </a:r>
            <a:r>
              <a:rPr lang="en-AU" sz="2000" u="sng" dirty="0">
                <a:solidFill>
                  <a:schemeClr val="accent1"/>
                </a:solidFill>
              </a:rPr>
              <a:t>enable Pop-ups</a:t>
            </a:r>
            <a:r>
              <a:rPr lang="en-AU" sz="2000" dirty="0">
                <a:solidFill>
                  <a:schemeClr val="accent1"/>
                </a:solidFill>
              </a:rPr>
              <a:t> on your browser)</a:t>
            </a:r>
          </a:p>
          <a:p>
            <a:pPr marL="457200" indent="-457200">
              <a:buFont typeface="+mj-lt"/>
              <a:buAutoNum type="arabicPeriod"/>
            </a:pPr>
            <a:r>
              <a:rPr lang="en-AU" sz="2000" dirty="0">
                <a:solidFill>
                  <a:schemeClr val="accent1"/>
                </a:solidFill>
              </a:rPr>
              <a:t>Click on                                 after which a new LC window will open.</a:t>
            </a:r>
          </a:p>
          <a:p>
            <a:pPr marL="457200" indent="-457200">
              <a:buFont typeface="+mj-lt"/>
              <a:buAutoNum type="arabicPeriod"/>
            </a:pPr>
            <a:r>
              <a:rPr lang="en-AU" sz="2000" dirty="0">
                <a:solidFill>
                  <a:schemeClr val="accent1"/>
                </a:solidFill>
              </a:rPr>
              <a:t>You are now ready to join a Learning Catalytics session. Click on …</a:t>
            </a:r>
          </a:p>
          <a:p>
            <a:pPr marL="0" indent="0"/>
            <a:endParaRPr lang="en-AU" sz="800" dirty="0">
              <a:solidFill>
                <a:schemeClr val="accent1"/>
              </a:solidFill>
            </a:endParaRPr>
          </a:p>
          <a:p>
            <a:pPr marL="0" indent="0"/>
            <a:endParaRPr lang="en-AU" sz="2000" dirty="0">
              <a:solidFill>
                <a:schemeClr val="accent1"/>
              </a:solidFill>
            </a:endParaRPr>
          </a:p>
          <a:p>
            <a:pPr marL="0" indent="0"/>
            <a:endParaRPr lang="en-AU" sz="800" dirty="0">
              <a:solidFill>
                <a:schemeClr val="accent1"/>
              </a:solidFill>
            </a:endParaRPr>
          </a:p>
          <a:p>
            <a:pPr marL="0" indent="0"/>
            <a:r>
              <a:rPr lang="en-AU" sz="2000" dirty="0">
                <a:solidFill>
                  <a:schemeClr val="accent1"/>
                </a:solidFill>
              </a:rPr>
              <a:t>After joining the session, you can now wait for the first question to be delivered. The instructor will now deliver </a:t>
            </a:r>
            <a:r>
              <a:rPr lang="en-AU" sz="2000" u="sng" dirty="0" smtClean="0">
                <a:solidFill>
                  <a:schemeClr val="accent1"/>
                </a:solidFill>
              </a:rPr>
              <a:t>LC questions 1 – 3</a:t>
            </a:r>
            <a:r>
              <a:rPr lang="en-AU" sz="2000" dirty="0" smtClean="0">
                <a:solidFill>
                  <a:schemeClr val="accent1"/>
                </a:solidFill>
              </a:rPr>
              <a:t>, </a:t>
            </a:r>
            <a:r>
              <a:rPr lang="en-AU" sz="2000" dirty="0">
                <a:solidFill>
                  <a:schemeClr val="accent1"/>
                </a:solidFill>
              </a:rPr>
              <a:t>guide you through how to answer and show you the performance feedback.</a:t>
            </a:r>
            <a:endParaRPr lang="en-GB" sz="2000" dirty="0">
              <a:solidFill>
                <a:schemeClr val="accent1"/>
              </a:solidFill>
            </a:endParaRPr>
          </a:p>
        </p:txBody>
      </p:sp>
      <p:sp>
        <p:nvSpPr>
          <p:cNvPr id="7" name="Title 1"/>
          <p:cNvSpPr txBox="1">
            <a:spLocks/>
          </p:cNvSpPr>
          <p:nvPr/>
        </p:nvSpPr>
        <p:spPr>
          <a:xfrm>
            <a:off x="5292080" y="0"/>
            <a:ext cx="3851919" cy="6096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a:solidFill>
                  <a:schemeClr val="bg1"/>
                </a:solidFill>
                <a:cs typeface="Calibri" panose="020F0502020204030204" pitchFamily="34" charset="0"/>
              </a:rPr>
              <a:t>Demonstrating Technology</a:t>
            </a:r>
            <a:endParaRPr lang="en-GB" sz="2800" dirty="0">
              <a:solidFill>
                <a:schemeClr val="bg1"/>
              </a:solidFill>
              <a:cs typeface="Calibri" panose="020F0502020204030204" pitchFamily="34" charset="0"/>
            </a:endParaRPr>
          </a:p>
        </p:txBody>
      </p:sp>
      <p:sp>
        <p:nvSpPr>
          <p:cNvPr id="4" name="Title 1"/>
          <p:cNvSpPr txBox="1">
            <a:spLocks/>
          </p:cNvSpPr>
          <p:nvPr/>
        </p:nvSpPr>
        <p:spPr>
          <a:xfrm>
            <a:off x="961256" y="1916832"/>
            <a:ext cx="7499176" cy="576064"/>
          </a:xfrm>
          <a:prstGeom prst="rect">
            <a:avLst/>
          </a:prstGeom>
          <a:solidFill>
            <a:srgbClr val="7030A0"/>
          </a:solidFill>
        </p:spPr>
        <p:txBody>
          <a:bodyPr vert="horz" lIns="0" tIns="45720" rIns="0" bIns="45720" rtlCol="0" anchor="ctr">
            <a:normAutofit/>
          </a:bodyPr>
          <a:lst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r>
              <a:rPr lang="en-AU" i="1" kern="0" dirty="0">
                <a:solidFill>
                  <a:schemeClr val="bg1"/>
                </a:solidFill>
                <a:latin typeface="Calibri" panose="020F0502020204030204" pitchFamily="34" charset="0"/>
              </a:rPr>
              <a:t>Accessing Learning Catalytics</a:t>
            </a:r>
            <a:endParaRPr lang="en-GB" i="1" kern="0" dirty="0">
              <a:solidFill>
                <a:schemeClr val="bg1"/>
              </a:solidFill>
              <a:latin typeface="Calibri" panose="020F0502020204030204" pitchFamily="34" charset="0"/>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79841" y="4390755"/>
            <a:ext cx="7308583" cy="112647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2509" y="3501008"/>
            <a:ext cx="2229451" cy="378095"/>
          </a:xfrm>
          <a:prstGeom prst="rect">
            <a:avLst/>
          </a:prstGeom>
        </p:spPr>
      </p:pic>
    </p:spTree>
    <p:extLst>
      <p:ext uri="{BB962C8B-B14F-4D97-AF65-F5344CB8AC3E}">
        <p14:creationId xmlns:p14="http://schemas.microsoft.com/office/powerpoint/2010/main" val="107148160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91264" cy="5400600"/>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0" indent="0"/>
            <a:endParaRPr lang="en-AU" sz="2000" dirty="0">
              <a:solidFill>
                <a:schemeClr val="accent1"/>
              </a:solidFill>
            </a:endParaRPr>
          </a:p>
          <a:p>
            <a:pPr marL="0" indent="0"/>
            <a:endParaRPr lang="en-AU" sz="2000" dirty="0">
              <a:solidFill>
                <a:schemeClr val="accent1"/>
              </a:solidFill>
            </a:endParaRPr>
          </a:p>
          <a:p>
            <a:pPr marL="457200" indent="-457200">
              <a:buFont typeface="+mj-lt"/>
              <a:buAutoNum type="arabicPeriod"/>
            </a:pPr>
            <a:r>
              <a:rPr lang="en-AU" sz="2000" u="sng" dirty="0">
                <a:solidFill>
                  <a:schemeClr val="accent1"/>
                </a:solidFill>
              </a:rPr>
              <a:t>Leave your LC window open</a:t>
            </a:r>
            <a:r>
              <a:rPr lang="en-AU" sz="2000" dirty="0">
                <a:solidFill>
                  <a:schemeClr val="accent1"/>
                </a:solidFill>
              </a:rPr>
              <a:t>, we will need it for our sample Problem Based Learning session later. Navigate back to your BFC1001 Moodle window.</a:t>
            </a:r>
          </a:p>
          <a:p>
            <a:pPr marL="457200" indent="-457200">
              <a:buFont typeface="+mj-lt"/>
              <a:buAutoNum type="arabicPeriod"/>
            </a:pPr>
            <a:endParaRPr lang="en-AU" sz="800" dirty="0">
              <a:solidFill>
                <a:schemeClr val="accent1"/>
              </a:solidFill>
            </a:endParaRPr>
          </a:p>
          <a:p>
            <a:pPr marL="457200" indent="-457200">
              <a:buFont typeface="+mj-lt"/>
              <a:buAutoNum type="arabicPeriod"/>
            </a:pPr>
            <a:r>
              <a:rPr lang="en-AU" sz="2000" dirty="0" smtClean="0">
                <a:solidFill>
                  <a:schemeClr val="accent1"/>
                </a:solidFill>
              </a:rPr>
              <a:t>In the Section </a:t>
            </a:r>
            <a:r>
              <a:rPr lang="en-AU" sz="2000" i="1" dirty="0" smtClean="0">
                <a:solidFill>
                  <a:schemeClr val="accent1"/>
                </a:solidFill>
              </a:rPr>
              <a:t>Unit Information</a:t>
            </a:r>
            <a:endParaRPr lang="en-AU" sz="2000" dirty="0">
              <a:solidFill>
                <a:schemeClr val="accent1"/>
              </a:solidFill>
            </a:endParaRPr>
          </a:p>
          <a:p>
            <a:pPr marL="457200" indent="-457200">
              <a:buFont typeface="+mj-lt"/>
              <a:buAutoNum type="arabicPeriod"/>
            </a:pPr>
            <a:endParaRPr lang="en-AU" sz="800" dirty="0">
              <a:solidFill>
                <a:schemeClr val="accent1"/>
              </a:solidFill>
            </a:endParaRPr>
          </a:p>
          <a:p>
            <a:pPr marL="457200" indent="-457200">
              <a:buFont typeface="+mj-lt"/>
              <a:buAutoNum type="arabicPeriod"/>
            </a:pPr>
            <a:r>
              <a:rPr lang="en-AU" sz="2000" dirty="0" smtClean="0">
                <a:solidFill>
                  <a:schemeClr val="accent1"/>
                </a:solidFill>
              </a:rPr>
              <a:t>Click </a:t>
            </a:r>
            <a:r>
              <a:rPr lang="en-AU" sz="2000" dirty="0">
                <a:solidFill>
                  <a:schemeClr val="accent1"/>
                </a:solidFill>
              </a:rPr>
              <a:t>on </a:t>
            </a:r>
          </a:p>
          <a:p>
            <a:pPr marL="0" indent="0"/>
            <a:endParaRPr lang="en-AU" sz="800" dirty="0">
              <a:solidFill>
                <a:schemeClr val="accent1"/>
              </a:solidFill>
            </a:endParaRPr>
          </a:p>
          <a:p>
            <a:pPr marL="0" indent="0"/>
            <a:r>
              <a:rPr lang="en-AU" sz="2000" dirty="0">
                <a:solidFill>
                  <a:schemeClr val="accent1"/>
                </a:solidFill>
              </a:rPr>
              <a:t>Your instructor will now guide you through the quiz format and answering the set of sample questions</a:t>
            </a:r>
            <a:r>
              <a:rPr lang="en-AU" sz="2000" i="1" dirty="0" smtClean="0">
                <a:solidFill>
                  <a:schemeClr val="accent1"/>
                </a:solidFill>
              </a:rPr>
              <a:t>.</a:t>
            </a:r>
          </a:p>
          <a:p>
            <a:pPr marL="0" indent="0"/>
            <a:endParaRPr lang="en-AU" sz="2000" dirty="0">
              <a:solidFill>
                <a:schemeClr val="accent1"/>
              </a:solidFill>
            </a:endParaRPr>
          </a:p>
          <a:p>
            <a:pPr marL="457200" indent="-457200">
              <a:buFont typeface="+mj-lt"/>
              <a:buAutoNum type="arabicPeriod"/>
            </a:pPr>
            <a:endParaRPr lang="en-GB" sz="2000" dirty="0">
              <a:solidFill>
                <a:schemeClr val="accent1"/>
              </a:solidFill>
            </a:endParaRPr>
          </a:p>
        </p:txBody>
      </p:sp>
      <p:sp>
        <p:nvSpPr>
          <p:cNvPr id="7" name="Title 1"/>
          <p:cNvSpPr txBox="1">
            <a:spLocks/>
          </p:cNvSpPr>
          <p:nvPr/>
        </p:nvSpPr>
        <p:spPr>
          <a:xfrm>
            <a:off x="5292080" y="0"/>
            <a:ext cx="3851919" cy="6096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a:solidFill>
                  <a:schemeClr val="bg1"/>
                </a:solidFill>
                <a:cs typeface="Calibri" panose="020F0502020204030204" pitchFamily="34" charset="0"/>
              </a:rPr>
              <a:t>Demonstrating Technology</a:t>
            </a:r>
            <a:endParaRPr lang="en-GB" sz="2800" dirty="0">
              <a:solidFill>
                <a:schemeClr val="bg1"/>
              </a:solidFill>
              <a:cs typeface="Calibri" panose="020F0502020204030204" pitchFamily="34" charset="0"/>
            </a:endParaRPr>
          </a:p>
        </p:txBody>
      </p:sp>
      <p:sp>
        <p:nvSpPr>
          <p:cNvPr id="4" name="Title 1"/>
          <p:cNvSpPr txBox="1">
            <a:spLocks/>
          </p:cNvSpPr>
          <p:nvPr/>
        </p:nvSpPr>
        <p:spPr>
          <a:xfrm>
            <a:off x="1650504" y="1196752"/>
            <a:ext cx="5904656" cy="576064"/>
          </a:xfrm>
          <a:prstGeom prst="rect">
            <a:avLst/>
          </a:prstGeom>
          <a:solidFill>
            <a:srgbClr val="7030A0"/>
          </a:solidFill>
        </p:spPr>
        <p:txBody>
          <a:bodyPr vert="horz" lIns="0" tIns="45720" rIns="0" bIns="45720" rtlCol="0" anchor="ctr">
            <a:normAutofit/>
          </a:bodyPr>
          <a:lst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r>
              <a:rPr lang="en-AU" i="1" kern="0" dirty="0">
                <a:solidFill>
                  <a:schemeClr val="bg1"/>
                </a:solidFill>
                <a:latin typeface="Calibri" panose="020F0502020204030204" pitchFamily="34" charset="0"/>
              </a:rPr>
              <a:t>Self-study Quiz</a:t>
            </a:r>
            <a:endParaRPr lang="en-GB" i="1" kern="0" dirty="0">
              <a:solidFill>
                <a:schemeClr val="bg1"/>
              </a:solidFill>
              <a:latin typeface="Calibri" panose="020F0502020204030204" pitchFamily="34"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4086458"/>
            <a:ext cx="3077004" cy="333422"/>
          </a:xfrm>
          <a:prstGeom prst="rect">
            <a:avLst/>
          </a:prstGeom>
        </p:spPr>
      </p:pic>
    </p:spTree>
    <p:extLst>
      <p:ext uri="{BB962C8B-B14F-4D97-AF65-F5344CB8AC3E}">
        <p14:creationId xmlns:p14="http://schemas.microsoft.com/office/powerpoint/2010/main" val="235380349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91264" cy="5400600"/>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0" indent="0"/>
            <a:r>
              <a:rPr lang="en-AU" sz="2000" dirty="0" smtClean="0">
                <a:solidFill>
                  <a:schemeClr val="accent1"/>
                </a:solidFill>
              </a:rPr>
              <a:t>Students </a:t>
            </a:r>
            <a:r>
              <a:rPr lang="en-AU" sz="2000" dirty="0">
                <a:solidFill>
                  <a:schemeClr val="accent1"/>
                </a:solidFill>
              </a:rPr>
              <a:t>who are having technical issues with LC need to see staff during consultation to get the issue resolved. Consultation times will be posted on </a:t>
            </a:r>
            <a:r>
              <a:rPr lang="en-AU" sz="2000" dirty="0" smtClean="0">
                <a:solidFill>
                  <a:schemeClr val="accent1"/>
                </a:solidFill>
              </a:rPr>
              <a:t>Moodle. </a:t>
            </a:r>
            <a:r>
              <a:rPr lang="en-AU" sz="2000" b="1" dirty="0">
                <a:solidFill>
                  <a:srgbClr val="FF0000"/>
                </a:solidFill>
              </a:rPr>
              <a:t>Any student emailing staff or the central subject email </a:t>
            </a:r>
            <a:r>
              <a:rPr lang="en-AU" sz="2000" b="1" dirty="0" smtClean="0">
                <a:solidFill>
                  <a:srgbClr val="FF0000"/>
                </a:solidFill>
              </a:rPr>
              <a:t>about technical issues will </a:t>
            </a:r>
            <a:r>
              <a:rPr lang="en-AU" sz="2000" b="1" dirty="0">
                <a:solidFill>
                  <a:srgbClr val="FF0000"/>
                </a:solidFill>
              </a:rPr>
              <a:t>be directed to see staff in </a:t>
            </a:r>
            <a:r>
              <a:rPr lang="en-AU" sz="2000" b="1" dirty="0" smtClean="0">
                <a:solidFill>
                  <a:srgbClr val="FF0000"/>
                </a:solidFill>
              </a:rPr>
              <a:t>consultation.</a:t>
            </a:r>
            <a:endParaRPr lang="en-AU" sz="2000" dirty="0">
              <a:solidFill>
                <a:schemeClr val="accent1"/>
              </a:solidFill>
            </a:endParaRPr>
          </a:p>
          <a:p>
            <a:pPr marL="0" indent="0"/>
            <a:endParaRPr lang="en-AU" sz="800" dirty="0">
              <a:solidFill>
                <a:schemeClr val="accent1"/>
              </a:solidFill>
            </a:endParaRPr>
          </a:p>
          <a:p>
            <a:pPr marL="0" indent="0"/>
            <a:r>
              <a:rPr lang="en-AU" sz="2000" dirty="0">
                <a:solidFill>
                  <a:schemeClr val="accent1"/>
                </a:solidFill>
              </a:rPr>
              <a:t>Upon seeing staff, please replicate the problem on your computing device so that we can troubleshoot for you. </a:t>
            </a:r>
            <a:endParaRPr lang="en-AU" sz="2000" dirty="0" smtClean="0">
              <a:solidFill>
                <a:schemeClr val="accent1"/>
              </a:solidFill>
            </a:endParaRPr>
          </a:p>
          <a:p>
            <a:pPr marL="0" indent="0"/>
            <a:endParaRPr lang="en-AU" sz="800" dirty="0">
              <a:solidFill>
                <a:schemeClr val="accent1"/>
              </a:solidFill>
            </a:endParaRPr>
          </a:p>
          <a:p>
            <a:pPr marL="0" indent="0"/>
            <a:r>
              <a:rPr lang="en-AU" sz="2000" b="1" dirty="0">
                <a:solidFill>
                  <a:srgbClr val="C00000"/>
                </a:solidFill>
              </a:rPr>
              <a:t>LC Tip: </a:t>
            </a:r>
            <a:r>
              <a:rPr lang="en-AU" sz="2000" dirty="0">
                <a:solidFill>
                  <a:srgbClr val="C00000"/>
                </a:solidFill>
              </a:rPr>
              <a:t>When LC is finished and you wish to shut it down, do so by </a:t>
            </a:r>
            <a:r>
              <a:rPr lang="en-AU" sz="2000" u="sng" dirty="0">
                <a:solidFill>
                  <a:srgbClr val="C00000"/>
                </a:solidFill>
              </a:rPr>
              <a:t>closing the window </a:t>
            </a:r>
            <a:r>
              <a:rPr lang="en-AU" sz="2000" dirty="0">
                <a:solidFill>
                  <a:srgbClr val="C00000"/>
                </a:solidFill>
              </a:rPr>
              <a:t>that LC is on. </a:t>
            </a:r>
            <a:r>
              <a:rPr lang="en-AU" sz="2000" u="sng" dirty="0">
                <a:solidFill>
                  <a:srgbClr val="C00000"/>
                </a:solidFill>
              </a:rPr>
              <a:t>Do not click on the </a:t>
            </a:r>
            <a:r>
              <a:rPr lang="en-AU" sz="2000" i="1" u="sng" dirty="0">
                <a:solidFill>
                  <a:srgbClr val="C00000"/>
                </a:solidFill>
              </a:rPr>
              <a:t>Log Out </a:t>
            </a:r>
            <a:r>
              <a:rPr lang="en-AU" sz="2000" u="sng" dirty="0">
                <a:solidFill>
                  <a:srgbClr val="C00000"/>
                </a:solidFill>
              </a:rPr>
              <a:t>button </a:t>
            </a:r>
            <a:r>
              <a:rPr lang="en-AU" sz="2000" dirty="0">
                <a:solidFill>
                  <a:srgbClr val="C00000"/>
                </a:solidFill>
              </a:rPr>
              <a:t>as this will break your student credentials with the Pearson system and you will be forced to provide login details the next time you use LC that you do not have. </a:t>
            </a:r>
          </a:p>
          <a:p>
            <a:pPr marL="0" indent="0"/>
            <a:endParaRPr lang="en-AU" sz="2000" dirty="0">
              <a:solidFill>
                <a:schemeClr val="accent1"/>
              </a:solidFill>
            </a:endParaRPr>
          </a:p>
          <a:p>
            <a:pPr marL="457200" indent="-457200">
              <a:buFont typeface="+mj-lt"/>
              <a:buAutoNum type="arabicPeriod"/>
            </a:pPr>
            <a:endParaRPr lang="en-AU" sz="800" dirty="0">
              <a:solidFill>
                <a:schemeClr val="accent1"/>
              </a:solidFill>
            </a:endParaRPr>
          </a:p>
          <a:p>
            <a:pPr marL="457200" indent="-457200">
              <a:buFont typeface="+mj-lt"/>
              <a:buAutoNum type="arabicPeriod"/>
            </a:pPr>
            <a:endParaRPr lang="en-GB" sz="2000" dirty="0">
              <a:solidFill>
                <a:schemeClr val="accent1"/>
              </a:solidFill>
            </a:endParaRPr>
          </a:p>
        </p:txBody>
      </p:sp>
      <p:sp>
        <p:nvSpPr>
          <p:cNvPr id="4" name="Title 1"/>
          <p:cNvSpPr txBox="1">
            <a:spLocks/>
          </p:cNvSpPr>
          <p:nvPr/>
        </p:nvSpPr>
        <p:spPr>
          <a:xfrm>
            <a:off x="4993355" y="116632"/>
            <a:ext cx="4150645" cy="674118"/>
          </a:xfrm>
          <a:prstGeom prst="rect">
            <a:avLst/>
          </a:prstGeom>
          <a:solidFill>
            <a:srgbClr val="7030A0"/>
          </a:solidFill>
        </p:spPr>
        <p:txBody>
          <a:bodyPr vert="horz" lIns="0" tIns="45720" rIns="0" bIns="45720" rtlCol="0" anchor="ctr">
            <a:normAutofit/>
          </a:bodyPr>
          <a:lst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r>
              <a:rPr lang="en-AU" sz="2800" i="1" kern="0" dirty="0">
                <a:solidFill>
                  <a:schemeClr val="bg1"/>
                </a:solidFill>
                <a:latin typeface="Calibri" panose="020F0502020204030204" pitchFamily="34" charset="0"/>
              </a:rPr>
              <a:t>Technical Issues</a:t>
            </a:r>
            <a:endParaRPr lang="en-GB" sz="2800" i="1" kern="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88949832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91264" cy="5400600"/>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0" indent="0"/>
            <a:r>
              <a:rPr lang="en-AU" sz="2000" dirty="0" smtClean="0">
                <a:solidFill>
                  <a:schemeClr val="accent1"/>
                </a:solidFill>
              </a:rPr>
              <a:t>The Faculty of Business and Economics requires that all students use only one calculator; the HP10Bll+.</a:t>
            </a:r>
          </a:p>
          <a:p>
            <a:pPr marL="0" indent="0"/>
            <a:r>
              <a:rPr lang="en-AU" sz="2000" dirty="0" smtClean="0">
                <a:solidFill>
                  <a:schemeClr val="accent1"/>
                </a:solidFill>
              </a:rPr>
              <a:t>All students can go to Student Services on the 2</a:t>
            </a:r>
            <a:r>
              <a:rPr lang="en-AU" sz="2000" baseline="30000" dirty="0" smtClean="0">
                <a:solidFill>
                  <a:schemeClr val="accent1"/>
                </a:solidFill>
              </a:rPr>
              <a:t>nd</a:t>
            </a:r>
            <a:r>
              <a:rPr lang="en-AU" sz="2000" dirty="0" smtClean="0">
                <a:solidFill>
                  <a:schemeClr val="accent1"/>
                </a:solidFill>
              </a:rPr>
              <a:t> floor of the Menzies Building to pick up your new HP calculator free of charge.</a:t>
            </a:r>
          </a:p>
          <a:p>
            <a:pPr>
              <a:buFont typeface="Arial" panose="020B0604020202020204" pitchFamily="34" charset="0"/>
              <a:buChar char="•"/>
            </a:pPr>
            <a:r>
              <a:rPr lang="en-AU" sz="1800" dirty="0" smtClean="0">
                <a:solidFill>
                  <a:schemeClr val="accent1"/>
                </a:solidFill>
              </a:rPr>
              <a:t>There will be posts on the FAQ forum on calculator use with tutorial videos. </a:t>
            </a:r>
          </a:p>
          <a:p>
            <a:pPr>
              <a:buFont typeface="Arial" panose="020B0604020202020204" pitchFamily="34" charset="0"/>
              <a:buChar char="•"/>
            </a:pPr>
            <a:r>
              <a:rPr lang="en-AU" sz="1800" dirty="0" smtClean="0">
                <a:solidFill>
                  <a:schemeClr val="accent1"/>
                </a:solidFill>
              </a:rPr>
              <a:t>Steam Leaders will also be showing students in class how to use the HP financial calculator.</a:t>
            </a:r>
          </a:p>
          <a:p>
            <a:pPr>
              <a:buFont typeface="Arial" panose="020B0604020202020204" pitchFamily="34" charset="0"/>
              <a:buChar char="•"/>
            </a:pPr>
            <a:r>
              <a:rPr lang="en-AU" sz="1800" dirty="0" smtClean="0">
                <a:solidFill>
                  <a:schemeClr val="accent1"/>
                </a:solidFill>
              </a:rPr>
              <a:t>You will need to bring your HP calculator to </a:t>
            </a:r>
            <a:r>
              <a:rPr lang="en-AU" sz="1800" b="1" dirty="0" smtClean="0">
                <a:solidFill>
                  <a:schemeClr val="accent1"/>
                </a:solidFill>
              </a:rPr>
              <a:t>every class</a:t>
            </a:r>
            <a:r>
              <a:rPr lang="en-AU" sz="1800" dirty="0" smtClean="0">
                <a:solidFill>
                  <a:schemeClr val="accent1"/>
                </a:solidFill>
              </a:rPr>
              <a:t>, both Pre-load and Workshop.</a:t>
            </a:r>
          </a:p>
          <a:p>
            <a:pPr>
              <a:buFont typeface="Arial" panose="020B0604020202020204" pitchFamily="34" charset="0"/>
              <a:buChar char="•"/>
            </a:pPr>
            <a:r>
              <a:rPr lang="en-AU" sz="1800" dirty="0" smtClean="0">
                <a:solidFill>
                  <a:schemeClr val="accent1"/>
                </a:solidFill>
              </a:rPr>
              <a:t>Only this HP calculator is allowed into the Test and Exam venues.</a:t>
            </a:r>
          </a:p>
          <a:p>
            <a:pPr>
              <a:buFont typeface="Arial" panose="020B0604020202020204" pitchFamily="34" charset="0"/>
              <a:buChar char="•"/>
            </a:pPr>
            <a:r>
              <a:rPr lang="en-AU" sz="1800" dirty="0" smtClean="0">
                <a:solidFill>
                  <a:schemeClr val="accent1"/>
                </a:solidFill>
              </a:rPr>
              <a:t>If your calculator is faulty, you may exchange it at </a:t>
            </a:r>
            <a:r>
              <a:rPr lang="en-AU" sz="1800" dirty="0">
                <a:solidFill>
                  <a:schemeClr val="accent1"/>
                </a:solidFill>
              </a:rPr>
              <a:t>Student </a:t>
            </a:r>
            <a:r>
              <a:rPr lang="en-AU" sz="1800" dirty="0" smtClean="0">
                <a:solidFill>
                  <a:schemeClr val="accent1"/>
                </a:solidFill>
              </a:rPr>
              <a:t>Services.</a:t>
            </a:r>
          </a:p>
          <a:p>
            <a:pPr marL="0" indent="0"/>
            <a:endParaRPr lang="en-AU" sz="800" dirty="0">
              <a:solidFill>
                <a:schemeClr val="accent1"/>
              </a:solidFill>
            </a:endParaRPr>
          </a:p>
          <a:p>
            <a:pPr marL="0" indent="0"/>
            <a:r>
              <a:rPr lang="en-AU" dirty="0">
                <a:solidFill>
                  <a:srgbClr val="FF0000"/>
                </a:solidFill>
              </a:rPr>
              <a:t>Any further questions about </a:t>
            </a:r>
            <a:r>
              <a:rPr lang="en-AU" dirty="0" smtClean="0">
                <a:solidFill>
                  <a:srgbClr val="FF0000"/>
                </a:solidFill>
              </a:rPr>
              <a:t>the HP calculator are </a:t>
            </a:r>
            <a:r>
              <a:rPr lang="en-AU" dirty="0">
                <a:solidFill>
                  <a:srgbClr val="FF0000"/>
                </a:solidFill>
              </a:rPr>
              <a:t>to be </a:t>
            </a:r>
            <a:r>
              <a:rPr lang="en-AU" dirty="0" smtClean="0">
                <a:solidFill>
                  <a:srgbClr val="FF0000"/>
                </a:solidFill>
              </a:rPr>
              <a:t>asked during </a:t>
            </a:r>
            <a:r>
              <a:rPr lang="en-AU" dirty="0">
                <a:solidFill>
                  <a:srgbClr val="FF0000"/>
                </a:solidFill>
              </a:rPr>
              <a:t>consultation. Any student emailing staff or the central subject email </a:t>
            </a:r>
            <a:r>
              <a:rPr lang="en-AU" dirty="0" smtClean="0">
                <a:solidFill>
                  <a:srgbClr val="FF0000"/>
                </a:solidFill>
              </a:rPr>
              <a:t>about the calculator will </a:t>
            </a:r>
            <a:r>
              <a:rPr lang="en-AU" dirty="0">
                <a:solidFill>
                  <a:srgbClr val="FF0000"/>
                </a:solidFill>
              </a:rPr>
              <a:t>be directed to see staff in consults.</a:t>
            </a:r>
            <a:endParaRPr lang="en-GB" dirty="0">
              <a:solidFill>
                <a:srgbClr val="FF0000"/>
              </a:solidFill>
            </a:endParaRPr>
          </a:p>
          <a:p>
            <a:pPr marL="0" indent="0"/>
            <a:endParaRPr lang="en-AU" sz="2000" dirty="0" smtClean="0">
              <a:solidFill>
                <a:schemeClr val="accent1"/>
              </a:solidFill>
            </a:endParaRPr>
          </a:p>
          <a:p>
            <a:pPr marL="457200" indent="-457200">
              <a:buFont typeface="+mj-lt"/>
              <a:buAutoNum type="arabicPeriod"/>
            </a:pPr>
            <a:endParaRPr lang="en-GB" sz="2000" dirty="0">
              <a:solidFill>
                <a:schemeClr val="accent1"/>
              </a:solidFill>
            </a:endParaRPr>
          </a:p>
        </p:txBody>
      </p:sp>
      <p:sp>
        <p:nvSpPr>
          <p:cNvPr id="4" name="Title 1"/>
          <p:cNvSpPr txBox="1">
            <a:spLocks/>
          </p:cNvSpPr>
          <p:nvPr/>
        </p:nvSpPr>
        <p:spPr>
          <a:xfrm>
            <a:off x="4993355" y="116632"/>
            <a:ext cx="4150645" cy="674118"/>
          </a:xfrm>
          <a:prstGeom prst="rect">
            <a:avLst/>
          </a:prstGeom>
          <a:solidFill>
            <a:srgbClr val="FFC000"/>
          </a:solidFill>
        </p:spPr>
        <p:txBody>
          <a:bodyPr vert="horz" lIns="0" tIns="45720" rIns="0" bIns="45720" rtlCol="0" anchor="ctr">
            <a:normAutofit/>
          </a:bodyPr>
          <a:lst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r>
              <a:rPr lang="en-AU" sz="2800" i="1" kern="0" dirty="0" smtClean="0">
                <a:solidFill>
                  <a:schemeClr val="bg1"/>
                </a:solidFill>
                <a:latin typeface="Calibri" panose="020F0502020204030204" pitchFamily="34" charset="0"/>
              </a:rPr>
              <a:t>Unit Calculator</a:t>
            </a:r>
            <a:endParaRPr lang="en-GB" sz="2800" i="1" kern="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59084222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91264" cy="5400600"/>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0" indent="0"/>
            <a:r>
              <a:rPr lang="en-AU" sz="2200" dirty="0" smtClean="0">
                <a:solidFill>
                  <a:schemeClr val="accent1"/>
                </a:solidFill>
              </a:rPr>
              <a:t>For every Pre-load and Workshop, students are required to bring:</a:t>
            </a:r>
          </a:p>
          <a:p>
            <a:pPr marL="919163" lvl="3" indent="-457200">
              <a:buFont typeface="+mj-lt"/>
              <a:buAutoNum type="arabicPeriod"/>
            </a:pPr>
            <a:r>
              <a:rPr lang="en-AU" sz="2000" dirty="0" smtClean="0">
                <a:solidFill>
                  <a:schemeClr val="accent1"/>
                </a:solidFill>
              </a:rPr>
              <a:t>Their </a:t>
            </a:r>
            <a:r>
              <a:rPr lang="en-AU" sz="2000" u="sng" dirty="0" smtClean="0">
                <a:solidFill>
                  <a:schemeClr val="accent1"/>
                </a:solidFill>
              </a:rPr>
              <a:t>HP calculator</a:t>
            </a:r>
          </a:p>
          <a:p>
            <a:pPr marL="919163" lvl="3" indent="-457200">
              <a:buFont typeface="+mj-lt"/>
              <a:buAutoNum type="arabicPeriod"/>
            </a:pPr>
            <a:r>
              <a:rPr lang="en-AU" sz="2000" u="sng" dirty="0" smtClean="0">
                <a:solidFill>
                  <a:schemeClr val="accent1"/>
                </a:solidFill>
              </a:rPr>
              <a:t>Pen and paper</a:t>
            </a:r>
            <a:r>
              <a:rPr lang="en-AU" sz="2000" dirty="0" smtClean="0">
                <a:solidFill>
                  <a:schemeClr val="accent1"/>
                </a:solidFill>
              </a:rPr>
              <a:t> to take down your own learning and study notes. This is especially important for the topics on financial math where students will need to apply formula and draw cash flow timelines on paper. </a:t>
            </a:r>
          </a:p>
          <a:p>
            <a:pPr marL="919163" lvl="3" indent="-457200">
              <a:buFont typeface="+mj-lt"/>
              <a:buAutoNum type="arabicPeriod"/>
            </a:pPr>
            <a:r>
              <a:rPr lang="en-AU" sz="2000" dirty="0" smtClean="0">
                <a:solidFill>
                  <a:schemeClr val="accent1"/>
                </a:solidFill>
              </a:rPr>
              <a:t>A </a:t>
            </a:r>
            <a:r>
              <a:rPr lang="en-AU" sz="2000" u="sng" dirty="0" smtClean="0">
                <a:solidFill>
                  <a:schemeClr val="accent1"/>
                </a:solidFill>
              </a:rPr>
              <a:t>mobile computing device</a:t>
            </a:r>
            <a:r>
              <a:rPr lang="en-AU" sz="2000" dirty="0" smtClean="0">
                <a:solidFill>
                  <a:schemeClr val="accent1"/>
                </a:solidFill>
              </a:rPr>
              <a:t>; e.g. smart phone, tablet or laptop. This is needed for you to log into </a:t>
            </a:r>
            <a:r>
              <a:rPr lang="en-AU" sz="2000" i="1" dirty="0" smtClean="0">
                <a:solidFill>
                  <a:schemeClr val="accent1"/>
                </a:solidFill>
              </a:rPr>
              <a:t>Learning Catalytics</a:t>
            </a:r>
            <a:r>
              <a:rPr lang="en-AU" sz="2000" dirty="0" smtClean="0">
                <a:solidFill>
                  <a:schemeClr val="accent1"/>
                </a:solidFill>
              </a:rPr>
              <a:t> which will be used in every class.</a:t>
            </a:r>
          </a:p>
          <a:p>
            <a:pPr marL="0" indent="0"/>
            <a:endParaRPr lang="en-AU" sz="800" dirty="0">
              <a:solidFill>
                <a:schemeClr val="accent1"/>
              </a:solidFill>
            </a:endParaRPr>
          </a:p>
          <a:p>
            <a:pPr marL="0" indent="0"/>
            <a:r>
              <a:rPr lang="en-AU" sz="2000" dirty="0" smtClean="0">
                <a:solidFill>
                  <a:schemeClr val="accent1"/>
                </a:solidFill>
              </a:rPr>
              <a:t>Students who do not have these resources will not be able to actively partake in class.</a:t>
            </a:r>
            <a:endParaRPr lang="en-AU" sz="2000" dirty="0">
              <a:solidFill>
                <a:schemeClr val="accent1"/>
              </a:solidFill>
            </a:endParaRPr>
          </a:p>
          <a:p>
            <a:pPr marL="0" indent="0"/>
            <a:r>
              <a:rPr lang="en-AU" sz="2000" dirty="0" smtClean="0">
                <a:solidFill>
                  <a:schemeClr val="accent1"/>
                </a:solidFill>
              </a:rPr>
              <a:t> </a:t>
            </a:r>
            <a:endParaRPr lang="en-GB" sz="2000" dirty="0">
              <a:solidFill>
                <a:schemeClr val="accent1"/>
              </a:solidFill>
            </a:endParaRPr>
          </a:p>
        </p:txBody>
      </p:sp>
      <p:sp>
        <p:nvSpPr>
          <p:cNvPr id="4" name="Title 1"/>
          <p:cNvSpPr txBox="1">
            <a:spLocks/>
          </p:cNvSpPr>
          <p:nvPr/>
        </p:nvSpPr>
        <p:spPr>
          <a:xfrm>
            <a:off x="4993355" y="116632"/>
            <a:ext cx="4150645" cy="674118"/>
          </a:xfrm>
          <a:prstGeom prst="rect">
            <a:avLst/>
          </a:prstGeom>
          <a:solidFill>
            <a:srgbClr val="FFC000"/>
          </a:solidFill>
        </p:spPr>
        <p:txBody>
          <a:bodyPr vert="horz" lIns="0" tIns="45720" rIns="0" bIns="45720" rtlCol="0" anchor="ctr">
            <a:normAutofit/>
          </a:bodyPr>
          <a:lst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r>
              <a:rPr lang="en-AU" sz="2800" kern="0" dirty="0" smtClean="0">
                <a:solidFill>
                  <a:schemeClr val="bg1"/>
                </a:solidFill>
                <a:latin typeface="Calibri" panose="020F0502020204030204" pitchFamily="34" charset="0"/>
              </a:rPr>
              <a:t>What to bring to class?</a:t>
            </a:r>
            <a:endParaRPr lang="en-GB" sz="2800" kern="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8419334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91264" cy="5400600"/>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r>
              <a:rPr lang="en-AU" sz="2200" dirty="0" smtClean="0">
                <a:solidFill>
                  <a:schemeClr val="accent1"/>
                </a:solidFill>
              </a:rPr>
              <a:t>The textbook for the unit is …</a:t>
            </a:r>
          </a:p>
          <a:p>
            <a:r>
              <a:rPr lang="en-GB" sz="2400" dirty="0" smtClean="0"/>
              <a:t>Arthur </a:t>
            </a:r>
            <a:r>
              <a:rPr lang="en-GB" sz="2400" dirty="0"/>
              <a:t>J. Keown, John D. Martin (2016), </a:t>
            </a:r>
            <a:r>
              <a:rPr lang="en-GB" sz="2400" i="1" dirty="0">
                <a:solidFill>
                  <a:schemeClr val="accent1"/>
                </a:solidFill>
              </a:rPr>
              <a:t>Foundations of Finance</a:t>
            </a:r>
            <a:r>
              <a:rPr lang="en-GB" sz="2400" dirty="0"/>
              <a:t>, </a:t>
            </a:r>
            <a:r>
              <a:rPr lang="en-GB" sz="2400" dirty="0" smtClean="0"/>
              <a:t>Pearson Australia </a:t>
            </a:r>
            <a:r>
              <a:rPr lang="en-GB" sz="2400" dirty="0"/>
              <a:t>(Softcover</a:t>
            </a:r>
            <a:r>
              <a:rPr lang="en-GB" sz="2400" dirty="0" smtClean="0"/>
              <a:t>)</a:t>
            </a:r>
          </a:p>
          <a:p>
            <a:r>
              <a:rPr lang="en-AU" sz="2000" dirty="0" smtClean="0">
                <a:solidFill>
                  <a:schemeClr val="accent1"/>
                </a:solidFill>
              </a:rPr>
              <a:t> </a:t>
            </a:r>
          </a:p>
          <a:p>
            <a:r>
              <a:rPr lang="en-AU" sz="2000" dirty="0" smtClean="0">
                <a:solidFill>
                  <a:schemeClr val="accent1"/>
                </a:solidFill>
              </a:rPr>
              <a:t>Hardcopies are available for purchase in the bookshop. Ebook versions are available from …</a:t>
            </a:r>
          </a:p>
          <a:p>
            <a:r>
              <a:rPr lang="en-GB" sz="2000" dirty="0">
                <a:solidFill>
                  <a:schemeClr val="accent1"/>
                </a:solidFill>
                <a:hlinkClick r:id="rId2"/>
              </a:rPr>
              <a:t>http://</a:t>
            </a:r>
            <a:r>
              <a:rPr lang="en-GB" sz="2000" dirty="0" smtClean="0">
                <a:solidFill>
                  <a:schemeClr val="accent1"/>
                </a:solidFill>
                <a:hlinkClick r:id="rId2"/>
              </a:rPr>
              <a:t>www.pearson.com.au/9781292155142</a:t>
            </a:r>
            <a:endParaRPr lang="en-GB" sz="2000" dirty="0" smtClean="0">
              <a:solidFill>
                <a:schemeClr val="accent1"/>
              </a:solidFill>
            </a:endParaRPr>
          </a:p>
          <a:p>
            <a:endParaRPr lang="en-AU" sz="800" dirty="0">
              <a:solidFill>
                <a:schemeClr val="accent1"/>
              </a:solidFill>
            </a:endParaRPr>
          </a:p>
          <a:p>
            <a:pPr marL="0" indent="0"/>
            <a:r>
              <a:rPr lang="en-AU" sz="2000" dirty="0" smtClean="0">
                <a:solidFill>
                  <a:schemeClr val="accent1"/>
                </a:solidFill>
              </a:rPr>
              <a:t>Do remember that the unit follows a </a:t>
            </a:r>
            <a:r>
              <a:rPr lang="en-AU" sz="2000" i="1" dirty="0" smtClean="0">
                <a:solidFill>
                  <a:schemeClr val="accent1"/>
                </a:solidFill>
              </a:rPr>
              <a:t>Flipped </a:t>
            </a:r>
            <a:r>
              <a:rPr lang="en-AU" sz="2000" dirty="0" smtClean="0">
                <a:solidFill>
                  <a:schemeClr val="accent1"/>
                </a:solidFill>
              </a:rPr>
              <a:t>approach which is not textbook centric. The textbook forms the majority of topic reading to be done AFTER the </a:t>
            </a:r>
            <a:r>
              <a:rPr lang="en-AU" sz="2000" i="1" dirty="0" smtClean="0">
                <a:solidFill>
                  <a:schemeClr val="accent1"/>
                </a:solidFill>
              </a:rPr>
              <a:t>Pre-load</a:t>
            </a:r>
            <a:r>
              <a:rPr lang="en-AU" sz="2000" dirty="0" smtClean="0">
                <a:solidFill>
                  <a:schemeClr val="accent1"/>
                </a:solidFill>
              </a:rPr>
              <a:t> and reading instructions will be provided in each Topic’s Moodle section.</a:t>
            </a:r>
            <a:endParaRPr lang="en-GB" sz="2000" dirty="0">
              <a:solidFill>
                <a:schemeClr val="accent1"/>
              </a:solidFill>
            </a:endParaRPr>
          </a:p>
        </p:txBody>
      </p:sp>
      <p:sp>
        <p:nvSpPr>
          <p:cNvPr id="4" name="Title 1"/>
          <p:cNvSpPr txBox="1">
            <a:spLocks/>
          </p:cNvSpPr>
          <p:nvPr/>
        </p:nvSpPr>
        <p:spPr>
          <a:xfrm>
            <a:off x="4993355" y="116632"/>
            <a:ext cx="4150645" cy="674118"/>
          </a:xfrm>
          <a:prstGeom prst="rect">
            <a:avLst/>
          </a:prstGeom>
          <a:solidFill>
            <a:srgbClr val="FFC000"/>
          </a:solidFill>
        </p:spPr>
        <p:txBody>
          <a:bodyPr vert="horz" lIns="0" tIns="45720" rIns="0" bIns="45720" rtlCol="0" anchor="ctr">
            <a:normAutofit/>
          </a:bodyPr>
          <a:lst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r>
              <a:rPr lang="en-AU" sz="2800" kern="0" dirty="0" smtClean="0">
                <a:solidFill>
                  <a:schemeClr val="bg1"/>
                </a:solidFill>
                <a:latin typeface="Calibri" panose="020F0502020204030204" pitchFamily="34" charset="0"/>
              </a:rPr>
              <a:t>Unit Textbook</a:t>
            </a:r>
            <a:endParaRPr lang="en-GB" sz="2800" kern="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453272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196752"/>
            <a:ext cx="8229600" cy="5112568"/>
          </a:xfrm>
          <a:prstGeom prst="rect">
            <a:avLst/>
          </a:prstGeom>
        </p:spPr>
        <p:txBody>
          <a:bodyPr anchor="t"/>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r>
              <a:rPr lang="en-AU" sz="1800" dirty="0" smtClean="0">
                <a:solidFill>
                  <a:schemeClr val="accent1"/>
                </a:solidFill>
              </a:rPr>
              <a:t>An introduction to Problem </a:t>
            </a:r>
            <a:r>
              <a:rPr lang="en-AU" sz="1800" dirty="0">
                <a:solidFill>
                  <a:schemeClr val="accent1"/>
                </a:solidFill>
              </a:rPr>
              <a:t>Based Learning (PBL) is the 2</a:t>
            </a:r>
            <a:r>
              <a:rPr lang="en-AU" sz="1800" baseline="30000" dirty="0">
                <a:solidFill>
                  <a:schemeClr val="accent1"/>
                </a:solidFill>
              </a:rPr>
              <a:t>nd</a:t>
            </a:r>
            <a:r>
              <a:rPr lang="en-AU" sz="1800" dirty="0">
                <a:solidFill>
                  <a:schemeClr val="accent1"/>
                </a:solidFill>
              </a:rPr>
              <a:t> part of our orientation. </a:t>
            </a:r>
          </a:p>
          <a:p>
            <a:pPr>
              <a:buFont typeface="Arial" panose="020B0604020202020204" pitchFamily="34" charset="0"/>
              <a:buChar char="•"/>
            </a:pPr>
            <a:r>
              <a:rPr lang="en-AU" sz="1800" dirty="0"/>
              <a:t>The traditional tutorial was where students received questions in advance, were expected to do those questions independently and discuss solutions in tutorials. </a:t>
            </a:r>
          </a:p>
          <a:p>
            <a:pPr>
              <a:buFont typeface="Arial" panose="020B0604020202020204" pitchFamily="34" charset="0"/>
              <a:buChar char="•"/>
            </a:pPr>
            <a:r>
              <a:rPr lang="en-AU" sz="1800" dirty="0"/>
              <a:t>PBL is where questions are delivered live during class (via LC), set in a problem or scenario context relevant to the Topic. Students work individually or in groups to answer the questions on the spot and the solutions are discussed.</a:t>
            </a:r>
          </a:p>
          <a:p>
            <a:pPr marL="0" indent="0"/>
            <a:endParaRPr lang="en-AU" sz="800" dirty="0"/>
          </a:p>
          <a:p>
            <a:pPr marL="0" indent="0"/>
            <a:r>
              <a:rPr lang="en-AU" sz="1800" dirty="0">
                <a:solidFill>
                  <a:schemeClr val="accent1"/>
                </a:solidFill>
              </a:rPr>
              <a:t>Part of performing well in PBL is working in a group, which will consist of the classmates sitting at the same table as yourself. We'll now set the groups for the semester, your TAs will organise this. Then, to get to know each other a bit better, we’ll play a small game to break the ice.</a:t>
            </a:r>
          </a:p>
          <a:p>
            <a:pPr marL="0" indent="0"/>
            <a:r>
              <a:rPr lang="en-AU" sz="1800" i="1" dirty="0">
                <a:solidFill>
                  <a:srgbClr val="00B050"/>
                </a:solidFill>
              </a:rPr>
              <a:t>Never have I ever … </a:t>
            </a:r>
            <a:endParaRPr lang="en-AU" sz="1800" dirty="0">
              <a:solidFill>
                <a:srgbClr val="00B050"/>
              </a:solidFill>
            </a:endParaRPr>
          </a:p>
          <a:p>
            <a:pPr marL="285750" indent="-285750">
              <a:buFont typeface="Arial" panose="020B0604020202020204" pitchFamily="34" charset="0"/>
              <a:buChar char="•"/>
            </a:pPr>
            <a:r>
              <a:rPr lang="en-AU" sz="1800" dirty="0"/>
              <a:t>Your stream leader will now demonstrate.</a:t>
            </a:r>
          </a:p>
        </p:txBody>
      </p:sp>
      <p:sp>
        <p:nvSpPr>
          <p:cNvPr id="7" name="Title 1"/>
          <p:cNvSpPr txBox="1">
            <a:spLocks/>
          </p:cNvSpPr>
          <p:nvPr/>
        </p:nvSpPr>
        <p:spPr>
          <a:xfrm>
            <a:off x="5148064" y="0"/>
            <a:ext cx="3995935" cy="609600"/>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a:solidFill>
                  <a:schemeClr val="bg1"/>
                </a:solidFill>
                <a:cs typeface="Calibri" panose="020F0502020204030204" pitchFamily="34" charset="0"/>
              </a:rPr>
              <a:t>Group Icebreaker</a:t>
            </a:r>
            <a:endParaRPr lang="en-GB" sz="2800" dirty="0">
              <a:solidFill>
                <a:schemeClr val="bg1"/>
              </a:solidFill>
              <a:cs typeface="Calibri" panose="020F0502020204030204" pitchFamily="34" charset="0"/>
            </a:endParaRPr>
          </a:p>
        </p:txBody>
      </p:sp>
    </p:spTree>
    <p:extLst>
      <p:ext uri="{BB962C8B-B14F-4D97-AF65-F5344CB8AC3E}">
        <p14:creationId xmlns:p14="http://schemas.microsoft.com/office/powerpoint/2010/main" val="9874557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457200" y="1052736"/>
            <a:ext cx="8291264" cy="5400600"/>
          </a:xfrm>
          <a:prstGeom prst="rect">
            <a:avLst/>
          </a:prstGeom>
        </p:spPr>
        <p:txBody>
          <a:bodyPr/>
          <a:lstStyle>
            <a:lvl1pPr marL="342900" indent="-342900" algn="l" rtl="0" eaLnBrk="0" fontAlgn="base" hangingPunct="0">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0000" indent="-180000" algn="l" rtl="0" eaLnBrk="0" fontAlgn="base" hangingPunct="0">
              <a:spcBef>
                <a:spcPct val="0"/>
              </a:spcBef>
              <a:spcAft>
                <a:spcPts val="1200"/>
              </a:spcAft>
              <a:buFont typeface="Wingdings" panose="05000000000000000000" pitchFamily="2" charset="2"/>
              <a:buChar char="§"/>
              <a:defRPr sz="1600">
                <a:solidFill>
                  <a:schemeClr val="tx1"/>
                </a:solidFill>
                <a:latin typeface="+mn-lt"/>
                <a:ea typeface="+mn-ea"/>
                <a:cs typeface="+mn-cs"/>
              </a:defRPr>
            </a:lvl2pPr>
            <a:lvl3pPr marL="360000" indent="-180000" algn="l" rtl="0" eaLnBrk="0" fontAlgn="base" hangingPunct="0">
              <a:spcBef>
                <a:spcPct val="20000"/>
              </a:spcBef>
              <a:spcAft>
                <a:spcPts val="1200"/>
              </a:spcAft>
              <a:buFont typeface="Wingdings" panose="05000000000000000000" pitchFamily="2" charset="2"/>
              <a:buChar char="§"/>
              <a:defRPr sz="1600">
                <a:solidFill>
                  <a:schemeClr val="tx1"/>
                </a:solidFill>
                <a:latin typeface="+mn-lt"/>
                <a:ea typeface="+mn-ea"/>
                <a:cs typeface="+mn-cs"/>
              </a:defRPr>
            </a:lvl3pPr>
            <a:lvl4pPr marL="804863" indent="-265113" algn="l" rtl="0" eaLnBrk="0" fontAlgn="base" hangingPunct="0">
              <a:spcBef>
                <a:spcPct val="20000"/>
              </a:spcBef>
              <a:spcAft>
                <a:spcPts val="1200"/>
              </a:spcAft>
              <a:buChar char="–"/>
              <a:defRPr sz="1600">
                <a:solidFill>
                  <a:schemeClr val="bg1"/>
                </a:solidFill>
                <a:latin typeface="+mn-lt"/>
                <a:ea typeface="+mn-ea"/>
                <a:cs typeface="+mn-cs"/>
              </a:defRPr>
            </a:lvl4pPr>
            <a:lvl5pPr marL="1079500" indent="-274638" algn="l" rtl="0" eaLnBrk="0" fontAlgn="base" hangingPunct="0">
              <a:spcBef>
                <a:spcPct val="20000"/>
              </a:spcBef>
              <a:spcAft>
                <a:spcPts val="1200"/>
              </a:spcAft>
              <a:buChar char="»"/>
              <a:defRPr sz="1600">
                <a:solidFill>
                  <a:schemeClr val="bg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marL="0" indent="0"/>
            <a:r>
              <a:rPr lang="en-AU" sz="2000" dirty="0">
                <a:solidFill>
                  <a:schemeClr val="accent1"/>
                </a:solidFill>
              </a:rPr>
              <a:t>The remainder of our orientation program will be using PBL to </a:t>
            </a:r>
            <a:r>
              <a:rPr lang="en-AU" sz="2000" dirty="0" smtClean="0">
                <a:solidFill>
                  <a:schemeClr val="accent1"/>
                </a:solidFill>
              </a:rPr>
              <a:t>start an </a:t>
            </a:r>
            <a:r>
              <a:rPr lang="en-AU" sz="2000" dirty="0">
                <a:solidFill>
                  <a:schemeClr val="accent1"/>
                </a:solidFill>
              </a:rPr>
              <a:t>extended Pre-load of the first Topic, </a:t>
            </a:r>
            <a:r>
              <a:rPr lang="en-AU" sz="2000" i="1" dirty="0">
                <a:solidFill>
                  <a:schemeClr val="accent1"/>
                </a:solidFill>
              </a:rPr>
              <a:t>What is Finance?</a:t>
            </a:r>
          </a:p>
          <a:p>
            <a:pPr>
              <a:buFont typeface="Arial" panose="020B0604020202020204" pitchFamily="34" charset="0"/>
              <a:buChar char="•"/>
            </a:pPr>
            <a:r>
              <a:rPr lang="en-AU" sz="2000" dirty="0"/>
              <a:t>The pre-load will be continued this Thursday and Friday.</a:t>
            </a:r>
          </a:p>
          <a:p>
            <a:pPr>
              <a:buFont typeface="Arial" panose="020B0604020202020204" pitchFamily="34" charset="0"/>
              <a:buChar char="•"/>
            </a:pPr>
            <a:r>
              <a:rPr lang="en-AU" sz="2000" dirty="0"/>
              <a:t>The pre-load of subsequent weeks will be conducted only in the Thursday and Friday sessions.</a:t>
            </a:r>
          </a:p>
          <a:p>
            <a:pPr marL="0" indent="0"/>
            <a:endParaRPr lang="en-AU" sz="800" dirty="0"/>
          </a:p>
          <a:p>
            <a:pPr marL="0" indent="0"/>
            <a:r>
              <a:rPr lang="en-AU" sz="2000" dirty="0">
                <a:solidFill>
                  <a:schemeClr val="accent1"/>
                </a:solidFill>
              </a:rPr>
              <a:t>Being able to define Finance and Investment and knowing the relationship between these concepts in a corporate environment is an essential Foundation of Finance.</a:t>
            </a:r>
          </a:p>
          <a:p>
            <a:pPr>
              <a:buFont typeface="Arial" panose="020B0604020202020204" pitchFamily="34" charset="0"/>
              <a:buChar char="•"/>
            </a:pPr>
            <a:r>
              <a:rPr lang="en-AU" sz="2000" dirty="0"/>
              <a:t>The PBL will now start with a role-play scenario delivered via </a:t>
            </a:r>
            <a:r>
              <a:rPr lang="en-AU" sz="2000" i="1" u="sng" dirty="0"/>
              <a:t>LC</a:t>
            </a:r>
            <a:r>
              <a:rPr lang="en-AU" sz="2000" u="sng" dirty="0"/>
              <a:t> </a:t>
            </a:r>
            <a:r>
              <a:rPr lang="en-AU" sz="2000" u="sng" dirty="0" smtClean="0"/>
              <a:t>questions 4 – 6</a:t>
            </a:r>
            <a:r>
              <a:rPr lang="en-AU" sz="2000" dirty="0" smtClean="0"/>
              <a:t> …</a:t>
            </a:r>
            <a:endParaRPr lang="en-AU" sz="2000" dirty="0"/>
          </a:p>
          <a:p>
            <a:pPr marL="0" indent="0"/>
            <a:endParaRPr lang="en-AU" sz="800" dirty="0"/>
          </a:p>
          <a:p>
            <a:pPr marL="0" indent="0"/>
            <a:r>
              <a:rPr lang="en-AU" sz="2000" dirty="0">
                <a:solidFill>
                  <a:schemeClr val="accent1"/>
                </a:solidFill>
              </a:rPr>
              <a:t>After the scenario is finished, let us conclude by summarising the 1</a:t>
            </a:r>
            <a:r>
              <a:rPr lang="en-AU" sz="2000" baseline="30000" dirty="0">
                <a:solidFill>
                  <a:schemeClr val="accent1"/>
                </a:solidFill>
              </a:rPr>
              <a:t>st</a:t>
            </a:r>
            <a:r>
              <a:rPr lang="en-AU" sz="2000" dirty="0">
                <a:solidFill>
                  <a:schemeClr val="accent1"/>
                </a:solidFill>
              </a:rPr>
              <a:t> </a:t>
            </a:r>
            <a:r>
              <a:rPr lang="en-AU" sz="2000" i="1" dirty="0">
                <a:solidFill>
                  <a:schemeClr val="accent1"/>
                </a:solidFill>
              </a:rPr>
              <a:t>Critical Thinking Concept </a:t>
            </a:r>
            <a:r>
              <a:rPr lang="en-AU" sz="2000" dirty="0">
                <a:solidFill>
                  <a:schemeClr val="accent1"/>
                </a:solidFill>
              </a:rPr>
              <a:t>of this subject.</a:t>
            </a:r>
          </a:p>
          <a:p>
            <a:pPr marL="0" indent="0"/>
            <a:endParaRPr lang="en-AU" sz="2000" dirty="0"/>
          </a:p>
          <a:p>
            <a:pPr marL="0" indent="0"/>
            <a:endParaRPr lang="en-AU" sz="800" dirty="0">
              <a:solidFill>
                <a:schemeClr val="accent1"/>
              </a:solidFill>
            </a:endParaRPr>
          </a:p>
        </p:txBody>
      </p:sp>
      <p:sp>
        <p:nvSpPr>
          <p:cNvPr id="7" name="Title 1"/>
          <p:cNvSpPr txBox="1">
            <a:spLocks/>
          </p:cNvSpPr>
          <p:nvPr/>
        </p:nvSpPr>
        <p:spPr>
          <a:xfrm>
            <a:off x="5292080" y="0"/>
            <a:ext cx="3851919" cy="6096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50000" t="50000" r="50000" b="50000"/>
            </a:path>
            <a:tileRect/>
          </a:gra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2800" dirty="0">
                <a:solidFill>
                  <a:schemeClr val="bg1"/>
                </a:solidFill>
                <a:cs typeface="Calibri" panose="020F0502020204030204" pitchFamily="34" charset="0"/>
              </a:rPr>
              <a:t>Sample PBL Session</a:t>
            </a:r>
            <a:endParaRPr lang="en-GB" sz="2800" dirty="0">
              <a:solidFill>
                <a:schemeClr val="bg1"/>
              </a:solidFill>
              <a:cs typeface="Calibri" panose="020F0502020204030204" pitchFamily="34" charset="0"/>
            </a:endParaRPr>
          </a:p>
        </p:txBody>
      </p:sp>
    </p:spTree>
    <p:extLst>
      <p:ext uri="{BB962C8B-B14F-4D97-AF65-F5344CB8AC3E}">
        <p14:creationId xmlns:p14="http://schemas.microsoft.com/office/powerpoint/2010/main" val="285684542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28185" y="1103625"/>
            <a:ext cx="2846932" cy="461665"/>
          </a:xfrm>
          <a:prstGeom prst="rect">
            <a:avLst/>
          </a:prstGeom>
          <a:noFill/>
        </p:spPr>
        <p:txBody>
          <a:bodyPr wrap="square" rtlCol="0">
            <a:spAutoFit/>
          </a:bodyPr>
          <a:lstStyle/>
          <a:p>
            <a:r>
              <a:rPr lang="en-AU" sz="2400" b="1" dirty="0">
                <a:solidFill>
                  <a:srgbClr val="0070C0"/>
                </a:solidFill>
              </a:rPr>
              <a:t>What is Finance?</a:t>
            </a:r>
            <a:endParaRPr lang="en-GB" sz="2400" b="1" dirty="0">
              <a:solidFill>
                <a:srgbClr val="0070C0"/>
              </a:solidFill>
            </a:endParaRPr>
          </a:p>
        </p:txBody>
      </p:sp>
      <p:sp>
        <p:nvSpPr>
          <p:cNvPr id="5" name="TextBox 4"/>
          <p:cNvSpPr txBox="1"/>
          <p:nvPr/>
        </p:nvSpPr>
        <p:spPr>
          <a:xfrm>
            <a:off x="5257800" y="1099179"/>
            <a:ext cx="3352800" cy="461665"/>
          </a:xfrm>
          <a:prstGeom prst="rect">
            <a:avLst/>
          </a:prstGeom>
          <a:noFill/>
        </p:spPr>
        <p:txBody>
          <a:bodyPr wrap="square" rtlCol="0">
            <a:spAutoFit/>
          </a:bodyPr>
          <a:lstStyle/>
          <a:p>
            <a:r>
              <a:rPr lang="en-AU" sz="2400" b="1" dirty="0">
                <a:solidFill>
                  <a:srgbClr val="C00000"/>
                </a:solidFill>
              </a:rPr>
              <a:t>What is Investment?</a:t>
            </a:r>
          </a:p>
        </p:txBody>
      </p:sp>
      <p:sp>
        <p:nvSpPr>
          <p:cNvPr id="6" name="TextBox 5"/>
          <p:cNvSpPr txBox="1"/>
          <p:nvPr/>
        </p:nvSpPr>
        <p:spPr>
          <a:xfrm>
            <a:off x="107504" y="2136651"/>
            <a:ext cx="4752527" cy="923330"/>
          </a:xfrm>
          <a:prstGeom prst="rect">
            <a:avLst/>
          </a:prstGeom>
          <a:noFill/>
        </p:spPr>
        <p:txBody>
          <a:bodyPr wrap="square" rtlCol="0">
            <a:spAutoFit/>
          </a:bodyPr>
          <a:lstStyle/>
          <a:p>
            <a:r>
              <a:rPr lang="en-AU" dirty="0">
                <a:solidFill>
                  <a:srgbClr val="0070C0"/>
                </a:solidFill>
              </a:rPr>
              <a:t>The raising of money (Capital</a:t>
            </a:r>
            <a:r>
              <a:rPr lang="en-AU" dirty="0" smtClean="0">
                <a:solidFill>
                  <a:srgbClr val="0070C0"/>
                </a:solidFill>
              </a:rPr>
              <a:t>)</a:t>
            </a:r>
          </a:p>
          <a:p>
            <a:r>
              <a:rPr lang="en-AU" dirty="0" smtClean="0">
                <a:solidFill>
                  <a:srgbClr val="0070C0"/>
                </a:solidFill>
              </a:rPr>
              <a:t>We do not use the word “money”, we look at it from a corporation perspective. </a:t>
            </a:r>
            <a:endParaRPr lang="en-GB" dirty="0">
              <a:solidFill>
                <a:srgbClr val="0070C0"/>
              </a:solidFill>
            </a:endParaRPr>
          </a:p>
        </p:txBody>
      </p:sp>
      <p:sp>
        <p:nvSpPr>
          <p:cNvPr id="7" name="TextBox 6"/>
          <p:cNvSpPr txBox="1"/>
          <p:nvPr/>
        </p:nvSpPr>
        <p:spPr>
          <a:xfrm>
            <a:off x="2097292" y="1518493"/>
            <a:ext cx="439544" cy="707886"/>
          </a:xfrm>
          <a:prstGeom prst="rect">
            <a:avLst/>
          </a:prstGeom>
          <a:noFill/>
        </p:spPr>
        <p:txBody>
          <a:bodyPr wrap="none" rtlCol="0">
            <a:spAutoFit/>
          </a:bodyPr>
          <a:lstStyle/>
          <a:p>
            <a:r>
              <a:rPr lang="en-AU" sz="4000" dirty="0">
                <a:solidFill>
                  <a:schemeClr val="tx1">
                    <a:lumMod val="50000"/>
                    <a:lumOff val="50000"/>
                  </a:schemeClr>
                </a:solidFill>
              </a:rPr>
              <a:t>=</a:t>
            </a:r>
            <a:endParaRPr lang="en-GB" sz="4000" dirty="0">
              <a:solidFill>
                <a:schemeClr val="tx1">
                  <a:lumMod val="50000"/>
                  <a:lumOff val="50000"/>
                </a:schemeClr>
              </a:solidFill>
            </a:endParaRPr>
          </a:p>
        </p:txBody>
      </p:sp>
      <p:sp>
        <p:nvSpPr>
          <p:cNvPr id="8" name="TextBox 7"/>
          <p:cNvSpPr txBox="1"/>
          <p:nvPr/>
        </p:nvSpPr>
        <p:spPr>
          <a:xfrm>
            <a:off x="6704462" y="1474728"/>
            <a:ext cx="439544" cy="707886"/>
          </a:xfrm>
          <a:prstGeom prst="rect">
            <a:avLst/>
          </a:prstGeom>
          <a:noFill/>
        </p:spPr>
        <p:txBody>
          <a:bodyPr wrap="none" rtlCol="0">
            <a:spAutoFit/>
          </a:bodyPr>
          <a:lstStyle/>
          <a:p>
            <a:r>
              <a:rPr lang="en-AU" sz="4000" dirty="0">
                <a:solidFill>
                  <a:schemeClr val="tx1">
                    <a:lumMod val="50000"/>
                    <a:lumOff val="50000"/>
                  </a:schemeClr>
                </a:solidFill>
              </a:rPr>
              <a:t>=</a:t>
            </a:r>
            <a:endParaRPr lang="en-GB" sz="4000" dirty="0">
              <a:solidFill>
                <a:schemeClr val="tx1">
                  <a:lumMod val="50000"/>
                  <a:lumOff val="50000"/>
                </a:schemeClr>
              </a:solidFill>
            </a:endParaRPr>
          </a:p>
        </p:txBody>
      </p:sp>
      <p:sp>
        <p:nvSpPr>
          <p:cNvPr id="9" name="TextBox 8"/>
          <p:cNvSpPr txBox="1"/>
          <p:nvPr/>
        </p:nvSpPr>
        <p:spPr>
          <a:xfrm>
            <a:off x="4876800" y="2133600"/>
            <a:ext cx="3962400" cy="369332"/>
          </a:xfrm>
          <a:prstGeom prst="rect">
            <a:avLst/>
          </a:prstGeom>
          <a:noFill/>
        </p:spPr>
        <p:txBody>
          <a:bodyPr wrap="square" rtlCol="0">
            <a:spAutoFit/>
          </a:bodyPr>
          <a:lstStyle/>
          <a:p>
            <a:pPr algn="ctr"/>
            <a:r>
              <a:rPr lang="en-AU" dirty="0">
                <a:solidFill>
                  <a:srgbClr val="C00000"/>
                </a:solidFill>
              </a:rPr>
              <a:t>The making of money, using capital</a:t>
            </a:r>
            <a:endParaRPr lang="en-GB" dirty="0">
              <a:solidFill>
                <a:srgbClr val="C00000"/>
              </a:solidFill>
            </a:endParaRPr>
          </a:p>
        </p:txBody>
      </p:sp>
      <p:sp>
        <p:nvSpPr>
          <p:cNvPr id="10" name="Title 9"/>
          <p:cNvSpPr>
            <a:spLocks noGrp="1"/>
          </p:cNvSpPr>
          <p:nvPr>
            <p:ph type="title"/>
          </p:nvPr>
        </p:nvSpPr>
        <p:spPr>
          <a:xfrm>
            <a:off x="5148064" y="20943"/>
            <a:ext cx="3706603" cy="987053"/>
          </a:xfrm>
        </p:spPr>
        <p:txBody>
          <a:bodyPr>
            <a:noAutofit/>
          </a:bodyPr>
          <a:lstStyle/>
          <a:p>
            <a:r>
              <a:rPr lang="en-AU" dirty="0"/>
              <a:t>Our Perspective; a </a:t>
            </a:r>
            <a:r>
              <a:rPr lang="en-AU" dirty="0" smtClean="0"/>
              <a:t>business /company. </a:t>
            </a:r>
            <a:r>
              <a:rPr lang="en-AU" b="1" dirty="0" smtClean="0"/>
              <a:t>View as slideshow</a:t>
            </a:r>
            <a:endParaRPr lang="en-GB" b="1" dirty="0"/>
          </a:p>
        </p:txBody>
      </p:sp>
      <p:sp>
        <p:nvSpPr>
          <p:cNvPr id="12" name="TextBox 11"/>
          <p:cNvSpPr txBox="1"/>
          <p:nvPr/>
        </p:nvSpPr>
        <p:spPr>
          <a:xfrm>
            <a:off x="1242647" y="2754923"/>
            <a:ext cx="2854839" cy="2554545"/>
          </a:xfrm>
          <a:prstGeom prst="rect">
            <a:avLst/>
          </a:prstGeom>
          <a:noFill/>
        </p:spPr>
        <p:txBody>
          <a:bodyPr wrap="square" rtlCol="0">
            <a:spAutoFit/>
          </a:bodyPr>
          <a:lstStyle/>
          <a:p>
            <a:endParaRPr lang="en-AU" sz="1600" dirty="0"/>
          </a:p>
          <a:p>
            <a:endParaRPr lang="en-AU" sz="1600" dirty="0"/>
          </a:p>
          <a:p>
            <a:pPr marL="342900" indent="-342900">
              <a:buAutoNum type="arabicPeriod"/>
            </a:pPr>
            <a:r>
              <a:rPr lang="en-AU" sz="1600" dirty="0"/>
              <a:t>Existing funds of owners</a:t>
            </a:r>
          </a:p>
          <a:p>
            <a:pPr marL="342900" indent="-342900">
              <a:buAutoNum type="arabicPeriod"/>
            </a:pPr>
            <a:endParaRPr lang="en-AU" sz="1600" dirty="0"/>
          </a:p>
          <a:p>
            <a:pPr marL="342900" indent="-342900">
              <a:buAutoNum type="arabicPeriod"/>
            </a:pPr>
            <a:r>
              <a:rPr lang="en-AU" sz="1600" dirty="0"/>
              <a:t>Sharing ownership</a:t>
            </a:r>
          </a:p>
          <a:p>
            <a:pPr marL="800100" lvl="1" indent="-342900">
              <a:buFont typeface="Arial" panose="020B0604020202020204" pitchFamily="34" charset="0"/>
              <a:buChar char="•"/>
            </a:pPr>
            <a:r>
              <a:rPr lang="en-AU" sz="1400" dirty="0"/>
              <a:t>Selling part of the business to the public</a:t>
            </a:r>
          </a:p>
          <a:p>
            <a:pPr marL="800100" lvl="1" indent="-342900">
              <a:buFont typeface="Arial" panose="020B0604020202020204" pitchFamily="34" charset="0"/>
              <a:buChar char="•"/>
            </a:pPr>
            <a:endParaRPr lang="en-AU" sz="1600" dirty="0"/>
          </a:p>
          <a:p>
            <a:pPr marL="800100" lvl="1" indent="-342900">
              <a:buFont typeface="Arial" panose="020B0604020202020204" pitchFamily="34" charset="0"/>
              <a:buChar char="•"/>
            </a:pPr>
            <a:endParaRPr lang="en-AU" sz="1600" dirty="0"/>
          </a:p>
          <a:p>
            <a:pPr marL="342900" indent="-342900">
              <a:buFont typeface="+mj-lt"/>
              <a:buAutoNum type="arabicPeriod"/>
            </a:pPr>
            <a:r>
              <a:rPr lang="en-AU" sz="1600" dirty="0"/>
              <a:t>Borrow money</a:t>
            </a:r>
            <a:endParaRPr lang="en-GB" sz="1600" dirty="0"/>
          </a:p>
        </p:txBody>
      </p:sp>
      <p:sp>
        <p:nvSpPr>
          <p:cNvPr id="14" name="Rounded Rectangle 13"/>
          <p:cNvSpPr/>
          <p:nvPr/>
        </p:nvSpPr>
        <p:spPr>
          <a:xfrm>
            <a:off x="179512" y="3284984"/>
            <a:ext cx="3845440" cy="1447800"/>
          </a:xfrm>
          <a:prstGeom prst="roundRect">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600" dirty="0">
                <a:solidFill>
                  <a:srgbClr val="0070C0"/>
                </a:solidFill>
              </a:rPr>
              <a:t>Raising</a:t>
            </a:r>
          </a:p>
          <a:p>
            <a:r>
              <a:rPr lang="en-AU" sz="1600" dirty="0">
                <a:solidFill>
                  <a:srgbClr val="0070C0"/>
                </a:solidFill>
              </a:rPr>
              <a:t>Equity</a:t>
            </a:r>
          </a:p>
        </p:txBody>
      </p:sp>
      <p:sp>
        <p:nvSpPr>
          <p:cNvPr id="15" name="Rounded Rectangle 14"/>
          <p:cNvSpPr/>
          <p:nvPr/>
        </p:nvSpPr>
        <p:spPr>
          <a:xfrm>
            <a:off x="251520" y="4941168"/>
            <a:ext cx="3793646" cy="914400"/>
          </a:xfrm>
          <a:prstGeom prst="roundRect">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600" dirty="0">
                <a:solidFill>
                  <a:srgbClr val="0070C0"/>
                </a:solidFill>
              </a:rPr>
              <a:t>Raising</a:t>
            </a:r>
          </a:p>
          <a:p>
            <a:r>
              <a:rPr lang="en-AU" sz="1600" dirty="0">
                <a:solidFill>
                  <a:srgbClr val="0070C0"/>
                </a:solidFill>
              </a:rPr>
              <a:t>Debt</a:t>
            </a:r>
          </a:p>
        </p:txBody>
      </p:sp>
      <p:sp>
        <p:nvSpPr>
          <p:cNvPr id="16" name="TextBox 15"/>
          <p:cNvSpPr txBox="1"/>
          <p:nvPr/>
        </p:nvSpPr>
        <p:spPr>
          <a:xfrm>
            <a:off x="497092" y="5877272"/>
            <a:ext cx="3200400" cy="646331"/>
          </a:xfrm>
          <a:prstGeom prst="rect">
            <a:avLst/>
          </a:prstGeom>
          <a:noFill/>
        </p:spPr>
        <p:txBody>
          <a:bodyPr wrap="square" rtlCol="0">
            <a:spAutoFit/>
          </a:bodyPr>
          <a:lstStyle/>
          <a:p>
            <a:r>
              <a:rPr lang="en-AU" sz="1200" i="1" dirty="0">
                <a:solidFill>
                  <a:srgbClr val="00B050"/>
                </a:solidFill>
              </a:rPr>
              <a:t>*Concept Check: What are the two                              types of Capital</a:t>
            </a:r>
            <a:r>
              <a:rPr lang="en-AU" sz="1200" i="1" dirty="0" smtClean="0">
                <a:solidFill>
                  <a:srgbClr val="00B050"/>
                </a:solidFill>
              </a:rPr>
              <a:t>?</a:t>
            </a:r>
          </a:p>
          <a:p>
            <a:r>
              <a:rPr lang="en-AU" sz="1200" i="1" dirty="0" smtClean="0">
                <a:solidFill>
                  <a:srgbClr val="00B050"/>
                </a:solidFill>
              </a:rPr>
              <a:t>Depth and equity </a:t>
            </a:r>
          </a:p>
        </p:txBody>
      </p:sp>
      <p:sp>
        <p:nvSpPr>
          <p:cNvPr id="17" name="TextBox 16"/>
          <p:cNvSpPr txBox="1"/>
          <p:nvPr/>
        </p:nvSpPr>
        <p:spPr>
          <a:xfrm>
            <a:off x="6097586" y="2739201"/>
            <a:ext cx="2092839" cy="338554"/>
          </a:xfrm>
          <a:prstGeom prst="rect">
            <a:avLst/>
          </a:prstGeom>
          <a:noFill/>
        </p:spPr>
        <p:txBody>
          <a:bodyPr wrap="square" rtlCol="0">
            <a:spAutoFit/>
          </a:bodyPr>
          <a:lstStyle/>
          <a:p>
            <a:r>
              <a:rPr lang="en-AU" sz="1600" i="1" dirty="0"/>
              <a:t>How do we Invest?</a:t>
            </a:r>
            <a:endParaRPr lang="en-AU" sz="1400" dirty="0"/>
          </a:p>
        </p:txBody>
      </p:sp>
      <p:sp>
        <p:nvSpPr>
          <p:cNvPr id="18" name="Right Arrow 17"/>
          <p:cNvSpPr/>
          <p:nvPr/>
        </p:nvSpPr>
        <p:spPr>
          <a:xfrm>
            <a:off x="4191000" y="3505200"/>
            <a:ext cx="1389076" cy="1752600"/>
          </a:xfrm>
          <a:prstGeom prst="rightArrow">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i="1" dirty="0">
                <a:solidFill>
                  <a:srgbClr val="0070C0"/>
                </a:solidFill>
              </a:rPr>
              <a:t>Capital </a:t>
            </a:r>
          </a:p>
          <a:p>
            <a:pPr algn="ctr"/>
            <a:r>
              <a:rPr lang="en-AU" sz="1600" i="1" dirty="0">
                <a:solidFill>
                  <a:srgbClr val="0070C0"/>
                </a:solidFill>
              </a:rPr>
              <a:t>Raised…</a:t>
            </a:r>
            <a:endParaRPr lang="en-GB" sz="1600" i="1" dirty="0">
              <a:solidFill>
                <a:srgbClr val="0070C0"/>
              </a:solidFill>
            </a:endParaRPr>
          </a:p>
        </p:txBody>
      </p:sp>
      <p:sp>
        <p:nvSpPr>
          <p:cNvPr id="19" name="Rounded Rectangle 18"/>
          <p:cNvSpPr/>
          <p:nvPr/>
        </p:nvSpPr>
        <p:spPr>
          <a:xfrm>
            <a:off x="5638800" y="3215963"/>
            <a:ext cx="2971800" cy="2575237"/>
          </a:xfrm>
          <a:prstGeom prst="roundRect">
            <a:avLst/>
          </a:prstGeom>
          <a:solidFill>
            <a:schemeClr val="accent2">
              <a:alpha val="24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AU" sz="1400" i="1" dirty="0">
                <a:solidFill>
                  <a:srgbClr val="C00000"/>
                </a:solidFill>
              </a:rPr>
              <a:t>Used to buy assets that make money (generate a return)</a:t>
            </a:r>
          </a:p>
          <a:p>
            <a:pPr algn="ctr"/>
            <a:endParaRPr lang="en-AU" sz="1600" dirty="0">
              <a:solidFill>
                <a:srgbClr val="C00000"/>
              </a:solidFill>
            </a:endParaRPr>
          </a:p>
          <a:p>
            <a:pPr marL="285750" indent="-285750">
              <a:buFont typeface="Arial" panose="020B0604020202020204" pitchFamily="34" charset="0"/>
              <a:buChar char="•"/>
            </a:pPr>
            <a:r>
              <a:rPr lang="en-AU" sz="1200" dirty="0">
                <a:solidFill>
                  <a:srgbClr val="C00000"/>
                </a:solidFill>
              </a:rPr>
              <a:t>Assets bought depend on the type of business being run.</a:t>
            </a:r>
          </a:p>
          <a:p>
            <a:pPr marL="285750" indent="-285750">
              <a:buFont typeface="Arial" panose="020B0604020202020204" pitchFamily="34" charset="0"/>
              <a:buChar char="•"/>
            </a:pPr>
            <a:endParaRPr lang="en-AU" sz="1200" dirty="0">
              <a:solidFill>
                <a:srgbClr val="C00000"/>
              </a:solidFill>
            </a:endParaRPr>
          </a:p>
          <a:p>
            <a:pPr marL="285750" indent="-285750">
              <a:buFont typeface="Arial" panose="020B0604020202020204" pitchFamily="34" charset="0"/>
              <a:buChar char="•"/>
            </a:pPr>
            <a:r>
              <a:rPr lang="en-AU" sz="1200" dirty="0">
                <a:solidFill>
                  <a:srgbClr val="C00000"/>
                </a:solidFill>
              </a:rPr>
              <a:t>The process of using capital to buy assets is called…</a:t>
            </a:r>
          </a:p>
          <a:p>
            <a:r>
              <a:rPr lang="en-AU" sz="1200" dirty="0">
                <a:solidFill>
                  <a:srgbClr val="C00000"/>
                </a:solidFill>
              </a:rPr>
              <a:t>        capital </a:t>
            </a:r>
            <a:r>
              <a:rPr lang="en-AU" sz="1200" u="sng" dirty="0" smtClean="0">
                <a:solidFill>
                  <a:srgbClr val="C00000"/>
                </a:solidFill>
              </a:rPr>
              <a:t>expenditure </a:t>
            </a:r>
            <a:endParaRPr lang="en-GB" sz="1200" u="sng" dirty="0">
              <a:solidFill>
                <a:srgbClr val="C00000"/>
              </a:solidFill>
            </a:endParaRPr>
          </a:p>
        </p:txBody>
      </p:sp>
      <p:sp>
        <p:nvSpPr>
          <p:cNvPr id="20" name="TextBox 19"/>
          <p:cNvSpPr txBox="1"/>
          <p:nvPr/>
        </p:nvSpPr>
        <p:spPr>
          <a:xfrm>
            <a:off x="5044247" y="5907208"/>
            <a:ext cx="3895103" cy="646331"/>
          </a:xfrm>
          <a:prstGeom prst="rect">
            <a:avLst/>
          </a:prstGeom>
          <a:noFill/>
        </p:spPr>
        <p:txBody>
          <a:bodyPr wrap="none" rtlCol="0">
            <a:spAutoFit/>
          </a:bodyPr>
          <a:lstStyle/>
          <a:p>
            <a:r>
              <a:rPr lang="en-AU" sz="1200" i="1" dirty="0">
                <a:solidFill>
                  <a:srgbClr val="00B050"/>
                </a:solidFill>
              </a:rPr>
              <a:t>* Link to Accounting: Which financial statement shows</a:t>
            </a:r>
          </a:p>
          <a:p>
            <a:r>
              <a:rPr lang="en-AU" sz="1200" i="1" dirty="0">
                <a:solidFill>
                  <a:srgbClr val="00B050"/>
                </a:solidFill>
              </a:rPr>
              <a:t>   the Finance &amp; Investment structure of a company</a:t>
            </a:r>
            <a:r>
              <a:rPr lang="en-AU" sz="1200" i="1" dirty="0" smtClean="0">
                <a:solidFill>
                  <a:srgbClr val="00B050"/>
                </a:solidFill>
              </a:rPr>
              <a:t>?</a:t>
            </a:r>
          </a:p>
          <a:p>
            <a:r>
              <a:rPr lang="en-AU" sz="1200" i="1" dirty="0" smtClean="0">
                <a:solidFill>
                  <a:srgbClr val="00B050"/>
                </a:solidFill>
              </a:rPr>
              <a:t>Balance Sheet </a:t>
            </a:r>
            <a:endParaRPr lang="en-GB" sz="1200" i="1" dirty="0">
              <a:solidFill>
                <a:srgbClr val="00B050"/>
              </a:solidFill>
            </a:endParaRPr>
          </a:p>
        </p:txBody>
      </p:sp>
      <p:sp>
        <p:nvSpPr>
          <p:cNvPr id="21" name="TextBox 20"/>
          <p:cNvSpPr txBox="1"/>
          <p:nvPr/>
        </p:nvSpPr>
        <p:spPr>
          <a:xfrm>
            <a:off x="1115616" y="2996952"/>
            <a:ext cx="2092839" cy="338554"/>
          </a:xfrm>
          <a:prstGeom prst="rect">
            <a:avLst/>
          </a:prstGeom>
          <a:noFill/>
        </p:spPr>
        <p:txBody>
          <a:bodyPr wrap="square" rtlCol="0">
            <a:spAutoFit/>
          </a:bodyPr>
          <a:lstStyle/>
          <a:p>
            <a:r>
              <a:rPr lang="en-AU" sz="1600" i="1" dirty="0"/>
              <a:t>How do we Finance?</a:t>
            </a:r>
            <a:endParaRPr lang="en-AU" sz="1400" dirty="0"/>
          </a:p>
        </p:txBody>
      </p:sp>
    </p:spTree>
    <p:extLst>
      <p:ext uri="{BB962C8B-B14F-4D97-AF65-F5344CB8AC3E}">
        <p14:creationId xmlns:p14="http://schemas.microsoft.com/office/powerpoint/2010/main" val="25169241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1000" fill="hold"/>
                                        <p:tgtEl>
                                          <p:spTgt spid="21"/>
                                        </p:tgtEl>
                                        <p:attrNameLst>
                                          <p:attrName>ppt_w</p:attrName>
                                        </p:attrNameLst>
                                      </p:cBhvr>
                                      <p:tavLst>
                                        <p:tav tm="0">
                                          <p:val>
                                            <p:fltVal val="0"/>
                                          </p:val>
                                        </p:tav>
                                        <p:tav tm="100000">
                                          <p:val>
                                            <p:strVal val="#ppt_w"/>
                                          </p:val>
                                        </p:tav>
                                      </p:tavLst>
                                    </p:anim>
                                    <p:anim calcmode="lin" valueType="num">
                                      <p:cBhvr>
                                        <p:cTn id="37" dur="1000" fill="hold"/>
                                        <p:tgtEl>
                                          <p:spTgt spid="21"/>
                                        </p:tgtEl>
                                        <p:attrNameLst>
                                          <p:attrName>ppt_h</p:attrName>
                                        </p:attrNameLst>
                                      </p:cBhvr>
                                      <p:tavLst>
                                        <p:tav tm="0">
                                          <p:val>
                                            <p:fltVal val="0"/>
                                          </p:val>
                                        </p:tav>
                                        <p:tav tm="100000">
                                          <p:val>
                                            <p:strVal val="#ppt_h"/>
                                          </p:val>
                                        </p:tav>
                                      </p:tavLst>
                                    </p:anim>
                                    <p:anim calcmode="lin" valueType="num">
                                      <p:cBhvr>
                                        <p:cTn id="38" dur="1000" fill="hold"/>
                                        <p:tgtEl>
                                          <p:spTgt spid="21"/>
                                        </p:tgtEl>
                                        <p:attrNameLst>
                                          <p:attrName>style.rotation</p:attrName>
                                        </p:attrNameLst>
                                      </p:cBhvr>
                                      <p:tavLst>
                                        <p:tav tm="0">
                                          <p:val>
                                            <p:fltVal val="90"/>
                                          </p:val>
                                        </p:tav>
                                        <p:tav tm="100000">
                                          <p:val>
                                            <p:fltVal val="0"/>
                                          </p:val>
                                        </p:tav>
                                      </p:tavLst>
                                    </p:anim>
                                    <p:animEffect transition="in" filter="fade">
                                      <p:cBhvr>
                                        <p:cTn id="39" dur="10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p:cTn id="74" dur="500" fill="hold"/>
                                        <p:tgtEl>
                                          <p:spTgt spid="18"/>
                                        </p:tgtEl>
                                        <p:attrNameLst>
                                          <p:attrName>ppt_w</p:attrName>
                                        </p:attrNameLst>
                                      </p:cBhvr>
                                      <p:tavLst>
                                        <p:tav tm="0">
                                          <p:val>
                                            <p:fltVal val="0"/>
                                          </p:val>
                                        </p:tav>
                                        <p:tav tm="100000">
                                          <p:val>
                                            <p:strVal val="#ppt_w"/>
                                          </p:val>
                                        </p:tav>
                                      </p:tavLst>
                                    </p:anim>
                                    <p:anim calcmode="lin" valueType="num">
                                      <p:cBhvr>
                                        <p:cTn id="75" dur="500" fill="hold"/>
                                        <p:tgtEl>
                                          <p:spTgt spid="18"/>
                                        </p:tgtEl>
                                        <p:attrNameLst>
                                          <p:attrName>ppt_h</p:attrName>
                                        </p:attrNameLst>
                                      </p:cBhvr>
                                      <p:tavLst>
                                        <p:tav tm="0">
                                          <p:val>
                                            <p:fltVal val="0"/>
                                          </p:val>
                                        </p:tav>
                                        <p:tav tm="100000">
                                          <p:val>
                                            <p:strVal val="#ppt_h"/>
                                          </p:val>
                                        </p:tav>
                                      </p:tavLst>
                                    </p:anim>
                                    <p:animEffect transition="in" filter="fade">
                                      <p:cBhvr>
                                        <p:cTn id="76" dur="500"/>
                                        <p:tgtEl>
                                          <p:spTgt spid="18"/>
                                        </p:tgtEl>
                                      </p:cBhvr>
                                    </p:animEffect>
                                  </p:childTnLst>
                                </p:cTn>
                              </p:par>
                            </p:childTnLst>
                          </p:cTn>
                        </p:par>
                      </p:childTnLst>
                    </p:cTn>
                  </p:par>
                  <p:par>
                    <p:cTn id="77" fill="hold">
                      <p:stCondLst>
                        <p:cond delay="indefinite"/>
                      </p:stCondLst>
                      <p:childTnLst>
                        <p:par>
                          <p:cTn id="78" fill="hold">
                            <p:stCondLst>
                              <p:cond delay="0"/>
                            </p:stCondLst>
                            <p:childTnLst>
                              <p:par>
                                <p:cTn id="79" presetID="14" presetClass="entr" presetSubtype="10"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randombar(horizontal)">
                                      <p:cBhvr>
                                        <p:cTn id="81" dur="500"/>
                                        <p:tgtEl>
                                          <p:spTgt spid="19"/>
                                        </p:tgtEl>
                                      </p:cBhvr>
                                    </p:animEffect>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20"/>
                                        </p:tgtEl>
                                        <p:attrNameLst>
                                          <p:attrName>style.visibility</p:attrName>
                                        </p:attrNameLst>
                                      </p:cBhvr>
                                      <p:to>
                                        <p:strVal val="visible"/>
                                      </p:to>
                                    </p:set>
                                    <p:anim calcmode="lin" valueType="num">
                                      <p:cBhvr additive="base">
                                        <p:cTn id="86" dur="500" fill="hold"/>
                                        <p:tgtEl>
                                          <p:spTgt spid="20"/>
                                        </p:tgtEl>
                                        <p:attrNameLst>
                                          <p:attrName>ppt_x</p:attrName>
                                        </p:attrNameLst>
                                      </p:cBhvr>
                                      <p:tavLst>
                                        <p:tav tm="0">
                                          <p:val>
                                            <p:strVal val="#ppt_x"/>
                                          </p:val>
                                        </p:tav>
                                        <p:tav tm="100000">
                                          <p:val>
                                            <p:strVal val="#ppt_x"/>
                                          </p:val>
                                        </p:tav>
                                      </p:tavLst>
                                    </p:anim>
                                    <p:anim calcmode="lin" valueType="num">
                                      <p:cBhvr additive="base">
                                        <p:cTn id="8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2" grpId="0"/>
      <p:bldP spid="14" grpId="0" animBg="1"/>
      <p:bldP spid="15" grpId="0" animBg="1"/>
      <p:bldP spid="16" grpId="0"/>
      <p:bldP spid="17" grpId="0"/>
      <p:bldP spid="18" grpId="0" animBg="1"/>
      <p:bldP spid="19" grpId="0" animBg="1"/>
      <p:bldP spid="20" grpId="0"/>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04048" y="116632"/>
            <a:ext cx="3995936" cy="738664"/>
          </a:xfrm>
          <a:prstGeom prst="rect">
            <a:avLst/>
          </a:prstGeom>
          <a:noFill/>
        </p:spPr>
        <p:txBody>
          <a:bodyPr wrap="square" rtlCol="0">
            <a:spAutoFit/>
          </a:bodyPr>
          <a:lstStyle/>
          <a:p>
            <a:r>
              <a:rPr lang="en-AU" sz="1400" dirty="0">
                <a:solidFill>
                  <a:schemeClr val="accent1"/>
                </a:solidFill>
              </a:rPr>
              <a:t>Follow your stream leader who will demonstrate the link between finance and investment using a balance sheet.</a:t>
            </a:r>
            <a:endParaRPr lang="en-GB" sz="1400" dirty="0">
              <a:solidFill>
                <a:schemeClr val="accent1"/>
              </a:solidFill>
            </a:endParaRPr>
          </a:p>
        </p:txBody>
      </p:sp>
      <p:sp>
        <p:nvSpPr>
          <p:cNvPr id="2" name="TextBox 1"/>
          <p:cNvSpPr txBox="1"/>
          <p:nvPr/>
        </p:nvSpPr>
        <p:spPr>
          <a:xfrm>
            <a:off x="1043608" y="1700808"/>
            <a:ext cx="6840760" cy="2308324"/>
          </a:xfrm>
          <a:prstGeom prst="rect">
            <a:avLst/>
          </a:prstGeom>
          <a:noFill/>
        </p:spPr>
        <p:txBody>
          <a:bodyPr wrap="square" rtlCol="0">
            <a:spAutoFit/>
          </a:bodyPr>
          <a:lstStyle/>
          <a:p>
            <a:r>
              <a:rPr lang="en-US" dirty="0" smtClean="0"/>
              <a:t>Liabilities/debt= </a:t>
            </a:r>
            <a:r>
              <a:rPr lang="en-US" dirty="0" err="1" smtClean="0"/>
              <a:t>Kd</a:t>
            </a:r>
            <a:r>
              <a:rPr lang="en-US" dirty="0" smtClean="0"/>
              <a:t>= cost of liability is interest and cost of debt is coupon payments </a:t>
            </a:r>
          </a:p>
          <a:p>
            <a:endParaRPr lang="en-US" dirty="0"/>
          </a:p>
          <a:p>
            <a:r>
              <a:rPr lang="en-US" dirty="0" smtClean="0"/>
              <a:t>Equity= </a:t>
            </a:r>
            <a:r>
              <a:rPr lang="en-US" dirty="0" err="1" smtClean="0"/>
              <a:t>ke</a:t>
            </a:r>
            <a:r>
              <a:rPr lang="en-US" dirty="0" smtClean="0"/>
              <a:t>= cost of equity is dividends </a:t>
            </a:r>
          </a:p>
          <a:p>
            <a:endParaRPr lang="en-US" dirty="0"/>
          </a:p>
          <a:p>
            <a:endParaRPr lang="en-US" dirty="0" smtClean="0"/>
          </a:p>
          <a:p>
            <a:r>
              <a:rPr lang="en-US" dirty="0" smtClean="0"/>
              <a:t>Expected return (ER) should always greater than required rate of raised capital (RROR)</a:t>
            </a:r>
            <a:endParaRPr lang="en-US" dirty="0"/>
          </a:p>
        </p:txBody>
      </p:sp>
    </p:spTree>
    <p:extLst>
      <p:ext uri="{BB962C8B-B14F-4D97-AF65-F5344CB8AC3E}">
        <p14:creationId xmlns:p14="http://schemas.microsoft.com/office/powerpoint/2010/main" val="379117938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30730"/>
            <a:ext cx="4301888" cy="868362"/>
          </a:xfrm>
          <a:solidFill>
            <a:srgbClr val="FF0000"/>
          </a:solidFill>
          <a:ln>
            <a:solidFill>
              <a:schemeClr val="bg1"/>
            </a:solidFill>
          </a:ln>
        </p:spPr>
        <p:style>
          <a:lnRef idx="2">
            <a:schemeClr val="accent2"/>
          </a:lnRef>
          <a:fillRef idx="1">
            <a:schemeClr val="lt1"/>
          </a:fillRef>
          <a:effectRef idx="0">
            <a:schemeClr val="accent2"/>
          </a:effectRef>
          <a:fontRef idx="minor">
            <a:schemeClr val="dk1"/>
          </a:fontRef>
        </p:style>
        <p:txBody>
          <a:bodyPr>
            <a:noAutofit/>
          </a:bodyPr>
          <a:lstStyle/>
          <a:p>
            <a:pPr algn="ctr"/>
            <a:r>
              <a:rPr lang="en-AU" sz="2000" dirty="0">
                <a:solidFill>
                  <a:schemeClr val="bg1"/>
                </a:solidFill>
              </a:rPr>
              <a:t>Foundation Conclusion: The link between Finance &amp; Investment</a:t>
            </a:r>
            <a:endParaRPr lang="en-GB" sz="2000" dirty="0">
              <a:solidFill>
                <a:schemeClr val="bg1"/>
              </a:solidFill>
            </a:endParaRPr>
          </a:p>
        </p:txBody>
      </p:sp>
      <p:sp>
        <p:nvSpPr>
          <p:cNvPr id="3" name="Content Placeholder 2"/>
          <p:cNvSpPr>
            <a:spLocks noGrp="1"/>
          </p:cNvSpPr>
          <p:nvPr>
            <p:ph idx="4294967295"/>
          </p:nvPr>
        </p:nvSpPr>
        <p:spPr>
          <a:xfrm>
            <a:off x="457200" y="3048000"/>
            <a:ext cx="8382000" cy="1485900"/>
          </a:xfrm>
          <a:prstGeom prst="rect">
            <a:avLst/>
          </a:prstGeom>
        </p:spPr>
        <p:txBody>
          <a:bodyPr>
            <a:normAutofit fontScale="92500"/>
          </a:bodyPr>
          <a:lstStyle/>
          <a:p>
            <a:pPr marL="0" indent="0">
              <a:buNone/>
            </a:pPr>
            <a:r>
              <a:rPr lang="en-AU" sz="2200" i="1" dirty="0"/>
              <a:t>As Investment is the use of capital to buy assets that generate a return…</a:t>
            </a:r>
          </a:p>
          <a:p>
            <a:pPr marL="0" indent="0">
              <a:buNone/>
            </a:pPr>
            <a:r>
              <a:rPr lang="en-AU" sz="2400" dirty="0"/>
              <a:t>	</a:t>
            </a:r>
            <a:r>
              <a:rPr lang="en-AU" sz="2200" i="1" dirty="0">
                <a:solidFill>
                  <a:srgbClr val="FF0000"/>
                </a:solidFill>
              </a:rPr>
              <a:t>How is the choice of assets (capital budgeting) affected by the 	cost of capital?</a:t>
            </a:r>
          </a:p>
          <a:p>
            <a:pPr marL="0" indent="0">
              <a:buNone/>
            </a:pPr>
            <a:endParaRPr lang="en-GB" dirty="0"/>
          </a:p>
        </p:txBody>
      </p:sp>
      <p:sp>
        <p:nvSpPr>
          <p:cNvPr id="5" name="Rounded Rectangle 4"/>
          <p:cNvSpPr/>
          <p:nvPr/>
        </p:nvSpPr>
        <p:spPr>
          <a:xfrm>
            <a:off x="3733800" y="4114800"/>
            <a:ext cx="4724400" cy="8382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AU" b="1" dirty="0"/>
              <a:t>The assets bought with capital should earn more than the cost of capital </a:t>
            </a:r>
            <a:endParaRPr lang="en-GB" b="1" dirty="0"/>
          </a:p>
        </p:txBody>
      </p:sp>
      <p:sp>
        <p:nvSpPr>
          <p:cNvPr id="6" name="Rounded Rectangle 5"/>
          <p:cNvSpPr/>
          <p:nvPr/>
        </p:nvSpPr>
        <p:spPr>
          <a:xfrm>
            <a:off x="4038600" y="5181600"/>
            <a:ext cx="4876800" cy="834292"/>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AU" sz="1600" dirty="0"/>
              <a:t>If total assets earn &lt; total cost of capital, the business is insolvent and may not be able to continue operation.</a:t>
            </a:r>
            <a:endParaRPr lang="en-GB" sz="1600" dirty="0"/>
          </a:p>
        </p:txBody>
      </p:sp>
      <p:sp>
        <p:nvSpPr>
          <p:cNvPr id="7" name="TextBox 6"/>
          <p:cNvSpPr txBox="1"/>
          <p:nvPr/>
        </p:nvSpPr>
        <p:spPr>
          <a:xfrm>
            <a:off x="152400" y="6248400"/>
            <a:ext cx="8287140" cy="276999"/>
          </a:xfrm>
          <a:prstGeom prst="rect">
            <a:avLst/>
          </a:prstGeom>
          <a:noFill/>
        </p:spPr>
        <p:txBody>
          <a:bodyPr wrap="none" rtlCol="0">
            <a:spAutoFit/>
          </a:bodyPr>
          <a:lstStyle/>
          <a:p>
            <a:r>
              <a:rPr lang="en-AU" sz="1200" dirty="0"/>
              <a:t>* This foundational conclusion can be further developed in later subjects which examine the Fisher Separation Theorem</a:t>
            </a:r>
            <a:endParaRPr lang="en-GB" sz="1200" dirty="0"/>
          </a:p>
        </p:txBody>
      </p:sp>
      <p:sp>
        <p:nvSpPr>
          <p:cNvPr id="4" name="TextBox 3"/>
          <p:cNvSpPr txBox="1"/>
          <p:nvPr/>
        </p:nvSpPr>
        <p:spPr>
          <a:xfrm>
            <a:off x="444281" y="1196752"/>
            <a:ext cx="8229600" cy="1384995"/>
          </a:xfrm>
          <a:prstGeom prst="rect">
            <a:avLst/>
          </a:prstGeom>
          <a:noFill/>
        </p:spPr>
        <p:txBody>
          <a:bodyPr wrap="square" rtlCol="0">
            <a:spAutoFit/>
          </a:bodyPr>
          <a:lstStyle/>
          <a:p>
            <a:r>
              <a:rPr lang="en-AU" sz="2200" i="1" dirty="0">
                <a:solidFill>
                  <a:schemeClr val="accent1"/>
                </a:solidFill>
              </a:rPr>
              <a:t>Is Capital free?  No.</a:t>
            </a:r>
          </a:p>
          <a:p>
            <a:endParaRPr lang="en-AU" sz="800" i="1" dirty="0">
              <a:solidFill>
                <a:schemeClr val="accent1"/>
              </a:solidFill>
            </a:endParaRPr>
          </a:p>
          <a:p>
            <a:pPr marL="285750" indent="-285750">
              <a:buFont typeface="Arial" panose="020B0604020202020204" pitchFamily="34" charset="0"/>
              <a:buChar char="•"/>
            </a:pPr>
            <a:r>
              <a:rPr lang="en-AU" dirty="0"/>
              <a:t>Shareholders need a return for owning the business </a:t>
            </a:r>
          </a:p>
          <a:p>
            <a:pPr marL="285750" indent="-285750">
              <a:buFont typeface="Arial" panose="020B0604020202020204" pitchFamily="34" charset="0"/>
              <a:buChar char="•"/>
            </a:pPr>
            <a:r>
              <a:rPr lang="en-AU" dirty="0"/>
              <a:t>Creditors (whom money is borrowed from) require interest.</a:t>
            </a:r>
          </a:p>
          <a:p>
            <a:pPr marL="285750" indent="-285750">
              <a:buFont typeface="Arial" panose="020B0604020202020204" pitchFamily="34" charset="0"/>
              <a:buChar char="•"/>
            </a:pPr>
            <a:r>
              <a:rPr lang="en-AU" dirty="0"/>
              <a:t>Thus…there is a </a:t>
            </a:r>
            <a:r>
              <a:rPr lang="en-AU" b="1" dirty="0"/>
              <a:t>Cost of Capital</a:t>
            </a:r>
          </a:p>
        </p:txBody>
      </p:sp>
      <mc:AlternateContent xmlns:mc="http://schemas.openxmlformats.org/markup-compatibility/2006" xmlns:a14="http://schemas.microsoft.com/office/drawing/2010/main">
        <mc:Choice Requires="a14">
          <p:sp>
            <p:nvSpPr>
              <p:cNvPr id="8" name="TextBox 7"/>
              <p:cNvSpPr txBox="1"/>
              <p:nvPr/>
            </p:nvSpPr>
            <p:spPr>
              <a:xfrm>
                <a:off x="444281" y="4953000"/>
                <a:ext cx="2882392" cy="394210"/>
              </a:xfrm>
              <a:prstGeom prst="rect">
                <a:avLst/>
              </a:prstGeom>
              <a:solidFill>
                <a:srgbClr val="C000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14:m>
                  <m:oMathPara xmlns:m="http://schemas.openxmlformats.org/officeDocument/2006/math" xmlns="">
                    <m:oMathParaPr>
                      <m:jc m:val="centerGroup"/>
                    </m:oMathParaPr>
                    <m:oMath xmlns:m="http://schemas.openxmlformats.org/officeDocument/2006/math">
                      <m:sSub>
                        <m:sSubPr>
                          <m:ctrlPr>
                            <a:rPr lang="en-AU" b="1" i="1" smtClean="0">
                              <a:solidFill>
                                <a:schemeClr val="bg1"/>
                              </a:solidFill>
                              <a:latin typeface="Cambria Math"/>
                            </a:rPr>
                          </m:ctrlPr>
                        </m:sSubPr>
                        <m:e>
                          <m:r>
                            <a:rPr lang="en-AU" b="1" i="1">
                              <a:solidFill>
                                <a:schemeClr val="bg1"/>
                              </a:solidFill>
                              <a:latin typeface="Cambria Math"/>
                            </a:rPr>
                            <m:t>𝑬</m:t>
                          </m:r>
                          <m:r>
                            <a:rPr lang="en-AU" b="1" i="1">
                              <a:solidFill>
                                <a:schemeClr val="bg1"/>
                              </a:solidFill>
                              <a:latin typeface="Cambria Math"/>
                            </a:rPr>
                            <m:t>(</m:t>
                          </m:r>
                          <m:r>
                            <a:rPr lang="en-AU" b="1" i="1">
                              <a:solidFill>
                                <a:schemeClr val="bg1"/>
                              </a:solidFill>
                              <a:latin typeface="Cambria Math"/>
                            </a:rPr>
                            <m:t>𝑹</m:t>
                          </m:r>
                          <m:r>
                            <a:rPr lang="en-AU" b="1" i="1">
                              <a:solidFill>
                                <a:schemeClr val="bg1"/>
                              </a:solidFill>
                              <a:latin typeface="Cambria Math"/>
                            </a:rPr>
                            <m:t>)</m:t>
                          </m:r>
                        </m:e>
                        <m:sub>
                          <m:r>
                            <a:rPr lang="en-AU" b="1" i="1" smtClean="0">
                              <a:solidFill>
                                <a:schemeClr val="bg1"/>
                              </a:solidFill>
                              <a:latin typeface="Cambria Math"/>
                            </a:rPr>
                            <m:t>𝑨𝒔𝒔𝒆𝒕𝒔</m:t>
                          </m:r>
                        </m:sub>
                      </m:sSub>
                      <m:r>
                        <a:rPr lang="en-AU" b="1" i="1" smtClean="0">
                          <a:solidFill>
                            <a:schemeClr val="bg1"/>
                          </a:solidFill>
                          <a:latin typeface="Cambria Math"/>
                        </a:rPr>
                        <m:t>&gt; </m:t>
                      </m:r>
                      <m:sSub>
                        <m:sSubPr>
                          <m:ctrlPr>
                            <a:rPr lang="en-AU" b="1" i="1" smtClean="0">
                              <a:solidFill>
                                <a:schemeClr val="bg1"/>
                              </a:solidFill>
                              <a:latin typeface="Cambria Math"/>
                            </a:rPr>
                          </m:ctrlPr>
                        </m:sSubPr>
                        <m:e>
                          <m:r>
                            <a:rPr lang="en-AU" b="1" i="1" smtClean="0">
                              <a:solidFill>
                                <a:schemeClr val="bg1"/>
                              </a:solidFill>
                              <a:latin typeface="Cambria Math"/>
                            </a:rPr>
                            <m:t>𝑹𝑹𝒐𝑹</m:t>
                          </m:r>
                        </m:e>
                        <m:sub>
                          <m:r>
                            <a:rPr lang="en-AU" b="1" i="1" smtClean="0">
                              <a:solidFill>
                                <a:schemeClr val="bg1"/>
                              </a:solidFill>
                              <a:latin typeface="Cambria Math"/>
                            </a:rPr>
                            <m:t>𝑪𝒂𝒑𝒊𝒕𝒂𝒍</m:t>
                          </m:r>
                        </m:sub>
                      </m:sSub>
                    </m:oMath>
                  </m:oMathPara>
                </a14:m>
                <a:endParaRPr lang="en-GB" b="1" dirty="0">
                  <a:solidFill>
                    <a:schemeClr val="bg1"/>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444281" y="4953000"/>
                <a:ext cx="2882392" cy="394210"/>
              </a:xfrm>
              <a:prstGeom prst="rect">
                <a:avLst/>
              </a:prstGeom>
              <a:blipFill rotWithShape="1">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0372420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1000" fill="hold"/>
                                        <p:tgtEl>
                                          <p:spTgt spid="8"/>
                                        </p:tgtEl>
                                        <p:attrNameLst>
                                          <p:attrName>ppt_w</p:attrName>
                                        </p:attrNameLst>
                                      </p:cBhvr>
                                      <p:tavLst>
                                        <p:tav tm="0">
                                          <p:val>
                                            <p:fltVal val="0"/>
                                          </p:val>
                                        </p:tav>
                                        <p:tav tm="100000">
                                          <p:val>
                                            <p:strVal val="#ppt_w"/>
                                          </p:val>
                                        </p:tav>
                                      </p:tavLst>
                                    </p:anim>
                                    <p:anim calcmode="lin" valueType="num">
                                      <p:cBhvr>
                                        <p:cTn id="37" dur="1000" fill="hold"/>
                                        <p:tgtEl>
                                          <p:spTgt spid="8"/>
                                        </p:tgtEl>
                                        <p:attrNameLst>
                                          <p:attrName>ppt_h</p:attrName>
                                        </p:attrNameLst>
                                      </p:cBhvr>
                                      <p:tavLst>
                                        <p:tav tm="0">
                                          <p:val>
                                            <p:fltVal val="0"/>
                                          </p:val>
                                        </p:tav>
                                        <p:tav tm="100000">
                                          <p:val>
                                            <p:strVal val="#ppt_h"/>
                                          </p:val>
                                        </p:tav>
                                      </p:tavLst>
                                    </p:anim>
                                    <p:anim calcmode="lin" valueType="num">
                                      <p:cBhvr>
                                        <p:cTn id="38" dur="1000" fill="hold"/>
                                        <p:tgtEl>
                                          <p:spTgt spid="8"/>
                                        </p:tgtEl>
                                        <p:attrNameLst>
                                          <p:attrName>style.rotation</p:attrName>
                                        </p:attrNameLst>
                                      </p:cBhvr>
                                      <p:tavLst>
                                        <p:tav tm="0">
                                          <p:val>
                                            <p:fltVal val="90"/>
                                          </p:val>
                                        </p:tav>
                                        <p:tav tm="100000">
                                          <p:val>
                                            <p:fltVal val="0"/>
                                          </p:val>
                                        </p:tav>
                                      </p:tavLst>
                                    </p:anim>
                                    <p:animEffect transition="in" filter="fade">
                                      <p:cBhvr>
                                        <p:cTn id="3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1619672" y="5547794"/>
            <a:ext cx="5904656" cy="761526"/>
          </a:xfrm>
          <a:prstGeom prst="rect">
            <a:avLst/>
          </a:prstGeom>
          <a:solidFill>
            <a:srgbClr val="CC9900"/>
          </a:solidFill>
        </p:spPr>
        <p:txBody>
          <a:bodyPr vert="horz" lIns="0" tIns="45720" rIns="0" bIns="45720" rtlCol="0" anchor="ctr">
            <a:normAutofit fontScale="92500" lnSpcReduction="20000"/>
          </a:bodyPr>
          <a:lstStyle>
            <a:lvl1pPr algn="l" rtl="0" eaLnBrk="0" fontAlgn="base" hangingPunct="0">
              <a:spcBef>
                <a:spcPct val="0"/>
              </a:spcBef>
              <a:spcAft>
                <a:spcPct val="0"/>
              </a:spcAft>
              <a:defRPr sz="2400">
                <a:solidFill>
                  <a:schemeClr val="accent1"/>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endParaRPr lang="en-AU" sz="2800" i="1" kern="0" dirty="0" smtClean="0">
              <a:solidFill>
                <a:schemeClr val="bg1"/>
              </a:solidFill>
              <a:latin typeface="Calibri" panose="020F0502020204030204" pitchFamily="34" charset="0"/>
            </a:endParaRPr>
          </a:p>
          <a:p>
            <a:pPr algn="ctr"/>
            <a:r>
              <a:rPr lang="en-AU" sz="2800" i="1" kern="0" dirty="0" smtClean="0">
                <a:solidFill>
                  <a:schemeClr val="bg1"/>
                </a:solidFill>
                <a:latin typeface="Calibri" panose="020F0502020204030204" pitchFamily="34" charset="0"/>
              </a:rPr>
              <a:t>Orientation Concludes</a:t>
            </a:r>
          </a:p>
          <a:p>
            <a:pPr algn="ctr"/>
            <a:endParaRPr lang="en-GB" sz="2800" i="1" kern="0" dirty="0">
              <a:solidFill>
                <a:schemeClr val="bg1"/>
              </a:solidFill>
              <a:latin typeface="Calibri" panose="020F0502020204030204" pitchFamily="34" charset="0"/>
            </a:endParaRPr>
          </a:p>
        </p:txBody>
      </p:sp>
      <p:sp>
        <p:nvSpPr>
          <p:cNvPr id="2" name="TextBox 1"/>
          <p:cNvSpPr txBox="1"/>
          <p:nvPr/>
        </p:nvSpPr>
        <p:spPr>
          <a:xfrm>
            <a:off x="539552" y="1124744"/>
            <a:ext cx="7920880" cy="4154984"/>
          </a:xfrm>
          <a:prstGeom prst="rect">
            <a:avLst/>
          </a:prstGeom>
          <a:noFill/>
        </p:spPr>
        <p:txBody>
          <a:bodyPr wrap="square" rtlCol="0">
            <a:spAutoFit/>
          </a:bodyPr>
          <a:lstStyle/>
          <a:p>
            <a:r>
              <a:rPr lang="en-AU" dirty="0" smtClean="0">
                <a:solidFill>
                  <a:schemeClr val="accent1"/>
                </a:solidFill>
              </a:rPr>
              <a:t>Before your Topic 1 Pre-load, please read Chapter 1, pg. 26 – 43 of your textbook to continue your introduction to finance. It introduces important background ideas and knowledge used throughout the subject.</a:t>
            </a:r>
          </a:p>
          <a:p>
            <a:endParaRPr lang="en-AU" dirty="0" smtClean="0"/>
          </a:p>
          <a:p>
            <a:pPr marL="285750" indent="-285750">
              <a:buFont typeface="Arial" panose="020B0604020202020204" pitchFamily="34" charset="0"/>
              <a:buChar char="•"/>
            </a:pPr>
            <a:r>
              <a:rPr lang="en-AU" sz="1600" dirty="0" smtClean="0"/>
              <a:t>Students are </a:t>
            </a:r>
            <a:r>
              <a:rPr lang="en-AU" sz="1600" b="1" dirty="0" smtClean="0"/>
              <a:t>required</a:t>
            </a:r>
            <a:r>
              <a:rPr lang="en-AU" sz="1600" dirty="0" smtClean="0"/>
              <a:t> to </a:t>
            </a:r>
            <a:r>
              <a:rPr lang="en-AU" sz="1600" b="1" dirty="0" smtClean="0"/>
              <a:t>carefully review</a:t>
            </a:r>
            <a:r>
              <a:rPr lang="en-AU" sz="1600" dirty="0" smtClean="0"/>
              <a:t> the </a:t>
            </a:r>
            <a:r>
              <a:rPr lang="en-AU" sz="1600" b="1" dirty="0" smtClean="0"/>
              <a:t>Unit Guide</a:t>
            </a:r>
            <a:r>
              <a:rPr lang="en-AU" sz="1600" dirty="0" smtClean="0"/>
              <a:t> (UG) and this </a:t>
            </a:r>
            <a:r>
              <a:rPr lang="en-AU" sz="1600" b="1" dirty="0" smtClean="0"/>
              <a:t>Orientation Program </a:t>
            </a:r>
            <a:r>
              <a:rPr lang="en-AU" sz="1600" dirty="0" smtClean="0"/>
              <a:t>(OP).</a:t>
            </a:r>
          </a:p>
          <a:p>
            <a:pPr marL="285750" indent="-285750">
              <a:buFont typeface="Arial" panose="020B0604020202020204" pitchFamily="34" charset="0"/>
              <a:buChar char="•"/>
            </a:pPr>
            <a:endParaRPr lang="en-AU" sz="1600" dirty="0" smtClean="0"/>
          </a:p>
          <a:p>
            <a:pPr marL="285750" indent="-285750">
              <a:buFont typeface="Arial" panose="020B0604020202020204" pitchFamily="34" charset="0"/>
              <a:buChar char="•"/>
            </a:pPr>
            <a:r>
              <a:rPr lang="en-AU" sz="1600" dirty="0"/>
              <a:t>Any queries directed to the central subject email about anything already covered in the UG or OP will receive an automatic reply to review these documents and to see staff in consultation if questions persist</a:t>
            </a:r>
            <a:r>
              <a:rPr lang="en-AU" sz="1600" dirty="0" smtClean="0"/>
              <a:t>.</a:t>
            </a:r>
          </a:p>
          <a:p>
            <a:pPr marL="285750" indent="-285750">
              <a:buFont typeface="Arial" panose="020B0604020202020204" pitchFamily="34" charset="0"/>
              <a:buChar char="•"/>
            </a:pPr>
            <a:endParaRPr lang="en-AU" sz="1600" dirty="0" smtClean="0"/>
          </a:p>
          <a:p>
            <a:pPr marL="285750" indent="-285750">
              <a:buFont typeface="Arial" panose="020B0604020202020204" pitchFamily="34" charset="0"/>
              <a:buChar char="•"/>
            </a:pPr>
            <a:r>
              <a:rPr lang="en-AU" sz="1600" dirty="0" smtClean="0"/>
              <a:t>BFC1001 is an </a:t>
            </a:r>
            <a:r>
              <a:rPr lang="en-AU" sz="1600" b="1" dirty="0" smtClean="0"/>
              <a:t>on-campus</a:t>
            </a:r>
            <a:r>
              <a:rPr lang="en-AU" sz="1600" dirty="0" smtClean="0"/>
              <a:t> subject. Students will need to attend class to benefit from the active learning of the subject. This unit is </a:t>
            </a:r>
            <a:r>
              <a:rPr lang="en-AU" sz="1600" b="1" dirty="0" smtClean="0"/>
              <a:t>not suitable </a:t>
            </a:r>
            <a:r>
              <a:rPr lang="en-AU" sz="1600" dirty="0" smtClean="0"/>
              <a:t>for students seeking an off-campus, distance learning approach which does not require students to attend class. Students who wish to complete units without attending class are directed to seek out other units.</a:t>
            </a:r>
          </a:p>
        </p:txBody>
      </p:sp>
    </p:spTree>
    <p:extLst>
      <p:ext uri="{BB962C8B-B14F-4D97-AF65-F5344CB8AC3E}">
        <p14:creationId xmlns:p14="http://schemas.microsoft.com/office/powerpoint/2010/main" val="281242291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Monash Business School Content">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nash Business School Agenda">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Monash Business School Cover - Blue">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9231</TotalTime>
  <Words>3855</Words>
  <Application>Microsoft Macintosh PowerPoint</Application>
  <PresentationFormat>On-screen Show (4:3)</PresentationFormat>
  <Paragraphs>411</Paragraphs>
  <Slides>32</Slides>
  <Notes>0</Notes>
  <HiddenSlides>0</HiddenSlides>
  <MMClips>0</MMClips>
  <ScaleCrop>false</ScaleCrop>
  <HeadingPairs>
    <vt:vector size="4" baseType="variant">
      <vt:variant>
        <vt:lpstr>Theme</vt:lpstr>
      </vt:variant>
      <vt:variant>
        <vt:i4>3</vt:i4>
      </vt:variant>
      <vt:variant>
        <vt:lpstr>Slide Titles</vt:lpstr>
      </vt:variant>
      <vt:variant>
        <vt:i4>32</vt:i4>
      </vt:variant>
    </vt:vector>
  </HeadingPairs>
  <TitlesOfParts>
    <vt:vector size="35" baseType="lpstr">
      <vt:lpstr>Monash Business School Content</vt:lpstr>
      <vt:lpstr>Monash Business School Agenda</vt:lpstr>
      <vt:lpstr>2_Monash Business School Cover - Blue</vt:lpstr>
      <vt:lpstr>PowerPoint Presentation</vt:lpstr>
      <vt:lpstr>Orientation Program</vt:lpstr>
      <vt:lpstr>Subject Learning Objectives:</vt:lpstr>
      <vt:lpstr>PowerPoint Presentation</vt:lpstr>
      <vt:lpstr>What is Flipped Learning?          (View as a slideshow)</vt:lpstr>
      <vt:lpstr>PowerPoint Presentation</vt:lpstr>
      <vt:lpstr>What is Flipped Learning?</vt:lpstr>
      <vt:lpstr>Flipped Learning &amp; Topic Progression</vt:lpstr>
      <vt:lpstr>Flipped Learning &amp; Topic Progression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Perspective; a business /company. View as slideshow</vt:lpstr>
      <vt:lpstr>PowerPoint Presentation</vt:lpstr>
      <vt:lpstr>Foundation Conclusion: The link between Finance &amp; Investment</vt:lpstr>
      <vt:lpstr>PowerPoint Presentation</vt:lpstr>
    </vt:vector>
  </TitlesOfParts>
  <Company>Monash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Week 10  Introduction to Finance</dc:title>
  <dc:creator>philg</dc:creator>
  <cp:lastModifiedBy>pskum</cp:lastModifiedBy>
  <cp:revision>282</cp:revision>
  <cp:lastPrinted>2012-09-25T02:29:08Z</cp:lastPrinted>
  <dcterms:created xsi:type="dcterms:W3CDTF">2009-02-14T15:25:41Z</dcterms:created>
  <dcterms:modified xsi:type="dcterms:W3CDTF">2017-07-25T00:06:44Z</dcterms:modified>
</cp:coreProperties>
</file>