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35"/>
  </p:notesMasterIdLst>
  <p:sldIdLst>
    <p:sldId id="260" r:id="rId2"/>
    <p:sldId id="261" r:id="rId3"/>
    <p:sldId id="263" r:id="rId4"/>
    <p:sldId id="264" r:id="rId5"/>
    <p:sldId id="265" r:id="rId6"/>
    <p:sldId id="267" r:id="rId7"/>
    <p:sldId id="269" r:id="rId8"/>
    <p:sldId id="270" r:id="rId9"/>
    <p:sldId id="271" r:id="rId10"/>
    <p:sldId id="272" r:id="rId11"/>
    <p:sldId id="273" r:id="rId12"/>
    <p:sldId id="300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5" r:id="rId23"/>
    <p:sldId id="286" r:id="rId24"/>
    <p:sldId id="287" r:id="rId25"/>
    <p:sldId id="288" r:id="rId26"/>
    <p:sldId id="289" r:id="rId27"/>
    <p:sldId id="291" r:id="rId28"/>
    <p:sldId id="292" r:id="rId29"/>
    <p:sldId id="294" r:id="rId30"/>
    <p:sldId id="295" r:id="rId31"/>
    <p:sldId id="296" r:id="rId32"/>
    <p:sldId id="298" r:id="rId33"/>
    <p:sldId id="299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77749" autoAdjust="0"/>
  </p:normalViewPr>
  <p:slideViewPr>
    <p:cSldViewPr snapToGrid="0">
      <p:cViewPr varScale="1">
        <p:scale>
          <a:sx n="53" d="100"/>
          <a:sy n="53" d="100"/>
        </p:scale>
        <p:origin x="10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D3A90-7704-4B03-A785-BC2AB186A104}" type="datetimeFigureOut">
              <a:rPr lang="en-AU" smtClean="0"/>
              <a:t>14/09/2019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F1EE1-FD5A-4F07-BE83-BA56A38C5D3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93957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972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0310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632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158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322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2502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75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D45942F9-213B-422F-AC0A-13B453368125}" type="slidenum">
              <a:rPr lang="en-US" altLang="en-US" sz="1200" smtClean="0"/>
              <a:pPr/>
              <a:t>12</a:t>
            </a:fld>
            <a:endParaRPr lang="en-US" altLang="en-US" sz="120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2550" y="741363"/>
            <a:ext cx="6570663" cy="3697287"/>
          </a:xfrm>
          <a:ln w="12700" cap="flat"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5" y="4686300"/>
            <a:ext cx="4938713" cy="44402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eaLnBrk="1" hangingPunct="1"/>
            <a:endParaRPr lang="en-AU" altLang="en-US" smtClean="0"/>
          </a:p>
        </p:txBody>
      </p:sp>
    </p:spTree>
    <p:extLst>
      <p:ext uri="{BB962C8B-B14F-4D97-AF65-F5344CB8AC3E}">
        <p14:creationId xmlns:p14="http://schemas.microsoft.com/office/powerpoint/2010/main" val="80545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435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62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797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896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47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64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049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2177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349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946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F3DE2B-9EF7-E44A-8A8D-81262F2C73F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321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5449" indent="-2895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3100" indent="-23132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28987" indent="-23132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4873" indent="-23132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0760" indent="-2313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6647" indent="-2313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2534" indent="-2313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58421" indent="-2313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12C0EE-D844-4A3F-AF9A-F8D95CD87626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0694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5449" indent="-2895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3100" indent="-23132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28987" indent="-23132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4873" indent="-23132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0760" indent="-2313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6647" indent="-2313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2534" indent="-2313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58421" indent="-2313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9F1541-24B2-4E9A-885B-7B2DCE265BC1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30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9258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 smtClean="0">
              <a:latin typeface="Arial" panose="020B0604020202020204" pitchFamily="34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5449" indent="-289562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3100" indent="-23132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28987" indent="-23132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4873" indent="-231326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60760" indent="-2313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26647" indent="-2313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92534" indent="-2313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58421" indent="-23132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9F1541-24B2-4E9A-885B-7B2DCE265BC1}" type="slidenum">
              <a:rPr lang="en-US" altLang="en-US">
                <a:solidFill>
                  <a:srgbClr val="000000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863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44800" y="609600"/>
            <a:ext cx="8940800" cy="2133600"/>
          </a:xfrm>
        </p:spPr>
        <p:txBody>
          <a:bodyPr/>
          <a:lstStyle>
            <a:lvl1pPr algn="l">
              <a:defRPr sz="5400" cap="small" baseline="0"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2819400"/>
            <a:ext cx="8940800" cy="1600200"/>
          </a:xfrm>
        </p:spPr>
        <p:txBody>
          <a:bodyPr anchor="b"/>
          <a:lstStyle>
            <a:lvl1pPr marL="0" indent="0" algn="l">
              <a:buNone/>
              <a:defRPr sz="40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05020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10925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399" y="4406901"/>
            <a:ext cx="9903884" cy="1362075"/>
          </a:xfrm>
        </p:spPr>
        <p:txBody>
          <a:bodyPr anchor="t"/>
          <a:lstStyle>
            <a:lvl1pPr algn="l">
              <a:defRPr sz="4000" b="1" cap="all"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399" y="2906713"/>
            <a:ext cx="9903884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8344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80008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3267" y="1268414"/>
            <a:ext cx="5035551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2018" y="1268414"/>
            <a:ext cx="5035549" cy="46815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9218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10261600" cy="1143000"/>
          </a:xfrm>
        </p:spPr>
        <p:txBody>
          <a:bodyPr/>
          <a:lstStyle>
            <a:lvl1pPr>
              <a:defRPr>
                <a:solidFill>
                  <a:srgbClr val="008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4395" y="1535113"/>
            <a:ext cx="507800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20163" y="2174876"/>
            <a:ext cx="5082237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1535113"/>
            <a:ext cx="5080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1368" y="2174876"/>
            <a:ext cx="5084233" cy="39211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91029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77542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1" y="273050"/>
            <a:ext cx="31982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>
                <a:solidFill>
                  <a:srgbClr val="800080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22401" y="1435101"/>
            <a:ext cx="31982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628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7286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4594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7707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41897"/>
            <a:ext cx="10972800" cy="510825"/>
          </a:xfrm>
          <a:prstGeom prst="rect">
            <a:avLst/>
          </a:prstGeom>
        </p:spPr>
        <p:txBody>
          <a:bodyPr/>
          <a:lstStyle>
            <a:lvl1pPr algn="l">
              <a:defRPr sz="2400">
                <a:latin typeface="Arial Narrow"/>
                <a:cs typeface="Arial Narrow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"/>
          </p:nvPr>
        </p:nvSpPr>
        <p:spPr>
          <a:xfrm>
            <a:off x="609599" y="1231261"/>
            <a:ext cx="11092828" cy="4525963"/>
          </a:xfrm>
          <a:prstGeom prst="rect">
            <a:avLst/>
          </a:prstGeom>
        </p:spPr>
        <p:txBody>
          <a:bodyPr/>
          <a:lstStyle>
            <a:lvl1pPr marL="342900" indent="-342900">
              <a:buFont typeface="Wingdings" charset="2"/>
              <a:buChar char="§"/>
              <a:defRPr sz="24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 marL="1143000" indent="-228600">
              <a:buFont typeface="Wingdings" charset="2"/>
              <a:buChar char="§"/>
              <a:defRPr sz="1800">
                <a:latin typeface="Arial"/>
                <a:cs typeface="Arial"/>
              </a:defRPr>
            </a:lvl3pPr>
            <a:lvl4pPr>
              <a:defRPr sz="1600">
                <a:latin typeface="Arial"/>
                <a:cs typeface="Arial"/>
              </a:defRPr>
            </a:lvl4pPr>
            <a:lvl5pPr>
              <a:defRPr sz="18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</p:txBody>
      </p:sp>
      <p:sp>
        <p:nvSpPr>
          <p:cNvPr id="8" name="Slide Number Placeholder 6"/>
          <p:cNvSpPr txBox="1">
            <a:spLocks/>
          </p:cNvSpPr>
          <p:nvPr userDrawn="1"/>
        </p:nvSpPr>
        <p:spPr>
          <a:xfrm>
            <a:off x="5435847" y="6356351"/>
            <a:ext cx="1320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400" kern="1200">
                <a:solidFill>
                  <a:schemeClr val="tx1"/>
                </a:solidFill>
                <a:latin typeface="Arial Narrow"/>
                <a:ea typeface="+mn-ea"/>
                <a:cs typeface="Arial Narrow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4B116A7-1BBE-0246-8B18-68B8A757ECD8}" type="slidenum">
              <a:rPr lang="en-US" sz="2400" smtClean="0"/>
              <a:pPr algn="ctr"/>
              <a:t>‹#›</a:t>
            </a:fld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2366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2700"/>
            <a:ext cx="14224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/>
          <p:cNvSpPr>
            <a:spLocks noChangeArrowheads="1"/>
          </p:cNvSpPr>
          <p:nvPr userDrawn="1"/>
        </p:nvSpPr>
        <p:spPr bwMode="auto">
          <a:xfrm>
            <a:off x="1422400" y="6172200"/>
            <a:ext cx="9448800" cy="685800"/>
          </a:xfrm>
          <a:prstGeom prst="rect">
            <a:avLst/>
          </a:prstGeom>
          <a:gradFill flip="none" rotWithShape="1">
            <a:gsLst>
              <a:gs pos="0">
                <a:srgbClr val="99CCFF"/>
              </a:gs>
              <a:gs pos="50000">
                <a:srgbClr val="99CCFF">
                  <a:shade val="67500"/>
                  <a:satMod val="115000"/>
                </a:srgbClr>
              </a:gs>
              <a:gs pos="100000">
                <a:srgbClr val="99CCFF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/>
        </p:spPr>
        <p:txBody>
          <a:bodyPr/>
          <a:lstStyle/>
          <a:p>
            <a:pPr>
              <a:defRPr/>
            </a:pPr>
            <a:endParaRPr lang="en-US" sz="1800" kern="0" dirty="0">
              <a:solidFill>
                <a:srgbClr val="FFCC00"/>
              </a:solidFill>
              <a:latin typeface="Times New Roman" charset="0"/>
              <a:cs typeface="Arial" panose="020B0604020202020204" pitchFamily="34" charset="0"/>
            </a:endParaRPr>
          </a:p>
        </p:txBody>
      </p:sp>
      <p:sp>
        <p:nvSpPr>
          <p:cNvPr id="1030" name="Rectangle 24"/>
          <p:cNvSpPr>
            <a:spLocks noChangeArrowheads="1"/>
          </p:cNvSpPr>
          <p:nvPr userDrawn="1"/>
        </p:nvSpPr>
        <p:spPr bwMode="auto">
          <a:xfrm>
            <a:off x="10871200" y="6172200"/>
            <a:ext cx="1320800" cy="6858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2400" dirty="0">
              <a:solidFill>
                <a:srgbClr val="000000"/>
              </a:solidFill>
            </a:endParaRPr>
          </a:p>
        </p:txBody>
      </p:sp>
      <p:sp>
        <p:nvSpPr>
          <p:cNvPr id="103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583267" y="190500"/>
            <a:ext cx="10303933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title style</a:t>
            </a:r>
          </a:p>
        </p:txBody>
      </p:sp>
      <p:sp>
        <p:nvSpPr>
          <p:cNvPr id="103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2901" y="1258889"/>
            <a:ext cx="10274300" cy="468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</a:p>
        </p:txBody>
      </p:sp>
      <p:sp>
        <p:nvSpPr>
          <p:cNvPr id="1033" name="Rectangle 23"/>
          <p:cNvSpPr txBox="1">
            <a:spLocks noChangeArrowheads="1"/>
          </p:cNvSpPr>
          <p:nvPr userDrawn="1"/>
        </p:nvSpPr>
        <p:spPr bwMode="auto">
          <a:xfrm>
            <a:off x="10972800" y="6238875"/>
            <a:ext cx="1117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16-</a:t>
            </a:r>
            <a:fld id="{B247F7F7-2FC5-4AC4-BD70-7E5306999E29}" type="slidenum">
              <a:rPr lang="en-US" altLang="en-US" sz="1400" b="1" smtClean="0">
                <a:solidFill>
                  <a:srgbClr val="000000"/>
                </a:solidFill>
                <a:latin typeface="Arial" panose="020B0604020202020204" pitchFamily="34" charset="0"/>
              </a:rPr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 sz="1400" b="1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034" name="TextBox 10"/>
          <p:cNvSpPr txBox="1">
            <a:spLocks noChangeArrowheads="1"/>
          </p:cNvSpPr>
          <p:nvPr userDrawn="1"/>
        </p:nvSpPr>
        <p:spPr bwMode="auto">
          <a:xfrm>
            <a:off x="1930400" y="6305550"/>
            <a:ext cx="8940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dirty="0">
                <a:solidFill>
                  <a:srgbClr val="000000"/>
                </a:solidFill>
                <a:latin typeface="Arial" panose="020B0604020202020204" pitchFamily="34" charset="0"/>
              </a:rPr>
              <a:t>Copyright © 2017 McGraw-Hill </a:t>
            </a:r>
            <a:r>
              <a:rPr lang="en-AU" altLang="en-US" sz="1000" b="1" dirty="0">
                <a:solidFill>
                  <a:srgbClr val="000000"/>
                </a:solidFill>
                <a:latin typeface="Arial" panose="020B0604020202020204" pitchFamily="34" charset="0"/>
              </a:rPr>
              <a:t>Education (Australia) Pty Ltd </a:t>
            </a:r>
            <a:endParaRPr lang="en-US" altLang="en-US" sz="10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Langfield</a:t>
            </a:r>
            <a:r>
              <a:rPr lang="en-US" altLang="en-US" sz="1000" b="1" dirty="0">
                <a:solidFill>
                  <a:srgbClr val="000000"/>
                </a:solidFill>
                <a:latin typeface="Arial" panose="020B0604020202020204" pitchFamily="34" charset="0"/>
              </a:rPr>
              <a:t>-Smith, Smith, Andon, Hilton, Thorne </a:t>
            </a:r>
            <a:r>
              <a:rPr lang="en-US" altLang="en-US" sz="1000" b="1" i="1" dirty="0">
                <a:solidFill>
                  <a:srgbClr val="000000"/>
                </a:solidFill>
                <a:latin typeface="Arial" panose="020B0604020202020204" pitchFamily="34" charset="0"/>
              </a:rPr>
              <a:t>Management Accounting, </a:t>
            </a:r>
            <a:r>
              <a:rPr lang="en-US" altLang="en-US" sz="1000" b="1" dirty="0">
                <a:solidFill>
                  <a:srgbClr val="000000"/>
                </a:solidFill>
                <a:latin typeface="Arial" panose="020B0604020202020204" pitchFamily="34" charset="0"/>
              </a:rPr>
              <a:t>8e</a:t>
            </a:r>
            <a:endParaRPr lang="en-US" altLang="en-US" sz="1000" b="1" dirty="0">
              <a:solidFill>
                <a:srgbClr val="000000"/>
              </a:solidFill>
              <a:latin typeface="Arial" panose="020B0604020202020204" pitchFamily="34" charset="0"/>
              <a:sym typeface="Symbol" panose="05050102010706020507" pitchFamily="18" charset="2"/>
            </a:endParaRPr>
          </a:p>
        </p:txBody>
      </p:sp>
      <p:pic>
        <p:nvPicPr>
          <p:cNvPr id="1035" name="Picture 9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51575"/>
            <a:ext cx="5588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926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+mj-lt"/>
          <a:ea typeface="ヒラギノ角ゴ Pro W3" charset="-128"/>
          <a:cs typeface="ヒラギノ角ゴ Pro W3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 b="1">
          <a:solidFill>
            <a:srgbClr val="008000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3600" b="1">
          <a:solidFill>
            <a:srgbClr val="0000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3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kumimoji="1" sz="2800">
          <a:solidFill>
            <a:schemeClr val="tx1"/>
          </a:solidFill>
          <a:latin typeface="+mn-lt"/>
          <a:ea typeface="ヒラギノ角ゴ Pro W3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kumimoji="1" sz="2400">
          <a:solidFill>
            <a:schemeClr val="tx1"/>
          </a:solidFill>
          <a:latin typeface="+mn-lt"/>
          <a:ea typeface="ヒラギノ角ゴ Pro W3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kumimoji="1" sz="2000">
          <a:solidFill>
            <a:schemeClr val="tx1"/>
          </a:solidFill>
          <a:latin typeface="+mn-lt"/>
          <a:ea typeface="ヒラギノ角ゴ Pro W3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defRPr kumimoji="1">
          <a:solidFill>
            <a:schemeClr val="tx1"/>
          </a:solidFill>
          <a:latin typeface="+mn-lt"/>
          <a:ea typeface="ヒラギノ角ゴ Pro W3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Arial" charset="0"/>
        <a:buChar char="–"/>
        <a:defRPr kumimoji="1"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o.org/iso/home/standards/management-standards/iso_9000.htm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7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411663" y="2755231"/>
            <a:ext cx="8940800" cy="2133600"/>
          </a:xfrm>
        </p:spPr>
        <p:txBody>
          <a:bodyPr/>
          <a:lstStyle/>
          <a:p>
            <a:pPr algn="ctr"/>
            <a:r>
              <a:rPr lang="en-US" dirty="0" smtClean="0"/>
              <a:t>Week 8</a:t>
            </a:r>
            <a:br>
              <a:rPr lang="en-US" dirty="0" smtClean="0"/>
            </a:br>
            <a:r>
              <a:rPr lang="en-US" dirty="0" smtClean="0"/>
              <a:t>Managing Quality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4400" dirty="0" smtClean="0"/>
              <a:t>chapter 16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414398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50379" y="430655"/>
            <a:ext cx="8550442" cy="510825"/>
          </a:xfrm>
        </p:spPr>
        <p:txBody>
          <a:bodyPr/>
          <a:lstStyle/>
          <a:p>
            <a:r>
              <a:rPr lang="en-AU" altLang="en-US" sz="4400" dirty="0">
                <a:solidFill>
                  <a:srgbClr val="FF6600"/>
                </a:solidFill>
              </a:rPr>
              <a:t>Our learning goals today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981201" y="1231261"/>
            <a:ext cx="9292388" cy="4267171"/>
          </a:xfrm>
        </p:spPr>
        <p:txBody>
          <a:bodyPr/>
          <a:lstStyle/>
          <a:p>
            <a:r>
              <a:rPr lang="en-AU" altLang="en-US" sz="3600" dirty="0"/>
              <a:t>To understand what quality means and how to manage it</a:t>
            </a:r>
          </a:p>
          <a:p>
            <a:pPr lvl="1"/>
            <a:r>
              <a:rPr lang="en-AU" altLang="en-US" sz="3200" dirty="0">
                <a:solidFill>
                  <a:srgbClr val="0070C0"/>
                </a:solidFill>
              </a:rPr>
              <a:t>The cost of quality</a:t>
            </a:r>
          </a:p>
          <a:p>
            <a:pPr lvl="2"/>
            <a:r>
              <a:rPr lang="en-AU" altLang="en-US" sz="2800" dirty="0">
                <a:solidFill>
                  <a:srgbClr val="C00000"/>
                </a:solidFill>
              </a:rPr>
              <a:t>Four categories and their relationships</a:t>
            </a:r>
          </a:p>
          <a:p>
            <a:pPr lvl="1"/>
            <a:r>
              <a:rPr lang="en-AU" altLang="en-US" sz="3200" dirty="0">
                <a:solidFill>
                  <a:srgbClr val="0070C0"/>
                </a:solidFill>
              </a:rPr>
              <a:t>Total quality management (TQM)</a:t>
            </a:r>
          </a:p>
          <a:p>
            <a:pPr lvl="2"/>
            <a:r>
              <a:rPr lang="en-NZ" altLang="en-US" sz="2800" dirty="0">
                <a:solidFill>
                  <a:srgbClr val="0070C0"/>
                </a:solidFill>
              </a:rPr>
              <a:t>Accounting impediments to TQM</a:t>
            </a:r>
            <a:endParaRPr lang="en-AU" altLang="en-US" sz="2800" dirty="0">
              <a:solidFill>
                <a:srgbClr val="0070C0"/>
              </a:solidFill>
            </a:endParaRPr>
          </a:p>
          <a:p>
            <a:pPr lvl="1"/>
            <a:r>
              <a:rPr lang="en-NZ" altLang="en-US" sz="3200" dirty="0">
                <a:solidFill>
                  <a:srgbClr val="0070C0"/>
                </a:solidFill>
              </a:rPr>
              <a:t>Other approaches; quality accreditation</a:t>
            </a:r>
            <a:endParaRPr lang="en-AU" altLang="en-US" sz="3200" dirty="0">
              <a:solidFill>
                <a:srgbClr val="0070C0"/>
              </a:solidFill>
            </a:endParaRPr>
          </a:p>
          <a:p>
            <a:pPr lvl="1"/>
            <a:r>
              <a:rPr lang="en-AU" altLang="en-US" sz="3200" dirty="0">
                <a:solidFill>
                  <a:srgbClr val="0070C0"/>
                </a:solidFill>
              </a:rPr>
              <a:t>Quality and the BSC</a:t>
            </a:r>
          </a:p>
          <a:p>
            <a:pPr lvl="1"/>
            <a:endParaRPr lang="en-NZ" alt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886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7084" y="823685"/>
            <a:ext cx="10972800" cy="510825"/>
          </a:xfrm>
        </p:spPr>
        <p:txBody>
          <a:bodyPr/>
          <a:lstStyle/>
          <a:p>
            <a:r>
              <a:rPr lang="en-AU" sz="3600" dirty="0" smtClean="0"/>
              <a:t/>
            </a:r>
            <a:br>
              <a:rPr lang="en-AU" sz="3600" dirty="0" smtClean="0"/>
            </a:br>
            <a:r>
              <a:rPr lang="en-AU" sz="3600" dirty="0"/>
              <a:t/>
            </a:r>
            <a:br>
              <a:rPr lang="en-AU" sz="3600" dirty="0"/>
            </a:br>
            <a:r>
              <a:rPr lang="en-AU" sz="3600" dirty="0" smtClean="0"/>
              <a:t/>
            </a:r>
            <a:br>
              <a:rPr lang="en-AU" sz="3600" dirty="0" smtClean="0"/>
            </a:br>
            <a:r>
              <a:rPr lang="en-AU" sz="3600" dirty="0"/>
              <a:t/>
            </a:r>
            <a:br>
              <a:rPr lang="en-AU" sz="3600" dirty="0"/>
            </a:br>
            <a:r>
              <a:rPr lang="en-AU" sz="3600" dirty="0" smtClean="0"/>
              <a:t/>
            </a:r>
            <a:br>
              <a:rPr lang="en-AU" sz="3600" dirty="0" smtClean="0"/>
            </a:br>
            <a:r>
              <a:rPr lang="en-AU" sz="3600" dirty="0" smtClean="0"/>
              <a:t>Introduction - w</a:t>
            </a:r>
            <a:r>
              <a:rPr lang="en-AU" altLang="en-US" sz="3600" dirty="0" smtClean="0"/>
              <a:t>hat </a:t>
            </a:r>
            <a:r>
              <a:rPr lang="en-AU" altLang="en-US" sz="3600" dirty="0"/>
              <a:t>is quality?</a:t>
            </a:r>
            <a:br>
              <a:rPr lang="en-AU" altLang="en-US" sz="3600" dirty="0"/>
            </a:b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96453" y="947797"/>
            <a:ext cx="10034336" cy="4525963"/>
          </a:xfrm>
        </p:spPr>
        <p:txBody>
          <a:bodyPr/>
          <a:lstStyle/>
          <a:p>
            <a:r>
              <a:rPr lang="en-AU" altLang="en-US" sz="2800" dirty="0"/>
              <a:t>What is quality?</a:t>
            </a:r>
          </a:p>
          <a:p>
            <a:pPr lvl="1"/>
            <a:r>
              <a:rPr lang="en-AU" altLang="en-US" sz="2400" dirty="0"/>
              <a:t>Often defined in terms of products/ services meeting customers’ needs and </a:t>
            </a:r>
            <a:r>
              <a:rPr lang="en-AU" altLang="en-US" sz="2400" dirty="0" smtClean="0"/>
              <a:t>expectations. </a:t>
            </a:r>
            <a:r>
              <a:rPr lang="en-AU" altLang="en-US" sz="2400" i="1" u="sng" dirty="0" smtClean="0">
                <a:solidFill>
                  <a:srgbClr val="0070C0"/>
                </a:solidFill>
              </a:rPr>
              <a:t>In other words</a:t>
            </a:r>
            <a:r>
              <a:rPr lang="en-AU" altLang="en-US" sz="2400" i="1" dirty="0" smtClean="0">
                <a:solidFill>
                  <a:srgbClr val="0070C0"/>
                </a:solidFill>
              </a:rPr>
              <a:t>,</a:t>
            </a:r>
            <a:endParaRPr lang="en-AU" altLang="en-US" sz="2400" i="1" dirty="0">
              <a:solidFill>
                <a:srgbClr val="0070C0"/>
              </a:solidFill>
            </a:endParaRPr>
          </a:p>
          <a:p>
            <a:pPr lvl="1"/>
            <a:r>
              <a:rPr lang="en-US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features and characteristics of a product or a service made or performed according to specifications to satisfy customers at the time of purchase and during use</a:t>
            </a:r>
          </a:p>
          <a:p>
            <a:pPr lvl="1"/>
            <a:r>
              <a:rPr lang="en-AU" altLang="en-US" sz="2400" dirty="0"/>
              <a:t>Two basic concepts need to be understood:</a:t>
            </a:r>
          </a:p>
          <a:p>
            <a:pPr>
              <a:buFontTx/>
              <a:buAutoNum type="arabicPeriod"/>
            </a:pPr>
            <a:r>
              <a:rPr lang="en-AU" altLang="en-US" sz="2800" dirty="0"/>
              <a:t>Quality of design</a:t>
            </a:r>
          </a:p>
          <a:p>
            <a:pPr lvl="1"/>
            <a:r>
              <a:rPr lang="en-AU" altLang="en-US" sz="2400" dirty="0"/>
              <a:t>Degree to which a product’s design specifications meet customers’ expectations</a:t>
            </a:r>
          </a:p>
          <a:p>
            <a:pPr>
              <a:buFontTx/>
              <a:buAutoNum type="arabicPeriod"/>
            </a:pPr>
            <a:r>
              <a:rPr lang="en-AU" altLang="en-US" sz="2800" dirty="0"/>
              <a:t>Quality of conformance</a:t>
            </a:r>
          </a:p>
          <a:p>
            <a:pPr lvl="1"/>
            <a:r>
              <a:rPr lang="en-AU" altLang="en-US" sz="2400" dirty="0"/>
              <a:t>Degree to which a product meets formal design specifications</a:t>
            </a:r>
          </a:p>
          <a:p>
            <a:pPr marL="457200" lvl="1" indent="0">
              <a:buNone/>
            </a:pPr>
            <a:endParaRPr lang="en-AU" altLang="en-US" sz="2400" dirty="0"/>
          </a:p>
          <a:p>
            <a:endParaRPr lang="en-AU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1190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0142" y="310307"/>
            <a:ext cx="10972800" cy="510825"/>
          </a:xfrm>
        </p:spPr>
        <p:txBody>
          <a:bodyPr/>
          <a:lstStyle/>
          <a:p>
            <a:r>
              <a:rPr lang="en-US" sz="3600" dirty="0"/>
              <a:t>Two aspects of quality</a:t>
            </a:r>
            <a:endParaRPr lang="en-AU" sz="3600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660142" y="767506"/>
            <a:ext cx="2376487" cy="149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/>
          <a:lstStyle/>
          <a:p>
            <a:pPr algn="ctr"/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>Actual</a:t>
            </a:r>
            <a:br>
              <a:rPr lang="en-US" sz="3200" b="1" dirty="0"/>
            </a:br>
            <a:r>
              <a:rPr lang="en-US" sz="3200" b="1" dirty="0"/>
              <a:t>performance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852516" y="767506"/>
            <a:ext cx="2376488" cy="149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/>
          <a:lstStyle/>
          <a:p>
            <a:pPr algn="ctr"/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>Design</a:t>
            </a:r>
            <a:br>
              <a:rPr lang="en-US" sz="3200" b="1" dirty="0"/>
            </a:br>
            <a:r>
              <a:rPr lang="en-US" sz="3200" b="1" dirty="0"/>
              <a:t>specifications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7961065" y="731502"/>
            <a:ext cx="2376487" cy="149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/>
          <a:lstStyle/>
          <a:p>
            <a:pPr algn="ctr"/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b="1" dirty="0"/>
              <a:t>Customer </a:t>
            </a:r>
            <a:br>
              <a:rPr lang="en-US" sz="3200" b="1" dirty="0"/>
            </a:br>
            <a:r>
              <a:rPr lang="en-US" sz="3200" b="1" dirty="0"/>
              <a:t>satisfaction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567016" y="3085294"/>
            <a:ext cx="2376488" cy="155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/>
          <a:lstStyle/>
          <a:p>
            <a:pPr algn="ctr"/>
            <a:r>
              <a:rPr lang="en-US" sz="3200" b="1" i="1" dirty="0">
                <a:solidFill>
                  <a:srgbClr val="7030A0"/>
                </a:solidFill>
              </a:rPr>
              <a:t>Quality of </a:t>
            </a:r>
            <a:br>
              <a:rPr lang="en-US" sz="3200" b="1" i="1" dirty="0">
                <a:solidFill>
                  <a:srgbClr val="7030A0"/>
                </a:solidFill>
              </a:rPr>
            </a:br>
            <a:r>
              <a:rPr lang="en-US" sz="3200" b="1" i="1" dirty="0">
                <a:solidFill>
                  <a:srgbClr val="7030A0"/>
                </a:solidFill>
              </a:rPr>
              <a:t>design</a:t>
            </a:r>
            <a:br>
              <a:rPr lang="en-US" sz="3200" b="1" i="1" dirty="0">
                <a:solidFill>
                  <a:srgbClr val="7030A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failure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280891" y="3085293"/>
            <a:ext cx="2376488" cy="155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/>
          <a:lstStyle/>
          <a:p>
            <a:pPr algn="ctr"/>
            <a:r>
              <a:rPr lang="en-US" sz="3200" b="1" i="1" dirty="0">
                <a:solidFill>
                  <a:srgbClr val="7030A0"/>
                </a:solidFill>
              </a:rPr>
              <a:t>Conformance</a:t>
            </a:r>
            <a:br>
              <a:rPr lang="en-US" sz="3200" b="1" i="1" dirty="0">
                <a:solidFill>
                  <a:srgbClr val="7030A0"/>
                </a:solidFill>
              </a:rPr>
            </a:br>
            <a:r>
              <a:rPr lang="en-US" sz="3200" b="1" i="1" dirty="0">
                <a:solidFill>
                  <a:srgbClr val="7030A0"/>
                </a:solidFill>
              </a:rPr>
              <a:t>quality</a:t>
            </a:r>
            <a:br>
              <a:rPr lang="en-US" sz="3200" b="1" i="1" dirty="0">
                <a:solidFill>
                  <a:srgbClr val="7030A0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failure</a:t>
            </a:r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 flipH="1">
            <a:off x="2814166" y="3861581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2799879" y="3404381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9443566" y="3404381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6024091" y="3404381"/>
            <a:ext cx="0" cy="9144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AU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>
            <a:off x="6028854" y="3861581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 flipH="1">
            <a:off x="5100166" y="3861581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 flipH="1">
            <a:off x="8524404" y="3861581"/>
            <a:ext cx="914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AU"/>
          </a:p>
        </p:txBody>
      </p:sp>
      <p:grpSp>
        <p:nvGrpSpPr>
          <p:cNvPr id="16" name="Group 15"/>
          <p:cNvGrpSpPr/>
          <p:nvPr/>
        </p:nvGrpSpPr>
        <p:grpSpPr>
          <a:xfrm>
            <a:off x="2834805" y="2422102"/>
            <a:ext cx="6537325" cy="577652"/>
            <a:chOff x="1677988" y="3175384"/>
            <a:chExt cx="6537325" cy="577652"/>
          </a:xfrm>
        </p:grpSpPr>
        <p:cxnSp>
          <p:nvCxnSpPr>
            <p:cNvPr id="17" name="AutoShape 9"/>
            <p:cNvCxnSpPr>
              <a:cxnSpLocks noChangeShapeType="1"/>
            </p:cNvCxnSpPr>
            <p:nvPr/>
          </p:nvCxnSpPr>
          <p:spPr bwMode="auto">
            <a:xfrm rot="16200000" flipH="1">
              <a:off x="4945857" y="-92485"/>
              <a:ext cx="1588" cy="6537325"/>
            </a:xfrm>
            <a:prstGeom prst="bentConnector3">
              <a:avLst>
                <a:gd name="adj1" fmla="val 3689998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AutoShape 16"/>
            <p:cNvCxnSpPr>
              <a:cxnSpLocks noChangeShapeType="1"/>
            </p:cNvCxnSpPr>
            <p:nvPr/>
          </p:nvCxnSpPr>
          <p:spPr bwMode="auto">
            <a:xfrm>
              <a:off x="4857750" y="3187886"/>
              <a:ext cx="1588" cy="56515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" name="Title 1"/>
          <p:cNvSpPr txBox="1">
            <a:spLocks/>
          </p:cNvSpPr>
          <p:nvPr/>
        </p:nvSpPr>
        <p:spPr bwMode="auto">
          <a:xfrm>
            <a:off x="1742604" y="5204781"/>
            <a:ext cx="10972800" cy="51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8000"/>
                </a:solidFill>
                <a:latin typeface="Arial Narrow"/>
                <a:ea typeface="ヒラギノ角ゴ Pro W3" charset="-128"/>
                <a:cs typeface="Arial Narrow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8000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8000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8000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8000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Arial" charset="0"/>
              </a:defRPr>
            </a:lvl9pPr>
          </a:lstStyle>
          <a:p>
            <a:endParaRPr lang="en-AU" sz="3600" kern="0" dirty="0"/>
          </a:p>
        </p:txBody>
      </p:sp>
      <p:sp>
        <p:nvSpPr>
          <p:cNvPr id="21" name="Title 1"/>
          <p:cNvSpPr txBox="1">
            <a:spLocks/>
          </p:cNvSpPr>
          <p:nvPr/>
        </p:nvSpPr>
        <p:spPr bwMode="auto">
          <a:xfrm>
            <a:off x="1456854" y="5491395"/>
            <a:ext cx="10972800" cy="51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400" b="1">
                <a:solidFill>
                  <a:srgbClr val="008000"/>
                </a:solidFill>
                <a:latin typeface="Arial Narrow"/>
                <a:ea typeface="ヒラギノ角ゴ Pro W3" charset="-128"/>
                <a:cs typeface="Arial Narrow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8000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8000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8000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000" b="1">
                <a:solidFill>
                  <a:srgbClr val="008000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3600" b="1">
                <a:solidFill>
                  <a:srgbClr val="000099"/>
                </a:solidFill>
                <a:latin typeface="Arial" charset="0"/>
              </a:defRPr>
            </a:lvl9pPr>
          </a:lstStyle>
          <a:p>
            <a:r>
              <a:rPr lang="en-AU" altLang="en-US" sz="2800" b="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clear understanding of customer value is needed to provide customers with a high-quality product</a:t>
            </a:r>
          </a:p>
        </p:txBody>
      </p:sp>
    </p:spTree>
    <p:extLst>
      <p:ext uri="{BB962C8B-B14F-4D97-AF65-F5344CB8AC3E}">
        <p14:creationId xmlns:p14="http://schemas.microsoft.com/office/powerpoint/2010/main" val="227041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94824"/>
            <a:ext cx="10972800" cy="510825"/>
          </a:xfrm>
        </p:spPr>
        <p:txBody>
          <a:bodyPr/>
          <a:lstStyle/>
          <a:p>
            <a:r>
              <a:rPr lang="en-AU" sz="4400" dirty="0"/>
              <a:t>Focus on quality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15978" y="1295429"/>
            <a:ext cx="10238875" cy="4525963"/>
          </a:xfrm>
        </p:spPr>
        <p:txBody>
          <a:bodyPr/>
          <a:lstStyle/>
          <a:p>
            <a:r>
              <a:rPr lang="en-US" sz="3200" dirty="0"/>
              <a:t>Seeks to reduce costs and increase customer satisfaction</a:t>
            </a:r>
          </a:p>
          <a:p>
            <a:r>
              <a:rPr lang="en-US" sz="3200" dirty="0" smtClean="0"/>
              <a:t>Focus </a:t>
            </a:r>
            <a:r>
              <a:rPr lang="en-US" sz="3200" dirty="0"/>
              <a:t>on the quality of a product will generally:</a:t>
            </a:r>
          </a:p>
          <a:p>
            <a:pPr lvl="1"/>
            <a:r>
              <a:rPr lang="en-US" sz="2800" dirty="0"/>
              <a:t>build expertise in producing it</a:t>
            </a:r>
          </a:p>
          <a:p>
            <a:pPr lvl="1"/>
            <a:r>
              <a:rPr lang="en-US" sz="2800" dirty="0"/>
              <a:t>lower the costs of making it</a:t>
            </a:r>
          </a:p>
          <a:p>
            <a:pPr lvl="1"/>
            <a:r>
              <a:rPr lang="en-US" sz="2800" dirty="0"/>
              <a:t>create customer satisfaction for customers using it, and</a:t>
            </a:r>
          </a:p>
          <a:p>
            <a:pPr lvl="1"/>
            <a:r>
              <a:rPr lang="en-US" sz="2800" dirty="0"/>
              <a:t>generate higher future revenues for the company selling it</a:t>
            </a:r>
          </a:p>
          <a:p>
            <a:pPr marL="0" indent="0">
              <a:buNone/>
            </a:pP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405587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channelnomics.com/IMG/447/303447/competitiveadvant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754783"/>
            <a:ext cx="47625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500787"/>
            <a:ext cx="9641305" cy="510825"/>
          </a:xfrm>
        </p:spPr>
        <p:txBody>
          <a:bodyPr/>
          <a:lstStyle/>
          <a:p>
            <a:r>
              <a:rPr lang="en-AU" altLang="en-US" sz="4000" dirty="0"/>
              <a:t>Why is quality cost management important?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1095" y="1231261"/>
            <a:ext cx="9761332" cy="4525963"/>
          </a:xfrm>
        </p:spPr>
        <p:txBody>
          <a:bodyPr/>
          <a:lstStyle/>
          <a:p>
            <a:r>
              <a:rPr lang="en-AU" altLang="en-US" sz="2800" dirty="0"/>
              <a:t>Quality costs can be substantial</a:t>
            </a:r>
          </a:p>
          <a:p>
            <a:endParaRPr lang="en-AU" altLang="en-US" sz="2800" dirty="0"/>
          </a:p>
          <a:p>
            <a:r>
              <a:rPr lang="en-AU" altLang="en-US" sz="2800" dirty="0"/>
              <a:t>Source of significant cost savings</a:t>
            </a:r>
          </a:p>
          <a:p>
            <a:endParaRPr lang="en-AU" altLang="en-US" sz="2800" dirty="0"/>
          </a:p>
          <a:p>
            <a:r>
              <a:rPr lang="en-AU" altLang="en-US" sz="2800" dirty="0"/>
              <a:t>Source of competitive advantage</a:t>
            </a:r>
          </a:p>
          <a:p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65142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190" y="411192"/>
            <a:ext cx="9601200" cy="510825"/>
          </a:xfrm>
        </p:spPr>
        <p:txBody>
          <a:bodyPr/>
          <a:lstStyle/>
          <a:p>
            <a:r>
              <a:rPr lang="en-AU" altLang="en-US" sz="4000" dirty="0" smtClean="0"/>
              <a:t/>
            </a:r>
            <a:br>
              <a:rPr lang="en-AU" altLang="en-US" sz="4000" dirty="0" smtClean="0"/>
            </a:br>
            <a:r>
              <a:rPr lang="en-AU" altLang="en-US" sz="4000" dirty="0"/>
              <a:t/>
            </a:r>
            <a:br>
              <a:rPr lang="en-AU" altLang="en-US" sz="4000" dirty="0"/>
            </a:br>
            <a:r>
              <a:rPr lang="en-AU" altLang="en-US" sz="4000" dirty="0" smtClean="0"/>
              <a:t/>
            </a:r>
            <a:br>
              <a:rPr lang="en-AU" altLang="en-US" sz="4000" dirty="0" smtClean="0"/>
            </a:br>
            <a:r>
              <a:rPr lang="en-AU" altLang="en-US" sz="4000" dirty="0"/>
              <a:t/>
            </a:r>
            <a:br>
              <a:rPr lang="en-AU" altLang="en-US" sz="4000" dirty="0"/>
            </a:br>
            <a:r>
              <a:rPr lang="en-AU" altLang="en-US" sz="4000" dirty="0" smtClean="0"/>
              <a:t/>
            </a:r>
            <a:br>
              <a:rPr lang="en-AU" altLang="en-US" sz="4000" dirty="0" smtClean="0"/>
            </a:br>
            <a:r>
              <a:rPr lang="en-AU" altLang="en-US" sz="4000" dirty="0"/>
              <a:t/>
            </a:r>
            <a:br>
              <a:rPr lang="en-AU" altLang="en-US" sz="4000" dirty="0"/>
            </a:br>
            <a:r>
              <a:rPr lang="en-AU" altLang="en-US" sz="4000" dirty="0" smtClean="0"/>
              <a:t/>
            </a:r>
            <a:br>
              <a:rPr lang="en-AU" altLang="en-US" sz="4000" dirty="0" smtClean="0"/>
            </a:br>
            <a:r>
              <a:rPr lang="en-AU" altLang="en-US" sz="4000" dirty="0" smtClean="0"/>
              <a:t>Cost of Quality Reports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231261"/>
            <a:ext cx="9520989" cy="4525963"/>
          </a:xfrm>
        </p:spPr>
        <p:txBody>
          <a:bodyPr/>
          <a:lstStyle/>
          <a:p>
            <a:pPr marL="552450" indent="-495300">
              <a:buFont typeface="Wingdings" pitchFamily="2" charset="2"/>
              <a:buAutoNum type="arabicPeriod"/>
            </a:pPr>
            <a:r>
              <a:rPr lang="en-US" sz="3200" b="1" dirty="0"/>
              <a:t>Prevention costs </a:t>
            </a:r>
            <a:r>
              <a:rPr lang="en-US" sz="3200" dirty="0"/>
              <a:t>– incurred to preclude the production of products that do not conform to specifications</a:t>
            </a:r>
          </a:p>
          <a:p>
            <a:pPr marL="0" indent="0">
              <a:buNone/>
            </a:pPr>
            <a:endParaRPr lang="en-AU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30118" y="3029190"/>
            <a:ext cx="657325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72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8694" y="370497"/>
            <a:ext cx="9144000" cy="510825"/>
          </a:xfrm>
        </p:spPr>
        <p:txBody>
          <a:bodyPr/>
          <a:lstStyle/>
          <a:p>
            <a:r>
              <a:rPr lang="en-AU" altLang="en-US" sz="4000" dirty="0"/>
              <a:t>The costs of quality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231261"/>
            <a:ext cx="9569116" cy="4525963"/>
          </a:xfrm>
        </p:spPr>
        <p:txBody>
          <a:bodyPr/>
          <a:lstStyle/>
          <a:p>
            <a:pPr marL="552450" indent="-495300">
              <a:buFont typeface="+mj-lt"/>
              <a:buAutoNum type="arabicPeriod" startAt="2"/>
            </a:pPr>
            <a:r>
              <a:rPr lang="en-US" sz="3200" b="1" dirty="0" smtClean="0"/>
              <a:t>Appraisal </a:t>
            </a:r>
            <a:r>
              <a:rPr lang="en-US" sz="3200" b="1" dirty="0"/>
              <a:t>costs </a:t>
            </a:r>
            <a:r>
              <a:rPr lang="en-US" sz="3200" dirty="0"/>
              <a:t>– incurred to detect which of the individual units of products do not conform to specifications</a:t>
            </a:r>
          </a:p>
          <a:p>
            <a:pPr marL="0" indent="0">
              <a:buNone/>
            </a:pPr>
            <a:endParaRPr lang="en-AU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"/>
          <a:stretch/>
        </p:blipFill>
        <p:spPr>
          <a:xfrm>
            <a:off x="2076234" y="3226059"/>
            <a:ext cx="5960861" cy="253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524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6189" y="489369"/>
            <a:ext cx="9601200" cy="510825"/>
          </a:xfrm>
        </p:spPr>
        <p:txBody>
          <a:bodyPr/>
          <a:lstStyle/>
          <a:p>
            <a:r>
              <a:rPr lang="en-AU" altLang="en-US" sz="4000" dirty="0"/>
              <a:t>The costs of quality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231261"/>
            <a:ext cx="9601200" cy="4525963"/>
          </a:xfrm>
        </p:spPr>
        <p:txBody>
          <a:bodyPr/>
          <a:lstStyle/>
          <a:p>
            <a:pPr marL="552450" indent="-495300">
              <a:buFont typeface="+mj-lt"/>
              <a:buAutoNum type="arabicPeriod" startAt="3"/>
            </a:pPr>
            <a:r>
              <a:rPr lang="en-US" sz="3200" b="1" dirty="0" smtClean="0"/>
              <a:t>Internal </a:t>
            </a:r>
            <a:r>
              <a:rPr lang="en-US" sz="3200" b="1" dirty="0"/>
              <a:t>failure costs </a:t>
            </a:r>
            <a:r>
              <a:rPr lang="en-US" sz="3200" dirty="0"/>
              <a:t>– incurred on defective products before they are shipped to customers</a:t>
            </a:r>
          </a:p>
          <a:p>
            <a:pPr marL="0" indent="0">
              <a:buNone/>
            </a:pPr>
            <a:endParaRPr lang="en-AU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4" t="-1754"/>
          <a:stretch/>
        </p:blipFill>
        <p:spPr>
          <a:xfrm>
            <a:off x="2179985" y="2994992"/>
            <a:ext cx="6139096" cy="276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87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442" y="358465"/>
            <a:ext cx="9601200" cy="510825"/>
          </a:xfrm>
        </p:spPr>
        <p:txBody>
          <a:bodyPr/>
          <a:lstStyle/>
          <a:p>
            <a:r>
              <a:rPr lang="en-AU" altLang="en-US" sz="4000" dirty="0"/>
              <a:t>The costs of quality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231261"/>
            <a:ext cx="9484895" cy="4525963"/>
          </a:xfrm>
        </p:spPr>
        <p:txBody>
          <a:bodyPr/>
          <a:lstStyle/>
          <a:p>
            <a:pPr marL="552450" indent="-495300">
              <a:buFont typeface="+mj-lt"/>
              <a:buAutoNum type="arabicPeriod" startAt="4"/>
            </a:pPr>
            <a:r>
              <a:rPr lang="en-US" sz="3200" b="1" dirty="0" smtClean="0"/>
              <a:t>External </a:t>
            </a:r>
            <a:r>
              <a:rPr lang="en-US" sz="3200" b="1" dirty="0"/>
              <a:t>failure costs </a:t>
            </a:r>
            <a:r>
              <a:rPr lang="en-US" sz="3200" dirty="0"/>
              <a:t>– incurred on defective products after they are shipped to customers</a:t>
            </a:r>
          </a:p>
          <a:p>
            <a:pPr marL="0" indent="0">
              <a:buNone/>
            </a:pPr>
            <a:endParaRPr lang="en-AU" sz="3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30"/>
          <a:stretch/>
        </p:blipFill>
        <p:spPr>
          <a:xfrm>
            <a:off x="1981200" y="2656210"/>
            <a:ext cx="6395987" cy="31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79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6279" y="436558"/>
            <a:ext cx="9480884" cy="510825"/>
          </a:xfrm>
        </p:spPr>
        <p:txBody>
          <a:bodyPr/>
          <a:lstStyle/>
          <a:p>
            <a:r>
              <a:rPr lang="en-AU" altLang="en-US" sz="4000" dirty="0"/>
              <a:t>The costs of quality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375" y="1215189"/>
            <a:ext cx="6722792" cy="4246538"/>
          </a:xfrm>
        </p:spPr>
        <p:txBody>
          <a:bodyPr/>
          <a:lstStyle/>
          <a:p>
            <a:pPr marL="552450" indent="-495300">
              <a:buFont typeface="Wingdings" pitchFamily="2" charset="2"/>
              <a:buAutoNum type="arabicPeriod"/>
            </a:pPr>
            <a:r>
              <a:rPr lang="en-US" sz="3200" b="1" dirty="0"/>
              <a:t>Prevention costs </a:t>
            </a:r>
            <a:endParaRPr lang="en-US" sz="3200" b="1" dirty="0" smtClean="0"/>
          </a:p>
          <a:p>
            <a:pPr marL="552450" indent="-495300">
              <a:buFont typeface="Wingdings" pitchFamily="2" charset="2"/>
              <a:buAutoNum type="arabicPeriod"/>
            </a:pPr>
            <a:endParaRPr lang="en-US" sz="3200" b="1" dirty="0" smtClean="0"/>
          </a:p>
          <a:p>
            <a:pPr marL="552450" indent="-495300">
              <a:buFont typeface="Wingdings" pitchFamily="2" charset="2"/>
              <a:buAutoNum type="arabicPeriod"/>
            </a:pPr>
            <a:r>
              <a:rPr lang="en-US" sz="3200" b="1" dirty="0" smtClean="0"/>
              <a:t>Appraisal costs</a:t>
            </a:r>
          </a:p>
          <a:p>
            <a:pPr marL="552450" indent="-495300">
              <a:buFont typeface="Wingdings" pitchFamily="2" charset="2"/>
              <a:buAutoNum type="arabicPeriod"/>
            </a:pPr>
            <a:endParaRPr lang="en-US" sz="3200" dirty="0"/>
          </a:p>
          <a:p>
            <a:pPr marL="552450" indent="-495300">
              <a:buFont typeface="Wingdings" pitchFamily="2" charset="2"/>
              <a:buAutoNum type="arabicPeriod"/>
            </a:pPr>
            <a:r>
              <a:rPr lang="en-US" sz="3200" b="1" dirty="0"/>
              <a:t>Internal failure costs </a:t>
            </a:r>
            <a:endParaRPr lang="en-US" sz="3200" dirty="0" smtClean="0"/>
          </a:p>
          <a:p>
            <a:pPr marL="552450" indent="-495300">
              <a:buFont typeface="Wingdings" pitchFamily="2" charset="2"/>
              <a:buAutoNum type="arabicPeriod"/>
            </a:pPr>
            <a:endParaRPr lang="en-US" sz="3200" b="1" dirty="0"/>
          </a:p>
          <a:p>
            <a:pPr marL="552450" indent="-495300">
              <a:buFont typeface="Wingdings" pitchFamily="2" charset="2"/>
              <a:buAutoNum type="arabicPeriod"/>
            </a:pPr>
            <a:r>
              <a:rPr lang="en-US" sz="3200" b="1" dirty="0" smtClean="0"/>
              <a:t>External </a:t>
            </a:r>
            <a:r>
              <a:rPr lang="en-US" sz="3200" b="1" dirty="0"/>
              <a:t>failure costs </a:t>
            </a:r>
            <a:endParaRPr lang="en-AU" sz="3200" dirty="0"/>
          </a:p>
        </p:txBody>
      </p:sp>
      <p:sp>
        <p:nvSpPr>
          <p:cNvPr id="4" name="Down Arrow 3"/>
          <p:cNvSpPr/>
          <p:nvPr/>
        </p:nvSpPr>
        <p:spPr bwMode="auto">
          <a:xfrm>
            <a:off x="1696279" y="3133001"/>
            <a:ext cx="864096" cy="408980"/>
          </a:xfrm>
          <a:prstGeom prst="downArrow">
            <a:avLst/>
          </a:prstGeom>
          <a:gradFill>
            <a:gsLst>
              <a:gs pos="0">
                <a:srgbClr val="92D050"/>
              </a:gs>
              <a:gs pos="34000">
                <a:schemeClr val="accent1">
                  <a:tint val="44500"/>
                  <a:satMod val="160000"/>
                </a:schemeClr>
              </a:gs>
              <a:gs pos="100000">
                <a:srgbClr val="C00000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endParaRPr lang="en-AU" sz="140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3074" name="Picture 2" descr="http://4.bp.blogspot.com/-bB8wUiBfgPg/U5f6UCMlwWI/AAAAAAAAIt0/_qLd_TPe5Hk/s1600/red-angry-smiley-face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945" y="4457153"/>
            <a:ext cx="1512606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upload.wikimedia.org/wikipedia/commons/thumb/8/85/Smiley.svg/2000px-Smiley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0945" y="1022273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864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4"/>
          <p:cNvSpPr>
            <a:spLocks noGrp="1" noChangeArrowheads="1"/>
          </p:cNvSpPr>
          <p:nvPr>
            <p:ph type="title"/>
          </p:nvPr>
        </p:nvSpPr>
        <p:spPr>
          <a:xfrm>
            <a:off x="1592514" y="323849"/>
            <a:ext cx="9223876" cy="935038"/>
          </a:xfrm>
        </p:spPr>
        <p:txBody>
          <a:bodyPr/>
          <a:lstStyle/>
          <a:p>
            <a:r>
              <a:rPr lang="en-AU" altLang="en-US" dirty="0" smtClean="0"/>
              <a:t>Using cost of quality information</a:t>
            </a:r>
          </a:p>
        </p:txBody>
      </p:sp>
      <p:sp>
        <p:nvSpPr>
          <p:cNvPr id="68611" name="Rectangle 5"/>
          <p:cNvSpPr>
            <a:spLocks noGrp="1" noChangeArrowheads="1"/>
          </p:cNvSpPr>
          <p:nvPr>
            <p:ph idx="1"/>
          </p:nvPr>
        </p:nvSpPr>
        <p:spPr>
          <a:xfrm>
            <a:off x="1390148" y="1695200"/>
            <a:ext cx="10274300" cy="4681537"/>
          </a:xfrm>
        </p:spPr>
        <p:txBody>
          <a:bodyPr/>
          <a:lstStyle/>
          <a:p>
            <a:r>
              <a:rPr lang="en-AU" altLang="en-US" sz="3600" dirty="0" smtClean="0"/>
              <a:t>Cost of quality report</a:t>
            </a:r>
          </a:p>
          <a:p>
            <a:pPr lvl="1">
              <a:lnSpc>
                <a:spcPct val="150000"/>
              </a:lnSpc>
            </a:pPr>
            <a:r>
              <a:rPr lang="en-AU" altLang="en-US" sz="3200" dirty="0" smtClean="0"/>
              <a:t>Places a dollar figure on the costs of poor quality</a:t>
            </a:r>
          </a:p>
          <a:p>
            <a:pPr lvl="1"/>
            <a:r>
              <a:rPr lang="en-AU" altLang="en-US" sz="3200" dirty="0" smtClean="0"/>
              <a:t>Looks at trends over time</a:t>
            </a:r>
          </a:p>
          <a:p>
            <a:pPr lvl="1"/>
            <a:r>
              <a:rPr lang="en-AU" altLang="en-US" sz="3200" dirty="0" smtClean="0"/>
              <a:t>Classifies costs as fixed or variable</a:t>
            </a:r>
          </a:p>
          <a:p>
            <a:pPr lvl="1"/>
            <a:r>
              <a:rPr lang="en-AU" altLang="en-US" sz="3200" dirty="0" smtClean="0"/>
              <a:t>Considers interactions between the four categories</a:t>
            </a:r>
          </a:p>
        </p:txBody>
      </p:sp>
    </p:spTree>
    <p:extLst>
      <p:ext uri="{BB962C8B-B14F-4D97-AF65-F5344CB8AC3E}">
        <p14:creationId xmlns:p14="http://schemas.microsoft.com/office/powerpoint/2010/main" val="238477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9830" y="274244"/>
            <a:ext cx="9833811" cy="510825"/>
          </a:xfrm>
        </p:spPr>
        <p:txBody>
          <a:bodyPr/>
          <a:lstStyle/>
          <a:p>
            <a:r>
              <a:rPr lang="en-AU" altLang="en-US" sz="2800" dirty="0" smtClean="0"/>
              <a:t>Cost </a:t>
            </a:r>
            <a:r>
              <a:rPr lang="en-AU" altLang="en-US" sz="2800" dirty="0"/>
              <a:t>of quality </a:t>
            </a:r>
            <a:r>
              <a:rPr lang="en-AU" altLang="en-US" sz="2800" dirty="0" smtClean="0"/>
              <a:t>report</a:t>
            </a:r>
            <a:endParaRPr lang="en-AU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6185" y="141896"/>
            <a:ext cx="5577939" cy="6012000"/>
          </a:xfrm>
        </p:spPr>
      </p:pic>
    </p:spTree>
    <p:extLst>
      <p:ext uri="{BB962C8B-B14F-4D97-AF65-F5344CB8AC3E}">
        <p14:creationId xmlns:p14="http://schemas.microsoft.com/office/powerpoint/2010/main" val="129391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4"/>
          <p:cNvSpPr>
            <a:spLocks noChangeArrowheads="1"/>
          </p:cNvSpPr>
          <p:nvPr/>
        </p:nvSpPr>
        <p:spPr bwMode="auto">
          <a:xfrm>
            <a:off x="348916" y="971969"/>
            <a:ext cx="11333747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tx1"/>
              </a:buClr>
              <a:buChar char="•"/>
              <a:defRPr kumimoji="1" sz="2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20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§"/>
              <a:defRPr kumimoji="1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spcBef>
                <a:spcPct val="20000"/>
              </a:spcBef>
              <a:buClr>
                <a:schemeClr val="tx1"/>
              </a:buClr>
              <a:buChar char="•"/>
              <a:defRPr kumimoji="1" sz="16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kumimoji="1" sz="1400">
                <a:solidFill>
                  <a:srgbClr val="59595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3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kumimoji="0" lang="en-AU" altLang="en-US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Lightning Technologies Ltd (LTL) produces two extrusion machines that are very popular with </a:t>
            </a:r>
            <a:r>
              <a:rPr kumimoji="0" lang="en-AU" altLang="en-US" sz="3200" dirty="0" smtClean="0">
                <a:solidFill>
                  <a:schemeClr val="tx1"/>
                </a:solidFill>
                <a:latin typeface="Times New Roman" panose="02020603050405020304" pitchFamily="18" charset="0"/>
              </a:rPr>
              <a:t>plastics manufacturers</a:t>
            </a:r>
            <a:r>
              <a:rPr kumimoji="0" lang="en-AU" altLang="en-US" sz="3200" dirty="0">
                <a:solidFill>
                  <a:schemeClr val="tx1"/>
                </a:solidFill>
                <a:latin typeface="Times New Roman" panose="02020603050405020304" pitchFamily="18" charset="0"/>
              </a:rPr>
              <a:t>: model ABC and model XYZ. Model ABC has an average selling price of $60 000, and model XYZ sells for about $55 000. The company is concerned about the differing performance of the two machines in relation to quality, and has collected the following information: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99078" y="295824"/>
            <a:ext cx="3863260" cy="585851"/>
          </a:xfrm>
        </p:spPr>
        <p:txBody>
          <a:bodyPr/>
          <a:lstStyle/>
          <a:p>
            <a:r>
              <a:rPr lang="en-AU" altLang="en-US" dirty="0">
                <a:latin typeface="Arial Narrow" panose="020B0606020202030204" pitchFamily="34" charset="0"/>
              </a:rPr>
              <a:t>Lecture example</a:t>
            </a:r>
          </a:p>
        </p:txBody>
      </p:sp>
    </p:spTree>
    <p:extLst>
      <p:ext uri="{BB962C8B-B14F-4D97-AF65-F5344CB8AC3E}">
        <p14:creationId xmlns:p14="http://schemas.microsoft.com/office/powerpoint/2010/main" val="94987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Content Placeholder 5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5520" y="830179"/>
            <a:ext cx="8825564" cy="5007694"/>
          </a:xfr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494161" y="208233"/>
            <a:ext cx="4224528" cy="585851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altLang="en-US" sz="2800" b="1" dirty="0">
                <a:latin typeface="Arial Narrow" panose="020B0606020202030204" pitchFamily="34" charset="0"/>
              </a:rPr>
              <a:t>Lecture example (Contd..)</a:t>
            </a:r>
          </a:p>
        </p:txBody>
      </p:sp>
    </p:spTree>
    <p:extLst>
      <p:ext uri="{BB962C8B-B14F-4D97-AF65-F5344CB8AC3E}">
        <p14:creationId xmlns:p14="http://schemas.microsoft.com/office/powerpoint/2010/main" val="190163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1828800" y="199090"/>
            <a:ext cx="6713621" cy="585851"/>
          </a:xfrm>
        </p:spPr>
        <p:txBody>
          <a:bodyPr/>
          <a:lstStyle/>
          <a:p>
            <a:r>
              <a:rPr lang="en-AU" altLang="en-US" sz="3600" dirty="0">
                <a:latin typeface="Arial Narrow" panose="020B0606020202030204" pitchFamily="34" charset="0"/>
              </a:rPr>
              <a:t>Lecture example (Contd..)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1828800" y="676657"/>
            <a:ext cx="9829800" cy="3375025"/>
          </a:xfrm>
        </p:spPr>
        <p:txBody>
          <a:bodyPr/>
          <a:lstStyle/>
          <a:p>
            <a:pPr>
              <a:buFontTx/>
              <a:buNone/>
            </a:pPr>
            <a:endParaRPr lang="en-AU" altLang="en-US" sz="1200" b="1" dirty="0"/>
          </a:p>
          <a:p>
            <a:pPr>
              <a:buFontTx/>
              <a:buNone/>
            </a:pPr>
            <a:r>
              <a:rPr lang="en-AU" altLang="en-US" sz="2800" b="1" dirty="0"/>
              <a:t>Required:</a:t>
            </a:r>
          </a:p>
          <a:p>
            <a:r>
              <a:rPr lang="en-AU" altLang="en-US" sz="2800" dirty="0"/>
              <a:t>Classify the above quality costs as prevention, appraisal, internal failure or external failure.</a:t>
            </a:r>
          </a:p>
          <a:p>
            <a:r>
              <a:rPr lang="en-AU" altLang="en-US" sz="2800" dirty="0"/>
              <a:t>Prepare a cost of quality report for model ABC in dollars. In addition, add a further column showing all quality costs as a percentage of sales revenue.</a:t>
            </a:r>
          </a:p>
          <a:p>
            <a:r>
              <a:rPr lang="en-AU" altLang="en-US" sz="2800" dirty="0"/>
              <a:t>Prepare a similar cost of quality report for model XYZ</a:t>
            </a:r>
            <a:r>
              <a:rPr lang="en-AU" altLang="en-US" sz="2800" dirty="0" smtClean="0"/>
              <a:t>. </a:t>
            </a:r>
            <a:r>
              <a:rPr lang="en-AU" altLang="en-US" sz="2800" b="1" dirty="0" smtClean="0"/>
              <a:t>(A file is on Moodle to help you do this)</a:t>
            </a:r>
            <a:endParaRPr lang="en-AU" altLang="en-US" sz="2800" b="1" dirty="0"/>
          </a:p>
          <a:p>
            <a:r>
              <a:rPr lang="en-AU" altLang="en-US" sz="2800" dirty="0"/>
              <a:t>Comment on the two reports, noting whether the company is ‘investing’ its quality expenditure differently for the two machines.</a:t>
            </a:r>
          </a:p>
          <a:p>
            <a:endParaRPr lang="en-AU" altLang="en-US" sz="1800" dirty="0"/>
          </a:p>
        </p:txBody>
      </p:sp>
    </p:spTree>
    <p:extLst>
      <p:ext uri="{BB962C8B-B14F-4D97-AF65-F5344CB8AC3E}">
        <p14:creationId xmlns:p14="http://schemas.microsoft.com/office/powerpoint/2010/main" val="62684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2232" y="286276"/>
            <a:ext cx="9601200" cy="510825"/>
          </a:xfrm>
        </p:spPr>
        <p:txBody>
          <a:bodyPr/>
          <a:lstStyle/>
          <a:p>
            <a:r>
              <a:rPr lang="en-AU" altLang="en-US" sz="3600" dirty="0"/>
              <a:t>Using cost of quality information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12232" y="797101"/>
            <a:ext cx="9986210" cy="4525963"/>
          </a:xfrm>
        </p:spPr>
        <p:txBody>
          <a:bodyPr/>
          <a:lstStyle/>
          <a:p>
            <a:pPr marL="0" indent="0">
              <a:buNone/>
            </a:pPr>
            <a:r>
              <a:rPr lang="en-AU" sz="2800" b="1" dirty="0"/>
              <a:t>Benefits of COQ </a:t>
            </a:r>
            <a:r>
              <a:rPr lang="en-AU" sz="2800" b="1" dirty="0" smtClean="0"/>
              <a:t>information</a:t>
            </a:r>
          </a:p>
          <a:p>
            <a:r>
              <a:rPr lang="en-AU" sz="2800" b="1" dirty="0"/>
              <a:t>Creates opportunities</a:t>
            </a:r>
          </a:p>
          <a:p>
            <a:pPr lvl="1"/>
            <a:r>
              <a:rPr lang="en-US" sz="2400" dirty="0"/>
              <a:t>focuses managers’ attention on the costs of poor </a:t>
            </a:r>
            <a:r>
              <a:rPr lang="en-US" sz="2400" dirty="0" smtClean="0"/>
              <a:t>quality by p</a:t>
            </a:r>
            <a:r>
              <a:rPr lang="en-AU" altLang="en-US" sz="2400" dirty="0" smtClean="0"/>
              <a:t>lacing a </a:t>
            </a:r>
            <a:r>
              <a:rPr lang="en-AU" altLang="en-US" sz="2400" dirty="0"/>
              <a:t>dollar figure </a:t>
            </a:r>
            <a:r>
              <a:rPr lang="en-US" altLang="en-US" sz="2400" dirty="0" smtClean="0"/>
              <a:t>on it</a:t>
            </a:r>
            <a:endParaRPr lang="en-US" sz="2400" dirty="0"/>
          </a:p>
          <a:p>
            <a:pPr lvl="1"/>
            <a:r>
              <a:rPr lang="en-AU" altLang="en-US" sz="2400" dirty="0" smtClean="0"/>
              <a:t>helps </a:t>
            </a:r>
            <a:r>
              <a:rPr lang="en-AU" altLang="en-US" sz="2400" dirty="0"/>
              <a:t>managers reduce costs and improve quality</a:t>
            </a:r>
          </a:p>
          <a:p>
            <a:pPr lvl="1"/>
            <a:r>
              <a:rPr lang="en-AU" sz="2400" dirty="0" smtClean="0"/>
              <a:t>helps </a:t>
            </a:r>
            <a:r>
              <a:rPr lang="en-AU" sz="2400" dirty="0"/>
              <a:t>managers monitor the effects of the ‘quality effort</a:t>
            </a:r>
            <a:r>
              <a:rPr lang="en-AU" sz="2400" dirty="0" smtClean="0"/>
              <a:t>’</a:t>
            </a:r>
            <a:r>
              <a:rPr lang="en-AU" altLang="en-US" sz="2400" dirty="0"/>
              <a:t> and identify the optimal level of quality for the firm</a:t>
            </a:r>
            <a:endParaRPr lang="en-AU" sz="2400" dirty="0"/>
          </a:p>
          <a:p>
            <a:endParaRPr lang="en-NZ" sz="2800" b="1" dirty="0" smtClean="0"/>
          </a:p>
          <a:p>
            <a:r>
              <a:rPr lang="en-NZ" sz="2800" b="1" dirty="0" smtClean="0"/>
              <a:t>Provides </a:t>
            </a:r>
            <a:r>
              <a:rPr lang="en-NZ" sz="2800" b="1" dirty="0"/>
              <a:t>visibility</a:t>
            </a:r>
          </a:p>
          <a:p>
            <a:pPr lvl="1"/>
            <a:r>
              <a:rPr lang="en-AU" altLang="en-US" sz="2400" dirty="0"/>
              <a:t>Helps prioritise quality improvement programs</a:t>
            </a:r>
          </a:p>
          <a:p>
            <a:pPr lvl="1"/>
            <a:r>
              <a:rPr lang="en-NZ" sz="2400" dirty="0" smtClean="0"/>
              <a:t>Shows </a:t>
            </a:r>
            <a:r>
              <a:rPr lang="en-NZ" sz="2400" dirty="0"/>
              <a:t>that firms typically spend money on the wrong categories</a:t>
            </a:r>
            <a:endParaRPr lang="en-AU" sz="2400" dirty="0"/>
          </a:p>
          <a:p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126769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1726" y="141897"/>
            <a:ext cx="9400674" cy="510825"/>
          </a:xfrm>
        </p:spPr>
        <p:txBody>
          <a:bodyPr/>
          <a:lstStyle/>
          <a:p>
            <a:r>
              <a:rPr lang="en-AU" altLang="en-US" dirty="0"/>
              <a:t>Optimal level of quality performance</a:t>
            </a:r>
            <a:endParaRPr lang="en-AU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726" y="907014"/>
            <a:ext cx="6697036" cy="5175734"/>
          </a:xfrm>
        </p:spPr>
      </p:pic>
    </p:spTree>
    <p:extLst>
      <p:ext uri="{BB962C8B-B14F-4D97-AF65-F5344CB8AC3E}">
        <p14:creationId xmlns:p14="http://schemas.microsoft.com/office/powerpoint/2010/main" val="179065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6294" y="444090"/>
            <a:ext cx="9464842" cy="510825"/>
          </a:xfrm>
        </p:spPr>
        <p:txBody>
          <a:bodyPr/>
          <a:lstStyle/>
          <a:p>
            <a:r>
              <a:rPr lang="en-US" sz="4000" dirty="0"/>
              <a:t>Cost of quality </a:t>
            </a:r>
            <a:r>
              <a:rPr lang="en-US" sz="4000" dirty="0" smtClean="0"/>
              <a:t>- </a:t>
            </a:r>
            <a:r>
              <a:rPr lang="en-AU" altLang="en-US" sz="4000" dirty="0"/>
              <a:t>unobserved </a:t>
            </a:r>
            <a:r>
              <a:rPr lang="en-AU" altLang="en-US" sz="4000" dirty="0" smtClean="0"/>
              <a:t>costs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60884" y="1247303"/>
            <a:ext cx="9905712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 smtClean="0"/>
              <a:t>Some costs of quality are frequently not accounted for due </a:t>
            </a:r>
            <a:r>
              <a:rPr lang="en-US" sz="3200" dirty="0"/>
              <a:t>to estimation difficulties and being unrecorded </a:t>
            </a:r>
            <a:r>
              <a:rPr lang="en-US" sz="3200" dirty="0" smtClean="0"/>
              <a:t>in the company accounting records</a:t>
            </a:r>
          </a:p>
          <a:p>
            <a:pPr>
              <a:lnSpc>
                <a:spcPct val="150000"/>
              </a:lnSpc>
            </a:pPr>
            <a:r>
              <a:rPr lang="en-US" sz="3200" dirty="0" smtClean="0"/>
              <a:t>Opportunity </a:t>
            </a:r>
            <a:r>
              <a:rPr lang="en-US" sz="3200" dirty="0"/>
              <a:t>costs as a result from poor quality:</a:t>
            </a:r>
          </a:p>
          <a:p>
            <a:pPr marL="952500" lvl="1" indent="-4953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/>
              <a:t>Contribution </a:t>
            </a:r>
            <a:r>
              <a:rPr lang="en-US" sz="2800" dirty="0" smtClean="0"/>
              <a:t>to profit </a:t>
            </a:r>
            <a:r>
              <a:rPr lang="en-US" sz="2800" dirty="0"/>
              <a:t>foregone from lost </a:t>
            </a:r>
            <a:r>
              <a:rPr lang="en-US" sz="2800" dirty="0" smtClean="0"/>
              <a:t>sales</a:t>
            </a:r>
          </a:p>
          <a:p>
            <a:pPr marL="952500" lvl="1" indent="-4953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 smtClean="0"/>
              <a:t>Loss of goodwill</a:t>
            </a:r>
            <a:endParaRPr lang="en-US" sz="2800" dirty="0"/>
          </a:p>
          <a:p>
            <a:pPr marL="952500" lvl="1" indent="-4953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/>
              <a:t>Lost production</a:t>
            </a:r>
          </a:p>
          <a:p>
            <a:pPr marL="952500" lvl="1" indent="-4953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800" dirty="0"/>
              <a:t>Lower prices </a:t>
            </a:r>
          </a:p>
          <a:p>
            <a:pPr marL="952500" lvl="1" indent="-495300">
              <a:lnSpc>
                <a:spcPct val="90000"/>
              </a:lnSpc>
              <a:buFont typeface="Wingdings" pitchFamily="2" charset="2"/>
              <a:buAutoNum type="arabicPeriod"/>
            </a:pPr>
            <a:endParaRPr lang="en-US" sz="2800" dirty="0"/>
          </a:p>
        </p:txBody>
      </p:sp>
      <p:pic>
        <p:nvPicPr>
          <p:cNvPr id="4100" name="Picture 4" descr="http://www.truthortradition.com/wp-content/uploads/2013/09/missing_piece-720x3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3674" y="4333266"/>
            <a:ext cx="3049411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2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2232" y="394560"/>
            <a:ext cx="9705474" cy="510825"/>
          </a:xfrm>
        </p:spPr>
        <p:txBody>
          <a:bodyPr/>
          <a:lstStyle/>
          <a:p>
            <a:r>
              <a:rPr lang="en-AU" sz="4000" dirty="0"/>
              <a:t>COQ information – a word of caution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76925" y="1231261"/>
            <a:ext cx="9825501" cy="4525963"/>
          </a:xfrm>
        </p:spPr>
        <p:txBody>
          <a:bodyPr/>
          <a:lstStyle/>
          <a:p>
            <a:r>
              <a:rPr lang="en-NZ" sz="3600" dirty="0"/>
              <a:t>Need to recognise expenditure lag</a:t>
            </a:r>
          </a:p>
          <a:p>
            <a:pPr lvl="1"/>
            <a:r>
              <a:rPr lang="en-NZ" sz="3200" dirty="0"/>
              <a:t>Quality costs first increase, then </a:t>
            </a:r>
            <a:r>
              <a:rPr lang="en-NZ" sz="3200" dirty="0" smtClean="0"/>
              <a:t>decrease</a:t>
            </a:r>
          </a:p>
          <a:p>
            <a:pPr lvl="1"/>
            <a:r>
              <a:rPr lang="en-NZ" altLang="en-US" sz="3200" dirty="0">
                <a:sym typeface="Wingdings" panose="05000000000000000000" pitchFamily="2" charset="2"/>
              </a:rPr>
              <a:t>managers may be reluctant to incur initial </a:t>
            </a:r>
            <a:r>
              <a:rPr lang="en-NZ" altLang="en-US" sz="3200" dirty="0" smtClean="0">
                <a:sym typeface="Wingdings" panose="05000000000000000000" pitchFamily="2" charset="2"/>
              </a:rPr>
              <a:t>expenses</a:t>
            </a:r>
          </a:p>
          <a:p>
            <a:pPr marL="457200" lvl="1" indent="0">
              <a:buNone/>
            </a:pPr>
            <a:endParaRPr lang="en-AU" sz="1600" dirty="0"/>
          </a:p>
          <a:p>
            <a:r>
              <a:rPr lang="en-AU" sz="3600" dirty="0" smtClean="0"/>
              <a:t>The “optimal </a:t>
            </a:r>
            <a:r>
              <a:rPr lang="en-AU" sz="3600" dirty="0"/>
              <a:t>level of </a:t>
            </a:r>
            <a:r>
              <a:rPr lang="en-AU" sz="3600" dirty="0" smtClean="0"/>
              <a:t>quality”</a:t>
            </a:r>
            <a:r>
              <a:rPr lang="en-AU" sz="3600" b="1" dirty="0" smtClean="0"/>
              <a:t> </a:t>
            </a:r>
            <a:r>
              <a:rPr lang="en-AU" sz="3600" dirty="0"/>
              <a:t>for the </a:t>
            </a:r>
            <a:r>
              <a:rPr lang="en-AU" sz="3600" dirty="0" smtClean="0"/>
              <a:t>firm is </a:t>
            </a:r>
            <a:r>
              <a:rPr lang="en-AU" sz="3600" dirty="0"/>
              <a:t>a debatable </a:t>
            </a:r>
            <a:r>
              <a:rPr lang="en-AU" sz="3600" dirty="0" smtClean="0"/>
              <a:t>concept</a:t>
            </a:r>
          </a:p>
          <a:p>
            <a:pPr lvl="1"/>
            <a:r>
              <a:rPr lang="en-AU" sz="3200" dirty="0" smtClean="0"/>
              <a:t>two </a:t>
            </a:r>
            <a:r>
              <a:rPr lang="en-AU" sz="3200" dirty="0"/>
              <a:t>schools of </a:t>
            </a:r>
            <a:r>
              <a:rPr lang="en-AU" sz="3200" dirty="0" smtClean="0"/>
              <a:t>thought</a:t>
            </a:r>
            <a:endParaRPr lang="en-AU" sz="3200" dirty="0"/>
          </a:p>
          <a:p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426980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211" y="334402"/>
            <a:ext cx="9448800" cy="510825"/>
          </a:xfrm>
        </p:spPr>
        <p:txBody>
          <a:bodyPr/>
          <a:lstStyle/>
          <a:p>
            <a:r>
              <a:rPr lang="en-AU" sz="3600" dirty="0" smtClean="0"/>
              <a:t>Schools </a:t>
            </a:r>
            <a:r>
              <a:rPr lang="en-AU" sz="3600" dirty="0"/>
              <a:t>of </a:t>
            </a:r>
            <a:r>
              <a:rPr lang="en-AU" sz="3600" dirty="0" smtClean="0"/>
              <a:t>thought about </a:t>
            </a:r>
            <a:r>
              <a:rPr lang="en-AU" sz="3600" dirty="0"/>
              <a:t>“optimal level of quality”</a:t>
            </a:r>
            <a:r>
              <a:rPr lang="en-AU" sz="3600" b="1" dirty="0"/>
              <a:t> </a:t>
            </a:r>
            <a:endParaRPr lang="en-AU" sz="3600" dirty="0"/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/>
          </p:nvPr>
        </p:nvGraphicFramePr>
        <p:xfrm>
          <a:off x="1901534" y="1100707"/>
          <a:ext cx="8388932" cy="356649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1944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944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3119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Aim for optimal level of quality</a:t>
                      </a:r>
                      <a:endParaRPr lang="en-AU" sz="2400" dirty="0"/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Aim zero defects</a:t>
                      </a:r>
                      <a:endParaRPr lang="en-AU" sz="2400" dirty="0"/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119"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Always look for COQ trade-offs</a:t>
                      </a:r>
                      <a:endParaRPr lang="en-AU" sz="2400" dirty="0"/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Source of customer value</a:t>
                      </a:r>
                      <a:endParaRPr lang="en-AU" sz="2400" dirty="0"/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3119">
                <a:tc rowSpan="2"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2400" dirty="0" smtClean="0"/>
                        <a:t>AQL* where expenses in Prevention + Appraisal = savings in Internal failure + External failure</a:t>
                      </a:r>
                    </a:p>
                    <a:p>
                      <a:endParaRPr lang="en-AU" sz="2400" dirty="0"/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Consequences of external</a:t>
                      </a:r>
                      <a:r>
                        <a:rPr lang="en-AU" sz="2400" baseline="0" dirty="0" smtClean="0"/>
                        <a:t> failure</a:t>
                      </a:r>
                      <a:endParaRPr lang="en-AU" sz="2400" dirty="0"/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119">
                <a:tc vMerge="1">
                  <a:txBody>
                    <a:bodyPr/>
                    <a:lstStyle/>
                    <a:p>
                      <a:endParaRPr lang="en-AU" sz="2400" dirty="0"/>
                    </a:p>
                  </a:txBody>
                  <a:tcPr marT="45729" marB="45729"/>
                </a:tc>
                <a:tc>
                  <a:txBody>
                    <a:bodyPr/>
                    <a:lstStyle/>
                    <a:p>
                      <a:r>
                        <a:rPr lang="en-AU" sz="2400" dirty="0" smtClean="0"/>
                        <a:t>COQ relationships &amp; experience</a:t>
                      </a:r>
                      <a:endParaRPr lang="en-AU" sz="2400" dirty="0"/>
                    </a:p>
                  </a:txBody>
                  <a:tcPr marT="45729" marB="4572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Rectangle 5"/>
          <p:cNvSpPr>
            <a:spLocks noGrp="1" noChangeArrowheads="1"/>
          </p:cNvSpPr>
          <p:nvPr>
            <p:ph idx="1"/>
          </p:nvPr>
        </p:nvSpPr>
        <p:spPr>
          <a:xfrm>
            <a:off x="1775758" y="4667203"/>
            <a:ext cx="8786225" cy="1455300"/>
          </a:xfrm>
        </p:spPr>
        <p:txBody>
          <a:bodyPr/>
          <a:lstStyle/>
          <a:p>
            <a:pPr marL="3175" lvl="1" indent="0" eaLnBrk="1" hangingPunct="1">
              <a:buNone/>
            </a:pPr>
            <a:r>
              <a:rPr lang="en-AU" i="1" dirty="0"/>
              <a:t>*AQL stands for ‘Acceptance Quality Limit’</a:t>
            </a:r>
          </a:p>
          <a:p>
            <a:pPr eaLnBrk="1" hangingPunct="1"/>
            <a:r>
              <a:rPr lang="en-AU" dirty="0" smtClean="0"/>
              <a:t>Some companies don’t use COQ reports because they regard cost tracing as inadequate for quality management</a:t>
            </a:r>
          </a:p>
        </p:txBody>
      </p:sp>
    </p:spTree>
    <p:extLst>
      <p:ext uri="{BB962C8B-B14F-4D97-AF65-F5344CB8AC3E}">
        <p14:creationId xmlns:p14="http://schemas.microsoft.com/office/powerpoint/2010/main" val="109904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8445" y="454719"/>
            <a:ext cx="8406063" cy="510825"/>
          </a:xfrm>
        </p:spPr>
        <p:txBody>
          <a:bodyPr/>
          <a:lstStyle/>
          <a:p>
            <a:r>
              <a:rPr lang="en-AU" sz="4000" dirty="0"/>
              <a:t>Total quality management (TQM)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68379" y="1255324"/>
            <a:ext cx="9649038" cy="4525963"/>
          </a:xfrm>
        </p:spPr>
        <p:txBody>
          <a:bodyPr/>
          <a:lstStyle/>
          <a:p>
            <a:r>
              <a:rPr lang="en-GB" altLang="ja-JP" sz="3200" dirty="0">
                <a:ea typeface="MS PGothic" pitchFamily="34" charset="-128"/>
                <a:cs typeface="Times New Roman" pitchFamily="18" charset="0"/>
              </a:rPr>
              <a:t>“a holistic management philosophy that strives for continuous improvement in all functions of an organization” (</a:t>
            </a:r>
            <a:r>
              <a:rPr lang="en-GB" altLang="ja-JP" sz="3200" dirty="0" err="1">
                <a:ea typeface="MS PGothic" pitchFamily="34" charset="-128"/>
                <a:cs typeface="Times New Roman" pitchFamily="18" charset="0"/>
              </a:rPr>
              <a:t>Kaynak</a:t>
            </a:r>
            <a:r>
              <a:rPr lang="en-GB" altLang="ja-JP" sz="3200" dirty="0">
                <a:ea typeface="MS PGothic" pitchFamily="34" charset="-128"/>
                <a:cs typeface="Times New Roman" pitchFamily="18" charset="0"/>
              </a:rPr>
              <a:t> 2003, p.406). </a:t>
            </a:r>
          </a:p>
          <a:p>
            <a:pPr marL="0" indent="0">
              <a:buNone/>
            </a:pPr>
            <a:endParaRPr lang="en-AU" sz="1800" dirty="0"/>
          </a:p>
          <a:p>
            <a:r>
              <a:rPr lang="en-AU" sz="3200" dirty="0"/>
              <a:t>TQM focuses on meeting customer expectations by achieving continuous improvement in processes</a:t>
            </a:r>
          </a:p>
          <a:p>
            <a:pPr marL="742950" lvl="2" indent="-342900"/>
            <a:r>
              <a:rPr lang="en-GB" altLang="ja-JP" sz="2800" dirty="0"/>
              <a:t>Meeting customer requirements is central to all activities.</a:t>
            </a:r>
            <a:endParaRPr lang="en-AU" sz="2800" dirty="0"/>
          </a:p>
          <a:p>
            <a:pPr marL="0" indent="0">
              <a:buNone/>
            </a:pP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124491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2" y="153929"/>
            <a:ext cx="9625263" cy="510825"/>
          </a:xfrm>
        </p:spPr>
        <p:txBody>
          <a:bodyPr/>
          <a:lstStyle/>
          <a:p>
            <a:r>
              <a:rPr lang="en-AU" altLang="en-US" sz="3600" dirty="0"/>
              <a:t>Total quality management (TQM</a:t>
            </a:r>
            <a:r>
              <a:rPr lang="en-AU" altLang="en-US" sz="3600" dirty="0" smtClean="0"/>
              <a:t>)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16505" y="816792"/>
            <a:ext cx="9745290" cy="4525963"/>
          </a:xfrm>
        </p:spPr>
        <p:txBody>
          <a:bodyPr/>
          <a:lstStyle/>
          <a:p>
            <a:pPr marL="530225" lvl="1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3200" dirty="0">
                <a:ea typeface="MS PGothic" pitchFamily="34" charset="-128"/>
                <a:cs typeface="Times New Roman" pitchFamily="18" charset="0"/>
              </a:rPr>
              <a:t>Organisation-wide</a:t>
            </a:r>
          </a:p>
          <a:p>
            <a:pPr marL="530225" lvl="1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3200" dirty="0">
                <a:ea typeface="MS PGothic" pitchFamily="34" charset="-128"/>
                <a:cs typeface="Times New Roman" pitchFamily="18" charset="0"/>
              </a:rPr>
              <a:t>Customer-driven</a:t>
            </a:r>
          </a:p>
          <a:p>
            <a:pPr marL="530225" lvl="1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3200" dirty="0">
                <a:ea typeface="MS PGothic" pitchFamily="34" charset="-128"/>
                <a:cs typeface="Times New Roman" pitchFamily="18" charset="0"/>
              </a:rPr>
              <a:t>Involves empowerment</a:t>
            </a:r>
          </a:p>
          <a:p>
            <a:pPr marL="530225" lvl="1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3200" dirty="0">
                <a:ea typeface="MS PGothic" pitchFamily="34" charset="-128"/>
                <a:cs typeface="Times New Roman" pitchFamily="18" charset="0"/>
              </a:rPr>
              <a:t>Has a process perspective</a:t>
            </a:r>
          </a:p>
          <a:p>
            <a:pPr marL="530225" lvl="1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AU" sz="3200" dirty="0">
                <a:ea typeface="MS PGothic" pitchFamily="34" charset="-128"/>
                <a:cs typeface="Times New Roman" pitchFamily="18" charset="0"/>
              </a:rPr>
              <a:t>Supported by a quality management system</a:t>
            </a:r>
          </a:p>
          <a:p>
            <a:pPr marL="530225" lvl="1" indent="-514350">
              <a:spcBef>
                <a:spcPts val="12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AU" sz="3200" dirty="0">
                <a:ea typeface="MS PGothic" pitchFamily="34" charset="-128"/>
                <a:cs typeface="Times New Roman" pitchFamily="18" charset="0"/>
              </a:rPr>
              <a:t>Involves continuous improvement</a:t>
            </a:r>
          </a:p>
          <a:p>
            <a:pPr marL="930275" lvl="2" indent="-514350">
              <a:spcBef>
                <a:spcPts val="0"/>
              </a:spcBef>
              <a:spcAft>
                <a:spcPts val="1200"/>
              </a:spcAft>
            </a:pPr>
            <a:r>
              <a:rPr lang="en-NZ" altLang="en-US" sz="2800" dirty="0"/>
              <a:t>Continual incremental </a:t>
            </a:r>
            <a:r>
              <a:rPr lang="en-NZ" altLang="en-US" sz="2800" dirty="0" smtClean="0"/>
              <a:t>improvement </a:t>
            </a:r>
            <a:r>
              <a:rPr lang="en-NZ" altLang="en-US" sz="2800" dirty="0"/>
              <a:t>towards perfection</a:t>
            </a:r>
          </a:p>
          <a:p>
            <a:pPr marL="530225" lvl="1" indent="-514350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endParaRPr lang="en-AU" sz="3200" dirty="0">
              <a:ea typeface="MS PGothic" pitchFamily="34" charset="-128"/>
              <a:cs typeface="Times New Roman" pitchFamily="18" charset="0"/>
            </a:endParaRPr>
          </a:p>
          <a:p>
            <a:pPr marL="0" indent="0">
              <a:buNone/>
            </a:pPr>
            <a:endParaRPr lang="en-AU" sz="3200" dirty="0"/>
          </a:p>
        </p:txBody>
      </p:sp>
      <p:pic>
        <p:nvPicPr>
          <p:cNvPr id="2050" name="Picture 2" descr="http://www.icefm.co.uk/wp-content/uploads/2011/12/Architec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764" y="816792"/>
            <a:ext cx="4124810" cy="274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123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paper4pc.com/images/path-wallpaper-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8709" y="3213384"/>
            <a:ext cx="4563291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8062" y="299329"/>
            <a:ext cx="9529011" cy="510825"/>
          </a:xfrm>
        </p:spPr>
        <p:txBody>
          <a:bodyPr/>
          <a:lstStyle/>
          <a:p>
            <a:r>
              <a:rPr lang="en-AU" altLang="en-US" sz="3600" dirty="0"/>
              <a:t>Total quality management (TQM</a:t>
            </a:r>
            <a:r>
              <a:rPr lang="en-AU" altLang="en-US" sz="3600" dirty="0" smtClean="0"/>
              <a:t>)</a:t>
            </a:r>
            <a:endParaRPr lang="en-AU" sz="3600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1548062" y="978598"/>
            <a:ext cx="10435391" cy="4525963"/>
          </a:xfrm>
        </p:spPr>
        <p:txBody>
          <a:bodyPr/>
          <a:lstStyle/>
          <a:p>
            <a:r>
              <a:rPr lang="en-NZ" sz="3200" dirty="0"/>
              <a:t>Making it right the first time</a:t>
            </a:r>
            <a:endParaRPr lang="en-NZ" sz="3200" dirty="0">
              <a:solidFill>
                <a:srgbClr val="333333"/>
              </a:solidFill>
              <a:cs typeface="Times New Roman" pitchFamily="18" charset="0"/>
            </a:endParaRPr>
          </a:p>
          <a:p>
            <a:pPr marL="800101" lvl="2" indent="-265113">
              <a:spcAft>
                <a:spcPts val="1200"/>
              </a:spcAft>
              <a:buFont typeface="Wingdings" pitchFamily="2" charset="2"/>
              <a:buChar char="§"/>
            </a:pPr>
            <a:r>
              <a:rPr lang="en-NZ" sz="2800" dirty="0"/>
              <a:t>Zero defects should be the goal</a:t>
            </a:r>
          </a:p>
          <a:p>
            <a:pPr marL="800101" lvl="2" indent="-265113">
              <a:spcAft>
                <a:spcPts val="1200"/>
              </a:spcAft>
              <a:buFont typeface="Wingdings" pitchFamily="2" charset="2"/>
              <a:buChar char="§"/>
            </a:pPr>
            <a:r>
              <a:rPr lang="en-NZ" sz="2800" dirty="0"/>
              <a:t>Costs of non-conformance are so high that evaluating the costs of quality are unnecessary</a:t>
            </a:r>
          </a:p>
          <a:p>
            <a:pPr>
              <a:lnSpc>
                <a:spcPct val="90000"/>
              </a:lnSpc>
            </a:pPr>
            <a:endParaRPr lang="en-NZ" sz="1400" dirty="0" smtClean="0"/>
          </a:p>
          <a:p>
            <a:pPr>
              <a:lnSpc>
                <a:spcPct val="90000"/>
              </a:lnSpc>
            </a:pPr>
            <a:r>
              <a:rPr lang="en-NZ" sz="3200" dirty="0" smtClean="0"/>
              <a:t>Aims </a:t>
            </a:r>
            <a:r>
              <a:rPr lang="en-NZ" sz="3200" dirty="0"/>
              <a:t>to improve the </a:t>
            </a:r>
            <a:r>
              <a:rPr lang="en-NZ" sz="3200" dirty="0" smtClean="0"/>
              <a:t>quality</a:t>
            </a:r>
            <a:br>
              <a:rPr lang="en-NZ" sz="3200" dirty="0" smtClean="0"/>
            </a:br>
            <a:r>
              <a:rPr lang="en-NZ" sz="3200" dirty="0" smtClean="0"/>
              <a:t>of </a:t>
            </a:r>
            <a:r>
              <a:rPr lang="en-NZ" sz="3200" dirty="0"/>
              <a:t>life for producers, </a:t>
            </a:r>
            <a:r>
              <a:rPr lang="en-NZ" sz="3200" dirty="0" smtClean="0"/>
              <a:t/>
            </a:r>
            <a:br>
              <a:rPr lang="en-NZ" sz="3200" dirty="0" smtClean="0"/>
            </a:br>
            <a:r>
              <a:rPr lang="en-NZ" sz="3200" dirty="0" smtClean="0"/>
              <a:t>consumers </a:t>
            </a:r>
            <a:r>
              <a:rPr lang="en-NZ" sz="3200" dirty="0"/>
              <a:t>and investors</a:t>
            </a:r>
          </a:p>
          <a:p>
            <a:pPr marL="0" indent="0">
              <a:lnSpc>
                <a:spcPct val="90000"/>
              </a:lnSpc>
              <a:buNone/>
            </a:pPr>
            <a:endParaRPr lang="en-NZ" sz="1200" dirty="0"/>
          </a:p>
          <a:p>
            <a:pPr>
              <a:lnSpc>
                <a:spcPct val="90000"/>
              </a:lnSpc>
            </a:pPr>
            <a:r>
              <a:rPr lang="en-NZ" sz="3200" dirty="0"/>
              <a:t>Quality is a </a:t>
            </a:r>
            <a:r>
              <a:rPr lang="en-NZ" sz="3200" dirty="0" smtClean="0"/>
              <a:t>journey,</a:t>
            </a:r>
            <a:br>
              <a:rPr lang="en-NZ" sz="3200" dirty="0" smtClean="0"/>
            </a:br>
            <a:r>
              <a:rPr lang="en-NZ" sz="3200" dirty="0" smtClean="0"/>
              <a:t>not </a:t>
            </a:r>
            <a:r>
              <a:rPr lang="en-NZ" sz="3200" dirty="0"/>
              <a:t>a destination</a:t>
            </a:r>
          </a:p>
          <a:p>
            <a:pPr marL="0" indent="0">
              <a:buNone/>
            </a:pPr>
            <a:endParaRPr lang="en-AU" sz="3200" dirty="0"/>
          </a:p>
        </p:txBody>
      </p:sp>
    </p:spTree>
    <p:extLst>
      <p:ext uri="{BB962C8B-B14F-4D97-AF65-F5344CB8AC3E}">
        <p14:creationId xmlns:p14="http://schemas.microsoft.com/office/powerpoint/2010/main" val="85514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1633728" y="128016"/>
            <a:ext cx="7101198" cy="557784"/>
          </a:xfrm>
        </p:spPr>
        <p:txBody>
          <a:bodyPr/>
          <a:lstStyle/>
          <a:p>
            <a:r>
              <a:rPr lang="en-NZ" altLang="en-US" sz="3600" dirty="0">
                <a:latin typeface="Arial Narrow" panose="020B0606020202030204" pitchFamily="34" charset="0"/>
              </a:rPr>
              <a:t>Accounting Impediments to TQM</a:t>
            </a:r>
            <a:endParaRPr lang="en-GB" altLang="en-US" sz="3600" dirty="0">
              <a:latin typeface="Arial Narrow" panose="020B0606020202030204" pitchFamily="34" charset="0"/>
            </a:endParaRP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33728" y="959422"/>
            <a:ext cx="9976746" cy="3168650"/>
          </a:xfrm>
        </p:spPr>
        <p:txBody>
          <a:bodyPr/>
          <a:lstStyle/>
          <a:p>
            <a:r>
              <a:rPr lang="en-NZ" altLang="en-US" sz="2800" dirty="0"/>
              <a:t>System not set up to capture COQ costs</a:t>
            </a:r>
          </a:p>
          <a:p>
            <a:r>
              <a:rPr lang="en-NZ" altLang="en-US" sz="2800" dirty="0"/>
              <a:t>Process costing – scrap and rework </a:t>
            </a:r>
            <a:r>
              <a:rPr lang="en-NZ" altLang="en-US" sz="2800" i="1" dirty="0"/>
              <a:t>normal</a:t>
            </a:r>
            <a:r>
              <a:rPr lang="en-NZ" altLang="en-US" sz="2800" dirty="0"/>
              <a:t> allowances</a:t>
            </a:r>
          </a:p>
          <a:p>
            <a:r>
              <a:rPr lang="en-NZ" altLang="en-US" sz="2800" dirty="0"/>
              <a:t>No non-financial measures</a:t>
            </a:r>
          </a:p>
          <a:p>
            <a:r>
              <a:rPr lang="en-NZ" altLang="en-US" sz="2800" dirty="0"/>
              <a:t>Variance analysis</a:t>
            </a:r>
          </a:p>
          <a:p>
            <a:pPr lvl="1"/>
            <a:r>
              <a:rPr lang="en-NZ" altLang="en-US" sz="2400" dirty="0"/>
              <a:t>Volume variances - maximise production</a:t>
            </a:r>
          </a:p>
          <a:p>
            <a:pPr lvl="1"/>
            <a:r>
              <a:rPr lang="en-NZ" altLang="en-US" sz="2400" dirty="0"/>
              <a:t>Raw material variance – reduce input prices</a:t>
            </a:r>
          </a:p>
          <a:p>
            <a:r>
              <a:rPr lang="en-NZ" altLang="en-US" sz="2800" dirty="0"/>
              <a:t>Meet predetermined standard costs</a:t>
            </a:r>
          </a:p>
          <a:p>
            <a:r>
              <a:rPr lang="en-NZ" altLang="en-US" sz="2800" dirty="0"/>
              <a:t>Additional quality costs incurred now, benefit later</a:t>
            </a:r>
          </a:p>
          <a:p>
            <a:r>
              <a:rPr lang="en-NZ" altLang="en-US" sz="2800" dirty="0"/>
              <a:t>Don’t record opportunity costs</a:t>
            </a:r>
          </a:p>
          <a:p>
            <a:endParaRPr lang="en-NZ" altLang="en-US" sz="2800" dirty="0"/>
          </a:p>
          <a:p>
            <a:pPr lvl="1"/>
            <a:endParaRPr lang="en-GB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178880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.aaindustrial.com.au/Portals/0/images/homepage/Hand%20tool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1478" y="2857853"/>
            <a:ext cx="4750522" cy="3167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4211" y="397309"/>
            <a:ext cx="9496926" cy="510825"/>
          </a:xfrm>
        </p:spPr>
        <p:txBody>
          <a:bodyPr/>
          <a:lstStyle/>
          <a:p>
            <a:r>
              <a:rPr lang="en-US" sz="3600" dirty="0" smtClean="0"/>
              <a:t>Techniques </a:t>
            </a:r>
            <a:r>
              <a:rPr lang="en-US" sz="3600" dirty="0"/>
              <a:t>for identifying and </a:t>
            </a:r>
            <a:r>
              <a:rPr lang="en-GB" sz="3600" dirty="0"/>
              <a:t>analysing</a:t>
            </a:r>
            <a:r>
              <a:rPr lang="en-US" sz="3600" dirty="0"/>
              <a:t> </a:t>
            </a:r>
            <a:r>
              <a:rPr lang="en-US" sz="3600" dirty="0" smtClean="0"/>
              <a:t>quality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91180" y="1075813"/>
            <a:ext cx="9947894" cy="4525963"/>
          </a:xfrm>
        </p:spPr>
        <p:txBody>
          <a:bodyPr/>
          <a:lstStyle/>
          <a:p>
            <a:pPr marL="590550" indent="-590550"/>
            <a:r>
              <a:rPr lang="en-US" altLang="en-US" sz="3200" dirty="0"/>
              <a:t>Relates to quality of conformance.</a:t>
            </a:r>
          </a:p>
          <a:p>
            <a:pPr marL="590550" indent="-590550"/>
            <a:r>
              <a:rPr lang="en-US" altLang="en-US" sz="3200" dirty="0"/>
              <a:t>Statistical quality control (</a:t>
            </a:r>
            <a:r>
              <a:rPr lang="en-US" altLang="en-US" sz="3200" dirty="0" err="1"/>
              <a:t>SQC</a:t>
            </a:r>
            <a:r>
              <a:rPr lang="en-US" altLang="en-US" sz="3200" dirty="0"/>
              <a:t>) is used in modern production lines. Techniques include</a:t>
            </a:r>
            <a:r>
              <a:rPr lang="en-US" altLang="en-US" sz="3200" dirty="0" smtClean="0"/>
              <a:t>:</a:t>
            </a:r>
          </a:p>
          <a:p>
            <a:pPr marL="590550" indent="-590550"/>
            <a:endParaRPr lang="en-US" altLang="en-US" sz="1600" dirty="0" smtClean="0"/>
          </a:p>
          <a:p>
            <a:pPr marL="571500" indent="-514350">
              <a:spcBef>
                <a:spcPts val="120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en-US" sz="2800" dirty="0" smtClean="0"/>
              <a:t>Control </a:t>
            </a:r>
            <a:r>
              <a:rPr lang="en-US" sz="2800" dirty="0"/>
              <a:t>charts</a:t>
            </a:r>
          </a:p>
          <a:p>
            <a:pPr marL="571500" indent="-514350">
              <a:spcBef>
                <a:spcPts val="120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en-US" sz="2800" dirty="0"/>
              <a:t>Pareto diagrams</a:t>
            </a:r>
          </a:p>
          <a:p>
            <a:pPr marL="571500" indent="-514350">
              <a:spcBef>
                <a:spcPts val="1200"/>
              </a:spcBef>
              <a:spcAft>
                <a:spcPts val="1200"/>
              </a:spcAft>
              <a:buFont typeface="+mj-lt"/>
              <a:buAutoNum type="alphaLcParenR"/>
            </a:pPr>
            <a:r>
              <a:rPr lang="en-US" sz="2800" dirty="0" smtClean="0"/>
              <a:t>Cause-and-effect </a:t>
            </a:r>
            <a:r>
              <a:rPr lang="en-US" sz="2800" dirty="0"/>
              <a:t>diagrams</a:t>
            </a:r>
          </a:p>
          <a:p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06773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8273" y="322371"/>
            <a:ext cx="9015663" cy="510825"/>
          </a:xfrm>
        </p:spPr>
        <p:txBody>
          <a:bodyPr/>
          <a:lstStyle/>
          <a:p>
            <a:r>
              <a:rPr lang="en-AU" altLang="en-US" sz="3200" dirty="0" smtClean="0"/>
              <a:t>Other approaches to quality management: </a:t>
            </a:r>
            <a:r>
              <a:rPr lang="en-AU" altLang="en-US" sz="3200" dirty="0" smtClean="0">
                <a:solidFill>
                  <a:srgbClr val="FF0000"/>
                </a:solidFill>
              </a:rPr>
              <a:t>Six Sigma</a:t>
            </a:r>
            <a:endParaRPr lang="en-AU" sz="32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1" y="1095459"/>
            <a:ext cx="9601198" cy="4525963"/>
          </a:xfrm>
        </p:spPr>
        <p:txBody>
          <a:bodyPr/>
          <a:lstStyle/>
          <a:p>
            <a:r>
              <a:rPr lang="en-AU" altLang="en-US" sz="2800" dirty="0"/>
              <a:t>Six Sigma is a business improvement methodology that uses a structured approach involving rigorous data analysis and unique team based </a:t>
            </a:r>
            <a:r>
              <a:rPr lang="en-AU" altLang="en-US" sz="2800" dirty="0" smtClean="0"/>
              <a:t>structures</a:t>
            </a:r>
          </a:p>
          <a:p>
            <a:pPr lvl="1"/>
            <a:r>
              <a:rPr lang="en-AU" altLang="en-US" sz="2400" dirty="0"/>
              <a:t>E.g. </a:t>
            </a:r>
            <a:r>
              <a:rPr lang="en-AU" altLang="en-US" sz="2400" dirty="0" smtClean="0"/>
              <a:t>Motorola</a:t>
            </a:r>
            <a:endParaRPr lang="en-AU" altLang="en-US" sz="2400" dirty="0"/>
          </a:p>
          <a:p>
            <a:pPr>
              <a:spcBef>
                <a:spcPts val="1800"/>
              </a:spcBef>
            </a:pPr>
            <a:r>
              <a:rPr lang="en-AU" altLang="en-US" sz="2800" dirty="0" smtClean="0"/>
              <a:t>Improvement to existing processes / improvement for new products or processes</a:t>
            </a:r>
          </a:p>
          <a:p>
            <a:pPr lvl="1">
              <a:spcBef>
                <a:spcPts val="1800"/>
              </a:spcBef>
            </a:pPr>
            <a:r>
              <a:rPr lang="en-AU" altLang="en-US" sz="2400" dirty="0" smtClean="0"/>
              <a:t>Collection and detailed analysis of data is key</a:t>
            </a:r>
          </a:p>
          <a:p>
            <a:pPr lvl="1">
              <a:spcBef>
                <a:spcPts val="1800"/>
              </a:spcBef>
            </a:pPr>
            <a:r>
              <a:rPr lang="en-AU" altLang="en-US" sz="2400" dirty="0" smtClean="0"/>
              <a:t>Projects are prioritised based on improvements to financial performance</a:t>
            </a:r>
          </a:p>
          <a:p>
            <a:pPr lvl="1">
              <a:spcBef>
                <a:spcPts val="1800"/>
              </a:spcBef>
            </a:pPr>
            <a:endParaRPr lang="en-AU" altLang="en-US" sz="100" dirty="0"/>
          </a:p>
          <a:p>
            <a:pPr>
              <a:spcBef>
                <a:spcPts val="0"/>
              </a:spcBef>
            </a:pPr>
            <a:r>
              <a:rPr lang="en-AU" altLang="en-US" sz="2800" dirty="0" smtClean="0"/>
              <a:t>Could Six Sigma could stifle creativity and innovation?</a:t>
            </a:r>
          </a:p>
        </p:txBody>
      </p:sp>
    </p:spTree>
    <p:extLst>
      <p:ext uri="{BB962C8B-B14F-4D97-AF65-F5344CB8AC3E}">
        <p14:creationId xmlns:p14="http://schemas.microsoft.com/office/powerpoint/2010/main" val="38088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13854" y="985683"/>
            <a:ext cx="9933785" cy="4525963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AU" altLang="en-US" sz="2800" dirty="0" smtClean="0"/>
              <a:t>Organisations </a:t>
            </a:r>
            <a:r>
              <a:rPr lang="en-AU" altLang="en-US" sz="2800" dirty="0"/>
              <a:t>may achieve quality accreditation by meeting international ISO 9000 quality </a:t>
            </a:r>
            <a:r>
              <a:rPr lang="en-AU" altLang="en-US" sz="2800" dirty="0" smtClean="0"/>
              <a:t>standards</a:t>
            </a:r>
          </a:p>
          <a:p>
            <a:pPr lvl="1">
              <a:spcBef>
                <a:spcPts val="1800"/>
              </a:spcBef>
            </a:pPr>
            <a:r>
              <a:rPr lang="en-AU" altLang="en-US" sz="2400" dirty="0" smtClean="0"/>
              <a:t>Accreditation is no guarantee of TQM practice, but probably a good indicator</a:t>
            </a:r>
          </a:p>
          <a:p>
            <a:pPr lvl="1">
              <a:spcBef>
                <a:spcPts val="1800"/>
              </a:spcBef>
            </a:pPr>
            <a:r>
              <a:rPr lang="en-AU" altLang="en-US" sz="2400" dirty="0" smtClean="0"/>
              <a:t>TQM is a philosophy / body of ideas</a:t>
            </a:r>
          </a:p>
          <a:p>
            <a:pPr lvl="1">
              <a:spcBef>
                <a:spcPts val="1800"/>
              </a:spcBef>
            </a:pPr>
            <a:r>
              <a:rPr lang="en-AU" altLang="en-US" sz="2400" dirty="0" smtClean="0"/>
              <a:t>Accreditation is a process of assurance, highly process driven and based on documentary evidence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n-AU" altLang="en-US" sz="2400" dirty="0" smtClean="0"/>
              <a:t>See </a:t>
            </a:r>
            <a:r>
              <a:rPr lang="en-AU" altLang="en-US" sz="2400" dirty="0">
                <a:hlinkClick r:id="rId3"/>
              </a:rPr>
              <a:t>http://</a:t>
            </a:r>
            <a:r>
              <a:rPr lang="en-AU" altLang="en-US" sz="2400" dirty="0" smtClean="0">
                <a:hlinkClick r:id="rId3"/>
              </a:rPr>
              <a:t>www.iso.org/iso/home/standards/management-standards/iso_9000.htm</a:t>
            </a:r>
            <a:r>
              <a:rPr lang="en-AU" altLang="en-US" sz="2400" dirty="0" smtClean="0"/>
              <a:t> for more information.</a:t>
            </a:r>
            <a:endParaRPr lang="en-AU" altLang="en-US" sz="2400" dirty="0"/>
          </a:p>
          <a:p>
            <a:endParaRPr lang="en-AU" sz="2800" dirty="0"/>
          </a:p>
        </p:txBody>
      </p:sp>
      <p:pic>
        <p:nvPicPr>
          <p:cNvPr id="6146" name="Picture 2" descr="http://2.bp.blogspot.com/-FQkR8cAOUAw/U1P1U7cUAcI/AAAAAAAAAFw/CAus9flkaWw/s1600/iso-9000-image.gif"/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4410623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3854" y="299273"/>
            <a:ext cx="10256778" cy="510825"/>
          </a:xfrm>
        </p:spPr>
        <p:txBody>
          <a:bodyPr/>
          <a:lstStyle/>
          <a:p>
            <a:r>
              <a:rPr lang="en-AU" altLang="en-US" sz="3200" dirty="0"/>
              <a:t>Other approaches to </a:t>
            </a:r>
            <a:r>
              <a:rPr lang="en-AU" altLang="en-US" sz="3200" dirty="0" smtClean="0"/>
              <a:t>quality management: </a:t>
            </a:r>
            <a:r>
              <a:rPr lang="en-AU" altLang="en-US" sz="3200" dirty="0" smtClean="0">
                <a:solidFill>
                  <a:srgbClr val="FF0000"/>
                </a:solidFill>
              </a:rPr>
              <a:t>Quality accreditation</a:t>
            </a:r>
            <a:endParaRPr lang="en-A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70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532399" y="170274"/>
            <a:ext cx="6721264" cy="647873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Arial Narrow" panose="020B0606020202030204" pitchFamily="34" charset="0"/>
              </a:rPr>
              <a:t>Quality and the BSC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717994" y="985204"/>
            <a:ext cx="9399185" cy="4752975"/>
          </a:xfrm>
        </p:spPr>
        <p:txBody>
          <a:bodyPr/>
          <a:lstStyle/>
          <a:p>
            <a:pPr marL="590550" indent="-590550" eaLnBrk="1" hangingPunct="1"/>
            <a:r>
              <a:rPr lang="en-US" altLang="en-US" sz="2800" dirty="0">
                <a:solidFill>
                  <a:srgbClr val="0070C0"/>
                </a:solidFill>
              </a:rPr>
              <a:t>Financial Perspective</a:t>
            </a:r>
            <a:endParaRPr lang="en-US" altLang="en-US" sz="2800" dirty="0"/>
          </a:p>
          <a:p>
            <a:pPr marL="1225550" lvl="1" indent="-590550" eaLnBrk="1" hangingPunct="1"/>
            <a:r>
              <a:rPr lang="en-US" altLang="en-US" dirty="0" smtClean="0"/>
              <a:t>COQ</a:t>
            </a:r>
          </a:p>
          <a:p>
            <a:pPr marL="590550" indent="-590550" eaLnBrk="1" hangingPunct="1"/>
            <a:endParaRPr lang="en-US" altLang="en-US" sz="1200" dirty="0"/>
          </a:p>
          <a:p>
            <a:pPr marL="590550" indent="-590550" eaLnBrk="1" hangingPunct="1"/>
            <a:r>
              <a:rPr lang="en-US" altLang="en-US" sz="2800" dirty="0">
                <a:solidFill>
                  <a:srgbClr val="0070C0"/>
                </a:solidFill>
              </a:rPr>
              <a:t>Customer Perspective</a:t>
            </a:r>
          </a:p>
          <a:p>
            <a:pPr marL="1225550" lvl="1" indent="-590550" eaLnBrk="1" hangingPunct="1"/>
            <a:r>
              <a:rPr lang="en-US" altLang="en-US" dirty="0" smtClean="0"/>
              <a:t>Surveys on satisfaction</a:t>
            </a:r>
          </a:p>
          <a:p>
            <a:pPr marL="1225550" lvl="1" indent="-590550" eaLnBrk="1" hangingPunct="1"/>
            <a:r>
              <a:rPr lang="en-US" altLang="en-US" dirty="0" smtClean="0"/>
              <a:t>Market share</a:t>
            </a:r>
          </a:p>
          <a:p>
            <a:pPr marL="1225550" lvl="1" indent="-590550" eaLnBrk="1" hangingPunct="1"/>
            <a:r>
              <a:rPr lang="en-US" altLang="en-US" dirty="0" smtClean="0"/>
              <a:t>Number of defective units shipped to customers</a:t>
            </a:r>
          </a:p>
          <a:p>
            <a:pPr marL="1225550" lvl="1" indent="-590550" eaLnBrk="1" hangingPunct="1"/>
            <a:r>
              <a:rPr lang="en-US" altLang="en-US" dirty="0" smtClean="0"/>
              <a:t>Number of customer complaints</a:t>
            </a:r>
          </a:p>
          <a:p>
            <a:pPr marL="1225550" lvl="1" indent="-590550" eaLnBrk="1" hangingPunct="1"/>
            <a:r>
              <a:rPr lang="en-US" altLang="en-US" dirty="0" smtClean="0"/>
              <a:t>Product fail rates</a:t>
            </a:r>
          </a:p>
          <a:p>
            <a:pPr marL="1225550" lvl="1" indent="-590550" eaLnBrk="1" hangingPunct="1"/>
            <a:r>
              <a:rPr lang="en-US" altLang="en-US" dirty="0" smtClean="0"/>
              <a:t>Delivery delays / on-time deliveries</a:t>
            </a:r>
          </a:p>
          <a:p>
            <a:pPr marL="1225550" lvl="1" indent="-590550" eaLnBrk="1" hangingPunct="1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12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537520" y="1212253"/>
            <a:ext cx="9290901" cy="4752975"/>
          </a:xfrm>
        </p:spPr>
        <p:txBody>
          <a:bodyPr/>
          <a:lstStyle/>
          <a:p>
            <a:pPr marL="590550" indent="-590550" eaLnBrk="1" hangingPunct="1"/>
            <a:r>
              <a:rPr lang="en-US" altLang="en-US" dirty="0">
                <a:solidFill>
                  <a:srgbClr val="0070C0"/>
                </a:solidFill>
              </a:rPr>
              <a:t>Internal business</a:t>
            </a:r>
            <a:endParaRPr lang="en-US" altLang="en-US" dirty="0"/>
          </a:p>
          <a:p>
            <a:pPr lvl="1" eaLnBrk="1" hangingPunct="1"/>
            <a:r>
              <a:rPr lang="en-US" altLang="en-US" sz="3200" dirty="0" smtClean="0"/>
              <a:t>Percentage of defective products</a:t>
            </a:r>
          </a:p>
          <a:p>
            <a:pPr lvl="1" eaLnBrk="1" hangingPunct="1"/>
            <a:r>
              <a:rPr lang="en-US" altLang="en-US" sz="3200" dirty="0" smtClean="0"/>
              <a:t>Average repair time at customer site</a:t>
            </a:r>
          </a:p>
          <a:p>
            <a:pPr lvl="1" eaLnBrk="1" hangingPunct="1"/>
            <a:r>
              <a:rPr lang="en-US" altLang="en-US" sz="3200" dirty="0" smtClean="0"/>
              <a:t>Percentage of reworked products</a:t>
            </a:r>
          </a:p>
          <a:p>
            <a:pPr lvl="1" eaLnBrk="1" hangingPunct="1"/>
            <a:r>
              <a:rPr lang="en-US" altLang="en-US" sz="3200" dirty="0" smtClean="0"/>
              <a:t>Number of different types of defects found</a:t>
            </a:r>
          </a:p>
          <a:p>
            <a:pPr lvl="1" eaLnBrk="1" hangingPunct="1"/>
            <a:r>
              <a:rPr lang="en-US" altLang="en-US" sz="3200" dirty="0" smtClean="0"/>
              <a:t>Number of design and process changes made</a:t>
            </a:r>
            <a:endParaRPr lang="en-US" altLang="en-US" sz="14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881314" y="134180"/>
            <a:ext cx="5084969" cy="65696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Arial Narrow" panose="020B0606020202030204" pitchFamily="34" charset="0"/>
              </a:rPr>
              <a:t>Quality and the BSC</a:t>
            </a:r>
          </a:p>
        </p:txBody>
      </p:sp>
    </p:spTree>
    <p:extLst>
      <p:ext uri="{BB962C8B-B14F-4D97-AF65-F5344CB8AC3E}">
        <p14:creationId xmlns:p14="http://schemas.microsoft.com/office/powerpoint/2010/main" val="306793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573615" y="1152095"/>
            <a:ext cx="10157174" cy="4752975"/>
          </a:xfrm>
        </p:spPr>
        <p:txBody>
          <a:bodyPr/>
          <a:lstStyle/>
          <a:p>
            <a:pPr marL="590550" indent="-590550" eaLnBrk="1" hangingPunct="1"/>
            <a:r>
              <a:rPr lang="en-US" altLang="en-US" dirty="0">
                <a:solidFill>
                  <a:srgbClr val="0070C0"/>
                </a:solidFill>
              </a:rPr>
              <a:t>Learning and growth</a:t>
            </a:r>
          </a:p>
          <a:p>
            <a:pPr lvl="1" eaLnBrk="1" hangingPunct="1"/>
            <a:r>
              <a:rPr lang="en-US" altLang="en-US" sz="3200" dirty="0" smtClean="0"/>
              <a:t>Employee turnover ratio</a:t>
            </a:r>
          </a:p>
          <a:p>
            <a:pPr lvl="1" eaLnBrk="1" hangingPunct="1"/>
            <a:r>
              <a:rPr lang="en-US" altLang="en-US" sz="3200" dirty="0" smtClean="0"/>
              <a:t>Employee empowerment – number of processes in which employees have the right to make decisions without consulting supervisors</a:t>
            </a:r>
          </a:p>
          <a:p>
            <a:pPr lvl="1" eaLnBrk="1" hangingPunct="1"/>
            <a:r>
              <a:rPr lang="en-US" altLang="en-US" sz="3200" dirty="0" smtClean="0"/>
              <a:t>Employee satisfaction</a:t>
            </a:r>
          </a:p>
          <a:p>
            <a:pPr lvl="1" eaLnBrk="1" hangingPunct="1"/>
            <a:r>
              <a:rPr lang="en-US" altLang="en-US" sz="3200" dirty="0" smtClean="0"/>
              <a:t>Employee training</a:t>
            </a:r>
          </a:p>
          <a:p>
            <a:pPr lvl="1" eaLnBrk="1" hangingPunct="1">
              <a:buFontTx/>
              <a:buNone/>
            </a:pPr>
            <a:endParaRPr lang="en-US" altLang="en-US" sz="32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1573615" y="158243"/>
            <a:ext cx="6179843" cy="7681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Arial Narrow" panose="020B0606020202030204" pitchFamily="34" charset="0"/>
              </a:rPr>
              <a:t>Quality and the BSC</a:t>
            </a:r>
          </a:p>
        </p:txBody>
      </p:sp>
    </p:spTree>
    <p:extLst>
      <p:ext uri="{BB962C8B-B14F-4D97-AF65-F5344CB8AC3E}">
        <p14:creationId xmlns:p14="http://schemas.microsoft.com/office/powerpoint/2010/main" val="202386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0305" y="454718"/>
            <a:ext cx="8775032" cy="510825"/>
          </a:xfrm>
        </p:spPr>
        <p:txBody>
          <a:bodyPr/>
          <a:lstStyle/>
          <a:p>
            <a:r>
              <a:rPr lang="en-AU" altLang="en-US" sz="4000" dirty="0"/>
              <a:t>Summary</a:t>
            </a:r>
            <a:endParaRPr lang="en-AU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64632" y="1207198"/>
            <a:ext cx="9456532" cy="4525963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AU" altLang="en-US" sz="3600" dirty="0"/>
              <a:t>The management of quality contributes to customer value</a:t>
            </a:r>
          </a:p>
          <a:p>
            <a:pPr>
              <a:spcBef>
                <a:spcPts val="1200"/>
              </a:spcBef>
            </a:pPr>
            <a:r>
              <a:rPr lang="en-AU" altLang="en-US" sz="3600" dirty="0" smtClean="0"/>
              <a:t>Cost of quality reports are a useful means to help manage quality</a:t>
            </a:r>
          </a:p>
          <a:p>
            <a:pPr>
              <a:spcBef>
                <a:spcPts val="1200"/>
              </a:spcBef>
            </a:pPr>
            <a:r>
              <a:rPr lang="en-AU" altLang="en-US" sz="3600" dirty="0" smtClean="0"/>
              <a:t>TQM</a:t>
            </a:r>
            <a:r>
              <a:rPr lang="en-AU" altLang="en-US" sz="3600" dirty="0"/>
              <a:t>, Six Sigma and ISO 9000 provide ways of developing and reinforcing a quality culture and meeting customer expectations</a:t>
            </a:r>
          </a:p>
          <a:p>
            <a:endParaRPr lang="en-AU" sz="3600" dirty="0"/>
          </a:p>
        </p:txBody>
      </p:sp>
    </p:spTree>
    <p:extLst>
      <p:ext uri="{BB962C8B-B14F-4D97-AF65-F5344CB8AC3E}">
        <p14:creationId xmlns:p14="http://schemas.microsoft.com/office/powerpoint/2010/main" val="1990035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965" y="578693"/>
            <a:ext cx="8742946" cy="510825"/>
          </a:xfrm>
        </p:spPr>
        <p:txBody>
          <a:bodyPr/>
          <a:lstStyle/>
          <a:p>
            <a:r>
              <a:rPr lang="en-AU" sz="3600" dirty="0"/>
              <a:t>Acknowledgement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84421" y="1231261"/>
            <a:ext cx="10018006" cy="4525963"/>
          </a:xfrm>
        </p:spPr>
        <p:txBody>
          <a:bodyPr/>
          <a:lstStyle/>
          <a:p>
            <a:r>
              <a:rPr lang="en-AU" dirty="0"/>
              <a:t>The contents of this presentation was adapted from:</a:t>
            </a:r>
          </a:p>
          <a:p>
            <a:endParaRPr lang="en-AU" dirty="0"/>
          </a:p>
        </p:txBody>
      </p:sp>
      <p:sp>
        <p:nvSpPr>
          <p:cNvPr id="4" name="Rectangle 3"/>
          <p:cNvSpPr/>
          <p:nvPr/>
        </p:nvSpPr>
        <p:spPr>
          <a:xfrm>
            <a:off x="2095501" y="2025572"/>
            <a:ext cx="8143875" cy="33115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AU" sz="2400" dirty="0">
                <a:solidFill>
                  <a:schemeClr val="tx1"/>
                </a:solidFill>
              </a:rPr>
              <a:t>PowerPoint Slides </a:t>
            </a:r>
          </a:p>
          <a:p>
            <a:pPr>
              <a:defRPr/>
            </a:pPr>
            <a:endParaRPr lang="en-AU" sz="2400" dirty="0">
              <a:solidFill>
                <a:schemeClr val="tx1"/>
              </a:solidFill>
            </a:endParaRPr>
          </a:p>
          <a:p>
            <a:r>
              <a:rPr lang="en-US" sz="2400" dirty="0" err="1">
                <a:solidFill>
                  <a:schemeClr val="tx1"/>
                </a:solidFill>
              </a:rPr>
              <a:t>Langfield</a:t>
            </a:r>
            <a:r>
              <a:rPr lang="en-US" sz="2400" dirty="0">
                <a:solidFill>
                  <a:schemeClr val="tx1"/>
                </a:solidFill>
              </a:rPr>
              <a:t>-Smith, K., Thorne, H., Smith, D., &amp; Hilton, R. W. (</a:t>
            </a:r>
            <a:r>
              <a:rPr lang="en-US" sz="2400" dirty="0" smtClean="0">
                <a:solidFill>
                  <a:schemeClr val="tx1"/>
                </a:solidFill>
              </a:rPr>
              <a:t>2015, 2017). </a:t>
            </a:r>
            <a:r>
              <a:rPr lang="en-US" sz="2400" i="1" dirty="0">
                <a:solidFill>
                  <a:schemeClr val="tx1"/>
                </a:solidFill>
              </a:rPr>
              <a:t>Management accounting: Information for creating and managing value</a:t>
            </a:r>
            <a:r>
              <a:rPr lang="en-US" sz="2400" dirty="0">
                <a:solidFill>
                  <a:schemeClr val="tx1"/>
                </a:solidFill>
              </a:rPr>
              <a:t> (7th ed.). Sydney, NSW: McGraw Hill. ISBN:</a:t>
            </a:r>
          </a:p>
          <a:p>
            <a:r>
              <a:rPr lang="en-AU" sz="2400" dirty="0">
                <a:solidFill>
                  <a:schemeClr val="tx1"/>
                </a:solidFill>
              </a:rPr>
              <a:t>9781743075906</a:t>
            </a:r>
          </a:p>
        </p:txBody>
      </p:sp>
    </p:spTree>
    <p:extLst>
      <p:ext uri="{BB962C8B-B14F-4D97-AF65-F5344CB8AC3E}">
        <p14:creationId xmlns:p14="http://schemas.microsoft.com/office/powerpoint/2010/main" val="84348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angfield-Smith, 7e">
  <a:themeElements>
    <a:clrScheme name="Deegan 5e PPT template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Deegan 5e PPT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egan 5e PPT template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egan 5e PPT template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egan 5e PPT template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egan 5e PPT template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1333</Words>
  <Application>Microsoft Office PowerPoint</Application>
  <PresentationFormat>Widescreen</PresentationFormat>
  <Paragraphs>214</Paragraphs>
  <Slides>33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MS PGothic</vt:lpstr>
      <vt:lpstr>Arial</vt:lpstr>
      <vt:lpstr>Arial Narrow</vt:lpstr>
      <vt:lpstr>Calibri</vt:lpstr>
      <vt:lpstr>Symbol</vt:lpstr>
      <vt:lpstr>Times New Roman</vt:lpstr>
      <vt:lpstr>Wingdings</vt:lpstr>
      <vt:lpstr>ヒラギノ角ゴ Pro W3</vt:lpstr>
      <vt:lpstr>1_Langfield-Smith, 7e</vt:lpstr>
      <vt:lpstr>Week 8 Managing Quality  chapter 16</vt:lpstr>
      <vt:lpstr>Our learning goals today</vt:lpstr>
      <vt:lpstr>     Introduction - what is quality? </vt:lpstr>
      <vt:lpstr>Two aspects of quality</vt:lpstr>
      <vt:lpstr>Focus on quality</vt:lpstr>
      <vt:lpstr>Why is quality cost management important?</vt:lpstr>
      <vt:lpstr>       Cost of Quality Reports</vt:lpstr>
      <vt:lpstr>The costs of quality</vt:lpstr>
      <vt:lpstr>The costs of quality</vt:lpstr>
      <vt:lpstr>The costs of quality</vt:lpstr>
      <vt:lpstr>The costs of quality</vt:lpstr>
      <vt:lpstr>Using cost of quality information</vt:lpstr>
      <vt:lpstr>Cost of quality report</vt:lpstr>
      <vt:lpstr>Lecture example</vt:lpstr>
      <vt:lpstr>PowerPoint Presentation</vt:lpstr>
      <vt:lpstr>Lecture example (Contd..)</vt:lpstr>
      <vt:lpstr>Using cost of quality information</vt:lpstr>
      <vt:lpstr>Optimal level of quality performance</vt:lpstr>
      <vt:lpstr>Cost of quality - unobserved costs</vt:lpstr>
      <vt:lpstr>COQ information – a word of caution</vt:lpstr>
      <vt:lpstr>Schools of thought about “optimal level of quality” </vt:lpstr>
      <vt:lpstr>Total quality management (TQM)</vt:lpstr>
      <vt:lpstr>Total quality management (TQM)</vt:lpstr>
      <vt:lpstr>Total quality management (TQM)</vt:lpstr>
      <vt:lpstr>Accounting Impediments to TQM</vt:lpstr>
      <vt:lpstr>Techniques for identifying and analysing quality</vt:lpstr>
      <vt:lpstr>Other approaches to quality management: Six Sigma</vt:lpstr>
      <vt:lpstr>Other approaches to quality management: Quality accreditation</vt:lpstr>
      <vt:lpstr>Quality and the BSC</vt:lpstr>
      <vt:lpstr>Quality and the BSC</vt:lpstr>
      <vt:lpstr>Quality and the BSC</vt:lpstr>
      <vt:lpstr>Summary</vt:lpstr>
      <vt:lpstr>Acknowledgement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2018-09-05T09:46:55Z</dcterms:created>
  <dcterms:modified xsi:type="dcterms:W3CDTF">2019-09-14T12:51:55Z</dcterms:modified>
</cp:coreProperties>
</file>