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0" r:id="rId1"/>
    <p:sldMasterId id="2147483652" r:id="rId2"/>
    <p:sldMasterId id="2147483654" r:id="rId3"/>
    <p:sldMasterId id="2147483656" r:id="rId4"/>
    <p:sldMasterId id="2147484223" r:id="rId5"/>
    <p:sldMasterId id="2147484235" r:id="rId6"/>
    <p:sldMasterId id="2147484247" r:id="rId7"/>
  </p:sldMasterIdLst>
  <p:notesMasterIdLst>
    <p:notesMasterId r:id="rId36"/>
  </p:notesMasterIdLst>
  <p:handoutMasterIdLst>
    <p:handoutMasterId r:id="rId37"/>
  </p:handoutMasterIdLst>
  <p:sldIdLst>
    <p:sldId id="257" r:id="rId8"/>
    <p:sldId id="414" r:id="rId9"/>
    <p:sldId id="518" r:id="rId10"/>
    <p:sldId id="499" r:id="rId11"/>
    <p:sldId id="542" r:id="rId12"/>
    <p:sldId id="543" r:id="rId13"/>
    <p:sldId id="544" r:id="rId14"/>
    <p:sldId id="545" r:id="rId15"/>
    <p:sldId id="546" r:id="rId16"/>
    <p:sldId id="547" r:id="rId17"/>
    <p:sldId id="548" r:id="rId18"/>
    <p:sldId id="549" r:id="rId19"/>
    <p:sldId id="550" r:id="rId20"/>
    <p:sldId id="551" r:id="rId21"/>
    <p:sldId id="552" r:id="rId22"/>
    <p:sldId id="553" r:id="rId23"/>
    <p:sldId id="554" r:id="rId24"/>
    <p:sldId id="555" r:id="rId25"/>
    <p:sldId id="556" r:id="rId26"/>
    <p:sldId id="557" r:id="rId27"/>
    <p:sldId id="558" r:id="rId28"/>
    <p:sldId id="559" r:id="rId29"/>
    <p:sldId id="560" r:id="rId30"/>
    <p:sldId id="561" r:id="rId31"/>
    <p:sldId id="562" r:id="rId32"/>
    <p:sldId id="567" r:id="rId33"/>
    <p:sldId id="569" r:id="rId34"/>
    <p:sldId id="478" r:id="rId35"/>
  </p:sldIdLst>
  <p:sldSz cx="9144000" cy="6858000" type="screen4x3"/>
  <p:notesSz cx="7099300" cy="10234613"/>
  <p:defaultTextStyle>
    <a:defPPr>
      <a:defRPr lang="en-AU"/>
    </a:defPPr>
    <a:lvl1pPr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5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maine Silva" initials="GB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87" autoAdjust="0"/>
  </p:normalViewPr>
  <p:slideViewPr>
    <p:cSldViewPr>
      <p:cViewPr varScale="1">
        <p:scale>
          <a:sx n="59" d="100"/>
          <a:sy n="59" d="100"/>
        </p:scale>
        <p:origin x="15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F3CF01-1B27-422A-84DC-535C109C72B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83E837BF-057D-4746-B7D6-F58CB6B6D65C}">
      <dgm:prSet phldrT="[Text]" custT="1"/>
      <dgm:spPr/>
      <dgm:t>
        <a:bodyPr/>
        <a:lstStyle/>
        <a:p>
          <a:r>
            <a:rPr lang="en-AU" sz="2400" dirty="0" smtClean="0"/>
            <a:t>Functions</a:t>
          </a:r>
          <a:endParaRPr lang="en-AU" sz="2400" dirty="0"/>
        </a:p>
      </dgm:t>
    </dgm:pt>
    <dgm:pt modelId="{933C7AF6-7075-4A4F-BE4E-62751C559017}" type="parTrans" cxnId="{012BF7E4-73FC-42A3-B520-4664416908CD}">
      <dgm:prSet/>
      <dgm:spPr/>
      <dgm:t>
        <a:bodyPr/>
        <a:lstStyle/>
        <a:p>
          <a:endParaRPr lang="en-AU" sz="2400"/>
        </a:p>
      </dgm:t>
    </dgm:pt>
    <dgm:pt modelId="{27C9B5EA-1ED5-4885-A18D-81391183EB85}" type="sibTrans" cxnId="{012BF7E4-73FC-42A3-B520-4664416908CD}">
      <dgm:prSet/>
      <dgm:spPr/>
      <dgm:t>
        <a:bodyPr/>
        <a:lstStyle/>
        <a:p>
          <a:endParaRPr lang="en-AU" sz="2400"/>
        </a:p>
      </dgm:t>
    </dgm:pt>
    <dgm:pt modelId="{142B28DC-1251-4E1B-982F-6D5EE81004BD}">
      <dgm:prSet phldrT="[Text]" custT="1"/>
      <dgm:spPr/>
      <dgm:t>
        <a:bodyPr/>
        <a:lstStyle/>
        <a:p>
          <a:r>
            <a:rPr lang="en-AU" sz="2400" dirty="0" smtClean="0"/>
            <a:t>Development</a:t>
          </a:r>
          <a:endParaRPr lang="en-AU" sz="2400" dirty="0"/>
        </a:p>
      </dgm:t>
    </dgm:pt>
    <dgm:pt modelId="{C1B68C52-DB30-4838-8B7D-6CF339D88F5F}" type="parTrans" cxnId="{A8D9405E-DF07-4118-BF88-0C8B598DC05E}">
      <dgm:prSet/>
      <dgm:spPr/>
      <dgm:t>
        <a:bodyPr/>
        <a:lstStyle/>
        <a:p>
          <a:endParaRPr lang="en-AU" sz="2400"/>
        </a:p>
      </dgm:t>
    </dgm:pt>
    <dgm:pt modelId="{A5DA4DE2-58C4-4F89-A7C8-4C669A84F929}" type="sibTrans" cxnId="{A8D9405E-DF07-4118-BF88-0C8B598DC05E}">
      <dgm:prSet/>
      <dgm:spPr/>
      <dgm:t>
        <a:bodyPr/>
        <a:lstStyle/>
        <a:p>
          <a:endParaRPr lang="en-AU" sz="2400"/>
        </a:p>
      </dgm:t>
    </dgm:pt>
    <dgm:pt modelId="{90AAB50A-0A0F-4E9E-9BA5-F9DD7ADC364D}">
      <dgm:prSet phldrT="[Text]" custT="1"/>
      <dgm:spPr/>
      <dgm:t>
        <a:bodyPr/>
        <a:lstStyle/>
        <a:p>
          <a:r>
            <a:rPr lang="en-AU" sz="2400" dirty="0" smtClean="0"/>
            <a:t>Operations</a:t>
          </a:r>
          <a:endParaRPr lang="en-AU" sz="2400" dirty="0"/>
        </a:p>
      </dgm:t>
    </dgm:pt>
    <dgm:pt modelId="{C97FBF7F-F8D7-4171-B2E8-7F7F411C0B96}" type="parTrans" cxnId="{798D0E18-81C8-4590-8DBC-8074042658D7}">
      <dgm:prSet/>
      <dgm:spPr/>
      <dgm:t>
        <a:bodyPr/>
        <a:lstStyle/>
        <a:p>
          <a:endParaRPr lang="en-AU" sz="2400"/>
        </a:p>
      </dgm:t>
    </dgm:pt>
    <dgm:pt modelId="{B85D4B08-14A0-44BB-991B-686A159DE37A}" type="sibTrans" cxnId="{798D0E18-81C8-4590-8DBC-8074042658D7}">
      <dgm:prSet/>
      <dgm:spPr/>
      <dgm:t>
        <a:bodyPr/>
        <a:lstStyle/>
        <a:p>
          <a:endParaRPr lang="en-AU" sz="2400"/>
        </a:p>
      </dgm:t>
    </dgm:pt>
    <dgm:pt modelId="{6CEAAB8C-DD6E-4E7A-ACF2-40CF6FA1ECF7}">
      <dgm:prSet phldrT="[Text]" custT="1"/>
      <dgm:spPr/>
      <dgm:t>
        <a:bodyPr/>
        <a:lstStyle/>
        <a:p>
          <a:r>
            <a:rPr lang="en-AU" sz="2400" smtClean="0"/>
            <a:t>Resources</a:t>
          </a:r>
          <a:endParaRPr lang="en-AU" sz="2400" dirty="0"/>
        </a:p>
      </dgm:t>
    </dgm:pt>
    <dgm:pt modelId="{16665571-3EDA-4648-91E5-E61771B84384}" type="parTrans" cxnId="{070A622E-DBFD-430D-BE6A-F47CEC9D19E8}">
      <dgm:prSet/>
      <dgm:spPr/>
      <dgm:t>
        <a:bodyPr/>
        <a:lstStyle/>
        <a:p>
          <a:endParaRPr lang="en-AU" sz="2400"/>
        </a:p>
      </dgm:t>
    </dgm:pt>
    <dgm:pt modelId="{524E31F8-A33B-4463-A4A8-873FA0C01E35}" type="sibTrans" cxnId="{070A622E-DBFD-430D-BE6A-F47CEC9D19E8}">
      <dgm:prSet/>
      <dgm:spPr/>
      <dgm:t>
        <a:bodyPr/>
        <a:lstStyle/>
        <a:p>
          <a:endParaRPr lang="en-AU" sz="2400"/>
        </a:p>
      </dgm:t>
    </dgm:pt>
    <dgm:pt modelId="{E60C0758-B522-4718-B044-732E6AAAA7CB}">
      <dgm:prSet phldrT="[Text]" custT="1"/>
      <dgm:spPr/>
      <dgm:t>
        <a:bodyPr/>
        <a:lstStyle/>
        <a:p>
          <a:r>
            <a:rPr lang="en-AU" sz="2400" dirty="0" smtClean="0"/>
            <a:t>People</a:t>
          </a:r>
          <a:endParaRPr lang="en-AU" sz="2400" dirty="0"/>
        </a:p>
      </dgm:t>
    </dgm:pt>
    <dgm:pt modelId="{9634ED71-F58B-4268-BD0C-9A92F8F1B4FD}" type="parTrans" cxnId="{5D9FEC5F-8C51-41BE-84EB-E58AF1E0D705}">
      <dgm:prSet/>
      <dgm:spPr/>
      <dgm:t>
        <a:bodyPr/>
        <a:lstStyle/>
        <a:p>
          <a:endParaRPr lang="en-AU" sz="2400"/>
        </a:p>
      </dgm:t>
    </dgm:pt>
    <dgm:pt modelId="{0506C7F9-42AB-4F99-8D31-5FBFBE45C822}" type="sibTrans" cxnId="{5D9FEC5F-8C51-41BE-84EB-E58AF1E0D705}">
      <dgm:prSet/>
      <dgm:spPr/>
      <dgm:t>
        <a:bodyPr/>
        <a:lstStyle/>
        <a:p>
          <a:endParaRPr lang="en-AU" sz="2400"/>
        </a:p>
      </dgm:t>
    </dgm:pt>
    <dgm:pt modelId="{4895DCE6-0284-4B9A-A2D3-C0EDBFA41D93}">
      <dgm:prSet phldrT="[Text]" custT="1"/>
      <dgm:spPr/>
      <dgm:t>
        <a:bodyPr/>
        <a:lstStyle/>
        <a:p>
          <a:r>
            <a:rPr lang="en-AU" sz="2400" dirty="0" smtClean="0"/>
            <a:t>Machines</a:t>
          </a:r>
          <a:endParaRPr lang="en-AU" sz="2400" dirty="0"/>
        </a:p>
      </dgm:t>
    </dgm:pt>
    <dgm:pt modelId="{D90C30A7-28CF-4BCF-B6C5-F00856F4436A}" type="parTrans" cxnId="{82E0320A-6BF4-45FB-A9AB-95113C21ECB7}">
      <dgm:prSet/>
      <dgm:spPr/>
      <dgm:t>
        <a:bodyPr/>
        <a:lstStyle/>
        <a:p>
          <a:endParaRPr lang="en-AU" sz="2400"/>
        </a:p>
      </dgm:t>
    </dgm:pt>
    <dgm:pt modelId="{E09C21CA-A281-4A49-8A7A-92DF4966F44B}" type="sibTrans" cxnId="{82E0320A-6BF4-45FB-A9AB-95113C21ECB7}">
      <dgm:prSet/>
      <dgm:spPr/>
      <dgm:t>
        <a:bodyPr/>
        <a:lstStyle/>
        <a:p>
          <a:endParaRPr lang="en-AU" sz="2400"/>
        </a:p>
      </dgm:t>
    </dgm:pt>
    <dgm:pt modelId="{33FB1BD6-578C-480E-960F-15A10311AF48}">
      <dgm:prSet phldrT="[Text]" custT="1"/>
      <dgm:spPr/>
      <dgm:t>
        <a:bodyPr/>
        <a:lstStyle/>
        <a:p>
          <a:r>
            <a:rPr lang="en-AU" sz="2400" dirty="0" smtClean="0"/>
            <a:t>Processes</a:t>
          </a:r>
          <a:endParaRPr lang="en-AU" sz="2400" dirty="0"/>
        </a:p>
      </dgm:t>
    </dgm:pt>
    <dgm:pt modelId="{021955B0-7A26-40AC-9C18-7D5B289958C5}" type="parTrans" cxnId="{A76072FA-DEA5-4483-977E-AE0FA231D52C}">
      <dgm:prSet/>
      <dgm:spPr/>
      <dgm:t>
        <a:bodyPr/>
        <a:lstStyle/>
        <a:p>
          <a:endParaRPr lang="en-AU" sz="2400"/>
        </a:p>
      </dgm:t>
    </dgm:pt>
    <dgm:pt modelId="{D4D29EBE-CC40-4359-96A2-149A308C2F03}" type="sibTrans" cxnId="{A76072FA-DEA5-4483-977E-AE0FA231D52C}">
      <dgm:prSet/>
      <dgm:spPr/>
      <dgm:t>
        <a:bodyPr/>
        <a:lstStyle/>
        <a:p>
          <a:endParaRPr lang="en-AU" sz="2400"/>
        </a:p>
      </dgm:t>
    </dgm:pt>
    <dgm:pt modelId="{9176E6C9-9665-4C05-BB40-CFB7C3BD2B09}">
      <dgm:prSet phldrT="[Text]" custT="1"/>
      <dgm:spPr/>
      <dgm:t>
        <a:bodyPr/>
        <a:lstStyle/>
        <a:p>
          <a:r>
            <a:rPr lang="en-AU" sz="2400" dirty="0" smtClean="0"/>
            <a:t>Objective setting</a:t>
          </a:r>
          <a:endParaRPr lang="en-AU" sz="2400" dirty="0"/>
        </a:p>
      </dgm:t>
    </dgm:pt>
    <dgm:pt modelId="{2F057310-10A0-454B-97B4-25F6120A0F95}" type="parTrans" cxnId="{18CED351-919F-4A4C-BF97-67AD82B6E026}">
      <dgm:prSet/>
      <dgm:spPr/>
      <dgm:t>
        <a:bodyPr/>
        <a:lstStyle/>
        <a:p>
          <a:endParaRPr lang="en-AU" sz="2400"/>
        </a:p>
      </dgm:t>
    </dgm:pt>
    <dgm:pt modelId="{2B7A171F-E728-405A-8844-1F4F60C4A99E}" type="sibTrans" cxnId="{18CED351-919F-4A4C-BF97-67AD82B6E026}">
      <dgm:prSet/>
      <dgm:spPr/>
      <dgm:t>
        <a:bodyPr/>
        <a:lstStyle/>
        <a:p>
          <a:endParaRPr lang="en-AU" sz="2400"/>
        </a:p>
      </dgm:t>
    </dgm:pt>
    <dgm:pt modelId="{B3DA9B90-445A-4C19-B959-0988062BA2E5}">
      <dgm:prSet phldrT="[Text]" custT="1"/>
      <dgm:spPr/>
      <dgm:t>
        <a:bodyPr/>
        <a:lstStyle/>
        <a:p>
          <a:r>
            <a:rPr lang="en-AU" sz="2400" dirty="0" smtClean="0"/>
            <a:t>Strategy formulation</a:t>
          </a:r>
          <a:endParaRPr lang="en-AU" sz="2400" dirty="0"/>
        </a:p>
      </dgm:t>
    </dgm:pt>
    <dgm:pt modelId="{CE4342BD-B326-4FFF-996E-27FD81A2F332}" type="parTrans" cxnId="{EBA045E4-BB4A-4E6F-B7F9-D54664112357}">
      <dgm:prSet/>
      <dgm:spPr/>
      <dgm:t>
        <a:bodyPr/>
        <a:lstStyle/>
        <a:p>
          <a:endParaRPr lang="en-AU" sz="2400"/>
        </a:p>
      </dgm:t>
    </dgm:pt>
    <dgm:pt modelId="{C4D4C903-C9B3-4872-84E9-EBF87DA7ABB7}" type="sibTrans" cxnId="{EBA045E4-BB4A-4E6F-B7F9-D54664112357}">
      <dgm:prSet/>
      <dgm:spPr/>
      <dgm:t>
        <a:bodyPr/>
        <a:lstStyle/>
        <a:p>
          <a:endParaRPr lang="en-AU" sz="2400"/>
        </a:p>
      </dgm:t>
    </dgm:pt>
    <dgm:pt modelId="{51479C67-F299-4F21-B9FF-DE9E347764CE}">
      <dgm:prSet phldrT="[Text]" custT="1"/>
      <dgm:spPr/>
      <dgm:t>
        <a:bodyPr/>
        <a:lstStyle/>
        <a:p>
          <a:r>
            <a:rPr lang="en-AU" sz="2400" smtClean="0"/>
            <a:t>Marketing/ Sales</a:t>
          </a:r>
          <a:endParaRPr lang="en-AU" sz="2400" dirty="0"/>
        </a:p>
      </dgm:t>
    </dgm:pt>
    <dgm:pt modelId="{F9FB409E-8211-4C2C-A274-3E9E0B5AEC36}" type="parTrans" cxnId="{4059D3DF-01A1-4A11-928D-017BD0F9DC58}">
      <dgm:prSet/>
      <dgm:spPr/>
      <dgm:t>
        <a:bodyPr/>
        <a:lstStyle/>
        <a:p>
          <a:endParaRPr lang="en-AU" sz="2400"/>
        </a:p>
      </dgm:t>
    </dgm:pt>
    <dgm:pt modelId="{739416DC-D451-4F3F-BC26-197D9AB4F792}" type="sibTrans" cxnId="{4059D3DF-01A1-4A11-928D-017BD0F9DC58}">
      <dgm:prSet/>
      <dgm:spPr/>
      <dgm:t>
        <a:bodyPr/>
        <a:lstStyle/>
        <a:p>
          <a:endParaRPr lang="en-AU" sz="2400"/>
        </a:p>
      </dgm:t>
    </dgm:pt>
    <dgm:pt modelId="{CB112DB6-3D60-4657-8E3C-7F94115CF639}">
      <dgm:prSet phldrT="[Text]" custT="1"/>
      <dgm:spPr/>
      <dgm:t>
        <a:bodyPr/>
        <a:lstStyle/>
        <a:p>
          <a:r>
            <a:rPr lang="en-AU" sz="2400" smtClean="0"/>
            <a:t>Finance</a:t>
          </a:r>
          <a:endParaRPr lang="en-AU" sz="2400" dirty="0"/>
        </a:p>
      </dgm:t>
    </dgm:pt>
    <dgm:pt modelId="{0EEF472C-67CD-4CE2-9986-60A449D62E24}" type="parTrans" cxnId="{6D6BAB29-99E0-4B82-97F5-CBA590ABFCC7}">
      <dgm:prSet/>
      <dgm:spPr/>
      <dgm:t>
        <a:bodyPr/>
        <a:lstStyle/>
        <a:p>
          <a:endParaRPr lang="en-AU" sz="2400"/>
        </a:p>
      </dgm:t>
    </dgm:pt>
    <dgm:pt modelId="{FFD3F8E0-9B7A-4FFB-BE7B-ED08B4759E5E}" type="sibTrans" cxnId="{6D6BAB29-99E0-4B82-97F5-CBA590ABFCC7}">
      <dgm:prSet/>
      <dgm:spPr/>
      <dgm:t>
        <a:bodyPr/>
        <a:lstStyle/>
        <a:p>
          <a:endParaRPr lang="en-AU" sz="2400"/>
        </a:p>
      </dgm:t>
    </dgm:pt>
    <dgm:pt modelId="{A75FDB4F-DCFD-41A3-99EE-EC2870002127}">
      <dgm:prSet phldrT="[Text]" custT="1"/>
      <dgm:spPr/>
      <dgm:t>
        <a:bodyPr/>
        <a:lstStyle/>
        <a:p>
          <a:r>
            <a:rPr lang="en-AU" sz="2400" dirty="0" smtClean="0"/>
            <a:t>Money</a:t>
          </a:r>
          <a:endParaRPr lang="en-AU" sz="2400" dirty="0"/>
        </a:p>
      </dgm:t>
    </dgm:pt>
    <dgm:pt modelId="{388B0A90-D30F-4AC3-A0D9-DD436DA824B7}" type="parTrans" cxnId="{C51492E6-6E00-4BB4-B161-8DFFF5FE4D67}">
      <dgm:prSet/>
      <dgm:spPr/>
      <dgm:t>
        <a:bodyPr/>
        <a:lstStyle/>
        <a:p>
          <a:endParaRPr lang="en-AU" sz="2400"/>
        </a:p>
      </dgm:t>
    </dgm:pt>
    <dgm:pt modelId="{B1F07B80-BB65-46DA-86BA-490EDE6EFA90}" type="sibTrans" cxnId="{C51492E6-6E00-4BB4-B161-8DFFF5FE4D67}">
      <dgm:prSet/>
      <dgm:spPr/>
      <dgm:t>
        <a:bodyPr/>
        <a:lstStyle/>
        <a:p>
          <a:endParaRPr lang="en-AU" sz="2400"/>
        </a:p>
      </dgm:t>
    </dgm:pt>
    <dgm:pt modelId="{D491AA60-736B-4639-AB97-D4DB416D968E}">
      <dgm:prSet phldrT="[Text]" custT="1"/>
      <dgm:spPr/>
      <dgm:t>
        <a:bodyPr/>
        <a:lstStyle/>
        <a:p>
          <a:r>
            <a:rPr lang="en-AU" sz="2400" dirty="0" smtClean="0"/>
            <a:t>information</a:t>
          </a:r>
          <a:endParaRPr lang="en-AU" sz="2400" dirty="0"/>
        </a:p>
      </dgm:t>
    </dgm:pt>
    <dgm:pt modelId="{09D4F168-CB59-435E-BA62-2AB2AE2597BA}" type="parTrans" cxnId="{392AD725-3422-49C0-91A2-748B271CD1AC}">
      <dgm:prSet/>
      <dgm:spPr/>
      <dgm:t>
        <a:bodyPr/>
        <a:lstStyle/>
        <a:p>
          <a:endParaRPr lang="en-AU" sz="2400"/>
        </a:p>
      </dgm:t>
    </dgm:pt>
    <dgm:pt modelId="{91E08BCE-C688-4848-9923-F4D114AD7E1F}" type="sibTrans" cxnId="{392AD725-3422-49C0-91A2-748B271CD1AC}">
      <dgm:prSet/>
      <dgm:spPr/>
      <dgm:t>
        <a:bodyPr/>
        <a:lstStyle/>
        <a:p>
          <a:endParaRPr lang="en-AU" sz="2400"/>
        </a:p>
      </dgm:t>
    </dgm:pt>
    <dgm:pt modelId="{9CF23791-821C-4F73-A84F-9858D576E399}">
      <dgm:prSet phldrT="[Text]" custT="1"/>
      <dgm:spPr/>
      <dgm:t>
        <a:bodyPr/>
        <a:lstStyle/>
        <a:p>
          <a:r>
            <a:rPr lang="en-AU" sz="2400" dirty="0" smtClean="0"/>
            <a:t>Management control</a:t>
          </a:r>
          <a:endParaRPr lang="en-AU" sz="2400" dirty="0"/>
        </a:p>
      </dgm:t>
    </dgm:pt>
    <dgm:pt modelId="{971B82D9-8B73-45D6-BE41-80ADC263BE86}" type="parTrans" cxnId="{C54CC8C7-FAE4-4E4B-B1D2-E763751D0F2E}">
      <dgm:prSet/>
      <dgm:spPr/>
      <dgm:t>
        <a:bodyPr/>
        <a:lstStyle/>
        <a:p>
          <a:endParaRPr lang="en-AU" sz="2400"/>
        </a:p>
      </dgm:t>
    </dgm:pt>
    <dgm:pt modelId="{70066C48-B788-498D-9E64-4AA032B04DB8}" type="sibTrans" cxnId="{C54CC8C7-FAE4-4E4B-B1D2-E763751D0F2E}">
      <dgm:prSet/>
      <dgm:spPr/>
      <dgm:t>
        <a:bodyPr/>
        <a:lstStyle/>
        <a:p>
          <a:endParaRPr lang="en-AU" sz="2400"/>
        </a:p>
      </dgm:t>
    </dgm:pt>
    <dgm:pt modelId="{C5BCC6BB-B94F-4F31-9903-64C7EC876EE0}" type="pres">
      <dgm:prSet presAssocID="{B0F3CF01-1B27-422A-84DC-535C109C72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AU"/>
        </a:p>
      </dgm:t>
    </dgm:pt>
    <dgm:pt modelId="{EAD21A02-5FC3-4477-B4EE-40F0EB1FC5FC}" type="pres">
      <dgm:prSet presAssocID="{83E837BF-057D-4746-B7D6-F58CB6B6D65C}" presName="composite" presStyleCnt="0"/>
      <dgm:spPr/>
    </dgm:pt>
    <dgm:pt modelId="{1862BFC6-E621-410B-AFD2-FF0F08FD455E}" type="pres">
      <dgm:prSet presAssocID="{83E837BF-057D-4746-B7D6-F58CB6B6D65C}" presName="parTx" presStyleLbl="alignNode1" presStyleIdx="0" presStyleCnt="3" custLinFactNeighborX="-103" custLinFactNeighborY="-2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CEE733D-BA00-4EB9-A662-903F6AC92909}" type="pres">
      <dgm:prSet presAssocID="{83E837BF-057D-4746-B7D6-F58CB6B6D65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091DF643-5B90-43DE-8ADD-538B6E2A112C}" type="pres">
      <dgm:prSet presAssocID="{27C9B5EA-1ED5-4885-A18D-81391183EB85}" presName="space" presStyleCnt="0"/>
      <dgm:spPr/>
    </dgm:pt>
    <dgm:pt modelId="{773E5AE7-5845-4CF4-B26D-6317920DEBA9}" type="pres">
      <dgm:prSet presAssocID="{6CEAAB8C-DD6E-4E7A-ACF2-40CF6FA1ECF7}" presName="composite" presStyleCnt="0"/>
      <dgm:spPr/>
    </dgm:pt>
    <dgm:pt modelId="{546259E5-0C5A-4F1B-BA1A-067D01080DF3}" type="pres">
      <dgm:prSet presAssocID="{6CEAAB8C-DD6E-4E7A-ACF2-40CF6FA1ECF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2D167145-06D1-4753-BA79-DE49CE0F1389}" type="pres">
      <dgm:prSet presAssocID="{6CEAAB8C-DD6E-4E7A-ACF2-40CF6FA1ECF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3426B5BF-7CD0-4574-992C-53D3B7B33A14}" type="pres">
      <dgm:prSet presAssocID="{524E31F8-A33B-4463-A4A8-873FA0C01E35}" presName="space" presStyleCnt="0"/>
      <dgm:spPr/>
    </dgm:pt>
    <dgm:pt modelId="{282910BA-8FC8-4D52-8CE1-2215B0B751D3}" type="pres">
      <dgm:prSet presAssocID="{33FB1BD6-578C-480E-960F-15A10311AF48}" presName="composite" presStyleCnt="0"/>
      <dgm:spPr/>
    </dgm:pt>
    <dgm:pt modelId="{9B931041-E018-4980-908F-44EEC83659CB}" type="pres">
      <dgm:prSet presAssocID="{33FB1BD6-578C-480E-960F-15A10311AF4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AU"/>
        </a:p>
      </dgm:t>
    </dgm:pt>
    <dgm:pt modelId="{F3CE3B08-D05B-4BF5-98A0-C02E6514CDF9}" type="pres">
      <dgm:prSet presAssocID="{33FB1BD6-578C-480E-960F-15A10311AF48}" presName="desTx" presStyleLbl="alignAccFollowNode1" presStyleIdx="2" presStyleCnt="3" custScaleY="100000">
        <dgm:presLayoutVars>
          <dgm:bulletEnabled val="1"/>
        </dgm:presLayoutVars>
      </dgm:prSet>
      <dgm:spPr/>
      <dgm:t>
        <a:bodyPr/>
        <a:lstStyle/>
        <a:p>
          <a:endParaRPr lang="en-AU"/>
        </a:p>
      </dgm:t>
    </dgm:pt>
  </dgm:ptLst>
  <dgm:cxnLst>
    <dgm:cxn modelId="{1900AA45-9C9A-4077-A8CD-33D9A6E00BD3}" type="presOf" srcId="{83E837BF-057D-4746-B7D6-F58CB6B6D65C}" destId="{1862BFC6-E621-410B-AFD2-FF0F08FD455E}" srcOrd="0" destOrd="0" presId="urn:microsoft.com/office/officeart/2005/8/layout/hList1"/>
    <dgm:cxn modelId="{F44F7DA8-25DE-4B1B-ACAC-1A73904078B8}" type="presOf" srcId="{33FB1BD6-578C-480E-960F-15A10311AF48}" destId="{9B931041-E018-4980-908F-44EEC83659CB}" srcOrd="0" destOrd="0" presId="urn:microsoft.com/office/officeart/2005/8/layout/hList1"/>
    <dgm:cxn modelId="{9131AB12-6668-44ED-9ACF-BE8011FA9DA0}" type="presOf" srcId="{9176E6C9-9665-4C05-BB40-CFB7C3BD2B09}" destId="{F3CE3B08-D05B-4BF5-98A0-C02E6514CDF9}" srcOrd="0" destOrd="0" presId="urn:microsoft.com/office/officeart/2005/8/layout/hList1"/>
    <dgm:cxn modelId="{A8D9405E-DF07-4118-BF88-0C8B598DC05E}" srcId="{83E837BF-057D-4746-B7D6-F58CB6B6D65C}" destId="{142B28DC-1251-4E1B-982F-6D5EE81004BD}" srcOrd="0" destOrd="0" parTransId="{C1B68C52-DB30-4838-8B7D-6CF339D88F5F}" sibTransId="{A5DA4DE2-58C4-4F89-A7C8-4C669A84F929}"/>
    <dgm:cxn modelId="{070A622E-DBFD-430D-BE6A-F47CEC9D19E8}" srcId="{B0F3CF01-1B27-422A-84DC-535C109C72B5}" destId="{6CEAAB8C-DD6E-4E7A-ACF2-40CF6FA1ECF7}" srcOrd="1" destOrd="0" parTransId="{16665571-3EDA-4648-91E5-E61771B84384}" sibTransId="{524E31F8-A33B-4463-A4A8-873FA0C01E35}"/>
    <dgm:cxn modelId="{B8689A26-8823-4AEC-B61B-4671B026CB7D}" type="presOf" srcId="{6CEAAB8C-DD6E-4E7A-ACF2-40CF6FA1ECF7}" destId="{546259E5-0C5A-4F1B-BA1A-067D01080DF3}" srcOrd="0" destOrd="0" presId="urn:microsoft.com/office/officeart/2005/8/layout/hList1"/>
    <dgm:cxn modelId="{392AD725-3422-49C0-91A2-748B271CD1AC}" srcId="{6CEAAB8C-DD6E-4E7A-ACF2-40CF6FA1ECF7}" destId="{D491AA60-736B-4639-AB97-D4DB416D968E}" srcOrd="3" destOrd="0" parTransId="{09D4F168-CB59-435E-BA62-2AB2AE2597BA}" sibTransId="{91E08BCE-C688-4848-9923-F4D114AD7E1F}"/>
    <dgm:cxn modelId="{0AEA339D-C3F4-4012-BD5C-134AE4FA4C37}" type="presOf" srcId="{B3DA9B90-445A-4C19-B959-0988062BA2E5}" destId="{F3CE3B08-D05B-4BF5-98A0-C02E6514CDF9}" srcOrd="0" destOrd="1" presId="urn:microsoft.com/office/officeart/2005/8/layout/hList1"/>
    <dgm:cxn modelId="{01BC3160-7AC3-432E-9052-9E297F4FBF08}" type="presOf" srcId="{CB112DB6-3D60-4657-8E3C-7F94115CF639}" destId="{3CEE733D-BA00-4EB9-A662-903F6AC92909}" srcOrd="0" destOrd="3" presId="urn:microsoft.com/office/officeart/2005/8/layout/hList1"/>
    <dgm:cxn modelId="{EBA045E4-BB4A-4E6F-B7F9-D54664112357}" srcId="{33FB1BD6-578C-480E-960F-15A10311AF48}" destId="{B3DA9B90-445A-4C19-B959-0988062BA2E5}" srcOrd="1" destOrd="0" parTransId="{CE4342BD-B326-4FFF-996E-27FD81A2F332}" sibTransId="{C4D4C903-C9B3-4872-84E9-EBF87DA7ABB7}"/>
    <dgm:cxn modelId="{D20D990B-EB09-4489-9159-AC47263FD297}" type="presOf" srcId="{90AAB50A-0A0F-4E9E-9BA5-F9DD7ADC364D}" destId="{3CEE733D-BA00-4EB9-A662-903F6AC92909}" srcOrd="0" destOrd="1" presId="urn:microsoft.com/office/officeart/2005/8/layout/hList1"/>
    <dgm:cxn modelId="{BDE365AD-0897-43F9-B93F-58FDC1365268}" type="presOf" srcId="{D491AA60-736B-4639-AB97-D4DB416D968E}" destId="{2D167145-06D1-4753-BA79-DE49CE0F1389}" srcOrd="0" destOrd="3" presId="urn:microsoft.com/office/officeart/2005/8/layout/hList1"/>
    <dgm:cxn modelId="{A76072FA-DEA5-4483-977E-AE0FA231D52C}" srcId="{B0F3CF01-1B27-422A-84DC-535C109C72B5}" destId="{33FB1BD6-578C-480E-960F-15A10311AF48}" srcOrd="2" destOrd="0" parTransId="{021955B0-7A26-40AC-9C18-7D5B289958C5}" sibTransId="{D4D29EBE-CC40-4359-96A2-149A308C2F03}"/>
    <dgm:cxn modelId="{DC903718-AC8B-48F3-88FF-00ACDC344C14}" type="presOf" srcId="{A75FDB4F-DCFD-41A3-99EE-EC2870002127}" destId="{2D167145-06D1-4753-BA79-DE49CE0F1389}" srcOrd="0" destOrd="1" presId="urn:microsoft.com/office/officeart/2005/8/layout/hList1"/>
    <dgm:cxn modelId="{AC7E02D1-94A2-48A4-A02A-7984444A3A92}" type="presOf" srcId="{51479C67-F299-4F21-B9FF-DE9E347764CE}" destId="{3CEE733D-BA00-4EB9-A662-903F6AC92909}" srcOrd="0" destOrd="2" presId="urn:microsoft.com/office/officeart/2005/8/layout/hList1"/>
    <dgm:cxn modelId="{798D0E18-81C8-4590-8DBC-8074042658D7}" srcId="{83E837BF-057D-4746-B7D6-F58CB6B6D65C}" destId="{90AAB50A-0A0F-4E9E-9BA5-F9DD7ADC364D}" srcOrd="1" destOrd="0" parTransId="{C97FBF7F-F8D7-4171-B2E8-7F7F411C0B96}" sibTransId="{B85D4B08-14A0-44BB-991B-686A159DE37A}"/>
    <dgm:cxn modelId="{82E0320A-6BF4-45FB-A9AB-95113C21ECB7}" srcId="{6CEAAB8C-DD6E-4E7A-ACF2-40CF6FA1ECF7}" destId="{4895DCE6-0284-4B9A-A2D3-C0EDBFA41D93}" srcOrd="2" destOrd="0" parTransId="{D90C30A7-28CF-4BCF-B6C5-F00856F4436A}" sibTransId="{E09C21CA-A281-4A49-8A7A-92DF4966F44B}"/>
    <dgm:cxn modelId="{A70FF36E-FB3F-4A16-B854-323CAF46382D}" type="presOf" srcId="{E60C0758-B522-4718-B044-732E6AAAA7CB}" destId="{2D167145-06D1-4753-BA79-DE49CE0F1389}" srcOrd="0" destOrd="0" presId="urn:microsoft.com/office/officeart/2005/8/layout/hList1"/>
    <dgm:cxn modelId="{012BF7E4-73FC-42A3-B520-4664416908CD}" srcId="{B0F3CF01-1B27-422A-84DC-535C109C72B5}" destId="{83E837BF-057D-4746-B7D6-F58CB6B6D65C}" srcOrd="0" destOrd="0" parTransId="{933C7AF6-7075-4A4F-BE4E-62751C559017}" sibTransId="{27C9B5EA-1ED5-4885-A18D-81391183EB85}"/>
    <dgm:cxn modelId="{6D6BAB29-99E0-4B82-97F5-CBA590ABFCC7}" srcId="{83E837BF-057D-4746-B7D6-F58CB6B6D65C}" destId="{CB112DB6-3D60-4657-8E3C-7F94115CF639}" srcOrd="3" destOrd="0" parTransId="{0EEF472C-67CD-4CE2-9986-60A449D62E24}" sibTransId="{FFD3F8E0-9B7A-4FFB-BE7B-ED08B4759E5E}"/>
    <dgm:cxn modelId="{4A602F75-1DE7-4471-AEA6-D2461CAD9AAA}" type="presOf" srcId="{142B28DC-1251-4E1B-982F-6D5EE81004BD}" destId="{3CEE733D-BA00-4EB9-A662-903F6AC92909}" srcOrd="0" destOrd="0" presId="urn:microsoft.com/office/officeart/2005/8/layout/hList1"/>
    <dgm:cxn modelId="{5D9FEC5F-8C51-41BE-84EB-E58AF1E0D705}" srcId="{6CEAAB8C-DD6E-4E7A-ACF2-40CF6FA1ECF7}" destId="{E60C0758-B522-4718-B044-732E6AAAA7CB}" srcOrd="0" destOrd="0" parTransId="{9634ED71-F58B-4268-BD0C-9A92F8F1B4FD}" sibTransId="{0506C7F9-42AB-4F99-8D31-5FBFBE45C822}"/>
    <dgm:cxn modelId="{C54CC8C7-FAE4-4E4B-B1D2-E763751D0F2E}" srcId="{33FB1BD6-578C-480E-960F-15A10311AF48}" destId="{9CF23791-821C-4F73-A84F-9858D576E399}" srcOrd="2" destOrd="0" parTransId="{971B82D9-8B73-45D6-BE41-80ADC263BE86}" sibTransId="{70066C48-B788-498D-9E64-4AA032B04DB8}"/>
    <dgm:cxn modelId="{4059D3DF-01A1-4A11-928D-017BD0F9DC58}" srcId="{83E837BF-057D-4746-B7D6-F58CB6B6D65C}" destId="{51479C67-F299-4F21-B9FF-DE9E347764CE}" srcOrd="2" destOrd="0" parTransId="{F9FB409E-8211-4C2C-A274-3E9E0B5AEC36}" sibTransId="{739416DC-D451-4F3F-BC26-197D9AB4F792}"/>
    <dgm:cxn modelId="{C51492E6-6E00-4BB4-B161-8DFFF5FE4D67}" srcId="{6CEAAB8C-DD6E-4E7A-ACF2-40CF6FA1ECF7}" destId="{A75FDB4F-DCFD-41A3-99EE-EC2870002127}" srcOrd="1" destOrd="0" parTransId="{388B0A90-D30F-4AC3-A0D9-DD436DA824B7}" sibTransId="{B1F07B80-BB65-46DA-86BA-490EDE6EFA90}"/>
    <dgm:cxn modelId="{0844CD14-F693-4EE5-9B89-9BEC478F0DF7}" type="presOf" srcId="{9CF23791-821C-4F73-A84F-9858D576E399}" destId="{F3CE3B08-D05B-4BF5-98A0-C02E6514CDF9}" srcOrd="0" destOrd="2" presId="urn:microsoft.com/office/officeart/2005/8/layout/hList1"/>
    <dgm:cxn modelId="{18CED351-919F-4A4C-BF97-67AD82B6E026}" srcId="{33FB1BD6-578C-480E-960F-15A10311AF48}" destId="{9176E6C9-9665-4C05-BB40-CFB7C3BD2B09}" srcOrd="0" destOrd="0" parTransId="{2F057310-10A0-454B-97B4-25F6120A0F95}" sibTransId="{2B7A171F-E728-405A-8844-1F4F60C4A99E}"/>
    <dgm:cxn modelId="{AE914903-7A4C-4B31-86DA-2C64028A1DC2}" type="presOf" srcId="{B0F3CF01-1B27-422A-84DC-535C109C72B5}" destId="{C5BCC6BB-B94F-4F31-9903-64C7EC876EE0}" srcOrd="0" destOrd="0" presId="urn:microsoft.com/office/officeart/2005/8/layout/hList1"/>
    <dgm:cxn modelId="{7030744A-B504-4FAE-BC6A-4D2BC1A55320}" type="presOf" srcId="{4895DCE6-0284-4B9A-A2D3-C0EDBFA41D93}" destId="{2D167145-06D1-4753-BA79-DE49CE0F1389}" srcOrd="0" destOrd="2" presId="urn:microsoft.com/office/officeart/2005/8/layout/hList1"/>
    <dgm:cxn modelId="{69555601-DFA8-4BBA-A4CD-94134FEDD94D}" type="presParOf" srcId="{C5BCC6BB-B94F-4F31-9903-64C7EC876EE0}" destId="{EAD21A02-5FC3-4477-B4EE-40F0EB1FC5FC}" srcOrd="0" destOrd="0" presId="urn:microsoft.com/office/officeart/2005/8/layout/hList1"/>
    <dgm:cxn modelId="{8CD90A0E-D776-4DBC-9B48-0A611DF3B28A}" type="presParOf" srcId="{EAD21A02-5FC3-4477-B4EE-40F0EB1FC5FC}" destId="{1862BFC6-E621-410B-AFD2-FF0F08FD455E}" srcOrd="0" destOrd="0" presId="urn:microsoft.com/office/officeart/2005/8/layout/hList1"/>
    <dgm:cxn modelId="{9069DA47-4643-4275-A780-AA750DE2EE86}" type="presParOf" srcId="{EAD21A02-5FC3-4477-B4EE-40F0EB1FC5FC}" destId="{3CEE733D-BA00-4EB9-A662-903F6AC92909}" srcOrd="1" destOrd="0" presId="urn:microsoft.com/office/officeart/2005/8/layout/hList1"/>
    <dgm:cxn modelId="{29EB649D-8D7C-418E-8CB3-540BCC2B796D}" type="presParOf" srcId="{C5BCC6BB-B94F-4F31-9903-64C7EC876EE0}" destId="{091DF643-5B90-43DE-8ADD-538B6E2A112C}" srcOrd="1" destOrd="0" presId="urn:microsoft.com/office/officeart/2005/8/layout/hList1"/>
    <dgm:cxn modelId="{23069E26-7754-45F0-AD3A-174A52C31A07}" type="presParOf" srcId="{C5BCC6BB-B94F-4F31-9903-64C7EC876EE0}" destId="{773E5AE7-5845-4CF4-B26D-6317920DEBA9}" srcOrd="2" destOrd="0" presId="urn:microsoft.com/office/officeart/2005/8/layout/hList1"/>
    <dgm:cxn modelId="{D8EA6814-4711-4117-90B0-B564B447070E}" type="presParOf" srcId="{773E5AE7-5845-4CF4-B26D-6317920DEBA9}" destId="{546259E5-0C5A-4F1B-BA1A-067D01080DF3}" srcOrd="0" destOrd="0" presId="urn:microsoft.com/office/officeart/2005/8/layout/hList1"/>
    <dgm:cxn modelId="{968D5A06-2C39-41F5-AC44-ABACE46214D3}" type="presParOf" srcId="{773E5AE7-5845-4CF4-B26D-6317920DEBA9}" destId="{2D167145-06D1-4753-BA79-DE49CE0F1389}" srcOrd="1" destOrd="0" presId="urn:microsoft.com/office/officeart/2005/8/layout/hList1"/>
    <dgm:cxn modelId="{B84C1C25-04E2-4A37-9A26-61735981555A}" type="presParOf" srcId="{C5BCC6BB-B94F-4F31-9903-64C7EC876EE0}" destId="{3426B5BF-7CD0-4574-992C-53D3B7B33A14}" srcOrd="3" destOrd="0" presId="urn:microsoft.com/office/officeart/2005/8/layout/hList1"/>
    <dgm:cxn modelId="{ECF664D7-2D5A-4E83-B290-2769DB33263E}" type="presParOf" srcId="{C5BCC6BB-B94F-4F31-9903-64C7EC876EE0}" destId="{282910BA-8FC8-4D52-8CE1-2215B0B751D3}" srcOrd="4" destOrd="0" presId="urn:microsoft.com/office/officeart/2005/8/layout/hList1"/>
    <dgm:cxn modelId="{F374F208-9670-42E8-B0D1-9D64151AB3AD}" type="presParOf" srcId="{282910BA-8FC8-4D52-8CE1-2215B0B751D3}" destId="{9B931041-E018-4980-908F-44EEC83659CB}" srcOrd="0" destOrd="0" presId="urn:microsoft.com/office/officeart/2005/8/layout/hList1"/>
    <dgm:cxn modelId="{8D8455F4-6FFA-4FC3-8D31-DD10D04542FB}" type="presParOf" srcId="{282910BA-8FC8-4D52-8CE1-2215B0B751D3}" destId="{F3CE3B08-D05B-4BF5-98A0-C02E6514CDF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2BFC6-E621-410B-AFD2-FF0F08FD455E}">
      <dsp:nvSpPr>
        <dsp:cNvPr id="0" name=""/>
        <dsp:cNvSpPr/>
      </dsp:nvSpPr>
      <dsp:spPr>
        <a:xfrm>
          <a:off x="0" y="0"/>
          <a:ext cx="2358543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dirty="0" smtClean="0"/>
            <a:t>Functions</a:t>
          </a:r>
          <a:endParaRPr lang="en-AU" sz="2400" kern="1200" dirty="0"/>
        </a:p>
      </dsp:txBody>
      <dsp:txXfrm>
        <a:off x="0" y="0"/>
        <a:ext cx="2358543" cy="835200"/>
      </dsp:txXfrm>
    </dsp:sp>
    <dsp:sp modelId="{3CEE733D-BA00-4EB9-A662-903F6AC92909}">
      <dsp:nvSpPr>
        <dsp:cNvPr id="0" name=""/>
        <dsp:cNvSpPr/>
      </dsp:nvSpPr>
      <dsp:spPr>
        <a:xfrm>
          <a:off x="2419" y="837552"/>
          <a:ext cx="2358543" cy="23284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Development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Operations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smtClean="0"/>
            <a:t>Marketing/ Sales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smtClean="0"/>
            <a:t>Finance</a:t>
          </a:r>
          <a:endParaRPr lang="en-AU" sz="2400" kern="1200" dirty="0"/>
        </a:p>
      </dsp:txBody>
      <dsp:txXfrm>
        <a:off x="2419" y="837552"/>
        <a:ext cx="2358543" cy="2328446"/>
      </dsp:txXfrm>
    </dsp:sp>
    <dsp:sp modelId="{546259E5-0C5A-4F1B-BA1A-067D01080DF3}">
      <dsp:nvSpPr>
        <dsp:cNvPr id="0" name=""/>
        <dsp:cNvSpPr/>
      </dsp:nvSpPr>
      <dsp:spPr>
        <a:xfrm>
          <a:off x="2691158" y="2352"/>
          <a:ext cx="2358543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smtClean="0"/>
            <a:t>Resources</a:t>
          </a:r>
          <a:endParaRPr lang="en-AU" sz="2400" kern="1200" dirty="0"/>
        </a:p>
      </dsp:txBody>
      <dsp:txXfrm>
        <a:off x="2691158" y="2352"/>
        <a:ext cx="2358543" cy="835200"/>
      </dsp:txXfrm>
    </dsp:sp>
    <dsp:sp modelId="{2D167145-06D1-4753-BA79-DE49CE0F1389}">
      <dsp:nvSpPr>
        <dsp:cNvPr id="0" name=""/>
        <dsp:cNvSpPr/>
      </dsp:nvSpPr>
      <dsp:spPr>
        <a:xfrm>
          <a:off x="2691158" y="837552"/>
          <a:ext cx="2358543" cy="23284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People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Money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Machines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information</a:t>
          </a:r>
          <a:endParaRPr lang="en-AU" sz="2400" kern="1200" dirty="0"/>
        </a:p>
      </dsp:txBody>
      <dsp:txXfrm>
        <a:off x="2691158" y="837552"/>
        <a:ext cx="2358543" cy="2328446"/>
      </dsp:txXfrm>
    </dsp:sp>
    <dsp:sp modelId="{9B931041-E018-4980-908F-44EEC83659CB}">
      <dsp:nvSpPr>
        <dsp:cNvPr id="0" name=""/>
        <dsp:cNvSpPr/>
      </dsp:nvSpPr>
      <dsp:spPr>
        <a:xfrm>
          <a:off x="5379897" y="2352"/>
          <a:ext cx="2358543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AU" sz="2400" kern="1200" dirty="0" smtClean="0"/>
            <a:t>Processes</a:t>
          </a:r>
          <a:endParaRPr lang="en-AU" sz="2400" kern="1200" dirty="0"/>
        </a:p>
      </dsp:txBody>
      <dsp:txXfrm>
        <a:off x="5379897" y="2352"/>
        <a:ext cx="2358543" cy="835200"/>
      </dsp:txXfrm>
    </dsp:sp>
    <dsp:sp modelId="{F3CE3B08-D05B-4BF5-98A0-C02E6514CDF9}">
      <dsp:nvSpPr>
        <dsp:cNvPr id="0" name=""/>
        <dsp:cNvSpPr/>
      </dsp:nvSpPr>
      <dsp:spPr>
        <a:xfrm>
          <a:off x="5379897" y="837552"/>
          <a:ext cx="2358543" cy="232844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Objective setting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Strategy formulation</a:t>
          </a:r>
          <a:endParaRPr lang="en-AU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AU" sz="2400" kern="1200" dirty="0" smtClean="0"/>
            <a:t>Management control</a:t>
          </a:r>
          <a:endParaRPr lang="en-AU" sz="2400" kern="1200" dirty="0"/>
        </a:p>
      </dsp:txBody>
      <dsp:txXfrm>
        <a:off x="5379897" y="837552"/>
        <a:ext cx="2358543" cy="2328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17F379A-D098-461C-8E90-7397920E86D1}" type="datetimeFigureOut">
              <a:rPr lang="en-AU"/>
              <a:pPr/>
              <a:t>9/09/2019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BA08F4BB-6710-488B-92A0-D801C03EDEB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9929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1054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3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/>
            </a:lvl1pPr>
          </a:lstStyle>
          <a:p>
            <a:fld id="{3C35F30A-2374-46AA-BEF8-3FA17E9A11B0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22222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FD9D4A8-2D28-4954-9388-6E488C437CF6}" type="slidenum">
              <a:rPr lang="en-AU" sz="1300"/>
              <a:pPr eaLnBrk="1" hangingPunct="1"/>
              <a:t>2</a:t>
            </a:fld>
            <a:endParaRPr lang="en-AU" sz="1300"/>
          </a:p>
        </p:txBody>
      </p:sp>
    </p:spTree>
    <p:extLst>
      <p:ext uri="{BB962C8B-B14F-4D97-AF65-F5344CB8AC3E}">
        <p14:creationId xmlns:p14="http://schemas.microsoft.com/office/powerpoint/2010/main" val="228767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1pPr>
            <a:lvl2pPr marL="804763" indent="-309524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2pPr>
            <a:lvl3pPr marL="1238098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3pPr>
            <a:lvl4pPr marL="1733337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4pPr>
            <a:lvl5pPr marL="2228576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5pPr>
            <a:lvl6pPr marL="2723815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6pPr>
            <a:lvl7pPr marL="3219054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7pPr>
            <a:lvl8pPr marL="3714293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8pPr>
            <a:lvl9pPr marL="4209532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B4EC027D-8785-4287-9AB4-0845FE83C133}" type="slidenum">
              <a:rPr lang="en-US" sz="1300">
                <a:solidFill>
                  <a:schemeClr val="tx1"/>
                </a:solidFill>
                <a:latin typeface="Arial" charset="0"/>
              </a:rPr>
              <a:pPr eaLnBrk="1" hangingPunct="1"/>
              <a:t>3</a:t>
            </a:fld>
            <a:endParaRPr lang="en-US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61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1pPr>
            <a:lvl2pPr marL="804763" indent="-309524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2pPr>
            <a:lvl3pPr marL="1238098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3pPr>
            <a:lvl4pPr marL="1733337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4pPr>
            <a:lvl5pPr marL="2228576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5pPr>
            <a:lvl6pPr marL="2723815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6pPr>
            <a:lvl7pPr marL="3219054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7pPr>
            <a:lvl8pPr marL="3714293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8pPr>
            <a:lvl9pPr marL="4209532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65C3AF64-F4D6-4D02-82FD-BA64BD6D92EC}" type="slidenum">
              <a:rPr lang="en-US" sz="1300">
                <a:solidFill>
                  <a:schemeClr val="tx1"/>
                </a:solidFill>
                <a:latin typeface="Arial" charset="0"/>
              </a:rPr>
              <a:pPr eaLnBrk="1" hangingPunct="1"/>
              <a:t>4</a:t>
            </a:fld>
            <a:endParaRPr lang="en-US" sz="13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188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1pPr>
            <a:lvl2pPr marL="804763" indent="-309524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2pPr>
            <a:lvl3pPr marL="1238098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3pPr>
            <a:lvl4pPr marL="1733337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4pPr>
            <a:lvl5pPr marL="2228576" indent="-247620" eaLnBrk="0" hangingPunct="0">
              <a:defRPr sz="5800">
                <a:solidFill>
                  <a:srgbClr val="000000"/>
                </a:solidFill>
                <a:latin typeface="Arial Narrow" pitchFamily="34" charset="0"/>
              </a:defRPr>
            </a:lvl5pPr>
            <a:lvl6pPr marL="2723815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6pPr>
            <a:lvl7pPr marL="3219054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7pPr>
            <a:lvl8pPr marL="3714293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8pPr>
            <a:lvl9pPr marL="4209532" indent="-247620"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Arial Narrow" pitchFamily="34" charset="0"/>
              </a:defRPr>
            </a:lvl9pPr>
          </a:lstStyle>
          <a:p>
            <a:pPr eaLnBrk="1" hangingPunct="1"/>
            <a:fld id="{BF444F7F-0297-4814-94F1-FD32E29606B4}" type="slidenum">
              <a:rPr lang="en-US" sz="1300">
                <a:solidFill>
                  <a:schemeClr val="tx1"/>
                </a:solidFill>
                <a:latin typeface="Arial" pitchFamily="34" charset="0"/>
              </a:rPr>
              <a:pPr eaLnBrk="1" hangingPunct="1"/>
              <a:t>5</a:t>
            </a:fld>
            <a:endParaRPr lang="en-US" sz="1300">
              <a:solidFill>
                <a:schemeClr val="tx1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29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 smtClean="0"/>
              <a:t>Just for a refresher- we discussed this before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D0B3E6A-3E14-42DB-84D5-507984F1E0FE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27730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/>
              <a:t>Just for a refresher- we discussed this before</a:t>
            </a:r>
          </a:p>
          <a:p>
            <a:endParaRPr lang="en-AU" alt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F52F8BC-09C4-4EA4-9062-320938987A18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14573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/>
              <a:t>Just for a refresher- we discussed this before</a:t>
            </a:r>
          </a:p>
          <a:p>
            <a:endParaRPr lang="en-AU" altLang="en-US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877C76B5-40B6-46AA-9C80-486779AC0607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60690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kumimoji="1" lang="en-AU" altLang="en-US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A734AE3-C86A-4D03-89EE-BE89F71D79C5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668360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/>
              <a:t>Just for a refresher- we discussed this before</a:t>
            </a:r>
          </a:p>
          <a:p>
            <a:endParaRPr lang="en-AU" altLang="en-US" dirty="0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661BE9F-ACC0-4C68-BC18-2084D9CB2069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2596659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CC86662-FB10-4004-90D5-0E9A4D8F3ED9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1569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5B692D8-7063-4DA9-93B1-B44A6C27F3A9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7312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altLang="en-US" dirty="0" smtClean="0"/>
              <a:t>Just for a refresher- we discussed this before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0E1FBC02-3C6E-4487-A51E-C872073F72C6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8645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AU" altLang="en-US" dirty="0" smtClean="0"/>
              <a:t>Just for a refresher- we discussed this before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83EA5FD-8CEF-4C95-AA18-E855D22D3598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69456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499255EC-5981-4FC7-807E-D4E4AD2E1DE1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21952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7052589-58E6-4989-A162-65D2D4000854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311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4906CD3-0188-4177-BEF1-2ACD7C5977A9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19007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z="1800" smtClean="0">
              <a:solidFill>
                <a:srgbClr val="000000"/>
              </a:solidFill>
              <a:latin typeface="Chaparral Pro" pitchFamily="18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46FB409-D358-479A-96F2-6142784FA533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70960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Arial" charset="0"/>
              <a:buNone/>
              <a:tabLst/>
              <a:defRPr/>
            </a:pPr>
            <a:r>
              <a:rPr lang="en-AU" altLang="en-US" sz="1100" dirty="0" smtClean="0"/>
              <a:t>Just for a refresher- we discussed this before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endParaRPr kumimoji="1" lang="en-AU" altLang="en-US" sz="11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marL="742950" lvl="1" indent="-285750" eaLnBrk="1" hangingPunct="1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endParaRPr kumimoji="1" lang="en-AU" altLang="en-US" sz="1100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marL="742950" lvl="1" indent="-285750" eaLnBrk="1" hangingPunct="1">
              <a:spcBef>
                <a:spcPct val="20000"/>
              </a:spcBef>
              <a:buClr>
                <a:srgbClr val="000000"/>
              </a:buClr>
              <a:buFont typeface="Arial" charset="0"/>
              <a:buChar char="–"/>
              <a:defRPr/>
            </a:pPr>
            <a:endParaRPr kumimoji="1" lang="en-AU" altLang="en-US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kumimoji="1" lang="en-AU" altLang="en-US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  <a:p>
            <a:pPr>
              <a:defRPr/>
            </a:pPr>
            <a:endParaRPr lang="en-AU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AE10BD66-D467-4C41-9242-1206B2891A43}" type="slidenum">
              <a:rPr lang="en-US" altLang="en-US" sz="1200"/>
              <a:pPr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901887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en-AU" altLang="en-US" dirty="0" smtClean="0"/>
              <a:t>Just for a refresher- we discussed this before</a:t>
            </a:r>
            <a:r>
              <a:rPr kumimoji="1" lang="en-AU" altLang="en-US" kern="0" baseline="0" dirty="0">
                <a:solidFill>
                  <a:srgbClr val="000000"/>
                </a:solidFill>
                <a:latin typeface="Arial"/>
                <a:ea typeface="ヒラギノ角ゴ Pro W3" charset="-128"/>
              </a:rPr>
              <a:t> </a:t>
            </a:r>
            <a:r>
              <a:rPr kumimoji="1" lang="en-AU" altLang="en-US" kern="0" baseline="0" dirty="0" smtClean="0">
                <a:solidFill>
                  <a:srgbClr val="000000"/>
                </a:solidFill>
                <a:latin typeface="Arial"/>
                <a:ea typeface="ヒラギノ角ゴ Pro W3" charset="-128"/>
              </a:rPr>
              <a:t>in week 1</a:t>
            </a:r>
            <a:endParaRPr lang="en-AU" alt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E6162C60-8FF0-4C5A-95AD-D13D00586127}" type="slidenum">
              <a:rPr lang="en-US" altLang="en-US" sz="1200"/>
              <a:pPr/>
              <a:t>20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0821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F8E68627-F619-4F7E-899E-15512138B66C}" type="slidenum">
              <a:rPr lang="en-US" altLang="en-US" sz="1200"/>
              <a:pPr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362452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2A49B7A4-8B6C-46DE-84EF-589361673F7D}" type="slidenum">
              <a:rPr lang="en-US" altLang="en-US" sz="1200"/>
              <a:pPr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640881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73C2501C-7B45-4201-B1B2-4B6F12F7A7B7}" type="slidenum">
              <a:rPr lang="en-US" altLang="en-US" sz="1200"/>
              <a:pPr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927962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kumimoji="1" lang="en-AU" altLang="en-US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F501628-EE73-40EA-8542-E04548403E6B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89079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6DC7F6EA-AEDF-4291-8615-9A36A9F15F2B}" type="slidenum">
              <a:rPr lang="en-US" altLang="en-US" sz="1200"/>
              <a:pPr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24308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rgbClr val="000000"/>
              </a:buClr>
              <a:buFontTx/>
              <a:buChar char="•"/>
              <a:defRPr/>
            </a:pPr>
            <a:endParaRPr kumimoji="1" lang="en-AU" altLang="en-US" kern="0" dirty="0">
              <a:solidFill>
                <a:srgbClr val="000000"/>
              </a:solidFill>
              <a:latin typeface="Arial"/>
              <a:ea typeface="ヒラギノ角ゴ Pro W3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1336E714-C120-470C-8434-9805B50605D6}" type="slidenum">
              <a:rPr lang="en-US" altLang="en-US" sz="1200"/>
              <a:pPr/>
              <a:t>26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65155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9719E023-C0FC-4A90-9A97-FDC9DECFCC86}" type="slidenum">
              <a:rPr lang="en-US" altLang="en-US" sz="1200"/>
              <a:pPr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758526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4420DF1-888C-483C-85B3-3F6C15408032}" type="slidenum">
              <a:rPr lang="en-AU" sz="1300"/>
              <a:pPr eaLnBrk="1" hangingPunct="1"/>
              <a:t>28</a:t>
            </a:fld>
            <a:endParaRPr lang="en-AU" sz="13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6102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95288" y="3681413"/>
            <a:ext cx="8389937" cy="28082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95288" y="1412875"/>
            <a:ext cx="8389937" cy="230505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sz="1800"/>
              <a:t>    </a:t>
            </a:r>
          </a:p>
        </p:txBody>
      </p:sp>
      <p:pic>
        <p:nvPicPr>
          <p:cNvPr id="6" name="Picture 27" descr="Monash_logo_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8300"/>
            <a:ext cx="41767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2"/>
          <p:cNvGrpSpPr>
            <a:grpSpLocks/>
          </p:cNvGrpSpPr>
          <p:nvPr/>
        </p:nvGrpSpPr>
        <p:grpSpPr bwMode="auto">
          <a:xfrm>
            <a:off x="395288" y="944563"/>
            <a:ext cx="8389937" cy="541337"/>
            <a:chOff x="249" y="595"/>
            <a:chExt cx="5285" cy="341"/>
          </a:xfrm>
        </p:grpSpPr>
        <p:sp>
          <p:nvSpPr>
            <p:cNvPr id="8" name="Rectangle 30"/>
            <p:cNvSpPr>
              <a:spLocks noChangeArrowheads="1"/>
            </p:cNvSpPr>
            <p:nvPr userDrawn="1"/>
          </p:nvSpPr>
          <p:spPr bwMode="auto">
            <a:xfrm rot="2700000">
              <a:off x="691" y="664"/>
              <a:ext cx="273" cy="2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249" y="595"/>
              <a:ext cx="5285" cy="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576000" tIns="46800" anchor="ctr"/>
            <a:lstStyle/>
            <a:p>
              <a:pPr algn="l">
                <a:spcBef>
                  <a:spcPct val="0"/>
                </a:spcBef>
              </a:pPr>
              <a:r>
                <a:rPr lang="en-US" sz="1800" b="1">
                  <a:solidFill>
                    <a:schemeClr val="bg1"/>
                  </a:solidFill>
                </a:rPr>
                <a:t>Business and Economics</a:t>
              </a:r>
            </a:p>
          </p:txBody>
        </p:sp>
      </p:grp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557338"/>
            <a:ext cx="7669213" cy="1470025"/>
          </a:xfrm>
        </p:spPr>
        <p:txBody>
          <a:bodyPr lIns="0" anchor="t"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4652963"/>
            <a:ext cx="7686675" cy="1752600"/>
          </a:xfrm>
        </p:spPr>
        <p:txBody>
          <a:bodyPr lIns="0" anchor="b"/>
          <a:lstStyle>
            <a:lvl1pPr marL="0" indent="0">
              <a:spcBef>
                <a:spcPct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2690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E743B-C75E-4E50-B8E8-6FB1628DAD9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604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E5FDC-71A7-4C59-8AA2-1E1ED44F174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1204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E61034-E40F-4E67-9160-91F5062D619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5413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F7D5EC-21F2-47D1-AC5D-F285B2DF5E9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4194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A8AE7-1508-43B7-B509-496417BD070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2553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8CE7C-EA2F-47FD-B1CB-F7A21EE6CA2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5753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2ECE14-34F2-43BB-ADC0-47D59DDE01D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3981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B0547-8692-4A5D-B1A2-2016203FD7D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765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73DAFB-8D5A-4F91-84CC-F508090DAB5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972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6063" y="333375"/>
            <a:ext cx="2090737" cy="5792788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850" y="333375"/>
            <a:ext cx="6119813" cy="5792788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E49E5B-0606-4AA3-AB78-83EBF2607F7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713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CA91C-AC4A-45CE-B39F-7738CECABD1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6204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DC53F-633A-41FF-8F2B-C93309C9C0AE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7441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AFAD-F0BC-4A5A-A186-0B387BC7E6C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01093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D010C-9BF5-40C5-B472-B287BD0A228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1919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2BAD3-66B2-4112-8186-358141683BC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0196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0E10D-ED6C-4ABF-9CB7-321AEF5E7D7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7443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7ADC4-3043-4CA4-8514-80744E136A3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4576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B2A8-334C-4D06-B47B-57CF5246E7C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1320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B34F-1957-4CC9-8E56-E22DA2288060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4099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8894C-A48C-4D15-8AA8-F614C042D13E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345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92263"/>
            <a:ext cx="2057400" cy="45339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92263"/>
            <a:ext cx="6019800" cy="4533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EC4EE-34AB-4C52-BE24-41F6B6117547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6292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D0E1B0-68CD-423E-A401-9B8E41686BC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9659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3CA8D-2253-4661-B0B9-86D7E7024E0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25342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803182-092F-41D8-81AF-3AA050E82F7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6912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663700"/>
            <a:ext cx="4117975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663700"/>
            <a:ext cx="4119562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07A790-EF65-473F-94EA-A4105C7AFBB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5453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7EA714-BBA4-4C5F-8B49-F4A12A641AD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00460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AA3ADB-DF25-4C14-806D-0CA354B1F41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66295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473984-147E-4796-BA1E-E7DCDE3E407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24499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9790A-5076-438E-BC7C-5C82A0B6712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24094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179E24-AF61-4741-9A41-D0182267715B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19902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9BC4E7-D6C7-4176-8EB8-7B013CE07BC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2123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8138" y="944563"/>
            <a:ext cx="2097087" cy="540067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944563"/>
            <a:ext cx="6140450" cy="540067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32105-E84E-4595-BE0C-CE7AE9C98514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13292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48835D-5C01-4D4A-BD87-C5FE4977645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465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A716D1-9411-47C4-89CC-C3F53E88C6E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832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E372A-0FA7-4DAC-8158-1048AA217D5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36568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663700"/>
            <a:ext cx="4117975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663700"/>
            <a:ext cx="4119562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27ABD-670E-41EC-948B-A6056773534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490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9B565-6B86-4B44-8EBD-A6727B0B7E5A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550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7432B-7421-4B5D-8585-A248073DD96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01067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C6B78-0731-4940-955B-2FB97265CBE6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08897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9F58F-5743-4D7A-806F-4518E0DD7FE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87675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FA092-6A8D-4918-9881-C87ECED8A9C3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83664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B7084-C21D-44A7-B6D3-1A3BC11111AD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38770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8138" y="944563"/>
            <a:ext cx="2097087" cy="547211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944563"/>
            <a:ext cx="6140450" cy="547211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97465F-6D98-42AE-87D0-B81D099D99B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21879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CA91C-AC4A-45CE-B39F-7738CECABD1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0126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DC53F-633A-41FF-8F2B-C93309C9C0AE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2091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AFAD-F0BC-4A5A-A186-0B387BC7E6C8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5422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D010C-9BF5-40C5-B472-B287BD0A228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972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2BAD3-66B2-4112-8186-358141683BC1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1269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0E10D-ED6C-4ABF-9CB7-321AEF5E7D7B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867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7ADC4-3043-4CA4-8514-80744E136A39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6515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B2A8-334C-4D06-B47B-57CF5246E7C2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536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B34F-1957-4CC9-8E56-E22DA2288060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011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8894C-A48C-4D15-8AA8-F614C042D13E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4442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92263"/>
            <a:ext cx="2057400" cy="45339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92263"/>
            <a:ext cx="6019800" cy="4533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EC4EE-34AB-4C52-BE24-41F6B611754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420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CA91C-AC4A-45CE-B39F-7738CECABD1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694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DC53F-633A-41FF-8F2B-C93309C9C0AE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0867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EAFAD-F0BC-4A5A-A186-0B387BC7E6C8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6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D010C-9BF5-40C5-B472-B287BD0A2285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840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2BAD3-66B2-4112-8186-358141683BC1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663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0E10D-ED6C-4ABF-9CB7-321AEF5E7D7B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7370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47ADC4-3043-4CA4-8514-80744E136A39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85699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AB2A8-334C-4D06-B47B-57CF5246E7C2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7914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9B34F-1957-4CC9-8E56-E22DA2288060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743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8894C-A48C-4D15-8AA8-F614C042D13E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306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92263"/>
            <a:ext cx="2057400" cy="45339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92263"/>
            <a:ext cx="6019800" cy="45339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7345363" y="6542088"/>
            <a:ext cx="11969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2700338" y="6542088"/>
            <a:ext cx="4537075" cy="14446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EC4EE-34AB-4C52-BE24-41F6B611754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0017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609600"/>
            <a:ext cx="67056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7056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767900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94980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9" y="4406900"/>
            <a:ext cx="7427913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2906713"/>
            <a:ext cx="742791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9378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450" y="1268413"/>
            <a:ext cx="3776663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6513" y="1268413"/>
            <a:ext cx="3776662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02078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6962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296" y="1535113"/>
            <a:ext cx="380850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5122" y="2174875"/>
            <a:ext cx="3811678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1535113"/>
            <a:ext cx="381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6025" y="2174875"/>
            <a:ext cx="3813175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562828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92654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3050"/>
            <a:ext cx="23987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800" y="1435100"/>
            <a:ext cx="23987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80059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13786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770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71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3333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/>
            </a:lvl1pPr>
          </a:lstStyle>
          <a:p>
            <a:fld id="{6781740A-1E71-457E-B824-BB2D5B90ACD5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ChangeArrowheads="1"/>
          </p:cNvSpPr>
          <p:nvPr/>
        </p:nvSpPr>
        <p:spPr bwMode="auto">
          <a:xfrm>
            <a:off x="395288" y="692150"/>
            <a:ext cx="8389937" cy="56530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592263"/>
            <a:ext cx="7956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395288" y="368300"/>
            <a:ext cx="8389937" cy="417513"/>
            <a:chOff x="249" y="232"/>
            <a:chExt cx="5285" cy="263"/>
          </a:xfrm>
        </p:grpSpPr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249" y="232"/>
              <a:ext cx="5285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1" name="Rectangle 9"/>
            <p:cNvSpPr>
              <a:spLocks noChangeArrowheads="1"/>
            </p:cNvSpPr>
            <p:nvPr userDrawn="1"/>
          </p:nvSpPr>
          <p:spPr bwMode="auto">
            <a:xfrm rot="2700000">
              <a:off x="409" y="314"/>
              <a:ext cx="182" cy="1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32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1">
                <a:solidFill>
                  <a:schemeClr val="tx2"/>
                </a:solidFill>
              </a:defRPr>
            </a:lvl1pPr>
          </a:lstStyle>
          <a:p>
            <a:fld id="{04C98E40-2845-4A39-9ED6-A9F34C3408A7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3078" name="Picture 20" descr="Monash_log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489700"/>
            <a:ext cx="180022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21"/>
          <p:cNvSpPr>
            <a:spLocks noChangeShapeType="1"/>
          </p:cNvSpPr>
          <p:nvPr/>
        </p:nvSpPr>
        <p:spPr bwMode="auto">
          <a:xfrm>
            <a:off x="8624888" y="654685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2"/>
          <p:cNvSpPr>
            <a:spLocks noChangeArrowheads="1"/>
          </p:cNvSpPr>
          <p:nvPr/>
        </p:nvSpPr>
        <p:spPr bwMode="auto">
          <a:xfrm>
            <a:off x="0" y="0"/>
            <a:ext cx="9144000" cy="63452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944563"/>
            <a:ext cx="8101012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389937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2"/>
            <a:r>
              <a:rPr lang="en-AU" smtClean="0"/>
              <a:t>Fourth level</a:t>
            </a:r>
          </a:p>
          <a:p>
            <a:pPr lvl="3"/>
            <a:r>
              <a:rPr lang="en-AU" smtClean="0"/>
              <a:t>Fifth level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5363" y="6542088"/>
            <a:ext cx="11969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 b="1"/>
            </a:lvl1pPr>
          </a:lstStyle>
          <a:p>
            <a:endParaRPr lang="en-US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1">
                <a:solidFill>
                  <a:schemeClr val="tx2"/>
                </a:solidFill>
              </a:defRPr>
            </a:lvl1pPr>
          </a:lstStyle>
          <a:p>
            <a:fld id="{F2ACE0DD-83B5-4ACC-BEE5-652B595C8933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4104" name="Picture 7" descr="Monash_log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489700"/>
            <a:ext cx="180022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Line 8"/>
          <p:cNvSpPr>
            <a:spLocks noChangeShapeType="1"/>
          </p:cNvSpPr>
          <p:nvPr/>
        </p:nvSpPr>
        <p:spPr bwMode="auto">
          <a:xfrm>
            <a:off x="8624888" y="654685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grpSp>
        <p:nvGrpSpPr>
          <p:cNvPr id="4106" name="Group 9"/>
          <p:cNvGrpSpPr>
            <a:grpSpLocks/>
          </p:cNvGrpSpPr>
          <p:nvPr/>
        </p:nvGrpSpPr>
        <p:grpSpPr bwMode="auto">
          <a:xfrm>
            <a:off x="395288" y="368300"/>
            <a:ext cx="8389937" cy="417513"/>
            <a:chOff x="249" y="232"/>
            <a:chExt cx="5285" cy="263"/>
          </a:xfrm>
        </p:grpSpPr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249" y="232"/>
              <a:ext cx="5285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Rectangle 11"/>
            <p:cNvSpPr>
              <a:spLocks noChangeArrowheads="1"/>
            </p:cNvSpPr>
            <p:nvPr userDrawn="1"/>
          </p:nvSpPr>
          <p:spPr bwMode="auto">
            <a:xfrm rot="2700000">
              <a:off x="409" y="314"/>
              <a:ext cx="18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7" r:id="rId1"/>
    <p:sldLayoutId id="2147484188" r:id="rId2"/>
    <p:sldLayoutId id="2147484189" r:id="rId3"/>
    <p:sldLayoutId id="2147484190" r:id="rId4"/>
    <p:sldLayoutId id="2147484191" r:id="rId5"/>
    <p:sldLayoutId id="2147484192" r:id="rId6"/>
    <p:sldLayoutId id="2147484193" r:id="rId7"/>
    <p:sldLayoutId id="2147484194" r:id="rId8"/>
    <p:sldLayoutId id="2147484195" r:id="rId9"/>
    <p:sldLayoutId id="2147484196" r:id="rId10"/>
    <p:sldLayoutId id="214748419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ts val="1200"/>
        </a:spcAft>
        <a:buFont typeface="Wingdings" pitchFamily="2" charset="2"/>
        <a:buChar char="§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901700" indent="-309563" algn="l" rtl="0" eaLnBrk="0" fontAlgn="base" hangingPunct="0">
        <a:lnSpc>
          <a:spcPts val="2400"/>
        </a:lnSpc>
        <a:spcBef>
          <a:spcPct val="0"/>
        </a:spcBef>
        <a:spcAft>
          <a:spcPts val="1200"/>
        </a:spcAft>
        <a:buChar char="–"/>
        <a:defRPr sz="2000">
          <a:solidFill>
            <a:schemeClr val="bg1"/>
          </a:solidFill>
          <a:latin typeface="+mn-lt"/>
          <a:ea typeface="+mn-ea"/>
          <a:cs typeface="+mn-cs"/>
        </a:defRPr>
      </a:lvl2pPr>
      <a:lvl3pPr marL="1436688" indent="-33178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3pPr>
      <a:lvl4pPr marL="19335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  <a:cs typeface="+mn-cs"/>
        </a:defRPr>
      </a:lvl4pPr>
      <a:lvl5pPr marL="23415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5pPr>
      <a:lvl6pPr marL="2798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4"/>
          <p:cNvSpPr>
            <a:spLocks noChangeArrowheads="1"/>
          </p:cNvSpPr>
          <p:nvPr/>
        </p:nvSpPr>
        <p:spPr bwMode="auto">
          <a:xfrm>
            <a:off x="0" y="0"/>
            <a:ext cx="9144000" cy="634523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944563"/>
            <a:ext cx="8101012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663700"/>
            <a:ext cx="83899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2"/>
            <a:r>
              <a:rPr lang="en-AU" smtClean="0"/>
              <a:t>Fourth level</a:t>
            </a:r>
          </a:p>
          <a:p>
            <a:pPr lvl="3"/>
            <a:r>
              <a:rPr lang="en-AU" smtClean="0"/>
              <a:t>Fifth level</a:t>
            </a:r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45363" y="6542088"/>
            <a:ext cx="11969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endParaRPr lang="en-US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0338" y="6542088"/>
            <a:ext cx="4537075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 b="1"/>
            </a:lvl1pPr>
          </a:lstStyle>
          <a:p>
            <a:endParaRPr lang="en-US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1">
                <a:solidFill>
                  <a:schemeClr val="tx2"/>
                </a:solidFill>
              </a:defRPr>
            </a:lvl1pPr>
          </a:lstStyle>
          <a:p>
            <a:fld id="{B3A68DC5-E0A8-473C-99BB-7E01CF61B4BD}" type="slidenum">
              <a:rPr lang="en-AU"/>
              <a:pPr/>
              <a:t>‹#›</a:t>
            </a:fld>
            <a:endParaRPr lang="en-AU"/>
          </a:p>
        </p:txBody>
      </p:sp>
      <p:pic>
        <p:nvPicPr>
          <p:cNvPr id="5128" name="Picture 8" descr="Monash_log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489700"/>
            <a:ext cx="180022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Line 9"/>
          <p:cNvSpPr>
            <a:spLocks noChangeShapeType="1"/>
          </p:cNvSpPr>
          <p:nvPr/>
        </p:nvSpPr>
        <p:spPr bwMode="auto">
          <a:xfrm>
            <a:off x="8624888" y="654685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grpSp>
        <p:nvGrpSpPr>
          <p:cNvPr id="5130" name="Group 10"/>
          <p:cNvGrpSpPr>
            <a:grpSpLocks/>
          </p:cNvGrpSpPr>
          <p:nvPr/>
        </p:nvGrpSpPr>
        <p:grpSpPr bwMode="auto">
          <a:xfrm>
            <a:off x="395288" y="368300"/>
            <a:ext cx="8389937" cy="417513"/>
            <a:chOff x="249" y="232"/>
            <a:chExt cx="5285" cy="263"/>
          </a:xfrm>
        </p:grpSpPr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>
              <a:off x="249" y="232"/>
              <a:ext cx="5285" cy="2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Rectangle 12"/>
            <p:cNvSpPr>
              <a:spLocks noChangeArrowheads="1"/>
            </p:cNvSpPr>
            <p:nvPr userDrawn="1"/>
          </p:nvSpPr>
          <p:spPr bwMode="auto">
            <a:xfrm rot="2700000">
              <a:off x="409" y="314"/>
              <a:ext cx="18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265113" indent="-265113" algn="l" rtl="0" eaLnBrk="0" fontAlgn="base" hangingPunct="0">
        <a:lnSpc>
          <a:spcPts val="2400"/>
        </a:lnSpc>
        <a:spcBef>
          <a:spcPct val="0"/>
        </a:spcBef>
        <a:spcAft>
          <a:spcPts val="1200"/>
        </a:spcAft>
        <a:buFont typeface="Wingdings" pitchFamily="2" charset="2"/>
        <a:buChar char="§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901700" indent="-309563" algn="l" rtl="0" eaLnBrk="0" fontAlgn="base" hangingPunct="0">
        <a:lnSpc>
          <a:spcPts val="2400"/>
        </a:lnSpc>
        <a:spcBef>
          <a:spcPct val="0"/>
        </a:spcBef>
        <a:spcAft>
          <a:spcPts val="1000"/>
        </a:spcAft>
        <a:buChar char="–"/>
        <a:defRPr sz="2000">
          <a:solidFill>
            <a:schemeClr val="bg1"/>
          </a:solidFill>
          <a:latin typeface="+mn-lt"/>
          <a:ea typeface="+mn-ea"/>
          <a:cs typeface="+mn-cs"/>
        </a:defRPr>
      </a:lvl2pPr>
      <a:lvl3pPr marL="1436688" indent="-331788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3pPr>
      <a:lvl4pPr marL="1933575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  <a:cs typeface="+mn-cs"/>
        </a:defRPr>
      </a:lvl4pPr>
      <a:lvl5pPr marL="23415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5pPr>
      <a:lvl6pPr marL="2798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6pPr>
      <a:lvl7pPr marL="3255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7131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8pPr>
      <a:lvl9pPr marL="4170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ChangeArrowheads="1"/>
          </p:cNvSpPr>
          <p:nvPr/>
        </p:nvSpPr>
        <p:spPr bwMode="auto">
          <a:xfrm>
            <a:off x="395288" y="692150"/>
            <a:ext cx="8389937" cy="56530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592263"/>
            <a:ext cx="7956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395288" y="368300"/>
            <a:ext cx="8389937" cy="417513"/>
            <a:chOff x="249" y="232"/>
            <a:chExt cx="5285" cy="263"/>
          </a:xfrm>
        </p:grpSpPr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249" y="232"/>
              <a:ext cx="5285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393938"/>
                </a:solidFill>
              </a:endParaRPr>
            </a:p>
          </p:txBody>
        </p:sp>
        <p:sp>
          <p:nvSpPr>
            <p:cNvPr id="3081" name="Rectangle 9"/>
            <p:cNvSpPr>
              <a:spLocks noChangeArrowheads="1"/>
            </p:cNvSpPr>
            <p:nvPr userDrawn="1"/>
          </p:nvSpPr>
          <p:spPr bwMode="auto">
            <a:xfrm rot="2700000">
              <a:off x="409" y="314"/>
              <a:ext cx="182" cy="1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393938"/>
                </a:solidFill>
              </a:endParaRPr>
            </a:p>
          </p:txBody>
        </p:sp>
      </p:grpSp>
      <p:sp>
        <p:nvSpPr>
          <p:cNvPr id="932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1">
                <a:solidFill>
                  <a:schemeClr val="tx2"/>
                </a:solidFill>
              </a:defRPr>
            </a:lvl1pPr>
          </a:lstStyle>
          <a:p>
            <a:fld id="{04C98E40-2845-4A39-9ED6-A9F34C3408A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  <p:pic>
        <p:nvPicPr>
          <p:cNvPr id="3078" name="Picture 20" descr="Monash_log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489700"/>
            <a:ext cx="180022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21"/>
          <p:cNvSpPr>
            <a:spLocks noChangeShapeType="1"/>
          </p:cNvSpPr>
          <p:nvPr/>
        </p:nvSpPr>
        <p:spPr bwMode="auto">
          <a:xfrm>
            <a:off x="8624888" y="654685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83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3"/>
          <p:cNvSpPr>
            <a:spLocks noChangeArrowheads="1"/>
          </p:cNvSpPr>
          <p:nvPr/>
        </p:nvSpPr>
        <p:spPr bwMode="auto">
          <a:xfrm>
            <a:off x="395288" y="692150"/>
            <a:ext cx="8389937" cy="56530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>
              <a:solidFill>
                <a:srgbClr val="393938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592263"/>
            <a:ext cx="7956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grpSp>
        <p:nvGrpSpPr>
          <p:cNvPr id="3076" name="Group 7"/>
          <p:cNvGrpSpPr>
            <a:grpSpLocks/>
          </p:cNvGrpSpPr>
          <p:nvPr/>
        </p:nvGrpSpPr>
        <p:grpSpPr bwMode="auto">
          <a:xfrm>
            <a:off x="395288" y="368300"/>
            <a:ext cx="8389937" cy="417513"/>
            <a:chOff x="249" y="232"/>
            <a:chExt cx="5285" cy="263"/>
          </a:xfrm>
        </p:grpSpPr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249" y="232"/>
              <a:ext cx="5285" cy="2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393938"/>
                </a:solidFill>
              </a:endParaRPr>
            </a:p>
          </p:txBody>
        </p:sp>
        <p:sp>
          <p:nvSpPr>
            <p:cNvPr id="3081" name="Rectangle 9"/>
            <p:cNvSpPr>
              <a:spLocks noChangeArrowheads="1"/>
            </p:cNvSpPr>
            <p:nvPr userDrawn="1"/>
          </p:nvSpPr>
          <p:spPr bwMode="auto">
            <a:xfrm rot="2700000">
              <a:off x="409" y="314"/>
              <a:ext cx="182" cy="1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endParaRPr lang="en-US">
                <a:solidFill>
                  <a:srgbClr val="393938"/>
                </a:solidFill>
              </a:endParaRPr>
            </a:p>
          </p:txBody>
        </p:sp>
      </p:grpSp>
      <p:sp>
        <p:nvSpPr>
          <p:cNvPr id="9320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5688" y="6542088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900" b="1">
                <a:solidFill>
                  <a:schemeClr val="tx2"/>
                </a:solidFill>
              </a:defRPr>
            </a:lvl1pPr>
          </a:lstStyle>
          <a:p>
            <a:fld id="{04C98E40-2845-4A39-9ED6-A9F34C3408A7}" type="slidenum">
              <a:rPr lang="en-AU">
                <a:solidFill>
                  <a:srgbClr val="393938"/>
                </a:solidFill>
              </a:rPr>
              <a:pPr/>
              <a:t>‹#›</a:t>
            </a:fld>
            <a:endParaRPr lang="en-AU">
              <a:solidFill>
                <a:srgbClr val="393938"/>
              </a:solidFill>
            </a:endParaRPr>
          </a:p>
        </p:txBody>
      </p:sp>
      <p:pic>
        <p:nvPicPr>
          <p:cNvPr id="3078" name="Picture 20" descr="Monash_logo_rg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489700"/>
            <a:ext cx="1800225" cy="20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Line 21"/>
          <p:cNvSpPr>
            <a:spLocks noChangeShapeType="1"/>
          </p:cNvSpPr>
          <p:nvPr/>
        </p:nvSpPr>
        <p:spPr bwMode="auto">
          <a:xfrm>
            <a:off x="8624888" y="6546850"/>
            <a:ext cx="0" cy="107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>
              <a:solidFill>
                <a:srgbClr val="3939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6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066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066800" y="6172200"/>
            <a:ext cx="70866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+mn-cs"/>
            </a:endParaRPr>
          </a:p>
        </p:txBody>
      </p:sp>
      <p:sp>
        <p:nvSpPr>
          <p:cNvPr id="1030" name="Rectangle 24"/>
          <p:cNvSpPr>
            <a:spLocks noChangeArrowheads="1"/>
          </p:cNvSpPr>
          <p:nvPr/>
        </p:nvSpPr>
        <p:spPr bwMode="auto">
          <a:xfrm>
            <a:off x="8153400" y="6172200"/>
            <a:ext cx="9906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 dirty="0"/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0500"/>
            <a:ext cx="772795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AU" altLang="en-US" smtClean="0"/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09675" y="1258888"/>
            <a:ext cx="77057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AU" altLang="en-US" smtClean="0"/>
          </a:p>
        </p:txBody>
      </p:sp>
      <p:sp>
        <p:nvSpPr>
          <p:cNvPr id="1033" name="Rectangle 23"/>
          <p:cNvSpPr txBox="1">
            <a:spLocks noChangeArrowheads="1"/>
          </p:cNvSpPr>
          <p:nvPr/>
        </p:nvSpPr>
        <p:spPr bwMode="auto">
          <a:xfrm>
            <a:off x="8229600" y="6238875"/>
            <a:ext cx="838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1400" b="1">
                <a:latin typeface="Arial" panose="020B0604020202020204" pitchFamily="34" charset="0"/>
              </a:rPr>
              <a:t>14-</a:t>
            </a:r>
            <a:fld id="{A29F584A-3A74-43D9-8C9C-38B8284FA565}" type="slidenum">
              <a:rPr lang="en-US" altLang="en-US" sz="1400" b="1" smtClean="0">
                <a:latin typeface="Arial" panose="020B0604020202020204" pitchFamily="34" charset="0"/>
              </a:rPr>
              <a:pPr algn="ctr"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1400" b="1"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/>
        </p:nvSpPr>
        <p:spPr bwMode="auto">
          <a:xfrm>
            <a:off x="1447800" y="6305550"/>
            <a:ext cx="670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1000" b="1" dirty="0"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n-US" sz="1000" b="1" dirty="0" err="1"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latin typeface="Arial" panose="020B0604020202020204" pitchFamily="34" charset="0"/>
              </a:rPr>
              <a:t>8e</a:t>
            </a:r>
            <a:endParaRPr lang="en-US" altLang="en-US" sz="1000" b="1" dirty="0"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6251575"/>
            <a:ext cx="4191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55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8" r:id="rId1"/>
    <p:sldLayoutId id="2147484249" r:id="rId2"/>
    <p:sldLayoutId id="2147484250" r:id="rId3"/>
    <p:sldLayoutId id="2147484251" r:id="rId4"/>
    <p:sldLayoutId id="2147484252" r:id="rId5"/>
    <p:sldLayoutId id="2147484253" r:id="rId6"/>
    <p:sldLayoutId id="2147484254" r:id="rId7"/>
    <p:sldLayoutId id="2147484255" r:id="rId8"/>
    <p:sldLayoutId id="2147484256" r:id="rId9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1484784"/>
            <a:ext cx="8027987" cy="2736838"/>
          </a:xfrm>
        </p:spPr>
        <p:txBody>
          <a:bodyPr anchor="t"/>
          <a:lstStyle/>
          <a:p>
            <a:r>
              <a:rPr lang="en-AU" sz="2800" b="1" dirty="0" smtClean="0"/>
              <a:t>		</a:t>
            </a:r>
            <a:r>
              <a:rPr lang="en-AU" b="1" cap="small" dirty="0">
                <a:solidFill>
                  <a:srgbClr val="008000"/>
                </a:solidFill>
                <a:latin typeface="+mj-lt"/>
              </a:rPr>
              <a:t>Week 7</a:t>
            </a:r>
            <a:endParaRPr lang="en-AU" b="1" cap="small" dirty="0">
              <a:solidFill>
                <a:srgbClr val="008000"/>
              </a:solidFill>
              <a:latin typeface="+mj-lt"/>
            </a:endParaRPr>
          </a:p>
          <a:p>
            <a:r>
              <a:rPr lang="en-US" b="1" cap="small" dirty="0">
                <a:solidFill>
                  <a:srgbClr val="008000"/>
                </a:solidFill>
                <a:latin typeface="+mj-lt"/>
              </a:rPr>
              <a:t>Managing and reporting </a:t>
            </a:r>
            <a:r>
              <a:rPr lang="en-US" b="1" cap="small" dirty="0">
                <a:solidFill>
                  <a:srgbClr val="008000"/>
                </a:solidFill>
                <a:latin typeface="+mj-lt"/>
              </a:rPr>
              <a:t>performance in </a:t>
            </a:r>
            <a:r>
              <a:rPr lang="en-AU" b="1" cap="small" dirty="0">
                <a:solidFill>
                  <a:srgbClr val="008000"/>
                </a:solidFill>
                <a:latin typeface="+mj-lt"/>
              </a:rPr>
              <a:t>decentralised</a:t>
            </a:r>
            <a:r>
              <a:rPr lang="en-US" b="1" cap="small" dirty="0">
                <a:solidFill>
                  <a:srgbClr val="008000"/>
                </a:solidFill>
                <a:latin typeface="+mj-lt"/>
              </a:rPr>
              <a:t> </a:t>
            </a:r>
            <a:r>
              <a:rPr lang="en-AU" b="1" cap="small" dirty="0">
                <a:solidFill>
                  <a:srgbClr val="008000"/>
                </a:solidFill>
                <a:latin typeface="+mj-lt"/>
              </a:rPr>
              <a:t>organisations</a:t>
            </a:r>
            <a:r>
              <a:rPr lang="en-US" b="1" cap="small" dirty="0">
                <a:solidFill>
                  <a:srgbClr val="008000"/>
                </a:solidFill>
                <a:latin typeface="+mj-lt"/>
              </a:rPr>
              <a:t> </a:t>
            </a:r>
            <a:r>
              <a:rPr lang="en-US" sz="2800" dirty="0"/>
              <a:t>	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	</a:t>
            </a:r>
            <a:r>
              <a:rPr lang="en-US" sz="4400" b="1" cap="small" dirty="0">
                <a:solidFill>
                  <a:srgbClr val="008000"/>
                </a:solidFill>
                <a:latin typeface="+mj-lt"/>
              </a:rPr>
              <a:t>Chapter </a:t>
            </a:r>
            <a:r>
              <a:rPr lang="en-US" sz="4400" b="1" cap="small" dirty="0" smtClean="0">
                <a:solidFill>
                  <a:srgbClr val="008000"/>
                </a:solidFill>
                <a:latin typeface="+mj-lt"/>
              </a:rPr>
              <a:t>12</a:t>
            </a:r>
          </a:p>
        </p:txBody>
      </p:sp>
      <p:sp>
        <p:nvSpPr>
          <p:cNvPr id="20484" name="Rectangle 5"/>
          <p:cNvSpPr txBox="1">
            <a:spLocks noChangeArrowheads="1"/>
          </p:cNvSpPr>
          <p:nvPr/>
        </p:nvSpPr>
        <p:spPr bwMode="auto">
          <a:xfrm>
            <a:off x="2375756" y="5337212"/>
            <a:ext cx="8101012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b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0"/>
              </a:spcBef>
            </a:pPr>
            <a:endParaRPr lang="en-A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Our learning </a:t>
            </a:r>
            <a:r>
              <a:rPr lang="en-AU" sz="3600" dirty="0" smtClean="0"/>
              <a:t>goals </a:t>
            </a:r>
            <a:r>
              <a:rPr lang="en-AU" sz="3600" dirty="0"/>
              <a:t>today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187450" y="1268760"/>
            <a:ext cx="8101013" cy="3240360"/>
          </a:xfrm>
        </p:spPr>
        <p:txBody>
          <a:bodyPr/>
          <a:lstStyle/>
          <a:p>
            <a:r>
              <a:rPr lang="en-AU" dirty="0" smtClean="0"/>
              <a:t>Understand what the </a:t>
            </a:r>
            <a:r>
              <a:rPr lang="en-AU" i="1" dirty="0" smtClean="0"/>
              <a:t>MCS</a:t>
            </a:r>
            <a:r>
              <a:rPr lang="en-AU" dirty="0" smtClean="0"/>
              <a:t> is</a:t>
            </a:r>
          </a:p>
          <a:p>
            <a:r>
              <a:rPr lang="en-AU" altLang="en-US" dirty="0" smtClean="0"/>
              <a:t>Structuring </a:t>
            </a:r>
            <a:r>
              <a:rPr lang="en-AU" altLang="en-US" dirty="0"/>
              <a:t>for control</a:t>
            </a:r>
          </a:p>
          <a:p>
            <a:r>
              <a:rPr lang="en-AU" altLang="en-US" dirty="0" smtClean="0"/>
              <a:t>Complex </a:t>
            </a:r>
            <a:r>
              <a:rPr lang="en-AU" altLang="en-US" dirty="0"/>
              <a:t>structures</a:t>
            </a:r>
          </a:p>
          <a:p>
            <a:r>
              <a:rPr lang="en-AU" dirty="0" smtClean="0"/>
              <a:t>Managing </a:t>
            </a:r>
            <a:r>
              <a:rPr lang="en-AU" dirty="0" smtClean="0"/>
              <a:t>challenges of decentralisation</a:t>
            </a:r>
          </a:p>
          <a:p>
            <a:pPr lvl="1"/>
            <a:r>
              <a:rPr lang="en-AU" sz="3200" dirty="0" smtClean="0"/>
              <a:t>Goal congruence and Transfer pricing</a:t>
            </a:r>
          </a:p>
          <a:p>
            <a:pPr lvl="1"/>
            <a:r>
              <a:rPr lang="en-AU" sz="3200" i="1" dirty="0" smtClean="0">
                <a:solidFill>
                  <a:srgbClr val="0000FF"/>
                </a:solidFill>
              </a:rPr>
              <a:t>(you’ll need the word document for the lecture examples</a:t>
            </a:r>
            <a:r>
              <a:rPr lang="en-AU" sz="3200" i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AU" sz="2000" smtClean="0"/>
              <a:t>[See </a:t>
            </a:r>
            <a:r>
              <a:rPr lang="en-AU" sz="2000" dirty="0" smtClean="0"/>
              <a:t>notes to some of the slides, they are just there for your revision, not to be covered in </a:t>
            </a:r>
            <a:r>
              <a:rPr lang="en-AU" sz="2000" smtClean="0"/>
              <a:t>the lecture]</a:t>
            </a:r>
            <a:endParaRPr lang="en-AU" sz="2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</p:spPr>
        <p:txBody>
          <a:bodyPr/>
          <a:lstStyle/>
          <a:p>
            <a:fld id="{51F9E6D7-2B09-4049-9247-A73C7AE872F7}" type="slidenum">
              <a:rPr lang="en-AU" smtClean="0"/>
              <a:pPr/>
              <a:t>2</a:t>
            </a:fld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0197" y="332656"/>
            <a:ext cx="7727950" cy="935038"/>
          </a:xfrm>
        </p:spPr>
        <p:txBody>
          <a:bodyPr/>
          <a:lstStyle/>
          <a:p>
            <a:pPr eaLnBrk="1" hangingPunct="1"/>
            <a:r>
              <a:rPr lang="en-US" sz="3600" dirty="0" smtClean="0"/>
              <a:t>Let’s locate MCS in an </a:t>
            </a:r>
            <a:r>
              <a:rPr lang="en-AU" sz="3600" dirty="0" smtClean="0"/>
              <a:t>organisation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295636" y="1304765"/>
            <a:ext cx="7417073" cy="5537284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We can break down the broad area of management in different ways (Merchant, 1998):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</p:spPr>
        <p:txBody>
          <a:bodyPr/>
          <a:lstStyle/>
          <a:p>
            <a:fld id="{51F9E6D7-2B09-4049-9247-A73C7AE872F7}" type="slidenum">
              <a:rPr lang="en-AU" smtClean="0"/>
              <a:pPr/>
              <a:t>3</a:t>
            </a:fld>
            <a:endParaRPr lang="en-AU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39656630"/>
              </p:ext>
            </p:extLst>
          </p:nvPr>
        </p:nvGraphicFramePr>
        <p:xfrm>
          <a:off x="1295636" y="2924944"/>
          <a:ext cx="774086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432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3638" y="315557"/>
            <a:ext cx="7727950" cy="935038"/>
          </a:xfrm>
        </p:spPr>
        <p:txBody>
          <a:bodyPr/>
          <a:lstStyle/>
          <a:p>
            <a:pPr eaLnBrk="1" hangingPunct="1"/>
            <a:r>
              <a:rPr lang="en-US" sz="3600" dirty="0"/>
              <a:t>W</a:t>
            </a:r>
            <a:r>
              <a:rPr lang="en-US" sz="3600" dirty="0" smtClean="0"/>
              <a:t>hat does a </a:t>
            </a:r>
            <a:r>
              <a:rPr lang="en-US" sz="3600" u="sng" dirty="0" smtClean="0">
                <a:solidFill>
                  <a:srgbClr val="00B050"/>
                </a:solidFill>
              </a:rPr>
              <a:t>well-designed</a:t>
            </a:r>
            <a:r>
              <a:rPr lang="en-US" sz="3600" dirty="0" smtClean="0"/>
              <a:t> MCS do?</a:t>
            </a:r>
            <a:endParaRPr 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07604" y="1268784"/>
            <a:ext cx="8317173" cy="4752504"/>
          </a:xfrm>
        </p:spPr>
        <p:txBody>
          <a:bodyPr/>
          <a:lstStyle/>
          <a:p>
            <a:pPr eaLnBrk="1" hangingPunct="1"/>
            <a:r>
              <a:rPr lang="en-AU" sz="2400" i="1" dirty="0" smtClean="0">
                <a:solidFill>
                  <a:srgbClr val="0000FF"/>
                </a:solidFill>
              </a:rPr>
              <a:t>Primary function:</a:t>
            </a:r>
            <a:r>
              <a:rPr lang="en-AU" sz="2400" dirty="0" smtClean="0"/>
              <a:t> influences behaviour in desirable ways</a:t>
            </a:r>
          </a:p>
          <a:p>
            <a:pPr eaLnBrk="1" hangingPunct="1"/>
            <a:r>
              <a:rPr lang="en-AU" sz="2400" i="1" dirty="0" smtClean="0">
                <a:solidFill>
                  <a:srgbClr val="0000FF"/>
                </a:solidFill>
              </a:rPr>
              <a:t>Benefit/ outcome?</a:t>
            </a:r>
          </a:p>
          <a:p>
            <a:pPr lvl="1" eaLnBrk="1" hangingPunct="1"/>
            <a:r>
              <a:rPr lang="en-AU" sz="2400" dirty="0" smtClean="0"/>
              <a:t>Increases probability of achieving organisational objectives (by correctly implementing the strategies)</a:t>
            </a:r>
          </a:p>
          <a:p>
            <a:pPr lvl="1" eaLnBrk="1" hangingPunct="1"/>
            <a:endParaRPr lang="en-AU" sz="2400" dirty="0" smtClean="0"/>
          </a:p>
          <a:p>
            <a:pPr eaLnBrk="1" hangingPunct="1"/>
            <a:r>
              <a:rPr lang="en-AU" sz="2400" i="1" dirty="0" smtClean="0">
                <a:solidFill>
                  <a:srgbClr val="0000FF"/>
                </a:solidFill>
              </a:rPr>
              <a:t>Research shows (Merchant, 1998):</a:t>
            </a:r>
          </a:p>
          <a:p>
            <a:pPr lvl="1" eaLnBrk="1" hangingPunct="1"/>
            <a:r>
              <a:rPr lang="en-AU" sz="2400" dirty="0" smtClean="0"/>
              <a:t>Focusing on improving MCS provides better payoffs than focusing on improving strategies</a:t>
            </a:r>
          </a:p>
          <a:p>
            <a:pPr lvl="1" eaLnBrk="1" hangingPunct="1"/>
            <a:r>
              <a:rPr lang="en-AU" sz="2400" dirty="0" smtClean="0"/>
              <a:t>Seven out of ten CEOs who fail do so not because of bad strategy but because of poor implementation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</p:spPr>
        <p:txBody>
          <a:bodyPr/>
          <a:lstStyle/>
          <a:p>
            <a:fld id="{51F9E6D7-2B09-4049-9247-A73C7AE872F7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600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Management Control Systems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935596" y="1340768"/>
            <a:ext cx="8442325" cy="360150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800" dirty="0" smtClean="0"/>
              <a:t>Consists of </a:t>
            </a:r>
            <a:r>
              <a:rPr lang="en-AU" sz="2800" b="1" dirty="0" smtClean="0">
                <a:solidFill>
                  <a:srgbClr val="0000FF"/>
                </a:solidFill>
              </a:rPr>
              <a:t>formal</a:t>
            </a:r>
            <a:r>
              <a:rPr lang="en-AU" sz="2800" dirty="0" smtClean="0"/>
              <a:t> and </a:t>
            </a:r>
            <a:r>
              <a:rPr lang="en-AU" sz="2800" b="1" dirty="0" smtClean="0">
                <a:solidFill>
                  <a:srgbClr val="0000FF"/>
                </a:solidFill>
              </a:rPr>
              <a:t>informal</a:t>
            </a:r>
            <a:r>
              <a:rPr lang="en-AU" sz="2800" dirty="0" smtClean="0"/>
              <a:t> control systems: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800" dirty="0" smtClean="0"/>
              <a:t>Formal systems include explicit rules, procedures, performance measures, and incentive plans that guide the behaviour of its managers and other employees</a:t>
            </a:r>
          </a:p>
          <a:p>
            <a:pPr marL="592137" lvl="1" indent="0" eaLnBrk="1" hangingPunct="1">
              <a:lnSpc>
                <a:spcPct val="90000"/>
              </a:lnSpc>
              <a:buNone/>
            </a:pPr>
            <a:endParaRPr lang="en-AU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AU" sz="2800" dirty="0" smtClean="0"/>
              <a:t>Informal systems include shared values, loyalties, and mutual commitments among members of the company, corporate culture, and unwritten norms about acceptable behaviour</a:t>
            </a:r>
          </a:p>
        </p:txBody>
      </p:sp>
      <p:sp>
        <p:nvSpPr>
          <p:cNvPr id="12292" name="Footer Placeholder 21"/>
          <p:cNvSpPr>
            <a:spLocks/>
          </p:cNvSpPr>
          <p:nvPr/>
        </p:nvSpPr>
        <p:spPr bwMode="auto">
          <a:xfrm>
            <a:off x="2667000" y="6324600"/>
            <a:ext cx="3352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200">
                <a:solidFill>
                  <a:srgbClr val="045C75"/>
                </a:solidFill>
              </a:rPr>
              <a:t>© 2009 Pearson Prentice Hall.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0615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165225" y="368660"/>
            <a:ext cx="7727950" cy="935038"/>
          </a:xfrm>
        </p:spPr>
        <p:txBody>
          <a:bodyPr/>
          <a:lstStyle/>
          <a:p>
            <a:r>
              <a:rPr lang="en-AU" altLang="en-US" sz="3600" dirty="0" smtClean="0"/>
              <a:t>Purpose of performance management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187450" y="1412776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Communicate strategy and plans, align employee’s goals</a:t>
            </a:r>
          </a:p>
          <a:p>
            <a:r>
              <a:rPr lang="en-AU" altLang="en-US" dirty="0" smtClean="0"/>
              <a:t>Track management performance against targets</a:t>
            </a:r>
          </a:p>
          <a:p>
            <a:r>
              <a:rPr lang="en-AU" altLang="en-US" dirty="0" smtClean="0"/>
              <a:t>Evaluate and reward subordinates’ performance</a:t>
            </a:r>
          </a:p>
          <a:p>
            <a:r>
              <a:rPr lang="en-AU" altLang="en-US" dirty="0" smtClean="0"/>
              <a:t>Guide future development of strategies and operations</a:t>
            </a:r>
          </a:p>
          <a:p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105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161958" y="372576"/>
            <a:ext cx="7727950" cy="935038"/>
          </a:xfrm>
        </p:spPr>
        <p:txBody>
          <a:bodyPr/>
          <a:lstStyle/>
          <a:p>
            <a:r>
              <a:rPr lang="en-AU" altLang="en-US" sz="3200" dirty="0" smtClean="0"/>
              <a:t>Characteristics of effective performance measurement systems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184183" y="1592796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Links to strategies and goals</a:t>
            </a:r>
          </a:p>
          <a:p>
            <a:r>
              <a:rPr lang="en-AU" altLang="en-US" dirty="0" smtClean="0"/>
              <a:t>Recognises controllability</a:t>
            </a:r>
          </a:p>
          <a:p>
            <a:r>
              <a:rPr lang="en-AU" altLang="en-US" dirty="0" smtClean="0"/>
              <a:t>Embraces participation and empowerment</a:t>
            </a:r>
          </a:p>
          <a:p>
            <a:r>
              <a:rPr lang="en-AU" altLang="en-US" dirty="0" smtClean="0"/>
              <a:t>Simple and understandable measures</a:t>
            </a:r>
          </a:p>
        </p:txBody>
      </p:sp>
      <p:sp>
        <p:nvSpPr>
          <p:cNvPr id="10244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40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87450" y="404664"/>
            <a:ext cx="7727950" cy="935038"/>
          </a:xfrm>
        </p:spPr>
        <p:txBody>
          <a:bodyPr/>
          <a:lstStyle/>
          <a:p>
            <a:r>
              <a:rPr lang="en-AU" altLang="en-US" sz="3200" dirty="0" smtClean="0"/>
              <a:t>Characteristics of effective performance measurement systems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1209675" y="1592796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Emphasises the positives</a:t>
            </a:r>
          </a:p>
          <a:p>
            <a:r>
              <a:rPr lang="en-AU" altLang="en-US" dirty="0" smtClean="0"/>
              <a:t>Is reported in a timely manner</a:t>
            </a:r>
          </a:p>
          <a:p>
            <a:r>
              <a:rPr lang="en-AU" altLang="en-US" dirty="0" smtClean="0"/>
              <a:t>Includes benchmarking</a:t>
            </a:r>
          </a:p>
          <a:p>
            <a:r>
              <a:rPr lang="en-AU" altLang="en-US" dirty="0" smtClean="0"/>
              <a:t>Limited measures</a:t>
            </a:r>
          </a:p>
          <a:p>
            <a:r>
              <a:rPr lang="en-AU" altLang="en-US" dirty="0" smtClean="0"/>
              <a:t>Links to rewards</a:t>
            </a:r>
          </a:p>
          <a:p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3234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1151620" y="548680"/>
            <a:ext cx="7727950" cy="935038"/>
          </a:xfrm>
        </p:spPr>
        <p:txBody>
          <a:bodyPr/>
          <a:lstStyle/>
          <a:p>
            <a:r>
              <a:rPr lang="en-AU" altLang="en-US" dirty="0" smtClean="0"/>
              <a:t>Structuring for control: decentralisation</a:t>
            </a:r>
          </a:p>
        </p:txBody>
      </p:sp>
      <p:sp>
        <p:nvSpPr>
          <p:cNvPr id="14339" name="Rectangle 5"/>
          <p:cNvSpPr>
            <a:spLocks noGrp="1" noChangeArrowheads="1"/>
          </p:cNvSpPr>
          <p:nvPr>
            <p:ph idx="1"/>
          </p:nvPr>
        </p:nvSpPr>
        <p:spPr>
          <a:xfrm>
            <a:off x="1039268" y="1628800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Decentralisation</a:t>
            </a:r>
          </a:p>
          <a:p>
            <a:pPr lvl="1"/>
            <a:r>
              <a:rPr lang="en-AU" altLang="en-US" dirty="0" smtClean="0"/>
              <a:t>Dividing the organisation into smaller units</a:t>
            </a:r>
          </a:p>
          <a:p>
            <a:pPr lvl="1"/>
            <a:r>
              <a:rPr lang="en-AU" altLang="en-US" dirty="0" smtClean="0"/>
              <a:t>Each unit is assigned particular operational and decision-making responsibilities</a:t>
            </a:r>
          </a:p>
          <a:p>
            <a:r>
              <a:rPr lang="en-AU" altLang="en-US" dirty="0" smtClean="0"/>
              <a:t>Goal congruence</a:t>
            </a:r>
          </a:p>
          <a:p>
            <a:pPr lvl="1"/>
            <a:r>
              <a:rPr lang="en-AU" altLang="en-US" dirty="0" smtClean="0"/>
              <a:t>Ensuring goals throughout the units are aligned with organisational goals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79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1223628" y="528442"/>
            <a:ext cx="7727950" cy="935038"/>
          </a:xfrm>
        </p:spPr>
        <p:txBody>
          <a:bodyPr/>
          <a:lstStyle/>
          <a:p>
            <a:r>
              <a:rPr lang="en-AU" altLang="en-US" sz="3600" dirty="0" smtClean="0"/>
              <a:t>Structuring for control: decentralisation 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idx="1"/>
          </p:nvPr>
        </p:nvSpPr>
        <p:spPr>
          <a:xfrm>
            <a:off x="1042988" y="1664804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Responsibility accounting</a:t>
            </a:r>
          </a:p>
          <a:p>
            <a:pPr lvl="1"/>
            <a:r>
              <a:rPr lang="en-AU" altLang="en-US" dirty="0" smtClean="0"/>
              <a:t>Assigning responsibility to managers to run their units</a:t>
            </a:r>
          </a:p>
          <a:p>
            <a:pPr lvl="1"/>
            <a:r>
              <a:rPr lang="en-AU" altLang="en-US" dirty="0" smtClean="0"/>
              <a:t>Managers are held accountable for the performance of their units</a:t>
            </a:r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0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1151620" y="368660"/>
            <a:ext cx="7727950" cy="935038"/>
          </a:xfrm>
        </p:spPr>
        <p:txBody>
          <a:bodyPr/>
          <a:lstStyle/>
          <a:p>
            <a:r>
              <a:rPr lang="en-AU" altLang="en-US" sz="3600" dirty="0" smtClean="0"/>
              <a:t>Structuring for control: decentralisation</a:t>
            </a:r>
          </a:p>
        </p:txBody>
      </p:sp>
      <p:sp>
        <p:nvSpPr>
          <p:cNvPr id="18435" name="Rectangle 5"/>
          <p:cNvSpPr>
            <a:spLocks noGrp="1" noChangeArrowheads="1"/>
          </p:cNvSpPr>
          <p:nvPr>
            <p:ph idx="1"/>
          </p:nvPr>
        </p:nvSpPr>
        <p:spPr>
          <a:xfrm>
            <a:off x="1027055" y="1447049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Benefits of decentralisation for managers</a:t>
            </a:r>
          </a:p>
          <a:p>
            <a:pPr lvl="1"/>
            <a:r>
              <a:rPr lang="en-AU" altLang="en-US" dirty="0" smtClean="0"/>
              <a:t>More accurate and complete local information about markets and operations </a:t>
            </a:r>
          </a:p>
          <a:p>
            <a:pPr lvl="1"/>
            <a:r>
              <a:rPr lang="en-AU" altLang="en-US" dirty="0" smtClean="0"/>
              <a:t>Training for future higher-level managers</a:t>
            </a:r>
          </a:p>
          <a:p>
            <a:pPr lvl="1"/>
            <a:r>
              <a:rPr lang="en-AU" altLang="en-US" dirty="0" smtClean="0"/>
              <a:t>Greater motivation and job satisfaction</a:t>
            </a:r>
          </a:p>
          <a:p>
            <a:pPr lvl="1"/>
            <a:r>
              <a:rPr lang="en-AU" altLang="en-US" dirty="0" smtClean="0"/>
              <a:t>More time for strategic issues</a:t>
            </a:r>
          </a:p>
          <a:p>
            <a:pPr lvl="1"/>
            <a:r>
              <a:rPr lang="en-AU" altLang="en-US" dirty="0" smtClean="0"/>
              <a:t>Delegation allows quicker responses to opportunities and problems as they arise</a:t>
            </a:r>
          </a:p>
          <a:p>
            <a:endParaRPr lang="en-AU" altLang="en-US" dirty="0" smtClean="0"/>
          </a:p>
          <a:p>
            <a:endParaRPr lang="en-AU" altLang="en-US" dirty="0" smtClean="0"/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21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1273411" y="656692"/>
            <a:ext cx="7727950" cy="935038"/>
          </a:xfrm>
        </p:spPr>
        <p:txBody>
          <a:bodyPr/>
          <a:lstStyle/>
          <a:p>
            <a:r>
              <a:rPr lang="en-AU" altLang="en-US" sz="3600" dirty="0" smtClean="0"/>
              <a:t>Structuring for control: decentralisation 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idx="1"/>
          </p:nvPr>
        </p:nvSpPr>
        <p:spPr>
          <a:xfrm>
            <a:off x="1295636" y="2060848"/>
            <a:ext cx="7705725" cy="3384376"/>
          </a:xfrm>
        </p:spPr>
        <p:txBody>
          <a:bodyPr/>
          <a:lstStyle/>
          <a:p>
            <a:r>
              <a:rPr lang="en-AU" altLang="en-US" dirty="0" smtClean="0"/>
              <a:t>Costs of decentralisation</a:t>
            </a:r>
          </a:p>
          <a:p>
            <a:pPr lvl="1"/>
            <a:r>
              <a:rPr lang="en-AU" altLang="en-US" dirty="0" smtClean="0"/>
              <a:t>Narrow focus on own unit’s goals</a:t>
            </a:r>
          </a:p>
          <a:p>
            <a:pPr lvl="1"/>
            <a:r>
              <a:rPr lang="en-AU" altLang="en-US" dirty="0" smtClean="0"/>
              <a:t>Unnecessary duplication</a:t>
            </a:r>
          </a:p>
          <a:p>
            <a:r>
              <a:rPr lang="en-AU" altLang="en-US" dirty="0" smtClean="0"/>
              <a:t>Goal congruence: a behavioural challenge</a:t>
            </a:r>
          </a:p>
        </p:txBody>
      </p:sp>
    </p:spTree>
    <p:extLst>
      <p:ext uri="{BB962C8B-B14F-4D97-AF65-F5344CB8AC3E}">
        <p14:creationId xmlns:p14="http://schemas.microsoft.com/office/powerpoint/2010/main" val="1039317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1254125" y="260350"/>
            <a:ext cx="7799388" cy="935038"/>
          </a:xfrm>
        </p:spPr>
        <p:txBody>
          <a:bodyPr anchor="ctr"/>
          <a:lstStyle/>
          <a:p>
            <a:pPr eaLnBrk="1" hangingPunct="1"/>
            <a:r>
              <a:rPr lang="en-AU" altLang="en-US" smtClean="0"/>
              <a:t>Responsibility centres and financial performance</a:t>
            </a:r>
            <a:endParaRPr lang="en-AU" altLang="en-US" sz="3200" smtClean="0"/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1517650"/>
            <a:ext cx="7407275" cy="40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4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/>
              <a:t>Responsibility centres 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/>
              <a:t>In practice</a:t>
            </a:r>
          </a:p>
          <a:p>
            <a:pPr lvl="1"/>
            <a:r>
              <a:rPr lang="en-AU" altLang="en-US" dirty="0" smtClean="0"/>
              <a:t>Cost centre is commonly used</a:t>
            </a:r>
          </a:p>
          <a:p>
            <a:pPr lvl="1"/>
            <a:r>
              <a:rPr lang="en-AU" altLang="en-US" dirty="0" smtClean="0"/>
              <a:t>Revenue centre is seldom used</a:t>
            </a:r>
          </a:p>
          <a:p>
            <a:pPr lvl="1"/>
            <a:r>
              <a:rPr lang="en-AU" altLang="en-US" dirty="0" smtClean="0"/>
              <a:t>Profit centre may refer to both profit centres and investment centres</a:t>
            </a:r>
          </a:p>
          <a:p>
            <a:pPr lvl="1"/>
            <a:r>
              <a:rPr lang="en-AU" altLang="en-US" dirty="0" smtClean="0"/>
              <a:t>Strategic business unit (SBU) is often used to refer to investment centres and occasionally to profit centres that have their own distinct markets and strategies</a:t>
            </a:r>
          </a:p>
        </p:txBody>
      </p:sp>
    </p:spTree>
    <p:extLst>
      <p:ext uri="{BB962C8B-B14F-4D97-AF65-F5344CB8AC3E}">
        <p14:creationId xmlns:p14="http://schemas.microsoft.com/office/powerpoint/2010/main" val="178088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More complex structures</a:t>
            </a:r>
          </a:p>
        </p:txBody>
      </p:sp>
      <p:sp>
        <p:nvSpPr>
          <p:cNvPr id="2662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Shared services</a:t>
            </a:r>
          </a:p>
          <a:p>
            <a:pPr lvl="1"/>
            <a:r>
              <a:rPr lang="en-AU" altLang="en-US" smtClean="0"/>
              <a:t>The concentration of support services formed into a separate unit to service multiple internal customers</a:t>
            </a:r>
          </a:p>
          <a:p>
            <a:pPr lvl="1"/>
            <a:r>
              <a:rPr lang="en-AU" altLang="en-US" smtClean="0"/>
              <a:t>Aim to reduce cost and improve quality of service</a:t>
            </a:r>
          </a:p>
          <a:p>
            <a:pPr lvl="1"/>
            <a:r>
              <a:rPr lang="en-AU" altLang="en-US" smtClean="0"/>
              <a:t>High level of autonomy and incentives</a:t>
            </a:r>
          </a:p>
          <a:p>
            <a:pPr lvl="1"/>
            <a:r>
              <a:rPr lang="en-AU" altLang="en-US" smtClean="0"/>
              <a:t>Often set up as profit centres with the aim to break even</a:t>
            </a:r>
          </a:p>
          <a:p>
            <a:pPr lvl="1"/>
            <a:endParaRPr lang="en-AU" altLang="en-US" smtClean="0"/>
          </a:p>
          <a:p>
            <a:pPr lvl="1"/>
            <a:endParaRPr lang="en-AU" altLang="en-US" smtClean="0"/>
          </a:p>
        </p:txBody>
      </p:sp>
      <p:sp>
        <p:nvSpPr>
          <p:cNvPr id="26628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65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727950" cy="935038"/>
          </a:xfrm>
        </p:spPr>
        <p:txBody>
          <a:bodyPr/>
          <a:lstStyle/>
          <a:p>
            <a:r>
              <a:rPr lang="en-AU" altLang="en-US" dirty="0" smtClean="0"/>
              <a:t/>
            </a:r>
            <a:br>
              <a:rPr lang="en-AU" altLang="en-US" dirty="0" smtClean="0"/>
            </a:br>
            <a:r>
              <a:rPr lang="en-AU" altLang="en-US" sz="3200" dirty="0" smtClean="0"/>
              <a:t>Shared services versus centralised services </a:t>
            </a:r>
            <a:r>
              <a:rPr lang="en-AU" altLang="en-US" dirty="0" smtClean="0"/>
              <a:t>	</a:t>
            </a:r>
          </a:p>
        </p:txBody>
      </p:sp>
      <p:sp>
        <p:nvSpPr>
          <p:cNvPr id="28675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  <p:pic>
        <p:nvPicPr>
          <p:cNvPr id="2867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066" y="1484784"/>
            <a:ext cx="6860370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46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More complex structures</a:t>
            </a:r>
          </a:p>
        </p:txBody>
      </p:sp>
      <p:sp>
        <p:nvSpPr>
          <p:cNvPr id="30723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Team-based structures</a:t>
            </a:r>
          </a:p>
          <a:p>
            <a:pPr lvl="1"/>
            <a:r>
              <a:rPr lang="en-AU" altLang="en-US" smtClean="0"/>
              <a:t>Move towards flatter organisational structures</a:t>
            </a:r>
          </a:p>
          <a:p>
            <a:pPr lvl="1"/>
            <a:r>
              <a:rPr lang="en-AU" altLang="en-US" smtClean="0"/>
              <a:t>Self-managed work teams</a:t>
            </a:r>
          </a:p>
          <a:p>
            <a:pPr lvl="1"/>
            <a:r>
              <a:rPr lang="en-AU" altLang="en-US" smtClean="0"/>
              <a:t>Members of team will be multiskilled</a:t>
            </a:r>
          </a:p>
          <a:p>
            <a:pPr lvl="1"/>
            <a:r>
              <a:rPr lang="en-AU" altLang="en-US" smtClean="0"/>
              <a:t>Promote employee satisfaction and improved productivity</a:t>
            </a:r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984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200" smtClean="0"/>
              <a:t>Trade-offs in the implementation of self-managed work teams</a:t>
            </a: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1341438"/>
            <a:ext cx="7278687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483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Financial performance reports</a:t>
            </a:r>
          </a:p>
        </p:txBody>
      </p:sp>
      <p:sp>
        <p:nvSpPr>
          <p:cNvPr id="34819" name="Rectangle 6"/>
          <p:cNvSpPr>
            <a:spLocks noGrp="1" noChangeArrowheads="1"/>
          </p:cNvSpPr>
          <p:nvPr>
            <p:ph idx="1"/>
          </p:nvPr>
        </p:nvSpPr>
        <p:spPr>
          <a:xfrm>
            <a:off x="1187450" y="1556792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Show key financial results appropriate for the type of responsibility centre</a:t>
            </a:r>
          </a:p>
          <a:p>
            <a:r>
              <a:rPr lang="en-AU" altLang="en-US" dirty="0" smtClean="0"/>
              <a:t>Segmented profit statements</a:t>
            </a:r>
          </a:p>
          <a:p>
            <a:r>
              <a:rPr lang="en-AU" altLang="en-US" dirty="0" smtClean="0"/>
              <a:t>Contribution margin format</a:t>
            </a:r>
          </a:p>
          <a:p>
            <a:r>
              <a:rPr lang="en-AU" altLang="en-US" dirty="0" smtClean="0"/>
              <a:t>Typically highlight variances between budgeted and actual results</a:t>
            </a:r>
          </a:p>
          <a:p>
            <a:endParaRPr lang="en-AU" altLang="en-US" dirty="0" smtClean="0"/>
          </a:p>
        </p:txBody>
      </p:sp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39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600" dirty="0" smtClean="0"/>
              <a:t>Financial performance reports </a:t>
            </a:r>
          </a:p>
        </p:txBody>
      </p:sp>
      <p:sp>
        <p:nvSpPr>
          <p:cNvPr id="36867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/>
              <a:t>Distinguish between profit margin controllable by manager and profit margin attributable to unit</a:t>
            </a:r>
          </a:p>
          <a:p>
            <a:r>
              <a:rPr lang="en-AU" altLang="en-US" dirty="0" smtClean="0"/>
              <a:t>Cost allocations</a:t>
            </a:r>
          </a:p>
          <a:p>
            <a:pPr lvl="1"/>
            <a:r>
              <a:rPr lang="en-AU" altLang="en-US" dirty="0" smtClean="0"/>
              <a:t>Traditional or ABC methods can be used</a:t>
            </a:r>
          </a:p>
          <a:p>
            <a:pPr lvl="1"/>
            <a:r>
              <a:rPr lang="en-AU" altLang="en-US" dirty="0" smtClean="0"/>
              <a:t>Some common costs may not be allocated</a:t>
            </a:r>
          </a:p>
          <a:p>
            <a:r>
              <a:rPr lang="en-AU" altLang="en-US" dirty="0" smtClean="0"/>
              <a:t>Real-time reporting</a:t>
            </a:r>
          </a:p>
          <a:p>
            <a:endParaRPr lang="en-AU" altLang="en-US" dirty="0" smtClean="0"/>
          </a:p>
          <a:p>
            <a:pPr lvl="1"/>
            <a:endParaRPr lang="en-AU" altLang="en-US" dirty="0" smtClean="0"/>
          </a:p>
          <a:p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781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Transfer pricing</a:t>
            </a:r>
          </a:p>
        </p:txBody>
      </p:sp>
      <p:sp>
        <p:nvSpPr>
          <p:cNvPr id="38915" name="Rectangle 6"/>
          <p:cNvSpPr>
            <a:spLocks noGrp="1" noChangeArrowheads="1"/>
          </p:cNvSpPr>
          <p:nvPr>
            <p:ph idx="1"/>
          </p:nvPr>
        </p:nvSpPr>
        <p:spPr>
          <a:xfrm>
            <a:off x="1039994" y="1431110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The internal selling price used when goods and services are transferred within a decentralised organisation</a:t>
            </a:r>
          </a:p>
          <a:p>
            <a:r>
              <a:rPr lang="en-AU" altLang="en-US" dirty="0" smtClean="0"/>
              <a:t>The transfer price is revenue for the supplying unit and cost for the buying unit</a:t>
            </a:r>
          </a:p>
          <a:p>
            <a:pPr lvl="1"/>
            <a:endParaRPr lang="en-AU" altLang="en-US" dirty="0" smtClean="0"/>
          </a:p>
        </p:txBody>
      </p:sp>
      <p:sp>
        <p:nvSpPr>
          <p:cNvPr id="38916" name="Text Box 8"/>
          <p:cNvSpPr txBox="1">
            <a:spLocks noChangeArrowheads="1"/>
          </p:cNvSpPr>
          <p:nvPr/>
        </p:nvSpPr>
        <p:spPr bwMode="auto">
          <a:xfrm>
            <a:off x="8101013" y="5661025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600" i="1">
                <a:solidFill>
                  <a:srgbClr val="336600"/>
                </a:solidFill>
                <a:latin typeface="Times New Roman" panose="02020603050405020304" pitchFamily="18" charset="0"/>
              </a:rPr>
              <a:t>(cont.)</a:t>
            </a:r>
            <a:endParaRPr kumimoji="0" lang="en-US" altLang="en-US" sz="1600">
              <a:solidFill>
                <a:srgbClr val="33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Tx/>
              <a:buFontTx/>
              <a:buNone/>
            </a:pPr>
            <a:endParaRPr kumimoji="0" lang="en-AU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598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600" dirty="0" smtClean="0"/>
              <a:t>Transfer pricing</a:t>
            </a:r>
          </a:p>
        </p:txBody>
      </p:sp>
      <p:sp>
        <p:nvSpPr>
          <p:cNvPr id="40963" name="Rectangle 6"/>
          <p:cNvSpPr>
            <a:spLocks noGrp="1" noChangeArrowheads="1"/>
          </p:cNvSpPr>
          <p:nvPr>
            <p:ph idx="1"/>
          </p:nvPr>
        </p:nvSpPr>
        <p:spPr>
          <a:xfrm>
            <a:off x="1172606" y="1520788"/>
            <a:ext cx="7705725" cy="4681537"/>
          </a:xfrm>
        </p:spPr>
        <p:txBody>
          <a:bodyPr/>
          <a:lstStyle/>
          <a:p>
            <a:r>
              <a:rPr lang="en-AU" altLang="en-US" sz="3600" dirty="0" smtClean="0"/>
              <a:t>Transfer pricing should:</a:t>
            </a:r>
          </a:p>
          <a:p>
            <a:pPr lvl="1"/>
            <a:r>
              <a:rPr lang="en-AU" altLang="en-US" sz="3200" dirty="0" smtClean="0"/>
              <a:t>result in </a:t>
            </a:r>
            <a:r>
              <a:rPr lang="en-AU" altLang="en-US" sz="3200" dirty="0" smtClean="0"/>
              <a:t>units’ </a:t>
            </a:r>
            <a:r>
              <a:rPr lang="en-AU" altLang="en-US" sz="3200" dirty="0" smtClean="0"/>
              <a:t>profits that are reliable and accurate</a:t>
            </a:r>
          </a:p>
          <a:p>
            <a:pPr lvl="1"/>
            <a:r>
              <a:rPr lang="en-AU" altLang="en-US" sz="3200" dirty="0" smtClean="0"/>
              <a:t>preserve and encourage autonomy</a:t>
            </a:r>
          </a:p>
          <a:p>
            <a:pPr lvl="1"/>
            <a:r>
              <a:rPr lang="en-AU" altLang="en-US" sz="3200" dirty="0" smtClean="0"/>
              <a:t>encourage goal-congruent behaviour</a:t>
            </a:r>
          </a:p>
          <a:p>
            <a:pPr lvl="1"/>
            <a:endParaRPr lang="en-AU" alt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765217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Who sets the transfer prices?</a:t>
            </a:r>
          </a:p>
        </p:txBody>
      </p:sp>
      <p:sp>
        <p:nvSpPr>
          <p:cNvPr id="43011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Managers of profit centres and investment centres may have considerable autonomy</a:t>
            </a:r>
          </a:p>
          <a:p>
            <a:r>
              <a:rPr lang="en-AU" altLang="en-US" smtClean="0"/>
              <a:t>Corporate management intervention is contrary to decentralisation philosophy </a:t>
            </a:r>
          </a:p>
          <a:p>
            <a:r>
              <a:rPr lang="en-AU" altLang="en-US" smtClean="0"/>
              <a:t>Corporate management may develop general policies to govern transfer pricing practices</a:t>
            </a:r>
          </a:p>
          <a:p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2740486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Transfer pricing methods</a:t>
            </a:r>
          </a:p>
        </p:txBody>
      </p:sp>
      <p:sp>
        <p:nvSpPr>
          <p:cNvPr id="41987" name="Rectangle 6"/>
          <p:cNvSpPr>
            <a:spLocks noGrp="1" noChangeArrowheads="1"/>
          </p:cNvSpPr>
          <p:nvPr>
            <p:ph idx="1"/>
          </p:nvPr>
        </p:nvSpPr>
        <p:spPr>
          <a:xfrm>
            <a:off x="1209675" y="1556792"/>
            <a:ext cx="7705725" cy="3178224"/>
          </a:xfrm>
        </p:spPr>
        <p:txBody>
          <a:bodyPr/>
          <a:lstStyle/>
          <a:p>
            <a:pPr>
              <a:defRPr/>
            </a:pPr>
            <a:r>
              <a:rPr lang="en-AU" dirty="0"/>
              <a:t>Market-based prices</a:t>
            </a:r>
          </a:p>
          <a:p>
            <a:pPr lvl="1">
              <a:defRPr/>
            </a:pPr>
            <a:r>
              <a:rPr lang="en-AU" dirty="0"/>
              <a:t>Competitive external markets</a:t>
            </a:r>
          </a:p>
          <a:p>
            <a:pPr>
              <a:defRPr/>
            </a:pPr>
            <a:r>
              <a:rPr lang="en-AU" dirty="0"/>
              <a:t>Cost-plus prices</a:t>
            </a:r>
          </a:p>
          <a:p>
            <a:pPr lvl="1">
              <a:defRPr/>
            </a:pPr>
            <a:r>
              <a:rPr lang="en-AU" dirty="0"/>
              <a:t>Intermediate products</a:t>
            </a:r>
          </a:p>
          <a:p>
            <a:pPr>
              <a:defRPr/>
            </a:pPr>
            <a:r>
              <a:rPr lang="en-AU" dirty="0" smtClean="0"/>
              <a:t>Negotiated prices</a:t>
            </a:r>
          </a:p>
          <a:p>
            <a:pPr lvl="1">
              <a:defRPr/>
            </a:pPr>
            <a:endParaRPr lang="en-AU" dirty="0"/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altLang="en-US" dirty="0"/>
          </a:p>
          <a:p>
            <a:pPr lvl="1">
              <a:defRPr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776959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Transfer pricing</a:t>
            </a:r>
          </a:p>
        </p:txBody>
      </p:sp>
      <p:sp>
        <p:nvSpPr>
          <p:cNvPr id="47107" name="Rectangle 1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mtClean="0"/>
              <a:t>General transfer pricing rule</a:t>
            </a:r>
          </a:p>
          <a:p>
            <a:pPr lvl="1"/>
            <a:r>
              <a:rPr lang="en-AU" altLang="en-US" smtClean="0"/>
              <a:t>Provides guidance on the appropriate transfer price</a:t>
            </a:r>
          </a:p>
          <a:p>
            <a:pPr lvl="1"/>
            <a:r>
              <a:rPr lang="en-AU" altLang="en-US" smtClean="0"/>
              <a:t>Represents a minimum transfer price</a:t>
            </a:r>
          </a:p>
          <a:p>
            <a:endParaRPr lang="en-AU" altLang="en-US" smtClean="0"/>
          </a:p>
        </p:txBody>
      </p:sp>
      <p:pic>
        <p:nvPicPr>
          <p:cNvPr id="4710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0" y="4010025"/>
            <a:ext cx="7624763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6039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548680"/>
            <a:ext cx="7727950" cy="935038"/>
          </a:xfrm>
        </p:spPr>
        <p:txBody>
          <a:bodyPr/>
          <a:lstStyle/>
          <a:p>
            <a:r>
              <a:rPr lang="en-AU" altLang="en-US" dirty="0" smtClean="0"/>
              <a:t>Transfer pricing: the influence of income taxation</a:t>
            </a:r>
          </a:p>
        </p:txBody>
      </p:sp>
      <p:sp>
        <p:nvSpPr>
          <p:cNvPr id="57347" name="Rectangle 5"/>
          <p:cNvSpPr>
            <a:spLocks noGrp="1" noChangeArrowheads="1"/>
          </p:cNvSpPr>
          <p:nvPr>
            <p:ph idx="1"/>
          </p:nvPr>
        </p:nvSpPr>
        <p:spPr>
          <a:xfrm>
            <a:off x="1187450" y="1664804"/>
            <a:ext cx="7705725" cy="4681537"/>
          </a:xfrm>
        </p:spPr>
        <p:txBody>
          <a:bodyPr/>
          <a:lstStyle/>
          <a:p>
            <a:r>
              <a:rPr lang="en-AU" altLang="en-US" dirty="0" smtClean="0"/>
              <a:t>In multinational companies, transfer pricing effectively ‘transfers profits’ between business units in different countries</a:t>
            </a:r>
          </a:p>
          <a:p>
            <a:r>
              <a:rPr lang="en-AU" altLang="en-US" dirty="0" smtClean="0"/>
              <a:t>International transfer prices may be influenced by the different taxation rates and different regulations</a:t>
            </a:r>
          </a:p>
        </p:txBody>
      </p:sp>
    </p:spTree>
    <p:extLst>
      <p:ext uri="{BB962C8B-B14F-4D97-AF65-F5344CB8AC3E}">
        <p14:creationId xmlns:p14="http://schemas.microsoft.com/office/powerpoint/2010/main" val="26881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Summary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dirty="0" smtClean="0"/>
              <a:t>Purposes and characteristics of MCS and performance measurement</a:t>
            </a:r>
          </a:p>
          <a:p>
            <a:r>
              <a:rPr lang="en-AU" altLang="en-US" dirty="0" smtClean="0"/>
              <a:t>Decentralisation </a:t>
            </a:r>
            <a:r>
              <a:rPr lang="en-AU" altLang="en-US" dirty="0" smtClean="0"/>
              <a:t>and responsibility accounting</a:t>
            </a:r>
          </a:p>
          <a:p>
            <a:r>
              <a:rPr lang="en-AU" altLang="en-US" dirty="0" smtClean="0"/>
              <a:t>Complex organisational structures</a:t>
            </a:r>
          </a:p>
          <a:p>
            <a:r>
              <a:rPr lang="en-AU" altLang="en-US" dirty="0" smtClean="0"/>
              <a:t>Transfer </a:t>
            </a:r>
            <a:r>
              <a:rPr lang="en-AU" altLang="en-US" dirty="0" smtClean="0"/>
              <a:t>pricing</a:t>
            </a:r>
          </a:p>
        </p:txBody>
      </p:sp>
    </p:spTree>
    <p:extLst>
      <p:ext uri="{BB962C8B-B14F-4D97-AF65-F5344CB8AC3E}">
        <p14:creationId xmlns:p14="http://schemas.microsoft.com/office/powerpoint/2010/main" val="3664490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smtClean="0"/>
              <a:t>Acknowledgement</a:t>
            </a:r>
            <a:endParaRPr lang="en-US" smtClean="0"/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AU" smtClean="0"/>
              <a:t>The contents of this presentation was adapted from:</a:t>
            </a:r>
          </a:p>
          <a:p>
            <a:pPr>
              <a:buFontTx/>
              <a:buNone/>
            </a:pPr>
            <a:r>
              <a:rPr lang="en-AU" smtClean="0"/>
              <a:t/>
            </a:r>
            <a:br>
              <a:rPr lang="en-AU" smtClean="0"/>
            </a:br>
            <a:endParaRPr lang="en-AU" smtClean="0"/>
          </a:p>
        </p:txBody>
      </p:sp>
      <p:sp>
        <p:nvSpPr>
          <p:cNvPr id="125957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891588" y="6542088"/>
            <a:ext cx="252412" cy="127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2A8479-F1FA-4204-A26A-80D4DCA199C6}" type="slidenum">
              <a:rPr lang="en-AU" sz="900">
                <a:solidFill>
                  <a:schemeClr val="tx2"/>
                </a:solidFill>
              </a:rPr>
              <a:pPr eaLnBrk="1" hangingPunct="1"/>
              <a:t>28</a:t>
            </a:fld>
            <a:endParaRPr lang="en-AU" sz="90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1500" y="2565400"/>
            <a:ext cx="8143875" cy="3671912"/>
          </a:xfrm>
          <a:prstGeom prst="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AU" sz="2000" dirty="0">
                <a:solidFill>
                  <a:schemeClr val="tx1"/>
                </a:solidFill>
              </a:rPr>
              <a:t>PowerPoint Slides </a:t>
            </a:r>
          </a:p>
          <a:p>
            <a:pPr algn="l">
              <a:defRPr/>
            </a:pPr>
            <a:r>
              <a:rPr lang="en-AU" sz="2000" dirty="0">
                <a:solidFill>
                  <a:schemeClr val="tx1"/>
                </a:solidFill>
              </a:rPr>
              <a:t>Horngren, C., Datar, S., Foster, G., Rajan, M., Ittner, C., Wynder, M., Maguire, W., &amp; Tan, R. (2013). </a:t>
            </a:r>
            <a:r>
              <a:rPr lang="en-AU" sz="2000" i="1" dirty="0">
                <a:solidFill>
                  <a:schemeClr val="tx1"/>
                </a:solidFill>
              </a:rPr>
              <a:t>Performance Measurement &amp; Management: Linking Strategy to Value Creation</a:t>
            </a:r>
            <a:r>
              <a:rPr lang="en-AU" sz="2000" dirty="0">
                <a:solidFill>
                  <a:schemeClr val="tx1"/>
                </a:solidFill>
              </a:rPr>
              <a:t>. Frenchs Forest, NSW: Pearson Australia</a:t>
            </a:r>
            <a:r>
              <a:rPr lang="en-AU" sz="20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defRPr/>
            </a:pPr>
            <a:r>
              <a:rPr lang="en-AU" sz="2000" dirty="0" err="1">
                <a:solidFill>
                  <a:schemeClr val="tx1"/>
                </a:solidFill>
              </a:rPr>
              <a:t>Langfield</a:t>
            </a:r>
            <a:r>
              <a:rPr lang="en-AU" sz="2000" dirty="0">
                <a:solidFill>
                  <a:schemeClr val="tx1"/>
                </a:solidFill>
              </a:rPr>
              <a:t>-Smith, </a:t>
            </a:r>
            <a:r>
              <a:rPr lang="en-AU" sz="2000" dirty="0" smtClean="0">
                <a:solidFill>
                  <a:schemeClr val="tx1"/>
                </a:solidFill>
              </a:rPr>
              <a:t>K. (2008, 2017) </a:t>
            </a:r>
            <a:r>
              <a:rPr lang="en-AU" sz="2000" dirty="0">
                <a:solidFill>
                  <a:schemeClr val="tx1"/>
                </a:solidFill>
              </a:rPr>
              <a:t>Management Accounting. McGraw-Hill </a:t>
            </a:r>
            <a:r>
              <a:rPr lang="en-AU" sz="2000" dirty="0" smtClean="0">
                <a:solidFill>
                  <a:schemeClr val="tx1"/>
                </a:solidFill>
              </a:rPr>
              <a:t>Australia</a:t>
            </a:r>
          </a:p>
          <a:p>
            <a:pPr algn="l">
              <a:defRPr/>
            </a:pPr>
            <a:r>
              <a:rPr lang="en-AU" sz="2000" dirty="0" smtClean="0">
                <a:solidFill>
                  <a:schemeClr val="tx1"/>
                </a:solidFill>
              </a:rPr>
              <a:t>Merchant, K. and Van der </a:t>
            </a:r>
            <a:r>
              <a:rPr lang="en-AU" sz="2000" dirty="0" err="1" smtClean="0">
                <a:solidFill>
                  <a:schemeClr val="tx1"/>
                </a:solidFill>
              </a:rPr>
              <a:t>Stede</a:t>
            </a:r>
            <a:r>
              <a:rPr lang="en-AU" sz="2000" dirty="0" smtClean="0">
                <a:solidFill>
                  <a:schemeClr val="tx1"/>
                </a:solidFill>
              </a:rPr>
              <a:t>, W. (2012). </a:t>
            </a:r>
            <a:r>
              <a:rPr lang="en-AU" sz="2000" i="1" dirty="0" smtClean="0">
                <a:solidFill>
                  <a:schemeClr val="tx1"/>
                </a:solidFill>
              </a:rPr>
              <a:t>Management Control Systems: performance measurement, evaluation and incentives. </a:t>
            </a:r>
            <a:r>
              <a:rPr lang="en-AU" sz="2000" dirty="0" smtClean="0">
                <a:solidFill>
                  <a:schemeClr val="tx1"/>
                </a:solidFill>
              </a:rPr>
              <a:t>Edinburgh Gate: Pearson.</a:t>
            </a:r>
            <a:endParaRPr lang="en-A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26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 without image">
  <a:themeElements>
    <a:clrScheme name="Master without image 1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Master without imag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Master without imag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vider slide grey">
  <a:themeElements>
    <a:clrScheme name="Divider slide grey 3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Divider slide grey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Divider slide grey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528B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B3C4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2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3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background half line space">
  <a:themeElements>
    <a:clrScheme name="Blue background half line space 1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Blue background half line spa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Blue background half line spac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Grey background half line space">
  <a:themeElements>
    <a:clrScheme name="Grey background half line space 3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Grey background half line spa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Grey background half line space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528B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B3C4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 background half line space 2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y background half line space 3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ivider slide grey">
  <a:themeElements>
    <a:clrScheme name="Divider slide grey 3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Divider slide grey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Divider slide grey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528B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B3C4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2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3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Divider slide grey">
  <a:themeElements>
    <a:clrScheme name="Divider slide grey 3">
      <a:dk1>
        <a:srgbClr val="393938"/>
      </a:dk1>
      <a:lt1>
        <a:srgbClr val="FFFFFF"/>
      </a:lt1>
      <a:dk2>
        <a:srgbClr val="393938"/>
      </a:dk2>
      <a:lt2>
        <a:srgbClr val="343333"/>
      </a:lt2>
      <a:accent1>
        <a:srgbClr val="00889C"/>
      </a:accent1>
      <a:accent2>
        <a:srgbClr val="939598"/>
      </a:accent2>
      <a:accent3>
        <a:srgbClr val="FFFFFF"/>
      </a:accent3>
      <a:accent4>
        <a:srgbClr val="2F2F2E"/>
      </a:accent4>
      <a:accent5>
        <a:srgbClr val="AAC3CB"/>
      </a:accent5>
      <a:accent6>
        <a:srgbClr val="858789"/>
      </a:accent6>
      <a:hlink>
        <a:srgbClr val="911C11"/>
      </a:hlink>
      <a:folHlink>
        <a:srgbClr val="00528B"/>
      </a:folHlink>
    </a:clrScheme>
    <a:fontScheme name="Divider slide grey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Divider slide grey 1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528B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B3C4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2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grey 3">
        <a:dk1>
          <a:srgbClr val="393938"/>
        </a:dk1>
        <a:lt1>
          <a:srgbClr val="FFFFFF"/>
        </a:lt1>
        <a:dk2>
          <a:srgbClr val="393938"/>
        </a:dk2>
        <a:lt2>
          <a:srgbClr val="343333"/>
        </a:lt2>
        <a:accent1>
          <a:srgbClr val="00889C"/>
        </a:accent1>
        <a:accent2>
          <a:srgbClr val="939598"/>
        </a:accent2>
        <a:accent3>
          <a:srgbClr val="FFFFFF"/>
        </a:accent3>
        <a:accent4>
          <a:srgbClr val="2F2F2E"/>
        </a:accent4>
        <a:accent5>
          <a:srgbClr val="AAC3CB"/>
        </a:accent5>
        <a:accent6>
          <a:srgbClr val="858789"/>
        </a:accent6>
        <a:hlink>
          <a:srgbClr val="911C11"/>
        </a:hlink>
        <a:folHlink>
          <a:srgbClr val="00528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Langfield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angfield" id="{9D1EEA6C-9E59-4E1C-A45B-48F88142BE9B}" vid="{5FE17E92-9E08-40AF-A1D3-8C3F4001FD07}"/>
    </a:ext>
  </a:ext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6677</TotalTime>
  <Words>1056</Words>
  <Application>Microsoft Office PowerPoint</Application>
  <PresentationFormat>On-screen Show (4:3)</PresentationFormat>
  <Paragraphs>202</Paragraphs>
  <Slides>28</Slides>
  <Notes>27</Notes>
  <HiddenSlides>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Arial</vt:lpstr>
      <vt:lpstr>Chaparral Pro</vt:lpstr>
      <vt:lpstr>Helvetica</vt:lpstr>
      <vt:lpstr>Symbol</vt:lpstr>
      <vt:lpstr>Times New Roman</vt:lpstr>
      <vt:lpstr>Wingdings</vt:lpstr>
      <vt:lpstr>ヒラギノ角ゴ Pro W3</vt:lpstr>
      <vt:lpstr>Master without image</vt:lpstr>
      <vt:lpstr>Divider slide grey</vt:lpstr>
      <vt:lpstr>Blue background half line space</vt:lpstr>
      <vt:lpstr>Grey background half line space</vt:lpstr>
      <vt:lpstr>1_Divider slide grey</vt:lpstr>
      <vt:lpstr>2_Divider slide grey</vt:lpstr>
      <vt:lpstr>Langfield</vt:lpstr>
      <vt:lpstr>PowerPoint Presentation</vt:lpstr>
      <vt:lpstr>Our learning goals today</vt:lpstr>
      <vt:lpstr>Let’s locate MCS in an organisation</vt:lpstr>
      <vt:lpstr>What does a well-designed MCS do?</vt:lpstr>
      <vt:lpstr>Management Control Systems</vt:lpstr>
      <vt:lpstr>Purpose of performance management</vt:lpstr>
      <vt:lpstr>Characteristics of effective performance measurement systems</vt:lpstr>
      <vt:lpstr>Characteristics of effective performance measurement systems</vt:lpstr>
      <vt:lpstr>Structuring for control: decentralisation</vt:lpstr>
      <vt:lpstr>Structuring for control: decentralisation </vt:lpstr>
      <vt:lpstr>Structuring for control: decentralisation</vt:lpstr>
      <vt:lpstr>Structuring for control: decentralisation </vt:lpstr>
      <vt:lpstr>Responsibility centres and financial performance</vt:lpstr>
      <vt:lpstr>Responsibility centres </vt:lpstr>
      <vt:lpstr>More complex structures</vt:lpstr>
      <vt:lpstr> Shared services versus centralised services  </vt:lpstr>
      <vt:lpstr>More complex structures</vt:lpstr>
      <vt:lpstr>Trade-offs in the implementation of self-managed work teams</vt:lpstr>
      <vt:lpstr>Financial performance reports</vt:lpstr>
      <vt:lpstr>Financial performance reports </vt:lpstr>
      <vt:lpstr>Transfer pricing</vt:lpstr>
      <vt:lpstr>Transfer pricing</vt:lpstr>
      <vt:lpstr>Who sets the transfer prices?</vt:lpstr>
      <vt:lpstr>Transfer pricing methods</vt:lpstr>
      <vt:lpstr>Transfer pricing</vt:lpstr>
      <vt:lpstr>Transfer pricing: the influence of income taxation</vt:lpstr>
      <vt:lpstr>Summary</vt:lpstr>
      <vt:lpstr>Acknowledgement</vt:lpstr>
    </vt:vector>
  </TitlesOfParts>
  <Company>Precedent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with an image</dc:title>
  <dc:creator>Mark North</dc:creator>
  <cp:lastModifiedBy>Ahmad Sujan</cp:lastModifiedBy>
  <cp:revision>215</cp:revision>
  <cp:lastPrinted>2013-04-08T05:17:08Z</cp:lastPrinted>
  <dcterms:created xsi:type="dcterms:W3CDTF">2011-05-31T08:52:33Z</dcterms:created>
  <dcterms:modified xsi:type="dcterms:W3CDTF">2019-09-09T06:40:09Z</dcterms:modified>
</cp:coreProperties>
</file>