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389" r:id="rId3"/>
    <p:sldId id="390" r:id="rId4"/>
    <p:sldId id="392" r:id="rId5"/>
    <p:sldId id="435" r:id="rId6"/>
    <p:sldId id="422" r:id="rId7"/>
    <p:sldId id="423" r:id="rId8"/>
    <p:sldId id="424" r:id="rId9"/>
    <p:sldId id="425" r:id="rId10"/>
    <p:sldId id="426" r:id="rId11"/>
    <p:sldId id="427" r:id="rId12"/>
    <p:sldId id="428" r:id="rId13"/>
    <p:sldId id="429" r:id="rId14"/>
    <p:sldId id="430" r:id="rId15"/>
    <p:sldId id="431" r:id="rId16"/>
    <p:sldId id="432" r:id="rId17"/>
    <p:sldId id="342" r:id="rId18"/>
    <p:sldId id="378" r:id="rId19"/>
    <p:sldId id="353" r:id="rId20"/>
    <p:sldId id="403" r:id="rId21"/>
    <p:sldId id="404" r:id="rId22"/>
    <p:sldId id="405" r:id="rId23"/>
    <p:sldId id="406" r:id="rId24"/>
    <p:sldId id="379" r:id="rId25"/>
    <p:sldId id="369" r:id="rId26"/>
    <p:sldId id="366" r:id="rId27"/>
    <p:sldId id="407" r:id="rId28"/>
    <p:sldId id="408" r:id="rId29"/>
    <p:sldId id="409" r:id="rId30"/>
    <p:sldId id="410" r:id="rId31"/>
    <p:sldId id="381" r:id="rId32"/>
    <p:sldId id="370" r:id="rId33"/>
    <p:sldId id="412" r:id="rId34"/>
    <p:sldId id="416" r:id="rId35"/>
    <p:sldId id="433" r:id="rId36"/>
    <p:sldId id="436" r:id="rId37"/>
    <p:sldId id="417" r:id="rId38"/>
    <p:sldId id="411" r:id="rId39"/>
    <p:sldId id="420" r:id="rId40"/>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B088CF-493F-4BE2-8064-16D26D688A25}" v="13" dt="2018-08-26T13:34:16.9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305" autoAdjust="0"/>
  </p:normalViewPr>
  <p:slideViewPr>
    <p:cSldViewPr snapToGrid="0">
      <p:cViewPr varScale="1">
        <p:scale>
          <a:sx n="55" d="100"/>
          <a:sy n="55" d="100"/>
        </p:scale>
        <p:origin x="109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ka Tan" userId="2c8753e63afc8899" providerId="LiveId" clId="{71B088CF-493F-4BE2-8064-16D26D688A25}"/>
    <pc:docChg chg="custSel modSld">
      <pc:chgData name="Eka Tan" userId="2c8753e63afc8899" providerId="LiveId" clId="{71B088CF-493F-4BE2-8064-16D26D688A25}" dt="2018-08-26T13:34:16.925" v="12" actId="1076"/>
      <pc:docMkLst>
        <pc:docMk/>
      </pc:docMkLst>
      <pc:sldChg chg="addSp delSp modSp">
        <pc:chgData name="Eka Tan" userId="2c8753e63afc8899" providerId="LiveId" clId="{71B088CF-493F-4BE2-8064-16D26D688A25}" dt="2018-08-26T13:34:16.925" v="12" actId="1076"/>
        <pc:sldMkLst>
          <pc:docMk/>
          <pc:sldMk cId="0" sldId="370"/>
        </pc:sldMkLst>
        <pc:picChg chg="add mod modCrop">
          <ac:chgData name="Eka Tan" userId="2c8753e63afc8899" providerId="LiveId" clId="{71B088CF-493F-4BE2-8064-16D26D688A25}" dt="2018-08-26T13:34:16.925" v="12" actId="1076"/>
          <ac:picMkLst>
            <pc:docMk/>
            <pc:sldMk cId="0" sldId="370"/>
            <ac:picMk id="3" creationId="{C6A57155-5B51-463F-AE7E-64431C77E37D}"/>
          </ac:picMkLst>
        </pc:picChg>
        <pc:picChg chg="del mod">
          <ac:chgData name="Eka Tan" userId="2c8753e63afc8899" providerId="LiveId" clId="{71B088CF-493F-4BE2-8064-16D26D688A25}" dt="2018-08-26T13:33:46.393" v="5" actId="478"/>
          <ac:picMkLst>
            <pc:docMk/>
            <pc:sldMk cId="0" sldId="370"/>
            <ac:picMk id="57347" creationId="{8416D8F1-934A-4B2D-8108-6D73D0C9918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55F8E4-2824-4279-86B8-4EBEBCC849CD}" type="doc">
      <dgm:prSet loTypeId="urn:microsoft.com/office/officeart/2005/8/layout/default#1" loCatId="list" qsTypeId="urn:microsoft.com/office/officeart/2005/8/quickstyle/simple1" qsCatId="simple" csTypeId="urn:microsoft.com/office/officeart/2005/8/colors/accent2_3" csCatId="accent2" phldr="1"/>
      <dgm:spPr/>
      <dgm:t>
        <a:bodyPr/>
        <a:lstStyle/>
        <a:p>
          <a:endParaRPr lang="en-AU"/>
        </a:p>
      </dgm:t>
    </dgm:pt>
    <dgm:pt modelId="{99A76C37-42CC-40F5-B8CA-6BCDFE8C6826}">
      <dgm:prSet phldrT="[Text]"/>
      <dgm:spPr>
        <a:solidFill>
          <a:srgbClr val="00B0F0"/>
        </a:solidFill>
        <a:ln>
          <a:solidFill>
            <a:srgbClr val="0070C0"/>
          </a:solidFill>
        </a:ln>
      </dgm:spPr>
      <dgm:t>
        <a:bodyPr/>
        <a:lstStyle/>
        <a:p>
          <a:r>
            <a:rPr lang="en-AU" dirty="0">
              <a:solidFill>
                <a:srgbClr val="00547E"/>
              </a:solidFill>
            </a:rPr>
            <a:t>Budget</a:t>
          </a:r>
        </a:p>
      </dgm:t>
    </dgm:pt>
    <dgm:pt modelId="{8CD29AB8-CAF9-44C7-B4A8-85D04DFBDDB6}" type="parTrans" cxnId="{21654D34-09F4-4733-805B-9AB246D3785F}">
      <dgm:prSet/>
      <dgm:spPr/>
      <dgm:t>
        <a:bodyPr/>
        <a:lstStyle/>
        <a:p>
          <a:endParaRPr lang="en-AU"/>
        </a:p>
      </dgm:t>
    </dgm:pt>
    <dgm:pt modelId="{DEA3CC02-43B5-4F17-9AC1-D0738601149E}" type="sibTrans" cxnId="{21654D34-09F4-4733-805B-9AB246D3785F}">
      <dgm:prSet/>
      <dgm:spPr/>
      <dgm:t>
        <a:bodyPr/>
        <a:lstStyle/>
        <a:p>
          <a:endParaRPr lang="en-AU"/>
        </a:p>
      </dgm:t>
    </dgm:pt>
    <dgm:pt modelId="{86775589-984D-4D59-AFD6-2F507C87C20D}">
      <dgm:prSet phldrT="[Text]"/>
      <dgm:spPr>
        <a:solidFill>
          <a:schemeClr val="tx1"/>
        </a:solidFill>
        <a:ln>
          <a:solidFill>
            <a:schemeClr val="tx2">
              <a:lumMod val="85000"/>
              <a:lumOff val="15000"/>
            </a:schemeClr>
          </a:solidFill>
        </a:ln>
      </dgm:spPr>
      <dgm:t>
        <a:bodyPr/>
        <a:lstStyle/>
        <a:p>
          <a:r>
            <a:rPr lang="en-AU" dirty="0" err="1">
              <a:solidFill>
                <a:schemeClr val="bg1"/>
              </a:solidFill>
            </a:rPr>
            <a:t>Actuals</a:t>
          </a:r>
          <a:endParaRPr lang="en-AU" dirty="0">
            <a:solidFill>
              <a:schemeClr val="bg1"/>
            </a:solidFill>
          </a:endParaRPr>
        </a:p>
      </dgm:t>
    </dgm:pt>
    <dgm:pt modelId="{ED030064-5776-4645-9E98-6DEE9C9CD95C}" type="parTrans" cxnId="{CCC946BD-FE7F-4CC2-80C8-A3696AE3CAFB}">
      <dgm:prSet/>
      <dgm:spPr/>
      <dgm:t>
        <a:bodyPr/>
        <a:lstStyle/>
        <a:p>
          <a:endParaRPr lang="en-AU"/>
        </a:p>
      </dgm:t>
    </dgm:pt>
    <dgm:pt modelId="{9C05E30E-7794-4009-BEAC-3CA940133E00}" type="sibTrans" cxnId="{CCC946BD-FE7F-4CC2-80C8-A3696AE3CAFB}">
      <dgm:prSet/>
      <dgm:spPr/>
      <dgm:t>
        <a:bodyPr/>
        <a:lstStyle/>
        <a:p>
          <a:endParaRPr lang="en-AU"/>
        </a:p>
      </dgm:t>
    </dgm:pt>
    <dgm:pt modelId="{62F84438-92EE-428B-8726-03D1F9EF78AD}">
      <dgm:prSet phldrT="[Text]"/>
      <dgm:spPr>
        <a:solidFill>
          <a:schemeClr val="bg1">
            <a:lumMod val="85000"/>
          </a:schemeClr>
        </a:solidFill>
        <a:ln>
          <a:solidFill>
            <a:schemeClr val="accent4">
              <a:lumMod val="75000"/>
              <a:lumOff val="25000"/>
            </a:schemeClr>
          </a:solidFill>
        </a:ln>
      </dgm:spPr>
      <dgm:t>
        <a:bodyPr/>
        <a:lstStyle/>
        <a:p>
          <a:r>
            <a:rPr lang="en-AU" dirty="0">
              <a:solidFill>
                <a:srgbClr val="FF0000"/>
              </a:solidFill>
            </a:rPr>
            <a:t>Vari</a:t>
          </a:r>
          <a:r>
            <a:rPr lang="en-AU" dirty="0">
              <a:solidFill>
                <a:srgbClr val="00B050"/>
              </a:solidFill>
            </a:rPr>
            <a:t>ance</a:t>
          </a:r>
        </a:p>
      </dgm:t>
    </dgm:pt>
    <dgm:pt modelId="{A2D33818-AE13-4072-8CFB-F3863524AF79}" type="parTrans" cxnId="{BE8E3C9A-1A69-41E9-AB03-5678028BE2E4}">
      <dgm:prSet/>
      <dgm:spPr/>
      <dgm:t>
        <a:bodyPr/>
        <a:lstStyle/>
        <a:p>
          <a:endParaRPr lang="en-AU"/>
        </a:p>
      </dgm:t>
    </dgm:pt>
    <dgm:pt modelId="{B8AB6041-AB03-49A4-B1DC-5E5E60A5F662}" type="sibTrans" cxnId="{BE8E3C9A-1A69-41E9-AB03-5678028BE2E4}">
      <dgm:prSet/>
      <dgm:spPr/>
      <dgm:t>
        <a:bodyPr/>
        <a:lstStyle/>
        <a:p>
          <a:endParaRPr lang="en-AU"/>
        </a:p>
      </dgm:t>
    </dgm:pt>
    <dgm:pt modelId="{3F133489-89EE-4F23-9F09-5F66F34DDACD}" type="pres">
      <dgm:prSet presAssocID="{3D55F8E4-2824-4279-86B8-4EBEBCC849CD}" presName="diagram" presStyleCnt="0">
        <dgm:presLayoutVars>
          <dgm:dir/>
          <dgm:resizeHandles val="exact"/>
        </dgm:presLayoutVars>
      </dgm:prSet>
      <dgm:spPr/>
      <dgm:t>
        <a:bodyPr/>
        <a:lstStyle/>
        <a:p>
          <a:endParaRPr lang="en-AU"/>
        </a:p>
      </dgm:t>
    </dgm:pt>
    <dgm:pt modelId="{856B05E2-5A7B-4825-91C3-0F5AB34ADD62}" type="pres">
      <dgm:prSet presAssocID="{99A76C37-42CC-40F5-B8CA-6BCDFE8C6826}" presName="node" presStyleLbl="node1" presStyleIdx="0" presStyleCnt="3">
        <dgm:presLayoutVars>
          <dgm:bulletEnabled val="1"/>
        </dgm:presLayoutVars>
      </dgm:prSet>
      <dgm:spPr/>
      <dgm:t>
        <a:bodyPr/>
        <a:lstStyle/>
        <a:p>
          <a:endParaRPr lang="en-AU"/>
        </a:p>
      </dgm:t>
    </dgm:pt>
    <dgm:pt modelId="{3701084F-C1B8-4D95-9866-F94D8FE4D8A4}" type="pres">
      <dgm:prSet presAssocID="{DEA3CC02-43B5-4F17-9AC1-D0738601149E}" presName="sibTrans" presStyleCnt="0"/>
      <dgm:spPr/>
    </dgm:pt>
    <dgm:pt modelId="{14009C28-ED47-4CC4-9AB7-72BCB1956410}" type="pres">
      <dgm:prSet presAssocID="{86775589-984D-4D59-AFD6-2F507C87C20D}" presName="node" presStyleLbl="node1" presStyleIdx="1" presStyleCnt="3">
        <dgm:presLayoutVars>
          <dgm:bulletEnabled val="1"/>
        </dgm:presLayoutVars>
      </dgm:prSet>
      <dgm:spPr/>
      <dgm:t>
        <a:bodyPr/>
        <a:lstStyle/>
        <a:p>
          <a:endParaRPr lang="en-AU"/>
        </a:p>
      </dgm:t>
    </dgm:pt>
    <dgm:pt modelId="{92EAA512-B5CD-4DCC-A8FC-3A7B71D6D847}" type="pres">
      <dgm:prSet presAssocID="{9C05E30E-7794-4009-BEAC-3CA940133E00}" presName="sibTrans" presStyleCnt="0"/>
      <dgm:spPr/>
    </dgm:pt>
    <dgm:pt modelId="{A72F3FC2-2FC3-4E67-A2E9-BE492664A682}" type="pres">
      <dgm:prSet presAssocID="{62F84438-92EE-428B-8726-03D1F9EF78AD}" presName="node" presStyleLbl="node1" presStyleIdx="2" presStyleCnt="3" custScaleY="90909" custLinFactNeighborY="-1916">
        <dgm:presLayoutVars>
          <dgm:bulletEnabled val="1"/>
        </dgm:presLayoutVars>
      </dgm:prSet>
      <dgm:spPr/>
      <dgm:t>
        <a:bodyPr/>
        <a:lstStyle/>
        <a:p>
          <a:endParaRPr lang="en-AU"/>
        </a:p>
      </dgm:t>
    </dgm:pt>
  </dgm:ptLst>
  <dgm:cxnLst>
    <dgm:cxn modelId="{662D8723-DBD9-4719-B88C-ABB3ECCB6A04}" type="presOf" srcId="{3D55F8E4-2824-4279-86B8-4EBEBCC849CD}" destId="{3F133489-89EE-4F23-9F09-5F66F34DDACD}" srcOrd="0" destOrd="0" presId="urn:microsoft.com/office/officeart/2005/8/layout/default#1"/>
    <dgm:cxn modelId="{3D3BB93C-6157-4AD6-B26B-97008CA5B6BD}" type="presOf" srcId="{62F84438-92EE-428B-8726-03D1F9EF78AD}" destId="{A72F3FC2-2FC3-4E67-A2E9-BE492664A682}" srcOrd="0" destOrd="0" presId="urn:microsoft.com/office/officeart/2005/8/layout/default#1"/>
    <dgm:cxn modelId="{21654D34-09F4-4733-805B-9AB246D3785F}" srcId="{3D55F8E4-2824-4279-86B8-4EBEBCC849CD}" destId="{99A76C37-42CC-40F5-B8CA-6BCDFE8C6826}" srcOrd="0" destOrd="0" parTransId="{8CD29AB8-CAF9-44C7-B4A8-85D04DFBDDB6}" sibTransId="{DEA3CC02-43B5-4F17-9AC1-D0738601149E}"/>
    <dgm:cxn modelId="{BE8E3C9A-1A69-41E9-AB03-5678028BE2E4}" srcId="{3D55F8E4-2824-4279-86B8-4EBEBCC849CD}" destId="{62F84438-92EE-428B-8726-03D1F9EF78AD}" srcOrd="2" destOrd="0" parTransId="{A2D33818-AE13-4072-8CFB-F3863524AF79}" sibTransId="{B8AB6041-AB03-49A4-B1DC-5E5E60A5F662}"/>
    <dgm:cxn modelId="{CCC946BD-FE7F-4CC2-80C8-A3696AE3CAFB}" srcId="{3D55F8E4-2824-4279-86B8-4EBEBCC849CD}" destId="{86775589-984D-4D59-AFD6-2F507C87C20D}" srcOrd="1" destOrd="0" parTransId="{ED030064-5776-4645-9E98-6DEE9C9CD95C}" sibTransId="{9C05E30E-7794-4009-BEAC-3CA940133E00}"/>
    <dgm:cxn modelId="{9059F034-1CE2-4F91-AF73-C4A9BD6F4335}" type="presOf" srcId="{86775589-984D-4D59-AFD6-2F507C87C20D}" destId="{14009C28-ED47-4CC4-9AB7-72BCB1956410}" srcOrd="0" destOrd="0" presId="urn:microsoft.com/office/officeart/2005/8/layout/default#1"/>
    <dgm:cxn modelId="{497F9EC8-BBBF-405D-ACEB-13E40736B295}" type="presOf" srcId="{99A76C37-42CC-40F5-B8CA-6BCDFE8C6826}" destId="{856B05E2-5A7B-4825-91C3-0F5AB34ADD62}" srcOrd="0" destOrd="0" presId="urn:microsoft.com/office/officeart/2005/8/layout/default#1"/>
    <dgm:cxn modelId="{9685F1DB-D128-4648-86EF-1C916D3C4139}" type="presParOf" srcId="{3F133489-89EE-4F23-9F09-5F66F34DDACD}" destId="{856B05E2-5A7B-4825-91C3-0F5AB34ADD62}" srcOrd="0" destOrd="0" presId="urn:microsoft.com/office/officeart/2005/8/layout/default#1"/>
    <dgm:cxn modelId="{927932EA-DC49-4BEA-9A30-4FFCF90A0BDC}" type="presParOf" srcId="{3F133489-89EE-4F23-9F09-5F66F34DDACD}" destId="{3701084F-C1B8-4D95-9866-F94D8FE4D8A4}" srcOrd="1" destOrd="0" presId="urn:microsoft.com/office/officeart/2005/8/layout/default#1"/>
    <dgm:cxn modelId="{63786B41-8B28-4F61-9AC2-78C44163D043}" type="presParOf" srcId="{3F133489-89EE-4F23-9F09-5F66F34DDACD}" destId="{14009C28-ED47-4CC4-9AB7-72BCB1956410}" srcOrd="2" destOrd="0" presId="urn:microsoft.com/office/officeart/2005/8/layout/default#1"/>
    <dgm:cxn modelId="{ABBC26FE-43F5-4CA9-A678-9A89BFD984A1}" type="presParOf" srcId="{3F133489-89EE-4F23-9F09-5F66F34DDACD}" destId="{92EAA512-B5CD-4DCC-A8FC-3A7B71D6D847}" srcOrd="3" destOrd="0" presId="urn:microsoft.com/office/officeart/2005/8/layout/default#1"/>
    <dgm:cxn modelId="{96FBF156-A0F5-420E-9DF2-3C66B9C8A73B}" type="presParOf" srcId="{3F133489-89EE-4F23-9F09-5F66F34DDACD}" destId="{A72F3FC2-2FC3-4E67-A2E9-BE492664A682}" srcOrd="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B05E2-5A7B-4825-91C3-0F5AB34ADD62}">
      <dsp:nvSpPr>
        <dsp:cNvPr id="0" name=""/>
        <dsp:cNvSpPr/>
      </dsp:nvSpPr>
      <dsp:spPr>
        <a:xfrm>
          <a:off x="896" y="127263"/>
          <a:ext cx="3496181" cy="2097709"/>
        </a:xfrm>
        <a:prstGeom prst="rect">
          <a:avLst/>
        </a:prstGeom>
        <a:solidFill>
          <a:srgbClr val="00B0F0"/>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lvl="0" algn="ctr" defTabSz="2711450">
            <a:lnSpc>
              <a:spcPct val="90000"/>
            </a:lnSpc>
            <a:spcBef>
              <a:spcPct val="0"/>
            </a:spcBef>
            <a:spcAft>
              <a:spcPct val="35000"/>
            </a:spcAft>
          </a:pPr>
          <a:r>
            <a:rPr lang="en-AU" sz="6100" kern="1200" dirty="0">
              <a:solidFill>
                <a:srgbClr val="00547E"/>
              </a:solidFill>
            </a:rPr>
            <a:t>Budget</a:t>
          </a:r>
        </a:p>
      </dsp:txBody>
      <dsp:txXfrm>
        <a:off x="896" y="127263"/>
        <a:ext cx="3496181" cy="2097709"/>
      </dsp:txXfrm>
    </dsp:sp>
    <dsp:sp modelId="{14009C28-ED47-4CC4-9AB7-72BCB1956410}">
      <dsp:nvSpPr>
        <dsp:cNvPr id="0" name=""/>
        <dsp:cNvSpPr/>
      </dsp:nvSpPr>
      <dsp:spPr>
        <a:xfrm>
          <a:off x="3846696" y="127263"/>
          <a:ext cx="3496181" cy="2097709"/>
        </a:xfrm>
        <a:prstGeom prst="rect">
          <a:avLst/>
        </a:prstGeom>
        <a:solidFill>
          <a:schemeClr val="tx1"/>
        </a:solidFill>
        <a:ln w="25400" cap="flat" cmpd="sng" algn="ctr">
          <a:solidFill>
            <a:schemeClr val="tx2">
              <a:lumMod val="85000"/>
              <a:lumOff val="1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lvl="0" algn="ctr" defTabSz="2711450">
            <a:lnSpc>
              <a:spcPct val="90000"/>
            </a:lnSpc>
            <a:spcBef>
              <a:spcPct val="0"/>
            </a:spcBef>
            <a:spcAft>
              <a:spcPct val="35000"/>
            </a:spcAft>
          </a:pPr>
          <a:r>
            <a:rPr lang="en-AU" sz="6100" kern="1200" dirty="0" err="1">
              <a:solidFill>
                <a:schemeClr val="bg1"/>
              </a:solidFill>
            </a:rPr>
            <a:t>Actuals</a:t>
          </a:r>
          <a:endParaRPr lang="en-AU" sz="6100" kern="1200" dirty="0">
            <a:solidFill>
              <a:schemeClr val="bg1"/>
            </a:solidFill>
          </a:endParaRPr>
        </a:p>
      </dsp:txBody>
      <dsp:txXfrm>
        <a:off x="3846696" y="127263"/>
        <a:ext cx="3496181" cy="2097709"/>
      </dsp:txXfrm>
    </dsp:sp>
    <dsp:sp modelId="{A72F3FC2-2FC3-4E67-A2E9-BE492664A682}">
      <dsp:nvSpPr>
        <dsp:cNvPr id="0" name=""/>
        <dsp:cNvSpPr/>
      </dsp:nvSpPr>
      <dsp:spPr>
        <a:xfrm>
          <a:off x="1923796" y="2534398"/>
          <a:ext cx="3496181" cy="1907006"/>
        </a:xfrm>
        <a:prstGeom prst="rect">
          <a:avLst/>
        </a:prstGeom>
        <a:solidFill>
          <a:schemeClr val="bg1">
            <a:lumMod val="85000"/>
          </a:schemeClr>
        </a:solidFill>
        <a:ln w="25400" cap="flat" cmpd="sng" algn="ctr">
          <a:solidFill>
            <a:schemeClr val="accent4">
              <a:lumMod val="75000"/>
              <a:lumOff val="2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lvl="0" algn="ctr" defTabSz="2711450">
            <a:lnSpc>
              <a:spcPct val="90000"/>
            </a:lnSpc>
            <a:spcBef>
              <a:spcPct val="0"/>
            </a:spcBef>
            <a:spcAft>
              <a:spcPct val="35000"/>
            </a:spcAft>
          </a:pPr>
          <a:r>
            <a:rPr lang="en-AU" sz="6100" kern="1200" dirty="0">
              <a:solidFill>
                <a:srgbClr val="FF0000"/>
              </a:solidFill>
            </a:rPr>
            <a:t>Vari</a:t>
          </a:r>
          <a:r>
            <a:rPr lang="en-AU" sz="6100" kern="1200" dirty="0">
              <a:solidFill>
                <a:srgbClr val="00B050"/>
              </a:solidFill>
            </a:rPr>
            <a:t>ance</a:t>
          </a:r>
        </a:p>
      </dsp:txBody>
      <dsp:txXfrm>
        <a:off x="1923796" y="2534398"/>
        <a:ext cx="3496181" cy="1907006"/>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35AEF0-D675-4D0F-A4CC-88EDEF4C257E}" type="datetimeFigureOut">
              <a:rPr lang="en-AU" smtClean="0"/>
              <a:t>31/08/2019</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78675F-2F9D-4653-8772-52157FB140CE}" type="slidenum">
              <a:rPr lang="en-AU" smtClean="0"/>
              <a:t>‹#›</a:t>
            </a:fld>
            <a:endParaRPr lang="en-AU"/>
          </a:p>
        </p:txBody>
      </p:sp>
    </p:spTree>
    <p:extLst>
      <p:ext uri="{BB962C8B-B14F-4D97-AF65-F5344CB8AC3E}">
        <p14:creationId xmlns:p14="http://schemas.microsoft.com/office/powerpoint/2010/main" val="1258645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178675F-2F9D-4653-8772-52157FB140CE}" type="slidenum">
              <a:rPr lang="en-AU" smtClean="0"/>
              <a:t>1</a:t>
            </a:fld>
            <a:endParaRPr lang="en-AU"/>
          </a:p>
        </p:txBody>
      </p:sp>
    </p:spTree>
    <p:extLst>
      <p:ext uri="{BB962C8B-B14F-4D97-AF65-F5344CB8AC3E}">
        <p14:creationId xmlns:p14="http://schemas.microsoft.com/office/powerpoint/2010/main" val="303121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Times New Roman" panose="02020603050405020304" pitchFamily="18" charset="0"/>
            </a:endParaRP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9B90A886-C8DC-40A9-8D3B-109994459B0A}" type="slidenum">
              <a:rPr lang="en-US" altLang="en-US" sz="1200"/>
              <a:pPr/>
              <a:t>2</a:t>
            </a:fld>
            <a:endParaRPr lang="en-US" altLang="en-US" sz="1200"/>
          </a:p>
        </p:txBody>
      </p:sp>
    </p:spTree>
    <p:extLst>
      <p:ext uri="{BB962C8B-B14F-4D97-AF65-F5344CB8AC3E}">
        <p14:creationId xmlns:p14="http://schemas.microsoft.com/office/powerpoint/2010/main" val="3773435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Times New Roman" panose="02020603050405020304" pitchFamily="18" charset="0"/>
            </a:endParaRPr>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183A0A4-4623-4904-BF6D-FFEA7C47F602}" type="slidenum">
              <a:rPr lang="en-US" altLang="en-US" sz="1200"/>
              <a:pPr/>
              <a:t>3</a:t>
            </a:fld>
            <a:endParaRPr lang="en-US" altLang="en-US" sz="1200"/>
          </a:p>
        </p:txBody>
      </p:sp>
    </p:spTree>
    <p:extLst>
      <p:ext uri="{BB962C8B-B14F-4D97-AF65-F5344CB8AC3E}">
        <p14:creationId xmlns:p14="http://schemas.microsoft.com/office/powerpoint/2010/main" val="85163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latin typeface="Times New Roman" panose="02020603050405020304" pitchFamily="18" charset="0"/>
            </a:endParaRP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FE861D35-F6EE-4954-8166-A22F30765F90}" type="slidenum">
              <a:rPr lang="en-US" altLang="en-US" sz="1200"/>
              <a:pPr/>
              <a:t>4</a:t>
            </a:fld>
            <a:endParaRPr lang="en-US" altLang="en-US" sz="1200"/>
          </a:p>
        </p:txBody>
      </p:sp>
    </p:spTree>
    <p:extLst>
      <p:ext uri="{BB962C8B-B14F-4D97-AF65-F5344CB8AC3E}">
        <p14:creationId xmlns:p14="http://schemas.microsoft.com/office/powerpoint/2010/main" val="2678977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E55656-2915-49F7-9A1D-78670A3637A1}" type="slidenum">
              <a:rPr lang="en-US" altLang="en-US">
                <a:solidFill>
                  <a:srgbClr val="000000"/>
                </a:solidFill>
                <a:latin typeface="Arial" panose="020B0604020202020204" pitchFamily="34" charset="0"/>
              </a:rPr>
              <a:pPr eaLnBrk="1" hangingPunct="1">
                <a:spcBef>
                  <a:spcPct val="0"/>
                </a:spcBef>
              </a:pPr>
              <a:t>5</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63162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Times New Roman" panose="02020603050405020304" pitchFamily="18"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7FB19C0-7CA7-44B5-A57E-75D1EFE65AB3}" type="slidenum">
              <a:rPr lang="en-US" altLang="en-US">
                <a:solidFill>
                  <a:srgbClr val="000000"/>
                </a:solidFill>
                <a:latin typeface="Arial" panose="020B0604020202020204" pitchFamily="34" charset="0"/>
              </a:rPr>
              <a:pPr eaLnBrk="1" hangingPunct="1">
                <a:spcBef>
                  <a:spcPct val="0"/>
                </a:spcBef>
              </a:pPr>
              <a:t>6</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065519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Times New Roman" panose="02020603050405020304" pitchFamily="18"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CA4645B-CC40-4703-B54D-96D06CF03971}" type="slidenum">
              <a:rPr lang="en-US" altLang="en-US">
                <a:solidFill>
                  <a:srgbClr val="000000"/>
                </a:solidFill>
                <a:latin typeface="Arial" panose="020B0604020202020204" pitchFamily="34" charset="0"/>
              </a:rPr>
              <a:pPr eaLnBrk="1" hangingPunct="1">
                <a:spcBef>
                  <a:spcPct val="0"/>
                </a:spcBef>
              </a:pPr>
              <a:t>7</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176812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376244C-24AA-4167-856E-53CE4E28D3A4}" type="slidenum">
              <a:rPr lang="en-US" altLang="en-US">
                <a:solidFill>
                  <a:srgbClr val="000000"/>
                </a:solidFill>
                <a:latin typeface="Arial" panose="020B0604020202020204" pitchFamily="34" charset="0"/>
              </a:rPr>
              <a:pPr eaLnBrk="1" hangingPunct="1">
                <a:spcBef>
                  <a:spcPct val="0"/>
                </a:spcBef>
              </a:pPr>
              <a:t>8</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186902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Times New Roman" panose="02020603050405020304" pitchFamily="18"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63188E3-ECB7-449B-AD08-1925FB8B10C2}" type="slidenum">
              <a:rPr lang="en-US" altLang="en-US">
                <a:solidFill>
                  <a:srgbClr val="000000"/>
                </a:solidFill>
                <a:latin typeface="Arial" panose="020B0604020202020204" pitchFamily="34" charset="0"/>
              </a:rPr>
              <a:pPr eaLnBrk="1" hangingPunct="1">
                <a:spcBef>
                  <a:spcPct val="0"/>
                </a:spcBef>
              </a:pPr>
              <a:t>9</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074567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743AF64-789B-4956-AE41-768AC7B3BE64}" type="slidenum">
              <a:rPr lang="en-US" altLang="en-US">
                <a:solidFill>
                  <a:srgbClr val="000000"/>
                </a:solidFill>
                <a:latin typeface="Arial" panose="020B0604020202020204" pitchFamily="34" charset="0"/>
              </a:rPr>
              <a:pPr eaLnBrk="1" hangingPunct="1">
                <a:spcBef>
                  <a:spcPct val="0"/>
                </a:spcBef>
              </a:pPr>
              <a:t>10</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841380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Times New Roman" panose="02020603050405020304" pitchFamily="18" charset="0"/>
            </a:endParaRP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A1C679A-2F60-49C8-97B8-2ABB128A6DAC}" type="slidenum">
              <a:rPr lang="en-US" altLang="en-US">
                <a:solidFill>
                  <a:srgbClr val="000000"/>
                </a:solidFill>
                <a:latin typeface="Arial" panose="020B0604020202020204" pitchFamily="34" charset="0"/>
              </a:rPr>
              <a:pPr eaLnBrk="1" hangingPunct="1">
                <a:spcBef>
                  <a:spcPct val="0"/>
                </a:spcBef>
              </a:pPr>
              <a:t>11</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478316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5A26B52-1EFA-4485-83DE-9C294D2C2460}" type="slidenum">
              <a:rPr lang="en-US" altLang="en-US">
                <a:solidFill>
                  <a:srgbClr val="000000"/>
                </a:solidFill>
                <a:latin typeface="Arial" panose="020B0604020202020204" pitchFamily="34" charset="0"/>
              </a:rPr>
              <a:pPr eaLnBrk="1" hangingPunct="1">
                <a:spcBef>
                  <a:spcPct val="0"/>
                </a:spcBef>
              </a:pPr>
              <a:t>12</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773353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A40A0D51-6D56-40B9-8D57-626E9DDA9320}" type="slidenum">
              <a:rPr lang="en-US" altLang="en-US">
                <a:solidFill>
                  <a:srgbClr val="000000"/>
                </a:solidFill>
                <a:latin typeface="Arial" panose="020B0604020202020204" pitchFamily="34" charset="0"/>
              </a:rPr>
              <a:pPr eaLnBrk="1" hangingPunct="1">
                <a:spcBef>
                  <a:spcPct val="0"/>
                </a:spcBef>
              </a:pPr>
              <a:t>13</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2923514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C3972C6-B18A-495C-BF1C-D09C9EE873A0}" type="slidenum">
              <a:rPr lang="en-US" altLang="en-US">
                <a:solidFill>
                  <a:srgbClr val="000000"/>
                </a:solidFill>
                <a:latin typeface="Arial" panose="020B0604020202020204" pitchFamily="34" charset="0"/>
              </a:rPr>
              <a:pPr eaLnBrk="1" hangingPunct="1">
                <a:spcBef>
                  <a:spcPct val="0"/>
                </a:spcBef>
              </a:pPr>
              <a:t>14</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6049995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Times New Roman" panose="02020603050405020304" pitchFamily="18"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E68B559-62E4-47A2-8542-119D3B87C5F1}" type="slidenum">
              <a:rPr lang="en-US" altLang="en-US">
                <a:solidFill>
                  <a:srgbClr val="000000"/>
                </a:solidFill>
                <a:latin typeface="Arial" panose="020B0604020202020204" pitchFamily="34" charset="0"/>
              </a:rPr>
              <a:pPr eaLnBrk="1" hangingPunct="1">
                <a:spcBef>
                  <a:spcPct val="0"/>
                </a:spcBef>
              </a:pPr>
              <a:t>15</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298623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Times New Roman" panose="02020603050405020304" pitchFamily="18"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244457-58EE-4078-9BBF-FD83E0DACC48}" type="slidenum">
              <a:rPr lang="en-US" altLang="en-US">
                <a:latin typeface="Arial" panose="020B0604020202020204" pitchFamily="34" charset="0"/>
              </a:rPr>
              <a:pPr eaLnBrk="1" hangingPunct="1">
                <a:spcBef>
                  <a:spcPct val="0"/>
                </a:spcBef>
              </a:pPr>
              <a:t>16</a:t>
            </a:fld>
            <a:endParaRPr lang="en-US" altLang="en-US">
              <a:latin typeface="Arial" panose="020B0604020202020204" pitchFamily="34" charset="0"/>
            </a:endParaRPr>
          </a:p>
        </p:txBody>
      </p:sp>
    </p:spTree>
    <p:extLst>
      <p:ext uri="{BB962C8B-B14F-4D97-AF65-F5344CB8AC3E}">
        <p14:creationId xmlns:p14="http://schemas.microsoft.com/office/powerpoint/2010/main" val="3367544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FE285946-A0CC-426E-A0C8-BBB4304AB4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8EFDB250-6306-4BC0-A081-A5B94380083F}" type="slidenum">
              <a:rPr lang="en-US" altLang="en-US" sz="1200"/>
              <a:pPr/>
              <a:t>17</a:t>
            </a:fld>
            <a:endParaRPr lang="en-US" altLang="en-US" sz="1200"/>
          </a:p>
        </p:txBody>
      </p:sp>
      <p:sp>
        <p:nvSpPr>
          <p:cNvPr id="29699" name="Rectangle 2">
            <a:extLst>
              <a:ext uri="{FF2B5EF4-FFF2-40B4-BE49-F238E27FC236}">
                <a16:creationId xmlns:a16="http://schemas.microsoft.com/office/drawing/2014/main" id="{11623E7C-B3A7-4AE8-AB5B-ABDD8D28B330}"/>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30EE7696-47BD-4971-A037-8D039EF410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Times New Roman" panose="02020603050405020304" pitchFamily="18" charset="0"/>
              </a:rPr>
              <a:t>New slide from McGraw Hills ^</a:t>
            </a:r>
            <a:endParaRPr lang="en-AU" altLang="en-US" sz="1400" dirty="0">
              <a:latin typeface="Times New Roman" panose="02020603050405020304" pitchFamily="18" charset="0"/>
            </a:endParaRPr>
          </a:p>
        </p:txBody>
      </p:sp>
    </p:spTree>
    <p:extLst>
      <p:ext uri="{BB962C8B-B14F-4D97-AF65-F5344CB8AC3E}">
        <p14:creationId xmlns:p14="http://schemas.microsoft.com/office/powerpoint/2010/main" val="3817525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5489387-13BE-45A5-AD10-AFD709AF48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8081894-F886-4BA9-9DFE-BADDA632D940}" type="slidenum">
              <a:rPr lang="en-US" altLang="en-US" sz="1200"/>
              <a:pPr/>
              <a:t>18</a:t>
            </a:fld>
            <a:endParaRPr lang="en-US" altLang="en-US" sz="1200"/>
          </a:p>
        </p:txBody>
      </p:sp>
      <p:sp>
        <p:nvSpPr>
          <p:cNvPr id="35843" name="Rectangle 2">
            <a:extLst>
              <a:ext uri="{FF2B5EF4-FFF2-40B4-BE49-F238E27FC236}">
                <a16:creationId xmlns:a16="http://schemas.microsoft.com/office/drawing/2014/main" id="{C4F41CD2-58E5-4459-BCCC-F0A40A158CB2}"/>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CC3278C7-A1BF-49D5-BC26-9E4C145A0D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latin typeface="Times New Roman" panose="02020603050405020304" pitchFamily="18" charset="0"/>
              </a:rPr>
              <a:t>New slide from McGraw Hills ^</a:t>
            </a:r>
            <a:endParaRPr lang="en-AU" altLang="en-US" sz="1400" dirty="0">
              <a:latin typeface="Times New Roman" panose="02020603050405020304" pitchFamily="18" charset="0"/>
            </a:endParaRPr>
          </a:p>
          <a:p>
            <a:pPr eaLnBrk="1" hangingPunct="1"/>
            <a:endParaRPr lang="en-AU" altLang="en-US" sz="1400" dirty="0">
              <a:latin typeface="Times New Roman" panose="02020603050405020304" pitchFamily="18" charset="0"/>
            </a:endParaRPr>
          </a:p>
        </p:txBody>
      </p:sp>
    </p:spTree>
    <p:extLst>
      <p:ext uri="{BB962C8B-B14F-4D97-AF65-F5344CB8AC3E}">
        <p14:creationId xmlns:p14="http://schemas.microsoft.com/office/powerpoint/2010/main" val="1169235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99D31042-E307-4BB4-A59B-51F8BF3A81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71CEBA9B-4816-44EA-B1B3-35619EF7C55E}" type="slidenum">
              <a:rPr lang="en-US" altLang="en-US" sz="1200"/>
              <a:pPr/>
              <a:t>19</a:t>
            </a:fld>
            <a:endParaRPr lang="en-US" altLang="en-US" sz="1200"/>
          </a:p>
        </p:txBody>
      </p:sp>
      <p:sp>
        <p:nvSpPr>
          <p:cNvPr id="37891" name="Rectangle 2">
            <a:extLst>
              <a:ext uri="{FF2B5EF4-FFF2-40B4-BE49-F238E27FC236}">
                <a16:creationId xmlns:a16="http://schemas.microsoft.com/office/drawing/2014/main" id="{B5E7D4EC-14F3-4100-84E2-0A54621D29AA}"/>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2A1E7310-D485-4A35-95A9-8263383899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en-US" sz="1200" dirty="0">
                <a:latin typeface="Times New Roman" panose="02020603050405020304" pitchFamily="18" charset="0"/>
              </a:rPr>
              <a:t>New slide from McGraw Hills ^</a:t>
            </a:r>
            <a:endParaRPr lang="en-AU" altLang="en-US" sz="1200" dirty="0">
              <a:latin typeface="Times New Roman" panose="02020603050405020304" pitchFamily="18" charset="0"/>
            </a:endParaRPr>
          </a:p>
          <a:p>
            <a:pPr algn="just"/>
            <a:endParaRPr lang="en-AU" altLang="en-US" dirty="0">
              <a:latin typeface="Chaparral Pro" pitchFamily="18" charset="0"/>
            </a:endParaRPr>
          </a:p>
          <a:p>
            <a:pPr algn="just"/>
            <a:r>
              <a:rPr lang="en-AU" altLang="en-US" dirty="0">
                <a:latin typeface="Chaparral Pro" pitchFamily="18" charset="0"/>
              </a:rPr>
              <a:t>The actual costs for direct materials and direct labour for September are shown in Exhibit 10.2. When we compare these actual costs with the total standard costs for the production of 2000 pairs of moleskins, we can see that R.M. Williams spent more than the budgeted amount for both direct material and direct labour. </a:t>
            </a:r>
            <a:endParaRPr lang="en-AU" altLang="en-US" dirty="0">
              <a:latin typeface="Times New Roman" panose="02020603050405020304" pitchFamily="18" charset="0"/>
            </a:endParaRPr>
          </a:p>
        </p:txBody>
      </p:sp>
    </p:spTree>
    <p:extLst>
      <p:ext uri="{BB962C8B-B14F-4D97-AF65-F5344CB8AC3E}">
        <p14:creationId xmlns:p14="http://schemas.microsoft.com/office/powerpoint/2010/main" val="2997400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7B3DB378-7CBB-4E04-8E07-2FE658F96DC7}" type="slidenum">
              <a:rPr lang="en-US" altLang="en-US" sz="1200"/>
              <a:pPr/>
              <a:t>20</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a:latin typeface="Times New Roman" panose="02020603050405020304" pitchFamily="18" charset="0"/>
            </a:endParaRPr>
          </a:p>
        </p:txBody>
      </p:sp>
    </p:spTree>
    <p:extLst>
      <p:ext uri="{BB962C8B-B14F-4D97-AF65-F5344CB8AC3E}">
        <p14:creationId xmlns:p14="http://schemas.microsoft.com/office/powerpoint/2010/main" val="3178103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EED67618-D72A-4266-8C05-6F37905DC932}" type="slidenum">
              <a:rPr lang="en-AU" altLang="en-US" sz="1200"/>
              <a:pPr/>
              <a:t>21</a:t>
            </a:fld>
            <a:endParaRPr lang="en-AU" altLang="en-US" sz="1200"/>
          </a:p>
        </p:txBody>
      </p:sp>
      <p:sp>
        <p:nvSpPr>
          <p:cNvPr id="37891" name="Rectangle 2"/>
          <p:cNvSpPr>
            <a:spLocks noGrp="1" noRot="1" noChangeAspect="1" noChangeArrowheads="1" noTextEdit="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endParaRPr lang="en-AU" altLang="en-US">
              <a:latin typeface="Times New Roman" panose="02020603050405020304" pitchFamily="18" charset="0"/>
            </a:endParaRPr>
          </a:p>
        </p:txBody>
      </p:sp>
    </p:spTree>
    <p:extLst>
      <p:ext uri="{BB962C8B-B14F-4D97-AF65-F5344CB8AC3E}">
        <p14:creationId xmlns:p14="http://schemas.microsoft.com/office/powerpoint/2010/main" val="18968432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9E4CE448-361A-4569-8F42-858295F7209D}" type="slidenum">
              <a:rPr lang="en-US" altLang="en-US" sz="1200"/>
              <a:pPr/>
              <a:t>22</a:t>
            </a:fld>
            <a:endParaRPr lang="en-US"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a:latin typeface="Times New Roman" panose="02020603050405020304" pitchFamily="18" charset="0"/>
            </a:endParaRPr>
          </a:p>
        </p:txBody>
      </p:sp>
    </p:spTree>
    <p:extLst>
      <p:ext uri="{BB962C8B-B14F-4D97-AF65-F5344CB8AC3E}">
        <p14:creationId xmlns:p14="http://schemas.microsoft.com/office/powerpoint/2010/main" val="4237016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94319C3-C879-4986-B992-31286549BDF3}" type="slidenum">
              <a:rPr lang="en-AU" altLang="en-US" sz="1200"/>
              <a:pPr/>
              <a:t>23</a:t>
            </a:fld>
            <a:endParaRPr lang="en-AU" altLang="en-US" sz="1200"/>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endParaRPr lang="en-AU" altLang="en-US">
              <a:latin typeface="Times New Roman" panose="02020603050405020304" pitchFamily="18" charset="0"/>
            </a:endParaRPr>
          </a:p>
        </p:txBody>
      </p:sp>
    </p:spTree>
    <p:extLst>
      <p:ext uri="{BB962C8B-B14F-4D97-AF65-F5344CB8AC3E}">
        <p14:creationId xmlns:p14="http://schemas.microsoft.com/office/powerpoint/2010/main" val="2799375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D0389013-E636-4F89-8038-C53E4D982C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AE443F35-3705-43FE-B6A8-A9BC22BAC340}" type="slidenum">
              <a:rPr lang="en-US" altLang="en-US" sz="1200">
                <a:solidFill>
                  <a:srgbClr val="000000"/>
                </a:solidFill>
              </a:rPr>
              <a:pPr/>
              <a:t>24</a:t>
            </a:fld>
            <a:endParaRPr lang="en-US" altLang="en-US" sz="1200">
              <a:solidFill>
                <a:srgbClr val="000000"/>
              </a:solidFill>
            </a:endParaRPr>
          </a:p>
        </p:txBody>
      </p:sp>
      <p:sp>
        <p:nvSpPr>
          <p:cNvPr id="46083" name="Rectangle 2">
            <a:extLst>
              <a:ext uri="{FF2B5EF4-FFF2-40B4-BE49-F238E27FC236}">
                <a16:creationId xmlns:a16="http://schemas.microsoft.com/office/drawing/2014/main" id="{A3FC84E8-3B54-4A6D-BC45-F2BFFB66DC5A}"/>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64D47CFE-CDA6-4FEE-947A-924E8A923E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5750" marR="0" lvl="0" indent="-285750" algn="l" defTabSz="914400" rtl="0" eaLnBrk="1" fontAlgn="auto" latinLnBrk="0" hangingPunct="1">
              <a:lnSpc>
                <a:spcPct val="100000"/>
              </a:lnSpc>
              <a:spcBef>
                <a:spcPct val="20000"/>
              </a:spcBef>
              <a:spcAft>
                <a:spcPts val="0"/>
              </a:spcAft>
              <a:buClr>
                <a:srgbClr val="000000"/>
              </a:buClr>
              <a:buSzTx/>
              <a:buFontTx/>
              <a:buNone/>
              <a:tabLst/>
              <a:defRPr/>
            </a:pPr>
            <a:r>
              <a:rPr lang="en-US" altLang="en-US" sz="1400" dirty="0">
                <a:latin typeface="Times New Roman" panose="02020603050405020304" pitchFamily="18" charset="0"/>
              </a:rPr>
              <a:t>New slide from McGraw Hills ^</a:t>
            </a:r>
            <a:endParaRPr lang="en-AU" altLang="en-US" sz="1400" dirty="0">
              <a:latin typeface="Times New Roman" panose="02020603050405020304" pitchFamily="18" charset="0"/>
            </a:endParaRPr>
          </a:p>
          <a:p>
            <a:pPr marL="285750" indent="-285750" eaLnBrk="1" hangingPunct="1">
              <a:spcBef>
                <a:spcPct val="20000"/>
              </a:spcBef>
              <a:buClr>
                <a:srgbClr val="000000"/>
              </a:buClr>
            </a:pPr>
            <a:endParaRPr lang="en-AU" altLang="en-US" sz="1400" dirty="0">
              <a:latin typeface="Times New Roman" panose="02020603050405020304" pitchFamily="18" charset="0"/>
            </a:endParaRPr>
          </a:p>
        </p:txBody>
      </p:sp>
    </p:spTree>
    <p:extLst>
      <p:ext uri="{BB962C8B-B14F-4D97-AF65-F5344CB8AC3E}">
        <p14:creationId xmlns:p14="http://schemas.microsoft.com/office/powerpoint/2010/main" val="2312777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4806E173-38C7-407A-93F0-EEE19EC0E0C9}"/>
              </a:ext>
            </a:extLst>
          </p:cNvPr>
          <p:cNvSpPr>
            <a:spLocks noGrp="1" noRot="1" noChangeAspect="1" noTextEdit="1"/>
          </p:cNvSpPr>
          <p:nvPr>
            <p:ph type="sldImg"/>
          </p:nvPr>
        </p:nvSpPr>
        <p:spPr>
          <a:ln/>
        </p:spPr>
      </p:sp>
      <p:sp>
        <p:nvSpPr>
          <p:cNvPr id="48131" name="Notes Placeholder 2">
            <a:extLst>
              <a:ext uri="{FF2B5EF4-FFF2-40B4-BE49-F238E27FC236}">
                <a16:creationId xmlns:a16="http://schemas.microsoft.com/office/drawing/2014/main" id="{3DCBC6E7-A291-4D4F-A56F-C0BF1FC853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Times New Roman" panose="02020603050405020304" pitchFamily="18" charset="0"/>
              </a:rPr>
              <a:t>New slide from McGraw Hills ^</a:t>
            </a:r>
            <a:endParaRPr lang="en-AU" altLang="en-US" sz="1200" dirty="0">
              <a:latin typeface="Times New Roman" panose="02020603050405020304" pitchFamily="18" charset="0"/>
            </a:endParaRPr>
          </a:p>
          <a:p>
            <a:endParaRPr lang="en-AU" altLang="en-US" dirty="0">
              <a:latin typeface="Times New Roman" panose="02020603050405020304" pitchFamily="18" charset="0"/>
            </a:endParaRPr>
          </a:p>
        </p:txBody>
      </p:sp>
      <p:sp>
        <p:nvSpPr>
          <p:cNvPr id="48132" name="Slide Number Placeholder 3">
            <a:extLst>
              <a:ext uri="{FF2B5EF4-FFF2-40B4-BE49-F238E27FC236}">
                <a16:creationId xmlns:a16="http://schemas.microsoft.com/office/drawing/2014/main" id="{281EC650-9C2E-458E-9567-2C86660802F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8D4C0220-5BD6-4558-84E6-2C7BD7A3537F}" type="slidenum">
              <a:rPr lang="en-US" altLang="en-US" sz="1200"/>
              <a:pPr/>
              <a:t>25</a:t>
            </a:fld>
            <a:endParaRPr lang="en-US" altLang="en-US" sz="1200"/>
          </a:p>
        </p:txBody>
      </p:sp>
    </p:spTree>
    <p:extLst>
      <p:ext uri="{BB962C8B-B14F-4D97-AF65-F5344CB8AC3E}">
        <p14:creationId xmlns:p14="http://schemas.microsoft.com/office/powerpoint/2010/main" val="4130092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978610C0-603E-4F8E-A70D-C168CF7246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40AEEEF7-449F-4504-9572-FD8926EEB9D4}" type="slidenum">
              <a:rPr lang="en-US" altLang="en-US" sz="1200"/>
              <a:pPr/>
              <a:t>26</a:t>
            </a:fld>
            <a:endParaRPr lang="en-US" altLang="en-US" sz="1200"/>
          </a:p>
        </p:txBody>
      </p:sp>
      <p:sp>
        <p:nvSpPr>
          <p:cNvPr id="50179" name="Rectangle 2">
            <a:extLst>
              <a:ext uri="{FF2B5EF4-FFF2-40B4-BE49-F238E27FC236}">
                <a16:creationId xmlns:a16="http://schemas.microsoft.com/office/drawing/2014/main" id="{FD1DCD79-26D6-4B8D-A27D-8D61D8556A26}"/>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09ECE632-CC54-43D6-9770-9D232BBDA3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latin typeface="Times New Roman" panose="02020603050405020304" pitchFamily="18" charset="0"/>
              </a:rPr>
              <a:t>New slide from McGraw Hills ^</a:t>
            </a:r>
            <a:endParaRPr lang="en-AU" altLang="en-US" sz="1400" dirty="0">
              <a:latin typeface="Times New Roman" panose="02020603050405020304" pitchFamily="18" charset="0"/>
            </a:endParaRPr>
          </a:p>
          <a:p>
            <a:endParaRPr lang="en-AU" altLang="en-US" sz="1400" dirty="0">
              <a:latin typeface="Times New Roman" panose="02020603050405020304" pitchFamily="18" charset="0"/>
            </a:endParaRPr>
          </a:p>
        </p:txBody>
      </p:sp>
    </p:spTree>
    <p:extLst>
      <p:ext uri="{BB962C8B-B14F-4D97-AF65-F5344CB8AC3E}">
        <p14:creationId xmlns:p14="http://schemas.microsoft.com/office/powerpoint/2010/main" val="4267597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4D419DFB-1B15-473D-9808-EE3978F7576C}" type="slidenum">
              <a:rPr lang="en-US" altLang="en-US" sz="1200"/>
              <a:pPr/>
              <a:t>27</a:t>
            </a:fld>
            <a:endParaRPr lang="en-US"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a:latin typeface="Times New Roman" panose="02020603050405020304" pitchFamily="18" charset="0"/>
            </a:endParaRPr>
          </a:p>
        </p:txBody>
      </p:sp>
    </p:spTree>
    <p:extLst>
      <p:ext uri="{BB962C8B-B14F-4D97-AF65-F5344CB8AC3E}">
        <p14:creationId xmlns:p14="http://schemas.microsoft.com/office/powerpoint/2010/main" val="2054530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2CBFBD68-3015-4B40-BD68-ED844AEEC1D4}" type="slidenum">
              <a:rPr lang="en-AU" altLang="en-US" sz="1200"/>
              <a:pPr/>
              <a:t>28</a:t>
            </a:fld>
            <a:endParaRPr lang="en-AU" altLang="en-US" sz="1200"/>
          </a:p>
        </p:txBody>
      </p:sp>
      <p:sp>
        <p:nvSpPr>
          <p:cNvPr id="46083" name="Rectangle 2"/>
          <p:cNvSpPr>
            <a:spLocks noGrp="1" noRot="1" noChangeAspect="1" noChangeArrowheads="1" noTextEdit="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endParaRPr lang="en-AU" altLang="en-US">
              <a:latin typeface="Times New Roman" panose="02020603050405020304" pitchFamily="18" charset="0"/>
            </a:endParaRPr>
          </a:p>
        </p:txBody>
      </p:sp>
    </p:spTree>
    <p:extLst>
      <p:ext uri="{BB962C8B-B14F-4D97-AF65-F5344CB8AC3E}">
        <p14:creationId xmlns:p14="http://schemas.microsoft.com/office/powerpoint/2010/main" val="37411896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703A2A13-1A6B-4132-B596-E2B398896A1E}" type="slidenum">
              <a:rPr lang="en-US" altLang="en-US" sz="1200"/>
              <a:pPr/>
              <a:t>29</a:t>
            </a:fld>
            <a:endParaRPr lang="en-US" altLang="en-US" sz="1200"/>
          </a:p>
        </p:txBody>
      </p:sp>
      <p:sp>
        <p:nvSpPr>
          <p:cNvPr id="48131" name="Rectangle 2"/>
          <p:cNvSpPr>
            <a:spLocks noGrp="1" noRot="1" noChangeAspect="1" noChangeArrowheads="1" noTextEdit="1"/>
          </p:cNvSpPr>
          <p:nvPr>
            <p:ph type="sldImg"/>
          </p:nvPr>
        </p:nvSpPr>
        <p:spPr>
          <a:xfrm>
            <a:off x="384175" y="687388"/>
            <a:ext cx="6089650" cy="3425825"/>
          </a:xfrm>
          <a:ln w="12700" cap="flat"/>
        </p:spPr>
      </p:sp>
      <p:sp>
        <p:nvSpPr>
          <p:cNvPr id="481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3" rIns="92066" bIns="46033"/>
          <a:lstStyle/>
          <a:p>
            <a:pPr eaLnBrk="1" hangingPunct="1"/>
            <a:endParaRPr lang="en-AU" altLang="en-US">
              <a:latin typeface="Times New Roman" panose="02020603050405020304" pitchFamily="18" charset="0"/>
            </a:endParaRPr>
          </a:p>
        </p:txBody>
      </p:sp>
    </p:spTree>
    <p:extLst>
      <p:ext uri="{BB962C8B-B14F-4D97-AF65-F5344CB8AC3E}">
        <p14:creationId xmlns:p14="http://schemas.microsoft.com/office/powerpoint/2010/main" val="25328063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D87C3665-7EA3-44CD-9396-671258348B99}" type="slidenum">
              <a:rPr lang="en-AU" altLang="en-US" sz="1200"/>
              <a:pPr/>
              <a:t>30</a:t>
            </a:fld>
            <a:endParaRPr lang="en-AU" altLang="en-US" sz="1200"/>
          </a:p>
        </p:txBody>
      </p:sp>
      <p:sp>
        <p:nvSpPr>
          <p:cNvPr id="50179" name="Rectangle 2"/>
          <p:cNvSpPr>
            <a:spLocks noGrp="1" noRot="1" noChangeAspect="1" noChangeArrowheads="1" noTextEdit="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ln>
        </p:spPr>
        <p:txBody>
          <a:bodyPr/>
          <a:lstStyle/>
          <a:p>
            <a:endParaRPr lang="en-AU" altLang="en-US">
              <a:latin typeface="Times New Roman" panose="02020603050405020304" pitchFamily="18" charset="0"/>
            </a:endParaRPr>
          </a:p>
        </p:txBody>
      </p:sp>
    </p:spTree>
    <p:extLst>
      <p:ext uri="{BB962C8B-B14F-4D97-AF65-F5344CB8AC3E}">
        <p14:creationId xmlns:p14="http://schemas.microsoft.com/office/powerpoint/2010/main" val="3364137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380411B6-9663-474B-AE49-561FE40CE5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827F5A84-ECCF-467C-91C5-7DF093AF783B}" type="slidenum">
              <a:rPr lang="en-US" altLang="en-US" sz="1200"/>
              <a:pPr/>
              <a:t>31</a:t>
            </a:fld>
            <a:endParaRPr lang="en-US" altLang="en-US" sz="1200"/>
          </a:p>
        </p:txBody>
      </p:sp>
      <p:sp>
        <p:nvSpPr>
          <p:cNvPr id="56323" name="Rectangle 2">
            <a:extLst>
              <a:ext uri="{FF2B5EF4-FFF2-40B4-BE49-F238E27FC236}">
                <a16:creationId xmlns:a16="http://schemas.microsoft.com/office/drawing/2014/main" id="{64B9DC5E-8A80-4D5B-B6D6-22642DF64DA3}"/>
              </a:ext>
            </a:extLst>
          </p:cNvPr>
          <p:cNvSpPr>
            <a:spLocks noGrp="1" noRot="1" noChangeAspect="1" noChangeArrowheads="1" noTextEdit="1"/>
          </p:cNvSpPr>
          <p:nvPr>
            <p:ph type="sldImg"/>
          </p:nvPr>
        </p:nvSpPr>
        <p:spPr>
          <a:xfrm>
            <a:off x="28575" y="746125"/>
            <a:ext cx="6611938" cy="3719513"/>
          </a:xfrm>
          <a:ln w="12700" cap="flat"/>
        </p:spPr>
      </p:sp>
      <p:sp>
        <p:nvSpPr>
          <p:cNvPr id="56324" name="Rectangle 3">
            <a:extLst>
              <a:ext uri="{FF2B5EF4-FFF2-40B4-BE49-F238E27FC236}">
                <a16:creationId xmlns:a16="http://schemas.microsoft.com/office/drawing/2014/main" id="{35C0AF90-634A-49A0-A64E-E8869B49586D}"/>
              </a:ext>
            </a:extLst>
          </p:cNvPr>
          <p:cNvSpPr>
            <a:spLocks noGrp="1" noChangeArrowheads="1"/>
          </p:cNvSpPr>
          <p:nvPr>
            <p:ph type="body" idx="1"/>
          </p:nvPr>
        </p:nvSpPr>
        <p:spPr>
          <a:xfrm>
            <a:off x="889000" y="4714875"/>
            <a:ext cx="4891088"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latin typeface="Times New Roman" panose="02020603050405020304" pitchFamily="18" charset="0"/>
              </a:rPr>
              <a:t>New slide from McGraw Hills ^</a:t>
            </a:r>
            <a:endParaRPr lang="en-AU" altLang="en-US" sz="1400" dirty="0">
              <a:latin typeface="Times New Roman" panose="02020603050405020304" pitchFamily="18" charset="0"/>
            </a:endParaRPr>
          </a:p>
          <a:p>
            <a:endParaRPr lang="en-AU" altLang="en-US" sz="1400" dirty="0">
              <a:latin typeface="Times New Roman" panose="02020603050405020304" pitchFamily="18" charset="0"/>
            </a:endParaRPr>
          </a:p>
        </p:txBody>
      </p:sp>
    </p:spTree>
    <p:extLst>
      <p:ext uri="{BB962C8B-B14F-4D97-AF65-F5344CB8AC3E}">
        <p14:creationId xmlns:p14="http://schemas.microsoft.com/office/powerpoint/2010/main" val="5125402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71ABE93F-3D4F-4EE1-A4D7-3014D20B6AE3}"/>
              </a:ext>
            </a:extLst>
          </p:cNvPr>
          <p:cNvSpPr>
            <a:spLocks noGrp="1" noRot="1" noChangeAspect="1" noTextEdit="1"/>
          </p:cNvSpPr>
          <p:nvPr>
            <p:ph type="sldImg"/>
          </p:nvPr>
        </p:nvSpPr>
        <p:spPr>
          <a:ln/>
        </p:spPr>
      </p:sp>
      <p:sp>
        <p:nvSpPr>
          <p:cNvPr id="58371" name="Notes Placeholder 2">
            <a:extLst>
              <a:ext uri="{FF2B5EF4-FFF2-40B4-BE49-F238E27FC236}">
                <a16:creationId xmlns:a16="http://schemas.microsoft.com/office/drawing/2014/main" id="{48C136FC-BDD3-4330-9272-1427BF88DD2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z="1800" dirty="0">
              <a:solidFill>
                <a:srgbClr val="000000"/>
              </a:solidFill>
              <a:latin typeface="Chaparral Pro"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Times New Roman" panose="02020603050405020304" pitchFamily="18" charset="0"/>
              </a:rPr>
              <a:t>New slide from McGraw Hills ^</a:t>
            </a:r>
            <a:endParaRPr lang="en-AU" altLang="en-US" sz="1200" dirty="0">
              <a:latin typeface="Times New Roman" panose="02020603050405020304" pitchFamily="18" charset="0"/>
            </a:endParaRPr>
          </a:p>
          <a:p>
            <a:endParaRPr lang="en-AU" altLang="en-US" dirty="0">
              <a:latin typeface="Times New Roman" panose="02020603050405020304" pitchFamily="18" charset="0"/>
            </a:endParaRPr>
          </a:p>
        </p:txBody>
      </p:sp>
      <p:sp>
        <p:nvSpPr>
          <p:cNvPr id="58372" name="Slide Number Placeholder 3">
            <a:extLst>
              <a:ext uri="{FF2B5EF4-FFF2-40B4-BE49-F238E27FC236}">
                <a16:creationId xmlns:a16="http://schemas.microsoft.com/office/drawing/2014/main" id="{EBAA9DE4-13B0-4AAC-832C-6E87228AF0F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98FCC651-13E2-4DC3-BD1B-C47B682F5C52}" type="slidenum">
              <a:rPr lang="en-US" altLang="en-US" sz="1200"/>
              <a:pPr/>
              <a:t>32</a:t>
            </a:fld>
            <a:endParaRPr lang="en-US" altLang="en-US" sz="1200"/>
          </a:p>
        </p:txBody>
      </p:sp>
    </p:spTree>
    <p:extLst>
      <p:ext uri="{BB962C8B-B14F-4D97-AF65-F5344CB8AC3E}">
        <p14:creationId xmlns:p14="http://schemas.microsoft.com/office/powerpoint/2010/main" val="28314959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337317DA-BB3C-49DA-B5B0-B7C66308DEF0}" type="slidenum">
              <a:rPr lang="en-US" altLang="en-US" sz="1200"/>
              <a:pPr/>
              <a:t>33</a:t>
            </a:fld>
            <a:endParaRPr lang="en-US" altLang="en-US" sz="1200"/>
          </a:p>
        </p:txBody>
      </p:sp>
      <p:sp>
        <p:nvSpPr>
          <p:cNvPr id="53251" name="Rectangle 2"/>
          <p:cNvSpPr>
            <a:spLocks noGrp="1" noRot="1" noChangeAspect="1" noChangeArrowheads="1" noTextEdit="1"/>
          </p:cNvSpPr>
          <p:nvPr>
            <p:ph type="sldImg"/>
          </p:nvPr>
        </p:nvSpPr>
        <p:spPr>
          <a:xfrm>
            <a:off x="384175" y="687388"/>
            <a:ext cx="6089650" cy="3425825"/>
          </a:xfrm>
          <a:ln w="12700" cap="flat"/>
        </p:spPr>
      </p:sp>
      <p:sp>
        <p:nvSpPr>
          <p:cNvPr id="5325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endParaRPr lang="en-AU" altLang="en-US">
              <a:latin typeface="Times New Roman" panose="02020603050405020304" pitchFamily="18" charset="0"/>
            </a:endParaRPr>
          </a:p>
        </p:txBody>
      </p:sp>
    </p:spTree>
    <p:extLst>
      <p:ext uri="{BB962C8B-B14F-4D97-AF65-F5344CB8AC3E}">
        <p14:creationId xmlns:p14="http://schemas.microsoft.com/office/powerpoint/2010/main" val="33097453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F0E2050C-4A90-45FC-B293-8DE0CC81093E}" type="slidenum">
              <a:rPr lang="en-US" altLang="en-US" sz="1200"/>
              <a:pPr/>
              <a:t>34</a:t>
            </a:fld>
            <a:endParaRPr lang="en-US" altLang="en-US" sz="1200"/>
          </a:p>
        </p:txBody>
      </p:sp>
      <p:sp>
        <p:nvSpPr>
          <p:cNvPr id="60419" name="Rectangle 2"/>
          <p:cNvSpPr>
            <a:spLocks noGrp="1" noRot="1" noChangeAspect="1" noChangeArrowheads="1" noTextEdit="1"/>
          </p:cNvSpPr>
          <p:nvPr>
            <p:ph type="sldImg"/>
          </p:nvPr>
        </p:nvSpPr>
        <p:spPr>
          <a:xfrm>
            <a:off x="384175" y="687388"/>
            <a:ext cx="6089650" cy="3425825"/>
          </a:xfrm>
          <a:ln w="12700" cap="flat"/>
        </p:spPr>
      </p:sp>
      <p:sp>
        <p:nvSpPr>
          <p:cNvPr id="6042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3" rIns="92066" bIns="46033"/>
          <a:lstStyle/>
          <a:p>
            <a:pPr eaLnBrk="1" hangingPunct="1"/>
            <a:endParaRPr lang="en-AU" altLang="en-US">
              <a:latin typeface="Times New Roman" panose="02020603050405020304" pitchFamily="18" charset="0"/>
            </a:endParaRPr>
          </a:p>
        </p:txBody>
      </p:sp>
    </p:spTree>
    <p:extLst>
      <p:ext uri="{BB962C8B-B14F-4D97-AF65-F5344CB8AC3E}">
        <p14:creationId xmlns:p14="http://schemas.microsoft.com/office/powerpoint/2010/main" val="37660814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F0E2050C-4A90-45FC-B293-8DE0CC81093E}" type="slidenum">
              <a:rPr lang="en-US" altLang="en-US" sz="1200"/>
              <a:pPr/>
              <a:t>35</a:t>
            </a:fld>
            <a:endParaRPr lang="en-US" altLang="en-US" sz="1200"/>
          </a:p>
        </p:txBody>
      </p:sp>
      <p:sp>
        <p:nvSpPr>
          <p:cNvPr id="60419" name="Rectangle 2"/>
          <p:cNvSpPr>
            <a:spLocks noGrp="1" noRot="1" noChangeAspect="1" noChangeArrowheads="1" noTextEdit="1"/>
          </p:cNvSpPr>
          <p:nvPr>
            <p:ph type="sldImg"/>
          </p:nvPr>
        </p:nvSpPr>
        <p:spPr>
          <a:xfrm>
            <a:off x="384175" y="687388"/>
            <a:ext cx="6089650" cy="3425825"/>
          </a:xfrm>
          <a:ln w="12700" cap="flat"/>
        </p:spPr>
      </p:sp>
      <p:sp>
        <p:nvSpPr>
          <p:cNvPr id="6042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3" rIns="92066" bIns="46033"/>
          <a:lstStyle/>
          <a:p>
            <a:pPr eaLnBrk="1" hangingPunct="1"/>
            <a:endParaRPr lang="en-AU" altLang="en-US">
              <a:latin typeface="Times New Roman" panose="02020603050405020304" pitchFamily="18" charset="0"/>
            </a:endParaRPr>
          </a:p>
        </p:txBody>
      </p:sp>
    </p:spTree>
    <p:extLst>
      <p:ext uri="{BB962C8B-B14F-4D97-AF65-F5344CB8AC3E}">
        <p14:creationId xmlns:p14="http://schemas.microsoft.com/office/powerpoint/2010/main" val="1658269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44800" y="609600"/>
            <a:ext cx="8940800" cy="2133600"/>
          </a:xfrm>
        </p:spPr>
        <p:txBody>
          <a:bodyPr/>
          <a:lstStyle>
            <a:lvl1pPr algn="l">
              <a:defRPr sz="5400" cap="small" baseline="0">
                <a:solidFill>
                  <a:srgbClr val="008000"/>
                </a:solidFill>
              </a:defRPr>
            </a:lvl1pPr>
          </a:lstStyle>
          <a:p>
            <a:r>
              <a:rPr lang="en-US"/>
              <a:t>Click to edit Master title style</a:t>
            </a:r>
            <a:endParaRPr lang="en-AU" dirty="0"/>
          </a:p>
        </p:txBody>
      </p:sp>
      <p:sp>
        <p:nvSpPr>
          <p:cNvPr id="3" name="Subtitle 2"/>
          <p:cNvSpPr>
            <a:spLocks noGrp="1"/>
          </p:cNvSpPr>
          <p:nvPr>
            <p:ph type="subTitle" idx="1"/>
          </p:nvPr>
        </p:nvSpPr>
        <p:spPr>
          <a:xfrm>
            <a:off x="2844800" y="2819400"/>
            <a:ext cx="8940800" cy="1600200"/>
          </a:xfrm>
        </p:spPr>
        <p:txBody>
          <a:bodyPr anchor="b"/>
          <a:lstStyle>
            <a:lvl1pPr marL="0" indent="0" algn="l">
              <a:buNone/>
              <a:defRPr sz="40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AU" dirty="0"/>
          </a:p>
        </p:txBody>
      </p:sp>
    </p:spTree>
    <p:extLst>
      <p:ext uri="{BB962C8B-B14F-4D97-AF65-F5344CB8AC3E}">
        <p14:creationId xmlns:p14="http://schemas.microsoft.com/office/powerpoint/2010/main" val="3130993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8000"/>
                </a:solidFill>
              </a:defRPr>
            </a:lvl1pPr>
          </a:lstStyle>
          <a:p>
            <a:r>
              <a:rPr lang="en-US"/>
              <a:t>Click to edit Master title style</a:t>
            </a:r>
            <a:endParaRPr lang="en-AU"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799534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399" y="4406901"/>
            <a:ext cx="9903884" cy="1362075"/>
          </a:xfrm>
        </p:spPr>
        <p:txBody>
          <a:bodyPr anchor="t"/>
          <a:lstStyle>
            <a:lvl1pPr algn="l">
              <a:defRPr sz="4000" b="1" cap="all">
                <a:solidFill>
                  <a:srgbClr val="008000"/>
                </a:solidFill>
              </a:defRPr>
            </a:lvl1pPr>
          </a:lstStyle>
          <a:p>
            <a:r>
              <a:rPr lang="en-US"/>
              <a:t>Click to edit Master title style</a:t>
            </a:r>
            <a:endParaRPr lang="en-AU" dirty="0"/>
          </a:p>
        </p:txBody>
      </p:sp>
      <p:sp>
        <p:nvSpPr>
          <p:cNvPr id="3" name="Text Placeholder 2"/>
          <p:cNvSpPr>
            <a:spLocks noGrp="1"/>
          </p:cNvSpPr>
          <p:nvPr>
            <p:ph type="body" idx="1"/>
          </p:nvPr>
        </p:nvSpPr>
        <p:spPr>
          <a:xfrm>
            <a:off x="1422399" y="2906713"/>
            <a:ext cx="9903884"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121269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80"/>
                </a:solidFill>
              </a:defRPr>
            </a:lvl1pPr>
          </a:lstStyle>
          <a:p>
            <a:r>
              <a:rPr lang="en-US"/>
              <a:t>Click to edit Master title style</a:t>
            </a:r>
            <a:endParaRPr lang="en-AU" dirty="0"/>
          </a:p>
        </p:txBody>
      </p:sp>
      <p:sp>
        <p:nvSpPr>
          <p:cNvPr id="3" name="Content Placeholder 2"/>
          <p:cNvSpPr>
            <a:spLocks noGrp="1"/>
          </p:cNvSpPr>
          <p:nvPr>
            <p:ph sz="half" idx="1"/>
          </p:nvPr>
        </p:nvSpPr>
        <p:spPr>
          <a:xfrm>
            <a:off x="1583267" y="1268414"/>
            <a:ext cx="5035551" cy="46815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822018" y="1268414"/>
            <a:ext cx="5035549" cy="46815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613284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10261600" cy="1143000"/>
          </a:xfrm>
        </p:spPr>
        <p:txBody>
          <a:bodyPr/>
          <a:lstStyle>
            <a:lvl1pPr>
              <a:defRPr>
                <a:solidFill>
                  <a:srgbClr val="008000"/>
                </a:solidFill>
              </a:defRPr>
            </a:lvl1pPr>
          </a:lstStyle>
          <a:p>
            <a:r>
              <a:rPr lang="en-US"/>
              <a:t>Click to edit Master title style</a:t>
            </a:r>
            <a:endParaRPr lang="en-AU" dirty="0"/>
          </a:p>
        </p:txBody>
      </p:sp>
      <p:sp>
        <p:nvSpPr>
          <p:cNvPr id="3" name="Text Placeholder 2"/>
          <p:cNvSpPr>
            <a:spLocks noGrp="1"/>
          </p:cNvSpPr>
          <p:nvPr>
            <p:ph type="body" idx="1"/>
          </p:nvPr>
        </p:nvSpPr>
        <p:spPr>
          <a:xfrm>
            <a:off x="1424395" y="1535113"/>
            <a:ext cx="507800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20163" y="2174876"/>
            <a:ext cx="5082237" cy="3921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4"/>
          <p:cNvSpPr>
            <a:spLocks noGrp="1"/>
          </p:cNvSpPr>
          <p:nvPr>
            <p:ph type="body" sz="quarter" idx="3"/>
          </p:nvPr>
        </p:nvSpPr>
        <p:spPr>
          <a:xfrm>
            <a:off x="6705600" y="1535113"/>
            <a:ext cx="5080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701368" y="2174876"/>
            <a:ext cx="5084233" cy="3921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858456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80166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2401" y="273050"/>
            <a:ext cx="3198284" cy="1162050"/>
          </a:xfrm>
        </p:spPr>
        <p:txBody>
          <a:bodyPr/>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solidFill>
                  <a:srgbClr val="800080"/>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half" idx="2"/>
          </p:nvPr>
        </p:nvSpPr>
        <p:spPr>
          <a:xfrm>
            <a:off x="1422401" y="1435101"/>
            <a:ext cx="31982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083674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endParaRPr lang="en-AU"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AU" noProof="0" dirty="0"/>
          </a:p>
        </p:txBody>
      </p:sp>
      <p:sp>
        <p:nvSpPr>
          <p:cNvPr id="4" name="Text Placeholder 3"/>
          <p:cNvSpPr>
            <a:spLocks noGrp="1"/>
          </p:cNvSpPr>
          <p:nvPr>
            <p:ph type="body" sz="half" idx="2"/>
          </p:nvPr>
        </p:nvSpPr>
        <p:spPr>
          <a:xfrm>
            <a:off x="2389717" y="5367338"/>
            <a:ext cx="7315200" cy="7286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605585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2407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0" y="-12700"/>
            <a:ext cx="14224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422400" y="6172200"/>
            <a:ext cx="9448800" cy="685800"/>
          </a:xfrm>
          <a:prstGeom prst="rect">
            <a:avLst/>
          </a:prstGeom>
          <a:gradFill flip="none" rotWithShape="1">
            <a:gsLst>
              <a:gs pos="0">
                <a:srgbClr val="99CCFF"/>
              </a:gs>
              <a:gs pos="50000">
                <a:srgbClr val="99CCFF">
                  <a:shade val="67500"/>
                  <a:satMod val="115000"/>
                </a:srgbClr>
              </a:gs>
              <a:gs pos="100000">
                <a:srgbClr val="99CCFF">
                  <a:shade val="100000"/>
                  <a:satMod val="115000"/>
                </a:srgbClr>
              </a:gs>
            </a:gsLst>
            <a:path path="circle">
              <a:fillToRect l="100000" t="100000"/>
            </a:path>
            <a:tileRect r="-100000" b="-100000"/>
          </a:gradFill>
          <a:ln>
            <a:noFill/>
          </a:ln>
          <a:effectLst>
            <a:outerShdw blurRad="40000" dist="23000" dir="5400000" rotWithShape="0">
              <a:srgbClr val="808080">
                <a:alpha val="34999"/>
              </a:srgbClr>
            </a:outerShdw>
          </a:effectLst>
          <a:extLst/>
        </p:spPr>
        <p:txBody>
          <a:bodyPr/>
          <a:lstStyle/>
          <a:p>
            <a:pPr eaLnBrk="1" fontAlgn="auto" hangingPunct="1">
              <a:spcBef>
                <a:spcPts val="0"/>
              </a:spcBef>
              <a:spcAft>
                <a:spcPts val="0"/>
              </a:spcAft>
              <a:defRPr/>
            </a:pPr>
            <a:endParaRPr lang="en-US" sz="1800" kern="0" dirty="0">
              <a:solidFill>
                <a:srgbClr val="FFCC00"/>
              </a:solidFill>
              <a:latin typeface="Times New Roman" charset="0"/>
              <a:cs typeface="+mn-cs"/>
            </a:endParaRPr>
          </a:p>
        </p:txBody>
      </p:sp>
      <p:sp>
        <p:nvSpPr>
          <p:cNvPr id="1030" name="Rectangle 24"/>
          <p:cNvSpPr>
            <a:spLocks noChangeArrowheads="1"/>
          </p:cNvSpPr>
          <p:nvPr/>
        </p:nvSpPr>
        <p:spPr bwMode="auto">
          <a:xfrm>
            <a:off x="10871200" y="6172200"/>
            <a:ext cx="1320800" cy="68580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endParaRPr lang="en-US" altLang="en-US" sz="2400" dirty="0"/>
          </a:p>
        </p:txBody>
      </p:sp>
      <p:sp>
        <p:nvSpPr>
          <p:cNvPr id="1031" name="Rectangle 6"/>
          <p:cNvSpPr>
            <a:spLocks noGrp="1" noChangeArrowheads="1"/>
          </p:cNvSpPr>
          <p:nvPr>
            <p:ph type="title"/>
          </p:nvPr>
        </p:nvSpPr>
        <p:spPr bwMode="auto">
          <a:xfrm>
            <a:off x="1583267" y="190500"/>
            <a:ext cx="10303933"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endParaRPr lang="en-AU" altLang="en-US"/>
          </a:p>
        </p:txBody>
      </p:sp>
      <p:sp>
        <p:nvSpPr>
          <p:cNvPr id="1032" name="Rectangle 7"/>
          <p:cNvSpPr>
            <a:spLocks noGrp="1" noChangeArrowheads="1"/>
          </p:cNvSpPr>
          <p:nvPr>
            <p:ph type="body" idx="1"/>
          </p:nvPr>
        </p:nvSpPr>
        <p:spPr bwMode="auto">
          <a:xfrm>
            <a:off x="1612901" y="1258889"/>
            <a:ext cx="10274300"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AU" altLang="en-US"/>
          </a:p>
        </p:txBody>
      </p:sp>
      <p:sp>
        <p:nvSpPr>
          <p:cNvPr id="1033" name="Rectangle 23"/>
          <p:cNvSpPr txBox="1">
            <a:spLocks noChangeArrowheads="1"/>
          </p:cNvSpPr>
          <p:nvPr/>
        </p:nvSpPr>
        <p:spPr bwMode="auto">
          <a:xfrm>
            <a:off x="10972800" y="6238875"/>
            <a:ext cx="1117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defRPr/>
            </a:pPr>
            <a:r>
              <a:rPr lang="en-US" altLang="en-US" sz="1400" b="1">
                <a:latin typeface="Arial" panose="020B0604020202020204" pitchFamily="34" charset="0"/>
              </a:rPr>
              <a:t>14-</a:t>
            </a:r>
            <a:fld id="{A29F584A-3A74-43D9-8C9C-38B8284FA565}" type="slidenum">
              <a:rPr lang="en-US" altLang="en-US" sz="1400" b="1" smtClean="0">
                <a:latin typeface="Arial" panose="020B0604020202020204" pitchFamily="34" charset="0"/>
              </a:rPr>
              <a:pPr algn="ctr" eaLnBrk="1" hangingPunct="1">
                <a:spcBef>
                  <a:spcPct val="50000"/>
                </a:spcBef>
                <a:defRPr/>
              </a:pPr>
              <a:t>‹#›</a:t>
            </a:fld>
            <a:endParaRPr lang="en-US" altLang="en-US" sz="1400" b="1">
              <a:latin typeface="Arial" panose="020B0604020202020204" pitchFamily="34" charset="0"/>
            </a:endParaRPr>
          </a:p>
        </p:txBody>
      </p:sp>
      <p:sp>
        <p:nvSpPr>
          <p:cNvPr id="1034" name="TextBox 10"/>
          <p:cNvSpPr txBox="1">
            <a:spLocks noChangeArrowheads="1"/>
          </p:cNvSpPr>
          <p:nvPr/>
        </p:nvSpPr>
        <p:spPr bwMode="auto">
          <a:xfrm>
            <a:off x="1930400" y="6305550"/>
            <a:ext cx="8940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37931725" indent="-37474525">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n-US" altLang="en-US" sz="1000" b="1" dirty="0">
                <a:latin typeface="Arial" panose="020B0604020202020204" pitchFamily="34" charset="0"/>
              </a:rPr>
              <a:t>Copyright © 2017 McGraw-Hill </a:t>
            </a:r>
            <a:r>
              <a:rPr lang="en-AU" altLang="en-US" sz="1000" b="1" dirty="0">
                <a:solidFill>
                  <a:srgbClr val="000000"/>
                </a:solidFill>
                <a:latin typeface="Arial" panose="020B0604020202020204" pitchFamily="34" charset="0"/>
              </a:rPr>
              <a:t>Education (Australia) Pty Ltd </a:t>
            </a:r>
            <a:endParaRPr lang="en-US" altLang="en-US" sz="1000" b="1" dirty="0">
              <a:latin typeface="Arial" panose="020B0604020202020204" pitchFamily="34" charset="0"/>
            </a:endParaRPr>
          </a:p>
          <a:p>
            <a:pPr eaLnBrk="1" hangingPunct="1">
              <a:defRPr/>
            </a:pPr>
            <a:r>
              <a:rPr lang="en-US" altLang="en-US" sz="1000" b="1" dirty="0" err="1">
                <a:latin typeface="Arial" panose="020B0604020202020204" pitchFamily="34" charset="0"/>
              </a:rPr>
              <a:t>Langfield</a:t>
            </a:r>
            <a:r>
              <a:rPr lang="en-US" altLang="en-US" sz="1000" b="1" dirty="0">
                <a:latin typeface="Arial" panose="020B0604020202020204" pitchFamily="34" charset="0"/>
              </a:rPr>
              <a:t>-Smith, Smith, Andon, Hilton, Thorne </a:t>
            </a:r>
            <a:r>
              <a:rPr lang="en-US" altLang="en-US" sz="1000" b="1" i="1" dirty="0">
                <a:latin typeface="Arial" panose="020B0604020202020204" pitchFamily="34" charset="0"/>
              </a:rPr>
              <a:t>Management Accounting, </a:t>
            </a:r>
            <a:r>
              <a:rPr lang="en-US" altLang="en-US" sz="1000" b="1" dirty="0">
                <a:latin typeface="Arial" panose="020B0604020202020204" pitchFamily="34" charset="0"/>
              </a:rPr>
              <a:t>8e</a:t>
            </a:r>
            <a:endParaRPr lang="en-US" altLang="en-US" sz="1000" b="1" dirty="0">
              <a:latin typeface="Arial" panose="020B0604020202020204" pitchFamily="34" charset="0"/>
              <a:sym typeface="Symbol" panose="05050102010706020507" pitchFamily="18" charset="2"/>
            </a:endParaRPr>
          </a:p>
        </p:txBody>
      </p:sp>
      <p:pic>
        <p:nvPicPr>
          <p:cNvPr id="1035" name="Picture 9"/>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57200" y="6251575"/>
            <a:ext cx="5588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9183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rtl="0" eaLnBrk="1" fontAlgn="base" hangingPunct="1">
        <a:spcBef>
          <a:spcPct val="0"/>
        </a:spcBef>
        <a:spcAft>
          <a:spcPct val="0"/>
        </a:spcAft>
        <a:defRPr kumimoji="1" sz="4000" b="1">
          <a:solidFill>
            <a:srgbClr val="008000"/>
          </a:solidFill>
          <a:latin typeface="+mj-lt"/>
          <a:ea typeface="ヒラギノ角ゴ Pro W3" charset="-128"/>
          <a:cs typeface="ヒラギノ角ゴ Pro W3" charset="-128"/>
        </a:defRPr>
      </a:lvl1pPr>
      <a:lvl2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2pPr>
      <a:lvl3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3pPr>
      <a:lvl4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4pPr>
      <a:lvl5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kumimoji="1" sz="3600" b="1">
          <a:solidFill>
            <a:srgbClr val="000099"/>
          </a:solidFill>
          <a:latin typeface="Arial" charset="0"/>
        </a:defRPr>
      </a:lvl6pPr>
      <a:lvl7pPr marL="914400" algn="l" rtl="0" eaLnBrk="1" fontAlgn="base" hangingPunct="1">
        <a:spcBef>
          <a:spcPct val="0"/>
        </a:spcBef>
        <a:spcAft>
          <a:spcPct val="0"/>
        </a:spcAft>
        <a:defRPr kumimoji="1" sz="3600" b="1">
          <a:solidFill>
            <a:srgbClr val="000099"/>
          </a:solidFill>
          <a:latin typeface="Arial" charset="0"/>
        </a:defRPr>
      </a:lvl7pPr>
      <a:lvl8pPr marL="1371600" algn="l" rtl="0" eaLnBrk="1" fontAlgn="base" hangingPunct="1">
        <a:spcBef>
          <a:spcPct val="0"/>
        </a:spcBef>
        <a:spcAft>
          <a:spcPct val="0"/>
        </a:spcAft>
        <a:defRPr kumimoji="1" sz="3600" b="1">
          <a:solidFill>
            <a:srgbClr val="000099"/>
          </a:solidFill>
          <a:latin typeface="Arial" charset="0"/>
        </a:defRPr>
      </a:lvl8pPr>
      <a:lvl9pPr marL="1828800" algn="l" rtl="0" eaLnBrk="1" fontAlgn="base" hangingPunct="1">
        <a:spcBef>
          <a:spcPct val="0"/>
        </a:spcBef>
        <a:spcAft>
          <a:spcPct val="0"/>
        </a:spcAft>
        <a:defRPr kumimoji="1" sz="3600" b="1">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kumimoji="1" sz="3200">
          <a:solidFill>
            <a:schemeClr val="tx1"/>
          </a:solidFill>
          <a:latin typeface="+mn-lt"/>
          <a:ea typeface="ヒラギノ角ゴ Pro W3" charset="-128"/>
          <a:cs typeface="ヒラギノ角ゴ Pro W3" charset="-128"/>
        </a:defRPr>
      </a:lvl1pPr>
      <a:lvl2pPr marL="742950" indent="-285750" algn="l" rtl="0" eaLnBrk="1" fontAlgn="base" hangingPunct="1">
        <a:spcBef>
          <a:spcPct val="20000"/>
        </a:spcBef>
        <a:spcAft>
          <a:spcPct val="0"/>
        </a:spcAft>
        <a:buClr>
          <a:schemeClr val="tx1"/>
        </a:buClr>
        <a:buFont typeface="Arial" panose="020B0604020202020204" pitchFamily="34" charset="0"/>
        <a:buChar char="–"/>
        <a:defRPr kumimoji="1" sz="2800">
          <a:solidFill>
            <a:schemeClr val="tx1"/>
          </a:solidFill>
          <a:latin typeface="+mn-lt"/>
          <a:ea typeface="ヒラギノ角ゴ Pro W3" charset="-128"/>
        </a:defRPr>
      </a:lvl2pPr>
      <a:lvl3pPr marL="1143000" indent="-228600" algn="l" rtl="0" eaLnBrk="1" fontAlgn="base" hangingPunct="1">
        <a:spcBef>
          <a:spcPct val="20000"/>
        </a:spcBef>
        <a:spcAft>
          <a:spcPct val="0"/>
        </a:spcAft>
        <a:buClr>
          <a:schemeClr val="tx1"/>
        </a:buClr>
        <a:buFont typeface="Wingdings" panose="05000000000000000000" pitchFamily="2" charset="2"/>
        <a:buChar char="§"/>
        <a:defRPr kumimoji="1" sz="2400">
          <a:solidFill>
            <a:schemeClr val="tx1"/>
          </a:solidFill>
          <a:latin typeface="+mn-lt"/>
          <a:ea typeface="ヒラギノ角ゴ Pro W3" charset="-128"/>
        </a:defRPr>
      </a:lvl3pPr>
      <a:lvl4pPr marL="1600200" indent="-228600" algn="l" rtl="0" eaLnBrk="1" fontAlgn="base" hangingPunct="1">
        <a:spcBef>
          <a:spcPct val="20000"/>
        </a:spcBef>
        <a:spcAft>
          <a:spcPct val="0"/>
        </a:spcAft>
        <a:buClr>
          <a:schemeClr val="tx1"/>
        </a:buClr>
        <a:buChar char="•"/>
        <a:defRPr kumimoji="1" sz="2000">
          <a:solidFill>
            <a:schemeClr val="tx1"/>
          </a:solidFill>
          <a:latin typeface="+mn-lt"/>
          <a:ea typeface="ヒラギノ角ゴ Pro W3" charset="-128"/>
        </a:defRPr>
      </a:lvl4pPr>
      <a:lvl5pPr marL="2057400" indent="-228600" algn="l" rtl="0" eaLnBrk="1" fontAlgn="base" hangingPunct="1">
        <a:spcBef>
          <a:spcPct val="20000"/>
        </a:spcBef>
        <a:spcAft>
          <a:spcPct val="0"/>
        </a:spcAft>
        <a:buClr>
          <a:schemeClr val="tx1"/>
        </a:buClr>
        <a:buFont typeface="Arial" panose="020B0604020202020204" pitchFamily="34" charset="0"/>
        <a:defRPr kumimoji="1">
          <a:solidFill>
            <a:schemeClr val="tx1"/>
          </a:solidFill>
          <a:latin typeface="+mn-lt"/>
          <a:ea typeface="ヒラギノ角ゴ Pro W3" charset="-128"/>
        </a:defRPr>
      </a:lvl5pPr>
      <a:lvl6pPr marL="25146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6pPr>
      <a:lvl7pPr marL="29718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7pPr>
      <a:lvl8pPr marL="34290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8pPr>
      <a:lvl9pPr marL="38862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954AD-A1EF-481C-9482-D1119ED79E1E}"/>
              </a:ext>
            </a:extLst>
          </p:cNvPr>
          <p:cNvSpPr>
            <a:spLocks noGrp="1"/>
          </p:cNvSpPr>
          <p:nvPr>
            <p:ph type="ctrTitle"/>
          </p:nvPr>
        </p:nvSpPr>
        <p:spPr>
          <a:xfrm>
            <a:off x="2001006" y="3205917"/>
            <a:ext cx="8940800" cy="2133600"/>
          </a:xfrm>
        </p:spPr>
        <p:txBody>
          <a:bodyPr/>
          <a:lstStyle/>
          <a:p>
            <a:pPr algn="ctr"/>
            <a:r>
              <a:rPr lang="en-AU" altLang="en-US" sz="4800" dirty="0"/>
              <a:t> Week 6: </a:t>
            </a:r>
            <a:br>
              <a:rPr lang="en-AU" altLang="en-US" sz="4800" dirty="0"/>
            </a:br>
            <a:r>
              <a:rPr lang="en-AU" altLang="en-US" sz="4800" dirty="0"/>
              <a:t>Standard costing and variance analysis</a:t>
            </a:r>
            <a:br>
              <a:rPr lang="en-AU" altLang="en-US" sz="4800" dirty="0"/>
            </a:br>
            <a:r>
              <a:rPr lang="en-AU" altLang="en-US" sz="3200" b="0" dirty="0"/>
              <a:t>(part 2)</a:t>
            </a:r>
            <a:r>
              <a:rPr lang="en-AU" altLang="en-US" sz="4800" b="0" dirty="0"/>
              <a:t/>
            </a:r>
            <a:br>
              <a:rPr lang="en-AU" altLang="en-US" sz="4800" b="0" dirty="0"/>
            </a:br>
            <a:r>
              <a:rPr lang="en-AU" altLang="en-US" sz="4800" dirty="0"/>
              <a:t/>
            </a:r>
            <a:br>
              <a:rPr lang="en-AU" altLang="en-US" sz="4800" dirty="0"/>
            </a:br>
            <a:r>
              <a:rPr lang="en-AU" altLang="en-US" sz="4400" dirty="0"/>
              <a:t> Chapter 10 </a:t>
            </a:r>
            <a:endParaRPr lang="en-AU" sz="4800" dirty="0"/>
          </a:p>
        </p:txBody>
      </p:sp>
      <p:sp>
        <p:nvSpPr>
          <p:cNvPr id="4" name="TextBox 3">
            <a:extLst>
              <a:ext uri="{FF2B5EF4-FFF2-40B4-BE49-F238E27FC236}">
                <a16:creationId xmlns:a16="http://schemas.microsoft.com/office/drawing/2014/main" id="{810918F1-A5DE-4DC6-BA28-A76F380E5D6E}"/>
              </a:ext>
            </a:extLst>
          </p:cNvPr>
          <p:cNvSpPr txBox="1"/>
          <p:nvPr/>
        </p:nvSpPr>
        <p:spPr>
          <a:xfrm>
            <a:off x="11237976" y="6345936"/>
            <a:ext cx="54762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1</a:t>
            </a:fld>
            <a:endParaRPr lang="en-AU" sz="1400" b="1" dirty="0">
              <a:latin typeface="+mj-lt"/>
            </a:endParaRPr>
          </a:p>
        </p:txBody>
      </p:sp>
    </p:spTree>
    <p:extLst>
      <p:ext uri="{BB962C8B-B14F-4D97-AF65-F5344CB8AC3E}">
        <p14:creationId xmlns:p14="http://schemas.microsoft.com/office/powerpoint/2010/main" val="3274083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a:r>
              <a:rPr lang="en-AU" altLang="en-US" sz="4800" dirty="0"/>
              <a:t>Topic in week 4 and 5?</a:t>
            </a:r>
          </a:p>
        </p:txBody>
      </p:sp>
      <p:sp>
        <p:nvSpPr>
          <p:cNvPr id="3" name="Content Placeholder 2"/>
          <p:cNvSpPr>
            <a:spLocks noGrp="1"/>
          </p:cNvSpPr>
          <p:nvPr>
            <p:ph idx="1"/>
          </p:nvPr>
        </p:nvSpPr>
        <p:spPr>
          <a:xfrm>
            <a:off x="1898248" y="1268412"/>
            <a:ext cx="9433367" cy="4426331"/>
          </a:xfrm>
        </p:spPr>
        <p:txBody>
          <a:bodyPr/>
          <a:lstStyle/>
          <a:p>
            <a:r>
              <a:rPr lang="en-AU" altLang="en-US" sz="3600" dirty="0"/>
              <a:t>Budgeting- basics (what, why, how to prepare) plus variations, behavioural implications</a:t>
            </a:r>
          </a:p>
          <a:p>
            <a:r>
              <a:rPr lang="en-AU" altLang="en-US" sz="3600" dirty="0"/>
              <a:t>Introduction to standard costing (what, why, how again)</a:t>
            </a:r>
          </a:p>
          <a:p>
            <a:pPr lvl="1"/>
            <a:r>
              <a:rPr lang="en-AU" altLang="en-US" dirty="0"/>
              <a:t>The use of flexible budget</a:t>
            </a:r>
          </a:p>
          <a:p>
            <a:pPr lvl="1"/>
            <a:r>
              <a:rPr lang="en-AU" altLang="en-US" dirty="0"/>
              <a:t>What is a variance, when to investigate a variance</a:t>
            </a:r>
          </a:p>
        </p:txBody>
      </p:sp>
      <p:sp>
        <p:nvSpPr>
          <p:cNvPr id="5" name="TextBox 4">
            <a:extLst>
              <a:ext uri="{FF2B5EF4-FFF2-40B4-BE49-F238E27FC236}">
                <a16:creationId xmlns:a16="http://schemas.microsoft.com/office/drawing/2014/main" id="{0A8CD62D-5C5A-4DE7-9CB7-EC92C2DFF8C5}"/>
              </a:ext>
            </a:extLst>
          </p:cNvPr>
          <p:cNvSpPr txBox="1"/>
          <p:nvPr/>
        </p:nvSpPr>
        <p:spPr>
          <a:xfrm>
            <a:off x="11237976" y="6345936"/>
            <a:ext cx="54762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2</a:t>
            </a:fld>
            <a:endParaRPr lang="en-AU" sz="1400" b="1" dirty="0">
              <a:latin typeface="+mj-lt"/>
            </a:endParaRPr>
          </a:p>
        </p:txBody>
      </p:sp>
    </p:spTree>
    <p:extLst>
      <p:ext uri="{BB962C8B-B14F-4D97-AF65-F5344CB8AC3E}">
        <p14:creationId xmlns:p14="http://schemas.microsoft.com/office/powerpoint/2010/main" val="263694364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640014" y="0"/>
            <a:ext cx="7799387" cy="935038"/>
          </a:xfrm>
        </p:spPr>
        <p:txBody>
          <a:bodyPr/>
          <a:lstStyle/>
          <a:p>
            <a:pPr algn="ctr"/>
            <a:r>
              <a:rPr lang="en-AU" altLang="en-US" sz="4400" u="sng"/>
              <a:t>Our focus today</a:t>
            </a:r>
            <a:r>
              <a:rPr lang="en-AU" altLang="en-US" sz="4400"/>
              <a:t>:</a:t>
            </a:r>
          </a:p>
        </p:txBody>
      </p:sp>
      <p:sp>
        <p:nvSpPr>
          <p:cNvPr id="9219" name="Content Placeholder 2"/>
          <p:cNvSpPr>
            <a:spLocks noGrp="1"/>
          </p:cNvSpPr>
          <p:nvPr>
            <p:ph idx="1"/>
          </p:nvPr>
        </p:nvSpPr>
        <p:spPr>
          <a:xfrm>
            <a:off x="1655180" y="1125537"/>
            <a:ext cx="9582796" cy="4210391"/>
          </a:xfrm>
        </p:spPr>
        <p:txBody>
          <a:bodyPr/>
          <a:lstStyle/>
          <a:p>
            <a:pPr algn="ctr">
              <a:buFontTx/>
              <a:buNone/>
            </a:pPr>
            <a:endParaRPr lang="en-AU" altLang="en-US" sz="800" dirty="0"/>
          </a:p>
          <a:p>
            <a:r>
              <a:rPr lang="en-AU" altLang="en-US" sz="4000" dirty="0"/>
              <a:t>To understand what are the different levels of variances</a:t>
            </a:r>
          </a:p>
          <a:p>
            <a:r>
              <a:rPr lang="en-AU" altLang="en-US" sz="4000" dirty="0"/>
              <a:t>To learn how to calculate some of them</a:t>
            </a:r>
          </a:p>
          <a:p>
            <a:r>
              <a:rPr lang="en-AU" altLang="en-US" sz="4000" dirty="0"/>
              <a:t>Understand their limitations as a tool for cost control</a:t>
            </a:r>
          </a:p>
        </p:txBody>
      </p:sp>
      <p:sp>
        <p:nvSpPr>
          <p:cNvPr id="11268" name="Slide Number Placeholder 3"/>
          <p:cNvSpPr>
            <a:spLocks noGrp="1"/>
          </p:cNvSpPr>
          <p:nvPr>
            <p:ph type="sldNum" sz="quarter" idx="4294967295"/>
          </p:nvPr>
        </p:nvSpPr>
        <p:spPr>
          <a:xfrm>
            <a:off x="9696451"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10-</a:t>
            </a:r>
            <a:fld id="{DA910370-6BF9-4A45-80FC-0B9B42C6053B}" type="slidenum">
              <a:rPr kumimoji="0" lang="en-AU" altLang="en-US" sz="1200">
                <a:solidFill>
                  <a:schemeClr val="tx1"/>
                </a:solidFill>
              </a:rPr>
              <a:pPr>
                <a:spcBef>
                  <a:spcPct val="50000"/>
                </a:spcBef>
                <a:buClrTx/>
                <a:buFontTx/>
                <a:buNone/>
              </a:pPr>
              <a:t>3</a:t>
            </a:fld>
            <a:endParaRPr kumimoji="0" lang="en-AU" altLang="en-US" sz="1200">
              <a:solidFill>
                <a:schemeClr val="tx1"/>
              </a:solidFill>
            </a:endParaRPr>
          </a:p>
        </p:txBody>
      </p:sp>
      <p:sp>
        <p:nvSpPr>
          <p:cNvPr id="5" name="TextBox 4">
            <a:extLst>
              <a:ext uri="{FF2B5EF4-FFF2-40B4-BE49-F238E27FC236}">
                <a16:creationId xmlns:a16="http://schemas.microsoft.com/office/drawing/2014/main" id="{C13651F8-32B7-467A-B4E6-05EF9D7A1FFA}"/>
              </a:ext>
            </a:extLst>
          </p:cNvPr>
          <p:cNvSpPr txBox="1"/>
          <p:nvPr/>
        </p:nvSpPr>
        <p:spPr>
          <a:xfrm>
            <a:off x="11237976" y="6345936"/>
            <a:ext cx="54762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3</a:t>
            </a:fld>
            <a:endParaRPr lang="en-AU" sz="1400" b="1" dirty="0">
              <a:latin typeface="+mj-lt"/>
            </a:endParaRPr>
          </a:p>
        </p:txBody>
      </p:sp>
    </p:spTree>
    <p:extLst>
      <p:ext uri="{BB962C8B-B14F-4D97-AF65-F5344CB8AC3E}">
        <p14:creationId xmlns:p14="http://schemas.microsoft.com/office/powerpoint/2010/main" val="173899197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wipe(down)">
                                      <p:cBhvr>
                                        <p:cTn id="7" dur="500"/>
                                        <p:tgtEl>
                                          <p:spTgt spid="92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wipe(down)">
                                      <p:cBhvr>
                                        <p:cTn id="12" dur="500"/>
                                        <p:tgtEl>
                                          <p:spTgt spid="92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Effect transition="in" filter="wipe(down)">
                                      <p:cBhvr>
                                        <p:cTn id="17"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640014" y="-26988"/>
            <a:ext cx="7799387" cy="935038"/>
          </a:xfrm>
        </p:spPr>
        <p:txBody>
          <a:bodyPr/>
          <a:lstStyle/>
          <a:p>
            <a:pPr algn="ctr"/>
            <a:r>
              <a:rPr lang="en-AU" altLang="en-US" sz="4400"/>
              <a:t>Just compare!</a:t>
            </a:r>
          </a:p>
        </p:txBody>
      </p:sp>
      <p:graphicFrame>
        <p:nvGraphicFramePr>
          <p:cNvPr id="6" name="Content Placeholder 5"/>
          <p:cNvGraphicFramePr>
            <a:graphicFrameLocks noGrp="1"/>
          </p:cNvGraphicFramePr>
          <p:nvPr>
            <p:ph idx="1"/>
          </p:nvPr>
        </p:nvGraphicFramePr>
        <p:xfrm>
          <a:off x="2856682" y="1268412"/>
          <a:ext cx="7343775" cy="46088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364" name="Slide Number Placeholder 3"/>
          <p:cNvSpPr>
            <a:spLocks noGrp="1"/>
          </p:cNvSpPr>
          <p:nvPr>
            <p:ph type="sldNum" sz="quarter" idx="4294967295"/>
          </p:nvPr>
        </p:nvSpPr>
        <p:spPr>
          <a:xfrm>
            <a:off x="9696451"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10-</a:t>
            </a:r>
            <a:fld id="{A7C0A1DD-EB72-42FA-A382-F6F412179D21}" type="slidenum">
              <a:rPr kumimoji="0" lang="en-AU" altLang="en-US" sz="1200">
                <a:solidFill>
                  <a:schemeClr val="tx1"/>
                </a:solidFill>
              </a:rPr>
              <a:pPr>
                <a:spcBef>
                  <a:spcPct val="50000"/>
                </a:spcBef>
                <a:buClrTx/>
                <a:buFontTx/>
                <a:buNone/>
              </a:pPr>
              <a:t>4</a:t>
            </a:fld>
            <a:endParaRPr kumimoji="0" lang="en-AU" altLang="en-US" sz="1200">
              <a:solidFill>
                <a:schemeClr val="tx1"/>
              </a:solidFill>
            </a:endParaRPr>
          </a:p>
        </p:txBody>
      </p:sp>
      <p:sp>
        <p:nvSpPr>
          <p:cNvPr id="10" name="Down Arrow Callout 9"/>
          <p:cNvSpPr/>
          <p:nvPr/>
        </p:nvSpPr>
        <p:spPr bwMode="auto">
          <a:xfrm>
            <a:off x="6456363" y="2636839"/>
            <a:ext cx="144462" cy="1152525"/>
          </a:xfrm>
          <a:prstGeom prst="downArrowCallout">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a:lstStyle/>
          <a:p>
            <a:pPr>
              <a:defRPr/>
            </a:pPr>
            <a:endParaRPr lang="en-AU"/>
          </a:p>
        </p:txBody>
      </p:sp>
      <p:sp>
        <p:nvSpPr>
          <p:cNvPr id="11" name="Left-Right Arrow 10"/>
          <p:cNvSpPr/>
          <p:nvPr/>
        </p:nvSpPr>
        <p:spPr bwMode="auto">
          <a:xfrm>
            <a:off x="6126163" y="2276476"/>
            <a:ext cx="792162" cy="485775"/>
          </a:xfrm>
          <a:prstGeom prst="leftRightArrow">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a:lstStyle/>
          <a:p>
            <a:pPr>
              <a:defRPr/>
            </a:pPr>
            <a:endParaRPr lang="en-AU"/>
          </a:p>
        </p:txBody>
      </p:sp>
      <p:sp>
        <p:nvSpPr>
          <p:cNvPr id="7" name="TextBox 6">
            <a:extLst>
              <a:ext uri="{FF2B5EF4-FFF2-40B4-BE49-F238E27FC236}">
                <a16:creationId xmlns:a16="http://schemas.microsoft.com/office/drawing/2014/main" id="{408A9A95-3FFC-4280-B5F1-635A809EB398}"/>
              </a:ext>
            </a:extLst>
          </p:cNvPr>
          <p:cNvSpPr txBox="1"/>
          <p:nvPr/>
        </p:nvSpPr>
        <p:spPr>
          <a:xfrm>
            <a:off x="11237976" y="6345936"/>
            <a:ext cx="54762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4</a:t>
            </a:fld>
            <a:endParaRPr lang="en-AU" sz="1400" b="1" dirty="0">
              <a:latin typeface="+mj-lt"/>
            </a:endParaRPr>
          </a:p>
        </p:txBody>
      </p:sp>
    </p:spTree>
    <p:extLst>
      <p:ext uri="{BB962C8B-B14F-4D97-AF65-F5344CB8AC3E}">
        <p14:creationId xmlns:p14="http://schemas.microsoft.com/office/powerpoint/2010/main" val="120033049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graphicEl>
                                              <a:dgm id="{856B05E2-5A7B-4825-91C3-0F5AB34ADD62}"/>
                                            </p:graphicEl>
                                          </p:spTgt>
                                        </p:tgtEl>
                                        <p:attrNameLst>
                                          <p:attrName>style.visibility</p:attrName>
                                        </p:attrNameLst>
                                      </p:cBhvr>
                                      <p:to>
                                        <p:strVal val="visible"/>
                                      </p:to>
                                    </p:set>
                                    <p:anim calcmode="lin" valueType="num">
                                      <p:cBhvr additive="base">
                                        <p:cTn id="7" dur="500" fill="hold"/>
                                        <p:tgtEl>
                                          <p:spTgt spid="6">
                                            <p:graphicEl>
                                              <a:dgm id="{856B05E2-5A7B-4825-91C3-0F5AB34ADD62}"/>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graphicEl>
                                              <a:dgm id="{856B05E2-5A7B-4825-91C3-0F5AB34ADD62}"/>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graphicEl>
                                              <a:dgm id="{14009C28-ED47-4CC4-9AB7-72BCB1956410}"/>
                                            </p:graphicEl>
                                          </p:spTgt>
                                        </p:tgtEl>
                                        <p:attrNameLst>
                                          <p:attrName>style.visibility</p:attrName>
                                        </p:attrNameLst>
                                      </p:cBhvr>
                                      <p:to>
                                        <p:strVal val="visible"/>
                                      </p:to>
                                    </p:set>
                                    <p:anim calcmode="lin" valueType="num">
                                      <p:cBhvr additive="base">
                                        <p:cTn id="13" dur="500" fill="hold"/>
                                        <p:tgtEl>
                                          <p:spTgt spid="6">
                                            <p:graphicEl>
                                              <a:dgm id="{14009C28-ED47-4CC4-9AB7-72BCB1956410}"/>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graphicEl>
                                              <a:dgm id="{14009C28-ED47-4CC4-9AB7-72BCB1956410}"/>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graphicEl>
                                              <a:dgm id="{A72F3FC2-2FC3-4E67-A2E9-BE492664A682}"/>
                                            </p:graphicEl>
                                          </p:spTgt>
                                        </p:tgtEl>
                                        <p:attrNameLst>
                                          <p:attrName>style.visibility</p:attrName>
                                        </p:attrNameLst>
                                      </p:cBhvr>
                                      <p:to>
                                        <p:strVal val="visible"/>
                                      </p:to>
                                    </p:set>
                                    <p:anim calcmode="lin" valueType="num">
                                      <p:cBhvr additive="base">
                                        <p:cTn id="19" dur="500" fill="hold"/>
                                        <p:tgtEl>
                                          <p:spTgt spid="6">
                                            <p:graphicEl>
                                              <a:dgm id="{A72F3FC2-2FC3-4E67-A2E9-BE492664A682}"/>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graphicEl>
                                              <a:dgm id="{A72F3FC2-2FC3-4E67-A2E9-BE492664A682}"/>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932972" y="461597"/>
            <a:ext cx="4699000" cy="530225"/>
          </a:xfrm>
        </p:spPr>
        <p:txBody>
          <a:bodyPr/>
          <a:lstStyle/>
          <a:p>
            <a:pPr eaLnBrk="1" hangingPunct="1"/>
            <a:r>
              <a:rPr lang="en-AU" altLang="en-US" dirty="0"/>
              <a:t>Standard cost</a:t>
            </a:r>
            <a:endParaRPr lang="en-US" altLang="en-US" dirty="0"/>
          </a:p>
        </p:txBody>
      </p:sp>
      <p:pic>
        <p:nvPicPr>
          <p:cNvPr id="2048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2972" y="1142293"/>
            <a:ext cx="8808334" cy="497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Oval 2"/>
          <p:cNvSpPr>
            <a:spLocks noChangeArrowheads="1"/>
          </p:cNvSpPr>
          <p:nvPr/>
        </p:nvSpPr>
        <p:spPr bwMode="auto">
          <a:xfrm>
            <a:off x="4906964" y="2060873"/>
            <a:ext cx="1260475" cy="432792"/>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algn="ctr" eaLnBrk="1" hangingPunct="1">
              <a:spcBef>
                <a:spcPct val="50000"/>
              </a:spcBef>
              <a:spcAft>
                <a:spcPct val="0"/>
              </a:spcAft>
              <a:buClrTx/>
              <a:buSzTx/>
              <a:buFontTx/>
              <a:buNone/>
            </a:pPr>
            <a:endParaRPr lang="en-US" altLang="en-US" sz="1400">
              <a:solidFill>
                <a:srgbClr val="336699"/>
              </a:solidFill>
            </a:endParaRPr>
          </a:p>
        </p:txBody>
      </p:sp>
      <p:sp>
        <p:nvSpPr>
          <p:cNvPr id="20485" name="Oval 4"/>
          <p:cNvSpPr>
            <a:spLocks noChangeArrowheads="1"/>
          </p:cNvSpPr>
          <p:nvPr/>
        </p:nvSpPr>
        <p:spPr bwMode="auto">
          <a:xfrm>
            <a:off x="6205539" y="2095798"/>
            <a:ext cx="1258887" cy="432792"/>
          </a:xfrm>
          <a:prstGeom prst="ellipse">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algn="ctr" eaLnBrk="1" hangingPunct="1">
              <a:spcBef>
                <a:spcPct val="50000"/>
              </a:spcBef>
              <a:spcAft>
                <a:spcPct val="0"/>
              </a:spcAft>
              <a:buClrTx/>
              <a:buSzTx/>
              <a:buFontTx/>
              <a:buNone/>
            </a:pPr>
            <a:endParaRPr lang="en-US" altLang="en-US" sz="1400">
              <a:solidFill>
                <a:srgbClr val="336699"/>
              </a:solidFill>
            </a:endParaRPr>
          </a:p>
        </p:txBody>
      </p:sp>
    </p:spTree>
    <p:extLst>
      <p:ext uri="{BB962C8B-B14F-4D97-AF65-F5344CB8AC3E}">
        <p14:creationId xmlns:p14="http://schemas.microsoft.com/office/powerpoint/2010/main" val="1829999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dirty="0">
                <a:solidFill>
                  <a:schemeClr val="tx1"/>
                </a:solidFill>
              </a:rPr>
              <a:t>Variance calculation: basic concepts</a:t>
            </a:r>
          </a:p>
        </p:txBody>
      </p:sp>
      <p:sp>
        <p:nvSpPr>
          <p:cNvPr id="22531" name="Rectangle 3"/>
          <p:cNvSpPr>
            <a:spLocks noGrp="1" noChangeArrowheads="1"/>
          </p:cNvSpPr>
          <p:nvPr>
            <p:ph idx="1"/>
          </p:nvPr>
        </p:nvSpPr>
        <p:spPr>
          <a:xfrm>
            <a:off x="1490472" y="1412875"/>
            <a:ext cx="10506456" cy="4679950"/>
          </a:xfrm>
        </p:spPr>
        <p:txBody>
          <a:bodyPr/>
          <a:lstStyle/>
          <a:p>
            <a:pPr eaLnBrk="1" hangingPunct="1">
              <a:spcAft>
                <a:spcPct val="15000"/>
              </a:spcAft>
            </a:pPr>
            <a:r>
              <a:rPr lang="en-US" altLang="en-US" dirty="0"/>
              <a:t>Static-budget variance (let’s call it level 0) – the difference between the </a:t>
            </a:r>
            <a:r>
              <a:rPr lang="en-US" altLang="en-US" u="sng" dirty="0">
                <a:solidFill>
                  <a:srgbClr val="00B050"/>
                </a:solidFill>
              </a:rPr>
              <a:t>actual</a:t>
            </a:r>
            <a:r>
              <a:rPr lang="en-US" altLang="en-US" dirty="0"/>
              <a:t> result and the corresponding </a:t>
            </a:r>
            <a:r>
              <a:rPr lang="en-US" altLang="en-US" u="sng" dirty="0">
                <a:solidFill>
                  <a:srgbClr val="FF0000"/>
                </a:solidFill>
              </a:rPr>
              <a:t>static-budget</a:t>
            </a:r>
            <a:r>
              <a:rPr lang="en-US" altLang="en-US" dirty="0"/>
              <a:t> (master budget) amount</a:t>
            </a:r>
          </a:p>
          <a:p>
            <a:pPr eaLnBrk="1" hangingPunct="1">
              <a:spcAft>
                <a:spcPct val="15000"/>
              </a:spcAft>
            </a:pPr>
            <a:r>
              <a:rPr lang="en-GB" altLang="en-US" dirty="0"/>
              <a:t>Favourable</a:t>
            </a:r>
            <a:r>
              <a:rPr lang="en-US" altLang="en-US" dirty="0"/>
              <a:t> variance (F) – has the effect of </a:t>
            </a:r>
            <a:r>
              <a:rPr lang="en-US" altLang="en-US" u="sng" dirty="0">
                <a:solidFill>
                  <a:srgbClr val="00B050"/>
                </a:solidFill>
              </a:rPr>
              <a:t>increasing</a:t>
            </a:r>
            <a:r>
              <a:rPr lang="en-US" altLang="en-US" dirty="0"/>
              <a:t> operating income relative to the budget amount</a:t>
            </a:r>
          </a:p>
          <a:p>
            <a:pPr eaLnBrk="1" hangingPunct="1">
              <a:spcAft>
                <a:spcPct val="15000"/>
              </a:spcAft>
            </a:pPr>
            <a:r>
              <a:rPr lang="en-GB" altLang="en-US" dirty="0"/>
              <a:t>Unfavourable</a:t>
            </a:r>
            <a:r>
              <a:rPr lang="en-US" altLang="en-US" dirty="0"/>
              <a:t> variance (U) – has the effect of </a:t>
            </a:r>
            <a:r>
              <a:rPr lang="en-US" altLang="en-US" u="sng" dirty="0">
                <a:solidFill>
                  <a:srgbClr val="FF0000"/>
                </a:solidFill>
              </a:rPr>
              <a:t>decreasing</a:t>
            </a:r>
            <a:r>
              <a:rPr lang="en-US" altLang="en-US" dirty="0"/>
              <a:t> operating income relative to the budget amount</a:t>
            </a:r>
          </a:p>
        </p:txBody>
      </p:sp>
      <p:sp>
        <p:nvSpPr>
          <p:cNvPr id="4" name="TextBox 3">
            <a:extLst>
              <a:ext uri="{FF2B5EF4-FFF2-40B4-BE49-F238E27FC236}">
                <a16:creationId xmlns:a16="http://schemas.microsoft.com/office/drawing/2014/main" id="{E0D5D218-8A41-420C-923F-C8DF9D924CE5}"/>
              </a:ext>
            </a:extLst>
          </p:cNvPr>
          <p:cNvSpPr txBox="1"/>
          <p:nvPr/>
        </p:nvSpPr>
        <p:spPr>
          <a:xfrm>
            <a:off x="11237976" y="6345936"/>
            <a:ext cx="54762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6</a:t>
            </a:fld>
            <a:endParaRPr lang="en-AU" sz="1400" b="1" dirty="0">
              <a:latin typeface="+mj-lt"/>
            </a:endParaRPr>
          </a:p>
        </p:txBody>
      </p:sp>
    </p:spTree>
    <p:extLst>
      <p:ext uri="{BB962C8B-B14F-4D97-AF65-F5344CB8AC3E}">
        <p14:creationId xmlns:p14="http://schemas.microsoft.com/office/powerpoint/2010/main" val="101673384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a:t>Variances</a:t>
            </a:r>
          </a:p>
        </p:txBody>
      </p:sp>
      <p:sp>
        <p:nvSpPr>
          <p:cNvPr id="23555" name="Rectangle 3"/>
          <p:cNvSpPr>
            <a:spLocks noGrp="1" noChangeArrowheads="1"/>
          </p:cNvSpPr>
          <p:nvPr>
            <p:ph idx="1"/>
          </p:nvPr>
        </p:nvSpPr>
        <p:spPr/>
        <p:txBody>
          <a:bodyPr/>
          <a:lstStyle/>
          <a:p>
            <a:pPr eaLnBrk="1" hangingPunct="1"/>
            <a:r>
              <a:rPr lang="en-US" altLang="en-US" sz="3600" dirty="0"/>
              <a:t>Variances may start out ‘at the top’</a:t>
            </a:r>
            <a:br>
              <a:rPr lang="en-US" altLang="en-US" sz="3600" dirty="0"/>
            </a:br>
            <a:r>
              <a:rPr lang="en-US" altLang="en-US" sz="3600" dirty="0"/>
              <a:t>with a level 0 analysis.  </a:t>
            </a:r>
          </a:p>
          <a:p>
            <a:pPr eaLnBrk="1" hangingPunct="1"/>
            <a:r>
              <a:rPr lang="en-US" altLang="en-US" sz="3600" dirty="0"/>
              <a:t>This is the highest level of analysis, a super macro view of operating results.  </a:t>
            </a:r>
          </a:p>
          <a:p>
            <a:pPr eaLnBrk="1" hangingPunct="1"/>
            <a:r>
              <a:rPr lang="en-US" altLang="en-US" sz="3600" dirty="0"/>
              <a:t>The level 0 analysis is nothing more than the difference between actual and static-budget operating income</a:t>
            </a:r>
          </a:p>
        </p:txBody>
      </p:sp>
      <p:sp>
        <p:nvSpPr>
          <p:cNvPr id="4" name="TextBox 3">
            <a:extLst>
              <a:ext uri="{FF2B5EF4-FFF2-40B4-BE49-F238E27FC236}">
                <a16:creationId xmlns:a16="http://schemas.microsoft.com/office/drawing/2014/main" id="{06C3FF28-1348-415D-91BC-843B34D0704B}"/>
              </a:ext>
            </a:extLst>
          </p:cNvPr>
          <p:cNvSpPr txBox="1"/>
          <p:nvPr/>
        </p:nvSpPr>
        <p:spPr>
          <a:xfrm>
            <a:off x="11237976" y="6345936"/>
            <a:ext cx="54762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7</a:t>
            </a:fld>
            <a:endParaRPr lang="en-AU" sz="1400" b="1" dirty="0">
              <a:latin typeface="+mj-lt"/>
            </a:endParaRPr>
          </a:p>
        </p:txBody>
      </p:sp>
    </p:spTree>
    <p:extLst>
      <p:ext uri="{BB962C8B-B14F-4D97-AF65-F5344CB8AC3E}">
        <p14:creationId xmlns:p14="http://schemas.microsoft.com/office/powerpoint/2010/main" val="87230151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882900" y="214809"/>
            <a:ext cx="6858000" cy="530225"/>
          </a:xfrm>
        </p:spPr>
        <p:txBody>
          <a:bodyPr/>
          <a:lstStyle/>
          <a:p>
            <a:pPr eaLnBrk="1" hangingPunct="1"/>
            <a:r>
              <a:rPr lang="en-US" altLang="en-US" dirty="0"/>
              <a:t>Level 0 Analysis Illustrated</a:t>
            </a:r>
          </a:p>
        </p:txBody>
      </p:sp>
      <p:pic>
        <p:nvPicPr>
          <p:cNvPr id="2560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1617" y="629513"/>
            <a:ext cx="7551115" cy="548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Oval 4"/>
          <p:cNvSpPr>
            <a:spLocks noChangeArrowheads="1"/>
          </p:cNvSpPr>
          <p:nvPr/>
        </p:nvSpPr>
        <p:spPr bwMode="auto">
          <a:xfrm>
            <a:off x="5808662" y="4503240"/>
            <a:ext cx="729297" cy="432792"/>
          </a:xfrm>
          <a:prstGeom prst="ellipse">
            <a:avLst/>
          </a:prstGeom>
          <a:noFill/>
          <a:ln w="28575"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25605" name="Oval 6"/>
          <p:cNvSpPr>
            <a:spLocks noChangeArrowheads="1"/>
          </p:cNvSpPr>
          <p:nvPr/>
        </p:nvSpPr>
        <p:spPr bwMode="auto">
          <a:xfrm>
            <a:off x="8651875" y="4484190"/>
            <a:ext cx="729296" cy="432792"/>
          </a:xfrm>
          <a:prstGeom prst="ellipse">
            <a:avLst/>
          </a:prstGeom>
          <a:noFill/>
          <a:ln w="28575"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25606" name="Oval 7"/>
          <p:cNvSpPr>
            <a:spLocks noChangeArrowheads="1"/>
          </p:cNvSpPr>
          <p:nvPr/>
        </p:nvSpPr>
        <p:spPr bwMode="auto">
          <a:xfrm>
            <a:off x="6708775" y="4989509"/>
            <a:ext cx="1690688" cy="731520"/>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7" name="TextBox 6">
            <a:extLst>
              <a:ext uri="{FF2B5EF4-FFF2-40B4-BE49-F238E27FC236}">
                <a16:creationId xmlns:a16="http://schemas.microsoft.com/office/drawing/2014/main" id="{2BC4621B-F279-4FE9-956B-048D041740AD}"/>
              </a:ext>
            </a:extLst>
          </p:cNvPr>
          <p:cNvSpPr txBox="1"/>
          <p:nvPr/>
        </p:nvSpPr>
        <p:spPr>
          <a:xfrm>
            <a:off x="11237976" y="6345936"/>
            <a:ext cx="54762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8</a:t>
            </a:fld>
            <a:endParaRPr lang="en-AU" sz="1400" b="1" dirty="0">
              <a:latin typeface="+mj-lt"/>
            </a:endParaRPr>
          </a:p>
        </p:txBody>
      </p:sp>
    </p:spTree>
    <p:extLst>
      <p:ext uri="{BB962C8B-B14F-4D97-AF65-F5344CB8AC3E}">
        <p14:creationId xmlns:p14="http://schemas.microsoft.com/office/powerpoint/2010/main" val="1109814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a:t>Variances</a:t>
            </a:r>
          </a:p>
        </p:txBody>
      </p:sp>
      <p:sp>
        <p:nvSpPr>
          <p:cNvPr id="24579" name="Rectangle 3"/>
          <p:cNvSpPr>
            <a:spLocks noGrp="1" noChangeArrowheads="1"/>
          </p:cNvSpPr>
          <p:nvPr>
            <p:ph idx="1"/>
          </p:nvPr>
        </p:nvSpPr>
        <p:spPr/>
        <p:txBody>
          <a:bodyPr/>
          <a:lstStyle/>
          <a:p>
            <a:pPr eaLnBrk="1" hangingPunct="1">
              <a:lnSpc>
                <a:spcPct val="90000"/>
              </a:lnSpc>
            </a:pPr>
            <a:r>
              <a:rPr lang="en-US" altLang="en-US" sz="3600" dirty="0"/>
              <a:t>Further analysis decomposes (breaks down) the level 0 analysis into progressively smaller and smaller components</a:t>
            </a:r>
          </a:p>
          <a:p>
            <a:pPr lvl="1" eaLnBrk="1" hangingPunct="1">
              <a:lnSpc>
                <a:spcPct val="90000"/>
              </a:lnSpc>
            </a:pPr>
            <a:r>
              <a:rPr lang="en-US" altLang="en-US" sz="3200" dirty="0"/>
              <a:t>Answers: ‘How much were we off?’</a:t>
            </a:r>
          </a:p>
          <a:p>
            <a:pPr eaLnBrk="1" hangingPunct="1">
              <a:lnSpc>
                <a:spcPct val="90000"/>
              </a:lnSpc>
            </a:pPr>
            <a:r>
              <a:rPr lang="en-US" altLang="en-US" sz="3600" dirty="0"/>
              <a:t>Levels 1, 2, and 3 examine the level 0 variance into progressively more detailed levels of analysis</a:t>
            </a:r>
          </a:p>
          <a:p>
            <a:pPr lvl="1" eaLnBrk="1" hangingPunct="1">
              <a:lnSpc>
                <a:spcPct val="90000"/>
              </a:lnSpc>
            </a:pPr>
            <a:r>
              <a:rPr lang="en-US" altLang="en-US" sz="3200" dirty="0"/>
              <a:t>Answers: ‘Where and why were we off?’</a:t>
            </a:r>
          </a:p>
        </p:txBody>
      </p:sp>
      <p:sp>
        <p:nvSpPr>
          <p:cNvPr id="4" name="TextBox 3">
            <a:extLst>
              <a:ext uri="{FF2B5EF4-FFF2-40B4-BE49-F238E27FC236}">
                <a16:creationId xmlns:a16="http://schemas.microsoft.com/office/drawing/2014/main" id="{DF0AA915-95BF-4454-B610-8044FE392B72}"/>
              </a:ext>
            </a:extLst>
          </p:cNvPr>
          <p:cNvSpPr txBox="1"/>
          <p:nvPr/>
        </p:nvSpPr>
        <p:spPr>
          <a:xfrm>
            <a:off x="11237976" y="6345936"/>
            <a:ext cx="54762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9</a:t>
            </a:fld>
            <a:endParaRPr lang="en-AU" sz="1400" b="1" dirty="0">
              <a:latin typeface="+mj-lt"/>
            </a:endParaRPr>
          </a:p>
        </p:txBody>
      </p:sp>
    </p:spTree>
    <p:extLst>
      <p:ext uri="{BB962C8B-B14F-4D97-AF65-F5344CB8AC3E}">
        <p14:creationId xmlns:p14="http://schemas.microsoft.com/office/powerpoint/2010/main" val="409842599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747964" y="284162"/>
            <a:ext cx="6804025" cy="530225"/>
          </a:xfrm>
        </p:spPr>
        <p:txBody>
          <a:bodyPr/>
          <a:lstStyle/>
          <a:p>
            <a:pPr eaLnBrk="1" hangingPunct="1"/>
            <a:r>
              <a:rPr lang="en-US" altLang="en-US"/>
              <a:t>Level 1 Analysis Illustrated</a:t>
            </a:r>
          </a:p>
        </p:txBody>
      </p:sp>
      <p:pic>
        <p:nvPicPr>
          <p:cNvPr id="2662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9823" y="814387"/>
            <a:ext cx="8380071"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Rectangle 1"/>
          <p:cNvSpPr>
            <a:spLocks noChangeArrowheads="1"/>
          </p:cNvSpPr>
          <p:nvPr/>
        </p:nvSpPr>
        <p:spPr bwMode="auto">
          <a:xfrm>
            <a:off x="7166293" y="1812102"/>
            <a:ext cx="971550" cy="2743200"/>
          </a:xfrm>
          <a:prstGeom prst="rect">
            <a:avLst/>
          </a:prstGeom>
          <a:noFill/>
          <a:ln w="19050"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5" name="TextBox 4">
            <a:extLst>
              <a:ext uri="{FF2B5EF4-FFF2-40B4-BE49-F238E27FC236}">
                <a16:creationId xmlns:a16="http://schemas.microsoft.com/office/drawing/2014/main" id="{E56B13ED-5813-467A-955F-6DE5C04FDC98}"/>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10</a:t>
            </a:fld>
            <a:endParaRPr lang="en-AU" sz="1400" b="1" dirty="0">
              <a:latin typeface="+mj-lt"/>
            </a:endParaRPr>
          </a:p>
        </p:txBody>
      </p:sp>
    </p:spTree>
    <p:extLst>
      <p:ext uri="{BB962C8B-B14F-4D97-AF65-F5344CB8AC3E}">
        <p14:creationId xmlns:p14="http://schemas.microsoft.com/office/powerpoint/2010/main" val="4357388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dirty="0"/>
              <a:t>Flexible Budget (reminder)</a:t>
            </a:r>
          </a:p>
        </p:txBody>
      </p:sp>
      <p:sp>
        <p:nvSpPr>
          <p:cNvPr id="27651" name="Rectangle 3"/>
          <p:cNvSpPr>
            <a:spLocks noGrp="1" noChangeArrowheads="1"/>
          </p:cNvSpPr>
          <p:nvPr>
            <p:ph idx="1"/>
          </p:nvPr>
        </p:nvSpPr>
        <p:spPr>
          <a:xfrm>
            <a:off x="1938528" y="1412875"/>
            <a:ext cx="7973823" cy="4679950"/>
          </a:xfrm>
        </p:spPr>
        <p:txBody>
          <a:bodyPr/>
          <a:lstStyle/>
          <a:p>
            <a:pPr eaLnBrk="1" hangingPunct="1">
              <a:lnSpc>
                <a:spcPct val="90000"/>
              </a:lnSpc>
            </a:pPr>
            <a:r>
              <a:rPr lang="en-US" altLang="en-US" dirty="0"/>
              <a:t>Flexible budget – shifts budgeted revenues and costs up and down based on actual operating results (activities)</a:t>
            </a:r>
          </a:p>
          <a:p>
            <a:pPr eaLnBrk="1" hangingPunct="1">
              <a:lnSpc>
                <a:spcPct val="90000"/>
              </a:lnSpc>
            </a:pPr>
            <a:r>
              <a:rPr lang="en-US" altLang="en-US" dirty="0"/>
              <a:t>Represents a blending of actual activities and budgeted dollar amounts</a:t>
            </a:r>
          </a:p>
          <a:p>
            <a:pPr eaLnBrk="1" hangingPunct="1">
              <a:lnSpc>
                <a:spcPct val="90000"/>
              </a:lnSpc>
            </a:pPr>
            <a:r>
              <a:rPr lang="en-US" altLang="en-US" dirty="0"/>
              <a:t>Will allow for preparation of level 2 and 3 variances</a:t>
            </a:r>
          </a:p>
          <a:p>
            <a:pPr lvl="1" eaLnBrk="1" hangingPunct="1">
              <a:lnSpc>
                <a:spcPct val="90000"/>
              </a:lnSpc>
            </a:pPr>
            <a:r>
              <a:rPr lang="en-US" altLang="en-US" dirty="0"/>
              <a:t>Answers the question: ‘Why were we off?’</a:t>
            </a:r>
          </a:p>
        </p:txBody>
      </p:sp>
      <p:sp>
        <p:nvSpPr>
          <p:cNvPr id="4" name="TextBox 3">
            <a:extLst>
              <a:ext uri="{FF2B5EF4-FFF2-40B4-BE49-F238E27FC236}">
                <a16:creationId xmlns:a16="http://schemas.microsoft.com/office/drawing/2014/main" id="{5FF638C8-676B-4EC9-B989-114CD24CE7F0}"/>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11</a:t>
            </a:fld>
            <a:endParaRPr lang="en-AU" sz="1400" b="1" dirty="0">
              <a:latin typeface="+mj-lt"/>
            </a:endParaRPr>
          </a:p>
        </p:txBody>
      </p:sp>
    </p:spTree>
    <p:extLst>
      <p:ext uri="{BB962C8B-B14F-4D97-AF65-F5344CB8AC3E}">
        <p14:creationId xmlns:p14="http://schemas.microsoft.com/office/powerpoint/2010/main" val="139282251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188589" y="232568"/>
            <a:ext cx="4356100" cy="530225"/>
          </a:xfrm>
        </p:spPr>
        <p:txBody>
          <a:bodyPr/>
          <a:lstStyle/>
          <a:p>
            <a:pPr eaLnBrk="1" hangingPunct="1"/>
            <a:r>
              <a:rPr lang="en-US" altLang="en-US"/>
              <a:t>Flexible Budget</a:t>
            </a:r>
          </a:p>
        </p:txBody>
      </p:sp>
      <p:pic>
        <p:nvPicPr>
          <p:cNvPr id="2867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52077" y="756443"/>
            <a:ext cx="7200900"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6"/>
          <p:cNvSpPr>
            <a:spLocks noChangeArrowheads="1"/>
          </p:cNvSpPr>
          <p:nvPr/>
        </p:nvSpPr>
        <p:spPr bwMode="auto">
          <a:xfrm>
            <a:off x="7058026" y="1146830"/>
            <a:ext cx="1052132" cy="3200400"/>
          </a:xfrm>
          <a:prstGeom prst="rect">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28677" name="Rectangle 3"/>
          <p:cNvSpPr>
            <a:spLocks noChangeArrowheads="1"/>
          </p:cNvSpPr>
          <p:nvPr/>
        </p:nvSpPr>
        <p:spPr bwMode="auto">
          <a:xfrm>
            <a:off x="6104828" y="895401"/>
            <a:ext cx="907478" cy="3566160"/>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wrap="square"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28678" name="Rectangle 9"/>
          <p:cNvSpPr>
            <a:spLocks noChangeArrowheads="1"/>
          </p:cNvSpPr>
          <p:nvPr/>
        </p:nvSpPr>
        <p:spPr bwMode="auto">
          <a:xfrm>
            <a:off x="8165377" y="895401"/>
            <a:ext cx="907478" cy="3474720"/>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wrap="square"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28679" name="Rectangle 4"/>
          <p:cNvSpPr>
            <a:spLocks noChangeArrowheads="1"/>
          </p:cNvSpPr>
          <p:nvPr/>
        </p:nvSpPr>
        <p:spPr bwMode="auto">
          <a:xfrm>
            <a:off x="5235862" y="4374661"/>
            <a:ext cx="4787900" cy="1280160"/>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8" name="TextBox 7">
            <a:extLst>
              <a:ext uri="{FF2B5EF4-FFF2-40B4-BE49-F238E27FC236}">
                <a16:creationId xmlns:a16="http://schemas.microsoft.com/office/drawing/2014/main" id="{B435EFA2-C75C-4B26-9888-3EF86430F77F}"/>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12</a:t>
            </a:fld>
            <a:endParaRPr lang="en-AU" sz="1400" b="1" dirty="0">
              <a:latin typeface="+mj-lt"/>
            </a:endParaRPr>
          </a:p>
        </p:txBody>
      </p:sp>
    </p:spTree>
    <p:extLst>
      <p:ext uri="{BB962C8B-B14F-4D97-AF65-F5344CB8AC3E}">
        <p14:creationId xmlns:p14="http://schemas.microsoft.com/office/powerpoint/2010/main" val="2500480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472053" y="159894"/>
            <a:ext cx="6732588" cy="530225"/>
          </a:xfrm>
        </p:spPr>
        <p:txBody>
          <a:bodyPr/>
          <a:lstStyle/>
          <a:p>
            <a:pPr eaLnBrk="1" hangingPunct="1"/>
            <a:r>
              <a:rPr lang="en-US" altLang="en-US"/>
              <a:t>Level 2 Analysis Illustrated</a:t>
            </a:r>
          </a:p>
        </p:txBody>
      </p:sp>
      <p:pic>
        <p:nvPicPr>
          <p:cNvPr id="2969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5541" y="683769"/>
            <a:ext cx="7200900"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2"/>
          <p:cNvSpPr>
            <a:spLocks noChangeArrowheads="1"/>
          </p:cNvSpPr>
          <p:nvPr/>
        </p:nvSpPr>
        <p:spPr bwMode="auto">
          <a:xfrm>
            <a:off x="5371212" y="1060104"/>
            <a:ext cx="919860" cy="3200400"/>
          </a:xfrm>
          <a:prstGeom prst="rect">
            <a:avLst/>
          </a:prstGeom>
          <a:noFill/>
          <a:ln w="1905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29701" name="Rectangle 5"/>
          <p:cNvSpPr>
            <a:spLocks noChangeArrowheads="1"/>
          </p:cNvSpPr>
          <p:nvPr/>
        </p:nvSpPr>
        <p:spPr bwMode="auto">
          <a:xfrm>
            <a:off x="9430953" y="1071759"/>
            <a:ext cx="988694" cy="3200400"/>
          </a:xfrm>
          <a:prstGeom prst="rect">
            <a:avLst/>
          </a:prstGeom>
          <a:noFill/>
          <a:ln w="1905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29702" name="Rectangle 6"/>
          <p:cNvSpPr>
            <a:spLocks noChangeArrowheads="1"/>
          </p:cNvSpPr>
          <p:nvPr/>
        </p:nvSpPr>
        <p:spPr bwMode="auto">
          <a:xfrm>
            <a:off x="7405498" y="1071760"/>
            <a:ext cx="988694" cy="3200400"/>
          </a:xfrm>
          <a:prstGeom prst="rect">
            <a:avLst/>
          </a:prstGeom>
          <a:noFill/>
          <a:ln w="190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7" name="TextBox 6">
            <a:extLst>
              <a:ext uri="{FF2B5EF4-FFF2-40B4-BE49-F238E27FC236}">
                <a16:creationId xmlns:a16="http://schemas.microsoft.com/office/drawing/2014/main" id="{869AA1B5-4214-4AEB-9B8E-C0CA847A1E44}"/>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13</a:t>
            </a:fld>
            <a:endParaRPr lang="en-AU" sz="1400" b="1" dirty="0">
              <a:latin typeface="+mj-lt"/>
            </a:endParaRPr>
          </a:p>
        </p:txBody>
      </p:sp>
    </p:spTree>
    <p:extLst>
      <p:ext uri="{BB962C8B-B14F-4D97-AF65-F5344CB8AC3E}">
        <p14:creationId xmlns:p14="http://schemas.microsoft.com/office/powerpoint/2010/main" val="1714477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3322384" y="143922"/>
            <a:ext cx="6157912" cy="530225"/>
          </a:xfrm>
        </p:spPr>
        <p:txBody>
          <a:bodyPr/>
          <a:lstStyle/>
          <a:p>
            <a:pPr eaLnBrk="1" hangingPunct="1"/>
            <a:r>
              <a:rPr lang="en-US" altLang="en-US" dirty="0"/>
              <a:t>Level 3 variances</a:t>
            </a:r>
          </a:p>
        </p:txBody>
      </p:sp>
      <p:pic>
        <p:nvPicPr>
          <p:cNvPr id="3072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0622" y="674147"/>
            <a:ext cx="7200900"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Rectangle 4"/>
          <p:cNvSpPr>
            <a:spLocks noChangeArrowheads="1"/>
          </p:cNvSpPr>
          <p:nvPr/>
        </p:nvSpPr>
        <p:spPr bwMode="auto">
          <a:xfrm>
            <a:off x="3313240" y="2093949"/>
            <a:ext cx="6937184" cy="1188720"/>
          </a:xfrm>
          <a:prstGeom prst="rect">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50000"/>
              </a:spcBef>
              <a:spcAft>
                <a:spcPct val="0"/>
              </a:spcAft>
              <a:buClrTx/>
              <a:buSzTx/>
              <a:buFontTx/>
              <a:buNone/>
            </a:pPr>
            <a:endParaRPr lang="en-US" altLang="en-US" sz="1400">
              <a:solidFill>
                <a:srgbClr val="336699"/>
              </a:solidFill>
            </a:endParaRPr>
          </a:p>
        </p:txBody>
      </p:sp>
      <p:sp>
        <p:nvSpPr>
          <p:cNvPr id="30725" name="Rounded Rectangle 3"/>
          <p:cNvSpPr>
            <a:spLocks noChangeArrowheads="1"/>
          </p:cNvSpPr>
          <p:nvPr/>
        </p:nvSpPr>
        <p:spPr bwMode="auto">
          <a:xfrm>
            <a:off x="6275134" y="2410871"/>
            <a:ext cx="647700" cy="1189038"/>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nchor="ct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0"/>
              </a:spcBef>
              <a:spcAft>
                <a:spcPct val="0"/>
              </a:spcAft>
              <a:buClrTx/>
              <a:buSzTx/>
              <a:buFontTx/>
              <a:buNone/>
            </a:pPr>
            <a:endParaRPr lang="en-US" altLang="en-US" sz="5400">
              <a:solidFill>
                <a:srgbClr val="000000"/>
              </a:solidFill>
              <a:latin typeface="Arial Narrow" panose="020B0606020202030204" pitchFamily="34" charset="0"/>
            </a:endParaRPr>
          </a:p>
        </p:txBody>
      </p:sp>
      <p:sp>
        <p:nvSpPr>
          <p:cNvPr id="30726" name="Oval 5"/>
          <p:cNvSpPr>
            <a:spLocks noChangeArrowheads="1"/>
          </p:cNvSpPr>
          <p:nvPr/>
        </p:nvSpPr>
        <p:spPr bwMode="auto">
          <a:xfrm>
            <a:off x="6130670" y="2201007"/>
            <a:ext cx="1005840" cy="1097280"/>
          </a:xfrm>
          <a:prstGeom prst="ellipse">
            <a:avLst/>
          </a:prstGeom>
          <a:noFill/>
          <a:ln w="9525" algn="ctr">
            <a:solidFill>
              <a:srgbClr val="0000FF"/>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spcAft>
                <a:spcPct val="35000"/>
              </a:spcAft>
              <a:buClr>
                <a:srgbClr val="333399"/>
              </a:buClr>
              <a:buSzPct val="75000"/>
              <a:buFont typeface="Wingdings" panose="05000000000000000000" pitchFamily="2" charset="2"/>
              <a:buChar char="§"/>
              <a:defRPr sz="3000">
                <a:solidFill>
                  <a:srgbClr val="111111"/>
                </a:solidFill>
                <a:latin typeface="Arial" panose="020B0604020202020204" pitchFamily="34" charset="0"/>
              </a:defRPr>
            </a:lvl1pPr>
            <a:lvl2pPr marL="742950" indent="-285750">
              <a:spcBef>
                <a:spcPct val="20000"/>
              </a:spcBef>
              <a:spcAft>
                <a:spcPct val="35000"/>
              </a:spcAft>
              <a:buClr>
                <a:srgbClr val="080808"/>
              </a:buClr>
              <a:buSzPct val="75000"/>
              <a:buFont typeface="Wingdings" panose="05000000000000000000" pitchFamily="2" charset="2"/>
              <a:buChar char="§"/>
              <a:defRPr sz="2600">
                <a:solidFill>
                  <a:srgbClr val="111111"/>
                </a:solidFill>
                <a:latin typeface="Arial" panose="020B0604020202020204" pitchFamily="34" charset="0"/>
              </a:defRPr>
            </a:lvl2pPr>
            <a:lvl3pPr marL="1143000" indent="-228600">
              <a:spcBef>
                <a:spcPct val="20000"/>
              </a:spcBef>
              <a:spcAft>
                <a:spcPct val="35000"/>
              </a:spcAft>
              <a:buClr>
                <a:schemeClr val="tx2"/>
              </a:buClr>
              <a:buSzPct val="75000"/>
              <a:buFont typeface="Wingdings" panose="05000000000000000000" pitchFamily="2" charset="2"/>
              <a:buChar char="§"/>
              <a:defRPr sz="2200">
                <a:solidFill>
                  <a:srgbClr val="111111"/>
                </a:solidFill>
                <a:latin typeface="Arial" panose="020B0604020202020204" pitchFamily="34" charset="0"/>
              </a:defRPr>
            </a:lvl3pPr>
            <a:lvl4pPr marL="1600200" indent="-228600">
              <a:spcBef>
                <a:spcPct val="20000"/>
              </a:spcBef>
              <a:spcAft>
                <a:spcPct val="25000"/>
              </a:spcAft>
              <a:buFont typeface="Arial" panose="020B0604020202020204" pitchFamily="34" charset="0"/>
              <a:buChar char="–"/>
              <a:defRPr sz="2000">
                <a:solidFill>
                  <a:srgbClr val="11111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rgbClr val="11111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111111"/>
                </a:solidFill>
                <a:latin typeface="Arial" panose="020B0604020202020204" pitchFamily="34" charset="0"/>
              </a:defRPr>
            </a:lvl9pPr>
          </a:lstStyle>
          <a:p>
            <a:pPr eaLnBrk="1" hangingPunct="1">
              <a:spcBef>
                <a:spcPct val="0"/>
              </a:spcBef>
              <a:spcAft>
                <a:spcPct val="0"/>
              </a:spcAft>
              <a:buClrTx/>
              <a:buSzTx/>
              <a:buFontTx/>
              <a:buNone/>
            </a:pPr>
            <a:endParaRPr lang="en-US" altLang="en-US" sz="5400">
              <a:solidFill>
                <a:srgbClr val="000000"/>
              </a:solidFill>
              <a:latin typeface="Arial Narrow" panose="020B0606020202030204" pitchFamily="34" charset="0"/>
            </a:endParaRPr>
          </a:p>
        </p:txBody>
      </p:sp>
      <p:sp>
        <p:nvSpPr>
          <p:cNvPr id="7" name="TextBox 6">
            <a:extLst>
              <a:ext uri="{FF2B5EF4-FFF2-40B4-BE49-F238E27FC236}">
                <a16:creationId xmlns:a16="http://schemas.microsoft.com/office/drawing/2014/main" id="{CF55C74B-73E2-41FC-A446-48432366ED38}"/>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14</a:t>
            </a:fld>
            <a:endParaRPr lang="en-AU" sz="1400" b="1" dirty="0">
              <a:latin typeface="+mj-lt"/>
            </a:endParaRPr>
          </a:p>
        </p:txBody>
      </p:sp>
    </p:spTree>
    <p:extLst>
      <p:ext uri="{BB962C8B-B14F-4D97-AF65-F5344CB8AC3E}">
        <p14:creationId xmlns:p14="http://schemas.microsoft.com/office/powerpoint/2010/main" val="4003264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z="4400" dirty="0"/>
              <a:t>Level 3 Variances</a:t>
            </a:r>
          </a:p>
        </p:txBody>
      </p:sp>
      <p:sp>
        <p:nvSpPr>
          <p:cNvPr id="31747" name="Rectangle 3"/>
          <p:cNvSpPr>
            <a:spLocks noGrp="1" noChangeArrowheads="1"/>
          </p:cNvSpPr>
          <p:nvPr>
            <p:ph idx="1"/>
          </p:nvPr>
        </p:nvSpPr>
        <p:spPr/>
        <p:txBody>
          <a:bodyPr/>
          <a:lstStyle/>
          <a:p>
            <a:pPr eaLnBrk="1" hangingPunct="1"/>
            <a:r>
              <a:rPr lang="en-US" altLang="en-US" sz="4000" dirty="0"/>
              <a:t>All product costs can have level 3 variances.  We are covering only direct materials and direct </a:t>
            </a:r>
            <a:r>
              <a:rPr lang="en-US" altLang="en-US" sz="4000" dirty="0" err="1"/>
              <a:t>labour</a:t>
            </a:r>
            <a:endParaRPr lang="en-US" altLang="en-US" sz="4000" dirty="0"/>
          </a:p>
          <a:p>
            <a:pPr eaLnBrk="1" hangingPunct="1"/>
            <a:r>
              <a:rPr lang="en-US" altLang="en-US" sz="4000" dirty="0"/>
              <a:t>Both direct materials and direct </a:t>
            </a:r>
            <a:r>
              <a:rPr lang="en-US" altLang="en-US" sz="4000" dirty="0" err="1"/>
              <a:t>labour</a:t>
            </a:r>
            <a:r>
              <a:rPr lang="en-US" altLang="en-US" sz="4000" dirty="0"/>
              <a:t> have both price and efficiency variances, and their formulae are the same</a:t>
            </a:r>
          </a:p>
        </p:txBody>
      </p:sp>
      <p:sp>
        <p:nvSpPr>
          <p:cNvPr id="4" name="TextBox 3">
            <a:extLst>
              <a:ext uri="{FF2B5EF4-FFF2-40B4-BE49-F238E27FC236}">
                <a16:creationId xmlns:a16="http://schemas.microsoft.com/office/drawing/2014/main" id="{E1F95F2A-89B5-4BA0-B025-A37528876745}"/>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15</a:t>
            </a:fld>
            <a:endParaRPr lang="en-AU" sz="1400" b="1" dirty="0">
              <a:latin typeface="+mj-lt"/>
            </a:endParaRPr>
          </a:p>
        </p:txBody>
      </p:sp>
    </p:spTree>
    <p:extLst>
      <p:ext uri="{BB962C8B-B14F-4D97-AF65-F5344CB8AC3E}">
        <p14:creationId xmlns:p14="http://schemas.microsoft.com/office/powerpoint/2010/main" val="229525598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525394" y="0"/>
            <a:ext cx="10303933" cy="935038"/>
          </a:xfrm>
        </p:spPr>
        <p:txBody>
          <a:bodyPr/>
          <a:lstStyle/>
          <a:p>
            <a:pPr eaLnBrk="1" hangingPunct="1"/>
            <a:r>
              <a:rPr lang="en-US" altLang="en-US" sz="5400"/>
              <a:t>Level 3 Variances</a:t>
            </a:r>
          </a:p>
        </p:txBody>
      </p:sp>
      <p:sp>
        <p:nvSpPr>
          <p:cNvPr id="20483" name="Rectangle 3"/>
          <p:cNvSpPr>
            <a:spLocks noGrp="1" noChangeArrowheads="1"/>
          </p:cNvSpPr>
          <p:nvPr>
            <p:ph type="body" sz="half" idx="4294967295"/>
          </p:nvPr>
        </p:nvSpPr>
        <p:spPr>
          <a:xfrm>
            <a:off x="3158402" y="1582738"/>
            <a:ext cx="8153400" cy="4038600"/>
          </a:xfrm>
        </p:spPr>
        <p:txBody>
          <a:bodyPr/>
          <a:lstStyle/>
          <a:p>
            <a:pPr eaLnBrk="1" hangingPunct="1"/>
            <a:r>
              <a:rPr lang="en-US" altLang="en-US" sz="3600" dirty="0"/>
              <a:t>Price Variance formula:</a:t>
            </a:r>
          </a:p>
          <a:p>
            <a:pPr eaLnBrk="1" hangingPunct="1"/>
            <a:endParaRPr lang="en-US" altLang="en-US" sz="3600" dirty="0"/>
          </a:p>
          <a:p>
            <a:pPr eaLnBrk="1" hangingPunct="1"/>
            <a:r>
              <a:rPr lang="en-US" altLang="en-US" sz="3600" dirty="0"/>
              <a:t>Efficiency Variance formula:</a:t>
            </a:r>
          </a:p>
        </p:txBody>
      </p:sp>
      <p:pic>
        <p:nvPicPr>
          <p:cNvPr id="3277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2334" y="2170111"/>
            <a:ext cx="8891809" cy="59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9661" y="3567906"/>
            <a:ext cx="9282896" cy="795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D82F5FE0-119A-4412-976F-3D07E112A2D2}"/>
              </a:ext>
            </a:extLst>
          </p:cNvPr>
          <p:cNvSpPr txBox="1"/>
          <p:nvPr/>
        </p:nvSpPr>
        <p:spPr>
          <a:xfrm>
            <a:off x="10997223" y="6155436"/>
            <a:ext cx="730504" cy="707886"/>
          </a:xfrm>
          <a:prstGeom prst="rect">
            <a:avLst/>
          </a:prstGeom>
          <a:solidFill>
            <a:srgbClr val="99CCFF"/>
          </a:solidFill>
        </p:spPr>
        <p:txBody>
          <a:bodyPr wrap="square" rtlCol="0">
            <a:spAutoFit/>
          </a:bodyPr>
          <a:lstStyle/>
          <a:p>
            <a:r>
              <a:rPr lang="en-US" sz="2000" b="1" dirty="0">
                <a:latin typeface="+mj-lt"/>
              </a:rPr>
              <a:t>10-</a:t>
            </a:r>
            <a:fld id="{3D13DC59-7512-4F48-8C86-67E4E9BE6D54}" type="slidenum">
              <a:rPr lang="en-US" sz="2000" b="1" smtClean="0">
                <a:latin typeface="+mj-lt"/>
              </a:rPr>
              <a:t>16</a:t>
            </a:fld>
            <a:endParaRPr lang="en-AU" sz="2000" b="1" dirty="0">
              <a:latin typeface="+mj-lt"/>
            </a:endParaRPr>
          </a:p>
        </p:txBody>
      </p:sp>
    </p:spTree>
    <p:extLst>
      <p:ext uri="{BB962C8B-B14F-4D97-AF65-F5344CB8AC3E}">
        <p14:creationId xmlns:p14="http://schemas.microsoft.com/office/powerpoint/2010/main" val="18536962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20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 calcmode="lin" valueType="num">
                                      <p:cBhvr additive="base">
                                        <p:cTn id="12"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0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483">
                                            <p:txEl>
                                              <p:pRg st="2" end="2"/>
                                            </p:txEl>
                                          </p:spTgt>
                                        </p:tgtEl>
                                        <p:attrNameLst>
                                          <p:attrName>style.visibility</p:attrName>
                                        </p:attrNameLst>
                                      </p:cBhvr>
                                      <p:to>
                                        <p:strVal val="visible"/>
                                      </p:to>
                                    </p:set>
                                    <p:anim calcmode="lin" valueType="num">
                                      <p:cBhvr additive="base">
                                        <p:cTn id="18"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7">
            <a:extLst>
              <a:ext uri="{FF2B5EF4-FFF2-40B4-BE49-F238E27FC236}">
                <a16:creationId xmlns:a16="http://schemas.microsoft.com/office/drawing/2014/main" id="{339F77E5-F9F8-4F69-859F-4C43BE2FD4FB}"/>
              </a:ext>
            </a:extLst>
          </p:cNvPr>
          <p:cNvSpPr>
            <a:spLocks noGrp="1" noChangeArrowheads="1"/>
          </p:cNvSpPr>
          <p:nvPr>
            <p:ph type="title"/>
          </p:nvPr>
        </p:nvSpPr>
        <p:spPr/>
        <p:txBody>
          <a:bodyPr anchor="ctr"/>
          <a:lstStyle/>
          <a:p>
            <a:pPr eaLnBrk="1" hangingPunct="1"/>
            <a:r>
              <a:rPr lang="en-AU" altLang="en-US" sz="3200"/>
              <a:t>Direct material standards: R.M. Williams (moleskins)</a:t>
            </a:r>
          </a:p>
        </p:txBody>
      </p:sp>
      <p:pic>
        <p:nvPicPr>
          <p:cNvPr id="28675" name="Picture 4">
            <a:extLst>
              <a:ext uri="{FF2B5EF4-FFF2-40B4-BE49-F238E27FC236}">
                <a16:creationId xmlns:a16="http://schemas.microsoft.com/office/drawing/2014/main" id="{137C08EA-1E5C-40E5-8E16-AF92D54DC0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8878" y="1125538"/>
            <a:ext cx="8235723" cy="934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a:extLst>
              <a:ext uri="{FF2B5EF4-FFF2-40B4-BE49-F238E27FC236}">
                <a16:creationId xmlns:a16="http://schemas.microsoft.com/office/drawing/2014/main" id="{23D56016-5DED-47D5-9E65-DB70537A54DF}"/>
              </a:ext>
            </a:extLst>
          </p:cNvPr>
          <p:cNvSpPr>
            <a:spLocks noGrp="1" noChangeArrowheads="1"/>
          </p:cNvSpPr>
          <p:nvPr/>
        </p:nvSpPr>
        <p:spPr bwMode="auto">
          <a:xfrm>
            <a:off x="1583266" y="2280164"/>
            <a:ext cx="10303932" cy="52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kumimoji="1" sz="4000" b="1">
                <a:solidFill>
                  <a:srgbClr val="008000"/>
                </a:solidFill>
                <a:latin typeface="+mj-lt"/>
                <a:ea typeface="ヒラギノ角ゴ Pro W3" charset="-128"/>
                <a:cs typeface="ヒラギノ角ゴ Pro W3" charset="-128"/>
              </a:defRPr>
            </a:lvl1pPr>
            <a:lvl2pPr algn="l" rtl="0" eaLnBrk="0" fontAlgn="base" hangingPunct="0">
              <a:spcBef>
                <a:spcPct val="0"/>
              </a:spcBef>
              <a:spcAft>
                <a:spcPct val="0"/>
              </a:spcAft>
              <a:defRPr kumimoji="1" sz="4000" b="1">
                <a:solidFill>
                  <a:srgbClr val="008000"/>
                </a:solidFill>
                <a:latin typeface="Arial" charset="0"/>
                <a:ea typeface="ヒラギノ角ゴ Pro W3" charset="-128"/>
                <a:cs typeface="ヒラギノ角ゴ Pro W3" charset="-128"/>
              </a:defRPr>
            </a:lvl2pPr>
            <a:lvl3pPr algn="l" rtl="0" eaLnBrk="0" fontAlgn="base" hangingPunct="0">
              <a:spcBef>
                <a:spcPct val="0"/>
              </a:spcBef>
              <a:spcAft>
                <a:spcPct val="0"/>
              </a:spcAft>
              <a:defRPr kumimoji="1" sz="4000" b="1">
                <a:solidFill>
                  <a:srgbClr val="008000"/>
                </a:solidFill>
                <a:latin typeface="Arial" charset="0"/>
                <a:ea typeface="ヒラギノ角ゴ Pro W3" charset="-128"/>
                <a:cs typeface="ヒラギノ角ゴ Pro W3" charset="-128"/>
              </a:defRPr>
            </a:lvl3pPr>
            <a:lvl4pPr algn="l" rtl="0" eaLnBrk="0" fontAlgn="base" hangingPunct="0">
              <a:spcBef>
                <a:spcPct val="0"/>
              </a:spcBef>
              <a:spcAft>
                <a:spcPct val="0"/>
              </a:spcAft>
              <a:defRPr kumimoji="1" sz="4000" b="1">
                <a:solidFill>
                  <a:srgbClr val="008000"/>
                </a:solidFill>
                <a:latin typeface="Arial" charset="0"/>
                <a:ea typeface="ヒラギノ角ゴ Pro W3" charset="-128"/>
                <a:cs typeface="ヒラギノ角ゴ Pro W3" charset="-128"/>
              </a:defRPr>
            </a:lvl4pPr>
            <a:lvl5pPr algn="l" rtl="0" eaLnBrk="0" fontAlgn="base" hangingPunct="0">
              <a:spcBef>
                <a:spcPct val="0"/>
              </a:spcBef>
              <a:spcAft>
                <a:spcPct val="0"/>
              </a:spcAft>
              <a:defRPr kumimoji="1" sz="4000" b="1">
                <a:solidFill>
                  <a:srgbClr val="008000"/>
                </a:solidFill>
                <a:latin typeface="Arial" charset="0"/>
                <a:ea typeface="ヒラギノ角ゴ Pro W3" charset="-128"/>
                <a:cs typeface="ヒラギノ角ゴ Pro W3" charset="-128"/>
              </a:defRPr>
            </a:lvl5pPr>
            <a:lvl6pPr marL="457200" algn="l" rtl="0" fontAlgn="base">
              <a:spcBef>
                <a:spcPct val="0"/>
              </a:spcBef>
              <a:spcAft>
                <a:spcPct val="0"/>
              </a:spcAft>
              <a:defRPr kumimoji="1" sz="3600" b="1">
                <a:solidFill>
                  <a:srgbClr val="000099"/>
                </a:solidFill>
                <a:latin typeface="Arial" charset="0"/>
              </a:defRPr>
            </a:lvl6pPr>
            <a:lvl7pPr marL="914400" algn="l" rtl="0" fontAlgn="base">
              <a:spcBef>
                <a:spcPct val="0"/>
              </a:spcBef>
              <a:spcAft>
                <a:spcPct val="0"/>
              </a:spcAft>
              <a:defRPr kumimoji="1" sz="3600" b="1">
                <a:solidFill>
                  <a:srgbClr val="000099"/>
                </a:solidFill>
                <a:latin typeface="Arial" charset="0"/>
              </a:defRPr>
            </a:lvl7pPr>
            <a:lvl8pPr marL="1371600" algn="l" rtl="0" fontAlgn="base">
              <a:spcBef>
                <a:spcPct val="0"/>
              </a:spcBef>
              <a:spcAft>
                <a:spcPct val="0"/>
              </a:spcAft>
              <a:defRPr kumimoji="1" sz="3600" b="1">
                <a:solidFill>
                  <a:srgbClr val="000099"/>
                </a:solidFill>
                <a:latin typeface="Arial" charset="0"/>
              </a:defRPr>
            </a:lvl8pPr>
            <a:lvl9pPr marL="1828800" algn="l" rtl="0" fontAlgn="base">
              <a:spcBef>
                <a:spcPct val="0"/>
              </a:spcBef>
              <a:spcAft>
                <a:spcPct val="0"/>
              </a:spcAft>
              <a:defRPr kumimoji="1" sz="3600" b="1">
                <a:solidFill>
                  <a:srgbClr val="000099"/>
                </a:solidFill>
                <a:latin typeface="Arial" charset="0"/>
              </a:defRPr>
            </a:lvl9pPr>
          </a:lstStyle>
          <a:p>
            <a:r>
              <a:rPr lang="en-AU" altLang="en-US" sz="3200"/>
              <a:t>Direct labour standards: R.M. Williams (moleskins)</a:t>
            </a:r>
          </a:p>
        </p:txBody>
      </p:sp>
      <p:pic>
        <p:nvPicPr>
          <p:cNvPr id="5" name="Picture 4">
            <a:extLst>
              <a:ext uri="{FF2B5EF4-FFF2-40B4-BE49-F238E27FC236}">
                <a16:creationId xmlns:a16="http://schemas.microsoft.com/office/drawing/2014/main" id="{BB33A448-AA0E-47AE-8C97-1CA2050BEC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794" y="2932114"/>
            <a:ext cx="8401808" cy="2994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7">
            <a:extLst>
              <a:ext uri="{FF2B5EF4-FFF2-40B4-BE49-F238E27FC236}">
                <a16:creationId xmlns:a16="http://schemas.microsoft.com/office/drawing/2014/main" id="{72711D5C-D710-43C1-BB5C-3305629B10CF}"/>
              </a:ext>
            </a:extLst>
          </p:cNvPr>
          <p:cNvSpPr>
            <a:spLocks noGrp="1" noChangeArrowheads="1"/>
          </p:cNvSpPr>
          <p:nvPr>
            <p:ph type="title"/>
          </p:nvPr>
        </p:nvSpPr>
        <p:spPr>
          <a:xfrm>
            <a:off x="1678329" y="755650"/>
            <a:ext cx="9826906" cy="566738"/>
          </a:xfrm>
        </p:spPr>
        <p:txBody>
          <a:bodyPr anchor="ctr"/>
          <a:lstStyle/>
          <a:p>
            <a:pPr eaLnBrk="1" hangingPunct="1"/>
            <a:r>
              <a:rPr lang="en-AU" altLang="en-US" sz="3600" dirty="0"/>
              <a:t>Standard cost given actual output: R.M. Williams (moleskins)</a:t>
            </a:r>
            <a:br>
              <a:rPr lang="en-AU" altLang="en-US" sz="3600" dirty="0"/>
            </a:br>
            <a:endParaRPr lang="en-AU" altLang="en-US" sz="3600" dirty="0"/>
          </a:p>
        </p:txBody>
      </p:sp>
      <p:sp>
        <p:nvSpPr>
          <p:cNvPr id="34819" name="Text Placeholder 3">
            <a:extLst>
              <a:ext uri="{FF2B5EF4-FFF2-40B4-BE49-F238E27FC236}">
                <a16:creationId xmlns:a16="http://schemas.microsoft.com/office/drawing/2014/main" id="{DEECB6E7-01BA-4D81-BDDC-3C168C59E733}"/>
              </a:ext>
            </a:extLst>
          </p:cNvPr>
          <p:cNvSpPr>
            <a:spLocks noGrp="1"/>
          </p:cNvSpPr>
          <p:nvPr>
            <p:ph type="body" sz="half" idx="2"/>
          </p:nvPr>
        </p:nvSpPr>
        <p:spPr>
          <a:xfrm>
            <a:off x="2702830" y="5147700"/>
            <a:ext cx="5486400" cy="728662"/>
          </a:xfrm>
        </p:spPr>
        <p:txBody>
          <a:bodyPr/>
          <a:lstStyle/>
          <a:p>
            <a:r>
              <a:rPr lang="en-AU" altLang="en-US" sz="2800" dirty="0"/>
              <a:t>Based on 2000 units of output.</a:t>
            </a:r>
          </a:p>
        </p:txBody>
      </p:sp>
      <p:pic>
        <p:nvPicPr>
          <p:cNvPr id="34820" name="Picture 5">
            <a:extLst>
              <a:ext uri="{FF2B5EF4-FFF2-40B4-BE49-F238E27FC236}">
                <a16:creationId xmlns:a16="http://schemas.microsoft.com/office/drawing/2014/main" id="{C23E25FA-7E68-4036-8509-DBA6B0EF6D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8801"/>
          <a:stretch>
            <a:fillRect/>
          </a:stretch>
        </p:blipFill>
        <p:spPr bwMode="auto">
          <a:xfrm>
            <a:off x="1874070" y="1632030"/>
            <a:ext cx="9435423" cy="3067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a:extLst>
              <a:ext uri="{FF2B5EF4-FFF2-40B4-BE49-F238E27FC236}">
                <a16:creationId xmlns:a16="http://schemas.microsoft.com/office/drawing/2014/main" id="{21ECAD35-FA50-400A-81CE-DFA9F8A1FBBB}"/>
              </a:ext>
            </a:extLst>
          </p:cNvPr>
          <p:cNvSpPr>
            <a:spLocks noGrp="1" noChangeArrowheads="1"/>
          </p:cNvSpPr>
          <p:nvPr>
            <p:ph type="title"/>
          </p:nvPr>
        </p:nvSpPr>
        <p:spPr>
          <a:xfrm>
            <a:off x="1671620" y="572464"/>
            <a:ext cx="10303933" cy="935038"/>
          </a:xfrm>
        </p:spPr>
        <p:txBody>
          <a:bodyPr/>
          <a:lstStyle/>
          <a:p>
            <a:r>
              <a:rPr lang="en-AU" altLang="en-US" sz="3600" dirty="0"/>
              <a:t>Actual costs for moleskin pants, R.M. Williams, September</a:t>
            </a:r>
          </a:p>
        </p:txBody>
      </p:sp>
      <p:pic>
        <p:nvPicPr>
          <p:cNvPr id="36867" name="Picture 5">
            <a:extLst>
              <a:ext uri="{FF2B5EF4-FFF2-40B4-BE49-F238E27FC236}">
                <a16:creationId xmlns:a16="http://schemas.microsoft.com/office/drawing/2014/main" id="{79681E5C-1363-4D19-966F-F71E460D2B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4260" y="2261364"/>
            <a:ext cx="9918654" cy="2067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title"/>
          </p:nvPr>
        </p:nvSpPr>
        <p:spPr/>
        <p:txBody>
          <a:bodyPr/>
          <a:lstStyle/>
          <a:p>
            <a:pPr eaLnBrk="1" hangingPunct="1"/>
            <a:r>
              <a:rPr lang="en-AU" altLang="en-US" sz="4400" dirty="0"/>
              <a:t>Direct material variances</a:t>
            </a:r>
          </a:p>
        </p:txBody>
      </p:sp>
      <p:sp>
        <p:nvSpPr>
          <p:cNvPr id="34819" name="Rectangle 6"/>
          <p:cNvSpPr>
            <a:spLocks noGrp="1" noChangeArrowheads="1"/>
          </p:cNvSpPr>
          <p:nvPr>
            <p:ph idx="1"/>
          </p:nvPr>
        </p:nvSpPr>
        <p:spPr>
          <a:xfrm>
            <a:off x="2782889" y="1484313"/>
            <a:ext cx="7343775" cy="3168650"/>
          </a:xfrm>
        </p:spPr>
        <p:txBody>
          <a:bodyPr/>
          <a:lstStyle/>
          <a:p>
            <a:pPr eaLnBrk="1" hangingPunct="1"/>
            <a:r>
              <a:rPr lang="en-AU" altLang="en-US" sz="3600" b="1" dirty="0"/>
              <a:t>Direct material price variance</a:t>
            </a:r>
          </a:p>
          <a:p>
            <a:pPr eaLnBrk="1" hangingPunct="1"/>
            <a:endParaRPr lang="en-AU" altLang="en-US" dirty="0"/>
          </a:p>
          <a:p>
            <a:pPr lvl="1" eaLnBrk="1" hangingPunct="1">
              <a:buFont typeface="Arial" panose="020B0604020202020204" pitchFamily="34" charset="0"/>
              <a:buNone/>
            </a:pPr>
            <a:r>
              <a:rPr lang="en-AU" altLang="en-US" sz="3200" dirty="0"/>
              <a:t>			= </a:t>
            </a:r>
            <a:r>
              <a:rPr lang="en-AU" altLang="en-US" sz="3200" i="1" dirty="0"/>
              <a:t>PQ</a:t>
            </a:r>
            <a:r>
              <a:rPr lang="en-AU" altLang="en-US" sz="3200" dirty="0"/>
              <a:t>(</a:t>
            </a:r>
            <a:r>
              <a:rPr lang="en-AU" altLang="en-US" sz="3200" i="1" dirty="0"/>
              <a:t>AP</a:t>
            </a:r>
            <a:r>
              <a:rPr lang="en-AU" altLang="en-US" sz="3200" dirty="0"/>
              <a:t> – </a:t>
            </a:r>
            <a:r>
              <a:rPr lang="en-AU" altLang="en-US" sz="3200" i="1" dirty="0"/>
              <a:t>SP</a:t>
            </a:r>
            <a:r>
              <a:rPr lang="en-AU" altLang="en-US" sz="3200" dirty="0"/>
              <a:t>)</a:t>
            </a:r>
          </a:p>
          <a:p>
            <a:pPr lvl="1" eaLnBrk="1" hangingPunct="1">
              <a:buFont typeface="Arial" panose="020B0604020202020204" pitchFamily="34" charset="0"/>
              <a:buNone/>
            </a:pPr>
            <a:endParaRPr lang="en-AU" altLang="en-US" sz="3200" dirty="0"/>
          </a:p>
          <a:p>
            <a:pPr lvl="1" eaLnBrk="1" hangingPunct="1">
              <a:buFont typeface="Arial" panose="020B0604020202020204" pitchFamily="34" charset="0"/>
              <a:buNone/>
            </a:pPr>
            <a:r>
              <a:rPr lang="en-AU" altLang="en-US" sz="3200" dirty="0"/>
              <a:t>Where 	</a:t>
            </a:r>
            <a:r>
              <a:rPr lang="en-AU" altLang="en-US" sz="3200" i="1" dirty="0"/>
              <a:t>PQ </a:t>
            </a:r>
            <a:r>
              <a:rPr lang="en-AU" altLang="en-US" sz="3200" dirty="0"/>
              <a:t>= quantity purchased</a:t>
            </a:r>
          </a:p>
          <a:p>
            <a:pPr lvl="1" eaLnBrk="1" hangingPunct="1">
              <a:buFont typeface="Arial" panose="020B0604020202020204" pitchFamily="34" charset="0"/>
              <a:buNone/>
            </a:pPr>
            <a:r>
              <a:rPr lang="en-AU" altLang="en-US" sz="3200" dirty="0"/>
              <a:t>			</a:t>
            </a:r>
            <a:r>
              <a:rPr lang="en-AU" altLang="en-US" sz="3200" i="1" dirty="0"/>
              <a:t>AP </a:t>
            </a:r>
            <a:r>
              <a:rPr lang="en-AU" altLang="en-US" sz="3200" dirty="0"/>
              <a:t>= actual price</a:t>
            </a:r>
          </a:p>
          <a:p>
            <a:pPr lvl="1" eaLnBrk="1" hangingPunct="1">
              <a:buFont typeface="Arial" panose="020B0604020202020204" pitchFamily="34" charset="0"/>
              <a:buNone/>
            </a:pPr>
            <a:r>
              <a:rPr lang="en-AU" altLang="en-US" sz="3200" dirty="0"/>
              <a:t>			</a:t>
            </a:r>
            <a:r>
              <a:rPr lang="en-AU" altLang="en-US" sz="3200" i="1" dirty="0"/>
              <a:t>SP </a:t>
            </a:r>
            <a:r>
              <a:rPr lang="en-AU" altLang="en-US" sz="3200" dirty="0"/>
              <a:t>= standard price</a:t>
            </a:r>
          </a:p>
          <a:p>
            <a:pPr lvl="1" eaLnBrk="1" hangingPunct="1">
              <a:buFont typeface="Arial" panose="020B0604020202020204" pitchFamily="34" charset="0"/>
              <a:buNone/>
            </a:pPr>
            <a:endParaRPr lang="en-AU" altLang="en-US" sz="3200" dirty="0"/>
          </a:p>
          <a:p>
            <a:pPr lvl="1" eaLnBrk="1" hangingPunct="1"/>
            <a:endParaRPr lang="en-AU" altLang="en-US" sz="3200" dirty="0"/>
          </a:p>
          <a:p>
            <a:pPr lvl="1" eaLnBrk="1" hangingPunct="1">
              <a:buFont typeface="Arial" panose="020B0604020202020204" pitchFamily="34" charset="0"/>
              <a:buNone/>
            </a:pPr>
            <a:endParaRPr lang="en-AU" altLang="en-US" sz="3200" dirty="0"/>
          </a:p>
        </p:txBody>
      </p:sp>
      <p:sp>
        <p:nvSpPr>
          <p:cNvPr id="5" name="TextBox 4">
            <a:extLst>
              <a:ext uri="{FF2B5EF4-FFF2-40B4-BE49-F238E27FC236}">
                <a16:creationId xmlns:a16="http://schemas.microsoft.com/office/drawing/2014/main" id="{29516FF2-C302-4D7E-B56B-65835F98726A}"/>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20</a:t>
            </a:fld>
            <a:endParaRPr lang="en-AU" sz="1400" b="1" dirty="0">
              <a:latin typeface="+mj-lt"/>
            </a:endParaRPr>
          </a:p>
        </p:txBody>
      </p:sp>
    </p:spTree>
    <p:extLst>
      <p:ext uri="{BB962C8B-B14F-4D97-AF65-F5344CB8AC3E}">
        <p14:creationId xmlns:p14="http://schemas.microsoft.com/office/powerpoint/2010/main" val="128071832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2279251" y="1642380"/>
            <a:ext cx="8600952" cy="3168650"/>
          </a:xfrm>
        </p:spPr>
        <p:txBody>
          <a:bodyPr/>
          <a:lstStyle/>
          <a:p>
            <a:pPr>
              <a:buFont typeface="Wingdings" panose="05000000000000000000" pitchFamily="2" charset="2"/>
              <a:buNone/>
            </a:pPr>
            <a:r>
              <a:rPr lang="en-AU" altLang="en-US" sz="4000" dirty="0"/>
              <a:t>– Purchasing manager’s ability to bargain</a:t>
            </a:r>
          </a:p>
          <a:p>
            <a:pPr>
              <a:buFont typeface="Wingdings" panose="05000000000000000000" pitchFamily="2" charset="2"/>
              <a:buNone/>
            </a:pPr>
            <a:r>
              <a:rPr lang="en-AU" altLang="en-US" sz="4000" dirty="0"/>
              <a:t>– </a:t>
            </a:r>
            <a:r>
              <a:rPr lang="en-AU" altLang="en-US" sz="4000" dirty="0">
                <a:solidFill>
                  <a:srgbClr val="0070C0"/>
                </a:solidFill>
              </a:rPr>
              <a:t>Quality of the materials purchased</a:t>
            </a:r>
          </a:p>
          <a:p>
            <a:pPr>
              <a:buFont typeface="Wingdings" panose="05000000000000000000" pitchFamily="2" charset="2"/>
              <a:buNone/>
            </a:pPr>
            <a:r>
              <a:rPr lang="en-AU" altLang="en-US" sz="4000" dirty="0"/>
              <a:t>– Price changes due to economic conditions</a:t>
            </a:r>
          </a:p>
          <a:p>
            <a:pPr>
              <a:buFont typeface="Wingdings" panose="05000000000000000000" pitchFamily="2" charset="2"/>
              <a:buNone/>
            </a:pPr>
            <a:r>
              <a:rPr lang="en-AU" altLang="en-US" sz="4000" dirty="0"/>
              <a:t>– </a:t>
            </a:r>
            <a:r>
              <a:rPr lang="en-AU" altLang="en-US" sz="4000" dirty="0">
                <a:solidFill>
                  <a:srgbClr val="FF0000"/>
                </a:solidFill>
              </a:rPr>
              <a:t>Wrong standard</a:t>
            </a:r>
          </a:p>
        </p:txBody>
      </p:sp>
      <p:sp>
        <p:nvSpPr>
          <p:cNvPr id="5" name="Rectangle 3"/>
          <p:cNvSpPr txBox="1">
            <a:spLocks noChangeArrowheads="1"/>
          </p:cNvSpPr>
          <p:nvPr/>
        </p:nvSpPr>
        <p:spPr bwMode="auto">
          <a:xfrm>
            <a:off x="2640014" y="260351"/>
            <a:ext cx="7343775" cy="792163"/>
          </a:xfrm>
          <a:prstGeom prst="rect">
            <a:avLst/>
          </a:prstGeom>
          <a:noFill/>
          <a:ln w="9525">
            <a:noFill/>
            <a:miter lim="800000"/>
            <a:headEnd/>
            <a:tailEnd/>
          </a:ln>
        </p:spPr>
        <p:txBody>
          <a:bodyPr/>
          <a:lstStyle/>
          <a:p>
            <a:pPr marL="342900" indent="-342900">
              <a:spcBef>
                <a:spcPct val="20000"/>
              </a:spcBef>
              <a:buClr>
                <a:schemeClr val="tx1"/>
              </a:buClr>
              <a:defRPr/>
            </a:pPr>
            <a:r>
              <a:rPr kumimoji="1" lang="en-AU" sz="4400" u="sng" kern="0" dirty="0">
                <a:solidFill>
                  <a:srgbClr val="000000"/>
                </a:solidFill>
                <a:latin typeface="+mn-lt"/>
              </a:rPr>
              <a:t>Possible causes</a:t>
            </a:r>
          </a:p>
        </p:txBody>
      </p:sp>
      <p:sp>
        <p:nvSpPr>
          <p:cNvPr id="6" name="TextBox 5">
            <a:extLst>
              <a:ext uri="{FF2B5EF4-FFF2-40B4-BE49-F238E27FC236}">
                <a16:creationId xmlns:a16="http://schemas.microsoft.com/office/drawing/2014/main" id="{80BF4A36-AFF9-4AAF-80F1-40AC83F5A8D6}"/>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21</a:t>
            </a:fld>
            <a:endParaRPr lang="en-AU" sz="1400" b="1" dirty="0">
              <a:latin typeface="+mj-lt"/>
            </a:endParaRPr>
          </a:p>
        </p:txBody>
      </p:sp>
    </p:spTree>
    <p:extLst>
      <p:ext uri="{BB962C8B-B14F-4D97-AF65-F5344CB8AC3E}">
        <p14:creationId xmlns:p14="http://schemas.microsoft.com/office/powerpoint/2010/main" val="31490998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down)">
                                      <p:cBhvr>
                                        <p:cTn id="7" dur="5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wipe(down)">
                                      <p:cBhvr>
                                        <p:cTn id="12" dur="500"/>
                                        <p:tgtEl>
                                          <p:spTgt spid="16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wipe(down)">
                                      <p:cBhvr>
                                        <p:cTn id="17" dur="500"/>
                                        <p:tgtEl>
                                          <p:spTgt spid="163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wipe(down)">
                                      <p:cBhvr>
                                        <p:cTn id="22" dur="500"/>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en-AU" altLang="en-US" sz="4400"/>
              <a:t>Direct material variances</a:t>
            </a:r>
          </a:p>
        </p:txBody>
      </p:sp>
      <p:sp>
        <p:nvSpPr>
          <p:cNvPr id="38915" name="Rectangle 5"/>
          <p:cNvSpPr>
            <a:spLocks noGrp="1" noChangeArrowheads="1"/>
          </p:cNvSpPr>
          <p:nvPr>
            <p:ph idx="1"/>
          </p:nvPr>
        </p:nvSpPr>
        <p:spPr>
          <a:xfrm>
            <a:off x="2640014" y="1268413"/>
            <a:ext cx="7813675" cy="3168650"/>
          </a:xfrm>
        </p:spPr>
        <p:txBody>
          <a:bodyPr/>
          <a:lstStyle/>
          <a:p>
            <a:pPr eaLnBrk="1" hangingPunct="1">
              <a:lnSpc>
                <a:spcPct val="90000"/>
              </a:lnSpc>
            </a:pPr>
            <a:r>
              <a:rPr lang="en-AU" altLang="en-US" sz="3600" b="1"/>
              <a:t>Direct material quantity variance</a:t>
            </a:r>
            <a:r>
              <a:rPr lang="en-AU" altLang="en-US"/>
              <a:t>	</a:t>
            </a:r>
          </a:p>
          <a:p>
            <a:pPr lvl="1" eaLnBrk="1" hangingPunct="1">
              <a:lnSpc>
                <a:spcPct val="90000"/>
              </a:lnSpc>
              <a:buFont typeface="Arial" panose="020B0604020202020204" pitchFamily="34" charset="0"/>
              <a:buNone/>
            </a:pPr>
            <a:r>
              <a:rPr lang="en-AU" altLang="en-US" sz="3200"/>
              <a:t>			= </a:t>
            </a:r>
            <a:r>
              <a:rPr lang="en-AU" altLang="en-US" sz="3200" i="1"/>
              <a:t>SP</a:t>
            </a:r>
            <a:r>
              <a:rPr lang="en-AU" altLang="en-US" sz="3200"/>
              <a:t>(</a:t>
            </a:r>
            <a:r>
              <a:rPr lang="en-AU" altLang="en-US" sz="3200" i="1"/>
              <a:t>AQ</a:t>
            </a:r>
            <a:r>
              <a:rPr lang="en-AU" altLang="en-US" sz="3200"/>
              <a:t> – </a:t>
            </a:r>
            <a:r>
              <a:rPr lang="en-AU" altLang="en-US" sz="3200" i="1"/>
              <a:t>SQ</a:t>
            </a:r>
            <a:r>
              <a:rPr lang="en-AU" altLang="en-US" sz="3200"/>
              <a:t>)</a:t>
            </a:r>
          </a:p>
          <a:p>
            <a:pPr lvl="1" eaLnBrk="1" hangingPunct="1">
              <a:lnSpc>
                <a:spcPct val="90000"/>
              </a:lnSpc>
              <a:buFont typeface="Arial" panose="020B0604020202020204" pitchFamily="34" charset="0"/>
              <a:buNone/>
            </a:pPr>
            <a:endParaRPr lang="en-AU" altLang="en-US" sz="3200"/>
          </a:p>
          <a:p>
            <a:pPr lvl="1" eaLnBrk="1" hangingPunct="1">
              <a:lnSpc>
                <a:spcPct val="90000"/>
              </a:lnSpc>
              <a:buFont typeface="Arial" panose="020B0604020202020204" pitchFamily="34" charset="0"/>
              <a:buNone/>
            </a:pPr>
            <a:r>
              <a:rPr lang="en-AU" altLang="en-US" sz="3200"/>
              <a:t>Where 	</a:t>
            </a:r>
            <a:r>
              <a:rPr lang="en-AU" altLang="en-US" sz="3200" i="1"/>
              <a:t>SP </a:t>
            </a:r>
            <a:r>
              <a:rPr lang="en-AU" altLang="en-US" sz="3200"/>
              <a:t>= standard price </a:t>
            </a:r>
          </a:p>
          <a:p>
            <a:pPr lvl="1" eaLnBrk="1" hangingPunct="1">
              <a:lnSpc>
                <a:spcPct val="90000"/>
              </a:lnSpc>
              <a:buFont typeface="Arial" panose="020B0604020202020204" pitchFamily="34" charset="0"/>
              <a:buNone/>
            </a:pPr>
            <a:r>
              <a:rPr lang="en-AU" altLang="en-US" sz="3200"/>
              <a:t>			</a:t>
            </a:r>
            <a:r>
              <a:rPr lang="en-AU" altLang="en-US" sz="3200" i="1"/>
              <a:t>AQ </a:t>
            </a:r>
            <a:r>
              <a:rPr lang="en-AU" altLang="en-US" sz="3200"/>
              <a:t>= actual quantity used</a:t>
            </a:r>
          </a:p>
          <a:p>
            <a:pPr lvl="1" eaLnBrk="1" hangingPunct="1">
              <a:lnSpc>
                <a:spcPct val="90000"/>
              </a:lnSpc>
              <a:buFont typeface="Arial" panose="020B0604020202020204" pitchFamily="34" charset="0"/>
              <a:buNone/>
            </a:pPr>
            <a:r>
              <a:rPr lang="en-AU" altLang="en-US" sz="3200"/>
              <a:t>			</a:t>
            </a:r>
            <a:r>
              <a:rPr lang="en-AU" altLang="en-US" sz="3200" i="1"/>
              <a:t>SQ</a:t>
            </a:r>
            <a:r>
              <a:rPr lang="en-AU" altLang="en-US" sz="3200"/>
              <a:t> = standard quantity allowed,  </a:t>
            </a:r>
          </a:p>
          <a:p>
            <a:pPr lvl="1" eaLnBrk="1" hangingPunct="1">
              <a:lnSpc>
                <a:spcPct val="90000"/>
              </a:lnSpc>
              <a:buFont typeface="Arial" panose="020B0604020202020204" pitchFamily="34" charset="0"/>
              <a:buNone/>
            </a:pPr>
            <a:r>
              <a:rPr lang="en-AU" altLang="en-US" sz="3200"/>
              <a:t>				 given actual output</a:t>
            </a:r>
          </a:p>
        </p:txBody>
      </p:sp>
      <p:sp>
        <p:nvSpPr>
          <p:cNvPr id="5" name="TextBox 4">
            <a:extLst>
              <a:ext uri="{FF2B5EF4-FFF2-40B4-BE49-F238E27FC236}">
                <a16:creationId xmlns:a16="http://schemas.microsoft.com/office/drawing/2014/main" id="{F78A4865-50FB-47D3-A076-55C3375DEE36}"/>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22</a:t>
            </a:fld>
            <a:endParaRPr lang="en-AU" sz="1400" b="1" dirty="0">
              <a:latin typeface="+mj-lt"/>
            </a:endParaRPr>
          </a:p>
        </p:txBody>
      </p:sp>
    </p:spTree>
    <p:extLst>
      <p:ext uri="{BB962C8B-B14F-4D97-AF65-F5344CB8AC3E}">
        <p14:creationId xmlns:p14="http://schemas.microsoft.com/office/powerpoint/2010/main" val="180662451"/>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1666755" y="1321865"/>
            <a:ext cx="8947230" cy="4303712"/>
          </a:xfrm>
        </p:spPr>
        <p:txBody>
          <a:bodyPr/>
          <a:lstStyle/>
          <a:p>
            <a:r>
              <a:rPr lang="en-AU" altLang="en-US" sz="4400" dirty="0" smtClean="0"/>
              <a:t>Quality </a:t>
            </a:r>
            <a:r>
              <a:rPr lang="en-AU" altLang="en-US" sz="4400" dirty="0"/>
              <a:t>of materials purchased</a:t>
            </a:r>
          </a:p>
          <a:p>
            <a:r>
              <a:rPr lang="en-AU" altLang="en-US" sz="4400" dirty="0"/>
              <a:t>Engineering not maintaining machines</a:t>
            </a:r>
          </a:p>
          <a:p>
            <a:r>
              <a:rPr lang="en-AU" altLang="en-US" sz="4400" dirty="0">
                <a:solidFill>
                  <a:srgbClr val="FF0000"/>
                </a:solidFill>
              </a:rPr>
              <a:t>Wrong standard</a:t>
            </a:r>
          </a:p>
          <a:p>
            <a:pPr lvl="1"/>
            <a:r>
              <a:rPr lang="en-AU" altLang="en-US" dirty="0"/>
              <a:t>standards set without careful analysis of operating conditions, e.g. inferior quality labour</a:t>
            </a:r>
          </a:p>
          <a:p>
            <a:pPr>
              <a:buFont typeface="Wingdings" panose="05000000000000000000" pitchFamily="2" charset="2"/>
              <a:buNone/>
            </a:pPr>
            <a:endParaRPr lang="en-AU" altLang="en-US" sz="4400" dirty="0"/>
          </a:p>
        </p:txBody>
      </p:sp>
      <p:sp>
        <p:nvSpPr>
          <p:cNvPr id="5" name="Rectangle 3"/>
          <p:cNvSpPr txBox="1">
            <a:spLocks noChangeArrowheads="1"/>
          </p:cNvSpPr>
          <p:nvPr/>
        </p:nvSpPr>
        <p:spPr bwMode="auto">
          <a:xfrm>
            <a:off x="1817226" y="171250"/>
            <a:ext cx="7343775" cy="792163"/>
          </a:xfrm>
          <a:prstGeom prst="rect">
            <a:avLst/>
          </a:prstGeom>
          <a:noFill/>
          <a:ln w="9525">
            <a:noFill/>
            <a:miter lim="800000"/>
            <a:headEnd/>
            <a:tailEnd/>
          </a:ln>
        </p:spPr>
        <p:txBody>
          <a:bodyPr/>
          <a:lstStyle/>
          <a:p>
            <a:pPr marL="342900" indent="-342900">
              <a:spcBef>
                <a:spcPct val="20000"/>
              </a:spcBef>
              <a:buClr>
                <a:schemeClr val="tx1"/>
              </a:buClr>
              <a:defRPr/>
            </a:pPr>
            <a:r>
              <a:rPr kumimoji="1" lang="en-AU" sz="4800" u="sng" kern="0" dirty="0">
                <a:solidFill>
                  <a:srgbClr val="000000"/>
                </a:solidFill>
                <a:latin typeface="+mn-lt"/>
              </a:rPr>
              <a:t>Possible causes</a:t>
            </a:r>
          </a:p>
        </p:txBody>
      </p:sp>
      <p:sp>
        <p:nvSpPr>
          <p:cNvPr id="6" name="TextBox 5">
            <a:extLst>
              <a:ext uri="{FF2B5EF4-FFF2-40B4-BE49-F238E27FC236}">
                <a16:creationId xmlns:a16="http://schemas.microsoft.com/office/drawing/2014/main" id="{78EA45CB-BEB7-4590-BD62-C6B8A78EC38E}"/>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23</a:t>
            </a:fld>
            <a:endParaRPr lang="en-AU" sz="1400" b="1" dirty="0">
              <a:latin typeface="+mj-lt"/>
            </a:endParaRPr>
          </a:p>
        </p:txBody>
      </p:sp>
    </p:spTree>
    <p:extLst>
      <p:ext uri="{BB962C8B-B14F-4D97-AF65-F5344CB8AC3E}">
        <p14:creationId xmlns:p14="http://schemas.microsoft.com/office/powerpoint/2010/main" val="204024657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down)">
                                      <p:cBhvr>
                                        <p:cTn id="7" dur="5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wipe(down)">
                                      <p:cBhvr>
                                        <p:cTn id="12" dur="500"/>
                                        <p:tgtEl>
                                          <p:spTgt spid="184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wipe(down)">
                                      <p:cBhvr>
                                        <p:cTn id="17" dur="500"/>
                                        <p:tgtEl>
                                          <p:spTgt spid="18435">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8435">
                                            <p:txEl>
                                              <p:pRg st="3" end="3"/>
                                            </p:txEl>
                                          </p:spTgt>
                                        </p:tgtEl>
                                        <p:attrNameLst>
                                          <p:attrName>style.visibility</p:attrName>
                                        </p:attrNameLst>
                                      </p:cBhvr>
                                      <p:to>
                                        <p:strVal val="visible"/>
                                      </p:to>
                                    </p:set>
                                    <p:animEffect transition="in" filter="wipe(down)">
                                      <p:cBhvr>
                                        <p:cTn id="20" dur="5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a:extLst>
              <a:ext uri="{FF2B5EF4-FFF2-40B4-BE49-F238E27FC236}">
                <a16:creationId xmlns:a16="http://schemas.microsoft.com/office/drawing/2014/main" id="{0B213DB9-977C-4BD1-9FF3-D0DB18CE0EAC}"/>
              </a:ext>
            </a:extLst>
          </p:cNvPr>
          <p:cNvSpPr>
            <a:spLocks noGrp="1" noChangeArrowheads="1"/>
          </p:cNvSpPr>
          <p:nvPr>
            <p:ph type="title"/>
          </p:nvPr>
        </p:nvSpPr>
        <p:spPr>
          <a:xfrm>
            <a:off x="1527857" y="593725"/>
            <a:ext cx="9560689" cy="717550"/>
          </a:xfrm>
        </p:spPr>
        <p:txBody>
          <a:bodyPr/>
          <a:lstStyle/>
          <a:p>
            <a:pPr eaLnBrk="1" hangingPunct="1"/>
            <a:r>
              <a:rPr lang="en-AU" altLang="en-US" sz="3600" dirty="0"/>
              <a:t>Direct material price and quantity variances: R.M. Williams (moleskins)</a:t>
            </a:r>
          </a:p>
        </p:txBody>
      </p:sp>
      <p:sp>
        <p:nvSpPr>
          <p:cNvPr id="45059" name="Text Box 8">
            <a:extLst>
              <a:ext uri="{FF2B5EF4-FFF2-40B4-BE49-F238E27FC236}">
                <a16:creationId xmlns:a16="http://schemas.microsoft.com/office/drawing/2014/main" id="{7E7A255C-10E2-4095-9D9D-4B9D7A610DF1}"/>
              </a:ext>
            </a:extLst>
          </p:cNvPr>
          <p:cNvSpPr txBox="1">
            <a:spLocks noChangeArrowheads="1"/>
          </p:cNvSpPr>
          <p:nvPr/>
        </p:nvSpPr>
        <p:spPr bwMode="auto">
          <a:xfrm>
            <a:off x="9625013" y="5661026"/>
            <a:ext cx="1295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Char char="•"/>
              <a:defRPr kumimoji="1" sz="3200">
                <a:solidFill>
                  <a:schemeClr val="tx1"/>
                </a:solidFill>
                <a:latin typeface="Arial" panose="020B0604020202020204" pitchFamily="34" charset="0"/>
                <a:ea typeface="ヒラギノ角ゴ Pro W3" charset="-128"/>
              </a:defRPr>
            </a:lvl1pPr>
            <a:lvl2pPr marL="742950" indent="-285750">
              <a:spcBef>
                <a:spcPct val="20000"/>
              </a:spcBef>
              <a:buClr>
                <a:schemeClr val="tx1"/>
              </a:buClr>
              <a:buFont typeface="Arial" panose="020B0604020202020204" pitchFamily="34" charset="0"/>
              <a:buChar char="–"/>
              <a:defRPr kumimoji="1" sz="2800">
                <a:solidFill>
                  <a:schemeClr val="tx1"/>
                </a:solidFill>
                <a:latin typeface="Arial" panose="020B0604020202020204" pitchFamily="34" charset="0"/>
                <a:ea typeface="ヒラギノ角ゴ Pro W3" charset="-128"/>
              </a:defRPr>
            </a:lvl2pPr>
            <a:lvl3pPr marL="1143000" indent="-228600">
              <a:spcBef>
                <a:spcPct val="20000"/>
              </a:spcBef>
              <a:buClr>
                <a:schemeClr val="tx1"/>
              </a:buClr>
              <a:buFont typeface="Wingdings" panose="05000000000000000000" pitchFamily="2" charset="2"/>
              <a:buChar char="§"/>
              <a:defRPr kumimoji="1" sz="2400">
                <a:solidFill>
                  <a:schemeClr val="tx1"/>
                </a:solidFill>
                <a:latin typeface="Arial" panose="020B0604020202020204" pitchFamily="34" charset="0"/>
                <a:ea typeface="ヒラギノ角ゴ Pro W3" charset="-128"/>
              </a:defRPr>
            </a:lvl3pPr>
            <a:lvl4pPr marL="1600200" indent="-228600">
              <a:spcBef>
                <a:spcPct val="20000"/>
              </a:spcBef>
              <a:buClr>
                <a:schemeClr val="tx1"/>
              </a:buClr>
              <a:buChar char="•"/>
              <a:defRPr kumimoji="1" sz="2000">
                <a:solidFill>
                  <a:schemeClr val="tx1"/>
                </a:solidFill>
                <a:latin typeface="Arial" panose="020B0604020202020204" pitchFamily="34" charset="0"/>
                <a:ea typeface="ヒラギノ角ゴ Pro W3" charset="-128"/>
              </a:defRPr>
            </a:lvl4pPr>
            <a:lvl5pPr marL="2057400" indent="-228600">
              <a:spcBef>
                <a:spcPct val="20000"/>
              </a:spcBef>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9pPr>
          </a:lstStyle>
          <a:p>
            <a:pPr>
              <a:spcBef>
                <a:spcPct val="50000"/>
              </a:spcBef>
              <a:buClrTx/>
              <a:buFontTx/>
              <a:buNone/>
            </a:pPr>
            <a:r>
              <a:rPr kumimoji="0" lang="en-US" altLang="en-US" sz="1600" i="1">
                <a:solidFill>
                  <a:srgbClr val="336600"/>
                </a:solidFill>
                <a:latin typeface="Times New Roman" panose="02020603050405020304" pitchFamily="18" charset="0"/>
              </a:rPr>
              <a:t>(cont.)</a:t>
            </a:r>
            <a:endParaRPr kumimoji="0" lang="en-US" altLang="en-US" sz="1600">
              <a:solidFill>
                <a:srgbClr val="336600"/>
              </a:solidFill>
              <a:latin typeface="Times New Roman" panose="02020603050405020304" pitchFamily="18" charset="0"/>
            </a:endParaRPr>
          </a:p>
          <a:p>
            <a:pPr>
              <a:spcBef>
                <a:spcPct val="50000"/>
              </a:spcBef>
              <a:buClrTx/>
              <a:buFontTx/>
              <a:buNone/>
            </a:pPr>
            <a:endParaRPr kumimoji="0" lang="en-AU" altLang="en-US" sz="2400">
              <a:latin typeface="Times New Roman" panose="02020603050405020304" pitchFamily="18" charset="0"/>
            </a:endParaRPr>
          </a:p>
        </p:txBody>
      </p:sp>
      <p:pic>
        <p:nvPicPr>
          <p:cNvPr id="45060" name="Picture 6">
            <a:extLst>
              <a:ext uri="{FF2B5EF4-FFF2-40B4-BE49-F238E27FC236}">
                <a16:creationId xmlns:a16="http://schemas.microsoft.com/office/drawing/2014/main" id="{96EAEE0F-AAAE-428A-8389-3091827E5D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0765" y="1933576"/>
            <a:ext cx="7904785" cy="1187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1" name="Picture 7">
            <a:extLst>
              <a:ext uri="{FF2B5EF4-FFF2-40B4-BE49-F238E27FC236}">
                <a16:creationId xmlns:a16="http://schemas.microsoft.com/office/drawing/2014/main" id="{C6294BE3-7ED2-4A86-A70F-7DE6BA33366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0765" y="3649664"/>
            <a:ext cx="7701585" cy="1627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a:extLst>
              <a:ext uri="{FF2B5EF4-FFF2-40B4-BE49-F238E27FC236}">
                <a16:creationId xmlns:a16="http://schemas.microsoft.com/office/drawing/2014/main" id="{04E36123-AFCF-4E2F-B60C-919467A82057}"/>
              </a:ext>
            </a:extLst>
          </p:cNvPr>
          <p:cNvSpPr>
            <a:spLocks noGrp="1" noChangeArrowheads="1"/>
          </p:cNvSpPr>
          <p:nvPr>
            <p:ph type="title"/>
          </p:nvPr>
        </p:nvSpPr>
        <p:spPr>
          <a:xfrm>
            <a:off x="1458408" y="170587"/>
            <a:ext cx="9792183" cy="935038"/>
          </a:xfrm>
        </p:spPr>
        <p:txBody>
          <a:bodyPr anchor="ctr"/>
          <a:lstStyle/>
          <a:p>
            <a:pPr eaLnBrk="1" hangingPunct="1"/>
            <a:r>
              <a:rPr lang="en-AU" altLang="en-US" sz="3200" dirty="0"/>
              <a:t>Direct material price and quantity variances, R.M. Williams </a:t>
            </a:r>
          </a:p>
        </p:txBody>
      </p:sp>
      <p:pic>
        <p:nvPicPr>
          <p:cNvPr id="47107" name="Picture 4">
            <a:extLst>
              <a:ext uri="{FF2B5EF4-FFF2-40B4-BE49-F238E27FC236}">
                <a16:creationId xmlns:a16="http://schemas.microsoft.com/office/drawing/2014/main" id="{0361B38D-7E71-4401-AFA7-9EEEA82598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4172" y="1105625"/>
            <a:ext cx="7246939" cy="502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a:extLst>
              <a:ext uri="{FF2B5EF4-FFF2-40B4-BE49-F238E27FC236}">
                <a16:creationId xmlns:a16="http://schemas.microsoft.com/office/drawing/2014/main" id="{E725A3CF-6D5B-4341-ADF0-FDA5703D4A5F}"/>
              </a:ext>
            </a:extLst>
          </p:cNvPr>
          <p:cNvSpPr>
            <a:spLocks noGrp="1" noChangeArrowheads="1"/>
          </p:cNvSpPr>
          <p:nvPr>
            <p:ph type="title"/>
          </p:nvPr>
        </p:nvSpPr>
        <p:spPr>
          <a:xfrm>
            <a:off x="1553635" y="432990"/>
            <a:ext cx="10303933" cy="935038"/>
          </a:xfrm>
        </p:spPr>
        <p:txBody>
          <a:bodyPr/>
          <a:lstStyle/>
          <a:p>
            <a:r>
              <a:rPr lang="en-AU" altLang="en-US" dirty="0"/>
              <a:t>Direct material quantity variance, R.M. Williams </a:t>
            </a:r>
          </a:p>
        </p:txBody>
      </p:sp>
      <p:sp>
        <p:nvSpPr>
          <p:cNvPr id="49155" name="Rectangle 6">
            <a:extLst>
              <a:ext uri="{FF2B5EF4-FFF2-40B4-BE49-F238E27FC236}">
                <a16:creationId xmlns:a16="http://schemas.microsoft.com/office/drawing/2014/main" id="{15414854-0919-47F4-9EB6-5D5EBF0EE505}"/>
              </a:ext>
            </a:extLst>
          </p:cNvPr>
          <p:cNvSpPr>
            <a:spLocks noGrp="1" noChangeArrowheads="1"/>
          </p:cNvSpPr>
          <p:nvPr>
            <p:ph idx="1"/>
          </p:nvPr>
        </p:nvSpPr>
        <p:spPr>
          <a:xfrm>
            <a:off x="1583268" y="1550194"/>
            <a:ext cx="10274300" cy="4681537"/>
          </a:xfrm>
        </p:spPr>
        <p:txBody>
          <a:bodyPr/>
          <a:lstStyle/>
          <a:p>
            <a:r>
              <a:rPr lang="en-AU" altLang="en-US" dirty="0"/>
              <a:t>Note that the standard quantity of material must be based on the actual production output for the quantity variance to be meaningful</a:t>
            </a:r>
          </a:p>
        </p:txBody>
      </p:sp>
      <p:sp>
        <p:nvSpPr>
          <p:cNvPr id="49156" name="Text Box 8">
            <a:extLst>
              <a:ext uri="{FF2B5EF4-FFF2-40B4-BE49-F238E27FC236}">
                <a16:creationId xmlns:a16="http://schemas.microsoft.com/office/drawing/2014/main" id="{CF88C593-84CA-4A61-A274-49BB7CC8E9D1}"/>
              </a:ext>
            </a:extLst>
          </p:cNvPr>
          <p:cNvSpPr txBox="1">
            <a:spLocks noChangeArrowheads="1"/>
          </p:cNvSpPr>
          <p:nvPr/>
        </p:nvSpPr>
        <p:spPr bwMode="auto">
          <a:xfrm>
            <a:off x="9625013" y="5661026"/>
            <a:ext cx="1295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Char char="•"/>
              <a:defRPr kumimoji="1" sz="3200">
                <a:solidFill>
                  <a:schemeClr val="tx1"/>
                </a:solidFill>
                <a:latin typeface="Arial" panose="020B0604020202020204" pitchFamily="34" charset="0"/>
                <a:ea typeface="ヒラギノ角ゴ Pro W3" charset="-128"/>
              </a:defRPr>
            </a:lvl1pPr>
            <a:lvl2pPr marL="742950" indent="-285750">
              <a:spcBef>
                <a:spcPct val="20000"/>
              </a:spcBef>
              <a:buClr>
                <a:schemeClr val="tx1"/>
              </a:buClr>
              <a:buFont typeface="Arial" panose="020B0604020202020204" pitchFamily="34" charset="0"/>
              <a:buChar char="–"/>
              <a:defRPr kumimoji="1" sz="2800">
                <a:solidFill>
                  <a:schemeClr val="tx1"/>
                </a:solidFill>
                <a:latin typeface="Arial" panose="020B0604020202020204" pitchFamily="34" charset="0"/>
                <a:ea typeface="ヒラギノ角ゴ Pro W3" charset="-128"/>
              </a:defRPr>
            </a:lvl2pPr>
            <a:lvl3pPr marL="1143000" indent="-228600">
              <a:spcBef>
                <a:spcPct val="20000"/>
              </a:spcBef>
              <a:buClr>
                <a:schemeClr val="tx1"/>
              </a:buClr>
              <a:buFont typeface="Wingdings" panose="05000000000000000000" pitchFamily="2" charset="2"/>
              <a:buChar char="§"/>
              <a:defRPr kumimoji="1" sz="2400">
                <a:solidFill>
                  <a:schemeClr val="tx1"/>
                </a:solidFill>
                <a:latin typeface="Arial" panose="020B0604020202020204" pitchFamily="34" charset="0"/>
                <a:ea typeface="ヒラギノ角ゴ Pro W3" charset="-128"/>
              </a:defRPr>
            </a:lvl3pPr>
            <a:lvl4pPr marL="1600200" indent="-228600">
              <a:spcBef>
                <a:spcPct val="20000"/>
              </a:spcBef>
              <a:buClr>
                <a:schemeClr val="tx1"/>
              </a:buClr>
              <a:buChar char="•"/>
              <a:defRPr kumimoji="1" sz="2000">
                <a:solidFill>
                  <a:schemeClr val="tx1"/>
                </a:solidFill>
                <a:latin typeface="Arial" panose="020B0604020202020204" pitchFamily="34" charset="0"/>
                <a:ea typeface="ヒラギノ角ゴ Pro W3" charset="-128"/>
              </a:defRPr>
            </a:lvl4pPr>
            <a:lvl5pPr marL="2057400" indent="-228600">
              <a:spcBef>
                <a:spcPct val="20000"/>
              </a:spcBef>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9pPr>
          </a:lstStyle>
          <a:p>
            <a:pPr>
              <a:spcBef>
                <a:spcPct val="50000"/>
              </a:spcBef>
              <a:buClrTx/>
              <a:buFontTx/>
              <a:buNone/>
            </a:pPr>
            <a:r>
              <a:rPr kumimoji="0" lang="en-US" altLang="en-US" sz="1600" i="1">
                <a:solidFill>
                  <a:srgbClr val="336600"/>
                </a:solidFill>
                <a:latin typeface="Times New Roman" panose="02020603050405020304" pitchFamily="18" charset="0"/>
              </a:rPr>
              <a:t>(cont.)</a:t>
            </a:r>
            <a:endParaRPr kumimoji="0" lang="en-US" altLang="en-US" sz="1600">
              <a:solidFill>
                <a:srgbClr val="336600"/>
              </a:solidFill>
              <a:latin typeface="Times New Roman" panose="02020603050405020304" pitchFamily="18" charset="0"/>
            </a:endParaRPr>
          </a:p>
          <a:p>
            <a:pPr>
              <a:spcBef>
                <a:spcPct val="50000"/>
              </a:spcBef>
              <a:buClrTx/>
              <a:buFontTx/>
              <a:buNone/>
            </a:pPr>
            <a:endParaRPr kumimoji="0" lang="en-AU" altLang="en-US" sz="2400">
              <a:latin typeface="Times New Roman" panose="02020603050405020304" pitchFamily="18" charset="0"/>
            </a:endParaRPr>
          </a:p>
        </p:txBody>
      </p:sp>
      <p:pic>
        <p:nvPicPr>
          <p:cNvPr id="49157" name="Picture 5">
            <a:extLst>
              <a:ext uri="{FF2B5EF4-FFF2-40B4-BE49-F238E27FC236}">
                <a16:creationId xmlns:a16="http://schemas.microsoft.com/office/drawing/2014/main" id="{567704BD-89F6-4090-AFF2-4C3B8D8D79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2613" y="3890963"/>
            <a:ext cx="6737350" cy="97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Grp="1" noChangeArrowheads="1"/>
          </p:cNvSpPr>
          <p:nvPr>
            <p:ph type="title"/>
          </p:nvPr>
        </p:nvSpPr>
        <p:spPr/>
        <p:txBody>
          <a:bodyPr/>
          <a:lstStyle/>
          <a:p>
            <a:pPr eaLnBrk="1" hangingPunct="1"/>
            <a:r>
              <a:rPr lang="en-AU" altLang="en-US" sz="4400"/>
              <a:t>Direct labour variances</a:t>
            </a:r>
          </a:p>
        </p:txBody>
      </p:sp>
      <p:sp>
        <p:nvSpPr>
          <p:cNvPr id="43011" name="Rectangle 6"/>
          <p:cNvSpPr>
            <a:spLocks noGrp="1" noChangeArrowheads="1"/>
          </p:cNvSpPr>
          <p:nvPr>
            <p:ph idx="1"/>
          </p:nvPr>
        </p:nvSpPr>
        <p:spPr>
          <a:xfrm>
            <a:off x="2667001" y="1428750"/>
            <a:ext cx="7343775" cy="3168650"/>
          </a:xfrm>
        </p:spPr>
        <p:txBody>
          <a:bodyPr/>
          <a:lstStyle/>
          <a:p>
            <a:pPr eaLnBrk="1" hangingPunct="1"/>
            <a:r>
              <a:rPr lang="en-AU" altLang="en-US" sz="3600" b="1"/>
              <a:t>Direct labour rate variance</a:t>
            </a:r>
          </a:p>
          <a:p>
            <a:pPr lvl="1" eaLnBrk="1" hangingPunct="1"/>
            <a:endParaRPr lang="en-AU" altLang="en-US" sz="3200"/>
          </a:p>
          <a:p>
            <a:pPr lvl="1" eaLnBrk="1" hangingPunct="1">
              <a:buFont typeface="Arial" panose="020B0604020202020204" pitchFamily="34" charset="0"/>
              <a:buNone/>
            </a:pPr>
            <a:r>
              <a:rPr lang="en-AU" altLang="en-US" sz="3200"/>
              <a:t>			= </a:t>
            </a:r>
            <a:r>
              <a:rPr lang="en-AU" altLang="en-US" sz="3200" i="1"/>
              <a:t>AH</a:t>
            </a:r>
            <a:r>
              <a:rPr lang="en-AU" altLang="en-US" sz="3200"/>
              <a:t>(</a:t>
            </a:r>
            <a:r>
              <a:rPr lang="en-AU" altLang="en-US" sz="3200" i="1"/>
              <a:t>AR</a:t>
            </a:r>
            <a:r>
              <a:rPr lang="en-AU" altLang="en-US" sz="3200"/>
              <a:t> – </a:t>
            </a:r>
            <a:r>
              <a:rPr lang="en-AU" altLang="en-US" sz="3200" i="1"/>
              <a:t>SR</a:t>
            </a:r>
            <a:r>
              <a:rPr lang="en-AU" altLang="en-US" sz="3200"/>
              <a:t>)</a:t>
            </a:r>
          </a:p>
          <a:p>
            <a:pPr lvl="1" eaLnBrk="1" hangingPunct="1"/>
            <a:endParaRPr lang="en-AU" altLang="en-US" sz="3200"/>
          </a:p>
          <a:p>
            <a:pPr lvl="1" eaLnBrk="1" hangingPunct="1">
              <a:buFont typeface="Arial" panose="020B0604020202020204" pitchFamily="34" charset="0"/>
              <a:buNone/>
            </a:pPr>
            <a:r>
              <a:rPr lang="en-AU" altLang="en-US" sz="3200"/>
              <a:t>Where 	</a:t>
            </a:r>
            <a:r>
              <a:rPr lang="en-AU" altLang="en-US" sz="3200" i="1"/>
              <a:t>AH </a:t>
            </a:r>
            <a:r>
              <a:rPr lang="en-AU" altLang="en-US" sz="3200"/>
              <a:t>= actual hours used</a:t>
            </a:r>
          </a:p>
          <a:p>
            <a:pPr lvl="1" eaLnBrk="1" hangingPunct="1">
              <a:buFont typeface="Arial" panose="020B0604020202020204" pitchFamily="34" charset="0"/>
              <a:buNone/>
            </a:pPr>
            <a:r>
              <a:rPr lang="en-AU" altLang="en-US" sz="3200"/>
              <a:t>			</a:t>
            </a:r>
            <a:r>
              <a:rPr lang="en-AU" altLang="en-US" sz="3200" i="1"/>
              <a:t>AR </a:t>
            </a:r>
            <a:r>
              <a:rPr lang="en-AU" altLang="en-US" sz="3200"/>
              <a:t>= actual rate per hour</a:t>
            </a:r>
          </a:p>
          <a:p>
            <a:pPr lvl="1" eaLnBrk="1" hangingPunct="1">
              <a:buFont typeface="Arial" panose="020B0604020202020204" pitchFamily="34" charset="0"/>
              <a:buNone/>
            </a:pPr>
            <a:r>
              <a:rPr lang="en-AU" altLang="en-US" sz="3200"/>
              <a:t>			</a:t>
            </a:r>
            <a:r>
              <a:rPr lang="en-AU" altLang="en-US" sz="3200" i="1"/>
              <a:t>SR </a:t>
            </a:r>
            <a:r>
              <a:rPr lang="en-AU" altLang="en-US" sz="3200"/>
              <a:t>= standard rate per hour</a:t>
            </a:r>
          </a:p>
        </p:txBody>
      </p:sp>
      <p:sp>
        <p:nvSpPr>
          <p:cNvPr id="5" name="TextBox 4">
            <a:extLst>
              <a:ext uri="{FF2B5EF4-FFF2-40B4-BE49-F238E27FC236}">
                <a16:creationId xmlns:a16="http://schemas.microsoft.com/office/drawing/2014/main" id="{408B6F89-BD2A-4A6E-871A-0C66AAB67DBD}"/>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27</a:t>
            </a:fld>
            <a:endParaRPr lang="en-AU" sz="1400" b="1" dirty="0">
              <a:latin typeface="+mj-lt"/>
            </a:endParaRPr>
          </a:p>
        </p:txBody>
      </p:sp>
    </p:spTree>
    <p:extLst>
      <p:ext uri="{BB962C8B-B14F-4D97-AF65-F5344CB8AC3E}">
        <p14:creationId xmlns:p14="http://schemas.microsoft.com/office/powerpoint/2010/main" val="1454725900"/>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2048719" y="1499907"/>
            <a:ext cx="8062863" cy="3168650"/>
          </a:xfrm>
        </p:spPr>
        <p:txBody>
          <a:bodyPr/>
          <a:lstStyle/>
          <a:p>
            <a:pPr>
              <a:buFont typeface="Wingdings" panose="05000000000000000000" pitchFamily="2" charset="2"/>
              <a:buNone/>
            </a:pPr>
            <a:r>
              <a:rPr lang="en-AU" altLang="en-US" sz="4800" dirty="0"/>
              <a:t>– </a:t>
            </a:r>
            <a:r>
              <a:rPr lang="en-AU" altLang="en-US" sz="4000" dirty="0"/>
              <a:t>Using a mix of employees that differ from the anticipated mix</a:t>
            </a:r>
          </a:p>
          <a:p>
            <a:pPr>
              <a:buFont typeface="Wingdings" panose="05000000000000000000" pitchFamily="2" charset="2"/>
              <a:buNone/>
            </a:pPr>
            <a:endParaRPr lang="en-AU" altLang="en-US" sz="4000" dirty="0"/>
          </a:p>
          <a:p>
            <a:pPr>
              <a:buFont typeface="Wingdings" panose="05000000000000000000" pitchFamily="2" charset="2"/>
              <a:buNone/>
            </a:pPr>
            <a:r>
              <a:rPr lang="en-AU" altLang="en-US" sz="4000" dirty="0"/>
              <a:t>– Changes in basic wage levels</a:t>
            </a:r>
          </a:p>
        </p:txBody>
      </p:sp>
      <p:sp>
        <p:nvSpPr>
          <p:cNvPr id="5" name="Rectangle 3"/>
          <p:cNvSpPr txBox="1">
            <a:spLocks noChangeArrowheads="1"/>
          </p:cNvSpPr>
          <p:nvPr/>
        </p:nvSpPr>
        <p:spPr bwMode="auto">
          <a:xfrm>
            <a:off x="2640014" y="136526"/>
            <a:ext cx="7343775" cy="792163"/>
          </a:xfrm>
          <a:prstGeom prst="rect">
            <a:avLst/>
          </a:prstGeom>
          <a:noFill/>
          <a:ln w="9525">
            <a:noFill/>
            <a:miter lim="800000"/>
            <a:headEnd/>
            <a:tailEnd/>
          </a:ln>
        </p:spPr>
        <p:txBody>
          <a:bodyPr/>
          <a:lstStyle/>
          <a:p>
            <a:pPr marL="342900" indent="-342900">
              <a:spcBef>
                <a:spcPct val="20000"/>
              </a:spcBef>
              <a:buClr>
                <a:schemeClr val="tx1"/>
              </a:buClr>
              <a:defRPr/>
            </a:pPr>
            <a:r>
              <a:rPr kumimoji="1" lang="en-AU" sz="4400" u="sng" kern="0" dirty="0">
                <a:solidFill>
                  <a:srgbClr val="000000"/>
                </a:solidFill>
                <a:latin typeface="+mn-lt"/>
              </a:rPr>
              <a:t>Possible causes</a:t>
            </a:r>
          </a:p>
        </p:txBody>
      </p:sp>
      <p:sp>
        <p:nvSpPr>
          <p:cNvPr id="6" name="TextBox 5">
            <a:extLst>
              <a:ext uri="{FF2B5EF4-FFF2-40B4-BE49-F238E27FC236}">
                <a16:creationId xmlns:a16="http://schemas.microsoft.com/office/drawing/2014/main" id="{99BAE046-434C-471A-9244-89E904B64C6A}"/>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28</a:t>
            </a:fld>
            <a:endParaRPr lang="en-AU" sz="1400" b="1" dirty="0">
              <a:latin typeface="+mj-lt"/>
            </a:endParaRPr>
          </a:p>
        </p:txBody>
      </p:sp>
    </p:spTree>
    <p:extLst>
      <p:ext uri="{BB962C8B-B14F-4D97-AF65-F5344CB8AC3E}">
        <p14:creationId xmlns:p14="http://schemas.microsoft.com/office/powerpoint/2010/main" val="333185623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down)">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wipe(down)">
                                      <p:cBhvr>
                                        <p:cTn id="12" dur="500"/>
                                        <p:tgtEl>
                                          <p:spTgt spid="204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title"/>
          </p:nvPr>
        </p:nvSpPr>
        <p:spPr/>
        <p:txBody>
          <a:bodyPr/>
          <a:lstStyle/>
          <a:p>
            <a:pPr eaLnBrk="1" hangingPunct="1"/>
            <a:r>
              <a:rPr lang="en-AU" altLang="en-US" sz="4400"/>
              <a:t>Direct labour variances</a:t>
            </a:r>
          </a:p>
        </p:txBody>
      </p:sp>
      <p:sp>
        <p:nvSpPr>
          <p:cNvPr id="47107" name="Rectangle 8"/>
          <p:cNvSpPr>
            <a:spLocks noGrp="1" noChangeArrowheads="1"/>
          </p:cNvSpPr>
          <p:nvPr>
            <p:ph idx="1"/>
          </p:nvPr>
        </p:nvSpPr>
        <p:spPr>
          <a:xfrm>
            <a:off x="2640014" y="1268413"/>
            <a:ext cx="7742237" cy="3168650"/>
          </a:xfrm>
        </p:spPr>
        <p:txBody>
          <a:bodyPr/>
          <a:lstStyle/>
          <a:p>
            <a:pPr eaLnBrk="1" hangingPunct="1">
              <a:lnSpc>
                <a:spcPct val="90000"/>
              </a:lnSpc>
            </a:pPr>
            <a:r>
              <a:rPr lang="en-AU" altLang="en-US" sz="3600" b="1"/>
              <a:t>Direct labour efficiency variance</a:t>
            </a:r>
          </a:p>
          <a:p>
            <a:pPr lvl="1" eaLnBrk="1" hangingPunct="1">
              <a:lnSpc>
                <a:spcPct val="90000"/>
              </a:lnSpc>
            </a:pPr>
            <a:endParaRPr lang="en-AU" altLang="en-US" sz="3200"/>
          </a:p>
          <a:p>
            <a:pPr lvl="1" eaLnBrk="1" hangingPunct="1">
              <a:lnSpc>
                <a:spcPct val="90000"/>
              </a:lnSpc>
              <a:buFont typeface="Arial" panose="020B0604020202020204" pitchFamily="34" charset="0"/>
              <a:buNone/>
            </a:pPr>
            <a:r>
              <a:rPr lang="en-AU" altLang="en-US" sz="3200"/>
              <a:t> 			= </a:t>
            </a:r>
            <a:r>
              <a:rPr lang="en-AU" altLang="en-US" sz="3200" i="1"/>
              <a:t>SR</a:t>
            </a:r>
            <a:r>
              <a:rPr lang="en-AU" altLang="en-US" sz="3200"/>
              <a:t>(</a:t>
            </a:r>
            <a:r>
              <a:rPr lang="en-AU" altLang="en-US" sz="3200" i="1"/>
              <a:t>AH – SH</a:t>
            </a:r>
            <a:r>
              <a:rPr lang="en-AU" altLang="en-US" sz="3200"/>
              <a:t>)</a:t>
            </a:r>
          </a:p>
          <a:p>
            <a:pPr lvl="1" eaLnBrk="1" hangingPunct="1">
              <a:lnSpc>
                <a:spcPct val="90000"/>
              </a:lnSpc>
            </a:pPr>
            <a:endParaRPr lang="en-AU" altLang="en-US" sz="3200"/>
          </a:p>
          <a:p>
            <a:pPr lvl="1" eaLnBrk="1" hangingPunct="1">
              <a:lnSpc>
                <a:spcPct val="90000"/>
              </a:lnSpc>
              <a:buFont typeface="Arial" panose="020B0604020202020204" pitchFamily="34" charset="0"/>
              <a:buNone/>
            </a:pPr>
            <a:r>
              <a:rPr lang="en-AU" altLang="en-US" sz="3200"/>
              <a:t>Where 	</a:t>
            </a:r>
            <a:r>
              <a:rPr lang="en-AU" altLang="en-US" sz="3200" i="1"/>
              <a:t> SR</a:t>
            </a:r>
            <a:r>
              <a:rPr lang="en-AU" altLang="en-US" sz="3200"/>
              <a:t> = standard rate per hour</a:t>
            </a:r>
          </a:p>
          <a:p>
            <a:pPr lvl="1" eaLnBrk="1" hangingPunct="1">
              <a:lnSpc>
                <a:spcPct val="90000"/>
              </a:lnSpc>
              <a:buFont typeface="Arial" panose="020B0604020202020204" pitchFamily="34" charset="0"/>
              <a:buNone/>
            </a:pPr>
            <a:r>
              <a:rPr lang="en-AU" altLang="en-US" sz="3200" i="1"/>
              <a:t>			AH</a:t>
            </a:r>
            <a:r>
              <a:rPr lang="en-AU" altLang="en-US" sz="3200"/>
              <a:t> = actual hours used</a:t>
            </a:r>
          </a:p>
          <a:p>
            <a:pPr lvl="1" eaLnBrk="1" hangingPunct="1">
              <a:lnSpc>
                <a:spcPct val="90000"/>
              </a:lnSpc>
              <a:buFont typeface="Arial" panose="020B0604020202020204" pitchFamily="34" charset="0"/>
              <a:buNone/>
            </a:pPr>
            <a:r>
              <a:rPr lang="en-AU" altLang="en-US" sz="3200"/>
              <a:t>			</a:t>
            </a:r>
            <a:r>
              <a:rPr lang="en-AU" altLang="en-US" sz="3200" i="1"/>
              <a:t>SH</a:t>
            </a:r>
            <a:r>
              <a:rPr lang="en-AU" altLang="en-US" sz="3200"/>
              <a:t> = standard hours allowed, </a:t>
            </a:r>
          </a:p>
          <a:p>
            <a:pPr lvl="1" eaLnBrk="1" hangingPunct="1">
              <a:lnSpc>
                <a:spcPct val="90000"/>
              </a:lnSpc>
              <a:buFont typeface="Arial" panose="020B0604020202020204" pitchFamily="34" charset="0"/>
              <a:buNone/>
            </a:pPr>
            <a:r>
              <a:rPr lang="en-AU" altLang="en-US" sz="3200"/>
              <a:t>				 given actual output</a:t>
            </a:r>
          </a:p>
          <a:p>
            <a:pPr lvl="1" eaLnBrk="1" hangingPunct="1">
              <a:lnSpc>
                <a:spcPct val="90000"/>
              </a:lnSpc>
              <a:buFont typeface="Arial" panose="020B0604020202020204" pitchFamily="34" charset="0"/>
              <a:buNone/>
            </a:pPr>
            <a:r>
              <a:rPr lang="en-AU" altLang="en-US" sz="3200"/>
              <a:t>			</a:t>
            </a:r>
          </a:p>
          <a:p>
            <a:pPr lvl="1" eaLnBrk="1" hangingPunct="1">
              <a:lnSpc>
                <a:spcPct val="90000"/>
              </a:lnSpc>
              <a:buFont typeface="Arial" panose="020B0604020202020204" pitchFamily="34" charset="0"/>
              <a:buNone/>
            </a:pPr>
            <a:endParaRPr lang="en-AU" altLang="en-US" sz="3200"/>
          </a:p>
        </p:txBody>
      </p:sp>
      <p:sp>
        <p:nvSpPr>
          <p:cNvPr id="5" name="TextBox 4">
            <a:extLst>
              <a:ext uri="{FF2B5EF4-FFF2-40B4-BE49-F238E27FC236}">
                <a16:creationId xmlns:a16="http://schemas.microsoft.com/office/drawing/2014/main" id="{9E05A32B-EC1C-4AB8-9C44-D49F0E3958BF}"/>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29</a:t>
            </a:fld>
            <a:endParaRPr lang="en-AU" sz="1400" b="1" dirty="0">
              <a:latin typeface="+mj-lt"/>
            </a:endParaRPr>
          </a:p>
        </p:txBody>
      </p:sp>
    </p:spTree>
    <p:extLst>
      <p:ext uri="{BB962C8B-B14F-4D97-AF65-F5344CB8AC3E}">
        <p14:creationId xmlns:p14="http://schemas.microsoft.com/office/powerpoint/2010/main" val="3655816155"/>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1877933" y="1171757"/>
            <a:ext cx="7599362" cy="3168650"/>
          </a:xfrm>
        </p:spPr>
        <p:txBody>
          <a:bodyPr/>
          <a:lstStyle/>
          <a:p>
            <a:pPr>
              <a:buFont typeface="Wingdings" panose="05000000000000000000" pitchFamily="2" charset="2"/>
              <a:buNone/>
            </a:pPr>
            <a:endParaRPr lang="en-AU" altLang="en-US" b="1" i="1" dirty="0"/>
          </a:p>
          <a:p>
            <a:r>
              <a:rPr lang="en-AU" altLang="en-US" sz="3600" dirty="0"/>
              <a:t>Hiring under/over-skilled workers</a:t>
            </a:r>
          </a:p>
          <a:p>
            <a:r>
              <a:rPr lang="en-AU" altLang="en-US" sz="3600" dirty="0"/>
              <a:t>Inefficient scheduling of work</a:t>
            </a:r>
          </a:p>
          <a:p>
            <a:r>
              <a:rPr lang="en-AU" altLang="en-US" sz="3600" dirty="0"/>
              <a:t>Inadequate machine maintenance</a:t>
            </a:r>
          </a:p>
          <a:p>
            <a:r>
              <a:rPr lang="en-AU" altLang="en-US" sz="3600" dirty="0">
                <a:solidFill>
                  <a:srgbClr val="FF0000"/>
                </a:solidFill>
              </a:rPr>
              <a:t>Wrong standard</a:t>
            </a:r>
            <a:r>
              <a:rPr lang="en-AU" altLang="en-US" sz="3600" dirty="0"/>
              <a:t> </a:t>
            </a:r>
          </a:p>
          <a:p>
            <a:pPr lvl="1"/>
            <a:r>
              <a:rPr lang="en-AU" altLang="en-US" sz="3200" dirty="0"/>
              <a:t>budgeting time standards without careful analysis of operating conditions and the employee skills</a:t>
            </a:r>
          </a:p>
        </p:txBody>
      </p:sp>
      <p:sp>
        <p:nvSpPr>
          <p:cNvPr id="5" name="Rectangle 3"/>
          <p:cNvSpPr txBox="1">
            <a:spLocks noChangeArrowheads="1"/>
          </p:cNvSpPr>
          <p:nvPr/>
        </p:nvSpPr>
        <p:spPr bwMode="auto">
          <a:xfrm>
            <a:off x="1644592" y="379594"/>
            <a:ext cx="7343775" cy="792163"/>
          </a:xfrm>
          <a:prstGeom prst="rect">
            <a:avLst/>
          </a:prstGeom>
          <a:noFill/>
          <a:ln w="9525">
            <a:noFill/>
            <a:miter lim="800000"/>
            <a:headEnd/>
            <a:tailEnd/>
          </a:ln>
        </p:spPr>
        <p:txBody>
          <a:bodyPr/>
          <a:lstStyle/>
          <a:p>
            <a:pPr marL="342900" indent="-342900">
              <a:spcBef>
                <a:spcPct val="20000"/>
              </a:spcBef>
              <a:buClr>
                <a:schemeClr val="tx1"/>
              </a:buClr>
              <a:defRPr/>
            </a:pPr>
            <a:r>
              <a:rPr kumimoji="1" lang="en-AU" sz="4400" u="sng" kern="0" dirty="0">
                <a:solidFill>
                  <a:srgbClr val="000000"/>
                </a:solidFill>
                <a:latin typeface="+mn-lt"/>
              </a:rPr>
              <a:t>Possible causes</a:t>
            </a:r>
          </a:p>
        </p:txBody>
      </p:sp>
      <p:sp>
        <p:nvSpPr>
          <p:cNvPr id="6" name="TextBox 5">
            <a:extLst>
              <a:ext uri="{FF2B5EF4-FFF2-40B4-BE49-F238E27FC236}">
                <a16:creationId xmlns:a16="http://schemas.microsoft.com/office/drawing/2014/main" id="{B71EFB33-F927-4051-AA91-4B106ECD33AF}"/>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30</a:t>
            </a:fld>
            <a:endParaRPr lang="en-AU" sz="1400" b="1" dirty="0">
              <a:latin typeface="+mj-lt"/>
            </a:endParaRPr>
          </a:p>
        </p:txBody>
      </p:sp>
    </p:spTree>
    <p:extLst>
      <p:ext uri="{BB962C8B-B14F-4D97-AF65-F5344CB8AC3E}">
        <p14:creationId xmlns:p14="http://schemas.microsoft.com/office/powerpoint/2010/main" val="90943044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Effect transition="in" filter="wipe(down)">
                                      <p:cBhvr>
                                        <p:cTn id="7" dur="500"/>
                                        <p:tgtEl>
                                          <p:spTgt spid="225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2531">
                                            <p:txEl>
                                              <p:pRg st="2" end="2"/>
                                            </p:txEl>
                                          </p:spTgt>
                                        </p:tgtEl>
                                        <p:attrNameLst>
                                          <p:attrName>style.visibility</p:attrName>
                                        </p:attrNameLst>
                                      </p:cBhvr>
                                      <p:to>
                                        <p:strVal val="visible"/>
                                      </p:to>
                                    </p:set>
                                    <p:animEffect transition="in" filter="wipe(down)">
                                      <p:cBhvr>
                                        <p:cTn id="12" dur="500"/>
                                        <p:tgtEl>
                                          <p:spTgt spid="225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2531">
                                            <p:txEl>
                                              <p:pRg st="3" end="3"/>
                                            </p:txEl>
                                          </p:spTgt>
                                        </p:tgtEl>
                                        <p:attrNameLst>
                                          <p:attrName>style.visibility</p:attrName>
                                        </p:attrNameLst>
                                      </p:cBhvr>
                                      <p:to>
                                        <p:strVal val="visible"/>
                                      </p:to>
                                    </p:set>
                                    <p:animEffect transition="in" filter="wipe(down)">
                                      <p:cBhvr>
                                        <p:cTn id="17" dur="500"/>
                                        <p:tgtEl>
                                          <p:spTgt spid="2253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2531">
                                            <p:txEl>
                                              <p:pRg st="4" end="4"/>
                                            </p:txEl>
                                          </p:spTgt>
                                        </p:tgtEl>
                                        <p:attrNameLst>
                                          <p:attrName>style.visibility</p:attrName>
                                        </p:attrNameLst>
                                      </p:cBhvr>
                                      <p:to>
                                        <p:strVal val="visible"/>
                                      </p:to>
                                    </p:set>
                                    <p:animEffect transition="in" filter="wipe(down)">
                                      <p:cBhvr>
                                        <p:cTn id="22" dur="500"/>
                                        <p:tgtEl>
                                          <p:spTgt spid="22531">
                                            <p:txEl>
                                              <p:pRg st="4" end="4"/>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2531">
                                            <p:txEl>
                                              <p:pRg st="5" end="5"/>
                                            </p:txEl>
                                          </p:spTgt>
                                        </p:tgtEl>
                                        <p:attrNameLst>
                                          <p:attrName>style.visibility</p:attrName>
                                        </p:attrNameLst>
                                      </p:cBhvr>
                                      <p:to>
                                        <p:strVal val="visible"/>
                                      </p:to>
                                    </p:set>
                                    <p:animEffect transition="in" filter="wipe(down)">
                                      <p:cBhvr>
                                        <p:cTn id="25" dur="500"/>
                                        <p:tgtEl>
                                          <p:spTgt spid="225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3E59B38C-6AEF-440C-A53B-9BB9B6C829D9}"/>
              </a:ext>
            </a:extLst>
          </p:cNvPr>
          <p:cNvSpPr>
            <a:spLocks noGrp="1" noChangeArrowheads="1"/>
          </p:cNvSpPr>
          <p:nvPr>
            <p:ph type="title"/>
          </p:nvPr>
        </p:nvSpPr>
        <p:spPr>
          <a:xfrm>
            <a:off x="1409647" y="364120"/>
            <a:ext cx="10303933" cy="935038"/>
          </a:xfrm>
        </p:spPr>
        <p:txBody>
          <a:bodyPr/>
          <a:lstStyle/>
          <a:p>
            <a:r>
              <a:rPr lang="en-AU" altLang="en-US" sz="3200" dirty="0"/>
              <a:t>Direct labour rate and efficiency variances, R.M. Williams</a:t>
            </a:r>
          </a:p>
        </p:txBody>
      </p:sp>
      <p:sp>
        <p:nvSpPr>
          <p:cNvPr id="55299" name="Text Box 8">
            <a:extLst>
              <a:ext uri="{FF2B5EF4-FFF2-40B4-BE49-F238E27FC236}">
                <a16:creationId xmlns:a16="http://schemas.microsoft.com/office/drawing/2014/main" id="{406F2D42-D5F6-4164-95B9-55D2E42B21F6}"/>
              </a:ext>
            </a:extLst>
          </p:cNvPr>
          <p:cNvSpPr txBox="1">
            <a:spLocks noChangeArrowheads="1"/>
          </p:cNvSpPr>
          <p:nvPr/>
        </p:nvSpPr>
        <p:spPr bwMode="auto">
          <a:xfrm>
            <a:off x="9625013" y="5661026"/>
            <a:ext cx="1295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Char char="•"/>
              <a:defRPr kumimoji="1" sz="3200">
                <a:solidFill>
                  <a:schemeClr val="tx1"/>
                </a:solidFill>
                <a:latin typeface="Arial" panose="020B0604020202020204" pitchFamily="34" charset="0"/>
                <a:ea typeface="ヒラギノ角ゴ Pro W3" charset="-128"/>
              </a:defRPr>
            </a:lvl1pPr>
            <a:lvl2pPr marL="742950" indent="-285750">
              <a:spcBef>
                <a:spcPct val="20000"/>
              </a:spcBef>
              <a:buClr>
                <a:schemeClr val="tx1"/>
              </a:buClr>
              <a:buFont typeface="Arial" panose="020B0604020202020204" pitchFamily="34" charset="0"/>
              <a:buChar char="–"/>
              <a:defRPr kumimoji="1" sz="2800">
                <a:solidFill>
                  <a:schemeClr val="tx1"/>
                </a:solidFill>
                <a:latin typeface="Arial" panose="020B0604020202020204" pitchFamily="34" charset="0"/>
                <a:ea typeface="ヒラギノ角ゴ Pro W3" charset="-128"/>
              </a:defRPr>
            </a:lvl2pPr>
            <a:lvl3pPr marL="1143000" indent="-228600">
              <a:spcBef>
                <a:spcPct val="20000"/>
              </a:spcBef>
              <a:buClr>
                <a:schemeClr val="tx1"/>
              </a:buClr>
              <a:buFont typeface="Wingdings" panose="05000000000000000000" pitchFamily="2" charset="2"/>
              <a:buChar char="§"/>
              <a:defRPr kumimoji="1" sz="2400">
                <a:solidFill>
                  <a:schemeClr val="tx1"/>
                </a:solidFill>
                <a:latin typeface="Arial" panose="020B0604020202020204" pitchFamily="34" charset="0"/>
                <a:ea typeface="ヒラギノ角ゴ Pro W3" charset="-128"/>
              </a:defRPr>
            </a:lvl3pPr>
            <a:lvl4pPr marL="1600200" indent="-228600">
              <a:spcBef>
                <a:spcPct val="20000"/>
              </a:spcBef>
              <a:buClr>
                <a:schemeClr val="tx1"/>
              </a:buClr>
              <a:buChar char="•"/>
              <a:defRPr kumimoji="1" sz="2000">
                <a:solidFill>
                  <a:schemeClr val="tx1"/>
                </a:solidFill>
                <a:latin typeface="Arial" panose="020B0604020202020204" pitchFamily="34" charset="0"/>
                <a:ea typeface="ヒラギノ角ゴ Pro W3" charset="-128"/>
              </a:defRPr>
            </a:lvl4pPr>
            <a:lvl5pPr marL="2057400" indent="-228600">
              <a:spcBef>
                <a:spcPct val="20000"/>
              </a:spcBef>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9pPr>
          </a:lstStyle>
          <a:p>
            <a:pPr>
              <a:spcBef>
                <a:spcPct val="50000"/>
              </a:spcBef>
              <a:buClrTx/>
              <a:buFontTx/>
              <a:buNone/>
            </a:pPr>
            <a:r>
              <a:rPr kumimoji="0" lang="en-US" altLang="en-US" sz="1600" i="1">
                <a:solidFill>
                  <a:srgbClr val="336600"/>
                </a:solidFill>
                <a:latin typeface="Times New Roman" panose="02020603050405020304" pitchFamily="18" charset="0"/>
              </a:rPr>
              <a:t>(cont.)</a:t>
            </a:r>
            <a:endParaRPr kumimoji="0" lang="en-US" altLang="en-US" sz="1600">
              <a:solidFill>
                <a:srgbClr val="336600"/>
              </a:solidFill>
              <a:latin typeface="Times New Roman" panose="02020603050405020304" pitchFamily="18" charset="0"/>
            </a:endParaRPr>
          </a:p>
          <a:p>
            <a:pPr>
              <a:spcBef>
                <a:spcPct val="50000"/>
              </a:spcBef>
              <a:buClrTx/>
              <a:buFontTx/>
              <a:buNone/>
            </a:pPr>
            <a:endParaRPr kumimoji="0" lang="en-AU" altLang="en-US" sz="2400">
              <a:latin typeface="Times New Roman" panose="02020603050405020304" pitchFamily="18" charset="0"/>
            </a:endParaRPr>
          </a:p>
        </p:txBody>
      </p:sp>
      <p:pic>
        <p:nvPicPr>
          <p:cNvPr id="55300" name="Picture 6">
            <a:extLst>
              <a:ext uri="{FF2B5EF4-FFF2-40B4-BE49-F238E27FC236}">
                <a16:creationId xmlns:a16="http://schemas.microsoft.com/office/drawing/2014/main" id="{BAB8207E-6965-49DC-8390-8AD1FE9524B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5913" y="1957389"/>
            <a:ext cx="7275512" cy="1229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1" name="Picture 7">
            <a:extLst>
              <a:ext uri="{FF2B5EF4-FFF2-40B4-BE49-F238E27FC236}">
                <a16:creationId xmlns:a16="http://schemas.microsoft.com/office/drawing/2014/main" id="{C4FB507B-FE66-419C-B96C-87961550D7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1254" y="3595688"/>
            <a:ext cx="8001759" cy="1612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AFF37146-BC83-4E85-8298-39B595FF3F76}"/>
              </a:ext>
            </a:extLst>
          </p:cNvPr>
          <p:cNvSpPr>
            <a:spLocks noGrp="1" noChangeArrowheads="1"/>
          </p:cNvSpPr>
          <p:nvPr>
            <p:ph type="title"/>
          </p:nvPr>
        </p:nvSpPr>
        <p:spPr>
          <a:xfrm>
            <a:off x="1655180" y="188914"/>
            <a:ext cx="8784221" cy="935037"/>
          </a:xfrm>
        </p:spPr>
        <p:txBody>
          <a:bodyPr anchor="ctr"/>
          <a:lstStyle/>
          <a:p>
            <a:pPr eaLnBrk="1" hangingPunct="1"/>
            <a:r>
              <a:rPr lang="en-AU" altLang="en-US" sz="3200" dirty="0"/>
              <a:t>Direct labour rate and efficiency variances, R.M. Williams</a:t>
            </a:r>
          </a:p>
        </p:txBody>
      </p:sp>
      <p:pic>
        <p:nvPicPr>
          <p:cNvPr id="3" name="Picture 2" descr="A screenshot of a cell phone&#10;&#10;Description generated with very high confidence">
            <a:extLst>
              <a:ext uri="{FF2B5EF4-FFF2-40B4-BE49-F238E27FC236}">
                <a16:creationId xmlns:a16="http://schemas.microsoft.com/office/drawing/2014/main" id="{C6A57155-5B51-463F-AE7E-64431C77E37D}"/>
              </a:ext>
            </a:extLst>
          </p:cNvPr>
          <p:cNvPicPr>
            <a:picLocks noChangeAspect="1"/>
          </p:cNvPicPr>
          <p:nvPr/>
        </p:nvPicPr>
        <p:blipFill rotWithShape="1">
          <a:blip r:embed="rId3">
            <a:extLst>
              <a:ext uri="{28A0092B-C50C-407E-A947-70E740481C1C}">
                <a14:useLocalDpi xmlns:a14="http://schemas.microsoft.com/office/drawing/2010/main" val="0"/>
              </a:ext>
            </a:extLst>
          </a:blip>
          <a:srcRect l="13750" t="15713" r="2625" b="13953"/>
          <a:stretch/>
        </p:blipFill>
        <p:spPr>
          <a:xfrm>
            <a:off x="2100831" y="1488121"/>
            <a:ext cx="8715759" cy="451913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title"/>
          </p:nvPr>
        </p:nvSpPr>
        <p:spPr>
          <a:xfrm>
            <a:off x="1524040" y="147055"/>
            <a:ext cx="8843018" cy="935038"/>
          </a:xfrm>
        </p:spPr>
        <p:txBody>
          <a:bodyPr/>
          <a:lstStyle/>
          <a:p>
            <a:pPr eaLnBrk="1" hangingPunct="1"/>
            <a:r>
              <a:rPr lang="en-AU" altLang="en-US" dirty="0"/>
              <a:t>Standard costs for product costing</a:t>
            </a:r>
          </a:p>
        </p:txBody>
      </p:sp>
      <p:sp>
        <p:nvSpPr>
          <p:cNvPr id="52227" name="Rectangle 7"/>
          <p:cNvSpPr>
            <a:spLocks noGrp="1" noChangeArrowheads="1"/>
          </p:cNvSpPr>
          <p:nvPr>
            <p:ph idx="1"/>
          </p:nvPr>
        </p:nvSpPr>
        <p:spPr>
          <a:xfrm>
            <a:off x="1524040" y="1300163"/>
            <a:ext cx="9896355" cy="4537075"/>
          </a:xfrm>
        </p:spPr>
        <p:txBody>
          <a:bodyPr/>
          <a:lstStyle/>
          <a:p>
            <a:pPr eaLnBrk="1" hangingPunct="1"/>
            <a:r>
              <a:rPr lang="en-AU" altLang="en-US" sz="3600" dirty="0"/>
              <a:t>Standard costing system</a:t>
            </a:r>
          </a:p>
          <a:p>
            <a:pPr lvl="1"/>
            <a:r>
              <a:rPr lang="en-AU" altLang="en-US" sz="3200" dirty="0"/>
              <a:t>Can be used for product costing</a:t>
            </a:r>
          </a:p>
          <a:p>
            <a:pPr lvl="1" eaLnBrk="1" hangingPunct="1"/>
            <a:r>
              <a:rPr lang="en-AU" altLang="en-US" sz="3200" dirty="0"/>
              <a:t>All inventories are recorded at standard cost</a:t>
            </a:r>
          </a:p>
          <a:p>
            <a:pPr eaLnBrk="1" hangingPunct="1"/>
            <a:r>
              <a:rPr lang="en-AU" altLang="en-US" sz="3600" dirty="0"/>
              <a:t>Variances are closed off at the end of the accounting period</a:t>
            </a:r>
          </a:p>
          <a:p>
            <a:pPr lvl="1" eaLnBrk="1" hangingPunct="1"/>
            <a:r>
              <a:rPr lang="en-AU" altLang="en-US" sz="3200" dirty="0"/>
              <a:t>To cost of goods sold expense</a:t>
            </a:r>
          </a:p>
          <a:p>
            <a:pPr lvl="1" eaLnBrk="1" hangingPunct="1"/>
            <a:r>
              <a:rPr lang="en-AU" altLang="en-US" sz="3200" dirty="0"/>
              <a:t>Prorate variances between WIP, FG and COGS, if significant</a:t>
            </a:r>
          </a:p>
        </p:txBody>
      </p:sp>
      <p:sp>
        <p:nvSpPr>
          <p:cNvPr id="52229" name="Text Box 6"/>
          <p:cNvSpPr txBox="1">
            <a:spLocks noChangeArrowheads="1"/>
          </p:cNvSpPr>
          <p:nvPr/>
        </p:nvSpPr>
        <p:spPr bwMode="auto">
          <a:xfrm>
            <a:off x="9448800" y="5638801"/>
            <a:ext cx="1219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US" altLang="en-US" sz="2000" i="1">
                <a:solidFill>
                  <a:schemeClr val="tx1"/>
                </a:solidFill>
                <a:latin typeface="Times New Roman" panose="02020603050405020304" pitchFamily="18" charset="0"/>
              </a:rPr>
              <a:t>(cont.)</a:t>
            </a:r>
            <a:endParaRPr kumimoji="0" lang="en-AU" altLang="en-US" sz="2000" i="1">
              <a:solidFill>
                <a:schemeClr val="tx1"/>
              </a:solidFill>
              <a:latin typeface="Times New Roman" panose="02020603050405020304" pitchFamily="18" charset="0"/>
            </a:endParaRPr>
          </a:p>
        </p:txBody>
      </p:sp>
      <p:sp>
        <p:nvSpPr>
          <p:cNvPr id="6" name="TextBox 5">
            <a:extLst>
              <a:ext uri="{FF2B5EF4-FFF2-40B4-BE49-F238E27FC236}">
                <a16:creationId xmlns:a16="http://schemas.microsoft.com/office/drawing/2014/main" id="{0C8A6ADC-A661-4F08-AED0-FAF1E099553C}"/>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33</a:t>
            </a:fld>
            <a:endParaRPr lang="en-AU" sz="1400" b="1" dirty="0">
              <a:latin typeface="+mj-lt"/>
            </a:endParaRPr>
          </a:p>
        </p:txBody>
      </p:sp>
    </p:spTree>
    <p:extLst>
      <p:ext uri="{BB962C8B-B14F-4D97-AF65-F5344CB8AC3E}">
        <p14:creationId xmlns:p14="http://schemas.microsoft.com/office/powerpoint/2010/main" val="3790180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a:spLocks noGrp="1" noChangeArrowheads="1"/>
          </p:cNvSpPr>
          <p:nvPr>
            <p:ph type="title"/>
          </p:nvPr>
        </p:nvSpPr>
        <p:spPr>
          <a:xfrm>
            <a:off x="1956122" y="214314"/>
            <a:ext cx="8438829" cy="935037"/>
          </a:xfrm>
        </p:spPr>
        <p:txBody>
          <a:bodyPr/>
          <a:lstStyle/>
          <a:p>
            <a:pPr eaLnBrk="1" hangingPunct="1"/>
            <a:r>
              <a:rPr lang="en-AU" altLang="en-US" sz="4400" dirty="0"/>
              <a:t>Good, bad and the ugly?</a:t>
            </a:r>
          </a:p>
        </p:txBody>
      </p:sp>
      <p:sp>
        <p:nvSpPr>
          <p:cNvPr id="28675" name="Rectangle 7"/>
          <p:cNvSpPr>
            <a:spLocks noGrp="1" noChangeArrowheads="1"/>
          </p:cNvSpPr>
          <p:nvPr>
            <p:ph idx="1"/>
          </p:nvPr>
        </p:nvSpPr>
        <p:spPr>
          <a:xfrm>
            <a:off x="1956122" y="1357314"/>
            <a:ext cx="9069067" cy="4357687"/>
          </a:xfrm>
        </p:spPr>
        <p:txBody>
          <a:bodyPr/>
          <a:lstStyle/>
          <a:p>
            <a:pPr eaLnBrk="1" hangingPunct="1"/>
            <a:r>
              <a:rPr lang="en-AU" altLang="en-US" sz="3600" dirty="0"/>
              <a:t>Good:</a:t>
            </a:r>
          </a:p>
          <a:p>
            <a:pPr marL="342900" lvl="1" indent="-342900"/>
            <a:r>
              <a:rPr lang="en-AU" altLang="en-US" sz="3200" dirty="0"/>
              <a:t>Unfavourable variances do not always indicate a problem</a:t>
            </a:r>
          </a:p>
          <a:p>
            <a:pPr eaLnBrk="1" hangingPunct="1"/>
            <a:r>
              <a:rPr lang="en-AU" altLang="en-US" sz="3600" dirty="0"/>
              <a:t>Bad:</a:t>
            </a:r>
          </a:p>
          <a:p>
            <a:pPr marL="342900" lvl="1" indent="-342900"/>
            <a:r>
              <a:rPr lang="en-AU" altLang="en-US" sz="3200" dirty="0"/>
              <a:t>Not all favourable variances are desirable</a:t>
            </a:r>
          </a:p>
          <a:p>
            <a:pPr eaLnBrk="1" hangingPunct="1"/>
            <a:r>
              <a:rPr lang="en-AU" altLang="en-US" sz="3600" dirty="0"/>
              <a:t>Ugly:</a:t>
            </a:r>
          </a:p>
          <a:p>
            <a:pPr marL="342900" lvl="1" indent="-342900"/>
            <a:r>
              <a:rPr lang="en-AU" altLang="en-US" sz="3200" dirty="0"/>
              <a:t>They often interact</a:t>
            </a:r>
          </a:p>
          <a:p>
            <a:pPr marL="342900" lvl="1" indent="-342900"/>
            <a:endParaRPr lang="en-AU" altLang="en-US" sz="3200" dirty="0"/>
          </a:p>
          <a:p>
            <a:pPr marL="342900" lvl="1" indent="-342900"/>
            <a:endParaRPr lang="en-AU" altLang="en-US" sz="3600" dirty="0"/>
          </a:p>
          <a:p>
            <a:pPr eaLnBrk="1" hangingPunct="1"/>
            <a:endParaRPr lang="en-AU" altLang="en-US" sz="3600" dirty="0"/>
          </a:p>
        </p:txBody>
      </p:sp>
      <p:sp>
        <p:nvSpPr>
          <p:cNvPr id="5" name="TextBox 4">
            <a:extLst>
              <a:ext uri="{FF2B5EF4-FFF2-40B4-BE49-F238E27FC236}">
                <a16:creationId xmlns:a16="http://schemas.microsoft.com/office/drawing/2014/main" id="{6B5C21E7-7C6D-4A2F-8A9F-A6CE3A8C1D61}"/>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34</a:t>
            </a:fld>
            <a:endParaRPr lang="en-AU" sz="1400" b="1" dirty="0">
              <a:latin typeface="+mj-lt"/>
            </a:endParaRPr>
          </a:p>
        </p:txBody>
      </p:sp>
    </p:spTree>
    <p:extLst>
      <p:ext uri="{BB962C8B-B14F-4D97-AF65-F5344CB8AC3E}">
        <p14:creationId xmlns:p14="http://schemas.microsoft.com/office/powerpoint/2010/main" val="259015392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down)">
                                      <p:cBhvr>
                                        <p:cTn id="7" dur="500"/>
                                        <p:tgtEl>
                                          <p:spTgt spid="2867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8675">
                                            <p:txEl>
                                              <p:pRg st="1" end="1"/>
                                            </p:txEl>
                                          </p:spTgt>
                                        </p:tgtEl>
                                        <p:attrNameLst>
                                          <p:attrName>style.visibility</p:attrName>
                                        </p:attrNameLst>
                                      </p:cBhvr>
                                      <p:to>
                                        <p:strVal val="visible"/>
                                      </p:to>
                                    </p:set>
                                    <p:animEffect transition="in" filter="wipe(down)">
                                      <p:cBhvr>
                                        <p:cTn id="10" dur="500"/>
                                        <p:tgtEl>
                                          <p:spTgt spid="28675">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8675">
                                            <p:txEl>
                                              <p:pRg st="2" end="2"/>
                                            </p:txEl>
                                          </p:spTgt>
                                        </p:tgtEl>
                                        <p:attrNameLst>
                                          <p:attrName>style.visibility</p:attrName>
                                        </p:attrNameLst>
                                      </p:cBhvr>
                                      <p:to>
                                        <p:strVal val="visible"/>
                                      </p:to>
                                    </p:set>
                                    <p:animEffect transition="in" filter="wipe(down)">
                                      <p:cBhvr>
                                        <p:cTn id="15" dur="500"/>
                                        <p:tgtEl>
                                          <p:spTgt spid="28675">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8675">
                                            <p:txEl>
                                              <p:pRg st="3" end="3"/>
                                            </p:txEl>
                                          </p:spTgt>
                                        </p:tgtEl>
                                        <p:attrNameLst>
                                          <p:attrName>style.visibility</p:attrName>
                                        </p:attrNameLst>
                                      </p:cBhvr>
                                      <p:to>
                                        <p:strVal val="visible"/>
                                      </p:to>
                                    </p:set>
                                    <p:animEffect transition="in" filter="wipe(down)">
                                      <p:cBhvr>
                                        <p:cTn id="18" dur="500"/>
                                        <p:tgtEl>
                                          <p:spTgt spid="28675">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8675">
                                            <p:txEl>
                                              <p:pRg st="4" end="4"/>
                                            </p:txEl>
                                          </p:spTgt>
                                        </p:tgtEl>
                                        <p:attrNameLst>
                                          <p:attrName>style.visibility</p:attrName>
                                        </p:attrNameLst>
                                      </p:cBhvr>
                                      <p:to>
                                        <p:strVal val="visible"/>
                                      </p:to>
                                    </p:set>
                                    <p:animEffect transition="in" filter="wipe(down)">
                                      <p:cBhvr>
                                        <p:cTn id="23" dur="500"/>
                                        <p:tgtEl>
                                          <p:spTgt spid="28675">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8675">
                                            <p:txEl>
                                              <p:pRg st="5" end="5"/>
                                            </p:txEl>
                                          </p:spTgt>
                                        </p:tgtEl>
                                        <p:attrNameLst>
                                          <p:attrName>style.visibility</p:attrName>
                                        </p:attrNameLst>
                                      </p:cBhvr>
                                      <p:to>
                                        <p:strVal val="visible"/>
                                      </p:to>
                                    </p:set>
                                    <p:animEffect transition="in" filter="wipe(down)">
                                      <p:cBhvr>
                                        <p:cTn id="26" dur="500"/>
                                        <p:tgtEl>
                                          <p:spTgt spid="286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a:spLocks noGrp="1" noChangeArrowheads="1"/>
          </p:cNvSpPr>
          <p:nvPr>
            <p:ph type="title"/>
          </p:nvPr>
        </p:nvSpPr>
        <p:spPr>
          <a:xfrm>
            <a:off x="1612901" y="98568"/>
            <a:ext cx="8080014" cy="935037"/>
          </a:xfrm>
        </p:spPr>
        <p:txBody>
          <a:bodyPr/>
          <a:lstStyle/>
          <a:p>
            <a:pPr eaLnBrk="1" hangingPunct="1"/>
            <a:r>
              <a:rPr lang="en-AU" altLang="en-US" dirty="0"/>
              <a:t>Limitations of variance analysis</a:t>
            </a:r>
          </a:p>
        </p:txBody>
      </p:sp>
      <p:sp>
        <p:nvSpPr>
          <p:cNvPr id="2" name="Content Placeholder 1"/>
          <p:cNvSpPr>
            <a:spLocks noGrp="1"/>
          </p:cNvSpPr>
          <p:nvPr>
            <p:ph idx="1"/>
          </p:nvPr>
        </p:nvSpPr>
        <p:spPr/>
        <p:txBody>
          <a:bodyPr/>
          <a:lstStyle/>
          <a:p>
            <a:r>
              <a:rPr lang="en-US" dirty="0"/>
              <a:t>Variances are </a:t>
            </a:r>
            <a:r>
              <a:rPr lang="en-US" b="1" dirty="0"/>
              <a:t>too aggregated</a:t>
            </a:r>
            <a:endParaRPr lang="en-US" dirty="0"/>
          </a:p>
          <a:p>
            <a:r>
              <a:rPr lang="en-US" dirty="0"/>
              <a:t>Variances </a:t>
            </a:r>
            <a:r>
              <a:rPr lang="en-US" b="1" dirty="0"/>
              <a:t>focus on the consequences rather than the causes </a:t>
            </a:r>
            <a:r>
              <a:rPr lang="en-US" dirty="0"/>
              <a:t>of problems</a:t>
            </a:r>
          </a:p>
          <a:p>
            <a:r>
              <a:rPr lang="en-US" dirty="0"/>
              <a:t>Variance reports </a:t>
            </a:r>
            <a:r>
              <a:rPr lang="en-US" b="1" dirty="0"/>
              <a:t>may be too late </a:t>
            </a:r>
            <a:r>
              <a:rPr lang="en-US" dirty="0"/>
              <a:t>to be useful</a:t>
            </a:r>
          </a:p>
          <a:p>
            <a:pPr marL="400050" lvl="1" indent="0">
              <a:buNone/>
            </a:pPr>
            <a:r>
              <a:rPr lang="en-US" dirty="0"/>
              <a:t>–Monthly reporting may be too late to correct problems</a:t>
            </a:r>
          </a:p>
          <a:p>
            <a:r>
              <a:rPr lang="en-US" dirty="0"/>
              <a:t>Tendency to </a:t>
            </a:r>
            <a:r>
              <a:rPr lang="en-US" b="1" dirty="0"/>
              <a:t>focus on cost </a:t>
            </a:r>
            <a:r>
              <a:rPr lang="en-US" b="1" dirty="0" err="1"/>
              <a:t>minimisation</a:t>
            </a:r>
            <a:endParaRPr lang="en-US" dirty="0"/>
          </a:p>
          <a:p>
            <a:pPr marL="400050" lvl="1" indent="0">
              <a:buNone/>
            </a:pPr>
            <a:r>
              <a:rPr lang="en-US" dirty="0"/>
              <a:t>–May encourage cost reduction which can adversely affect other areas of strategic importance</a:t>
            </a:r>
          </a:p>
          <a:p>
            <a:endParaRPr lang="en-AU" dirty="0"/>
          </a:p>
        </p:txBody>
      </p:sp>
      <p:sp>
        <p:nvSpPr>
          <p:cNvPr id="5" name="TextBox 4">
            <a:extLst>
              <a:ext uri="{FF2B5EF4-FFF2-40B4-BE49-F238E27FC236}">
                <a16:creationId xmlns:a16="http://schemas.microsoft.com/office/drawing/2014/main" id="{0B4E6708-21CC-4C00-89F7-BDBCB30CEFEF}"/>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35</a:t>
            </a:fld>
            <a:endParaRPr lang="en-AU" sz="1400" b="1" dirty="0">
              <a:latin typeface="+mj-lt"/>
            </a:endParaRPr>
          </a:p>
        </p:txBody>
      </p:sp>
    </p:spTree>
    <p:extLst>
      <p:ext uri="{BB962C8B-B14F-4D97-AF65-F5344CB8AC3E}">
        <p14:creationId xmlns:p14="http://schemas.microsoft.com/office/powerpoint/2010/main" val="4020253871"/>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ltLang="en-US" dirty="0"/>
              <a:t>Limitations of variance analysis</a:t>
            </a:r>
            <a:endParaRPr lang="en-AU" dirty="0"/>
          </a:p>
        </p:txBody>
      </p:sp>
      <p:sp>
        <p:nvSpPr>
          <p:cNvPr id="3" name="Content Placeholder 2"/>
          <p:cNvSpPr>
            <a:spLocks noGrp="1"/>
          </p:cNvSpPr>
          <p:nvPr>
            <p:ph idx="1"/>
          </p:nvPr>
        </p:nvSpPr>
        <p:spPr>
          <a:xfrm>
            <a:off x="1612900" y="1664399"/>
            <a:ext cx="10274300" cy="4681537"/>
          </a:xfrm>
        </p:spPr>
        <p:txBody>
          <a:bodyPr/>
          <a:lstStyle/>
          <a:p>
            <a:r>
              <a:rPr lang="en-US" sz="3600" dirty="0"/>
              <a:t>Takes a </a:t>
            </a:r>
            <a:r>
              <a:rPr lang="en-US" sz="3600" b="1" dirty="0"/>
              <a:t>departmental rather than a process perspective</a:t>
            </a:r>
            <a:endParaRPr lang="en-US" sz="3600" dirty="0"/>
          </a:p>
          <a:p>
            <a:pPr marL="400050" lvl="1" indent="0">
              <a:buNone/>
            </a:pPr>
            <a:r>
              <a:rPr lang="en-US" sz="3200" dirty="0"/>
              <a:t>–Miss opportunities for cost control</a:t>
            </a:r>
          </a:p>
          <a:p>
            <a:pPr marL="400050" lvl="1" indent="0">
              <a:buNone/>
            </a:pPr>
            <a:r>
              <a:rPr lang="en-US" sz="3200" dirty="0"/>
              <a:t>–Assigning responsibility to managers in one department may increase costs in other departments</a:t>
            </a:r>
          </a:p>
          <a:p>
            <a:endParaRPr lang="en-AU" sz="3600" dirty="0"/>
          </a:p>
        </p:txBody>
      </p:sp>
      <p:sp>
        <p:nvSpPr>
          <p:cNvPr id="4" name="TextBox 3">
            <a:extLst>
              <a:ext uri="{FF2B5EF4-FFF2-40B4-BE49-F238E27FC236}">
                <a16:creationId xmlns:a16="http://schemas.microsoft.com/office/drawing/2014/main" id="{9ECA5260-EE02-46B8-A57A-11561FDD3FA1}"/>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36</a:t>
            </a:fld>
            <a:endParaRPr lang="en-AU" sz="1400" b="1" dirty="0">
              <a:latin typeface="+mj-lt"/>
            </a:endParaRPr>
          </a:p>
        </p:txBody>
      </p:sp>
    </p:spTree>
    <p:extLst>
      <p:ext uri="{BB962C8B-B14F-4D97-AF65-F5344CB8AC3E}">
        <p14:creationId xmlns:p14="http://schemas.microsoft.com/office/powerpoint/2010/main" val="10128857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AU" altLang="en-US" sz="4400" dirty="0"/>
              <a:t>So, to wrap up...</a:t>
            </a:r>
          </a:p>
        </p:txBody>
      </p:sp>
      <p:sp>
        <p:nvSpPr>
          <p:cNvPr id="3" name="Content Placeholder 2"/>
          <p:cNvSpPr>
            <a:spLocks noGrp="1"/>
          </p:cNvSpPr>
          <p:nvPr>
            <p:ph idx="1"/>
          </p:nvPr>
        </p:nvSpPr>
        <p:spPr>
          <a:xfrm>
            <a:off x="1747778" y="1546206"/>
            <a:ext cx="9572263" cy="3168650"/>
          </a:xfrm>
        </p:spPr>
        <p:txBody>
          <a:bodyPr/>
          <a:lstStyle/>
          <a:p>
            <a:pPr eaLnBrk="1" hangingPunct="1"/>
            <a:r>
              <a:rPr lang="en-AU" altLang="en-US" sz="4000" dirty="0"/>
              <a:t>Favourable variances warrant similar investigation to unfavourable variances</a:t>
            </a:r>
          </a:p>
          <a:p>
            <a:pPr eaLnBrk="1" hangingPunct="1"/>
            <a:r>
              <a:rPr lang="en-AU" altLang="en-US" sz="4000" dirty="0"/>
              <a:t>There are both </a:t>
            </a:r>
            <a:r>
              <a:rPr lang="en-AU" altLang="en-US" sz="4000" dirty="0">
                <a:solidFill>
                  <a:srgbClr val="FF0000"/>
                </a:solidFill>
              </a:rPr>
              <a:t>costs</a:t>
            </a:r>
            <a:r>
              <a:rPr lang="en-AU" altLang="en-US" sz="4000" dirty="0"/>
              <a:t> and </a:t>
            </a:r>
            <a:r>
              <a:rPr lang="en-AU" altLang="en-US" sz="4000" dirty="0">
                <a:solidFill>
                  <a:srgbClr val="00B050"/>
                </a:solidFill>
              </a:rPr>
              <a:t>benefits</a:t>
            </a:r>
            <a:r>
              <a:rPr lang="en-AU" altLang="en-US" sz="4000" dirty="0"/>
              <a:t> of investigation</a:t>
            </a:r>
          </a:p>
          <a:p>
            <a:pPr eaLnBrk="1" hangingPunct="1"/>
            <a:r>
              <a:rPr lang="en-AU" altLang="en-US" sz="4000" dirty="0"/>
              <a:t>Recognise controllability </a:t>
            </a:r>
          </a:p>
          <a:p>
            <a:pPr lvl="1" eaLnBrk="1" hangingPunct="1"/>
            <a:r>
              <a:rPr lang="en-AU" altLang="en-US" sz="3600" dirty="0"/>
              <a:t>sits in the heart of?</a:t>
            </a:r>
          </a:p>
        </p:txBody>
      </p:sp>
      <p:sp>
        <p:nvSpPr>
          <p:cNvPr id="5" name="TextBox 4">
            <a:extLst>
              <a:ext uri="{FF2B5EF4-FFF2-40B4-BE49-F238E27FC236}">
                <a16:creationId xmlns:a16="http://schemas.microsoft.com/office/drawing/2014/main" id="{2FFC1013-BB57-46A0-AB5B-B510A9E56D4A}"/>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37</a:t>
            </a:fld>
            <a:endParaRPr lang="en-AU" sz="1400" b="1" dirty="0">
              <a:latin typeface="+mj-lt"/>
            </a:endParaRPr>
          </a:p>
        </p:txBody>
      </p:sp>
    </p:spTree>
    <p:extLst>
      <p:ext uri="{BB962C8B-B14F-4D97-AF65-F5344CB8AC3E}">
        <p14:creationId xmlns:p14="http://schemas.microsoft.com/office/powerpoint/2010/main" val="262854995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1747777" y="416754"/>
            <a:ext cx="9205973" cy="935038"/>
          </a:xfrm>
        </p:spPr>
        <p:txBody>
          <a:bodyPr/>
          <a:lstStyle/>
          <a:p>
            <a:r>
              <a:rPr lang="en-AU" altLang="en-US" sz="4400" dirty="0"/>
              <a:t>Lecture example (time permitting)</a:t>
            </a:r>
          </a:p>
        </p:txBody>
      </p:sp>
      <p:sp>
        <p:nvSpPr>
          <p:cNvPr id="51203" name="Content Placeholder 2"/>
          <p:cNvSpPr>
            <a:spLocks noGrp="1"/>
          </p:cNvSpPr>
          <p:nvPr>
            <p:ph idx="1"/>
          </p:nvPr>
        </p:nvSpPr>
        <p:spPr>
          <a:xfrm>
            <a:off x="1747777" y="1071563"/>
            <a:ext cx="9560689" cy="4619564"/>
          </a:xfrm>
        </p:spPr>
        <p:txBody>
          <a:bodyPr/>
          <a:lstStyle/>
          <a:p>
            <a:endParaRPr lang="en-AU" altLang="en-US" sz="3600" dirty="0"/>
          </a:p>
          <a:p>
            <a:r>
              <a:rPr lang="en-AU" altLang="en-US" sz="3600" dirty="0"/>
              <a:t>Lets’ work on </a:t>
            </a:r>
            <a:r>
              <a:rPr lang="en-AU" altLang="en-US" sz="3600" b="1" dirty="0"/>
              <a:t>Problem 10.33, page 511 </a:t>
            </a:r>
            <a:r>
              <a:rPr lang="en-AU" altLang="en-US" sz="3600" dirty="0" smtClean="0"/>
              <a:t>of </a:t>
            </a:r>
            <a:r>
              <a:rPr lang="en-AU" altLang="en-US" sz="3600" dirty="0"/>
              <a:t>the text </a:t>
            </a:r>
          </a:p>
          <a:p>
            <a:pPr lvl="1"/>
            <a:r>
              <a:rPr lang="en-AU" altLang="en-US" sz="3200" dirty="0"/>
              <a:t>you can directly use the formulas learned in this lecture or a broken down version of them as shown in the solutions format posted on Moodle.</a:t>
            </a:r>
          </a:p>
        </p:txBody>
      </p:sp>
      <p:sp>
        <p:nvSpPr>
          <p:cNvPr id="5" name="TextBox 4">
            <a:extLst>
              <a:ext uri="{FF2B5EF4-FFF2-40B4-BE49-F238E27FC236}">
                <a16:creationId xmlns:a16="http://schemas.microsoft.com/office/drawing/2014/main" id="{FD900591-FD13-4C58-9E08-E9A0828B7B13}"/>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38</a:t>
            </a:fld>
            <a:endParaRPr lang="en-AU" sz="1400" b="1" dirty="0">
              <a:latin typeface="+mj-lt"/>
            </a:endParaRPr>
          </a:p>
        </p:txBody>
      </p:sp>
    </p:spTree>
    <p:extLst>
      <p:ext uri="{BB962C8B-B14F-4D97-AF65-F5344CB8AC3E}">
        <p14:creationId xmlns:p14="http://schemas.microsoft.com/office/powerpoint/2010/main" val="989828609"/>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4"/>
          <p:cNvSpPr>
            <a:spLocks noGrp="1"/>
          </p:cNvSpPr>
          <p:nvPr>
            <p:ph type="title"/>
          </p:nvPr>
        </p:nvSpPr>
        <p:spPr>
          <a:xfrm>
            <a:off x="2868614" y="0"/>
            <a:ext cx="7799387" cy="935038"/>
          </a:xfrm>
        </p:spPr>
        <p:txBody>
          <a:bodyPr/>
          <a:lstStyle/>
          <a:p>
            <a:pPr eaLnBrk="1" hangingPunct="1"/>
            <a:r>
              <a:rPr lang="en-AU" altLang="en-US" sz="4400"/>
              <a:t>Summary</a:t>
            </a:r>
          </a:p>
        </p:txBody>
      </p:sp>
      <p:sp>
        <p:nvSpPr>
          <p:cNvPr id="32771" name="Content Placeholder 5"/>
          <p:cNvSpPr>
            <a:spLocks noGrp="1"/>
          </p:cNvSpPr>
          <p:nvPr>
            <p:ph idx="1"/>
          </p:nvPr>
        </p:nvSpPr>
        <p:spPr>
          <a:xfrm>
            <a:off x="2809876" y="1071563"/>
            <a:ext cx="7343775" cy="3168650"/>
          </a:xfrm>
        </p:spPr>
        <p:txBody>
          <a:bodyPr/>
          <a:lstStyle/>
          <a:p>
            <a:pPr eaLnBrk="1" hangingPunct="1"/>
            <a:r>
              <a:rPr lang="en-AU" altLang="en-US"/>
              <a:t>Standard costing systems can be used for cost control, through the calculation of cost variances</a:t>
            </a:r>
          </a:p>
          <a:p>
            <a:pPr eaLnBrk="1" hangingPunct="1"/>
            <a:r>
              <a:rPr lang="en-AU" altLang="en-US"/>
              <a:t>Decision rules will guide which cost variances are significant and thus need to be investigated</a:t>
            </a:r>
          </a:p>
          <a:p>
            <a:pPr eaLnBrk="1" hangingPunct="1"/>
            <a:r>
              <a:rPr lang="en-AU" altLang="en-US"/>
              <a:t>Variance reporting can form part of a responsibility accounting system</a:t>
            </a:r>
          </a:p>
          <a:p>
            <a:pPr eaLnBrk="1" hangingPunct="1"/>
            <a:r>
              <a:rPr lang="en-AU" altLang="en-US"/>
              <a:t>Can impact behaviour</a:t>
            </a:r>
          </a:p>
        </p:txBody>
      </p:sp>
      <p:sp>
        <p:nvSpPr>
          <p:cNvPr id="5" name="TextBox 4">
            <a:extLst>
              <a:ext uri="{FF2B5EF4-FFF2-40B4-BE49-F238E27FC236}">
                <a16:creationId xmlns:a16="http://schemas.microsoft.com/office/drawing/2014/main" id="{9AC8E99A-B1C4-4F58-911D-8AB6BACF6A85}"/>
              </a:ext>
            </a:extLst>
          </p:cNvPr>
          <p:cNvSpPr txBox="1"/>
          <p:nvPr/>
        </p:nvSpPr>
        <p:spPr>
          <a:xfrm>
            <a:off x="11055096" y="6345936"/>
            <a:ext cx="730504" cy="307777"/>
          </a:xfrm>
          <a:prstGeom prst="rect">
            <a:avLst/>
          </a:prstGeom>
          <a:solidFill>
            <a:srgbClr val="99CCFF"/>
          </a:solidFill>
        </p:spPr>
        <p:txBody>
          <a:bodyPr wrap="square" rtlCol="0">
            <a:spAutoFit/>
          </a:bodyPr>
          <a:lstStyle/>
          <a:p>
            <a:r>
              <a:rPr lang="en-US" sz="1400" b="1" dirty="0">
                <a:latin typeface="+mj-lt"/>
              </a:rPr>
              <a:t>10-</a:t>
            </a:r>
            <a:fld id="{3D13DC59-7512-4F48-8C86-67E4E9BE6D54}" type="slidenum">
              <a:rPr lang="en-US" sz="1400" b="1" smtClean="0">
                <a:latin typeface="+mj-lt"/>
              </a:rPr>
              <a:t>39</a:t>
            </a:fld>
            <a:endParaRPr lang="en-AU" sz="1400" b="1" dirty="0">
              <a:latin typeface="+mj-lt"/>
            </a:endParaRPr>
          </a:p>
        </p:txBody>
      </p:sp>
    </p:spTree>
    <p:extLst>
      <p:ext uri="{BB962C8B-B14F-4D97-AF65-F5344CB8AC3E}">
        <p14:creationId xmlns:p14="http://schemas.microsoft.com/office/powerpoint/2010/main" val="333679036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down)">
                                      <p:cBhvr>
                                        <p:cTn id="7" dur="500"/>
                                        <p:tgtEl>
                                          <p:spTgt spid="32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wipe(down)">
                                      <p:cBhvr>
                                        <p:cTn id="12" dur="500"/>
                                        <p:tgtEl>
                                          <p:spTgt spid="327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wipe(down)">
                                      <p:cBhvr>
                                        <p:cTn id="17" dur="500"/>
                                        <p:tgtEl>
                                          <p:spTgt spid="327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wipe(down)">
                                      <p:cBhvr>
                                        <p:cTn id="22" dur="500"/>
                                        <p:tgtEl>
                                          <p:spTgt spid="327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theme/theme1.xml><?xml version="1.0" encoding="utf-8"?>
<a:theme xmlns:a="http://schemas.openxmlformats.org/drawingml/2006/main" name="McGraw Hill">
  <a:themeElements>
    <a:clrScheme name="Deegan 5e PPT template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fontScheme name="Deegan 5e PP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egan 5e PPT template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Deegan 5e PPT template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Deegan 5e PPT templat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egan 5e PPT template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Deegan 5e PPT template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Deegan 5e PPT template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Deegan 5e PPT template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cGraw Hill" id="{BD4715D9-EFBF-4182-9FFD-08EA196A0597}" vid="{DD5482BF-5182-470C-B46C-3BA0927EB4B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McGraw Hill</Template>
  <TotalTime>86</TotalTime>
  <Words>990</Words>
  <Application>Microsoft Office PowerPoint</Application>
  <PresentationFormat>Widescreen</PresentationFormat>
  <Paragraphs>235</Paragraphs>
  <Slides>39</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Arial Narrow</vt:lpstr>
      <vt:lpstr>Calibri</vt:lpstr>
      <vt:lpstr>Chaparral Pro</vt:lpstr>
      <vt:lpstr>Symbol</vt:lpstr>
      <vt:lpstr>Times New Roman</vt:lpstr>
      <vt:lpstr>Wingdings</vt:lpstr>
      <vt:lpstr>ヒラギノ角ゴ Pro W3</vt:lpstr>
      <vt:lpstr>McGraw Hill</vt:lpstr>
      <vt:lpstr> Week 6:  Standard costing and variance analysis (part 2)   Chapter 10 </vt:lpstr>
      <vt:lpstr>Topic in week 4 and 5?</vt:lpstr>
      <vt:lpstr>Our focus today:</vt:lpstr>
      <vt:lpstr>Just compare!</vt:lpstr>
      <vt:lpstr>Standard cost</vt:lpstr>
      <vt:lpstr>Variance calculation: basic concepts</vt:lpstr>
      <vt:lpstr>Variances</vt:lpstr>
      <vt:lpstr>Level 0 Analysis Illustrated</vt:lpstr>
      <vt:lpstr>Variances</vt:lpstr>
      <vt:lpstr>Level 1 Analysis Illustrated</vt:lpstr>
      <vt:lpstr>Flexible Budget (reminder)</vt:lpstr>
      <vt:lpstr>Flexible Budget</vt:lpstr>
      <vt:lpstr>Level 2 Analysis Illustrated</vt:lpstr>
      <vt:lpstr>Level 3 variances</vt:lpstr>
      <vt:lpstr>Level 3 Variances</vt:lpstr>
      <vt:lpstr>Level 3 Variances</vt:lpstr>
      <vt:lpstr>Direct material standards: R.M. Williams (moleskins)</vt:lpstr>
      <vt:lpstr>Standard cost given actual output: R.M. Williams (moleskins) </vt:lpstr>
      <vt:lpstr>Actual costs for moleskin pants, R.M. Williams, September</vt:lpstr>
      <vt:lpstr>Direct material variances</vt:lpstr>
      <vt:lpstr>PowerPoint Presentation</vt:lpstr>
      <vt:lpstr>Direct material variances</vt:lpstr>
      <vt:lpstr>PowerPoint Presentation</vt:lpstr>
      <vt:lpstr>Direct material price and quantity variances: R.M. Williams (moleskins)</vt:lpstr>
      <vt:lpstr>Direct material price and quantity variances, R.M. Williams </vt:lpstr>
      <vt:lpstr>Direct material quantity variance, R.M. Williams </vt:lpstr>
      <vt:lpstr>Direct labour variances</vt:lpstr>
      <vt:lpstr>PowerPoint Presentation</vt:lpstr>
      <vt:lpstr>Direct labour variances</vt:lpstr>
      <vt:lpstr>PowerPoint Presentation</vt:lpstr>
      <vt:lpstr>Direct labour rate and efficiency variances, R.M. Williams</vt:lpstr>
      <vt:lpstr>Direct labour rate and efficiency variances, R.M. Williams</vt:lpstr>
      <vt:lpstr>Standard costs for product costing</vt:lpstr>
      <vt:lpstr>Good, bad and the ugly?</vt:lpstr>
      <vt:lpstr>Limitations of variance analysis</vt:lpstr>
      <vt:lpstr>Limitations of variance analysis</vt:lpstr>
      <vt:lpstr>So, to wrap up...</vt:lpstr>
      <vt:lpstr>Lecture example (time permitting)</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6:  Standard costing and variance analysis (part 2)   Chapter 10</dc:title>
  <dc:creator>Eka Tan</dc:creator>
  <cp:lastModifiedBy>Ahmad Sujan</cp:lastModifiedBy>
  <cp:revision>11</cp:revision>
  <dcterms:created xsi:type="dcterms:W3CDTF">2018-08-08T13:36:54Z</dcterms:created>
  <dcterms:modified xsi:type="dcterms:W3CDTF">2019-08-31T01:06:32Z</dcterms:modified>
</cp:coreProperties>
</file>