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389" r:id="rId3"/>
    <p:sldId id="335" r:id="rId4"/>
    <p:sldId id="390" r:id="rId5"/>
    <p:sldId id="422" r:id="rId6"/>
    <p:sldId id="391" r:id="rId7"/>
    <p:sldId id="392" r:id="rId8"/>
    <p:sldId id="393" r:id="rId9"/>
    <p:sldId id="339" r:id="rId10"/>
    <p:sldId id="394" r:id="rId11"/>
    <p:sldId id="368" r:id="rId12"/>
    <p:sldId id="395" r:id="rId13"/>
    <p:sldId id="396" r:id="rId14"/>
    <p:sldId id="397" r:id="rId15"/>
    <p:sldId id="398" r:id="rId16"/>
    <p:sldId id="399" r:id="rId17"/>
    <p:sldId id="330" r:id="rId18"/>
    <p:sldId id="382" r:id="rId19"/>
    <p:sldId id="332" r:id="rId20"/>
    <p:sldId id="383" r:id="rId21"/>
    <p:sldId id="331" r:id="rId22"/>
    <p:sldId id="376" r:id="rId23"/>
    <p:sldId id="400" r:id="rId24"/>
    <p:sldId id="401" r:id="rId25"/>
    <p:sldId id="402" r:id="rId26"/>
    <p:sldId id="413" r:id="rId27"/>
    <p:sldId id="414" r:id="rId28"/>
    <p:sldId id="415" r:id="rId29"/>
    <p:sldId id="359" r:id="rId30"/>
    <p:sldId id="418" r:id="rId31"/>
    <p:sldId id="419" r:id="rId3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96C8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3" autoAdjust="0"/>
    <p:restoredTop sz="81360" autoAdjust="0"/>
  </p:normalViewPr>
  <p:slideViewPr>
    <p:cSldViewPr snapToGrid="0">
      <p:cViewPr varScale="1">
        <p:scale>
          <a:sx n="60" d="100"/>
          <a:sy n="60" d="100"/>
        </p:scale>
        <p:origin x="8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55F8E4-2824-4279-86B8-4EBEBCC849CD}" type="doc">
      <dgm:prSet loTypeId="urn:microsoft.com/office/officeart/2005/8/layout/default#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AU"/>
        </a:p>
      </dgm:t>
    </dgm:pt>
    <dgm:pt modelId="{99A76C37-42CC-40F5-B8CA-6BCDFE8C6826}">
      <dgm:prSet phldrT="[Text]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lang="en-AU" dirty="0">
              <a:solidFill>
                <a:srgbClr val="00547E"/>
              </a:solidFill>
            </a:rPr>
            <a:t>Budget</a:t>
          </a:r>
        </a:p>
      </dgm:t>
    </dgm:pt>
    <dgm:pt modelId="{8CD29AB8-CAF9-44C7-B4A8-85D04DFBDDB6}" type="parTrans" cxnId="{21654D34-09F4-4733-805B-9AB246D3785F}">
      <dgm:prSet/>
      <dgm:spPr/>
      <dgm:t>
        <a:bodyPr/>
        <a:lstStyle/>
        <a:p>
          <a:endParaRPr lang="en-AU"/>
        </a:p>
      </dgm:t>
    </dgm:pt>
    <dgm:pt modelId="{DEA3CC02-43B5-4F17-9AC1-D0738601149E}" type="sibTrans" cxnId="{21654D34-09F4-4733-805B-9AB246D3785F}">
      <dgm:prSet/>
      <dgm:spPr/>
      <dgm:t>
        <a:bodyPr/>
        <a:lstStyle/>
        <a:p>
          <a:endParaRPr lang="en-AU"/>
        </a:p>
      </dgm:t>
    </dgm:pt>
    <dgm:pt modelId="{86775589-984D-4D59-AFD6-2F507C87C20D}">
      <dgm:prSet phldrT="[Text]"/>
      <dgm:spPr>
        <a:solidFill>
          <a:schemeClr val="tx1"/>
        </a:solidFill>
        <a:ln>
          <a:solidFill>
            <a:schemeClr val="tx2">
              <a:lumMod val="85000"/>
              <a:lumOff val="15000"/>
            </a:schemeClr>
          </a:solidFill>
        </a:ln>
      </dgm:spPr>
      <dgm:t>
        <a:bodyPr/>
        <a:lstStyle/>
        <a:p>
          <a:r>
            <a:rPr lang="en-AU" dirty="0" err="1">
              <a:solidFill>
                <a:schemeClr val="bg1"/>
              </a:solidFill>
            </a:rPr>
            <a:t>Actuals</a:t>
          </a:r>
          <a:endParaRPr lang="en-AU" dirty="0">
            <a:solidFill>
              <a:schemeClr val="bg1"/>
            </a:solidFill>
          </a:endParaRPr>
        </a:p>
      </dgm:t>
    </dgm:pt>
    <dgm:pt modelId="{ED030064-5776-4645-9E98-6DEE9C9CD95C}" type="parTrans" cxnId="{CCC946BD-FE7F-4CC2-80C8-A3696AE3CAFB}">
      <dgm:prSet/>
      <dgm:spPr/>
      <dgm:t>
        <a:bodyPr/>
        <a:lstStyle/>
        <a:p>
          <a:endParaRPr lang="en-AU"/>
        </a:p>
      </dgm:t>
    </dgm:pt>
    <dgm:pt modelId="{9C05E30E-7794-4009-BEAC-3CA940133E00}" type="sibTrans" cxnId="{CCC946BD-FE7F-4CC2-80C8-A3696AE3CAFB}">
      <dgm:prSet/>
      <dgm:spPr/>
      <dgm:t>
        <a:bodyPr/>
        <a:lstStyle/>
        <a:p>
          <a:endParaRPr lang="en-AU"/>
        </a:p>
      </dgm:t>
    </dgm:pt>
    <dgm:pt modelId="{62F84438-92EE-428B-8726-03D1F9EF78AD}">
      <dgm:prSet phldrT="[Text]"/>
      <dgm:spPr>
        <a:solidFill>
          <a:schemeClr val="bg1">
            <a:lumMod val="85000"/>
          </a:schemeClr>
        </a:solidFill>
        <a:ln>
          <a:solidFill>
            <a:schemeClr val="accent4">
              <a:lumMod val="75000"/>
              <a:lumOff val="25000"/>
            </a:schemeClr>
          </a:solidFill>
        </a:ln>
      </dgm:spPr>
      <dgm:t>
        <a:bodyPr/>
        <a:lstStyle/>
        <a:p>
          <a:r>
            <a:rPr lang="en-AU" dirty="0">
              <a:solidFill>
                <a:srgbClr val="FF0000"/>
              </a:solidFill>
            </a:rPr>
            <a:t>Vari</a:t>
          </a:r>
          <a:r>
            <a:rPr lang="en-AU" dirty="0">
              <a:solidFill>
                <a:srgbClr val="00B050"/>
              </a:solidFill>
            </a:rPr>
            <a:t>ance</a:t>
          </a:r>
        </a:p>
      </dgm:t>
    </dgm:pt>
    <dgm:pt modelId="{A2D33818-AE13-4072-8CFB-F3863524AF79}" type="parTrans" cxnId="{BE8E3C9A-1A69-41E9-AB03-5678028BE2E4}">
      <dgm:prSet/>
      <dgm:spPr/>
      <dgm:t>
        <a:bodyPr/>
        <a:lstStyle/>
        <a:p>
          <a:endParaRPr lang="en-AU"/>
        </a:p>
      </dgm:t>
    </dgm:pt>
    <dgm:pt modelId="{B8AB6041-AB03-49A4-B1DC-5E5E60A5F662}" type="sibTrans" cxnId="{BE8E3C9A-1A69-41E9-AB03-5678028BE2E4}">
      <dgm:prSet/>
      <dgm:spPr/>
      <dgm:t>
        <a:bodyPr/>
        <a:lstStyle/>
        <a:p>
          <a:endParaRPr lang="en-AU"/>
        </a:p>
      </dgm:t>
    </dgm:pt>
    <dgm:pt modelId="{3F133489-89EE-4F23-9F09-5F66F34DDACD}" type="pres">
      <dgm:prSet presAssocID="{3D55F8E4-2824-4279-86B8-4EBEBCC849C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6B05E2-5A7B-4825-91C3-0F5AB34ADD62}" type="pres">
      <dgm:prSet presAssocID="{99A76C37-42CC-40F5-B8CA-6BCDFE8C682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1084F-C1B8-4D95-9866-F94D8FE4D8A4}" type="pres">
      <dgm:prSet presAssocID="{DEA3CC02-43B5-4F17-9AC1-D0738601149E}" presName="sibTrans" presStyleCnt="0"/>
      <dgm:spPr/>
    </dgm:pt>
    <dgm:pt modelId="{14009C28-ED47-4CC4-9AB7-72BCB1956410}" type="pres">
      <dgm:prSet presAssocID="{86775589-984D-4D59-AFD6-2F507C87C20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EAA512-B5CD-4DCC-A8FC-3A7B71D6D847}" type="pres">
      <dgm:prSet presAssocID="{9C05E30E-7794-4009-BEAC-3CA940133E00}" presName="sibTrans" presStyleCnt="0"/>
      <dgm:spPr/>
    </dgm:pt>
    <dgm:pt modelId="{A72F3FC2-2FC3-4E67-A2E9-BE492664A682}" type="pres">
      <dgm:prSet presAssocID="{62F84438-92EE-428B-8726-03D1F9EF78AD}" presName="node" presStyleLbl="node1" presStyleIdx="2" presStyleCnt="3" custScaleY="90909" custLinFactNeighborY="-19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2D8723-DBD9-4719-B88C-ABB3ECCB6A04}" type="presOf" srcId="{3D55F8E4-2824-4279-86B8-4EBEBCC849CD}" destId="{3F133489-89EE-4F23-9F09-5F66F34DDACD}" srcOrd="0" destOrd="0" presId="urn:microsoft.com/office/officeart/2005/8/layout/default#1"/>
    <dgm:cxn modelId="{3D3BB93C-6157-4AD6-B26B-97008CA5B6BD}" type="presOf" srcId="{62F84438-92EE-428B-8726-03D1F9EF78AD}" destId="{A72F3FC2-2FC3-4E67-A2E9-BE492664A682}" srcOrd="0" destOrd="0" presId="urn:microsoft.com/office/officeart/2005/8/layout/default#1"/>
    <dgm:cxn modelId="{21654D34-09F4-4733-805B-9AB246D3785F}" srcId="{3D55F8E4-2824-4279-86B8-4EBEBCC849CD}" destId="{99A76C37-42CC-40F5-B8CA-6BCDFE8C6826}" srcOrd="0" destOrd="0" parTransId="{8CD29AB8-CAF9-44C7-B4A8-85D04DFBDDB6}" sibTransId="{DEA3CC02-43B5-4F17-9AC1-D0738601149E}"/>
    <dgm:cxn modelId="{BE8E3C9A-1A69-41E9-AB03-5678028BE2E4}" srcId="{3D55F8E4-2824-4279-86B8-4EBEBCC849CD}" destId="{62F84438-92EE-428B-8726-03D1F9EF78AD}" srcOrd="2" destOrd="0" parTransId="{A2D33818-AE13-4072-8CFB-F3863524AF79}" sibTransId="{B8AB6041-AB03-49A4-B1DC-5E5E60A5F662}"/>
    <dgm:cxn modelId="{CCC946BD-FE7F-4CC2-80C8-A3696AE3CAFB}" srcId="{3D55F8E4-2824-4279-86B8-4EBEBCC849CD}" destId="{86775589-984D-4D59-AFD6-2F507C87C20D}" srcOrd="1" destOrd="0" parTransId="{ED030064-5776-4645-9E98-6DEE9C9CD95C}" sibTransId="{9C05E30E-7794-4009-BEAC-3CA940133E00}"/>
    <dgm:cxn modelId="{9059F034-1CE2-4F91-AF73-C4A9BD6F4335}" type="presOf" srcId="{86775589-984D-4D59-AFD6-2F507C87C20D}" destId="{14009C28-ED47-4CC4-9AB7-72BCB1956410}" srcOrd="0" destOrd="0" presId="urn:microsoft.com/office/officeart/2005/8/layout/default#1"/>
    <dgm:cxn modelId="{497F9EC8-BBBF-405D-ACEB-13E40736B295}" type="presOf" srcId="{99A76C37-42CC-40F5-B8CA-6BCDFE8C6826}" destId="{856B05E2-5A7B-4825-91C3-0F5AB34ADD62}" srcOrd="0" destOrd="0" presId="urn:microsoft.com/office/officeart/2005/8/layout/default#1"/>
    <dgm:cxn modelId="{9685F1DB-D128-4648-86EF-1C916D3C4139}" type="presParOf" srcId="{3F133489-89EE-4F23-9F09-5F66F34DDACD}" destId="{856B05E2-5A7B-4825-91C3-0F5AB34ADD62}" srcOrd="0" destOrd="0" presId="urn:microsoft.com/office/officeart/2005/8/layout/default#1"/>
    <dgm:cxn modelId="{927932EA-DC49-4BEA-9A30-4FFCF90A0BDC}" type="presParOf" srcId="{3F133489-89EE-4F23-9F09-5F66F34DDACD}" destId="{3701084F-C1B8-4D95-9866-F94D8FE4D8A4}" srcOrd="1" destOrd="0" presId="urn:microsoft.com/office/officeart/2005/8/layout/default#1"/>
    <dgm:cxn modelId="{63786B41-8B28-4F61-9AC2-78C44163D043}" type="presParOf" srcId="{3F133489-89EE-4F23-9F09-5F66F34DDACD}" destId="{14009C28-ED47-4CC4-9AB7-72BCB1956410}" srcOrd="2" destOrd="0" presId="urn:microsoft.com/office/officeart/2005/8/layout/default#1"/>
    <dgm:cxn modelId="{ABBC26FE-43F5-4CA9-A678-9A89BFD984A1}" type="presParOf" srcId="{3F133489-89EE-4F23-9F09-5F66F34DDACD}" destId="{92EAA512-B5CD-4DCC-A8FC-3A7B71D6D847}" srcOrd="3" destOrd="0" presId="urn:microsoft.com/office/officeart/2005/8/layout/default#1"/>
    <dgm:cxn modelId="{96FBF156-A0F5-420E-9DF2-3C66B9C8A73B}" type="presParOf" srcId="{3F133489-89EE-4F23-9F09-5F66F34DDACD}" destId="{A72F3FC2-2FC3-4E67-A2E9-BE492664A682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55F8E4-2824-4279-86B8-4EBEBCC849CD}" type="doc">
      <dgm:prSet loTypeId="urn:microsoft.com/office/officeart/2005/8/layout/default#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AU"/>
        </a:p>
      </dgm:t>
    </dgm:pt>
    <dgm:pt modelId="{99A76C37-42CC-40F5-B8CA-6BCDFE8C6826}">
      <dgm:prSet phldrT="[Text]" custT="1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lang="en-AU" sz="5300" dirty="0">
              <a:solidFill>
                <a:srgbClr val="00547E"/>
              </a:solidFill>
            </a:rPr>
            <a:t>Budget</a:t>
          </a:r>
        </a:p>
        <a:p>
          <a:r>
            <a:rPr lang="en-AU" sz="2800" i="1" dirty="0">
              <a:solidFill>
                <a:schemeClr val="tx1"/>
              </a:solidFill>
            </a:rPr>
            <a:t>Std. costing of DM&amp;DL</a:t>
          </a:r>
          <a:endParaRPr lang="en-AU" sz="3200" i="1" dirty="0">
            <a:solidFill>
              <a:schemeClr val="tx1"/>
            </a:solidFill>
          </a:endParaRPr>
        </a:p>
      </dgm:t>
    </dgm:pt>
    <dgm:pt modelId="{8CD29AB8-CAF9-44C7-B4A8-85D04DFBDDB6}" type="parTrans" cxnId="{21654D34-09F4-4733-805B-9AB246D3785F}">
      <dgm:prSet/>
      <dgm:spPr/>
      <dgm:t>
        <a:bodyPr/>
        <a:lstStyle/>
        <a:p>
          <a:endParaRPr lang="en-AU"/>
        </a:p>
      </dgm:t>
    </dgm:pt>
    <dgm:pt modelId="{DEA3CC02-43B5-4F17-9AC1-D0738601149E}" type="sibTrans" cxnId="{21654D34-09F4-4733-805B-9AB246D3785F}">
      <dgm:prSet/>
      <dgm:spPr/>
      <dgm:t>
        <a:bodyPr/>
        <a:lstStyle/>
        <a:p>
          <a:endParaRPr lang="en-AU"/>
        </a:p>
      </dgm:t>
    </dgm:pt>
    <dgm:pt modelId="{86775589-984D-4D59-AFD6-2F507C87C20D}">
      <dgm:prSet phldrT="[Text]" custT="1"/>
      <dgm:spPr>
        <a:solidFill>
          <a:schemeClr val="tx1"/>
        </a:solidFill>
        <a:ln>
          <a:solidFill>
            <a:schemeClr val="tx2">
              <a:lumMod val="85000"/>
              <a:lumOff val="15000"/>
            </a:schemeClr>
          </a:solidFill>
        </a:ln>
      </dgm:spPr>
      <dgm:t>
        <a:bodyPr/>
        <a:lstStyle/>
        <a:p>
          <a:r>
            <a:rPr lang="en-AU" sz="3300" dirty="0">
              <a:solidFill>
                <a:schemeClr val="bg1"/>
              </a:solidFill>
            </a:rPr>
            <a:t>Actuals</a:t>
          </a:r>
        </a:p>
        <a:p>
          <a:r>
            <a:rPr lang="en-AU" sz="2800" i="1" dirty="0">
              <a:solidFill>
                <a:schemeClr val="bg1"/>
              </a:solidFill>
            </a:rPr>
            <a:t>Actual costing of DM&amp;DL</a:t>
          </a:r>
          <a:endParaRPr lang="en-AU" sz="2800" dirty="0">
            <a:solidFill>
              <a:schemeClr val="bg1"/>
            </a:solidFill>
          </a:endParaRPr>
        </a:p>
      </dgm:t>
    </dgm:pt>
    <dgm:pt modelId="{ED030064-5776-4645-9E98-6DEE9C9CD95C}" type="parTrans" cxnId="{CCC946BD-FE7F-4CC2-80C8-A3696AE3CAFB}">
      <dgm:prSet/>
      <dgm:spPr/>
      <dgm:t>
        <a:bodyPr/>
        <a:lstStyle/>
        <a:p>
          <a:endParaRPr lang="en-AU"/>
        </a:p>
      </dgm:t>
    </dgm:pt>
    <dgm:pt modelId="{9C05E30E-7794-4009-BEAC-3CA940133E00}" type="sibTrans" cxnId="{CCC946BD-FE7F-4CC2-80C8-A3696AE3CAFB}">
      <dgm:prSet/>
      <dgm:spPr/>
      <dgm:t>
        <a:bodyPr/>
        <a:lstStyle/>
        <a:p>
          <a:endParaRPr lang="en-AU"/>
        </a:p>
      </dgm:t>
    </dgm:pt>
    <dgm:pt modelId="{62F84438-92EE-428B-8726-03D1F9EF78AD}">
      <dgm:prSet phldrT="[Text]" custT="1"/>
      <dgm:spPr>
        <a:solidFill>
          <a:schemeClr val="bg1">
            <a:lumMod val="85000"/>
          </a:schemeClr>
        </a:solidFill>
        <a:ln>
          <a:solidFill>
            <a:schemeClr val="accent4">
              <a:lumMod val="75000"/>
              <a:lumOff val="25000"/>
            </a:schemeClr>
          </a:solidFill>
        </a:ln>
      </dgm:spPr>
      <dgm:t>
        <a:bodyPr/>
        <a:lstStyle/>
        <a:p>
          <a:r>
            <a:rPr lang="en-AU" sz="3600" b="0" dirty="0">
              <a:solidFill>
                <a:schemeClr val="tx1"/>
              </a:solidFill>
            </a:rPr>
            <a:t>Standard cost</a:t>
          </a:r>
        </a:p>
        <a:p>
          <a:r>
            <a:rPr lang="en-AU" sz="3600" dirty="0">
              <a:solidFill>
                <a:srgbClr val="FF0000"/>
              </a:solidFill>
            </a:rPr>
            <a:t>Vari</a:t>
          </a:r>
          <a:r>
            <a:rPr lang="en-AU" sz="3600" dirty="0">
              <a:solidFill>
                <a:srgbClr val="00B050"/>
              </a:solidFill>
            </a:rPr>
            <a:t>ances</a:t>
          </a:r>
        </a:p>
      </dgm:t>
    </dgm:pt>
    <dgm:pt modelId="{A2D33818-AE13-4072-8CFB-F3863524AF79}" type="parTrans" cxnId="{BE8E3C9A-1A69-41E9-AB03-5678028BE2E4}">
      <dgm:prSet/>
      <dgm:spPr/>
      <dgm:t>
        <a:bodyPr/>
        <a:lstStyle/>
        <a:p>
          <a:endParaRPr lang="en-AU"/>
        </a:p>
      </dgm:t>
    </dgm:pt>
    <dgm:pt modelId="{B8AB6041-AB03-49A4-B1DC-5E5E60A5F662}" type="sibTrans" cxnId="{BE8E3C9A-1A69-41E9-AB03-5678028BE2E4}">
      <dgm:prSet/>
      <dgm:spPr/>
      <dgm:t>
        <a:bodyPr/>
        <a:lstStyle/>
        <a:p>
          <a:endParaRPr lang="en-AU"/>
        </a:p>
      </dgm:t>
    </dgm:pt>
    <dgm:pt modelId="{3F133489-89EE-4F23-9F09-5F66F34DDACD}" type="pres">
      <dgm:prSet presAssocID="{3D55F8E4-2824-4279-86B8-4EBEBCC849C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6B05E2-5A7B-4825-91C3-0F5AB34ADD62}" type="pres">
      <dgm:prSet presAssocID="{99A76C37-42CC-40F5-B8CA-6BCDFE8C682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1084F-C1B8-4D95-9866-F94D8FE4D8A4}" type="pres">
      <dgm:prSet presAssocID="{DEA3CC02-43B5-4F17-9AC1-D0738601149E}" presName="sibTrans" presStyleCnt="0"/>
      <dgm:spPr/>
    </dgm:pt>
    <dgm:pt modelId="{14009C28-ED47-4CC4-9AB7-72BCB1956410}" type="pres">
      <dgm:prSet presAssocID="{86775589-984D-4D59-AFD6-2F507C87C20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EAA512-B5CD-4DCC-A8FC-3A7B71D6D847}" type="pres">
      <dgm:prSet presAssocID="{9C05E30E-7794-4009-BEAC-3CA940133E00}" presName="sibTrans" presStyleCnt="0"/>
      <dgm:spPr/>
    </dgm:pt>
    <dgm:pt modelId="{A72F3FC2-2FC3-4E67-A2E9-BE492664A682}" type="pres">
      <dgm:prSet presAssocID="{62F84438-92EE-428B-8726-03D1F9EF78AD}" presName="node" presStyleLbl="node1" presStyleIdx="2" presStyleCnt="3" custScaleY="90909" custLinFactNeighborY="-19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A8E7B6-F54E-4434-9517-FCD0879C0107}" type="presOf" srcId="{3D55F8E4-2824-4279-86B8-4EBEBCC849CD}" destId="{3F133489-89EE-4F23-9F09-5F66F34DDACD}" srcOrd="0" destOrd="0" presId="urn:microsoft.com/office/officeart/2005/8/layout/default#1"/>
    <dgm:cxn modelId="{5FD1F42C-BDA2-4283-BEF3-5B35E1E17507}" type="presOf" srcId="{86775589-984D-4D59-AFD6-2F507C87C20D}" destId="{14009C28-ED47-4CC4-9AB7-72BCB1956410}" srcOrd="0" destOrd="0" presId="urn:microsoft.com/office/officeart/2005/8/layout/default#1"/>
    <dgm:cxn modelId="{21654D34-09F4-4733-805B-9AB246D3785F}" srcId="{3D55F8E4-2824-4279-86B8-4EBEBCC849CD}" destId="{99A76C37-42CC-40F5-B8CA-6BCDFE8C6826}" srcOrd="0" destOrd="0" parTransId="{8CD29AB8-CAF9-44C7-B4A8-85D04DFBDDB6}" sibTransId="{DEA3CC02-43B5-4F17-9AC1-D0738601149E}"/>
    <dgm:cxn modelId="{D5D92703-70CD-41DB-A535-F148E94D3C45}" type="presOf" srcId="{99A76C37-42CC-40F5-B8CA-6BCDFE8C6826}" destId="{856B05E2-5A7B-4825-91C3-0F5AB34ADD62}" srcOrd="0" destOrd="0" presId="urn:microsoft.com/office/officeart/2005/8/layout/default#1"/>
    <dgm:cxn modelId="{BE8E3C9A-1A69-41E9-AB03-5678028BE2E4}" srcId="{3D55F8E4-2824-4279-86B8-4EBEBCC849CD}" destId="{62F84438-92EE-428B-8726-03D1F9EF78AD}" srcOrd="2" destOrd="0" parTransId="{A2D33818-AE13-4072-8CFB-F3863524AF79}" sibTransId="{B8AB6041-AB03-49A4-B1DC-5E5E60A5F662}"/>
    <dgm:cxn modelId="{CCC946BD-FE7F-4CC2-80C8-A3696AE3CAFB}" srcId="{3D55F8E4-2824-4279-86B8-4EBEBCC849CD}" destId="{86775589-984D-4D59-AFD6-2F507C87C20D}" srcOrd="1" destOrd="0" parTransId="{ED030064-5776-4645-9E98-6DEE9C9CD95C}" sibTransId="{9C05E30E-7794-4009-BEAC-3CA940133E00}"/>
    <dgm:cxn modelId="{E8E31BDA-21A2-4C26-8A77-99B579385DE2}" type="presOf" srcId="{62F84438-92EE-428B-8726-03D1F9EF78AD}" destId="{A72F3FC2-2FC3-4E67-A2E9-BE492664A682}" srcOrd="0" destOrd="0" presId="urn:microsoft.com/office/officeart/2005/8/layout/default#1"/>
    <dgm:cxn modelId="{FDE95A86-86CD-4DC1-9F13-B07382C885BD}" type="presParOf" srcId="{3F133489-89EE-4F23-9F09-5F66F34DDACD}" destId="{856B05E2-5A7B-4825-91C3-0F5AB34ADD62}" srcOrd="0" destOrd="0" presId="urn:microsoft.com/office/officeart/2005/8/layout/default#1"/>
    <dgm:cxn modelId="{E339CB6C-01EE-4F68-B548-21FFD2253738}" type="presParOf" srcId="{3F133489-89EE-4F23-9F09-5F66F34DDACD}" destId="{3701084F-C1B8-4D95-9866-F94D8FE4D8A4}" srcOrd="1" destOrd="0" presId="urn:microsoft.com/office/officeart/2005/8/layout/default#1"/>
    <dgm:cxn modelId="{4CA1C7D9-F6E7-4874-A713-090A2738AAAB}" type="presParOf" srcId="{3F133489-89EE-4F23-9F09-5F66F34DDACD}" destId="{14009C28-ED47-4CC4-9AB7-72BCB1956410}" srcOrd="2" destOrd="0" presId="urn:microsoft.com/office/officeart/2005/8/layout/default#1"/>
    <dgm:cxn modelId="{09C04E91-FD42-4C03-ABC3-83C7D1656190}" type="presParOf" srcId="{3F133489-89EE-4F23-9F09-5F66F34DDACD}" destId="{92EAA512-B5CD-4DCC-A8FC-3A7B71D6D847}" srcOrd="3" destOrd="0" presId="urn:microsoft.com/office/officeart/2005/8/layout/default#1"/>
    <dgm:cxn modelId="{29DBBCA2-A563-492C-8949-82F3E38F0FAA}" type="presParOf" srcId="{3F133489-89EE-4F23-9F09-5F66F34DDACD}" destId="{A72F3FC2-2FC3-4E67-A2E9-BE492664A682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B05E2-5A7B-4825-91C3-0F5AB34ADD62}">
      <dsp:nvSpPr>
        <dsp:cNvPr id="0" name=""/>
        <dsp:cNvSpPr/>
      </dsp:nvSpPr>
      <dsp:spPr>
        <a:xfrm>
          <a:off x="896" y="127263"/>
          <a:ext cx="3496181" cy="2097709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6100" kern="1200" dirty="0">
              <a:solidFill>
                <a:srgbClr val="00547E"/>
              </a:solidFill>
            </a:rPr>
            <a:t>Budget</a:t>
          </a:r>
        </a:p>
      </dsp:txBody>
      <dsp:txXfrm>
        <a:off x="896" y="127263"/>
        <a:ext cx="3496181" cy="2097709"/>
      </dsp:txXfrm>
    </dsp:sp>
    <dsp:sp modelId="{14009C28-ED47-4CC4-9AB7-72BCB1956410}">
      <dsp:nvSpPr>
        <dsp:cNvPr id="0" name=""/>
        <dsp:cNvSpPr/>
      </dsp:nvSpPr>
      <dsp:spPr>
        <a:xfrm>
          <a:off x="3846696" y="127263"/>
          <a:ext cx="3496181" cy="2097709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tx2">
              <a:lumMod val="85000"/>
              <a:lumOff val="1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6100" kern="1200" dirty="0" err="1">
              <a:solidFill>
                <a:schemeClr val="bg1"/>
              </a:solidFill>
            </a:rPr>
            <a:t>Actuals</a:t>
          </a:r>
          <a:endParaRPr lang="en-AU" sz="6100" kern="1200" dirty="0">
            <a:solidFill>
              <a:schemeClr val="bg1"/>
            </a:solidFill>
          </a:endParaRPr>
        </a:p>
      </dsp:txBody>
      <dsp:txXfrm>
        <a:off x="3846696" y="127263"/>
        <a:ext cx="3496181" cy="2097709"/>
      </dsp:txXfrm>
    </dsp:sp>
    <dsp:sp modelId="{A72F3FC2-2FC3-4E67-A2E9-BE492664A682}">
      <dsp:nvSpPr>
        <dsp:cNvPr id="0" name=""/>
        <dsp:cNvSpPr/>
      </dsp:nvSpPr>
      <dsp:spPr>
        <a:xfrm>
          <a:off x="1923796" y="2534398"/>
          <a:ext cx="3496181" cy="1907006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6100" kern="1200" dirty="0">
              <a:solidFill>
                <a:srgbClr val="FF0000"/>
              </a:solidFill>
            </a:rPr>
            <a:t>Vari</a:t>
          </a:r>
          <a:r>
            <a:rPr lang="en-AU" sz="6100" kern="1200" dirty="0">
              <a:solidFill>
                <a:srgbClr val="00B050"/>
              </a:solidFill>
            </a:rPr>
            <a:t>ance</a:t>
          </a:r>
        </a:p>
      </dsp:txBody>
      <dsp:txXfrm>
        <a:off x="1923796" y="2534398"/>
        <a:ext cx="3496181" cy="1907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6B05E2-5A7B-4825-91C3-0F5AB34ADD62}">
      <dsp:nvSpPr>
        <dsp:cNvPr id="0" name=""/>
        <dsp:cNvSpPr/>
      </dsp:nvSpPr>
      <dsp:spPr>
        <a:xfrm>
          <a:off x="896" y="127263"/>
          <a:ext cx="3496181" cy="2097709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5300" kern="1200" dirty="0">
              <a:solidFill>
                <a:srgbClr val="00547E"/>
              </a:solidFill>
            </a:rPr>
            <a:t>Budget</a:t>
          </a:r>
        </a:p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800" i="1" kern="1200" dirty="0">
              <a:solidFill>
                <a:schemeClr val="tx1"/>
              </a:solidFill>
            </a:rPr>
            <a:t>Std. costing of DM&amp;DL</a:t>
          </a:r>
          <a:endParaRPr lang="en-AU" sz="3200" i="1" kern="1200" dirty="0">
            <a:solidFill>
              <a:schemeClr val="tx1"/>
            </a:solidFill>
          </a:endParaRPr>
        </a:p>
      </dsp:txBody>
      <dsp:txXfrm>
        <a:off x="896" y="127263"/>
        <a:ext cx="3496181" cy="2097709"/>
      </dsp:txXfrm>
    </dsp:sp>
    <dsp:sp modelId="{14009C28-ED47-4CC4-9AB7-72BCB1956410}">
      <dsp:nvSpPr>
        <dsp:cNvPr id="0" name=""/>
        <dsp:cNvSpPr/>
      </dsp:nvSpPr>
      <dsp:spPr>
        <a:xfrm>
          <a:off x="3846696" y="127263"/>
          <a:ext cx="3496181" cy="2097709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tx2">
              <a:lumMod val="85000"/>
              <a:lumOff val="1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300" kern="1200" dirty="0">
              <a:solidFill>
                <a:schemeClr val="bg1"/>
              </a:solidFill>
            </a:rPr>
            <a:t>Actuals</a:t>
          </a:r>
        </a:p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800" i="1" kern="1200" dirty="0">
              <a:solidFill>
                <a:schemeClr val="bg1"/>
              </a:solidFill>
            </a:rPr>
            <a:t>Actual costing of DM&amp;DL</a:t>
          </a:r>
          <a:endParaRPr lang="en-AU" sz="2800" kern="1200" dirty="0">
            <a:solidFill>
              <a:schemeClr val="bg1"/>
            </a:solidFill>
          </a:endParaRPr>
        </a:p>
      </dsp:txBody>
      <dsp:txXfrm>
        <a:off x="3846696" y="127263"/>
        <a:ext cx="3496181" cy="2097709"/>
      </dsp:txXfrm>
    </dsp:sp>
    <dsp:sp modelId="{A72F3FC2-2FC3-4E67-A2E9-BE492664A682}">
      <dsp:nvSpPr>
        <dsp:cNvPr id="0" name=""/>
        <dsp:cNvSpPr/>
      </dsp:nvSpPr>
      <dsp:spPr>
        <a:xfrm>
          <a:off x="1923796" y="2534398"/>
          <a:ext cx="3496181" cy="1907006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lumMod val="75000"/>
              <a:lumOff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600" b="0" kern="1200" dirty="0">
              <a:solidFill>
                <a:schemeClr val="tx1"/>
              </a:solidFill>
            </a:rPr>
            <a:t>Standard cost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3600" kern="1200" dirty="0">
              <a:solidFill>
                <a:srgbClr val="FF0000"/>
              </a:solidFill>
            </a:rPr>
            <a:t>Vari</a:t>
          </a:r>
          <a:r>
            <a:rPr lang="en-AU" sz="3600" kern="1200" dirty="0">
              <a:solidFill>
                <a:srgbClr val="00B050"/>
              </a:solidFill>
            </a:rPr>
            <a:t>ances</a:t>
          </a:r>
        </a:p>
      </dsp:txBody>
      <dsp:txXfrm>
        <a:off x="1923796" y="2534398"/>
        <a:ext cx="3496181" cy="190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8F70B-ED8B-4983-8B05-E8B816760B08}" type="datetimeFigureOut">
              <a:rPr lang="en-AU" smtClean="0"/>
              <a:t>15/08/2019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050EE-F928-4D88-A9D4-BAEBE6F17BE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0880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B90A886-C8DC-40A9-8D3B-109994459B0A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73435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9E699956-819B-4388-8022-28DD3534A3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E31C6C8-7A65-4359-984F-4E57B3CD424C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60C41CE-53FF-4FD1-BE96-C4C73C962F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A6365FA7-F9B5-4FA5-90E2-86B5C113F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400" dirty="0">
                <a:latin typeface="Times New Roman" panose="02020603050405020304" pitchFamily="18" charset="0"/>
              </a:rPr>
              <a:t>New slide from Mc-Graw Hills ^</a:t>
            </a:r>
            <a:endParaRPr lang="en-AU" altLang="en-US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183A0A4-4623-4904-BF6D-FFEA7C47F602}" type="slidenum">
              <a:rPr lang="en-US" altLang="en-US" sz="1200"/>
              <a:pPr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5163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183A0A4-4623-4904-BF6D-FFEA7C47F602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80645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DE9FC6C-49DD-4C28-ACB8-4E6E6C1C2370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975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E861D35-F6EE-4954-8166-A22F30765F90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78977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920B97CB-DBCD-430D-A8B2-E554E9032A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330C3C6-DFCF-4491-920E-3DFD3DDAA7D5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EBCA0A90-0360-4C9E-BB7B-A5B2F66CAE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EF701FB-9980-4427-971F-AB6737B2E7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/>
        </p:spPr>
        <p:txBody>
          <a:bodyPr/>
          <a:lstStyle/>
          <a:p>
            <a:pPr marL="0" indent="0" eaLnBrk="1" hangingPunct="1">
              <a:spcBef>
                <a:spcPct val="20000"/>
              </a:spcBef>
              <a:buClr>
                <a:srgbClr val="000000"/>
              </a:buClr>
              <a:buFontTx/>
              <a:buNone/>
              <a:defRPr/>
            </a:pPr>
            <a:r>
              <a:rPr kumimoji="1" lang="en-US" sz="14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4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Times New Roman" panose="02020603050405020304" pitchFamily="18" charset="0"/>
              </a:rPr>
              <a:t>This slide is similar to the previous slide but I think previous slide is easier to understand.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AB9655-2549-402E-A9C4-AC41A468338E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846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C87D44EF-E8A2-4F81-A02C-58C1FEF504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DC8DFFB-0371-4048-9D64-B00F3E3FF075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B94283F9-4067-4AD9-BFF1-7C918AE66F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62469FA-094F-462E-B4AE-74B79F170F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4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 eaLnBrk="1" hangingPunct="1"/>
            <a:endParaRPr lang="en-AU" altLang="en-US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68E8B47-9779-4474-A69F-84576F6C1994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w="12700" cap="flat"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877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E8DF8E1-F1AF-4D15-8A6A-27EC4291FC0B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843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AE2A0F2-6631-401C-A760-C1B9627D191A}" type="slidenum">
              <a:rPr lang="en-AU" altLang="en-US" sz="1200"/>
              <a:pPr/>
              <a:t>16</a:t>
            </a:fld>
            <a:endParaRPr lang="en-AU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63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1D53A679-5794-4CAC-AAE3-80B7CAFE0C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6FDD71D-9D3B-4217-9C5E-6EBD01EE8294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CCAB3E51-C05E-48A9-993D-3EB1108FE4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195C79E-FB95-4308-84E9-40E06CF73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2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 eaLnBrk="1" hangingPunct="1"/>
            <a:endParaRPr lang="en-AU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2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50EE-F928-4D88-A9D4-BAEBE6F17BEE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3119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813CC55-B52F-49AA-AA27-413BA2C7F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0B266BF-142F-43A0-BD59-E654EE1FD9F7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0DE3743-4EFF-4AE6-A680-D4D604317C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49858159-C8EF-4212-95B3-19F6D54219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1" lang="en-US" sz="14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4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 lvl="1" eaLnBrk="1" hangingPunct="1">
              <a:spcBef>
                <a:spcPct val="20000"/>
              </a:spcBef>
              <a:buClr>
                <a:srgbClr val="000000"/>
              </a:buClr>
            </a:pPr>
            <a:endParaRPr lang="en-AU" altLang="en-US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2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050EE-F928-4D88-A9D4-BAEBE6F17BEE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8269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0E0BFD38-D90F-4243-993D-7E57E0F62B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C5F2F8E-3C95-4CC7-8032-CA3A04C61B17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058181A-676E-402E-B228-6C034FE44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02CEBF91-01CB-44F0-9F51-3EE371754F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4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endParaRPr lang="en-AU" sz="1400" dirty="0"/>
          </a:p>
          <a:p>
            <a:pPr eaLnBrk="1" hangingPunct="1"/>
            <a:endParaRPr lang="en-AU" altLang="en-US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92576A06-32B8-43C0-B827-5D64468FE2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3E72E39-F8C4-413F-BA65-AE48B44CB8B1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7F808B86-310F-4BCD-B180-504CBD41BD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D30B6DC6-1231-4D97-9EDC-2054FFA56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4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endParaRPr lang="en-AU" sz="1400" dirty="0"/>
          </a:p>
          <a:p>
            <a:pPr eaLnBrk="1" hangingPunct="1"/>
            <a:endParaRPr lang="en-AU" altLang="en-US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D9D1428-5279-48D1-A09C-546F7D88ADFB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62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2FD19E2-B37F-4F39-A825-2A11BF58DBC5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766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567D2E9-3C58-4E19-BF31-1F9B2F8BBFA6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43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B79DEAB-C39A-4216-B2E4-B2A57075AFA4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639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8BE7A66-570F-4E39-BD89-EB5B276036AF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w="12700" cap="flat"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17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2AB49866-5DF8-449D-96A3-F182F0E7CA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D6A48C2-6988-479B-BFD3-664ECBEE2E9D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5A195A5E-3A46-4B11-A782-3A1784B5FF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575" y="746125"/>
            <a:ext cx="6611938" cy="3719513"/>
          </a:xfrm>
          <a:ln w="12700" cap="flat"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47BE0A1D-CE1D-43D6-BFAB-34E902A13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714875"/>
            <a:ext cx="4891088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kern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New slide from Mc-Graw Hill ^</a:t>
            </a:r>
            <a:endParaRPr kumimoji="1" lang="en-AU" sz="14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 eaLnBrk="1" hangingPunct="1"/>
            <a:endParaRPr lang="en-AU" altLang="en-US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C68FF82-60D8-47EA-90CA-0AB0DE4AA6FB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89650" cy="3425825"/>
          </a:xfrm>
          <a:ln w="12700" cap="flat"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6" tIns="46033" rIns="92066" bIns="46033"/>
          <a:lstStyle/>
          <a:p>
            <a:pPr eaLnBrk="1" hangingPunct="1"/>
            <a:endParaRPr lang="en-AU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412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4800" y="609600"/>
            <a:ext cx="8940800" cy="2133600"/>
          </a:xfrm>
        </p:spPr>
        <p:txBody>
          <a:bodyPr/>
          <a:lstStyle>
            <a:lvl1pPr algn="l">
              <a:defRPr sz="5400" cap="small" baseline="0"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940800" cy="1600200"/>
          </a:xfrm>
        </p:spPr>
        <p:txBody>
          <a:bodyPr anchor="b"/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784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2224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399" y="4406901"/>
            <a:ext cx="9903884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399" y="2906713"/>
            <a:ext cx="9903884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73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3267" y="1268414"/>
            <a:ext cx="5035551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2018" y="1268414"/>
            <a:ext cx="5035549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718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10261600" cy="1143000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4395" y="1535113"/>
            <a:ext cx="507800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0163" y="2174876"/>
            <a:ext cx="5082237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1535113"/>
            <a:ext cx="508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1368" y="2174876"/>
            <a:ext cx="5084233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2653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378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273050"/>
            <a:ext cx="31982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solidFill>
                  <a:srgbClr val="800080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2401" y="1435101"/>
            <a:ext cx="31982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7910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728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957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654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4224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22400" y="6172200"/>
            <a:ext cx="9448800" cy="685800"/>
          </a:xfrm>
          <a:prstGeom prst="rect">
            <a:avLst/>
          </a:prstGeom>
          <a:gradFill flip="none" rotWithShape="1">
            <a:gsLst>
              <a:gs pos="0">
                <a:srgbClr val="99CCFF"/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FFCC00"/>
              </a:solidFill>
              <a:latin typeface="Times New Roman" charset="0"/>
              <a:cs typeface="+mn-cs"/>
            </a:endParaRPr>
          </a:p>
        </p:txBody>
      </p:sp>
      <p:sp>
        <p:nvSpPr>
          <p:cNvPr id="1030" name="Rectangle 24"/>
          <p:cNvSpPr>
            <a:spLocks noChangeArrowheads="1"/>
          </p:cNvSpPr>
          <p:nvPr/>
        </p:nvSpPr>
        <p:spPr bwMode="auto">
          <a:xfrm>
            <a:off x="10871200" y="6172200"/>
            <a:ext cx="1320800" cy="6858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2400" dirty="0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190500"/>
            <a:ext cx="1030393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AU" altLang="en-US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2901" y="1258889"/>
            <a:ext cx="102743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AU" altLang="en-US"/>
          </a:p>
        </p:txBody>
      </p:sp>
      <p:sp>
        <p:nvSpPr>
          <p:cNvPr id="1033" name="Rectangle 23"/>
          <p:cNvSpPr txBox="1">
            <a:spLocks noChangeArrowheads="1"/>
          </p:cNvSpPr>
          <p:nvPr/>
        </p:nvSpPr>
        <p:spPr bwMode="auto">
          <a:xfrm>
            <a:off x="10972800" y="6238875"/>
            <a:ext cx="1117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1400" b="1">
                <a:latin typeface="Arial" panose="020B0604020202020204" pitchFamily="34" charset="0"/>
              </a:rPr>
              <a:t>14-</a:t>
            </a:r>
            <a:fld id="{A29F584A-3A74-43D9-8C9C-38B8284FA565}" type="slidenum">
              <a:rPr lang="en-US" altLang="en-US" sz="1400" b="1" smtClean="0">
                <a:latin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400" b="1">
              <a:latin typeface="Arial" panose="020B0604020202020204" pitchFamily="34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/>
        </p:nvSpPr>
        <p:spPr bwMode="auto">
          <a:xfrm>
            <a:off x="1930400" y="6305550"/>
            <a:ext cx="894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b="1" dirty="0">
                <a:latin typeface="Arial" panose="020B0604020202020204" pitchFamily="34" charset="0"/>
              </a:rPr>
              <a:t>Copyright © 2017 McGraw-Hill </a:t>
            </a:r>
            <a:r>
              <a:rPr lang="en-AU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Education (Australia) Pty Ltd </a:t>
            </a:r>
            <a:endParaRPr lang="en-US" altLang="en-US" sz="1000" b="1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n-US" sz="1000" b="1" dirty="0" err="1">
                <a:latin typeface="Arial" panose="020B0604020202020204" pitchFamily="34" charset="0"/>
              </a:rPr>
              <a:t>Langfield</a:t>
            </a:r>
            <a:r>
              <a:rPr lang="en-US" altLang="en-US" sz="1000" b="1" dirty="0">
                <a:latin typeface="Arial" panose="020B0604020202020204" pitchFamily="34" charset="0"/>
              </a:rPr>
              <a:t>-Smith, Smith, Andon, Hilton, Thorne </a:t>
            </a:r>
            <a:r>
              <a:rPr lang="en-US" altLang="en-US" sz="1000" b="1" i="1" dirty="0">
                <a:latin typeface="Arial" panose="020B0604020202020204" pitchFamily="34" charset="0"/>
              </a:rPr>
              <a:t>Management Accounting, </a:t>
            </a:r>
            <a:r>
              <a:rPr lang="en-US" altLang="en-US" sz="1000" b="1" dirty="0">
                <a:latin typeface="Arial" panose="020B0604020202020204" pitchFamily="34" charset="0"/>
              </a:rPr>
              <a:t>8e</a:t>
            </a:r>
            <a:endParaRPr lang="en-US" altLang="en-US" sz="1000" b="1" dirty="0"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pic>
        <p:nvPicPr>
          <p:cNvPr id="1035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51575"/>
            <a:ext cx="5588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79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+mj-lt"/>
          <a:ea typeface="ヒラギノ角ゴ Pro W3" charset="-128"/>
          <a:cs typeface="ヒラギノ角ゴ Pro W3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kumimoji="1"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defRPr kumimoji="1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7ED8-A9F2-4C51-B30B-3368023AC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5888" y="3429000"/>
            <a:ext cx="8940800" cy="2133600"/>
          </a:xfrm>
        </p:spPr>
        <p:txBody>
          <a:bodyPr/>
          <a:lstStyle/>
          <a:p>
            <a:pPr algn="ctr"/>
            <a:r>
              <a:rPr lang="en-AU" altLang="en-US" sz="4800" dirty="0"/>
              <a:t> Week 5b: </a:t>
            </a:r>
            <a:br>
              <a:rPr lang="en-AU" altLang="en-US" sz="4800" dirty="0"/>
            </a:br>
            <a:r>
              <a:rPr lang="en-AU" altLang="en-US" sz="4800" dirty="0"/>
              <a:t>Standard costing and variance analysis</a:t>
            </a:r>
            <a:br>
              <a:rPr lang="en-AU" altLang="en-US" sz="4800" dirty="0"/>
            </a:br>
            <a:r>
              <a:rPr lang="en-AU" altLang="en-US" sz="2800" b="0" dirty="0"/>
              <a:t>(plus, introduction to Flexible budgets)</a:t>
            </a:r>
            <a:r>
              <a:rPr lang="en-AU" altLang="en-US" sz="4400" b="0" dirty="0"/>
              <a:t/>
            </a:r>
            <a:br>
              <a:rPr lang="en-AU" altLang="en-US" sz="4400" b="0" dirty="0"/>
            </a:br>
            <a:r>
              <a:rPr lang="en-AU" altLang="en-US" sz="4800" dirty="0"/>
              <a:t/>
            </a:r>
            <a:br>
              <a:rPr lang="en-AU" altLang="en-US" sz="4800" dirty="0"/>
            </a:br>
            <a:r>
              <a:rPr lang="en-AU" altLang="en-US" sz="4400" dirty="0"/>
              <a:t> Chapter 10 </a:t>
            </a:r>
            <a:endParaRPr lang="en-AU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D22253-8E01-475C-8D5A-4D853AC88CDA}"/>
              </a:ext>
            </a:extLst>
          </p:cNvPr>
          <p:cNvSpPr txBox="1"/>
          <p:nvPr/>
        </p:nvSpPr>
        <p:spPr>
          <a:xfrm>
            <a:off x="11274552" y="6345936"/>
            <a:ext cx="859536" cy="307777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10-</a:t>
            </a:r>
            <a:fld id="{9E8A2F99-DDD0-4C1E-828D-F402368169CE}" type="slidenum">
              <a:rPr lang="en-US" sz="1400" b="1" smtClean="0">
                <a:latin typeface="+mj-lt"/>
              </a:rPr>
              <a:t>1</a:t>
            </a:fld>
            <a:endParaRPr lang="en-AU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609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altLang="en-US" sz="4400" dirty="0"/>
              <a:t>Topic in week 4?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0014" y="1268413"/>
            <a:ext cx="7343775" cy="4248150"/>
          </a:xfrm>
        </p:spPr>
        <p:txBody>
          <a:bodyPr/>
          <a:lstStyle/>
          <a:p>
            <a:pPr algn="ctr">
              <a:buFontTx/>
              <a:buNone/>
            </a:pPr>
            <a:endParaRPr lang="en-AU" altLang="en-US" sz="4000"/>
          </a:p>
          <a:p>
            <a:pPr algn="ctr">
              <a:buFontTx/>
              <a:buNone/>
            </a:pPr>
            <a:r>
              <a:rPr lang="en-AU" altLang="en-US" sz="4000"/>
              <a:t>Budgeting!</a:t>
            </a:r>
          </a:p>
          <a:p>
            <a:pPr algn="ctr">
              <a:buFontTx/>
              <a:buNone/>
            </a:pPr>
            <a:r>
              <a:rPr lang="en-AU" altLang="en-US" sz="4000"/>
              <a:t>Why?</a:t>
            </a:r>
          </a:p>
          <a:p>
            <a:pPr algn="ctr">
              <a:buFontTx/>
              <a:buNone/>
            </a:pPr>
            <a:r>
              <a:rPr lang="en-AU" altLang="en-US" sz="4000"/>
              <a:t>PLANNING and </a:t>
            </a:r>
            <a:r>
              <a:rPr lang="en-AU" altLang="en-US" sz="4000" b="1" u="sng">
                <a:solidFill>
                  <a:srgbClr val="D52300"/>
                </a:solidFill>
              </a:rPr>
              <a:t>CONTROL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61376411-1981-4381-AF00-C424DA232970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9436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A0C9BACF-82AE-4EC0-A6E3-4A3F241F8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Controlling costs</a:t>
            </a:r>
          </a:p>
        </p:txBody>
      </p:sp>
      <p:sp>
        <p:nvSpPr>
          <p:cNvPr id="8195" name="Rectangle 5">
            <a:extLst>
              <a:ext uri="{FF2B5EF4-FFF2-40B4-BE49-F238E27FC236}">
                <a16:creationId xmlns:a16="http://schemas.microsoft.com/office/drawing/2014/main" id="{343B346A-8D5C-4F82-8C8D-531DB47B2F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/>
              <a:t>Businesses are ‘in control’ when operations proceed to plan and achieve objectives</a:t>
            </a:r>
          </a:p>
          <a:p>
            <a:r>
              <a:rPr lang="en-AU" altLang="en-US"/>
              <a:t>Necessary requirements for control</a:t>
            </a:r>
          </a:p>
          <a:p>
            <a:pPr lvl="1"/>
            <a:r>
              <a:rPr lang="en-AU" altLang="en-US"/>
              <a:t>A predetermined performance level</a:t>
            </a:r>
          </a:p>
          <a:p>
            <a:pPr lvl="1"/>
            <a:r>
              <a:rPr lang="en-AU" altLang="en-US"/>
              <a:t>A measure of actual performance</a:t>
            </a:r>
          </a:p>
          <a:p>
            <a:pPr lvl="1"/>
            <a:r>
              <a:rPr lang="en-AU" altLang="en-US"/>
              <a:t>A comparison between standard performance and actual performance</a:t>
            </a:r>
          </a:p>
          <a:p>
            <a:endParaRPr lang="en-A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640014" y="0"/>
            <a:ext cx="7799387" cy="935038"/>
          </a:xfrm>
        </p:spPr>
        <p:txBody>
          <a:bodyPr/>
          <a:lstStyle/>
          <a:p>
            <a:pPr algn="ctr"/>
            <a:r>
              <a:rPr lang="en-AU" altLang="en-US" sz="4400" u="sng"/>
              <a:t>Our focus today</a:t>
            </a:r>
            <a:r>
              <a:rPr lang="en-AU" altLang="en-US" sz="4400"/>
              <a:t>: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640014" y="836712"/>
            <a:ext cx="7343775" cy="3168650"/>
          </a:xfrm>
        </p:spPr>
        <p:txBody>
          <a:bodyPr/>
          <a:lstStyle/>
          <a:p>
            <a:pPr algn="ctr">
              <a:buFontTx/>
              <a:buNone/>
            </a:pPr>
            <a:endParaRPr lang="en-AU" altLang="en-US" sz="800" dirty="0"/>
          </a:p>
          <a:p>
            <a:pPr algn="ctr">
              <a:buFontTx/>
              <a:buNone/>
            </a:pPr>
            <a:r>
              <a:rPr lang="en-AU" altLang="en-US" sz="4000" dirty="0"/>
              <a:t>NOT</a:t>
            </a:r>
          </a:p>
          <a:p>
            <a:pPr algn="ctr">
              <a:buFontTx/>
              <a:buNone/>
            </a:pPr>
            <a:r>
              <a:rPr lang="en-AU" altLang="en-US" sz="4000" dirty="0"/>
              <a:t>The Master Budget (big picture)</a:t>
            </a:r>
          </a:p>
          <a:p>
            <a:pPr algn="ctr">
              <a:buFontTx/>
              <a:buNone/>
            </a:pPr>
            <a:endParaRPr lang="en-AU" altLang="en-US" sz="1800" dirty="0"/>
          </a:p>
          <a:p>
            <a:pPr algn="ctr">
              <a:buFontTx/>
              <a:buNone/>
            </a:pPr>
            <a:r>
              <a:rPr lang="en-AU" altLang="en-US" b="1" i="1" dirty="0">
                <a:solidFill>
                  <a:srgbClr val="0070C0"/>
                </a:solidFill>
              </a:rPr>
              <a:t>We’ll look into:</a:t>
            </a:r>
          </a:p>
          <a:p>
            <a:pPr algn="ctr">
              <a:buFontTx/>
              <a:buNone/>
            </a:pPr>
            <a:r>
              <a:rPr lang="en-AU" altLang="en-US" sz="2800" dirty="0"/>
              <a:t>parts of production and purchasing budgets</a:t>
            </a:r>
            <a:endParaRPr lang="en-AU" altLang="en-US" sz="2400" dirty="0"/>
          </a:p>
          <a:p>
            <a:pPr algn="ctr">
              <a:buFontTx/>
              <a:buNone/>
            </a:pPr>
            <a:r>
              <a:rPr lang="en-AU" altLang="en-US" sz="2800" b="1" u="sng" dirty="0">
                <a:solidFill>
                  <a:srgbClr val="000053"/>
                </a:solidFill>
              </a:rPr>
              <a:t>Goal?</a:t>
            </a:r>
            <a:r>
              <a:rPr lang="en-AU" altLang="en-US" sz="2800" dirty="0">
                <a:solidFill>
                  <a:srgbClr val="00B050"/>
                </a:solidFill>
              </a:rPr>
              <a:t> Measure the efficiency of the production and purchasing departments given the set standards in </a:t>
            </a:r>
            <a:r>
              <a:rPr lang="en-AU" altLang="en-US" sz="2800" b="1" u="sng" dirty="0">
                <a:solidFill>
                  <a:srgbClr val="FF0000"/>
                </a:solidFill>
              </a:rPr>
              <a:t>pricing</a:t>
            </a:r>
            <a:r>
              <a:rPr lang="en-AU" altLang="en-US" sz="2800" dirty="0">
                <a:solidFill>
                  <a:srgbClr val="00B050"/>
                </a:solidFill>
              </a:rPr>
              <a:t> and </a:t>
            </a:r>
            <a:r>
              <a:rPr lang="en-AU" altLang="en-US" sz="2800" b="1" u="sng" dirty="0">
                <a:solidFill>
                  <a:srgbClr val="FF0000"/>
                </a:solidFill>
              </a:rPr>
              <a:t>usage</a:t>
            </a:r>
            <a:r>
              <a:rPr lang="en-AU" altLang="en-US" sz="2800" dirty="0">
                <a:solidFill>
                  <a:srgbClr val="00B050"/>
                </a:solidFill>
              </a:rPr>
              <a:t> of DM and DL</a:t>
            </a:r>
            <a:endParaRPr lang="en-AU" altLang="en-US" sz="2400" dirty="0">
              <a:solidFill>
                <a:srgbClr val="00B050"/>
              </a:solidFill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DA910370-6BF9-4A45-80FC-0B9B42C6053B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4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9919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75279" y="159488"/>
            <a:ext cx="7799387" cy="935038"/>
          </a:xfrm>
        </p:spPr>
        <p:txBody>
          <a:bodyPr/>
          <a:lstStyle/>
          <a:p>
            <a:pPr algn="ctr"/>
            <a:r>
              <a:rPr lang="en-AU" altLang="en-US" sz="4400" dirty="0"/>
              <a:t>Standard Costing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626782" y="1094526"/>
            <a:ext cx="9675627" cy="3168650"/>
          </a:xfrm>
        </p:spPr>
        <p:txBody>
          <a:bodyPr/>
          <a:lstStyle/>
          <a:p>
            <a:pPr algn="ctr">
              <a:buFontTx/>
              <a:buNone/>
            </a:pPr>
            <a:endParaRPr lang="en-AU" altLang="en-US" sz="1000" dirty="0"/>
          </a:p>
          <a:p>
            <a:r>
              <a:rPr lang="en-AU" altLang="en-US" sz="4000" dirty="0"/>
              <a:t>The process of setting those standards and related accounting activities are called Standard Costing</a:t>
            </a:r>
          </a:p>
          <a:p>
            <a:r>
              <a:rPr lang="en-AU" altLang="en-US" sz="4000" dirty="0"/>
              <a:t>Our focus today is on the standard costing of Direct material and Direct </a:t>
            </a:r>
            <a:r>
              <a:rPr lang="en-AU" altLang="en-US" sz="4000" dirty="0" smtClean="0"/>
              <a:t>labour</a:t>
            </a:r>
            <a:endParaRPr lang="en-AU" altLang="en-US" dirty="0" smtClean="0"/>
          </a:p>
          <a:p>
            <a:pPr algn="ctr">
              <a:buFontTx/>
              <a:buNone/>
            </a:pPr>
            <a:r>
              <a:rPr lang="en-AU" altLang="en-US" sz="4800" dirty="0" smtClean="0"/>
              <a:t> </a:t>
            </a:r>
            <a:r>
              <a:rPr lang="en-AU" altLang="en-US" sz="4800" dirty="0">
                <a:solidFill>
                  <a:srgbClr val="FFC000"/>
                </a:solidFill>
              </a:rPr>
              <a:t>(micro level budgeting!)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DA910370-6BF9-4A45-80FC-0B9B42C6053B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5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2460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6902" y="563526"/>
            <a:ext cx="9664996" cy="4837814"/>
          </a:xfrm>
        </p:spPr>
        <p:txBody>
          <a:bodyPr/>
          <a:lstStyle/>
          <a:p>
            <a:pPr algn="ctr" eaLnBrk="1" hangingPunct="1"/>
            <a:r>
              <a:rPr lang="en-AU" altLang="en-US" sz="3200" i="1" dirty="0">
                <a:solidFill>
                  <a:srgbClr val="FF0000"/>
                </a:solidFill>
              </a:rPr>
              <a:t>So what’s today’s topic again?</a:t>
            </a:r>
            <a:r>
              <a:rPr lang="en-AU" altLang="en-US" sz="4400" dirty="0"/>
              <a:t> </a:t>
            </a:r>
            <a:br>
              <a:rPr lang="en-AU" altLang="en-US" sz="4400" dirty="0"/>
            </a:br>
            <a:r>
              <a:rPr lang="en-AU" altLang="en-US" sz="4400" dirty="0"/>
              <a:t>Week 5b: Standard costing </a:t>
            </a:r>
            <a:r>
              <a:rPr lang="en-AU" altLang="en-US" sz="2800" b="0" i="1" dirty="0">
                <a:solidFill>
                  <a:srgbClr val="FF0000"/>
                </a:solidFill>
              </a:rPr>
              <a:t>(i.e., micro level budgeting for DM and DL)</a:t>
            </a:r>
            <a:r>
              <a:rPr lang="en-AU" altLang="en-US" sz="4400" dirty="0"/>
              <a:t> and variance analysis </a:t>
            </a:r>
            <a:br>
              <a:rPr lang="en-AU" altLang="en-US" sz="4400" dirty="0"/>
            </a:br>
            <a:r>
              <a:rPr lang="en-AU" altLang="en-US" sz="2800" b="0" i="1" dirty="0">
                <a:solidFill>
                  <a:srgbClr val="FF0000"/>
                </a:solidFill>
              </a:rPr>
              <a:t>(What’s that? See next slide!)</a:t>
            </a:r>
            <a:r>
              <a:rPr lang="en-AU" altLang="en-US" sz="4400" dirty="0"/>
              <a:t/>
            </a:r>
            <a:br>
              <a:rPr lang="en-AU" altLang="en-US" sz="4400" dirty="0"/>
            </a:br>
            <a:r>
              <a:rPr lang="en-AU" altLang="en-US" sz="3200" b="0" dirty="0"/>
              <a:t>(plus, introduction to Flexible budgets)</a:t>
            </a:r>
            <a:br>
              <a:rPr lang="en-AU" altLang="en-US" sz="3200" b="0" dirty="0"/>
            </a:br>
            <a:r>
              <a:rPr lang="en-AU" altLang="en-US" sz="2800" b="0" i="1" dirty="0">
                <a:solidFill>
                  <a:srgbClr val="FF0000"/>
                </a:solidFill>
              </a:rPr>
              <a:t>(Couple of slides later)</a:t>
            </a:r>
            <a:endParaRPr lang="en-AU" altLang="en-US" sz="2800" dirty="0">
              <a:solidFill>
                <a:srgbClr val="2D17D1"/>
              </a:solidFill>
            </a:endParaRPr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D2683302-2D1B-420C-9821-D2E835BAE713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6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5813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640014" y="-26988"/>
            <a:ext cx="7799387" cy="935038"/>
          </a:xfrm>
        </p:spPr>
        <p:txBody>
          <a:bodyPr/>
          <a:lstStyle/>
          <a:p>
            <a:pPr algn="ctr"/>
            <a:r>
              <a:rPr lang="en-AU" altLang="en-US" sz="4400"/>
              <a:t>Just compare!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856682" y="1268412"/>
          <a:ext cx="7343775" cy="4608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A7C0A1DD-EB72-42FA-A382-F6F412179D21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7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  <p:sp>
        <p:nvSpPr>
          <p:cNvPr id="10" name="Down Arrow Callout 9"/>
          <p:cNvSpPr/>
          <p:nvPr/>
        </p:nvSpPr>
        <p:spPr bwMode="auto">
          <a:xfrm>
            <a:off x="6456363" y="2636839"/>
            <a:ext cx="144462" cy="1152525"/>
          </a:xfrm>
          <a:prstGeom prst="downArrowCallou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11" name="Left-Right Arrow 10"/>
          <p:cNvSpPr/>
          <p:nvPr/>
        </p:nvSpPr>
        <p:spPr bwMode="auto">
          <a:xfrm>
            <a:off x="6126163" y="2276476"/>
            <a:ext cx="792162" cy="485775"/>
          </a:xfrm>
          <a:prstGeom prst="leftRight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03304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6B05E2-5A7B-4825-91C3-0F5AB34AD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856B05E2-5A7B-4825-91C3-0F5AB34AD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856B05E2-5A7B-4825-91C3-0F5AB34AD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4009C28-ED47-4CC4-9AB7-72BCB1956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14009C28-ED47-4CC4-9AB7-72BCB1956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14009C28-ED47-4CC4-9AB7-72BCB1956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2F3FC2-2FC3-4E67-A2E9-BE492664A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A72F3FC2-2FC3-4E67-A2E9-BE492664A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A72F3FC2-2FC3-4E67-A2E9-BE492664A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2495550" y="188914"/>
            <a:ext cx="8066088" cy="935037"/>
          </a:xfrm>
        </p:spPr>
        <p:txBody>
          <a:bodyPr/>
          <a:lstStyle/>
          <a:p>
            <a:pPr algn="ctr"/>
            <a:r>
              <a:rPr lang="en-AU" altLang="en-US"/>
              <a:t>Just compare</a:t>
            </a:r>
            <a:r>
              <a:rPr lang="en-AU" altLang="en-US" sz="4400"/>
              <a:t> </a:t>
            </a:r>
            <a:r>
              <a:rPr lang="en-AU" altLang="en-US" sz="2800" i="1">
                <a:solidFill>
                  <a:srgbClr val="FF0000"/>
                </a:solidFill>
              </a:rPr>
              <a:t>with a bit of modification!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856682" y="1268412"/>
          <a:ext cx="7343775" cy="4608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32064798-08BD-42BF-9D73-733F2F535982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8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  <p:sp>
        <p:nvSpPr>
          <p:cNvPr id="10" name="Down Arrow Callout 9"/>
          <p:cNvSpPr/>
          <p:nvPr/>
        </p:nvSpPr>
        <p:spPr bwMode="auto">
          <a:xfrm>
            <a:off x="6456363" y="2636839"/>
            <a:ext cx="144462" cy="1152525"/>
          </a:xfrm>
          <a:prstGeom prst="downArrowCallou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11" name="Left-Right Arrow 10"/>
          <p:cNvSpPr/>
          <p:nvPr/>
        </p:nvSpPr>
        <p:spPr bwMode="auto">
          <a:xfrm>
            <a:off x="6126163" y="2276476"/>
            <a:ext cx="792162" cy="485775"/>
          </a:xfrm>
          <a:prstGeom prst="leftRightArrow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65338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56B05E2-5A7B-4825-91C3-0F5AB34AD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856B05E2-5A7B-4825-91C3-0F5AB34AD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856B05E2-5A7B-4825-91C3-0F5AB34AD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4009C28-ED47-4CC4-9AB7-72BCB1956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14009C28-ED47-4CC4-9AB7-72BCB1956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14009C28-ED47-4CC4-9AB7-72BCB1956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2F3FC2-2FC3-4E67-A2E9-BE492664A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A72F3FC2-2FC3-4E67-A2E9-BE492664A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A72F3FC2-2FC3-4E67-A2E9-BE492664A6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>
            <a:extLst>
              <a:ext uri="{FF2B5EF4-FFF2-40B4-BE49-F238E27FC236}">
                <a16:creationId xmlns:a16="http://schemas.microsoft.com/office/drawing/2014/main" id="{102B065C-B82A-40ED-A556-7352A182C6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3268" y="0"/>
            <a:ext cx="10303933" cy="935038"/>
          </a:xfrm>
        </p:spPr>
        <p:txBody>
          <a:bodyPr/>
          <a:lstStyle/>
          <a:p>
            <a:r>
              <a:rPr lang="en-AU" altLang="en-US" sz="4400" dirty="0"/>
              <a:t>Standard costing</a:t>
            </a:r>
          </a:p>
        </p:txBody>
      </p:sp>
      <p:sp>
        <p:nvSpPr>
          <p:cNvPr id="10243" name="Rectangle 6">
            <a:extLst>
              <a:ext uri="{FF2B5EF4-FFF2-40B4-BE49-F238E27FC236}">
                <a16:creationId xmlns:a16="http://schemas.microsoft.com/office/drawing/2014/main" id="{DA2A6090-66D9-4DE5-801D-012B443AF3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3600"/>
              <a:t>Standard costing is a part of the budgetary control system</a:t>
            </a:r>
          </a:p>
          <a:p>
            <a:pPr lvl="1"/>
            <a:r>
              <a:rPr lang="en-US" altLang="en-US" sz="3200"/>
              <a:t>A predetermined or standard cost is developed</a:t>
            </a:r>
          </a:p>
          <a:p>
            <a:pPr lvl="1"/>
            <a:r>
              <a:rPr lang="en-AU" altLang="en-US" sz="3200"/>
              <a:t>The actual cost incurred in the product process is measured</a:t>
            </a:r>
          </a:p>
          <a:p>
            <a:pPr lvl="1"/>
            <a:r>
              <a:rPr lang="en-AU" altLang="en-US" sz="3200"/>
              <a:t>The actual cost is compared to the standard cost to determine a standard cost variance</a:t>
            </a:r>
          </a:p>
          <a:p>
            <a:pPr lvl="1"/>
            <a:endParaRPr lang="en-AU" altLang="en-US" sz="3200"/>
          </a:p>
          <a:p>
            <a:pPr lvl="1"/>
            <a:endParaRPr lang="en-AU" altLang="en-US" sz="3200"/>
          </a:p>
          <a:p>
            <a:endParaRPr lang="en-AU" altLang="en-US"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400" dirty="0" smtClean="0"/>
              <a:t>Standard Costing </a:t>
            </a:r>
            <a:r>
              <a:rPr lang="en-US" altLang="en-US" sz="2800" b="0" i="1" dirty="0" smtClean="0"/>
              <a:t>(contd.)</a:t>
            </a:r>
            <a:endParaRPr lang="en-US" altLang="en-US" sz="4400" b="0" i="1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83267" y="1503438"/>
            <a:ext cx="10274300" cy="4681537"/>
          </a:xfrm>
        </p:spPr>
        <p:txBody>
          <a:bodyPr/>
          <a:lstStyle/>
          <a:p>
            <a:pPr eaLnBrk="1" hangingPunct="1"/>
            <a:r>
              <a:rPr lang="en-US" altLang="en-US" dirty="0"/>
              <a:t>Budgeted amounts and rates are actually booked into the accounting system to cost products and services or give quotes.</a:t>
            </a:r>
          </a:p>
          <a:p>
            <a:pPr eaLnBrk="1" hangingPunct="1"/>
            <a:r>
              <a:rPr lang="en-US" altLang="en-US" dirty="0"/>
              <a:t>These budgeted amounts contrast with actual activity and give rise to variance accounts.</a:t>
            </a:r>
          </a:p>
          <a:p>
            <a:pPr eaLnBrk="1" hangingPunct="1"/>
            <a:r>
              <a:rPr lang="en-US" altLang="en-US" dirty="0"/>
              <a:t>Flexible budgets play a part in those comparisons</a:t>
            </a:r>
          </a:p>
        </p:txBody>
      </p:sp>
    </p:spTree>
    <p:extLst>
      <p:ext uri="{BB962C8B-B14F-4D97-AF65-F5344CB8AC3E}">
        <p14:creationId xmlns:p14="http://schemas.microsoft.com/office/powerpoint/2010/main" val="399102423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146F618C-207E-4DE3-938C-799C18777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3268" y="0"/>
            <a:ext cx="10303933" cy="935038"/>
          </a:xfrm>
        </p:spPr>
        <p:txBody>
          <a:bodyPr/>
          <a:lstStyle/>
          <a:p>
            <a:r>
              <a:rPr lang="en-AU" altLang="en-US" sz="4400" dirty="0"/>
              <a:t>Standard cost variances</a:t>
            </a:r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id="{C8EC2721-E43D-4E23-BF4F-37E8304D54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4000" dirty="0"/>
              <a:t>Used to evaluate actual performance and control costs</a:t>
            </a:r>
          </a:p>
          <a:p>
            <a:r>
              <a:rPr lang="en-AU" altLang="en-US" sz="4000" dirty="0"/>
              <a:t>Standard costs can be developed for direct material, direct labour and overheads </a:t>
            </a:r>
          </a:p>
          <a:p>
            <a:r>
              <a:rPr lang="en-AU" altLang="en-US" sz="4000" dirty="0"/>
              <a:t>Significant cost variances must be investigated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Content Placeholder 7" descr="Langfield_ex11.1_p51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5" r="19077"/>
          <a:stretch>
            <a:fillRect/>
          </a:stretch>
        </p:blipFill>
        <p:spPr>
          <a:xfrm>
            <a:off x="1974555" y="2388336"/>
            <a:ext cx="8945082" cy="3365705"/>
          </a:xfrm>
        </p:spPr>
      </p:pic>
      <p:sp>
        <p:nvSpPr>
          <p:cNvPr id="20483" name="Rectangle 6"/>
          <p:cNvSpPr>
            <a:spLocks noGrp="1" noChangeArrowheads="1"/>
          </p:cNvSpPr>
          <p:nvPr>
            <p:ph type="title"/>
          </p:nvPr>
        </p:nvSpPr>
        <p:spPr>
          <a:xfrm>
            <a:off x="1871478" y="168313"/>
            <a:ext cx="7799388" cy="935038"/>
          </a:xfrm>
        </p:spPr>
        <p:txBody>
          <a:bodyPr/>
          <a:lstStyle/>
          <a:p>
            <a:pPr eaLnBrk="1" hangingPunct="1"/>
            <a:r>
              <a:rPr lang="en-AU" altLang="en-US" dirty="0"/>
              <a:t>Static and flexible budgets</a:t>
            </a:r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89" y="1557338"/>
            <a:ext cx="2015348" cy="73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4555" y="1195389"/>
            <a:ext cx="69297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Why introduce flexible budgets now?</a:t>
            </a:r>
          </a:p>
          <a:p>
            <a:r>
              <a:rPr lang="en-AU" sz="2800" dirty="0">
                <a:solidFill>
                  <a:srgbClr val="0070C0"/>
                </a:solidFill>
              </a:rPr>
              <a:t>So that we can compare ‘apples’ with ‘apples’!</a:t>
            </a:r>
          </a:p>
        </p:txBody>
      </p:sp>
    </p:spTree>
    <p:extLst>
      <p:ext uri="{BB962C8B-B14F-4D97-AF65-F5344CB8AC3E}">
        <p14:creationId xmlns:p14="http://schemas.microsoft.com/office/powerpoint/2010/main" val="1021803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title"/>
          </p:nvPr>
        </p:nvSpPr>
        <p:spPr>
          <a:xfrm>
            <a:off x="1583268" y="0"/>
            <a:ext cx="10303933" cy="935038"/>
          </a:xfrm>
        </p:spPr>
        <p:txBody>
          <a:bodyPr/>
          <a:lstStyle/>
          <a:p>
            <a:pPr eaLnBrk="1" hangingPunct="1"/>
            <a:r>
              <a:rPr lang="en-AU" altLang="en-US" dirty="0"/>
              <a:t>Flexible budgets</a:t>
            </a:r>
          </a:p>
        </p:txBody>
      </p:sp>
      <p:sp>
        <p:nvSpPr>
          <p:cNvPr id="2150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dirty="0"/>
              <a:t>A detailed budget prepared for a range of levels of activity</a:t>
            </a:r>
          </a:p>
          <a:p>
            <a:pPr lvl="1" eaLnBrk="1" hangingPunct="1"/>
            <a:r>
              <a:rPr lang="en-AU" altLang="en-US" dirty="0"/>
              <a:t>Compared to a static budget which relates to one specific planned level of activity</a:t>
            </a:r>
          </a:p>
          <a:p>
            <a:pPr eaLnBrk="1" hangingPunct="1"/>
            <a:r>
              <a:rPr lang="en-AU" altLang="en-US" dirty="0"/>
              <a:t>Allows us to select the most appropriate benchmark for cost control</a:t>
            </a:r>
          </a:p>
          <a:p>
            <a:pPr eaLnBrk="1" hangingPunct="1"/>
            <a:r>
              <a:rPr lang="en-AU" altLang="en-US" dirty="0"/>
              <a:t>Provides a valid basis for comparing actual and expected costs to budget, for the actual level of activity</a:t>
            </a:r>
          </a:p>
          <a:p>
            <a:pPr lvl="1" eaLnBrk="1" hangingPunct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590498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456659" y="314763"/>
            <a:ext cx="10037135" cy="935038"/>
          </a:xfrm>
        </p:spPr>
        <p:txBody>
          <a:bodyPr/>
          <a:lstStyle/>
          <a:p>
            <a:r>
              <a:rPr lang="en-AU" altLang="en-US" dirty="0"/>
              <a:t>So, we </a:t>
            </a:r>
            <a:r>
              <a:rPr lang="en-AU" altLang="en-US" dirty="0" smtClean="0"/>
              <a:t>are learning </a:t>
            </a:r>
            <a:r>
              <a:rPr lang="en-AU" altLang="en-US" dirty="0"/>
              <a:t>today and in week 6..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552353" y="1701378"/>
            <a:ext cx="8432179" cy="4679950"/>
          </a:xfrm>
        </p:spPr>
        <p:txBody>
          <a:bodyPr/>
          <a:lstStyle/>
          <a:p>
            <a:pPr eaLnBrk="1" hangingPunct="1"/>
            <a:r>
              <a:rPr lang="en-AU" altLang="en-US" sz="3600" dirty="0"/>
              <a:t>What is standard cost</a:t>
            </a:r>
          </a:p>
          <a:p>
            <a:pPr eaLnBrk="1" hangingPunct="1"/>
            <a:r>
              <a:rPr lang="en-AU" altLang="en-US" sz="3600" dirty="0"/>
              <a:t>How to calculate standard cost variances between </a:t>
            </a:r>
            <a:r>
              <a:rPr lang="en-AU" altLang="en-US" sz="3600" dirty="0">
                <a:solidFill>
                  <a:srgbClr val="00B050"/>
                </a:solidFill>
              </a:rPr>
              <a:t>flexible budget</a:t>
            </a:r>
            <a:r>
              <a:rPr lang="en-AU" altLang="en-US" sz="3600" dirty="0"/>
              <a:t> and </a:t>
            </a:r>
            <a:r>
              <a:rPr lang="en-AU" altLang="en-US" sz="3600" dirty="0">
                <a:solidFill>
                  <a:srgbClr val="0000FF"/>
                </a:solidFill>
              </a:rPr>
              <a:t>actual results</a:t>
            </a:r>
          </a:p>
          <a:p>
            <a:pPr eaLnBrk="1" hangingPunct="1"/>
            <a:r>
              <a:rPr lang="en-AU" altLang="en-US" sz="3600" dirty="0">
                <a:solidFill>
                  <a:srgbClr val="0070C0"/>
                </a:solidFill>
              </a:rPr>
              <a:t>When to investigate a variances and take corrective action– challenges?</a:t>
            </a:r>
          </a:p>
          <a:p>
            <a:pPr eaLnBrk="1" hangingPunct="1"/>
            <a:r>
              <a:rPr lang="en-US" altLang="en-US" sz="3600" dirty="0"/>
              <a:t>Behavioral impact of standard costing</a:t>
            </a:r>
            <a:endParaRPr lang="en-AU" altLang="en-US" sz="3600" dirty="0"/>
          </a:p>
          <a:p>
            <a:pPr>
              <a:buFontTx/>
              <a:buNone/>
            </a:pPr>
            <a:endParaRPr lang="en-AU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5838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But first, how to Set standards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 sz="4000" dirty="0"/>
              <a:t>A variety of methods used</a:t>
            </a:r>
          </a:p>
          <a:p>
            <a:pPr lvl="1" eaLnBrk="1" hangingPunct="1"/>
            <a:r>
              <a:rPr lang="en-AU" altLang="en-US" sz="3600" dirty="0"/>
              <a:t>Analysis of historical data</a:t>
            </a:r>
          </a:p>
          <a:p>
            <a:pPr lvl="1" eaLnBrk="1" hangingPunct="1"/>
            <a:r>
              <a:rPr lang="en-AU" altLang="en-US" sz="3600" dirty="0"/>
              <a:t>Engineering methods</a:t>
            </a:r>
          </a:p>
          <a:p>
            <a:pPr lvl="1"/>
            <a:r>
              <a:rPr lang="en-AU" altLang="en-US" sz="3600" dirty="0"/>
              <a:t>Combined approach</a:t>
            </a:r>
          </a:p>
          <a:p>
            <a:pPr eaLnBrk="1" hangingPunct="1"/>
            <a:r>
              <a:rPr lang="en-AU" altLang="en-US" sz="4000" dirty="0">
                <a:solidFill>
                  <a:srgbClr val="00B050"/>
                </a:solidFill>
              </a:rPr>
              <a:t>In practice, both</a:t>
            </a:r>
          </a:p>
          <a:p>
            <a:pPr eaLnBrk="1" hangingPunct="1"/>
            <a:r>
              <a:rPr lang="en-AU" altLang="en-US" sz="4000" dirty="0">
                <a:solidFill>
                  <a:srgbClr val="0070C0"/>
                </a:solidFill>
              </a:rPr>
              <a:t>Remember “participative budgeting”?</a:t>
            </a:r>
          </a:p>
          <a:p>
            <a:pPr eaLnBrk="1" hangingPunct="1"/>
            <a:endParaRPr lang="en-AU" altLang="en-US" sz="4000" dirty="0"/>
          </a:p>
          <a:p>
            <a:pPr lvl="1" eaLnBrk="1" hangingPunct="1"/>
            <a:endParaRPr lang="en-AU" altLang="en-US" sz="4000" dirty="0"/>
          </a:p>
          <a:p>
            <a:pPr eaLnBrk="1" hangingPunct="1"/>
            <a:endParaRPr lang="en-AU" altLang="en-US" sz="4000" dirty="0"/>
          </a:p>
          <a:p>
            <a:pPr lvl="1" eaLnBrk="1" hangingPunct="1"/>
            <a:endParaRPr lang="en-AU" altLang="en-US" sz="4000" dirty="0"/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B6A52CBE-12D4-4C74-9060-2FAACF4A31FF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15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8404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400"/>
              <a:t>Standards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640014" y="1557338"/>
            <a:ext cx="7343775" cy="3168650"/>
          </a:xfrm>
        </p:spPr>
        <p:txBody>
          <a:bodyPr/>
          <a:lstStyle/>
          <a:p>
            <a:r>
              <a:rPr lang="en-AU" altLang="en-US" sz="4000"/>
              <a:t>Ideal/ Perfect Standard</a:t>
            </a:r>
          </a:p>
          <a:p>
            <a:endParaRPr lang="en-AU" altLang="en-US" sz="4000"/>
          </a:p>
          <a:p>
            <a:r>
              <a:rPr lang="en-AU" altLang="en-US" sz="4000"/>
              <a:t>Practical/ Currently Attainable Standard</a:t>
            </a: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248400"/>
            <a:ext cx="21336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914A347-57E1-4A7C-9B8B-89AE11F37A83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16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97068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3ACBDE3F-B411-4793-BFC6-4A9239E0D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2002" y="44450"/>
            <a:ext cx="10303933" cy="935038"/>
          </a:xfrm>
        </p:spPr>
        <p:txBody>
          <a:bodyPr/>
          <a:lstStyle/>
          <a:p>
            <a:r>
              <a:rPr lang="en-AU" altLang="en-US" sz="4400" dirty="0"/>
              <a:t>Perfection standards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83546095-1716-429B-B772-B30579DDEC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64046" y="1425576"/>
            <a:ext cx="10274300" cy="4681537"/>
          </a:xfrm>
        </p:spPr>
        <p:txBody>
          <a:bodyPr/>
          <a:lstStyle/>
          <a:p>
            <a:r>
              <a:rPr lang="en-AU" altLang="en-US" sz="4000" dirty="0"/>
              <a:t>Reflect minimum attainable costs under nearly perfect operating conditions</a:t>
            </a:r>
          </a:p>
          <a:p>
            <a:pPr lvl="1"/>
            <a:r>
              <a:rPr lang="en-AU" altLang="en-US" sz="3600" dirty="0"/>
              <a:t>Assumes peak efficiency, the lowest material and labour prices, the use of the best quality materials and no production disruptions</a:t>
            </a:r>
          </a:p>
          <a:p>
            <a:pPr lvl="1"/>
            <a:endParaRPr lang="en-AU" altLang="en-US" sz="3600" dirty="0"/>
          </a:p>
        </p:txBody>
      </p:sp>
      <p:sp>
        <p:nvSpPr>
          <p:cNvPr id="16388" name="Text Box 8">
            <a:extLst>
              <a:ext uri="{FF2B5EF4-FFF2-40B4-BE49-F238E27FC236}">
                <a16:creationId xmlns:a16="http://schemas.microsoft.com/office/drawing/2014/main" id="{44CD9C41-680E-49AA-99B2-D0DF652CA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013" y="5661026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B007501B-260B-42BC-9158-6653F4E9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268" y="0"/>
            <a:ext cx="10303933" cy="935038"/>
          </a:xfrm>
        </p:spPr>
        <p:txBody>
          <a:bodyPr/>
          <a:lstStyle/>
          <a:p>
            <a:r>
              <a:rPr lang="en-AU" altLang="en-US" sz="4400" dirty="0"/>
              <a:t>Perfection standards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E363AE34-B4DC-4E7B-988D-7AD785D67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4000" dirty="0"/>
              <a:t>Motivational impact?</a:t>
            </a:r>
          </a:p>
          <a:p>
            <a:pPr lvl="1"/>
            <a:r>
              <a:rPr lang="en-AU" altLang="en-US" sz="3600" dirty="0"/>
              <a:t>Motivation to achieve lowest cost possible</a:t>
            </a:r>
          </a:p>
          <a:p>
            <a:pPr lvl="1"/>
            <a:r>
              <a:rPr lang="en-AU" altLang="en-US" sz="3600" dirty="0"/>
              <a:t>May discourage employees from working hard as standards unlikely to be achieved</a:t>
            </a:r>
          </a:p>
          <a:p>
            <a:pPr lvl="1"/>
            <a:r>
              <a:rPr lang="en-AU" altLang="en-US" sz="3600" dirty="0"/>
              <a:t>May encourage employees to sacrifice product quality to achieve low costs</a:t>
            </a:r>
          </a:p>
          <a:p>
            <a:pPr lvl="1"/>
            <a:endParaRPr lang="en-AU" altLang="en-US" sz="3600" dirty="0"/>
          </a:p>
          <a:p>
            <a:endParaRPr lang="en-AU" alt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>
            <a:extLst>
              <a:ext uri="{FF2B5EF4-FFF2-40B4-BE49-F238E27FC236}">
                <a16:creationId xmlns:a16="http://schemas.microsoft.com/office/drawing/2014/main" id="{95E7ECED-46D4-4A46-B09A-CE1C0B8C2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941" y="0"/>
            <a:ext cx="10303933" cy="935038"/>
          </a:xfrm>
        </p:spPr>
        <p:txBody>
          <a:bodyPr/>
          <a:lstStyle/>
          <a:p>
            <a:r>
              <a:rPr lang="en-AU" altLang="en-US" sz="4400" dirty="0"/>
              <a:t>Practical standards</a:t>
            </a:r>
          </a:p>
        </p:txBody>
      </p:sp>
      <p:sp>
        <p:nvSpPr>
          <p:cNvPr id="19459" name="Rectangle 6">
            <a:extLst>
              <a:ext uri="{FF2B5EF4-FFF2-40B4-BE49-F238E27FC236}">
                <a16:creationId xmlns:a16="http://schemas.microsoft.com/office/drawing/2014/main" id="{6AE0BF16-990C-40DC-A56E-566A8D31F7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4000" dirty="0"/>
              <a:t>Practical standards are the minimum attainable costs under normal operating conditions</a:t>
            </a:r>
          </a:p>
          <a:p>
            <a:r>
              <a:rPr lang="en-AU" altLang="en-US" sz="4000" dirty="0"/>
              <a:t>Allowances made for downtime and wastage</a:t>
            </a:r>
          </a:p>
        </p:txBody>
      </p:sp>
      <p:sp>
        <p:nvSpPr>
          <p:cNvPr id="19460" name="Text Box 8">
            <a:extLst>
              <a:ext uri="{FF2B5EF4-FFF2-40B4-BE49-F238E27FC236}">
                <a16:creationId xmlns:a16="http://schemas.microsoft.com/office/drawing/2014/main" id="{4B2E308E-D5B9-43BB-8D1A-7D092EB28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013" y="5661026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0C328ED5-1EB0-4260-92B4-E2C7F496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309" y="105440"/>
            <a:ext cx="10303933" cy="935038"/>
          </a:xfrm>
        </p:spPr>
        <p:txBody>
          <a:bodyPr/>
          <a:lstStyle/>
          <a:p>
            <a:r>
              <a:rPr lang="en-AU" altLang="en-US" dirty="0"/>
              <a:t>Practical standards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53CD6C7D-E5A0-46BB-96DC-CA6E3D891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4000" dirty="0"/>
              <a:t>Motivational impact?</a:t>
            </a:r>
          </a:p>
          <a:p>
            <a:pPr lvl="1"/>
            <a:r>
              <a:rPr lang="en-AU" altLang="en-US" sz="3600" dirty="0"/>
              <a:t>May encourage more positive attitudes towards targets</a:t>
            </a:r>
          </a:p>
          <a:p>
            <a:pPr lvl="1"/>
            <a:r>
              <a:rPr lang="en-AU" altLang="en-US" sz="3600" dirty="0"/>
              <a:t>May encourage inefficiency and waste</a:t>
            </a:r>
          </a:p>
          <a:p>
            <a:pPr lvl="1"/>
            <a:r>
              <a:rPr lang="en-AU" altLang="en-US" sz="3600" dirty="0"/>
              <a:t>Can build continuous improvement into standards to make them more demanding</a:t>
            </a:r>
          </a:p>
          <a:p>
            <a:endParaRPr lang="en-AU" alt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>
            <a:extLst>
              <a:ext uri="{FF2B5EF4-FFF2-40B4-BE49-F238E27FC236}">
                <a16:creationId xmlns:a16="http://schemas.microsoft.com/office/drawing/2014/main" id="{155EFA69-4FB8-4415-B782-791AE3CD3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941" y="0"/>
            <a:ext cx="10303933" cy="935038"/>
          </a:xfrm>
        </p:spPr>
        <p:txBody>
          <a:bodyPr/>
          <a:lstStyle/>
          <a:p>
            <a:r>
              <a:rPr lang="en-AU" altLang="en-US" sz="4400" dirty="0"/>
              <a:t>Benchmarking cost standards</a:t>
            </a:r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D36EC2A2-110C-49BA-8983-BF5848F6C5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3600" dirty="0"/>
              <a:t>Identifying companies that have the best cost performance</a:t>
            </a:r>
          </a:p>
          <a:p>
            <a:pPr lvl="1"/>
            <a:r>
              <a:rPr lang="en-AU" altLang="en-US" sz="3200" dirty="0"/>
              <a:t>Assessing their level of costs</a:t>
            </a:r>
          </a:p>
          <a:p>
            <a:pPr lvl="1"/>
            <a:r>
              <a:rPr lang="en-AU" altLang="en-US" sz="3200" dirty="0"/>
              <a:t>Identifying the cost performance gap</a:t>
            </a:r>
          </a:p>
          <a:p>
            <a:r>
              <a:rPr lang="en-AU" altLang="en-US" sz="3600" dirty="0"/>
              <a:t>Identifies areas needing to improve cost performance</a:t>
            </a:r>
          </a:p>
          <a:p>
            <a:r>
              <a:rPr lang="en-AU" altLang="en-US" sz="3600" dirty="0"/>
              <a:t>Cost standards may be formulated to achieve external performance standards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>
            <a:extLst>
              <a:ext uri="{FF2B5EF4-FFF2-40B4-BE49-F238E27FC236}">
                <a16:creationId xmlns:a16="http://schemas.microsoft.com/office/drawing/2014/main" id="{FCC0E8A5-3F51-46FF-817E-53A8B2A8B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7633" y="549276"/>
            <a:ext cx="8818118" cy="935038"/>
          </a:xfrm>
        </p:spPr>
        <p:txBody>
          <a:bodyPr/>
          <a:lstStyle/>
          <a:p>
            <a:r>
              <a:rPr lang="en-AU" altLang="en-US" dirty="0"/>
              <a:t>Developing standards in service organisations</a:t>
            </a:r>
          </a:p>
        </p:txBody>
      </p:sp>
      <p:sp>
        <p:nvSpPr>
          <p:cNvPr id="24579" name="Rectangle 6">
            <a:extLst>
              <a:ext uri="{FF2B5EF4-FFF2-40B4-BE49-F238E27FC236}">
                <a16:creationId xmlns:a16="http://schemas.microsoft.com/office/drawing/2014/main" id="{1FD693E0-48E8-4040-9CFA-7EE51543CC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27632" y="1883664"/>
            <a:ext cx="9717307" cy="4282187"/>
          </a:xfrm>
        </p:spPr>
        <p:txBody>
          <a:bodyPr/>
          <a:lstStyle/>
          <a:p>
            <a:r>
              <a:rPr lang="en-AU" altLang="en-US" sz="4000" dirty="0"/>
              <a:t>Services provided to customers may be non-repetitive</a:t>
            </a:r>
          </a:p>
          <a:p>
            <a:r>
              <a:rPr lang="en-AU" altLang="en-US" sz="4000" dirty="0"/>
              <a:t>However, service firms may develop standard quantities to capture the time taken for key activities and processes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400"/>
              <a:t>Direct material standards</a:t>
            </a:r>
          </a:p>
        </p:txBody>
      </p:sp>
      <p:sp>
        <p:nvSpPr>
          <p:cNvPr id="13315" name="Rectangle 5"/>
          <p:cNvSpPr>
            <a:spLocks noGrp="1" noChangeArrowheads="1"/>
          </p:cNvSpPr>
          <p:nvPr>
            <p:ph idx="1"/>
          </p:nvPr>
        </p:nvSpPr>
        <p:spPr>
          <a:xfrm>
            <a:off x="2640014" y="1773238"/>
            <a:ext cx="7343775" cy="3168650"/>
          </a:xfrm>
        </p:spPr>
        <p:txBody>
          <a:bodyPr/>
          <a:lstStyle/>
          <a:p>
            <a:pPr eaLnBrk="1" hangingPunct="1"/>
            <a:r>
              <a:rPr lang="en-AU" altLang="en-US" sz="4000"/>
              <a:t>Standard material quantity </a:t>
            </a:r>
          </a:p>
          <a:p>
            <a:pPr eaLnBrk="1" hangingPunct="1"/>
            <a:endParaRPr lang="en-AU" altLang="en-US" sz="4000"/>
          </a:p>
          <a:p>
            <a:pPr eaLnBrk="1" hangingPunct="1"/>
            <a:r>
              <a:rPr lang="en-AU" altLang="en-US" sz="4000"/>
              <a:t>Standard material price</a:t>
            </a:r>
          </a:p>
        </p:txBody>
      </p:sp>
      <p:sp>
        <p:nvSpPr>
          <p:cNvPr id="2867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CA09277B-3C3B-47CE-9879-B0515B359A26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23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973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400"/>
              <a:t>Direct labour standards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>
          <a:xfrm>
            <a:off x="2782889" y="1700213"/>
            <a:ext cx="7343775" cy="3168650"/>
          </a:xfrm>
        </p:spPr>
        <p:txBody>
          <a:bodyPr/>
          <a:lstStyle/>
          <a:p>
            <a:pPr eaLnBrk="1" hangingPunct="1"/>
            <a:r>
              <a:rPr lang="en-AU" altLang="en-US" sz="4000"/>
              <a:t>Standard direct labour hours</a:t>
            </a:r>
          </a:p>
          <a:p>
            <a:pPr eaLnBrk="1" hangingPunct="1"/>
            <a:endParaRPr lang="en-AU" altLang="en-US" sz="4000"/>
          </a:p>
          <a:p>
            <a:pPr eaLnBrk="1" hangingPunct="1"/>
            <a:r>
              <a:rPr lang="en-AU" altLang="en-US" sz="4000"/>
              <a:t>Standard labour rate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endParaRPr lang="en-AU" altLang="en-US" sz="4000"/>
          </a:p>
        </p:txBody>
      </p:sp>
      <p:sp>
        <p:nvSpPr>
          <p:cNvPr id="3072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14E1D599-0E4A-4BCB-B9B1-1008288DCA19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24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1751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400" dirty="0"/>
              <a:t>Standard cost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>
          <a:xfrm>
            <a:off x="1583267" y="1743740"/>
            <a:ext cx="9835116" cy="3604437"/>
          </a:xfrm>
        </p:spPr>
        <p:txBody>
          <a:bodyPr/>
          <a:lstStyle/>
          <a:p>
            <a:r>
              <a:rPr lang="en-AU" altLang="en-US" sz="4000" dirty="0"/>
              <a:t>Standard cost of a unit of output is a carefully determined cost based on standard quantity and standard price of DM, DL, MOH</a:t>
            </a:r>
          </a:p>
          <a:p>
            <a:r>
              <a:rPr lang="en-AU" altLang="en-US" sz="4000" dirty="0"/>
              <a:t>Standard cost is important for planning and control</a:t>
            </a:r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F46B4FCD-7D64-4A1F-8FED-4CC15DB5D156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25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145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Content Placeholder 7" descr="Langfield_ex10.8_p488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7"/>
          <a:stretch>
            <a:fillRect/>
          </a:stretch>
        </p:blipFill>
        <p:spPr>
          <a:xfrm>
            <a:off x="2640013" y="2205038"/>
            <a:ext cx="7416800" cy="3448050"/>
          </a:xfrm>
        </p:spPr>
      </p:pic>
      <p:sp>
        <p:nvSpPr>
          <p:cNvPr id="5427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400">
                <a:solidFill>
                  <a:schemeClr val="tx1"/>
                </a:solidFill>
              </a:rPr>
              <a:t>10-</a:t>
            </a:r>
            <a:fld id="{D604739B-0090-43FA-B01F-F2FFCBDF6D9D}" type="slidenum">
              <a:rPr kumimoji="0" lang="en-AU" altLang="en-US" sz="14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26</a:t>
            </a:fld>
            <a:endParaRPr kumimoji="0" lang="en-AU" altLang="en-US" sz="1400">
              <a:solidFill>
                <a:schemeClr val="tx1"/>
              </a:solidFill>
            </a:endParaRPr>
          </a:p>
        </p:txBody>
      </p:sp>
      <p:sp>
        <p:nvSpPr>
          <p:cNvPr id="54276" name="Rectangle 6"/>
          <p:cNvSpPr>
            <a:spLocks noGrp="1" noChangeArrowheads="1"/>
          </p:cNvSpPr>
          <p:nvPr>
            <p:ph type="title"/>
          </p:nvPr>
        </p:nvSpPr>
        <p:spPr>
          <a:xfrm>
            <a:off x="1559368" y="638176"/>
            <a:ext cx="7799388" cy="935037"/>
          </a:xfrm>
        </p:spPr>
        <p:txBody>
          <a:bodyPr/>
          <a:lstStyle/>
          <a:p>
            <a:pPr eaLnBrk="1" hangingPunct="1"/>
            <a:r>
              <a:rPr lang="en-AU" altLang="en-US" dirty="0"/>
              <a:t>Standard costs for product costing (cont.)</a:t>
            </a:r>
          </a:p>
        </p:txBody>
      </p:sp>
      <p:pic>
        <p:nvPicPr>
          <p:cNvPr id="5427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4" y="1268413"/>
            <a:ext cx="16097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155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title"/>
          </p:nvPr>
        </p:nvSpPr>
        <p:spPr>
          <a:xfrm>
            <a:off x="1577237" y="763145"/>
            <a:ext cx="8511326" cy="935038"/>
          </a:xfrm>
        </p:spPr>
        <p:txBody>
          <a:bodyPr/>
          <a:lstStyle/>
          <a:p>
            <a:pPr algn="ctr" eaLnBrk="1" hangingPunct="1"/>
            <a:r>
              <a:rPr lang="en-AU" altLang="en-US" dirty="0"/>
              <a:t>Investigating significant variances and taking corrective actions</a:t>
            </a:r>
          </a:p>
        </p:txBody>
      </p:sp>
      <p:sp>
        <p:nvSpPr>
          <p:cNvPr id="27651" name="Rectangle 8"/>
          <p:cNvSpPr>
            <a:spLocks noGrp="1" noChangeArrowheads="1"/>
          </p:cNvSpPr>
          <p:nvPr>
            <p:ph idx="1"/>
          </p:nvPr>
        </p:nvSpPr>
        <p:spPr>
          <a:xfrm>
            <a:off x="1672192" y="2345533"/>
            <a:ext cx="9906664" cy="3168650"/>
          </a:xfrm>
        </p:spPr>
        <p:txBody>
          <a:bodyPr/>
          <a:lstStyle/>
          <a:p>
            <a:pPr eaLnBrk="1" hangingPunct="1"/>
            <a:r>
              <a:rPr lang="en-AU" altLang="en-US" sz="4000" dirty="0"/>
              <a:t>Management by exception</a:t>
            </a:r>
          </a:p>
          <a:p>
            <a:pPr lvl="1" eaLnBrk="1" hangingPunct="1"/>
            <a:r>
              <a:rPr lang="en-AU" altLang="en-US" sz="3600" dirty="0"/>
              <a:t>Only significant cost variances are reported and investigated</a:t>
            </a:r>
          </a:p>
          <a:p>
            <a:pPr eaLnBrk="1" hangingPunct="1">
              <a:buFontTx/>
              <a:buNone/>
            </a:pPr>
            <a:endParaRPr lang="en-AU" altLang="en-US" sz="4000" dirty="0"/>
          </a:p>
        </p:txBody>
      </p:sp>
      <p:sp>
        <p:nvSpPr>
          <p:cNvPr id="5632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5C37DB9C-61DE-457E-AFD5-62466C61B799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27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  <p:sp>
        <p:nvSpPr>
          <p:cNvPr id="56325" name="Text Box 6"/>
          <p:cNvSpPr txBox="1">
            <a:spLocks noChangeArrowheads="1"/>
          </p:cNvSpPr>
          <p:nvPr/>
        </p:nvSpPr>
        <p:spPr bwMode="auto">
          <a:xfrm>
            <a:off x="9448800" y="5638801"/>
            <a:ext cx="1219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2000" i="1">
                <a:solidFill>
                  <a:schemeClr val="tx1"/>
                </a:solidFill>
                <a:latin typeface="Times New Roman" panose="02020603050405020304" pitchFamily="18" charset="0"/>
              </a:rPr>
              <a:t>(cont.)</a:t>
            </a:r>
            <a:endParaRPr kumimoji="0" lang="en-AU" altLang="en-US" sz="2000" i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806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1553572" y="0"/>
            <a:ext cx="8286750" cy="1714500"/>
          </a:xfrm>
        </p:spPr>
        <p:txBody>
          <a:bodyPr/>
          <a:lstStyle/>
          <a:p>
            <a:r>
              <a:rPr lang="en-AU" altLang="en-US" dirty="0"/>
              <a:t>Which variances are significant?</a:t>
            </a:r>
            <a:br>
              <a:rPr lang="en-AU" altLang="en-US" dirty="0"/>
            </a:br>
            <a:endParaRPr lang="en-AU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8326" y="1487894"/>
            <a:ext cx="9240800" cy="31686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AU" altLang="en-US" sz="4000" dirty="0"/>
              <a:t>Size of variance (relative and absolute)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AU" altLang="en-US" sz="4000" dirty="0"/>
              <a:t>Recurring variances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AU" altLang="en-US" sz="4000" dirty="0"/>
              <a:t>Trends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AU" altLang="en-US" sz="4000" dirty="0"/>
              <a:t>Controllability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AU" altLang="en-US" sz="4000" dirty="0"/>
              <a:t>Management judgement</a:t>
            </a:r>
            <a:endParaRPr lang="en-AU" altLang="en-US" sz="2800" dirty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BD117335-8793-43EB-8C46-434BC67EBF5C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28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713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>
            <a:extLst>
              <a:ext uri="{FF2B5EF4-FFF2-40B4-BE49-F238E27FC236}">
                <a16:creationId xmlns:a16="http://schemas.microsoft.com/office/drawing/2014/main" id="{50A3E7DD-704A-4E60-9EBB-D648AF85A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5311" y="328723"/>
            <a:ext cx="10303933" cy="935038"/>
          </a:xfrm>
        </p:spPr>
        <p:txBody>
          <a:bodyPr/>
          <a:lstStyle/>
          <a:p>
            <a:r>
              <a:rPr lang="en-AU" altLang="en-US" dirty="0"/>
              <a:t>Investigating significant variances </a:t>
            </a:r>
          </a:p>
        </p:txBody>
      </p:sp>
      <p:sp>
        <p:nvSpPr>
          <p:cNvPr id="61443" name="Rectangle 7">
            <a:extLst>
              <a:ext uri="{FF2B5EF4-FFF2-40B4-BE49-F238E27FC236}">
                <a16:creationId xmlns:a16="http://schemas.microsoft.com/office/drawing/2014/main" id="{53A750A7-6CA7-4E61-9F64-3B6C0A02DB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85311" y="1620396"/>
            <a:ext cx="10274300" cy="4681537"/>
          </a:xfrm>
        </p:spPr>
        <p:txBody>
          <a:bodyPr/>
          <a:lstStyle/>
          <a:p>
            <a:r>
              <a:rPr lang="en-AU" altLang="en-US" sz="4000" dirty="0"/>
              <a:t>Favourable and unfavourable variances warrant similar investigation</a:t>
            </a:r>
          </a:p>
          <a:p>
            <a:pPr lvl="1"/>
            <a:r>
              <a:rPr lang="en-AU" altLang="en-US" sz="3600" dirty="0"/>
              <a:t>May reveal efficiencies and new improved practices</a:t>
            </a:r>
          </a:p>
          <a:p>
            <a:pPr lvl="1"/>
            <a:r>
              <a:rPr lang="en-AU" altLang="en-US" sz="3600" dirty="0"/>
              <a:t>May mean that the standard is too loose</a:t>
            </a:r>
          </a:p>
          <a:p>
            <a:pPr lvl="1"/>
            <a:endParaRPr lang="en-AU" altLang="en-US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5"/>
          <p:cNvSpPr>
            <a:spLocks noGrp="1" noChangeArrowheads="1"/>
          </p:cNvSpPr>
          <p:nvPr>
            <p:ph idx="1"/>
          </p:nvPr>
        </p:nvSpPr>
        <p:spPr>
          <a:xfrm>
            <a:off x="1839433" y="648516"/>
            <a:ext cx="9484242" cy="45370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AU" altLang="en-US" sz="4000" dirty="0"/>
          </a:p>
          <a:p>
            <a:pPr algn="ctr" eaLnBrk="1" hangingPunct="1">
              <a:buFontTx/>
              <a:buNone/>
            </a:pPr>
            <a:r>
              <a:rPr lang="en-AU" altLang="en-US" sz="4000" b="1" dirty="0"/>
              <a:t>Behavioural impact</a:t>
            </a:r>
          </a:p>
          <a:p>
            <a:pPr eaLnBrk="1" hangingPunct="1">
              <a:buFontTx/>
              <a:buNone/>
            </a:pPr>
            <a:endParaRPr lang="en-AU" altLang="en-US" sz="4000" dirty="0"/>
          </a:p>
          <a:p>
            <a:pPr algn="ctr" eaLnBrk="1" hangingPunct="1"/>
            <a:r>
              <a:rPr lang="en-AU" altLang="en-US" sz="4000" dirty="0"/>
              <a:t>What is the behavioural impact of standard costing?</a:t>
            </a:r>
          </a:p>
          <a:p>
            <a:pPr eaLnBrk="1" hangingPunct="1">
              <a:buFontTx/>
              <a:buNone/>
            </a:pPr>
            <a:r>
              <a:rPr lang="en-AU" altLang="en-US" sz="4000" dirty="0"/>
              <a:t> </a:t>
            </a:r>
          </a:p>
        </p:txBody>
      </p:sp>
      <p:sp>
        <p:nvSpPr>
          <p:cNvPr id="62468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2FCA9108-A942-4ECC-911D-1DEEB18EAD25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30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68068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400"/>
              <a:t>Similar to budgeting...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96451" y="6284913"/>
            <a:ext cx="784225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AU" altLang="en-US" sz="1200">
                <a:solidFill>
                  <a:schemeClr val="tx1"/>
                </a:solidFill>
              </a:rPr>
              <a:t>10-</a:t>
            </a:r>
            <a:fld id="{31A6CB25-32C9-4C5F-ADDE-58BDA21CDB43}" type="slidenum">
              <a:rPr kumimoji="0" lang="en-AU" altLang="en-US" sz="1200">
                <a:solidFill>
                  <a:schemeClr val="tx1"/>
                </a:solidFill>
              </a:rPr>
              <a:pPr>
                <a:spcBef>
                  <a:spcPct val="50000"/>
                </a:spcBef>
                <a:buClrTx/>
                <a:buFontTx/>
                <a:buNone/>
              </a:pPr>
              <a:t>31</a:t>
            </a:fld>
            <a:endParaRPr kumimoji="0" lang="en-AU" altLang="en-US" sz="12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Can be used to evaluate performance</a:t>
            </a:r>
          </a:p>
          <a:p>
            <a:pPr eaLnBrk="1" hangingPunct="1"/>
            <a:r>
              <a:rPr lang="en-AU" altLang="en-US"/>
              <a:t>Hence, can be used to determine salary increases, bonuses and promotions</a:t>
            </a:r>
          </a:p>
          <a:p>
            <a:pPr eaLnBrk="1" hangingPunct="1"/>
            <a:r>
              <a:rPr lang="en-AU" altLang="en-US"/>
              <a:t>As a result?</a:t>
            </a:r>
          </a:p>
          <a:p>
            <a:pPr lvl="1" eaLnBrk="1" hangingPunct="1"/>
            <a:r>
              <a:rPr lang="en-AU" altLang="en-US">
                <a:solidFill>
                  <a:srgbClr val="00B050"/>
                </a:solidFill>
              </a:rPr>
              <a:t>Motivate positive behaviours</a:t>
            </a:r>
          </a:p>
          <a:p>
            <a:pPr lvl="1" eaLnBrk="1" hangingPunct="1"/>
            <a:r>
              <a:rPr lang="en-AU" altLang="en-US">
                <a:solidFill>
                  <a:srgbClr val="FF0000"/>
                </a:solidFill>
              </a:rPr>
              <a:t>Encourage the manipulation of data and reports and dysfunctional activities and decisions</a:t>
            </a:r>
          </a:p>
        </p:txBody>
      </p:sp>
    </p:spTree>
    <p:extLst>
      <p:ext uri="{BB962C8B-B14F-4D97-AF65-F5344CB8AC3E}">
        <p14:creationId xmlns:p14="http://schemas.microsoft.com/office/powerpoint/2010/main" val="23877251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McGraw Hill">
  <a:themeElements>
    <a:clrScheme name="Deegan 5e PPT templa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Deegan 5e PP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egan 5e PPT templa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cGraw Hill" id="{BD4715D9-EFBF-4182-9FFD-08EA196A0597}" vid="{DD5482BF-5182-470C-B46C-3BA0927EB4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McGraw Hill</Template>
  <TotalTime>65</TotalTime>
  <Words>940</Words>
  <Application>Microsoft Office PowerPoint</Application>
  <PresentationFormat>Widescreen</PresentationFormat>
  <Paragraphs>194</Paragraphs>
  <Slides>31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Symbol</vt:lpstr>
      <vt:lpstr>Times New Roman</vt:lpstr>
      <vt:lpstr>Wingdings</vt:lpstr>
      <vt:lpstr>ヒラギノ角ゴ Pro W3</vt:lpstr>
      <vt:lpstr>McGraw Hill</vt:lpstr>
      <vt:lpstr> Week 5b:  Standard costing and variance analysis (plus, introduction to Flexible budgets)   Chapter 10 </vt:lpstr>
      <vt:lpstr>Topic in week 4?</vt:lpstr>
      <vt:lpstr>Controlling costs</vt:lpstr>
      <vt:lpstr>Our focus today:</vt:lpstr>
      <vt:lpstr>Standard Costing</vt:lpstr>
      <vt:lpstr>So what’s today’s topic again?  Week 5b: Standard costing (i.e., micro level budgeting for DM and DL) and variance analysis  (What’s that? See next slide!) (plus, introduction to Flexible budgets) (Couple of slides later)</vt:lpstr>
      <vt:lpstr>Just compare!</vt:lpstr>
      <vt:lpstr>Just compare with a bit of modification!</vt:lpstr>
      <vt:lpstr>Standard costing</vt:lpstr>
      <vt:lpstr>Standard Costing (contd.)</vt:lpstr>
      <vt:lpstr>Standard cost variances</vt:lpstr>
      <vt:lpstr>Static and flexible budgets</vt:lpstr>
      <vt:lpstr>Flexible budgets</vt:lpstr>
      <vt:lpstr>So, we are learning today and in week 6..</vt:lpstr>
      <vt:lpstr>But first, how to Set standards</vt:lpstr>
      <vt:lpstr>Standards</vt:lpstr>
      <vt:lpstr>Perfection standards</vt:lpstr>
      <vt:lpstr>Perfection standards</vt:lpstr>
      <vt:lpstr>Practical standards</vt:lpstr>
      <vt:lpstr>Practical standards</vt:lpstr>
      <vt:lpstr>Benchmarking cost standards</vt:lpstr>
      <vt:lpstr>Developing standards in service organisations</vt:lpstr>
      <vt:lpstr>Direct material standards</vt:lpstr>
      <vt:lpstr>Direct labour standards</vt:lpstr>
      <vt:lpstr>Standard cost</vt:lpstr>
      <vt:lpstr>Standard costs for product costing (cont.)</vt:lpstr>
      <vt:lpstr>Investigating significant variances and taking corrective actions</vt:lpstr>
      <vt:lpstr>Which variances are significant? </vt:lpstr>
      <vt:lpstr>Investigating significant variances </vt:lpstr>
      <vt:lpstr>PowerPoint Presentation</vt:lpstr>
      <vt:lpstr>Similar to budgeting...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Week 5b:  Standard costing and variance analysis (plus, introduction to Flexible budgets)   Chapter 10 </dc:title>
  <dc:creator>Eka Tan</dc:creator>
  <cp:lastModifiedBy>Ahmad Sujan</cp:lastModifiedBy>
  <cp:revision>7</cp:revision>
  <dcterms:created xsi:type="dcterms:W3CDTF">2018-08-08T13:22:45Z</dcterms:created>
  <dcterms:modified xsi:type="dcterms:W3CDTF">2019-08-15T13:33:19Z</dcterms:modified>
</cp:coreProperties>
</file>