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347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19" r:id="rId12"/>
    <p:sldId id="351" r:id="rId13"/>
    <p:sldId id="375" r:id="rId14"/>
    <p:sldId id="376" r:id="rId15"/>
    <p:sldId id="386" r:id="rId16"/>
    <p:sldId id="377" r:id="rId17"/>
    <p:sldId id="348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8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F18E59-AB07-43D0-BE0D-FAD4295E7010}" v="42" dt="2018-08-08T13:21:42.8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979" autoAdjust="0"/>
  </p:normalViewPr>
  <p:slideViewPr>
    <p:cSldViewPr snapToGrid="0">
      <p:cViewPr varScale="1">
        <p:scale>
          <a:sx n="61" d="100"/>
          <a:sy n="61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E4112F-7265-4003-9A48-3FCBB81C1737}" type="doc">
      <dgm:prSet loTypeId="urn:microsoft.com/office/officeart/2005/8/layout/hierarchy3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AU"/>
        </a:p>
      </dgm:t>
    </dgm:pt>
    <dgm:pt modelId="{EEB47BEA-2144-4BD3-B55F-14DF07956CD4}">
      <dgm:prSet phldrT="[Text]"/>
      <dgm:spPr/>
      <dgm:t>
        <a:bodyPr/>
        <a:lstStyle/>
        <a:p>
          <a:r>
            <a:rPr lang="en-AU" dirty="0"/>
            <a:t>Budget- applied</a:t>
          </a:r>
        </a:p>
      </dgm:t>
    </dgm:pt>
    <dgm:pt modelId="{60257A52-5B91-4F76-BE3D-63164F84E0DE}" type="parTrans" cxnId="{6426DF8C-EBDF-449E-A5CB-745349E7A64B}">
      <dgm:prSet/>
      <dgm:spPr/>
      <dgm:t>
        <a:bodyPr/>
        <a:lstStyle/>
        <a:p>
          <a:endParaRPr lang="en-AU"/>
        </a:p>
      </dgm:t>
    </dgm:pt>
    <dgm:pt modelId="{613C49C2-A299-4790-A196-4EB8DEBC0839}" type="sibTrans" cxnId="{6426DF8C-EBDF-449E-A5CB-745349E7A64B}">
      <dgm:prSet/>
      <dgm:spPr/>
      <dgm:t>
        <a:bodyPr/>
        <a:lstStyle/>
        <a:p>
          <a:endParaRPr lang="en-AU"/>
        </a:p>
      </dgm:t>
    </dgm:pt>
    <dgm:pt modelId="{C55C26C5-198A-480C-A8A3-267C9C179BC7}">
      <dgm:prSet phldrT="[Text]"/>
      <dgm:spPr/>
      <dgm:t>
        <a:bodyPr/>
        <a:lstStyle/>
        <a:p>
          <a:r>
            <a:rPr lang="en-AU" dirty="0"/>
            <a:t>Variations</a:t>
          </a:r>
        </a:p>
      </dgm:t>
    </dgm:pt>
    <dgm:pt modelId="{B7CFF9E6-B2D9-4D5A-8BDA-DFF8C6E5DFBF}" type="parTrans" cxnId="{C67FAC65-5413-4546-8658-736B8B0172CA}">
      <dgm:prSet/>
      <dgm:spPr/>
      <dgm:t>
        <a:bodyPr/>
        <a:lstStyle/>
        <a:p>
          <a:endParaRPr lang="en-AU"/>
        </a:p>
      </dgm:t>
    </dgm:pt>
    <dgm:pt modelId="{006C8266-EAFE-4E6E-9E98-E8C8C71EBDCB}" type="sibTrans" cxnId="{C67FAC65-5413-4546-8658-736B8B0172CA}">
      <dgm:prSet/>
      <dgm:spPr/>
      <dgm:t>
        <a:bodyPr/>
        <a:lstStyle/>
        <a:p>
          <a:endParaRPr lang="en-AU"/>
        </a:p>
      </dgm:t>
    </dgm:pt>
    <dgm:pt modelId="{0086F9C3-59A6-46B2-AEB3-2AAADFBC96A6}">
      <dgm:prSet phldrT="[Text]"/>
      <dgm:spPr/>
      <dgm:t>
        <a:bodyPr/>
        <a:lstStyle/>
        <a:p>
          <a:r>
            <a:rPr lang="en-AU" dirty="0"/>
            <a:t>Behavioural implications</a:t>
          </a:r>
        </a:p>
      </dgm:t>
    </dgm:pt>
    <dgm:pt modelId="{DA50CDB4-727E-4CC6-A638-650AAFF868C1}" type="parTrans" cxnId="{BDE3A2F4-A385-4FAA-A029-350A5CFA7C96}">
      <dgm:prSet/>
      <dgm:spPr/>
      <dgm:t>
        <a:bodyPr/>
        <a:lstStyle/>
        <a:p>
          <a:endParaRPr lang="en-AU"/>
        </a:p>
      </dgm:t>
    </dgm:pt>
    <dgm:pt modelId="{C5A9F609-1DD7-4280-A238-813E37B895F6}" type="sibTrans" cxnId="{BDE3A2F4-A385-4FAA-A029-350A5CFA7C96}">
      <dgm:prSet/>
      <dgm:spPr/>
      <dgm:t>
        <a:bodyPr/>
        <a:lstStyle/>
        <a:p>
          <a:endParaRPr lang="en-AU"/>
        </a:p>
      </dgm:t>
    </dgm:pt>
    <dgm:pt modelId="{5B4671CE-5E03-4DB9-B78E-06F3AE20DC86}" type="pres">
      <dgm:prSet presAssocID="{C8E4112F-7265-4003-9A48-3FCBB81C173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90207928-E29E-4BFA-9468-FC2A93FA360A}" type="pres">
      <dgm:prSet presAssocID="{EEB47BEA-2144-4BD3-B55F-14DF07956CD4}" presName="root" presStyleCnt="0"/>
      <dgm:spPr/>
    </dgm:pt>
    <dgm:pt modelId="{CE36DF31-C9A2-4EF0-8F97-F1F360E564A0}" type="pres">
      <dgm:prSet presAssocID="{EEB47BEA-2144-4BD3-B55F-14DF07956CD4}" presName="rootComposite" presStyleCnt="0"/>
      <dgm:spPr/>
    </dgm:pt>
    <dgm:pt modelId="{1E2726A4-C22E-4A2B-95C8-2740DF5FD807}" type="pres">
      <dgm:prSet presAssocID="{EEB47BEA-2144-4BD3-B55F-14DF07956CD4}" presName="rootText" presStyleLbl="node1" presStyleIdx="0" presStyleCnt="1"/>
      <dgm:spPr/>
      <dgm:t>
        <a:bodyPr/>
        <a:lstStyle/>
        <a:p>
          <a:endParaRPr lang="en-AU"/>
        </a:p>
      </dgm:t>
    </dgm:pt>
    <dgm:pt modelId="{79556B1C-8EE8-473D-A769-1C0C69CEE206}" type="pres">
      <dgm:prSet presAssocID="{EEB47BEA-2144-4BD3-B55F-14DF07956CD4}" presName="rootConnector" presStyleLbl="node1" presStyleIdx="0" presStyleCnt="1"/>
      <dgm:spPr/>
      <dgm:t>
        <a:bodyPr/>
        <a:lstStyle/>
        <a:p>
          <a:endParaRPr lang="en-AU"/>
        </a:p>
      </dgm:t>
    </dgm:pt>
    <dgm:pt modelId="{8A82ECF9-DDF9-4B1A-AF1F-5A3B2CE54D33}" type="pres">
      <dgm:prSet presAssocID="{EEB47BEA-2144-4BD3-B55F-14DF07956CD4}" presName="childShape" presStyleCnt="0"/>
      <dgm:spPr/>
    </dgm:pt>
    <dgm:pt modelId="{11EF6D60-7799-4BD4-9577-CD527122D643}" type="pres">
      <dgm:prSet presAssocID="{B7CFF9E6-B2D9-4D5A-8BDA-DFF8C6E5DFBF}" presName="Name13" presStyleLbl="parChTrans1D2" presStyleIdx="0" presStyleCnt="2"/>
      <dgm:spPr/>
      <dgm:t>
        <a:bodyPr/>
        <a:lstStyle/>
        <a:p>
          <a:endParaRPr lang="en-AU"/>
        </a:p>
      </dgm:t>
    </dgm:pt>
    <dgm:pt modelId="{9AC61BF6-9029-41F4-AF5B-4738AC41053D}" type="pres">
      <dgm:prSet presAssocID="{C55C26C5-198A-480C-A8A3-267C9C179BC7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04FF163-FE53-43F6-8CE1-7DCF2296C118}" type="pres">
      <dgm:prSet presAssocID="{DA50CDB4-727E-4CC6-A638-650AAFF868C1}" presName="Name13" presStyleLbl="parChTrans1D2" presStyleIdx="1" presStyleCnt="2"/>
      <dgm:spPr/>
      <dgm:t>
        <a:bodyPr/>
        <a:lstStyle/>
        <a:p>
          <a:endParaRPr lang="en-AU"/>
        </a:p>
      </dgm:t>
    </dgm:pt>
    <dgm:pt modelId="{160CFB32-4B4C-4364-A9BD-B0931CAB8950}" type="pres">
      <dgm:prSet presAssocID="{0086F9C3-59A6-46B2-AEB3-2AAADFBC96A6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14AA753E-D6D2-4660-9AE9-86D53D69CAD7}" type="presOf" srcId="{B7CFF9E6-B2D9-4D5A-8BDA-DFF8C6E5DFBF}" destId="{11EF6D60-7799-4BD4-9577-CD527122D643}" srcOrd="0" destOrd="0" presId="urn:microsoft.com/office/officeart/2005/8/layout/hierarchy3"/>
    <dgm:cxn modelId="{BDE3A2F4-A385-4FAA-A029-350A5CFA7C96}" srcId="{EEB47BEA-2144-4BD3-B55F-14DF07956CD4}" destId="{0086F9C3-59A6-46B2-AEB3-2AAADFBC96A6}" srcOrd="1" destOrd="0" parTransId="{DA50CDB4-727E-4CC6-A638-650AAFF868C1}" sibTransId="{C5A9F609-1DD7-4280-A238-813E37B895F6}"/>
    <dgm:cxn modelId="{4609C110-FAB7-46B5-B141-0A7996559215}" type="presOf" srcId="{DA50CDB4-727E-4CC6-A638-650AAFF868C1}" destId="{204FF163-FE53-43F6-8CE1-7DCF2296C118}" srcOrd="0" destOrd="0" presId="urn:microsoft.com/office/officeart/2005/8/layout/hierarchy3"/>
    <dgm:cxn modelId="{3160905E-0F6A-4043-8C09-59252DA8E4E1}" type="presOf" srcId="{EEB47BEA-2144-4BD3-B55F-14DF07956CD4}" destId="{79556B1C-8EE8-473D-A769-1C0C69CEE206}" srcOrd="1" destOrd="0" presId="urn:microsoft.com/office/officeart/2005/8/layout/hierarchy3"/>
    <dgm:cxn modelId="{C67FAC65-5413-4546-8658-736B8B0172CA}" srcId="{EEB47BEA-2144-4BD3-B55F-14DF07956CD4}" destId="{C55C26C5-198A-480C-A8A3-267C9C179BC7}" srcOrd="0" destOrd="0" parTransId="{B7CFF9E6-B2D9-4D5A-8BDA-DFF8C6E5DFBF}" sibTransId="{006C8266-EAFE-4E6E-9E98-E8C8C71EBDCB}"/>
    <dgm:cxn modelId="{02616DF9-77C5-4348-B6B6-25103B69AA1D}" type="presOf" srcId="{0086F9C3-59A6-46B2-AEB3-2AAADFBC96A6}" destId="{160CFB32-4B4C-4364-A9BD-B0931CAB8950}" srcOrd="0" destOrd="0" presId="urn:microsoft.com/office/officeart/2005/8/layout/hierarchy3"/>
    <dgm:cxn modelId="{A0C82646-97D0-4706-96B5-8859857879A7}" type="presOf" srcId="{C8E4112F-7265-4003-9A48-3FCBB81C1737}" destId="{5B4671CE-5E03-4DB9-B78E-06F3AE20DC86}" srcOrd="0" destOrd="0" presId="urn:microsoft.com/office/officeart/2005/8/layout/hierarchy3"/>
    <dgm:cxn modelId="{6426DF8C-EBDF-449E-A5CB-745349E7A64B}" srcId="{C8E4112F-7265-4003-9A48-3FCBB81C1737}" destId="{EEB47BEA-2144-4BD3-B55F-14DF07956CD4}" srcOrd="0" destOrd="0" parTransId="{60257A52-5B91-4F76-BE3D-63164F84E0DE}" sibTransId="{613C49C2-A299-4790-A196-4EB8DEBC0839}"/>
    <dgm:cxn modelId="{088E2E0B-8D23-4589-9980-DE0B63260933}" type="presOf" srcId="{C55C26C5-198A-480C-A8A3-267C9C179BC7}" destId="{9AC61BF6-9029-41F4-AF5B-4738AC41053D}" srcOrd="0" destOrd="0" presId="urn:microsoft.com/office/officeart/2005/8/layout/hierarchy3"/>
    <dgm:cxn modelId="{F90F49B7-B1B1-4A3B-8B1E-2EA0A6FEE2D5}" type="presOf" srcId="{EEB47BEA-2144-4BD3-B55F-14DF07956CD4}" destId="{1E2726A4-C22E-4A2B-95C8-2740DF5FD807}" srcOrd="0" destOrd="0" presId="urn:microsoft.com/office/officeart/2005/8/layout/hierarchy3"/>
    <dgm:cxn modelId="{745B2D58-062C-4509-8410-75CA46C96E73}" type="presParOf" srcId="{5B4671CE-5E03-4DB9-B78E-06F3AE20DC86}" destId="{90207928-E29E-4BFA-9468-FC2A93FA360A}" srcOrd="0" destOrd="0" presId="urn:microsoft.com/office/officeart/2005/8/layout/hierarchy3"/>
    <dgm:cxn modelId="{0063CF62-F075-4AD7-8FC7-03BA5E2E1982}" type="presParOf" srcId="{90207928-E29E-4BFA-9468-FC2A93FA360A}" destId="{CE36DF31-C9A2-4EF0-8F97-F1F360E564A0}" srcOrd="0" destOrd="0" presId="urn:microsoft.com/office/officeart/2005/8/layout/hierarchy3"/>
    <dgm:cxn modelId="{23A2FFAD-A26B-4E1A-8992-6F091DD77975}" type="presParOf" srcId="{CE36DF31-C9A2-4EF0-8F97-F1F360E564A0}" destId="{1E2726A4-C22E-4A2B-95C8-2740DF5FD807}" srcOrd="0" destOrd="0" presId="urn:microsoft.com/office/officeart/2005/8/layout/hierarchy3"/>
    <dgm:cxn modelId="{9D833145-153F-466B-949D-C8B799414EBA}" type="presParOf" srcId="{CE36DF31-C9A2-4EF0-8F97-F1F360E564A0}" destId="{79556B1C-8EE8-473D-A769-1C0C69CEE206}" srcOrd="1" destOrd="0" presId="urn:microsoft.com/office/officeart/2005/8/layout/hierarchy3"/>
    <dgm:cxn modelId="{5473051E-8E5B-459B-B81D-A56093A6DC6D}" type="presParOf" srcId="{90207928-E29E-4BFA-9468-FC2A93FA360A}" destId="{8A82ECF9-DDF9-4B1A-AF1F-5A3B2CE54D33}" srcOrd="1" destOrd="0" presId="urn:microsoft.com/office/officeart/2005/8/layout/hierarchy3"/>
    <dgm:cxn modelId="{2C84BBB5-FB6B-46B4-853C-B6E333501323}" type="presParOf" srcId="{8A82ECF9-DDF9-4B1A-AF1F-5A3B2CE54D33}" destId="{11EF6D60-7799-4BD4-9577-CD527122D643}" srcOrd="0" destOrd="0" presId="urn:microsoft.com/office/officeart/2005/8/layout/hierarchy3"/>
    <dgm:cxn modelId="{B3EA1A1D-ADE9-4065-88C0-D152592BDA8C}" type="presParOf" srcId="{8A82ECF9-DDF9-4B1A-AF1F-5A3B2CE54D33}" destId="{9AC61BF6-9029-41F4-AF5B-4738AC41053D}" srcOrd="1" destOrd="0" presId="urn:microsoft.com/office/officeart/2005/8/layout/hierarchy3"/>
    <dgm:cxn modelId="{316EF0C4-AAC2-436A-9E89-07ED6F03DE92}" type="presParOf" srcId="{8A82ECF9-DDF9-4B1A-AF1F-5A3B2CE54D33}" destId="{204FF163-FE53-43F6-8CE1-7DCF2296C118}" srcOrd="2" destOrd="0" presId="urn:microsoft.com/office/officeart/2005/8/layout/hierarchy3"/>
    <dgm:cxn modelId="{5DE76656-8FF2-418B-82BC-40DC33FA92DC}" type="presParOf" srcId="{8A82ECF9-DDF9-4B1A-AF1F-5A3B2CE54D33}" destId="{160CFB32-4B4C-4364-A9BD-B0931CAB895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E4112F-7265-4003-9A48-3FCBB81C1737}" type="doc">
      <dgm:prSet loTypeId="urn:microsoft.com/office/officeart/2005/8/layout/hierarchy3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AU"/>
        </a:p>
      </dgm:t>
    </dgm:pt>
    <dgm:pt modelId="{8525FBF4-8429-4BC6-92C6-1F5E693F9234}">
      <dgm:prSet phldrT="[Text]"/>
      <dgm:spPr/>
      <dgm:t>
        <a:bodyPr/>
        <a:lstStyle/>
        <a:p>
          <a:r>
            <a:rPr lang="en-AU" dirty="0"/>
            <a:t>Budget- basics</a:t>
          </a:r>
        </a:p>
      </dgm:t>
    </dgm:pt>
    <dgm:pt modelId="{C12FF8F8-9DC5-46CF-AD86-DE5BDFE34FA5}" type="parTrans" cxnId="{B8795F1D-82C6-42F6-B3FC-BCE4E7AFB233}">
      <dgm:prSet/>
      <dgm:spPr/>
      <dgm:t>
        <a:bodyPr/>
        <a:lstStyle/>
        <a:p>
          <a:endParaRPr lang="en-AU"/>
        </a:p>
      </dgm:t>
    </dgm:pt>
    <dgm:pt modelId="{982285B8-BFCE-4A41-BD20-119C00C8D0F7}" type="sibTrans" cxnId="{B8795F1D-82C6-42F6-B3FC-BCE4E7AFB233}">
      <dgm:prSet/>
      <dgm:spPr/>
      <dgm:t>
        <a:bodyPr/>
        <a:lstStyle/>
        <a:p>
          <a:endParaRPr lang="en-AU"/>
        </a:p>
      </dgm:t>
    </dgm:pt>
    <dgm:pt modelId="{787E20A6-838C-4558-A946-71EC62DD1894}">
      <dgm:prSet phldrT="[Text]"/>
      <dgm:spPr/>
      <dgm:t>
        <a:bodyPr/>
        <a:lstStyle/>
        <a:p>
          <a:r>
            <a:rPr lang="en-AU" dirty="0"/>
            <a:t>What</a:t>
          </a:r>
        </a:p>
      </dgm:t>
    </dgm:pt>
    <dgm:pt modelId="{11A38AA4-4F80-4184-85BD-D5A96877CD4B}" type="parTrans" cxnId="{AAB260E7-2B00-46B4-9FD2-331E4A733867}">
      <dgm:prSet/>
      <dgm:spPr/>
      <dgm:t>
        <a:bodyPr/>
        <a:lstStyle/>
        <a:p>
          <a:endParaRPr lang="en-AU"/>
        </a:p>
      </dgm:t>
    </dgm:pt>
    <dgm:pt modelId="{A11B29A5-62BE-44CB-85DD-B43209300662}" type="sibTrans" cxnId="{AAB260E7-2B00-46B4-9FD2-331E4A733867}">
      <dgm:prSet/>
      <dgm:spPr/>
      <dgm:t>
        <a:bodyPr/>
        <a:lstStyle/>
        <a:p>
          <a:endParaRPr lang="en-AU"/>
        </a:p>
      </dgm:t>
    </dgm:pt>
    <dgm:pt modelId="{1E4B35DD-9454-4F4A-ADAE-3A4968769F4D}">
      <dgm:prSet phldrT="[Text]"/>
      <dgm:spPr/>
      <dgm:t>
        <a:bodyPr/>
        <a:lstStyle/>
        <a:p>
          <a:r>
            <a:rPr lang="en-AU" dirty="0"/>
            <a:t>Why</a:t>
          </a:r>
        </a:p>
      </dgm:t>
    </dgm:pt>
    <dgm:pt modelId="{CC2A2F75-5527-477C-AD22-2CA73A656F0E}" type="parTrans" cxnId="{D99F9C22-2D8C-4CC3-BF0B-64465C6ED7AD}">
      <dgm:prSet/>
      <dgm:spPr/>
      <dgm:t>
        <a:bodyPr/>
        <a:lstStyle/>
        <a:p>
          <a:endParaRPr lang="en-AU"/>
        </a:p>
      </dgm:t>
    </dgm:pt>
    <dgm:pt modelId="{8B2ACE4B-C979-4735-8D7F-82B9FF70549B}" type="sibTrans" cxnId="{D99F9C22-2D8C-4CC3-BF0B-64465C6ED7AD}">
      <dgm:prSet/>
      <dgm:spPr/>
      <dgm:t>
        <a:bodyPr/>
        <a:lstStyle/>
        <a:p>
          <a:endParaRPr lang="en-AU"/>
        </a:p>
      </dgm:t>
    </dgm:pt>
    <dgm:pt modelId="{EEB47BEA-2144-4BD3-B55F-14DF07956CD4}">
      <dgm:prSet phldrT="[Text]"/>
      <dgm:spPr/>
      <dgm:t>
        <a:bodyPr/>
        <a:lstStyle/>
        <a:p>
          <a:r>
            <a:rPr lang="en-AU" dirty="0"/>
            <a:t>Budget- applied</a:t>
          </a:r>
        </a:p>
      </dgm:t>
    </dgm:pt>
    <dgm:pt modelId="{60257A52-5B91-4F76-BE3D-63164F84E0DE}" type="parTrans" cxnId="{6426DF8C-EBDF-449E-A5CB-745349E7A64B}">
      <dgm:prSet/>
      <dgm:spPr/>
      <dgm:t>
        <a:bodyPr/>
        <a:lstStyle/>
        <a:p>
          <a:endParaRPr lang="en-AU"/>
        </a:p>
      </dgm:t>
    </dgm:pt>
    <dgm:pt modelId="{613C49C2-A299-4790-A196-4EB8DEBC0839}" type="sibTrans" cxnId="{6426DF8C-EBDF-449E-A5CB-745349E7A64B}">
      <dgm:prSet/>
      <dgm:spPr/>
      <dgm:t>
        <a:bodyPr/>
        <a:lstStyle/>
        <a:p>
          <a:endParaRPr lang="en-AU"/>
        </a:p>
      </dgm:t>
    </dgm:pt>
    <dgm:pt modelId="{C55C26C5-198A-480C-A8A3-267C9C179BC7}">
      <dgm:prSet phldrT="[Text]"/>
      <dgm:spPr/>
      <dgm:t>
        <a:bodyPr/>
        <a:lstStyle/>
        <a:p>
          <a:r>
            <a:rPr lang="en-AU" dirty="0"/>
            <a:t>Variations</a:t>
          </a:r>
        </a:p>
      </dgm:t>
    </dgm:pt>
    <dgm:pt modelId="{B7CFF9E6-B2D9-4D5A-8BDA-DFF8C6E5DFBF}" type="parTrans" cxnId="{C67FAC65-5413-4546-8658-736B8B0172CA}">
      <dgm:prSet/>
      <dgm:spPr/>
      <dgm:t>
        <a:bodyPr/>
        <a:lstStyle/>
        <a:p>
          <a:endParaRPr lang="en-AU"/>
        </a:p>
      </dgm:t>
    </dgm:pt>
    <dgm:pt modelId="{006C8266-EAFE-4E6E-9E98-E8C8C71EBDCB}" type="sibTrans" cxnId="{C67FAC65-5413-4546-8658-736B8B0172CA}">
      <dgm:prSet/>
      <dgm:spPr/>
      <dgm:t>
        <a:bodyPr/>
        <a:lstStyle/>
        <a:p>
          <a:endParaRPr lang="en-AU"/>
        </a:p>
      </dgm:t>
    </dgm:pt>
    <dgm:pt modelId="{0086F9C3-59A6-46B2-AEB3-2AAADFBC96A6}">
      <dgm:prSet phldrT="[Text]"/>
      <dgm:spPr/>
      <dgm:t>
        <a:bodyPr/>
        <a:lstStyle/>
        <a:p>
          <a:r>
            <a:rPr lang="en-AU" dirty="0"/>
            <a:t>Behavioural implications</a:t>
          </a:r>
        </a:p>
      </dgm:t>
    </dgm:pt>
    <dgm:pt modelId="{DA50CDB4-727E-4CC6-A638-650AAFF868C1}" type="parTrans" cxnId="{BDE3A2F4-A385-4FAA-A029-350A5CFA7C96}">
      <dgm:prSet/>
      <dgm:spPr/>
      <dgm:t>
        <a:bodyPr/>
        <a:lstStyle/>
        <a:p>
          <a:endParaRPr lang="en-AU"/>
        </a:p>
      </dgm:t>
    </dgm:pt>
    <dgm:pt modelId="{C5A9F609-1DD7-4280-A238-813E37B895F6}" type="sibTrans" cxnId="{BDE3A2F4-A385-4FAA-A029-350A5CFA7C96}">
      <dgm:prSet/>
      <dgm:spPr/>
      <dgm:t>
        <a:bodyPr/>
        <a:lstStyle/>
        <a:p>
          <a:endParaRPr lang="en-AU"/>
        </a:p>
      </dgm:t>
    </dgm:pt>
    <dgm:pt modelId="{0BF30575-9C5C-4D8D-B17E-CE09C3FD0D01}">
      <dgm:prSet phldrT="[Text]"/>
      <dgm:spPr/>
      <dgm:t>
        <a:bodyPr/>
        <a:lstStyle/>
        <a:p>
          <a:r>
            <a:rPr lang="en-AU" dirty="0"/>
            <a:t>How</a:t>
          </a:r>
        </a:p>
      </dgm:t>
    </dgm:pt>
    <dgm:pt modelId="{BC66B4E5-2A5B-4E45-80C6-AB78AA95846A}" type="parTrans" cxnId="{1F770066-B4EE-4588-98F7-1A72DA6D0CBB}">
      <dgm:prSet/>
      <dgm:spPr/>
      <dgm:t>
        <a:bodyPr/>
        <a:lstStyle/>
        <a:p>
          <a:endParaRPr lang="en-AU"/>
        </a:p>
      </dgm:t>
    </dgm:pt>
    <dgm:pt modelId="{88644A08-8024-41C0-97C0-38FA4F5D3EDA}" type="sibTrans" cxnId="{1F770066-B4EE-4588-98F7-1A72DA6D0CBB}">
      <dgm:prSet/>
      <dgm:spPr/>
      <dgm:t>
        <a:bodyPr/>
        <a:lstStyle/>
        <a:p>
          <a:endParaRPr lang="en-AU"/>
        </a:p>
      </dgm:t>
    </dgm:pt>
    <dgm:pt modelId="{5B4671CE-5E03-4DB9-B78E-06F3AE20DC86}" type="pres">
      <dgm:prSet presAssocID="{C8E4112F-7265-4003-9A48-3FCBB81C173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C0832006-6981-4FD7-980B-18E890276D93}" type="pres">
      <dgm:prSet presAssocID="{8525FBF4-8429-4BC6-92C6-1F5E693F9234}" presName="root" presStyleCnt="0"/>
      <dgm:spPr/>
    </dgm:pt>
    <dgm:pt modelId="{4C105C19-8E63-413D-847E-7B69B2E45186}" type="pres">
      <dgm:prSet presAssocID="{8525FBF4-8429-4BC6-92C6-1F5E693F9234}" presName="rootComposite" presStyleCnt="0"/>
      <dgm:spPr/>
    </dgm:pt>
    <dgm:pt modelId="{44B1989F-7E75-4929-BB03-BB68411A3625}" type="pres">
      <dgm:prSet presAssocID="{8525FBF4-8429-4BC6-92C6-1F5E693F9234}" presName="rootText" presStyleLbl="node1" presStyleIdx="0" presStyleCnt="2"/>
      <dgm:spPr/>
      <dgm:t>
        <a:bodyPr/>
        <a:lstStyle/>
        <a:p>
          <a:endParaRPr lang="en-AU"/>
        </a:p>
      </dgm:t>
    </dgm:pt>
    <dgm:pt modelId="{9983B7E1-49E7-4F55-831F-106402C6938F}" type="pres">
      <dgm:prSet presAssocID="{8525FBF4-8429-4BC6-92C6-1F5E693F9234}" presName="rootConnector" presStyleLbl="node1" presStyleIdx="0" presStyleCnt="2"/>
      <dgm:spPr/>
      <dgm:t>
        <a:bodyPr/>
        <a:lstStyle/>
        <a:p>
          <a:endParaRPr lang="en-AU"/>
        </a:p>
      </dgm:t>
    </dgm:pt>
    <dgm:pt modelId="{81881406-D8F4-4990-8900-6C759B92C82B}" type="pres">
      <dgm:prSet presAssocID="{8525FBF4-8429-4BC6-92C6-1F5E693F9234}" presName="childShape" presStyleCnt="0"/>
      <dgm:spPr/>
    </dgm:pt>
    <dgm:pt modelId="{CF1285EA-C222-4D77-A1D7-FAA93CA7555D}" type="pres">
      <dgm:prSet presAssocID="{11A38AA4-4F80-4184-85BD-D5A96877CD4B}" presName="Name13" presStyleLbl="parChTrans1D2" presStyleIdx="0" presStyleCnt="5"/>
      <dgm:spPr/>
      <dgm:t>
        <a:bodyPr/>
        <a:lstStyle/>
        <a:p>
          <a:endParaRPr lang="en-AU"/>
        </a:p>
      </dgm:t>
    </dgm:pt>
    <dgm:pt modelId="{FBF33448-6DB2-4B68-A080-B6566346513C}" type="pres">
      <dgm:prSet presAssocID="{787E20A6-838C-4558-A946-71EC62DD1894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B9CCD58-B502-4925-8033-796803AC3015}" type="pres">
      <dgm:prSet presAssocID="{CC2A2F75-5527-477C-AD22-2CA73A656F0E}" presName="Name13" presStyleLbl="parChTrans1D2" presStyleIdx="1" presStyleCnt="5"/>
      <dgm:spPr/>
      <dgm:t>
        <a:bodyPr/>
        <a:lstStyle/>
        <a:p>
          <a:endParaRPr lang="en-AU"/>
        </a:p>
      </dgm:t>
    </dgm:pt>
    <dgm:pt modelId="{680E6A98-7FBD-434A-A74B-22810D0A1EFC}" type="pres">
      <dgm:prSet presAssocID="{1E4B35DD-9454-4F4A-ADAE-3A4968769F4D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B0D4AF22-3906-4191-BE0B-B64DE8615391}" type="pres">
      <dgm:prSet presAssocID="{BC66B4E5-2A5B-4E45-80C6-AB78AA95846A}" presName="Name13" presStyleLbl="parChTrans1D2" presStyleIdx="2" presStyleCnt="5"/>
      <dgm:spPr/>
      <dgm:t>
        <a:bodyPr/>
        <a:lstStyle/>
        <a:p>
          <a:endParaRPr lang="en-AU"/>
        </a:p>
      </dgm:t>
    </dgm:pt>
    <dgm:pt modelId="{DAA0714E-FC13-4F0D-85F3-200E731E6B4A}" type="pres">
      <dgm:prSet presAssocID="{0BF30575-9C5C-4D8D-B17E-CE09C3FD0D01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0207928-E29E-4BFA-9468-FC2A93FA360A}" type="pres">
      <dgm:prSet presAssocID="{EEB47BEA-2144-4BD3-B55F-14DF07956CD4}" presName="root" presStyleCnt="0"/>
      <dgm:spPr/>
    </dgm:pt>
    <dgm:pt modelId="{CE36DF31-C9A2-4EF0-8F97-F1F360E564A0}" type="pres">
      <dgm:prSet presAssocID="{EEB47BEA-2144-4BD3-B55F-14DF07956CD4}" presName="rootComposite" presStyleCnt="0"/>
      <dgm:spPr/>
    </dgm:pt>
    <dgm:pt modelId="{1E2726A4-C22E-4A2B-95C8-2740DF5FD807}" type="pres">
      <dgm:prSet presAssocID="{EEB47BEA-2144-4BD3-B55F-14DF07956CD4}" presName="rootText" presStyleLbl="node1" presStyleIdx="1" presStyleCnt="2"/>
      <dgm:spPr/>
      <dgm:t>
        <a:bodyPr/>
        <a:lstStyle/>
        <a:p>
          <a:endParaRPr lang="en-AU"/>
        </a:p>
      </dgm:t>
    </dgm:pt>
    <dgm:pt modelId="{79556B1C-8EE8-473D-A769-1C0C69CEE206}" type="pres">
      <dgm:prSet presAssocID="{EEB47BEA-2144-4BD3-B55F-14DF07956CD4}" presName="rootConnector" presStyleLbl="node1" presStyleIdx="1" presStyleCnt="2"/>
      <dgm:spPr/>
      <dgm:t>
        <a:bodyPr/>
        <a:lstStyle/>
        <a:p>
          <a:endParaRPr lang="en-AU"/>
        </a:p>
      </dgm:t>
    </dgm:pt>
    <dgm:pt modelId="{8A82ECF9-DDF9-4B1A-AF1F-5A3B2CE54D33}" type="pres">
      <dgm:prSet presAssocID="{EEB47BEA-2144-4BD3-B55F-14DF07956CD4}" presName="childShape" presStyleCnt="0"/>
      <dgm:spPr/>
    </dgm:pt>
    <dgm:pt modelId="{11EF6D60-7799-4BD4-9577-CD527122D643}" type="pres">
      <dgm:prSet presAssocID="{B7CFF9E6-B2D9-4D5A-8BDA-DFF8C6E5DFBF}" presName="Name13" presStyleLbl="parChTrans1D2" presStyleIdx="3" presStyleCnt="5"/>
      <dgm:spPr/>
      <dgm:t>
        <a:bodyPr/>
        <a:lstStyle/>
        <a:p>
          <a:endParaRPr lang="en-AU"/>
        </a:p>
      </dgm:t>
    </dgm:pt>
    <dgm:pt modelId="{9AC61BF6-9029-41F4-AF5B-4738AC41053D}" type="pres">
      <dgm:prSet presAssocID="{C55C26C5-198A-480C-A8A3-267C9C179BC7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04FF163-FE53-43F6-8CE1-7DCF2296C118}" type="pres">
      <dgm:prSet presAssocID="{DA50CDB4-727E-4CC6-A638-650AAFF868C1}" presName="Name13" presStyleLbl="parChTrans1D2" presStyleIdx="4" presStyleCnt="5"/>
      <dgm:spPr/>
      <dgm:t>
        <a:bodyPr/>
        <a:lstStyle/>
        <a:p>
          <a:endParaRPr lang="en-AU"/>
        </a:p>
      </dgm:t>
    </dgm:pt>
    <dgm:pt modelId="{160CFB32-4B4C-4364-A9BD-B0931CAB8950}" type="pres">
      <dgm:prSet presAssocID="{0086F9C3-59A6-46B2-AEB3-2AAADFBC96A6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C69C879B-0A69-42C4-A444-82A6E5D49EC4}" type="presOf" srcId="{0086F9C3-59A6-46B2-AEB3-2AAADFBC96A6}" destId="{160CFB32-4B4C-4364-A9BD-B0931CAB8950}" srcOrd="0" destOrd="0" presId="urn:microsoft.com/office/officeart/2005/8/layout/hierarchy3"/>
    <dgm:cxn modelId="{DB038A7E-6DAC-46CB-95DD-7F2859F9BCC9}" type="presOf" srcId="{8525FBF4-8429-4BC6-92C6-1F5E693F9234}" destId="{9983B7E1-49E7-4F55-831F-106402C6938F}" srcOrd="1" destOrd="0" presId="urn:microsoft.com/office/officeart/2005/8/layout/hierarchy3"/>
    <dgm:cxn modelId="{BDE3A2F4-A385-4FAA-A029-350A5CFA7C96}" srcId="{EEB47BEA-2144-4BD3-B55F-14DF07956CD4}" destId="{0086F9C3-59A6-46B2-AEB3-2AAADFBC96A6}" srcOrd="1" destOrd="0" parTransId="{DA50CDB4-727E-4CC6-A638-650AAFF868C1}" sibTransId="{C5A9F609-1DD7-4280-A238-813E37B895F6}"/>
    <dgm:cxn modelId="{CB65DB4B-69A5-49A0-9204-937C4F80E1D8}" type="presOf" srcId="{0BF30575-9C5C-4D8D-B17E-CE09C3FD0D01}" destId="{DAA0714E-FC13-4F0D-85F3-200E731E6B4A}" srcOrd="0" destOrd="0" presId="urn:microsoft.com/office/officeart/2005/8/layout/hierarchy3"/>
    <dgm:cxn modelId="{B8795F1D-82C6-42F6-B3FC-BCE4E7AFB233}" srcId="{C8E4112F-7265-4003-9A48-3FCBB81C1737}" destId="{8525FBF4-8429-4BC6-92C6-1F5E693F9234}" srcOrd="0" destOrd="0" parTransId="{C12FF8F8-9DC5-46CF-AD86-DE5BDFE34FA5}" sibTransId="{982285B8-BFCE-4A41-BD20-119C00C8D0F7}"/>
    <dgm:cxn modelId="{C67FAC65-5413-4546-8658-736B8B0172CA}" srcId="{EEB47BEA-2144-4BD3-B55F-14DF07956CD4}" destId="{C55C26C5-198A-480C-A8A3-267C9C179BC7}" srcOrd="0" destOrd="0" parTransId="{B7CFF9E6-B2D9-4D5A-8BDA-DFF8C6E5DFBF}" sibTransId="{006C8266-EAFE-4E6E-9E98-E8C8C71EBDCB}"/>
    <dgm:cxn modelId="{FC0EB8F0-F025-4569-9E6D-75A59B936937}" type="presOf" srcId="{CC2A2F75-5527-477C-AD22-2CA73A656F0E}" destId="{9B9CCD58-B502-4925-8033-796803AC3015}" srcOrd="0" destOrd="0" presId="urn:microsoft.com/office/officeart/2005/8/layout/hierarchy3"/>
    <dgm:cxn modelId="{CE586F4E-DA1D-427F-8986-01CA6EEDB6B2}" type="presOf" srcId="{C8E4112F-7265-4003-9A48-3FCBB81C1737}" destId="{5B4671CE-5E03-4DB9-B78E-06F3AE20DC86}" srcOrd="0" destOrd="0" presId="urn:microsoft.com/office/officeart/2005/8/layout/hierarchy3"/>
    <dgm:cxn modelId="{331A4EB8-97DB-4FCC-B960-09F4721ED445}" type="presOf" srcId="{B7CFF9E6-B2D9-4D5A-8BDA-DFF8C6E5DFBF}" destId="{11EF6D60-7799-4BD4-9577-CD527122D643}" srcOrd="0" destOrd="0" presId="urn:microsoft.com/office/officeart/2005/8/layout/hierarchy3"/>
    <dgm:cxn modelId="{1F770066-B4EE-4588-98F7-1A72DA6D0CBB}" srcId="{8525FBF4-8429-4BC6-92C6-1F5E693F9234}" destId="{0BF30575-9C5C-4D8D-B17E-CE09C3FD0D01}" srcOrd="2" destOrd="0" parTransId="{BC66B4E5-2A5B-4E45-80C6-AB78AA95846A}" sibTransId="{88644A08-8024-41C0-97C0-38FA4F5D3EDA}"/>
    <dgm:cxn modelId="{E0153ADD-A2AE-4B4A-B487-569BDF670379}" type="presOf" srcId="{C55C26C5-198A-480C-A8A3-267C9C179BC7}" destId="{9AC61BF6-9029-41F4-AF5B-4738AC41053D}" srcOrd="0" destOrd="0" presId="urn:microsoft.com/office/officeart/2005/8/layout/hierarchy3"/>
    <dgm:cxn modelId="{D9F711FE-6C2C-467B-90F8-40D486FFBAD4}" type="presOf" srcId="{787E20A6-838C-4558-A946-71EC62DD1894}" destId="{FBF33448-6DB2-4B68-A080-B6566346513C}" srcOrd="0" destOrd="0" presId="urn:microsoft.com/office/officeart/2005/8/layout/hierarchy3"/>
    <dgm:cxn modelId="{261688B1-C90F-4E87-806C-CCC54CF60177}" type="presOf" srcId="{BC66B4E5-2A5B-4E45-80C6-AB78AA95846A}" destId="{B0D4AF22-3906-4191-BE0B-B64DE8615391}" srcOrd="0" destOrd="0" presId="urn:microsoft.com/office/officeart/2005/8/layout/hierarchy3"/>
    <dgm:cxn modelId="{429C39DF-2849-4F98-B39E-DFF5CF8FE578}" type="presOf" srcId="{8525FBF4-8429-4BC6-92C6-1F5E693F9234}" destId="{44B1989F-7E75-4929-BB03-BB68411A3625}" srcOrd="0" destOrd="0" presId="urn:microsoft.com/office/officeart/2005/8/layout/hierarchy3"/>
    <dgm:cxn modelId="{6426DF8C-EBDF-449E-A5CB-745349E7A64B}" srcId="{C8E4112F-7265-4003-9A48-3FCBB81C1737}" destId="{EEB47BEA-2144-4BD3-B55F-14DF07956CD4}" srcOrd="1" destOrd="0" parTransId="{60257A52-5B91-4F76-BE3D-63164F84E0DE}" sibTransId="{613C49C2-A299-4790-A196-4EB8DEBC0839}"/>
    <dgm:cxn modelId="{B68EEB67-9BBE-4FB2-AE4B-294B36FAF6DB}" type="presOf" srcId="{DA50CDB4-727E-4CC6-A638-650AAFF868C1}" destId="{204FF163-FE53-43F6-8CE1-7DCF2296C118}" srcOrd="0" destOrd="0" presId="urn:microsoft.com/office/officeart/2005/8/layout/hierarchy3"/>
    <dgm:cxn modelId="{C1184C83-279F-4071-B2C2-19C0C5BDAC75}" type="presOf" srcId="{1E4B35DD-9454-4F4A-ADAE-3A4968769F4D}" destId="{680E6A98-7FBD-434A-A74B-22810D0A1EFC}" srcOrd="0" destOrd="0" presId="urn:microsoft.com/office/officeart/2005/8/layout/hierarchy3"/>
    <dgm:cxn modelId="{2D3919DA-F130-4132-97D2-2612DD94E940}" type="presOf" srcId="{EEB47BEA-2144-4BD3-B55F-14DF07956CD4}" destId="{1E2726A4-C22E-4A2B-95C8-2740DF5FD807}" srcOrd="0" destOrd="0" presId="urn:microsoft.com/office/officeart/2005/8/layout/hierarchy3"/>
    <dgm:cxn modelId="{AAB260E7-2B00-46B4-9FD2-331E4A733867}" srcId="{8525FBF4-8429-4BC6-92C6-1F5E693F9234}" destId="{787E20A6-838C-4558-A946-71EC62DD1894}" srcOrd="0" destOrd="0" parTransId="{11A38AA4-4F80-4184-85BD-D5A96877CD4B}" sibTransId="{A11B29A5-62BE-44CB-85DD-B43209300662}"/>
    <dgm:cxn modelId="{834416AA-7940-4611-ABB5-32FD9884D627}" type="presOf" srcId="{EEB47BEA-2144-4BD3-B55F-14DF07956CD4}" destId="{79556B1C-8EE8-473D-A769-1C0C69CEE206}" srcOrd="1" destOrd="0" presId="urn:microsoft.com/office/officeart/2005/8/layout/hierarchy3"/>
    <dgm:cxn modelId="{9AA263B1-7C0B-4AC7-90EF-3D1E3B6BDAD6}" type="presOf" srcId="{11A38AA4-4F80-4184-85BD-D5A96877CD4B}" destId="{CF1285EA-C222-4D77-A1D7-FAA93CA7555D}" srcOrd="0" destOrd="0" presId="urn:microsoft.com/office/officeart/2005/8/layout/hierarchy3"/>
    <dgm:cxn modelId="{D99F9C22-2D8C-4CC3-BF0B-64465C6ED7AD}" srcId="{8525FBF4-8429-4BC6-92C6-1F5E693F9234}" destId="{1E4B35DD-9454-4F4A-ADAE-3A4968769F4D}" srcOrd="1" destOrd="0" parTransId="{CC2A2F75-5527-477C-AD22-2CA73A656F0E}" sibTransId="{8B2ACE4B-C979-4735-8D7F-82B9FF70549B}"/>
    <dgm:cxn modelId="{BA8A7107-349F-40A6-B1FB-210E3FD433A8}" type="presParOf" srcId="{5B4671CE-5E03-4DB9-B78E-06F3AE20DC86}" destId="{C0832006-6981-4FD7-980B-18E890276D93}" srcOrd="0" destOrd="0" presId="urn:microsoft.com/office/officeart/2005/8/layout/hierarchy3"/>
    <dgm:cxn modelId="{84438587-371A-41E9-974A-46393EBF60EB}" type="presParOf" srcId="{C0832006-6981-4FD7-980B-18E890276D93}" destId="{4C105C19-8E63-413D-847E-7B69B2E45186}" srcOrd="0" destOrd="0" presId="urn:microsoft.com/office/officeart/2005/8/layout/hierarchy3"/>
    <dgm:cxn modelId="{015B61FA-EABB-4AD1-9242-40CA1EC35D8B}" type="presParOf" srcId="{4C105C19-8E63-413D-847E-7B69B2E45186}" destId="{44B1989F-7E75-4929-BB03-BB68411A3625}" srcOrd="0" destOrd="0" presId="urn:microsoft.com/office/officeart/2005/8/layout/hierarchy3"/>
    <dgm:cxn modelId="{367669C4-2884-4022-AEC5-46C3221D523B}" type="presParOf" srcId="{4C105C19-8E63-413D-847E-7B69B2E45186}" destId="{9983B7E1-49E7-4F55-831F-106402C6938F}" srcOrd="1" destOrd="0" presId="urn:microsoft.com/office/officeart/2005/8/layout/hierarchy3"/>
    <dgm:cxn modelId="{FC66FBBE-7F05-491A-A96B-E3929A59F543}" type="presParOf" srcId="{C0832006-6981-4FD7-980B-18E890276D93}" destId="{81881406-D8F4-4990-8900-6C759B92C82B}" srcOrd="1" destOrd="0" presId="urn:microsoft.com/office/officeart/2005/8/layout/hierarchy3"/>
    <dgm:cxn modelId="{C8994E57-D1D1-44D3-8EC2-5AD34B8005F3}" type="presParOf" srcId="{81881406-D8F4-4990-8900-6C759B92C82B}" destId="{CF1285EA-C222-4D77-A1D7-FAA93CA7555D}" srcOrd="0" destOrd="0" presId="urn:microsoft.com/office/officeart/2005/8/layout/hierarchy3"/>
    <dgm:cxn modelId="{B109A827-652F-464C-81FA-E4CCEF06F90E}" type="presParOf" srcId="{81881406-D8F4-4990-8900-6C759B92C82B}" destId="{FBF33448-6DB2-4B68-A080-B6566346513C}" srcOrd="1" destOrd="0" presId="urn:microsoft.com/office/officeart/2005/8/layout/hierarchy3"/>
    <dgm:cxn modelId="{009C8D2C-0E81-462C-9B50-C1FC492F35F2}" type="presParOf" srcId="{81881406-D8F4-4990-8900-6C759B92C82B}" destId="{9B9CCD58-B502-4925-8033-796803AC3015}" srcOrd="2" destOrd="0" presId="urn:microsoft.com/office/officeart/2005/8/layout/hierarchy3"/>
    <dgm:cxn modelId="{ED20192A-FDD0-4331-A8B9-6C2460A2EAE4}" type="presParOf" srcId="{81881406-D8F4-4990-8900-6C759B92C82B}" destId="{680E6A98-7FBD-434A-A74B-22810D0A1EFC}" srcOrd="3" destOrd="0" presId="urn:microsoft.com/office/officeart/2005/8/layout/hierarchy3"/>
    <dgm:cxn modelId="{FB644BE5-2CF9-422E-89FE-9D193D1340D5}" type="presParOf" srcId="{81881406-D8F4-4990-8900-6C759B92C82B}" destId="{B0D4AF22-3906-4191-BE0B-B64DE8615391}" srcOrd="4" destOrd="0" presId="urn:microsoft.com/office/officeart/2005/8/layout/hierarchy3"/>
    <dgm:cxn modelId="{CCE9F099-71C9-46E0-96B6-AF95FC1F4489}" type="presParOf" srcId="{81881406-D8F4-4990-8900-6C759B92C82B}" destId="{DAA0714E-FC13-4F0D-85F3-200E731E6B4A}" srcOrd="5" destOrd="0" presId="urn:microsoft.com/office/officeart/2005/8/layout/hierarchy3"/>
    <dgm:cxn modelId="{0AF42E1D-E033-456C-9B59-7DDF79849D51}" type="presParOf" srcId="{5B4671CE-5E03-4DB9-B78E-06F3AE20DC86}" destId="{90207928-E29E-4BFA-9468-FC2A93FA360A}" srcOrd="1" destOrd="0" presId="urn:microsoft.com/office/officeart/2005/8/layout/hierarchy3"/>
    <dgm:cxn modelId="{009D1A70-6F92-4399-8AB7-E330E34A50F8}" type="presParOf" srcId="{90207928-E29E-4BFA-9468-FC2A93FA360A}" destId="{CE36DF31-C9A2-4EF0-8F97-F1F360E564A0}" srcOrd="0" destOrd="0" presId="urn:microsoft.com/office/officeart/2005/8/layout/hierarchy3"/>
    <dgm:cxn modelId="{C82DB147-961E-4070-AAA9-571C5C897871}" type="presParOf" srcId="{CE36DF31-C9A2-4EF0-8F97-F1F360E564A0}" destId="{1E2726A4-C22E-4A2B-95C8-2740DF5FD807}" srcOrd="0" destOrd="0" presId="urn:microsoft.com/office/officeart/2005/8/layout/hierarchy3"/>
    <dgm:cxn modelId="{765952BC-3DE5-43D3-9E8D-CE3B0287840B}" type="presParOf" srcId="{CE36DF31-C9A2-4EF0-8F97-F1F360E564A0}" destId="{79556B1C-8EE8-473D-A769-1C0C69CEE206}" srcOrd="1" destOrd="0" presId="urn:microsoft.com/office/officeart/2005/8/layout/hierarchy3"/>
    <dgm:cxn modelId="{F7C0AE56-2308-41A3-BFD8-463C176F819F}" type="presParOf" srcId="{90207928-E29E-4BFA-9468-FC2A93FA360A}" destId="{8A82ECF9-DDF9-4B1A-AF1F-5A3B2CE54D33}" srcOrd="1" destOrd="0" presId="urn:microsoft.com/office/officeart/2005/8/layout/hierarchy3"/>
    <dgm:cxn modelId="{74D586F3-2351-4955-A748-8D042861D1B0}" type="presParOf" srcId="{8A82ECF9-DDF9-4B1A-AF1F-5A3B2CE54D33}" destId="{11EF6D60-7799-4BD4-9577-CD527122D643}" srcOrd="0" destOrd="0" presId="urn:microsoft.com/office/officeart/2005/8/layout/hierarchy3"/>
    <dgm:cxn modelId="{577F32F3-7FE4-445E-93A5-BAAA391C302E}" type="presParOf" srcId="{8A82ECF9-DDF9-4B1A-AF1F-5A3B2CE54D33}" destId="{9AC61BF6-9029-41F4-AF5B-4738AC41053D}" srcOrd="1" destOrd="0" presId="urn:microsoft.com/office/officeart/2005/8/layout/hierarchy3"/>
    <dgm:cxn modelId="{3F89AD0D-3058-49EC-B70A-493B8477BFCB}" type="presParOf" srcId="{8A82ECF9-DDF9-4B1A-AF1F-5A3B2CE54D33}" destId="{204FF163-FE53-43F6-8CE1-7DCF2296C118}" srcOrd="2" destOrd="0" presId="urn:microsoft.com/office/officeart/2005/8/layout/hierarchy3"/>
    <dgm:cxn modelId="{0AC0A4A1-6545-4887-A67C-0EB2BAB54E28}" type="presParOf" srcId="{8A82ECF9-DDF9-4B1A-AF1F-5A3B2CE54D33}" destId="{160CFB32-4B4C-4364-A9BD-B0931CAB895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2726A4-C22E-4A2B-95C8-2740DF5FD807}">
      <dsp:nvSpPr>
        <dsp:cNvPr id="0" name=""/>
        <dsp:cNvSpPr/>
      </dsp:nvSpPr>
      <dsp:spPr>
        <a:xfrm>
          <a:off x="2504765" y="374"/>
          <a:ext cx="2550911" cy="1275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4100" kern="1200" dirty="0"/>
            <a:t>Budget- applied</a:t>
          </a:r>
        </a:p>
      </dsp:txBody>
      <dsp:txXfrm>
        <a:off x="2542122" y="37731"/>
        <a:ext cx="2476197" cy="1200741"/>
      </dsp:txXfrm>
    </dsp:sp>
    <dsp:sp modelId="{11EF6D60-7799-4BD4-9577-CD527122D643}">
      <dsp:nvSpPr>
        <dsp:cNvPr id="0" name=""/>
        <dsp:cNvSpPr/>
      </dsp:nvSpPr>
      <dsp:spPr>
        <a:xfrm>
          <a:off x="2759857" y="1275830"/>
          <a:ext cx="255091" cy="956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6591"/>
              </a:lnTo>
              <a:lnTo>
                <a:pt x="255091" y="956591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C61BF6-9029-41F4-AF5B-4738AC41053D}">
      <dsp:nvSpPr>
        <dsp:cNvPr id="0" name=""/>
        <dsp:cNvSpPr/>
      </dsp:nvSpPr>
      <dsp:spPr>
        <a:xfrm>
          <a:off x="3014948" y="1594694"/>
          <a:ext cx="2040728" cy="1275455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700" kern="1200" dirty="0"/>
            <a:t>Variations</a:t>
          </a:r>
        </a:p>
      </dsp:txBody>
      <dsp:txXfrm>
        <a:off x="3052305" y="1632051"/>
        <a:ext cx="1966014" cy="1200741"/>
      </dsp:txXfrm>
    </dsp:sp>
    <dsp:sp modelId="{204FF163-FE53-43F6-8CE1-7DCF2296C118}">
      <dsp:nvSpPr>
        <dsp:cNvPr id="0" name=""/>
        <dsp:cNvSpPr/>
      </dsp:nvSpPr>
      <dsp:spPr>
        <a:xfrm>
          <a:off x="2759857" y="1275830"/>
          <a:ext cx="255091" cy="2550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0911"/>
              </a:lnTo>
              <a:lnTo>
                <a:pt x="255091" y="2550911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0CFB32-4B4C-4364-A9BD-B0931CAB8950}">
      <dsp:nvSpPr>
        <dsp:cNvPr id="0" name=""/>
        <dsp:cNvSpPr/>
      </dsp:nvSpPr>
      <dsp:spPr>
        <a:xfrm>
          <a:off x="3014948" y="3189013"/>
          <a:ext cx="2040728" cy="1275455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700" kern="1200" dirty="0"/>
            <a:t>Behavioural implications</a:t>
          </a:r>
        </a:p>
      </dsp:txBody>
      <dsp:txXfrm>
        <a:off x="3052305" y="3226370"/>
        <a:ext cx="1966014" cy="12007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B1989F-7E75-4929-BB03-BB68411A3625}">
      <dsp:nvSpPr>
        <dsp:cNvPr id="0" name=""/>
        <dsp:cNvSpPr/>
      </dsp:nvSpPr>
      <dsp:spPr>
        <a:xfrm>
          <a:off x="1666306" y="1066"/>
          <a:ext cx="1879035" cy="9395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000" kern="1200" dirty="0"/>
            <a:t>Budget- basics</a:t>
          </a:r>
        </a:p>
      </dsp:txBody>
      <dsp:txXfrm>
        <a:off x="1693824" y="28584"/>
        <a:ext cx="1823999" cy="884481"/>
      </dsp:txXfrm>
    </dsp:sp>
    <dsp:sp modelId="{CF1285EA-C222-4D77-A1D7-FAA93CA7555D}">
      <dsp:nvSpPr>
        <dsp:cNvPr id="0" name=""/>
        <dsp:cNvSpPr/>
      </dsp:nvSpPr>
      <dsp:spPr>
        <a:xfrm>
          <a:off x="1854209" y="940584"/>
          <a:ext cx="187903" cy="7046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638"/>
              </a:lnTo>
              <a:lnTo>
                <a:pt x="187903" y="704638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F33448-6DB2-4B68-A080-B6566346513C}">
      <dsp:nvSpPr>
        <dsp:cNvPr id="0" name=""/>
        <dsp:cNvSpPr/>
      </dsp:nvSpPr>
      <dsp:spPr>
        <a:xfrm>
          <a:off x="2042113" y="1175464"/>
          <a:ext cx="1503228" cy="93951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/>
            <a:t>What</a:t>
          </a:r>
        </a:p>
      </dsp:txBody>
      <dsp:txXfrm>
        <a:off x="2069631" y="1202982"/>
        <a:ext cx="1448192" cy="884481"/>
      </dsp:txXfrm>
    </dsp:sp>
    <dsp:sp modelId="{9B9CCD58-B502-4925-8033-796803AC3015}">
      <dsp:nvSpPr>
        <dsp:cNvPr id="0" name=""/>
        <dsp:cNvSpPr/>
      </dsp:nvSpPr>
      <dsp:spPr>
        <a:xfrm>
          <a:off x="1854209" y="940584"/>
          <a:ext cx="187903" cy="18790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9035"/>
              </a:lnTo>
              <a:lnTo>
                <a:pt x="187903" y="187903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0E6A98-7FBD-434A-A74B-22810D0A1EFC}">
      <dsp:nvSpPr>
        <dsp:cNvPr id="0" name=""/>
        <dsp:cNvSpPr/>
      </dsp:nvSpPr>
      <dsp:spPr>
        <a:xfrm>
          <a:off x="2042113" y="2349861"/>
          <a:ext cx="1503228" cy="93951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/>
            <a:t>Why</a:t>
          </a:r>
        </a:p>
      </dsp:txBody>
      <dsp:txXfrm>
        <a:off x="2069631" y="2377379"/>
        <a:ext cx="1448192" cy="884481"/>
      </dsp:txXfrm>
    </dsp:sp>
    <dsp:sp modelId="{B0D4AF22-3906-4191-BE0B-B64DE8615391}">
      <dsp:nvSpPr>
        <dsp:cNvPr id="0" name=""/>
        <dsp:cNvSpPr/>
      </dsp:nvSpPr>
      <dsp:spPr>
        <a:xfrm>
          <a:off x="1854209" y="940584"/>
          <a:ext cx="187903" cy="30534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3433"/>
              </a:lnTo>
              <a:lnTo>
                <a:pt x="187903" y="3053433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A0714E-FC13-4F0D-85F3-200E731E6B4A}">
      <dsp:nvSpPr>
        <dsp:cNvPr id="0" name=""/>
        <dsp:cNvSpPr/>
      </dsp:nvSpPr>
      <dsp:spPr>
        <a:xfrm>
          <a:off x="2042113" y="3524259"/>
          <a:ext cx="1503228" cy="93951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/>
            <a:t>How</a:t>
          </a:r>
        </a:p>
      </dsp:txBody>
      <dsp:txXfrm>
        <a:off x="2069631" y="3551777"/>
        <a:ext cx="1448192" cy="884481"/>
      </dsp:txXfrm>
    </dsp:sp>
    <dsp:sp modelId="{1E2726A4-C22E-4A2B-95C8-2740DF5FD807}">
      <dsp:nvSpPr>
        <dsp:cNvPr id="0" name=""/>
        <dsp:cNvSpPr/>
      </dsp:nvSpPr>
      <dsp:spPr>
        <a:xfrm>
          <a:off x="4015100" y="1066"/>
          <a:ext cx="1879035" cy="9395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000" kern="1200" dirty="0"/>
            <a:t>Budget- applied</a:t>
          </a:r>
        </a:p>
      </dsp:txBody>
      <dsp:txXfrm>
        <a:off x="4042618" y="28584"/>
        <a:ext cx="1823999" cy="884481"/>
      </dsp:txXfrm>
    </dsp:sp>
    <dsp:sp modelId="{11EF6D60-7799-4BD4-9577-CD527122D643}">
      <dsp:nvSpPr>
        <dsp:cNvPr id="0" name=""/>
        <dsp:cNvSpPr/>
      </dsp:nvSpPr>
      <dsp:spPr>
        <a:xfrm>
          <a:off x="4203004" y="940584"/>
          <a:ext cx="187903" cy="7046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638"/>
              </a:lnTo>
              <a:lnTo>
                <a:pt x="187903" y="704638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C61BF6-9029-41F4-AF5B-4738AC41053D}">
      <dsp:nvSpPr>
        <dsp:cNvPr id="0" name=""/>
        <dsp:cNvSpPr/>
      </dsp:nvSpPr>
      <dsp:spPr>
        <a:xfrm>
          <a:off x="4390908" y="1175464"/>
          <a:ext cx="1503228" cy="93951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/>
            <a:t>Variations</a:t>
          </a:r>
        </a:p>
      </dsp:txBody>
      <dsp:txXfrm>
        <a:off x="4418426" y="1202982"/>
        <a:ext cx="1448192" cy="884481"/>
      </dsp:txXfrm>
    </dsp:sp>
    <dsp:sp modelId="{204FF163-FE53-43F6-8CE1-7DCF2296C118}">
      <dsp:nvSpPr>
        <dsp:cNvPr id="0" name=""/>
        <dsp:cNvSpPr/>
      </dsp:nvSpPr>
      <dsp:spPr>
        <a:xfrm>
          <a:off x="4203004" y="940584"/>
          <a:ext cx="187903" cy="18790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9035"/>
              </a:lnTo>
              <a:lnTo>
                <a:pt x="187903" y="187903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0CFB32-4B4C-4364-A9BD-B0931CAB8950}">
      <dsp:nvSpPr>
        <dsp:cNvPr id="0" name=""/>
        <dsp:cNvSpPr/>
      </dsp:nvSpPr>
      <dsp:spPr>
        <a:xfrm>
          <a:off x="4390908" y="2349861"/>
          <a:ext cx="1503228" cy="939517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kern="1200" dirty="0"/>
            <a:t>Behavioural implications</a:t>
          </a:r>
        </a:p>
      </dsp:txBody>
      <dsp:txXfrm>
        <a:off x="4418426" y="2377379"/>
        <a:ext cx="1448192" cy="884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FA2DF-496B-4FF4-8ABF-AD0ABB0FE969}" type="datetimeFigureOut">
              <a:rPr lang="en-AU" smtClean="0"/>
              <a:t>15/08/2019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CDFFA-EF84-433B-9E38-8C8CE7DB72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2697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AA9340B-61A9-4B8C-8CA7-823AA5814C60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73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9564080-531F-4D41-9167-5DC606577403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066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9C14E9-9D65-4298-99F7-DDA761D66182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767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FEBD059-8180-4C6F-A215-2CEFF8F78B4F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632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812BABB9-010D-4E41-87D2-AF80894FBFE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0BE10836-6DAD-4201-A877-BE15ADB93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 dirty="0">
                <a:latin typeface="Times New Roman" panose="02020603050405020304" pitchFamily="18" charset="0"/>
              </a:rPr>
              <a:t>New slides from McGraw Hill ^</a:t>
            </a:r>
            <a:endParaRPr lang="en-AU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E02E7F7A-7B0F-4DDF-9F19-23487A7CD2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90C8E3D-1483-40DD-8D13-3F958902ECD4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536070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latin typeface="Times New Roman" panose="02020603050405020304" pitchFamily="18" charset="0"/>
              </a:rPr>
              <a:t>New slides from McGraw Hill ^</a:t>
            </a:r>
            <a:endParaRPr lang="en-AU" altLang="en-US" sz="1200" dirty="0">
              <a:latin typeface="Times New Roman" panose="02020603050405020304" pitchFamily="18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CDFFA-EF84-433B-9E38-8C8CE7DB7202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7335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9CEA622C-CD43-4EDD-ADB3-3798B8FD7B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A3F46B12-1C99-443B-A67D-91E599087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dirty="0">
                <a:latin typeface="Times New Roman" panose="02020603050405020304" pitchFamily="18" charset="0"/>
              </a:rPr>
              <a:t>New slides from McGraw Hill ^</a:t>
            </a:r>
            <a:endParaRPr lang="en-AU" altLang="en-US" sz="1400" dirty="0">
              <a:latin typeface="Times New Roman" panose="02020603050405020304" pitchFamily="18" charset="0"/>
            </a:endParaRPr>
          </a:p>
          <a:p>
            <a:endParaRPr lang="en-AU" sz="1400" dirty="0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38625ED5-C23A-4ED6-8DC1-A58ED22C48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FCB6779-DF6C-4A16-937B-731451E9BDBE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80286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4DF0CCD7-BAC6-4B28-90E4-F5231E0B05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DFEA1863-906C-4D3F-BCA2-477F973EC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dirty="0">
                <a:latin typeface="Times New Roman" panose="02020603050405020304" pitchFamily="18" charset="0"/>
              </a:rPr>
              <a:t>New slides from McGraw Hill ^</a:t>
            </a:r>
            <a:endParaRPr lang="en-AU" altLang="en-US" sz="1400" dirty="0">
              <a:latin typeface="Times New Roman" panose="02020603050405020304" pitchFamily="18" charset="0"/>
            </a:endParaRPr>
          </a:p>
          <a:p>
            <a:endParaRPr lang="en-AU" sz="1400" dirty="0"/>
          </a:p>
          <a:p>
            <a:pPr marL="0" indent="0" eaLnBrk="1" hangingPunct="1">
              <a:spcBef>
                <a:spcPct val="20000"/>
              </a:spcBef>
              <a:buClr>
                <a:srgbClr val="000000"/>
              </a:buClr>
              <a:buFontTx/>
              <a:buNone/>
            </a:pPr>
            <a:endParaRPr lang="en-AU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CA66CD04-B432-496E-9641-F22A781845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1AD6D59-6504-459E-ACEF-17CD91B00E4E}" type="slidenum">
              <a:rPr lang="en-US" altLang="en-US" sz="1200"/>
              <a:pPr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97198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CDFFA-EF84-433B-9E38-8C8CE7DB7202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056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666CD95-6C76-4D6B-BF92-9A0D4E0AF342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36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CB946-A6CC-49F9-B6DA-1AC7DF5FC7A2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en-US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53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4800" y="609600"/>
            <a:ext cx="8940800" cy="2133600"/>
          </a:xfrm>
        </p:spPr>
        <p:txBody>
          <a:bodyPr/>
          <a:lstStyle>
            <a:lvl1pPr algn="l">
              <a:defRPr sz="5400" cap="small" baseline="0">
                <a:solidFill>
                  <a:srgbClr val="008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940800" cy="1600200"/>
          </a:xfrm>
        </p:spPr>
        <p:txBody>
          <a:bodyPr anchor="b"/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44739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4494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399" y="4406901"/>
            <a:ext cx="9903884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8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399" y="2906713"/>
            <a:ext cx="9903884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412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3267" y="1268414"/>
            <a:ext cx="5035551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2018" y="1268414"/>
            <a:ext cx="5035549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172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10261600" cy="1143000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4395" y="1535113"/>
            <a:ext cx="507800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0163" y="2174876"/>
            <a:ext cx="5082237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1535113"/>
            <a:ext cx="5080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1368" y="2174876"/>
            <a:ext cx="5084233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8779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77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273050"/>
            <a:ext cx="31982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>
                <a:solidFill>
                  <a:srgbClr val="800080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2401" y="1435101"/>
            <a:ext cx="31982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9276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728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054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929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4224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22400" y="6172200"/>
            <a:ext cx="9448800" cy="685800"/>
          </a:xfrm>
          <a:prstGeom prst="rect">
            <a:avLst/>
          </a:prstGeom>
          <a:gradFill flip="none" rotWithShape="1">
            <a:gsLst>
              <a:gs pos="0">
                <a:srgbClr val="99CCFF"/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FFCC00"/>
              </a:solidFill>
              <a:latin typeface="Times New Roman" charset="0"/>
              <a:cs typeface="+mn-cs"/>
            </a:endParaRPr>
          </a:p>
        </p:txBody>
      </p:sp>
      <p:sp>
        <p:nvSpPr>
          <p:cNvPr id="1030" name="Rectangle 24"/>
          <p:cNvSpPr>
            <a:spLocks noChangeArrowheads="1"/>
          </p:cNvSpPr>
          <p:nvPr/>
        </p:nvSpPr>
        <p:spPr bwMode="auto">
          <a:xfrm>
            <a:off x="10871200" y="6172200"/>
            <a:ext cx="1320800" cy="6858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400" dirty="0"/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190500"/>
            <a:ext cx="10303933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AU" altLang="en-US"/>
          </a:p>
        </p:txBody>
      </p:sp>
      <p:sp>
        <p:nvSpPr>
          <p:cNvPr id="103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2901" y="1258889"/>
            <a:ext cx="10274300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AU" altLang="en-US"/>
          </a:p>
        </p:txBody>
      </p:sp>
      <p:sp>
        <p:nvSpPr>
          <p:cNvPr id="1033" name="Rectangle 23"/>
          <p:cNvSpPr txBox="1">
            <a:spLocks noChangeArrowheads="1"/>
          </p:cNvSpPr>
          <p:nvPr/>
        </p:nvSpPr>
        <p:spPr bwMode="auto">
          <a:xfrm>
            <a:off x="10972800" y="6238875"/>
            <a:ext cx="1117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1400" b="1">
                <a:latin typeface="Arial" panose="020B0604020202020204" pitchFamily="34" charset="0"/>
              </a:rPr>
              <a:t>14-</a:t>
            </a:r>
            <a:fld id="{A29F584A-3A74-43D9-8C9C-38B8284FA565}" type="slidenum">
              <a:rPr lang="en-US" altLang="en-US" sz="1400" b="1" smtClean="0">
                <a:latin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400" b="1">
              <a:latin typeface="Arial" panose="020B0604020202020204" pitchFamily="34" charset="0"/>
            </a:endParaRPr>
          </a:p>
        </p:txBody>
      </p:sp>
      <p:sp>
        <p:nvSpPr>
          <p:cNvPr id="1034" name="TextBox 10"/>
          <p:cNvSpPr txBox="1">
            <a:spLocks noChangeArrowheads="1"/>
          </p:cNvSpPr>
          <p:nvPr/>
        </p:nvSpPr>
        <p:spPr bwMode="auto">
          <a:xfrm>
            <a:off x="1930400" y="6305550"/>
            <a:ext cx="8940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 b="1" dirty="0">
                <a:latin typeface="Arial" panose="020B0604020202020204" pitchFamily="34" charset="0"/>
              </a:rPr>
              <a:t>Copyright © 2017 McGraw-Hill </a:t>
            </a:r>
            <a:r>
              <a:rPr lang="en-AU" alt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Education (Australia) Pty Ltd </a:t>
            </a:r>
            <a:endParaRPr lang="en-US" altLang="en-US" sz="1000" b="1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en-US" sz="1000" b="1" dirty="0" err="1">
                <a:latin typeface="Arial" panose="020B0604020202020204" pitchFamily="34" charset="0"/>
              </a:rPr>
              <a:t>Langfield</a:t>
            </a:r>
            <a:r>
              <a:rPr lang="en-US" altLang="en-US" sz="1000" b="1" dirty="0">
                <a:latin typeface="Arial" panose="020B0604020202020204" pitchFamily="34" charset="0"/>
              </a:rPr>
              <a:t>-Smith, Smith, Andon, Hilton, Thorne </a:t>
            </a:r>
            <a:r>
              <a:rPr lang="en-US" altLang="en-US" sz="1000" b="1" i="1" dirty="0">
                <a:latin typeface="Arial" panose="020B0604020202020204" pitchFamily="34" charset="0"/>
              </a:rPr>
              <a:t>Management Accounting, </a:t>
            </a:r>
            <a:r>
              <a:rPr lang="en-US" altLang="en-US" sz="1000" b="1" dirty="0">
                <a:latin typeface="Arial" panose="020B0604020202020204" pitchFamily="34" charset="0"/>
              </a:rPr>
              <a:t>8e</a:t>
            </a:r>
            <a:endParaRPr lang="en-US" altLang="en-US" sz="1000" b="1" dirty="0"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  <p:pic>
        <p:nvPicPr>
          <p:cNvPr id="1035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51575"/>
            <a:ext cx="5588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43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+mj-lt"/>
          <a:ea typeface="ヒラギノ角ゴ Pro W3" charset="-128"/>
          <a:cs typeface="ヒラギノ角ゴ Pro W3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kumimoji="1"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defRPr kumimoji="1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B9F7F-0C36-4BB3-9F0E-398C875F1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7016" y="3078480"/>
            <a:ext cx="8940800" cy="2133600"/>
          </a:xfrm>
        </p:spPr>
        <p:txBody>
          <a:bodyPr/>
          <a:lstStyle/>
          <a:p>
            <a:pPr algn="ctr"/>
            <a:r>
              <a:rPr lang="en-AU" altLang="en-US" dirty="0"/>
              <a:t> Week 5a: </a:t>
            </a:r>
            <a:br>
              <a:rPr lang="en-AU" altLang="en-US" dirty="0"/>
            </a:br>
            <a:r>
              <a:rPr lang="en-AU" altLang="en-US" dirty="0"/>
              <a:t>Budgeting systems </a:t>
            </a:r>
            <a:br>
              <a:rPr lang="en-AU" altLang="en-US" dirty="0"/>
            </a:br>
            <a:r>
              <a:rPr lang="en-AU" altLang="en-US" dirty="0"/>
              <a:t>(Part 2)</a:t>
            </a:r>
            <a:br>
              <a:rPr lang="en-AU" altLang="en-US" dirty="0"/>
            </a:br>
            <a:r>
              <a:rPr lang="en-AU" altLang="en-US" dirty="0"/>
              <a:t/>
            </a:r>
            <a:br>
              <a:rPr lang="en-AU" altLang="en-US" dirty="0"/>
            </a:br>
            <a:r>
              <a:rPr lang="en-AU" altLang="en-US" sz="4400" dirty="0"/>
              <a:t> Chapter 9 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E3EA7-DC03-47F0-98C7-36734300506A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1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31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640014" y="46039"/>
            <a:ext cx="7799387" cy="935037"/>
          </a:xfrm>
        </p:spPr>
        <p:txBody>
          <a:bodyPr/>
          <a:lstStyle/>
          <a:p>
            <a:pPr algn="ctr"/>
            <a:r>
              <a:rPr lang="en-AU" altLang="en-US"/>
              <a:t>Lecture outline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2640014" y="1268412"/>
          <a:ext cx="7560443" cy="4464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4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–"/>
              <a:defRPr kumimoji="1" sz="200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 kumimoji="1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–"/>
              <a:defRPr kumimoji="1" sz="140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2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6353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E2726A4-C22E-4A2B-95C8-2740DF5FD8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1E2726A4-C22E-4A2B-95C8-2740DF5FD8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1EF6D60-7799-4BD4-9577-CD527122D6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11EF6D60-7799-4BD4-9577-CD527122D6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AC61BF6-9029-41F4-AF5B-4738AC410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9AC61BF6-9029-41F4-AF5B-4738AC4105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04FF163-FE53-43F6-8CE1-7DCF2296C1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dgm id="{204FF163-FE53-43F6-8CE1-7DCF2296C1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60CFB32-4B4C-4364-A9BD-B0931CAB8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160CFB32-4B4C-4364-A9BD-B0931CAB8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title"/>
          </p:nvPr>
        </p:nvSpPr>
        <p:spPr>
          <a:xfrm>
            <a:off x="1832413" y="445375"/>
            <a:ext cx="7467600" cy="935038"/>
          </a:xfrm>
        </p:spPr>
        <p:txBody>
          <a:bodyPr/>
          <a:lstStyle/>
          <a:p>
            <a:pPr eaLnBrk="1" hangingPunct="1"/>
            <a:r>
              <a:rPr lang="en-AU" altLang="en-US" sz="4400" dirty="0"/>
              <a:t>Rolling budgets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idx="1"/>
          </p:nvPr>
        </p:nvSpPr>
        <p:spPr>
          <a:xfrm>
            <a:off x="1723697" y="1785939"/>
            <a:ext cx="8944303" cy="3153923"/>
          </a:xfrm>
        </p:spPr>
        <p:txBody>
          <a:bodyPr/>
          <a:lstStyle/>
          <a:p>
            <a:pPr eaLnBrk="1" hangingPunct="1"/>
            <a:r>
              <a:rPr lang="en-AU" altLang="en-US" sz="4000" dirty="0"/>
              <a:t>Continually updated</a:t>
            </a:r>
          </a:p>
          <a:p>
            <a:pPr eaLnBrk="1" hangingPunct="1"/>
            <a:r>
              <a:rPr lang="en-AU" altLang="en-US" sz="4000" dirty="0"/>
              <a:t>Add a new time period</a:t>
            </a:r>
          </a:p>
          <a:p>
            <a:pPr eaLnBrk="1" hangingPunct="1"/>
            <a:r>
              <a:rPr lang="en-AU" altLang="en-US" sz="4000" dirty="0"/>
              <a:t>Drop the period just completed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95D8AF9-8F5D-4F8A-9806-70E28F807FC2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3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78403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title"/>
          </p:nvPr>
        </p:nvSpPr>
        <p:spPr>
          <a:xfrm>
            <a:off x="1792342" y="377825"/>
            <a:ext cx="6961188" cy="819150"/>
          </a:xfrm>
        </p:spPr>
        <p:txBody>
          <a:bodyPr/>
          <a:lstStyle/>
          <a:p>
            <a:pPr eaLnBrk="1" hangingPunct="1"/>
            <a:r>
              <a:rPr lang="en-AU" altLang="en-US" sz="4400" dirty="0"/>
              <a:t>Zero-base budgeting</a:t>
            </a:r>
          </a:p>
        </p:txBody>
      </p:sp>
      <p:sp>
        <p:nvSpPr>
          <p:cNvPr id="27651" name="Rectangle 7"/>
          <p:cNvSpPr>
            <a:spLocks noGrp="1" noChangeArrowheads="1"/>
          </p:cNvSpPr>
          <p:nvPr>
            <p:ph idx="1"/>
          </p:nvPr>
        </p:nvSpPr>
        <p:spPr>
          <a:xfrm>
            <a:off x="1799595" y="1755446"/>
            <a:ext cx="9047081" cy="3168650"/>
          </a:xfrm>
        </p:spPr>
        <p:txBody>
          <a:bodyPr/>
          <a:lstStyle/>
          <a:p>
            <a:pPr eaLnBrk="1" hangingPunct="1"/>
            <a:r>
              <a:rPr lang="en-AU" altLang="en-US" sz="4000" dirty="0"/>
              <a:t>All activities are initially set to zero</a:t>
            </a:r>
          </a:p>
          <a:p>
            <a:pPr eaLnBrk="1" hangingPunct="1"/>
            <a:r>
              <a:rPr lang="en-AU" altLang="en-US" sz="4000" dirty="0"/>
              <a:t>Positives</a:t>
            </a:r>
          </a:p>
          <a:p>
            <a:pPr lvl="1" eaLnBrk="1" hangingPunct="1"/>
            <a:r>
              <a:rPr lang="en-AU" altLang="en-US" sz="3600" dirty="0"/>
              <a:t>Managers must justify each activity</a:t>
            </a:r>
          </a:p>
          <a:p>
            <a:pPr lvl="1" eaLnBrk="1" hangingPunct="1"/>
            <a:r>
              <a:rPr lang="en-AU" altLang="en-US" sz="3600" dirty="0"/>
              <a:t>Forces managers to rethink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5B6AF40-28F3-42AE-9261-2602E85170DE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4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54106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400"/>
              <a:t>Zero-base budgeting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4000" dirty="0"/>
              <a:t>Negatives</a:t>
            </a:r>
          </a:p>
          <a:p>
            <a:pPr lvl="1" eaLnBrk="1" hangingPunct="1"/>
            <a:r>
              <a:rPr lang="en-AU" altLang="en-US" sz="3600" dirty="0"/>
              <a:t>Time-consuming and expensive</a:t>
            </a:r>
          </a:p>
          <a:p>
            <a:pPr lvl="1" eaLnBrk="1" hangingPunct="1"/>
            <a:r>
              <a:rPr lang="en-AU" altLang="en-US" sz="3600" dirty="0"/>
              <a:t>Not useful in identifying areas of waste, redundant activities or ways to improve performance</a:t>
            </a:r>
          </a:p>
          <a:p>
            <a:pPr lvl="1" eaLnBrk="1" hangingPunct="1"/>
            <a:r>
              <a:rPr lang="en-AU" altLang="en-US" sz="3600" dirty="0"/>
              <a:t>Can be too introspective; missing the big picture</a:t>
            </a:r>
          </a:p>
          <a:p>
            <a:endParaRPr lang="en-AU" altLang="en-US" sz="4000" dirty="0"/>
          </a:p>
          <a:p>
            <a:endParaRPr lang="en-AU" altLang="en-US" sz="40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47D6C2D-BD05-4173-A8A2-94A36655E4C5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5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68284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29407" y="-241737"/>
            <a:ext cx="8637861" cy="1670270"/>
          </a:xfrm>
        </p:spPr>
        <p:txBody>
          <a:bodyPr/>
          <a:lstStyle/>
          <a:p>
            <a:pPr eaLnBrk="1" hangingPunct="1"/>
            <a:r>
              <a:rPr lang="en-AU" altLang="en-US" sz="3600" dirty="0"/>
              <a:t>Budgets in not-for-profit organisations and government agencies</a:t>
            </a:r>
            <a:endParaRPr lang="en-AU" altLang="en-US" sz="20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551644" y="1703827"/>
            <a:ext cx="9429412" cy="4537075"/>
          </a:xfrm>
        </p:spPr>
        <p:txBody>
          <a:bodyPr/>
          <a:lstStyle/>
          <a:p>
            <a:pPr eaLnBrk="1" hangingPunct="1"/>
            <a:r>
              <a:rPr lang="en-AU" altLang="en-US" dirty="0"/>
              <a:t>Somewhat similar to profit-seeking organisations</a:t>
            </a:r>
          </a:p>
          <a:p>
            <a:pPr eaLnBrk="1" hangingPunct="1"/>
            <a:r>
              <a:rPr lang="en-AU" altLang="en-US" dirty="0"/>
              <a:t>However often there is no sales budget</a:t>
            </a:r>
          </a:p>
          <a:p>
            <a:pPr eaLnBrk="1" hangingPunct="1"/>
            <a:r>
              <a:rPr lang="en-AU" altLang="en-US" dirty="0"/>
              <a:t>Service levels are still considered</a:t>
            </a:r>
          </a:p>
          <a:p>
            <a:pPr lvl="1" eaLnBrk="1" hangingPunct="1"/>
            <a:r>
              <a:rPr lang="en-AU" altLang="en-US" sz="3200" dirty="0"/>
              <a:t>Resource allocation decisions</a:t>
            </a:r>
          </a:p>
          <a:p>
            <a:pPr eaLnBrk="1" hangingPunct="1"/>
            <a:r>
              <a:rPr lang="en-AU" altLang="en-US" dirty="0"/>
              <a:t>Other revenue budgets may be estimated</a:t>
            </a:r>
          </a:p>
          <a:p>
            <a:pPr lvl="1" eaLnBrk="1" hangingPunct="1"/>
            <a:r>
              <a:rPr lang="en-AU" altLang="en-US" dirty="0"/>
              <a:t>Government grants, donations, sponsorships</a:t>
            </a:r>
          </a:p>
          <a:p>
            <a:pPr lvl="1" eaLnBrk="1" hangingPunct="1"/>
            <a:endParaRPr lang="en-AU" altLang="en-US" dirty="0"/>
          </a:p>
          <a:p>
            <a:pPr lvl="1" eaLnBrk="1" hangingPunct="1"/>
            <a:endParaRPr lang="en-AU" altLang="en-US" dirty="0"/>
          </a:p>
          <a:p>
            <a:pPr lvl="1" eaLnBrk="1" hangingPunct="1"/>
            <a:endParaRPr lang="en-AU" alt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F7609C3-2EC9-4100-A8FD-C3C360A2B7B0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6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55189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8593" y="285751"/>
            <a:ext cx="9362463" cy="93821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/>
              <a:t>Budgeting and the </a:t>
            </a:r>
            <a:r>
              <a:rPr lang="en-US" sz="3600" dirty="0" err="1"/>
              <a:t>organisation</a:t>
            </a:r>
            <a:r>
              <a:rPr lang="en-US" sz="3600" dirty="0"/>
              <a:t>:</a:t>
            </a:r>
            <a:br>
              <a:rPr lang="en-US" sz="3600" dirty="0"/>
            </a:br>
            <a:r>
              <a:rPr lang="en-US" sz="3600" dirty="0"/>
              <a:t>Responsibility accounting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1618593" y="1428750"/>
            <a:ext cx="9974317" cy="4535488"/>
          </a:xfrm>
        </p:spPr>
        <p:txBody>
          <a:bodyPr/>
          <a:lstStyle/>
          <a:p>
            <a:pPr eaLnBrk="1" hangingPunct="1"/>
            <a:r>
              <a:rPr lang="en-US" altLang="en-US" sz="2800" b="1" u="sng" dirty="0"/>
              <a:t>Responsibility </a:t>
            </a:r>
            <a:r>
              <a:rPr lang="en-US" altLang="en-US" sz="2800" b="1" u="sng" dirty="0" err="1"/>
              <a:t>centre</a:t>
            </a:r>
            <a:r>
              <a:rPr lang="en-US" altLang="en-US" sz="2800" dirty="0"/>
              <a:t> – a part, segment or subunit of an </a:t>
            </a:r>
            <a:r>
              <a:rPr lang="en-US" altLang="en-US" sz="2800" dirty="0" err="1"/>
              <a:t>organisation</a:t>
            </a:r>
            <a:r>
              <a:rPr lang="en-US" altLang="en-US" sz="2800" dirty="0"/>
              <a:t> whose manager is accountable for a specified set of activities</a:t>
            </a:r>
          </a:p>
          <a:p>
            <a:pPr lvl="1">
              <a:spcAft>
                <a:spcPts val="1200"/>
              </a:spcAft>
              <a:buFont typeface="Wingdings" pitchFamily="2" charset="2"/>
              <a:buChar char="Ø"/>
            </a:pPr>
            <a:r>
              <a:rPr lang="en-US" altLang="en-US" sz="2400" dirty="0"/>
              <a:t>Arises from d</a:t>
            </a:r>
            <a:r>
              <a:rPr lang="en-AU" altLang="en-US" sz="2400" dirty="0" err="1"/>
              <a:t>ecentralisation</a:t>
            </a:r>
            <a:r>
              <a:rPr lang="en-AU" altLang="en-US" sz="2400" dirty="0"/>
              <a:t> - the restructuring of the organisation into smaller sub-units, each with specific operations and decision-making responsibilities</a:t>
            </a:r>
          </a:p>
          <a:p>
            <a:pPr eaLnBrk="1" hangingPunct="1"/>
            <a:r>
              <a:rPr lang="en-US" altLang="en-US" sz="2800" b="1" u="sng" dirty="0"/>
              <a:t>Responsibility accounting</a:t>
            </a:r>
            <a:r>
              <a:rPr lang="en-US" altLang="en-US" sz="2800" dirty="0"/>
              <a:t> – a system that measures the plans, budgets, actions and actual results of each responsibility </a:t>
            </a:r>
            <a:r>
              <a:rPr lang="en-US" altLang="en-US" sz="2800" dirty="0" err="1"/>
              <a:t>centre</a:t>
            </a:r>
            <a:endParaRPr lang="en-US" altLang="en-US" sz="2800" dirty="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en-US" sz="2400" dirty="0"/>
              <a:t>Budgets are prepared along responsibility accounting lines</a:t>
            </a:r>
          </a:p>
          <a:p>
            <a:pPr eaLnBrk="1" hangingPunct="1"/>
            <a:endParaRPr lang="en-US" alt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36602-678F-44B0-B36E-774409FB264B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7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899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790" y="336168"/>
            <a:ext cx="9842444" cy="576262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Types of responsibility </a:t>
            </a:r>
            <a:r>
              <a:rPr lang="en-US" altLang="en-US" sz="4400" dirty="0" err="1"/>
              <a:t>centres</a:t>
            </a:r>
            <a:endParaRPr lang="en-US" altLang="en-US" sz="44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809366" y="1258728"/>
            <a:ext cx="9604867" cy="4716463"/>
          </a:xfrm>
        </p:spPr>
        <p:txBody>
          <a:bodyPr/>
          <a:lstStyle/>
          <a:p>
            <a:pPr marL="590550" indent="-590550">
              <a:buFont typeface="Wingdings" pitchFamily="2" charset="2"/>
              <a:buChar char="q"/>
            </a:pPr>
            <a:r>
              <a:rPr lang="en-US" altLang="en-US" sz="3600" dirty="0"/>
              <a:t>Cost – accountable for costs only</a:t>
            </a:r>
          </a:p>
          <a:p>
            <a:pPr marL="590550" indent="-590550">
              <a:buFont typeface="Wingdings" pitchFamily="2" charset="2"/>
              <a:buChar char="q"/>
            </a:pPr>
            <a:r>
              <a:rPr lang="en-US" altLang="en-US" sz="3600" dirty="0"/>
              <a:t>Revenue – accountable for revenues only</a:t>
            </a:r>
          </a:p>
          <a:p>
            <a:pPr marL="590550" indent="-590550">
              <a:buFont typeface="Wingdings" pitchFamily="2" charset="2"/>
              <a:buChar char="q"/>
            </a:pPr>
            <a:r>
              <a:rPr lang="en-US" altLang="en-US" sz="3600" dirty="0"/>
              <a:t>Profit – accountable for revenues &amp; costs</a:t>
            </a:r>
          </a:p>
          <a:p>
            <a:pPr marL="590550" indent="-590550">
              <a:buFont typeface="Wingdings" pitchFamily="2" charset="2"/>
              <a:buChar char="q"/>
            </a:pPr>
            <a:r>
              <a:rPr lang="en-US" altLang="en-US" sz="3600" dirty="0"/>
              <a:t>Investment – accountable for investments, revenues and costs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5F740-D488-4A4C-8E42-57DFBE7701C5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8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361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97081" y="273106"/>
            <a:ext cx="7067550" cy="61277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Controllability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1689537" y="1169661"/>
            <a:ext cx="9924393" cy="5040312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  <a:defRPr/>
            </a:pPr>
            <a:r>
              <a:rPr lang="en-US" dirty="0"/>
              <a:t>Controllability is the degree of influence that a manager has over costs, revenues or related items for which he is being held responsible</a:t>
            </a:r>
          </a:p>
          <a:p>
            <a:pPr marL="514350" indent="-514350"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en-US" dirty="0"/>
              <a:t>Controllable versus uncontrollable costs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en-US" dirty="0"/>
              <a:t>Uncontrollable costs can be excluded or segregated in reports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en-US" dirty="0"/>
              <a:t>Responsibility accounting focuses on information sharing not in laying blame on a particular manager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F1D47-CB9A-4AF9-8A29-ACEA63B60E77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9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06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33715" y="304637"/>
            <a:ext cx="6424612" cy="612775"/>
          </a:xfrm>
        </p:spPr>
        <p:txBody>
          <a:bodyPr/>
          <a:lstStyle/>
          <a:p>
            <a:pPr eaLnBrk="1" hangingPunct="1"/>
            <a:r>
              <a:rPr lang="en-US" altLang="en-US" sz="4400" dirty="0"/>
              <a:t>Controllability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649413" y="1279589"/>
            <a:ext cx="9838394" cy="50419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Controllability is difficult to enforce:</a:t>
            </a:r>
          </a:p>
          <a:p>
            <a:pPr lvl="1" eaLnBrk="1" hangingPunct="1"/>
            <a:r>
              <a:rPr lang="en-US" altLang="en-US" sz="3200" dirty="0"/>
              <a:t>Few costs are clearly under the influence of a single manager (e.g. teamwork)</a:t>
            </a:r>
          </a:p>
          <a:p>
            <a:pPr lvl="1" eaLnBrk="1" hangingPunct="1"/>
            <a:r>
              <a:rPr lang="en-US" altLang="en-US" sz="3200" dirty="0"/>
              <a:t>Performance report typically focus on a period of a year or less, yet many decisions have long term repercussion</a:t>
            </a:r>
          </a:p>
          <a:p>
            <a:pPr lvl="1" eaLnBrk="1" hangingPunct="1"/>
            <a:r>
              <a:rPr lang="en-US" altLang="en-US" sz="3200" dirty="0"/>
              <a:t>In the long run, all costs become controllable by someone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581D5-A5EB-4712-B98A-2F19EB303159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10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635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66D571E6-BDC7-404D-B6DB-B0BA962AD2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400" dirty="0"/>
              <a:t>Budget administration</a:t>
            </a:r>
          </a:p>
        </p:txBody>
      </p:sp>
      <p:sp>
        <p:nvSpPr>
          <p:cNvPr id="49155" name="Rectangle 8">
            <a:extLst>
              <a:ext uri="{FF2B5EF4-FFF2-40B4-BE49-F238E27FC236}">
                <a16:creationId xmlns:a16="http://schemas.microsoft.com/office/drawing/2014/main" id="{26F4F8EE-C286-453F-94EE-CBBE622153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83267" y="1500627"/>
            <a:ext cx="10274300" cy="4681537"/>
          </a:xfrm>
        </p:spPr>
        <p:txBody>
          <a:bodyPr/>
          <a:lstStyle/>
          <a:p>
            <a:r>
              <a:rPr lang="en-AU" altLang="en-US" sz="4000" dirty="0"/>
              <a:t>In large organisations, formal processes are typically used to collect data</a:t>
            </a:r>
          </a:p>
          <a:p>
            <a:r>
              <a:rPr lang="en-AU" altLang="en-US" sz="4000" dirty="0"/>
              <a:t>Budget administration is often the responsibility of senior management </a:t>
            </a:r>
          </a:p>
        </p:txBody>
      </p:sp>
      <p:sp>
        <p:nvSpPr>
          <p:cNvPr id="49156" name="Text Box 8">
            <a:extLst>
              <a:ext uri="{FF2B5EF4-FFF2-40B4-BE49-F238E27FC236}">
                <a16:creationId xmlns:a16="http://schemas.microsoft.com/office/drawing/2014/main" id="{FFDDB40A-539C-4B52-ABC8-486302625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5013" y="5661026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0F22E51D-A0D3-46DF-B939-633F7578A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400" dirty="0"/>
              <a:t>Budget administration</a:t>
            </a: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250723D0-0070-42FB-A347-1A2AD520F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2901" y="1584707"/>
            <a:ext cx="10274300" cy="4681537"/>
          </a:xfrm>
        </p:spPr>
        <p:txBody>
          <a:bodyPr/>
          <a:lstStyle/>
          <a:p>
            <a:r>
              <a:rPr lang="en-AU" altLang="en-US" sz="4000" dirty="0"/>
              <a:t>A budget manual communicates: </a:t>
            </a:r>
          </a:p>
          <a:p>
            <a:pPr lvl="1"/>
            <a:r>
              <a:rPr lang="en-AU" altLang="en-US" sz="3600" dirty="0"/>
              <a:t>who is responsible for providing information</a:t>
            </a:r>
          </a:p>
          <a:p>
            <a:pPr lvl="1"/>
            <a:r>
              <a:rPr lang="en-AU" altLang="en-US" sz="3600" dirty="0"/>
              <a:t>when the information is required </a:t>
            </a:r>
          </a:p>
          <a:p>
            <a:pPr lvl="1"/>
            <a:r>
              <a:rPr lang="en-AU" altLang="en-US" sz="3600" dirty="0"/>
              <a:t>what form it will take</a:t>
            </a:r>
          </a:p>
          <a:p>
            <a:pPr lvl="1"/>
            <a:r>
              <a:rPr lang="en-AU" altLang="en-US" sz="3600" dirty="0"/>
              <a:t>budget committee</a:t>
            </a:r>
          </a:p>
          <a:p>
            <a:endParaRPr lang="en-AU" alt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title"/>
          </p:nvPr>
        </p:nvSpPr>
        <p:spPr>
          <a:xfrm>
            <a:off x="1899745" y="357352"/>
            <a:ext cx="7467600" cy="935038"/>
          </a:xfrm>
        </p:spPr>
        <p:txBody>
          <a:bodyPr/>
          <a:lstStyle/>
          <a:p>
            <a:pPr eaLnBrk="1" hangingPunct="1"/>
            <a:r>
              <a:rPr lang="en-AU" altLang="en-US" sz="4400" dirty="0"/>
              <a:t>Behavioural issues</a:t>
            </a:r>
          </a:p>
        </p:txBody>
      </p:sp>
      <p:sp>
        <p:nvSpPr>
          <p:cNvPr id="34819" name="Rectangle 9"/>
          <p:cNvSpPr>
            <a:spLocks noGrp="1" noChangeArrowheads="1"/>
          </p:cNvSpPr>
          <p:nvPr>
            <p:ph idx="1"/>
          </p:nvPr>
        </p:nvSpPr>
        <p:spPr>
          <a:xfrm>
            <a:off x="1829894" y="1784415"/>
            <a:ext cx="9258519" cy="3512800"/>
          </a:xfrm>
        </p:spPr>
        <p:txBody>
          <a:bodyPr/>
          <a:lstStyle/>
          <a:p>
            <a:pPr eaLnBrk="1" hangingPunct="1"/>
            <a:r>
              <a:rPr lang="en-AU" altLang="en-US" sz="4400" dirty="0"/>
              <a:t>Three main behavioural issues</a:t>
            </a:r>
          </a:p>
          <a:p>
            <a:pPr lvl="1" eaLnBrk="1" hangingPunct="1"/>
            <a:r>
              <a:rPr lang="en-AU" altLang="en-US" sz="4000" dirty="0"/>
              <a:t>Participative budgeting</a:t>
            </a:r>
          </a:p>
          <a:p>
            <a:pPr lvl="1" eaLnBrk="1" hangingPunct="1"/>
            <a:r>
              <a:rPr lang="en-AU" altLang="en-US" sz="4000" dirty="0"/>
              <a:t>Budgetary slack </a:t>
            </a:r>
          </a:p>
          <a:p>
            <a:pPr lvl="1" eaLnBrk="1" hangingPunct="1"/>
            <a:r>
              <a:rPr lang="en-AU" altLang="en-US" sz="4000" dirty="0"/>
              <a:t>Budget difficulty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99CB8EC-3F59-4214-8442-07A7287C4E45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13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816581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title"/>
          </p:nvPr>
        </p:nvSpPr>
        <p:spPr>
          <a:xfrm>
            <a:off x="1592536" y="289200"/>
            <a:ext cx="7467600" cy="935037"/>
          </a:xfrm>
        </p:spPr>
        <p:txBody>
          <a:bodyPr/>
          <a:lstStyle/>
          <a:p>
            <a:pPr eaLnBrk="1" hangingPunct="1"/>
            <a:r>
              <a:rPr lang="en-AU" altLang="en-US" sz="4400" dirty="0"/>
              <a:t>Participative budgeting</a:t>
            </a:r>
          </a:p>
        </p:txBody>
      </p:sp>
      <p:sp>
        <p:nvSpPr>
          <p:cNvPr id="61443" name="Rectangle 8"/>
          <p:cNvSpPr>
            <a:spLocks noGrp="1" noChangeArrowheads="1"/>
          </p:cNvSpPr>
          <p:nvPr>
            <p:ph idx="1"/>
          </p:nvPr>
        </p:nvSpPr>
        <p:spPr>
          <a:xfrm>
            <a:off x="1592536" y="1615586"/>
            <a:ext cx="9560692" cy="3523974"/>
          </a:xfrm>
        </p:spPr>
        <p:txBody>
          <a:bodyPr/>
          <a:lstStyle/>
          <a:p>
            <a:pPr eaLnBrk="1" hangingPunct="1"/>
            <a:r>
              <a:rPr lang="en-AU" altLang="en-US" sz="4000" dirty="0"/>
              <a:t>Allows managers at all levels of the firm to develop their own initial estimates for budgeted sales, costs, etc.</a:t>
            </a:r>
          </a:p>
          <a:p>
            <a:pPr eaLnBrk="1" hangingPunct="1"/>
            <a:r>
              <a:rPr lang="en-AU" altLang="en-US" sz="4000" dirty="0"/>
              <a:t>Bottom-up as opposed to top-down</a:t>
            </a:r>
          </a:p>
          <a:p>
            <a:pPr eaLnBrk="1" hangingPunct="1">
              <a:buFontTx/>
              <a:buNone/>
            </a:pPr>
            <a:endParaRPr lang="en-AU" altLang="en-US" sz="40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511E295-A3B4-4036-9359-ABA141F46D80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14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11569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1E926BB6-105C-4332-9EF1-0B27DAA656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3268" y="148458"/>
            <a:ext cx="10303933" cy="935038"/>
          </a:xfrm>
        </p:spPr>
        <p:txBody>
          <a:bodyPr/>
          <a:lstStyle/>
          <a:p>
            <a:r>
              <a:rPr lang="en-AU" altLang="en-US" dirty="0"/>
              <a:t>Participative budgeting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6F0DB501-16A6-4B3A-B8A0-5A933A0E9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2901" y="1258889"/>
            <a:ext cx="10274300" cy="3901690"/>
          </a:xfrm>
        </p:spPr>
        <p:txBody>
          <a:bodyPr/>
          <a:lstStyle/>
          <a:p>
            <a:r>
              <a:rPr lang="en-AU" altLang="en-US" sz="4000" dirty="0"/>
              <a:t>Top-down budgeting is where senior managers impose budget targets</a:t>
            </a:r>
          </a:p>
          <a:p>
            <a:r>
              <a:rPr lang="en-AU" altLang="en-US" sz="4000" dirty="0"/>
              <a:t>Bottom-up budgeting is where lower managerial and operations levels are active in setting their own budgets</a:t>
            </a:r>
          </a:p>
        </p:txBody>
      </p:sp>
      <p:sp>
        <p:nvSpPr>
          <p:cNvPr id="56324" name="Text Box 8">
            <a:extLst>
              <a:ext uri="{FF2B5EF4-FFF2-40B4-BE49-F238E27FC236}">
                <a16:creationId xmlns:a16="http://schemas.microsoft.com/office/drawing/2014/main" id="{C99F0FAD-9D7A-4949-9E5B-CF9BCCFFC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5013" y="5661026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title"/>
          </p:nvPr>
        </p:nvSpPr>
        <p:spPr>
          <a:xfrm>
            <a:off x="1504456" y="956442"/>
            <a:ext cx="9287413" cy="1166648"/>
          </a:xfrm>
        </p:spPr>
        <p:txBody>
          <a:bodyPr/>
          <a:lstStyle/>
          <a:p>
            <a:pPr algn="ctr" eaLnBrk="1" hangingPunct="1"/>
            <a:r>
              <a:rPr lang="en-AU" altLang="en-US" dirty="0" smtClean="0"/>
              <a:t>Participative budgeting: </a:t>
            </a:r>
            <a:br>
              <a:rPr lang="en-AU" altLang="en-US" dirty="0" smtClean="0"/>
            </a:br>
            <a:r>
              <a:rPr lang="en-AU" altLang="en-US" sz="3200" dirty="0" smtClean="0"/>
              <a:t>Positives</a:t>
            </a:r>
            <a:r>
              <a:rPr lang="en-AU" altLang="en-US" dirty="0"/>
              <a:t/>
            </a:r>
            <a:br>
              <a:rPr lang="en-AU" altLang="en-US" dirty="0"/>
            </a:br>
            <a:endParaRPr lang="en-AU" altLang="en-US" dirty="0"/>
          </a:p>
        </p:txBody>
      </p:sp>
      <p:sp>
        <p:nvSpPr>
          <p:cNvPr id="62467" name="Rectangle 8"/>
          <p:cNvSpPr>
            <a:spLocks noGrp="1" noChangeArrowheads="1"/>
          </p:cNvSpPr>
          <p:nvPr>
            <p:ph idx="1"/>
          </p:nvPr>
        </p:nvSpPr>
        <p:spPr>
          <a:xfrm>
            <a:off x="1693643" y="1653575"/>
            <a:ext cx="9846715" cy="3885378"/>
          </a:xfrm>
        </p:spPr>
        <p:txBody>
          <a:bodyPr/>
          <a:lstStyle/>
          <a:p>
            <a:pPr eaLnBrk="1" hangingPunct="1"/>
            <a:r>
              <a:rPr lang="en-AU" altLang="en-US" sz="4000" dirty="0"/>
              <a:t>May encourage coordination and communication</a:t>
            </a:r>
          </a:p>
          <a:p>
            <a:pPr eaLnBrk="1" hangingPunct="1"/>
            <a:r>
              <a:rPr lang="en-AU" altLang="en-US" sz="4000" dirty="0"/>
              <a:t>May lead to more accurate budget estimates</a:t>
            </a:r>
          </a:p>
          <a:p>
            <a:pPr eaLnBrk="1" hangingPunct="1"/>
            <a:r>
              <a:rPr lang="en-AU" altLang="en-US" sz="4000" dirty="0"/>
              <a:t>May lead to individuals identifying more closely with the budget targets</a:t>
            </a:r>
          </a:p>
          <a:p>
            <a:pPr eaLnBrk="1" hangingPunct="1"/>
            <a:endParaRPr lang="en-AU" altLang="en-US" sz="4000" dirty="0"/>
          </a:p>
          <a:p>
            <a:pPr eaLnBrk="1" hangingPunct="1"/>
            <a:endParaRPr lang="en-AU" altLang="en-US" sz="4000" dirty="0"/>
          </a:p>
          <a:p>
            <a:pPr lvl="1" eaLnBrk="1" hangingPunct="1"/>
            <a:endParaRPr lang="en-AU" altLang="en-US" sz="36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339EA46-B01B-4C5D-9D48-2899247AD3D3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16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5706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F78A1C0F-77FE-4A23-829C-7DE260C3A5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36122" y="116927"/>
            <a:ext cx="10303933" cy="935038"/>
          </a:xfrm>
        </p:spPr>
        <p:txBody>
          <a:bodyPr/>
          <a:lstStyle/>
          <a:p>
            <a:r>
              <a:rPr lang="en-AU" altLang="en-US" dirty="0"/>
              <a:t>Participative budgeting</a:t>
            </a:r>
          </a:p>
        </p:txBody>
      </p:sp>
      <p:sp>
        <p:nvSpPr>
          <p:cNvPr id="62467" name="Rectangle 8">
            <a:extLst>
              <a:ext uri="{FF2B5EF4-FFF2-40B4-BE49-F238E27FC236}">
                <a16:creationId xmlns:a16="http://schemas.microsoft.com/office/drawing/2014/main" id="{96647A74-FBB1-4098-B31E-2CD9003280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4000" dirty="0"/>
              <a:t>Employee empowerment</a:t>
            </a:r>
          </a:p>
          <a:p>
            <a:pPr lvl="1"/>
            <a:r>
              <a:rPr lang="en-AU" altLang="en-US" sz="3600" dirty="0"/>
              <a:t>Based on the belief that employees will experience greater motivation when they have higher degrees of authority and independence</a:t>
            </a:r>
          </a:p>
          <a:p>
            <a:pPr lvl="1"/>
            <a:r>
              <a:rPr lang="en-AU" altLang="en-US" sz="3600" dirty="0"/>
              <a:t>More broad concept than budgetary participation</a:t>
            </a:r>
          </a:p>
          <a:p>
            <a:pPr lvl="1"/>
            <a:endParaRPr lang="en-AU" alt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title"/>
          </p:nvPr>
        </p:nvSpPr>
        <p:spPr>
          <a:xfrm>
            <a:off x="2130699" y="383794"/>
            <a:ext cx="7467600" cy="935037"/>
          </a:xfrm>
        </p:spPr>
        <p:txBody>
          <a:bodyPr/>
          <a:lstStyle/>
          <a:p>
            <a:pPr algn="ctr" eaLnBrk="1" hangingPunct="1"/>
            <a:r>
              <a:rPr lang="en-AU" altLang="en-US" dirty="0"/>
              <a:t>Participative budgeting:</a:t>
            </a:r>
            <a:br>
              <a:rPr lang="en-AU" altLang="en-US" dirty="0"/>
            </a:br>
            <a:r>
              <a:rPr lang="en-AU" altLang="en-US" sz="3200" dirty="0"/>
              <a:t>Negatives</a:t>
            </a:r>
            <a:endParaRPr lang="en-AU" altLang="en-US" dirty="0"/>
          </a:p>
        </p:txBody>
      </p:sp>
      <p:sp>
        <p:nvSpPr>
          <p:cNvPr id="62467" name="Rectangle 8"/>
          <p:cNvSpPr>
            <a:spLocks noGrp="1" noChangeArrowheads="1"/>
          </p:cNvSpPr>
          <p:nvPr>
            <p:ph idx="1"/>
          </p:nvPr>
        </p:nvSpPr>
        <p:spPr>
          <a:xfrm>
            <a:off x="1894162" y="1558981"/>
            <a:ext cx="9656707" cy="4158647"/>
          </a:xfrm>
        </p:spPr>
        <p:txBody>
          <a:bodyPr/>
          <a:lstStyle/>
          <a:p>
            <a:pPr eaLnBrk="1" hangingPunct="1"/>
            <a:r>
              <a:rPr lang="en-AU" altLang="en-US" sz="3600" dirty="0"/>
              <a:t>Can be expensive and time-consuming, leading to delay</a:t>
            </a:r>
          </a:p>
          <a:p>
            <a:pPr eaLnBrk="1" hangingPunct="1"/>
            <a:r>
              <a:rPr lang="en-AU" altLang="en-US" sz="3600" dirty="0"/>
              <a:t>May aggravate differences and disagreements</a:t>
            </a:r>
          </a:p>
          <a:p>
            <a:pPr eaLnBrk="1" hangingPunct="1"/>
            <a:r>
              <a:rPr lang="en-AU" altLang="en-US" sz="3600" dirty="0"/>
              <a:t>Provides opportunities for padding the budgets</a:t>
            </a:r>
          </a:p>
          <a:p>
            <a:pPr eaLnBrk="1" hangingPunct="1"/>
            <a:endParaRPr lang="en-AU" altLang="en-US" sz="3600" dirty="0"/>
          </a:p>
          <a:p>
            <a:pPr lvl="1" eaLnBrk="1" hangingPunct="1"/>
            <a:endParaRPr lang="en-AU" altLang="en-US" sz="32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A3D41FD-9834-4318-8DA6-68A38B6D825E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18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5424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title"/>
          </p:nvPr>
        </p:nvSpPr>
        <p:spPr>
          <a:xfrm>
            <a:off x="1777727" y="308742"/>
            <a:ext cx="7467600" cy="935038"/>
          </a:xfrm>
        </p:spPr>
        <p:txBody>
          <a:bodyPr/>
          <a:lstStyle/>
          <a:p>
            <a:pPr eaLnBrk="1" hangingPunct="1"/>
            <a:r>
              <a:rPr lang="en-AU" altLang="en-US" sz="4400" dirty="0"/>
              <a:t>Budgetary slack (padding)</a:t>
            </a:r>
          </a:p>
        </p:txBody>
      </p:sp>
      <p:sp>
        <p:nvSpPr>
          <p:cNvPr id="38915" name="Rectangle 8"/>
          <p:cNvSpPr>
            <a:spLocks noGrp="1" noChangeArrowheads="1"/>
          </p:cNvSpPr>
          <p:nvPr>
            <p:ph idx="1"/>
          </p:nvPr>
        </p:nvSpPr>
        <p:spPr>
          <a:xfrm>
            <a:off x="1635281" y="1708042"/>
            <a:ext cx="9785131" cy="3757338"/>
          </a:xfrm>
        </p:spPr>
        <p:txBody>
          <a:bodyPr/>
          <a:lstStyle/>
          <a:p>
            <a:pPr eaLnBrk="1" hangingPunct="1"/>
            <a:r>
              <a:rPr lang="en-AU" altLang="en-US" sz="3600" dirty="0"/>
              <a:t>Underestimating revenue or overestimating costs</a:t>
            </a:r>
          </a:p>
          <a:p>
            <a:pPr eaLnBrk="1" hangingPunct="1"/>
            <a:r>
              <a:rPr lang="en-AU" altLang="en-US" sz="3600" dirty="0"/>
              <a:t>The difference between the estimated revenue or cost projection and a realistic estimate of the revenue or cost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F4A902E-1AD9-42C0-88AC-40636C6173AF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19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514924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title"/>
          </p:nvPr>
        </p:nvSpPr>
        <p:spPr>
          <a:xfrm>
            <a:off x="1861809" y="413845"/>
            <a:ext cx="7467600" cy="935038"/>
          </a:xfrm>
        </p:spPr>
        <p:txBody>
          <a:bodyPr/>
          <a:lstStyle/>
          <a:p>
            <a:pPr eaLnBrk="1" hangingPunct="1"/>
            <a:r>
              <a:rPr lang="en-AU" altLang="en-US" sz="4400" dirty="0"/>
              <a:t>Budgetary slack (padding)</a:t>
            </a:r>
          </a:p>
        </p:txBody>
      </p:sp>
      <p:sp>
        <p:nvSpPr>
          <p:cNvPr id="39939" name="Rectangle 8"/>
          <p:cNvSpPr>
            <a:spLocks noGrp="1" noChangeArrowheads="1"/>
          </p:cNvSpPr>
          <p:nvPr>
            <p:ph idx="1"/>
          </p:nvPr>
        </p:nvSpPr>
        <p:spPr>
          <a:xfrm>
            <a:off x="1773347" y="1184879"/>
            <a:ext cx="9651398" cy="45370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AU" altLang="en-US" sz="3600" dirty="0"/>
          </a:p>
          <a:p>
            <a:pPr eaLnBrk="1" hangingPunct="1"/>
            <a:r>
              <a:rPr lang="en-AU" altLang="en-US" sz="3600" dirty="0"/>
              <a:t>Reasons for budgetary slack</a:t>
            </a:r>
          </a:p>
          <a:p>
            <a:pPr lvl="1" eaLnBrk="1" hangingPunct="1"/>
            <a:r>
              <a:rPr lang="en-AU" altLang="en-US" sz="3200" dirty="0"/>
              <a:t>Performance can look better if you can ‘beat the budget’</a:t>
            </a:r>
          </a:p>
          <a:p>
            <a:pPr lvl="1" eaLnBrk="1" hangingPunct="1"/>
            <a:r>
              <a:rPr lang="en-AU" altLang="en-US" sz="3200" dirty="0"/>
              <a:t>A way of coping with uncertainty</a:t>
            </a:r>
          </a:p>
          <a:p>
            <a:pPr lvl="1" eaLnBrk="1" hangingPunct="1"/>
            <a:r>
              <a:rPr lang="en-AU" altLang="en-US" sz="3200" dirty="0"/>
              <a:t>To insulate against initial budget requests being cut back by management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98F430C-00A8-47D0-9547-A9E56617D903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20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873561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599" y="310220"/>
            <a:ext cx="8946931" cy="1079500"/>
          </a:xfrm>
        </p:spPr>
        <p:txBody>
          <a:bodyPr/>
          <a:lstStyle/>
          <a:p>
            <a:pPr eaLnBrk="1" hangingPunct="1"/>
            <a:r>
              <a:rPr lang="en-US" altLang="en-US" dirty="0"/>
              <a:t>Strategies to reduce opportunities for budgetary slack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547538"/>
            <a:ext cx="9640613" cy="43561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en-US" altLang="en-US" sz="3600" dirty="0"/>
              <a:t>Use benchmarking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3600" dirty="0"/>
              <a:t>Senior managers regularly involve themselves in the tasks of subordinates;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3600" dirty="0"/>
              <a:t>Promoting and fostering values and norms </a:t>
            </a:r>
            <a:r>
              <a:rPr lang="en-US" altLang="en-US" sz="3600" dirty="0" err="1"/>
              <a:t>unfavourable</a:t>
            </a:r>
            <a:r>
              <a:rPr lang="en-US" altLang="en-US" sz="3600" dirty="0"/>
              <a:t> to budgetary slack;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3600" dirty="0"/>
              <a:t>Linking rewards to predictive accuracy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3600" dirty="0"/>
              <a:t>Using stretch targets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F8214-A69D-48EB-A66E-D5CF69BB86FD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21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331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title"/>
          </p:nvPr>
        </p:nvSpPr>
        <p:spPr>
          <a:xfrm>
            <a:off x="1588540" y="175720"/>
            <a:ext cx="7467600" cy="935038"/>
          </a:xfrm>
        </p:spPr>
        <p:txBody>
          <a:bodyPr/>
          <a:lstStyle/>
          <a:p>
            <a:pPr eaLnBrk="1" hangingPunct="1"/>
            <a:r>
              <a:rPr lang="en-AU" altLang="en-US" sz="4400" dirty="0"/>
              <a:t>Budget difficulty</a:t>
            </a:r>
          </a:p>
        </p:txBody>
      </p:sp>
      <p:sp>
        <p:nvSpPr>
          <p:cNvPr id="64515" name="Rectangle 7"/>
          <p:cNvSpPr>
            <a:spLocks noGrp="1" noChangeArrowheads="1"/>
          </p:cNvSpPr>
          <p:nvPr>
            <p:ph idx="1"/>
          </p:nvPr>
        </p:nvSpPr>
        <p:spPr>
          <a:xfrm>
            <a:off x="1471449" y="1380305"/>
            <a:ext cx="9732578" cy="4106095"/>
          </a:xfrm>
        </p:spPr>
        <p:txBody>
          <a:bodyPr/>
          <a:lstStyle/>
          <a:p>
            <a:pPr eaLnBrk="1" hangingPunct="1"/>
            <a:r>
              <a:rPr lang="en-AU" altLang="en-US" dirty="0"/>
              <a:t>Budget acceptance is more likely when:</a:t>
            </a:r>
          </a:p>
          <a:p>
            <a:pPr lvl="1" eaLnBrk="1" hangingPunct="1"/>
            <a:r>
              <a:rPr lang="en-AU" altLang="en-US" dirty="0"/>
              <a:t>Targets are developed with employee participation</a:t>
            </a:r>
          </a:p>
          <a:p>
            <a:pPr lvl="1" eaLnBrk="1" hangingPunct="1"/>
            <a:r>
              <a:rPr lang="en-AU" altLang="en-US" dirty="0"/>
              <a:t>Targets are considered achievable</a:t>
            </a:r>
          </a:p>
          <a:p>
            <a:pPr lvl="1" eaLnBrk="1" hangingPunct="1"/>
            <a:r>
              <a:rPr lang="en-AU" altLang="en-US" dirty="0"/>
              <a:t>There is frequent feedback on performance</a:t>
            </a:r>
          </a:p>
          <a:p>
            <a:pPr lvl="1" eaLnBrk="1" hangingPunct="1"/>
            <a:r>
              <a:rPr lang="en-AU" altLang="en-US" dirty="0"/>
              <a:t>Recognition of controllability</a:t>
            </a:r>
          </a:p>
          <a:p>
            <a:pPr lvl="1" eaLnBrk="1" hangingPunct="1"/>
            <a:r>
              <a:rPr lang="en-AU" altLang="en-US" dirty="0"/>
              <a:t>Achievement of targets is accompanied by valued rewards</a:t>
            </a:r>
          </a:p>
          <a:p>
            <a:pPr eaLnBrk="1" hangingPunct="1"/>
            <a:r>
              <a:rPr lang="en-AU" altLang="en-US" dirty="0"/>
              <a:t>Set to provide challenge and stretch, but is not too difficult to achieve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5C7B4AD-05A8-492D-B6E4-D000476D635C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22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0877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46854" y="941718"/>
            <a:ext cx="9373091" cy="503237"/>
          </a:xfrm>
        </p:spPr>
        <p:txBody>
          <a:bodyPr/>
          <a:lstStyle/>
          <a:p>
            <a:pPr eaLnBrk="1" hangingPunct="1"/>
            <a:r>
              <a:rPr lang="en-AU" altLang="en-US" dirty="0"/>
              <a:t>Budgeting in multinational companies</a:t>
            </a:r>
            <a:endParaRPr lang="en-US" alt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587062" y="1785939"/>
            <a:ext cx="9858703" cy="3730625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altLang="en-US" dirty="0"/>
              <a:t>Multinational firms face additional difficulties in budgeting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altLang="en-US" dirty="0"/>
              <a:t>Cost and revenues in multiple currencies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altLang="en-US" dirty="0"/>
              <a:t>Need to forecast exchange rates</a:t>
            </a:r>
          </a:p>
          <a:p>
            <a:pPr lvl="1" eaLnBrk="1" hangingPunct="1">
              <a:buFont typeface="Wingdings" pitchFamily="2" charset="2"/>
              <a:buChar char="v"/>
            </a:pPr>
            <a:r>
              <a:rPr lang="en-US" altLang="en-US" dirty="0"/>
              <a:t>Different political, legal, and economic conditions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altLang="en-US" dirty="0"/>
              <a:t>Budgeting provides a means to identify issues and learn and adapt to changing conditions</a:t>
            </a:r>
          </a:p>
          <a:p>
            <a:pPr eaLnBrk="1" hangingPunct="1"/>
            <a:endParaRPr lang="en-US" altLang="en-US" dirty="0"/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  <a:p>
            <a:pPr lvl="1"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914A7-3F50-4CC6-B878-18DEF19493C2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23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14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1618594" y="476250"/>
            <a:ext cx="8820808" cy="935038"/>
          </a:xfrm>
        </p:spPr>
        <p:txBody>
          <a:bodyPr/>
          <a:lstStyle/>
          <a:p>
            <a:r>
              <a:rPr lang="en-AU" altLang="en-US" dirty="0"/>
              <a:t>Common criticism of traditional budgeting</a:t>
            </a:r>
            <a:endParaRPr lang="en-US" altLang="en-US" dirty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1954880" y="1768564"/>
            <a:ext cx="9648541" cy="360045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AU" altLang="en-US" dirty="0"/>
              <a:t>Too time consuming</a:t>
            </a:r>
          </a:p>
          <a:p>
            <a:pPr>
              <a:buFont typeface="Wingdings" pitchFamily="2" charset="2"/>
              <a:buChar char="q"/>
            </a:pPr>
            <a:r>
              <a:rPr lang="en-AU" altLang="en-US" dirty="0"/>
              <a:t>Becomes out of date very quickly</a:t>
            </a:r>
          </a:p>
          <a:p>
            <a:pPr>
              <a:buFont typeface="Wingdings" pitchFamily="2" charset="2"/>
              <a:buChar char="q"/>
            </a:pPr>
            <a:r>
              <a:rPr lang="en-AU" altLang="en-US" dirty="0"/>
              <a:t>May create a set frame of mind for the managers and hinder innovations</a:t>
            </a:r>
          </a:p>
          <a:p>
            <a:pPr>
              <a:buFont typeface="Wingdings" pitchFamily="2" charset="2"/>
              <a:buChar char="v"/>
            </a:pPr>
            <a:r>
              <a:rPr lang="en-AU" altLang="en-US" dirty="0"/>
              <a:t>Solutions?</a:t>
            </a:r>
          </a:p>
          <a:p>
            <a:pPr lvl="1">
              <a:buFont typeface="Wingdings" pitchFamily="2" charset="2"/>
              <a:buChar char="ü"/>
            </a:pPr>
            <a:r>
              <a:rPr lang="en-AU" altLang="en-US" dirty="0"/>
              <a:t>Rolling budgets, Flexible budgets, Beyond budgeting. </a:t>
            </a:r>
            <a:endParaRPr lang="en-US" altLang="en-US" sz="1800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95D55E-57E7-421C-AEE2-5D8B55CCBF42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24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36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2868614" y="0"/>
            <a:ext cx="7799387" cy="935038"/>
          </a:xfrm>
        </p:spPr>
        <p:txBody>
          <a:bodyPr/>
          <a:lstStyle/>
          <a:p>
            <a:pPr eaLnBrk="1" hangingPunct="1"/>
            <a:r>
              <a:rPr lang="en-AU" altLang="en-US" dirty="0"/>
              <a:t>Summary (over two weeks)</a:t>
            </a:r>
          </a:p>
        </p:txBody>
      </p:sp>
      <p:graphicFrame>
        <p:nvGraphicFramePr>
          <p:cNvPr id="10" name="Content Placeholder 5"/>
          <p:cNvGraphicFramePr>
            <a:graphicFrameLocks noGrp="1"/>
          </p:cNvGraphicFramePr>
          <p:nvPr>
            <p:ph idx="1"/>
          </p:nvPr>
        </p:nvGraphicFramePr>
        <p:xfrm>
          <a:off x="2640014" y="1268412"/>
          <a:ext cx="7560443" cy="4464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F7490E0-FDD0-47E7-A898-BABB822CE846}"/>
              </a:ext>
            </a:extLst>
          </p:cNvPr>
          <p:cNvSpPr txBox="1">
            <a:spLocks/>
          </p:cNvSpPr>
          <p:nvPr/>
        </p:nvSpPr>
        <p:spPr>
          <a:xfrm>
            <a:off x="10981056" y="6321489"/>
            <a:ext cx="878712" cy="457200"/>
          </a:xfrm>
          <a:prstGeom prst="rect">
            <a:avLst/>
          </a:prstGeom>
          <a:solidFill>
            <a:srgbClr val="96C8FB"/>
          </a:solidFill>
          <a:ln/>
          <a:ex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20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kumimoji="1" sz="2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umimoji="1" sz="16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kumimoji="1" sz="1400" kern="1200">
                <a:solidFill>
                  <a:srgbClr val="595959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</a:t>
            </a:r>
            <a:fld id="{C77E916A-18CD-4632-B370-3D1472A47263}" type="slidenum">
              <a:rPr kumimoji="0" lang="en-AU" altLang="en-US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Bef>
                  <a:spcPct val="50000"/>
                </a:spcBef>
                <a:buClrTx/>
                <a:buFontTx/>
                <a:buNone/>
              </a:pPr>
              <a:t>25</a:t>
            </a:fld>
            <a:endParaRPr kumimoji="0" lang="en-AU" alt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716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4B1989F-7E75-4929-BB03-BB68411A36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dgm id="{44B1989F-7E75-4929-BB03-BB68411A36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F1285EA-C222-4D77-A1D7-FAA93CA75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dgm id="{CF1285EA-C222-4D77-A1D7-FAA93CA755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BF33448-6DB2-4B68-A080-B65663465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dgm id="{FBF33448-6DB2-4B68-A080-B656634651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B9CCD58-B502-4925-8033-796803AC30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>
                                            <p:graphicEl>
                                              <a:dgm id="{9B9CCD58-B502-4925-8033-796803AC30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80E6A98-7FBD-434A-A74B-22810D0A1E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dgm id="{680E6A98-7FBD-434A-A74B-22810D0A1E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0D4AF22-3906-4191-BE0B-B64DE8615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graphicEl>
                                              <a:dgm id="{B0D4AF22-3906-4191-BE0B-B64DE8615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AA0714E-FC13-4F0D-85F3-200E731E6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>
                                            <p:graphicEl>
                                              <a:dgm id="{DAA0714E-FC13-4F0D-85F3-200E731E6B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E2726A4-C22E-4A2B-95C8-2740DF5FD8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>
                                            <p:graphicEl>
                                              <a:dgm id="{1E2726A4-C22E-4A2B-95C8-2740DF5FD8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1EF6D60-7799-4BD4-9577-CD527122D6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>
                                            <p:graphicEl>
                                              <a:dgm id="{11EF6D60-7799-4BD4-9577-CD527122D6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AC61BF6-9029-41F4-AF5B-4738AC410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>
                                            <p:graphicEl>
                                              <a:dgm id="{9AC61BF6-9029-41F4-AF5B-4738AC4105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04FF163-FE53-43F6-8CE1-7DCF2296C1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>
                                            <p:graphicEl>
                                              <a:dgm id="{204FF163-FE53-43F6-8CE1-7DCF2296C1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60CFB32-4B4C-4364-A9BD-B0931CAB8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>
                                            <p:graphicEl>
                                              <a:dgm id="{160CFB32-4B4C-4364-A9BD-B0931CAB8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McGraw Hill">
  <a:themeElements>
    <a:clrScheme name="Deegan 5e PPT template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Deegan 5e PP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egan 5e PPT template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cGraw Hill" id="{BD4715D9-EFBF-4182-9FFD-08EA196A0597}" vid="{DD5482BF-5182-470C-B46C-3BA0927EB4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McGraw Hill</Template>
  <TotalTime>31</TotalTime>
  <Words>835</Words>
  <Application>Microsoft Office PowerPoint</Application>
  <PresentationFormat>Widescreen</PresentationFormat>
  <Paragraphs>164</Paragraphs>
  <Slides>25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Symbol</vt:lpstr>
      <vt:lpstr>Times New Roman</vt:lpstr>
      <vt:lpstr>Wingdings</vt:lpstr>
      <vt:lpstr>ヒラギノ角ゴ Pro W3</vt:lpstr>
      <vt:lpstr>McGraw Hill</vt:lpstr>
      <vt:lpstr> Week 5a:  Budgeting systems  (Part 2)   Chapter 9 </vt:lpstr>
      <vt:lpstr>Lecture outline</vt:lpstr>
      <vt:lpstr>Rolling budgets</vt:lpstr>
      <vt:lpstr>Zero-base budgeting</vt:lpstr>
      <vt:lpstr>Zero-base budgeting</vt:lpstr>
      <vt:lpstr>Budgets in not-for-profit organisations and government agencies</vt:lpstr>
      <vt:lpstr>Budgeting and the organisation: Responsibility accounting</vt:lpstr>
      <vt:lpstr>Types of responsibility centres</vt:lpstr>
      <vt:lpstr>Controllability</vt:lpstr>
      <vt:lpstr>Controllability</vt:lpstr>
      <vt:lpstr>Budget administration</vt:lpstr>
      <vt:lpstr>Budget administration</vt:lpstr>
      <vt:lpstr>Behavioural issues</vt:lpstr>
      <vt:lpstr>Participative budgeting</vt:lpstr>
      <vt:lpstr>Participative budgeting</vt:lpstr>
      <vt:lpstr>Participative budgeting:  Positives </vt:lpstr>
      <vt:lpstr>Participative budgeting</vt:lpstr>
      <vt:lpstr>Participative budgeting: Negatives</vt:lpstr>
      <vt:lpstr>Budgetary slack (padding)</vt:lpstr>
      <vt:lpstr>Budgetary slack (padding)</vt:lpstr>
      <vt:lpstr>Strategies to reduce opportunities for budgetary slack</vt:lpstr>
      <vt:lpstr>Budget difficulty</vt:lpstr>
      <vt:lpstr>Budgeting in multinational companies</vt:lpstr>
      <vt:lpstr>Common criticism of traditional budgeting</vt:lpstr>
      <vt:lpstr>Summary (over two weeks)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5a:  Budgeting systems  (Part 2)   Chapter 9</dc:title>
  <dc:creator>Eka Tan</dc:creator>
  <cp:lastModifiedBy>Ahmad Sujan</cp:lastModifiedBy>
  <cp:revision>6</cp:revision>
  <dcterms:created xsi:type="dcterms:W3CDTF">2018-08-08T13:17:21Z</dcterms:created>
  <dcterms:modified xsi:type="dcterms:W3CDTF">2019-08-15T12:49:21Z</dcterms:modified>
</cp:coreProperties>
</file>