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4032" r:id="rId1"/>
  </p:sldMasterIdLst>
  <p:notesMasterIdLst>
    <p:notesMasterId r:id="rId32"/>
  </p:notesMasterIdLst>
  <p:sldIdLst>
    <p:sldId id="257" r:id="rId2"/>
    <p:sldId id="258" r:id="rId3"/>
    <p:sldId id="259" r:id="rId4"/>
    <p:sldId id="260" r:id="rId5"/>
    <p:sldId id="293" r:id="rId6"/>
    <p:sldId id="261" r:id="rId7"/>
    <p:sldId id="288" r:id="rId8"/>
    <p:sldId id="289" r:id="rId9"/>
    <p:sldId id="290" r:id="rId10"/>
    <p:sldId id="291" r:id="rId11"/>
    <p:sldId id="292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1" autoAdjust="0"/>
  </p:normalViewPr>
  <p:slideViewPr>
    <p:cSldViewPr snapToGrid="0">
      <p:cViewPr varScale="1">
        <p:scale>
          <a:sx n="59" d="100"/>
          <a:sy n="59" d="100"/>
        </p:scale>
        <p:origin x="82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20"/>
    </p:cViewPr>
  </p:sorterViewPr>
  <p:notesViewPr>
    <p:cSldViewPr snapToGrid="0">
      <p:cViewPr varScale="1">
        <p:scale>
          <a:sx n="78" d="100"/>
          <a:sy n="78" d="100"/>
        </p:scale>
        <p:origin x="2094" y="114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E2860-3616-44EF-B4E2-1391CC6BD3CE}" type="datetimeFigureOut">
              <a:rPr lang="en-AU" smtClean="0"/>
              <a:t>16/08/2019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1F928-0443-401B-AF53-73226635A1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4506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605236A-28FC-4D91-9DA6-A500320916F4}" type="slidenum">
              <a:rPr lang="en-US" altLang="en-US" sz="1200" smtClean="0"/>
              <a:pPr/>
              <a:t>1</a:t>
            </a:fld>
            <a:endParaRPr lang="en-US" altLang="en-US" sz="12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4293613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0044AAC-0735-4337-B8FD-A582BDE3E428}" type="slidenum">
              <a:rPr lang="en-US" altLang="en-US" sz="1200" smtClean="0"/>
              <a:pPr/>
              <a:t>2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927001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GB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600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47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5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5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7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59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131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703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8A40B1-F9AE-4066-9611-125144ACCFE3}" type="slidenum">
              <a:rPr lang="en-AU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44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GB" altLang="en-US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600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47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5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5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7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59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131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703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D9A5782-E532-4A92-8A27-CF486ACA9B22}" type="slidenum">
              <a:rPr lang="en-AU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354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94FAD2B-E371-4E86-8F46-2EA2F59C02E9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37193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382FDCF-9012-47A2-8FD8-D0AC06A097FF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561831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7F38F8A-7763-4110-931D-0C5FE832D7E7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62841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90BF723-4DED-43E2-97E8-19AE0E2EECA6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68161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04019E2-19E6-4A03-A7E7-406FD346F220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01557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61BC69D-0243-4961-A8F1-78B9E0A73E09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879268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xfrm>
            <a:off x="327088" y="4686223"/>
            <a:ext cx="6081588" cy="48313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algn="just">
              <a:buFontTx/>
              <a:buChar char="•"/>
            </a:pPr>
            <a:endParaRPr lang="en-AU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B55E9E65-D044-4325-9D2F-A6686BF9CFFE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80354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lang="en-AU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0FE51AB-3A1D-4960-8C4D-755D9B05403C}" type="slidenum">
              <a:rPr lang="en-US" altLang="en-US" sz="1200" smtClean="0"/>
              <a:pPr/>
              <a:t>12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085058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lang="en-AU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4E8E4A3-B8B7-479D-873A-8D08F444E2B3}" type="slidenum">
              <a:rPr lang="en-US" altLang="en-US" sz="1200" smtClean="0"/>
              <a:pPr/>
              <a:t>13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7280868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600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47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5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5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7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59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131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703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048E51-349B-48B0-93B7-D0CFE431F9A9}" type="slidenum">
              <a:rPr lang="en-AU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778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r>
              <a:rPr lang="en-AU" altLang="en-US" dirty="0" smtClean="0"/>
              <a:t>This means we need to proactively manage externalities</a:t>
            </a:r>
            <a:r>
              <a:rPr lang="en-AU" altLang="en-US" baseline="0" dirty="0" smtClean="0"/>
              <a:t> if we want to future-proof our organisations.</a:t>
            </a:r>
            <a:endParaRPr lang="en-AU" alt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134AD83-390C-4D53-845C-884AF0D354FE}" type="slidenum">
              <a:rPr lang="en-US" altLang="en-US" sz="1200" smtClean="0"/>
              <a:pPr/>
              <a:t>15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560207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58E2DFD-8140-4DBB-856C-A0FD07BFBFDD}" type="slidenum">
              <a:rPr lang="en-US" altLang="en-US" sz="1200" smtClean="0"/>
              <a:pPr/>
              <a:t>16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4241784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20C5259-456B-4E51-9ABB-23A809D7F33F}" type="slidenum">
              <a:rPr lang="en-US" altLang="en-US" sz="1200" smtClean="0"/>
              <a:pPr/>
              <a:t>17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537645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3B1E89B-6DFD-4252-8E3A-BC7264DFCD94}" type="slidenum">
              <a:rPr lang="en-US" altLang="en-US" sz="1200" smtClean="0"/>
              <a:pPr/>
              <a:t>18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094125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D5D8506-9D3D-4B48-9BB1-CA1452964CB4}" type="slidenum">
              <a:rPr lang="en-US" altLang="en-US" sz="1200" smtClean="0"/>
              <a:pPr/>
              <a:t>19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923873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57B87767-2786-4E7C-8700-F493DA42EECB}" type="slidenum">
              <a:rPr lang="en-US" altLang="en-US" sz="1200" smtClean="0"/>
              <a:pPr/>
              <a:t>20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41284703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endParaRPr lang="en-AU" altLang="en-US" dirty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EF1D96F-8D3C-4706-9444-A810A323B86E}" type="slidenum">
              <a:rPr lang="en-US" altLang="en-US" sz="1200" smtClean="0"/>
              <a:pPr/>
              <a:t>21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4424459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dirty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B64B4B1-7737-4439-98E2-950974CE7BFC}" type="slidenum">
              <a:rPr lang="en-US" altLang="en-US" sz="1200" smtClean="0"/>
              <a:pPr/>
              <a:t>22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805258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A042B90-71B8-4A9F-811F-C261E5A6BD45}" type="slidenum">
              <a:rPr lang="en-US" altLang="en-US" sz="1200" smtClean="0"/>
              <a:pPr/>
              <a:t>23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3003389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A6C2A2C-0C06-42CA-904F-FFF978B58D92}" type="slidenum">
              <a:rPr lang="en-US" altLang="en-US" sz="1200" smtClean="0"/>
              <a:pPr/>
              <a:t>24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436907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3A80600-DC0E-424F-A2BF-815EC1B356D8}" type="slidenum">
              <a:rPr lang="en-US" altLang="en-US" sz="1200" smtClean="0"/>
              <a:pPr/>
              <a:t>25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891421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lang="en-AU" altLang="en-US" dirty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2F29B8B-0581-4AAC-A063-58DE2860C421}" type="slidenum">
              <a:rPr lang="en-US" altLang="en-US" sz="1200" smtClean="0"/>
              <a:pPr/>
              <a:t>26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18133362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600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47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5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5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7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59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131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703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B620C0B-3622-41F9-ABF3-8D5C8261B5C0}" type="slidenum">
              <a:rPr lang="en-AU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048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36600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3347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8750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41525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4987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559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131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70325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E3C0EC-EE69-48DF-AB49-A9E4E5A8C201}" type="slidenum">
              <a:rPr lang="en-AU" altLang="en-US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AU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918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79C78FA-5E50-4FED-86FB-61AEBC9595BE}" type="slidenum">
              <a:rPr lang="en-US" altLang="en-US" sz="1200" smtClean="0"/>
              <a:pPr/>
              <a:t>29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1038984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C942F63-A4C7-495F-9BAA-E403BC95CC13}" type="slidenum">
              <a:rPr lang="en-US" altLang="en-US" sz="1200" smtClean="0"/>
              <a:pPr/>
              <a:t>30</a:t>
            </a:fld>
            <a:endParaRPr lang="en-US" altLang="en-US" sz="1200" smtClean="0"/>
          </a:p>
        </p:txBody>
      </p:sp>
    </p:spTree>
    <p:extLst>
      <p:ext uri="{BB962C8B-B14F-4D97-AF65-F5344CB8AC3E}">
        <p14:creationId xmlns:p14="http://schemas.microsoft.com/office/powerpoint/2010/main" val="211892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609600"/>
            <a:ext cx="6705600" cy="2133600"/>
          </a:xfrm>
        </p:spPr>
        <p:txBody>
          <a:bodyPr/>
          <a:lstStyle>
            <a:lvl1pPr algn="l">
              <a:defRPr sz="5400" cap="small" baseline="0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705600" cy="1600200"/>
          </a:xfrm>
        </p:spPr>
        <p:txBody>
          <a:bodyPr anchor="b"/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7174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64271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23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8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268413"/>
            <a:ext cx="3776663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6513" y="1268413"/>
            <a:ext cx="3776662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284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696200" cy="1143000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296" y="1535113"/>
            <a:ext cx="380850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122" y="2174875"/>
            <a:ext cx="3811678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535113"/>
            <a:ext cx="381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6025" y="2174875"/>
            <a:ext cx="3813175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40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4024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3987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80008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3987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8066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426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681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0668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066800" y="6172200"/>
            <a:ext cx="7086600" cy="685800"/>
          </a:xfrm>
          <a:prstGeom prst="rect">
            <a:avLst/>
          </a:prstGeom>
          <a:gradFill flip="none" rotWithShape="1">
            <a:gsLst>
              <a:gs pos="0">
                <a:srgbClr val="99CCFF"/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FFCC00"/>
              </a:solidFill>
              <a:latin typeface="Times New Roman" charset="0"/>
              <a:cs typeface="+mn-cs"/>
            </a:endParaRPr>
          </a:p>
        </p:txBody>
      </p:sp>
      <p:sp>
        <p:nvSpPr>
          <p:cNvPr id="1030" name="Rectangle 24"/>
          <p:cNvSpPr>
            <a:spLocks noChangeArrowheads="1"/>
          </p:cNvSpPr>
          <p:nvPr/>
        </p:nvSpPr>
        <p:spPr bwMode="auto">
          <a:xfrm>
            <a:off x="8153400" y="6172200"/>
            <a:ext cx="990600" cy="6858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0500"/>
            <a:ext cx="772795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smtClean="0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9675" y="1258888"/>
            <a:ext cx="77057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33" name="Rectangle 23"/>
          <p:cNvSpPr txBox="1">
            <a:spLocks noChangeArrowheads="1"/>
          </p:cNvSpPr>
          <p:nvPr/>
        </p:nvSpPr>
        <p:spPr bwMode="auto">
          <a:xfrm>
            <a:off x="8229600" y="6238875"/>
            <a:ext cx="83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400" b="1">
                <a:latin typeface="Arial" panose="020B0604020202020204" pitchFamily="34" charset="0"/>
              </a:rPr>
              <a:t>14-</a:t>
            </a:r>
            <a:fld id="{A29F584A-3A74-43D9-8C9C-38B8284FA565}" type="slidenum">
              <a:rPr lang="en-US" altLang="en-US" sz="1400" b="1" smtClean="0">
                <a:latin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400" b="1">
              <a:latin typeface="Arial" panose="020B0604020202020204" pitchFamily="34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1447800" y="6305550"/>
            <a:ext cx="670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b="1" dirty="0">
                <a:latin typeface="Arial" panose="020B0604020202020204" pitchFamily="34" charset="0"/>
              </a:rPr>
              <a:t>Copyright © 2017 McGraw-Hill </a:t>
            </a:r>
            <a:r>
              <a:rPr lang="en-AU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Education (Australia) Pty Ltd </a:t>
            </a:r>
            <a:endParaRPr lang="en-US" altLang="en-US" sz="1000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1000" b="1" dirty="0" err="1">
                <a:latin typeface="Arial" panose="020B0604020202020204" pitchFamily="34" charset="0"/>
              </a:rPr>
              <a:t>Langfield</a:t>
            </a:r>
            <a:r>
              <a:rPr lang="en-US" altLang="en-US" sz="1000" b="1" dirty="0">
                <a:latin typeface="Arial" panose="020B0604020202020204" pitchFamily="34" charset="0"/>
              </a:rPr>
              <a:t>-Smith, Smith, Andon, Hilton, Thorne </a:t>
            </a:r>
            <a:r>
              <a:rPr lang="en-US" altLang="en-US" sz="1000" b="1" i="1" dirty="0">
                <a:latin typeface="Arial" panose="020B0604020202020204" pitchFamily="34" charset="0"/>
              </a:rPr>
              <a:t>Management Accounting, </a:t>
            </a:r>
            <a:r>
              <a:rPr lang="en-US" altLang="en-US" sz="1000" b="1" dirty="0">
                <a:latin typeface="Arial" panose="020B0604020202020204" pitchFamily="34" charset="0"/>
              </a:rPr>
              <a:t>8e</a:t>
            </a:r>
            <a:endParaRPr lang="en-US" altLang="en-US" sz="1000" b="1" dirty="0"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pic>
        <p:nvPicPr>
          <p:cNvPr id="1035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251575"/>
            <a:ext cx="419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+mj-lt"/>
          <a:ea typeface="ヒラギノ角ゴ Pro W3" charset="-128"/>
          <a:cs typeface="ヒラギノ角ゴ Pro W3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defRPr kumimoji="1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reporting.org/standard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gratedreporting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missions_tradi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aglobal.com/in/en/student/exam-support-resources/fundamentals-exams-study-resources/f5/technical-articles/Env-MA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Environmental_full-cost_accounting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55902" y="3710895"/>
            <a:ext cx="8101012" cy="1008062"/>
          </a:xfrm>
        </p:spPr>
        <p:txBody>
          <a:bodyPr/>
          <a:lstStyle/>
          <a:p>
            <a:pPr algn="ctr" eaLnBrk="1" hangingPunct="1"/>
            <a:r>
              <a:rPr lang="en-AU" altLang="en-US" dirty="0" smtClean="0"/>
              <a:t>Week 3</a:t>
            </a:r>
            <a:br>
              <a:rPr lang="en-AU" altLang="en-US" dirty="0" smtClean="0"/>
            </a:br>
            <a:r>
              <a:rPr lang="en-AU" altLang="en-US" dirty="0" smtClean="0"/>
              <a:t/>
            </a:r>
            <a:br>
              <a:rPr lang="en-AU" altLang="en-US" dirty="0" smtClean="0"/>
            </a:br>
            <a:r>
              <a:rPr lang="en-AU" altLang="en-US" dirty="0" smtClean="0"/>
              <a:t>Chapter 17</a:t>
            </a:r>
            <a:br>
              <a:rPr lang="en-AU" altLang="en-US" dirty="0" smtClean="0"/>
            </a:br>
            <a:r>
              <a:rPr lang="en-AU" altLang="en-US" sz="3200" dirty="0" smtClean="0"/>
              <a:t/>
            </a:r>
            <a:br>
              <a:rPr lang="en-AU" altLang="en-US" sz="3200" dirty="0" smtClean="0"/>
            </a:br>
            <a:r>
              <a:rPr lang="en-AU" altLang="en-US" dirty="0" smtClean="0"/>
              <a:t>Sustainability and management accounting</a:t>
            </a:r>
            <a:r>
              <a:rPr lang="en-AU" altLang="en-US" sz="1200" b="0" dirty="0" smtClean="0">
                <a:solidFill>
                  <a:srgbClr val="2D17D1"/>
                </a:solidFill>
              </a:rPr>
              <a:t/>
            </a:r>
            <a:br>
              <a:rPr lang="en-AU" altLang="en-US" sz="1200" b="0" dirty="0" smtClean="0">
                <a:solidFill>
                  <a:srgbClr val="2D17D1"/>
                </a:solidFill>
              </a:rPr>
            </a:br>
            <a:endParaRPr lang="en-AU" altLang="en-US" sz="1200" b="0" dirty="0" smtClean="0">
              <a:solidFill>
                <a:srgbClr val="2D17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4"/>
          <p:cNvSpPr>
            <a:spLocks noGrp="1"/>
          </p:cNvSpPr>
          <p:nvPr>
            <p:ph type="title"/>
          </p:nvPr>
        </p:nvSpPr>
        <p:spPr>
          <a:xfrm>
            <a:off x="755650" y="-171450"/>
            <a:ext cx="8027988" cy="1008063"/>
          </a:xfrm>
        </p:spPr>
        <p:txBody>
          <a:bodyPr/>
          <a:lstStyle/>
          <a:p>
            <a:pPr algn="ctr" eaLnBrk="1" hangingPunct="1"/>
            <a:r>
              <a:rPr lang="en-AU" altLang="en-US" smtClean="0"/>
              <a:t>Outline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idx="1"/>
          </p:nvPr>
        </p:nvSpPr>
        <p:spPr>
          <a:xfrm>
            <a:off x="1042988" y="1123950"/>
            <a:ext cx="8101012" cy="3744913"/>
          </a:xfrm>
        </p:spPr>
        <p:txBody>
          <a:bodyPr/>
          <a:lstStyle/>
          <a:p>
            <a:pPr eaLnBrk="1" hangingPunct="1">
              <a:spcBef>
                <a:spcPts val="1200"/>
              </a:spcBef>
              <a:defRPr/>
            </a:pPr>
            <a:r>
              <a:rPr lang="en-AU" altLang="en-US" dirty="0" smtClean="0"/>
              <a:t>Broad overview of sustainability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AU" altLang="en-US" dirty="0" smtClean="0"/>
              <a:t>Brief introduction to corporate sustainability, CSR and related reporting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AU" altLang="en-US" dirty="0" smtClean="0"/>
              <a:t>Sustainability and management accounting</a:t>
            </a:r>
          </a:p>
          <a:p>
            <a:pPr lvl="1" eaLnBrk="1" hangingPunct="1">
              <a:spcBef>
                <a:spcPts val="1200"/>
              </a:spcBef>
              <a:buClr>
                <a:srgbClr val="000000"/>
              </a:buClr>
              <a:defRPr/>
            </a:pPr>
            <a:r>
              <a:rPr lang="en-AU" altLang="en-US" sz="2400" dirty="0" smtClean="0"/>
              <a:t>Environmental management accounting (</a:t>
            </a:r>
            <a:r>
              <a:rPr lang="en-AU" altLang="en-US" sz="2400" dirty="0" err="1" smtClean="0"/>
              <a:t>EMA</a:t>
            </a:r>
            <a:r>
              <a:rPr lang="en-AU" altLang="en-US" sz="2400" dirty="0" smtClean="0"/>
              <a:t>)</a:t>
            </a:r>
          </a:p>
          <a:p>
            <a:pPr lvl="1" eaLnBrk="1" hangingPunct="1">
              <a:spcBef>
                <a:spcPts val="1200"/>
              </a:spcBef>
              <a:buClr>
                <a:srgbClr val="000000"/>
              </a:buClr>
              <a:defRPr/>
            </a:pPr>
            <a:r>
              <a:rPr lang="en-AU" altLang="en-US" sz="2400" dirty="0"/>
              <a:t>Environmental management </a:t>
            </a:r>
            <a:r>
              <a:rPr lang="en-AU" altLang="en-US" sz="2400" dirty="0" smtClean="0"/>
              <a:t>system </a:t>
            </a:r>
            <a:r>
              <a:rPr lang="en-AU" altLang="en-US" sz="2400" dirty="0"/>
              <a:t>(</a:t>
            </a:r>
            <a:r>
              <a:rPr lang="en-AU" altLang="en-US" sz="2400" dirty="0" smtClean="0"/>
              <a:t>EMS)</a:t>
            </a:r>
          </a:p>
          <a:p>
            <a:pPr marL="457200" lvl="1" indent="0" eaLnBrk="1" hangingPunct="1">
              <a:spcBef>
                <a:spcPts val="1200"/>
              </a:spcBef>
              <a:buClr>
                <a:srgbClr val="000000"/>
              </a:buClr>
              <a:buFont typeface="Arial" panose="020B0604020202020204" pitchFamily="34" charset="0"/>
              <a:buNone/>
              <a:defRPr/>
            </a:pPr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956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1150938" y="-171450"/>
            <a:ext cx="8316912" cy="938213"/>
          </a:xfrm>
        </p:spPr>
        <p:txBody>
          <a:bodyPr/>
          <a:lstStyle/>
          <a:p>
            <a:r>
              <a:rPr lang="en-AU" altLang="en-US" sz="3600" smtClean="0"/>
              <a:t>Broad overview of sustainability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1008063" y="1016000"/>
            <a:ext cx="8101012" cy="3421063"/>
          </a:xfrm>
        </p:spPr>
        <p:txBody>
          <a:bodyPr/>
          <a:lstStyle/>
          <a:p>
            <a:r>
              <a:rPr lang="en-AU" altLang="en-US" sz="2800" smtClean="0"/>
              <a:t>‘Development that meets the needs of the present without compromising the ability of future generations to meet their own needs.’ (UN, 1987)</a:t>
            </a:r>
          </a:p>
          <a:p>
            <a:r>
              <a:rPr lang="en-AU" altLang="en-US" sz="2800" smtClean="0"/>
              <a:t>Three frontiers: a sustainable </a:t>
            </a:r>
            <a:r>
              <a:rPr lang="en-AU" altLang="en-US" sz="2800" u="sng" smtClean="0"/>
              <a:t>economy</a:t>
            </a:r>
            <a:r>
              <a:rPr lang="en-AU" altLang="en-US" sz="2800" smtClean="0"/>
              <a:t>, a sustainable </a:t>
            </a:r>
            <a:r>
              <a:rPr lang="en-AU" altLang="en-US" sz="2800" u="sng" smtClean="0"/>
              <a:t>environment</a:t>
            </a:r>
            <a:r>
              <a:rPr lang="en-AU" altLang="en-US" sz="2800" smtClean="0"/>
              <a:t> and a sustainable </a:t>
            </a:r>
            <a:r>
              <a:rPr lang="en-AU" altLang="en-US" sz="2800" u="sng" smtClean="0"/>
              <a:t>society</a:t>
            </a:r>
          </a:p>
          <a:p>
            <a:r>
              <a:rPr lang="en-AU" altLang="en-US" sz="2800" smtClean="0"/>
              <a:t>Recognises </a:t>
            </a:r>
            <a:r>
              <a:rPr lang="en-AU" altLang="en-US" sz="2800" i="1" smtClean="0"/>
              <a:t>eco-justice </a:t>
            </a:r>
            <a:r>
              <a:rPr lang="en-AU" altLang="en-US" sz="2800" smtClean="0"/>
              <a:t>in the use and distribution of the planet resources</a:t>
            </a:r>
            <a:r>
              <a:rPr lang="en-AU" altLang="en-US" sz="2800" i="1" smtClean="0"/>
              <a:t>:</a:t>
            </a:r>
            <a:endParaRPr lang="en-AU" altLang="en-US" sz="2800" smtClean="0"/>
          </a:p>
          <a:p>
            <a:pPr lvl="1"/>
            <a:r>
              <a:rPr lang="en-AU" altLang="en-US" sz="2400" smtClean="0"/>
              <a:t>Intergenerational equity</a:t>
            </a:r>
          </a:p>
          <a:p>
            <a:pPr lvl="1"/>
            <a:r>
              <a:rPr lang="en-AU" altLang="en-US" sz="2400" smtClean="0"/>
              <a:t>Intragenerational equity</a:t>
            </a:r>
            <a:endParaRPr lang="en-AU" altLang="en-US" smtClean="0"/>
          </a:p>
          <a:p>
            <a:endParaRPr lang="en-AU" altLang="en-US" sz="2800" smtClean="0"/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71D7414-C96E-480F-9759-2D47A5CB8BE1}" type="slidenum">
              <a:rPr kumimoji="0" lang="en-AU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kumimoji="0" lang="en-AU" altLang="en-US" sz="24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24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 idx="4294967295"/>
          </p:nvPr>
        </p:nvSpPr>
        <p:spPr>
          <a:xfrm>
            <a:off x="1116013" y="-100013"/>
            <a:ext cx="7727950" cy="935038"/>
          </a:xfrm>
        </p:spPr>
        <p:txBody>
          <a:bodyPr/>
          <a:lstStyle/>
          <a:p>
            <a:r>
              <a:rPr lang="en-AU" altLang="en-US" smtClean="0"/>
              <a:t>Sustainability and CSR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1011238" y="908050"/>
            <a:ext cx="7808912" cy="4681538"/>
          </a:xfrm>
        </p:spPr>
        <p:txBody>
          <a:bodyPr/>
          <a:lstStyle/>
          <a:p>
            <a:pPr eaLnBrk="1" hangingPunct="1"/>
            <a:r>
              <a:rPr lang="en-AU" altLang="en-US" sz="2800" smtClean="0"/>
              <a:t>Corporate social responsibility (CSR) involves organisations taking into account the social and environmental impact of corporate activity when making decisions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AU" altLang="en-US" sz="2800" smtClean="0"/>
              <a:t>Growing awareness of sustainability and reporting</a:t>
            </a:r>
          </a:p>
          <a:p>
            <a:pPr lvl="1" eaLnBrk="1" hangingPunct="1">
              <a:spcBef>
                <a:spcPts val="600"/>
              </a:spcBef>
              <a:spcAft>
                <a:spcPts val="1200"/>
              </a:spcAft>
            </a:pPr>
            <a:r>
              <a:rPr lang="en-AU" altLang="en-US" sz="2400" smtClean="0"/>
              <a:t>By 2013, 83% of top Australian companies (N100) produced stand-alone sustainability reports, up from 57% in 2011 and 23% in 2005</a:t>
            </a:r>
          </a:p>
          <a:p>
            <a:pPr lvl="1" eaLnBrk="1" hangingPunct="1"/>
            <a:r>
              <a:rPr lang="en-AU" altLang="en-US" sz="2400" smtClean="0"/>
              <a:t>In 2013, the N100 Australian firms that submitted sustainability reports, 83% of them referenced Global Reporting Initiative (GRI) guidelines.</a:t>
            </a:r>
            <a:endParaRPr lang="en-AU" altLang="en-US" smtClean="0"/>
          </a:p>
          <a:p>
            <a:pPr eaLnBrk="1" hangingPunct="1"/>
            <a:endParaRPr lang="en-AU" altLang="en-US" sz="2400" smtClean="0"/>
          </a:p>
        </p:txBody>
      </p:sp>
      <p:sp>
        <p:nvSpPr>
          <p:cNvPr id="12292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C1B684-0A71-4D1A-92C1-A59FEC2CC7E3}" type="slidenum">
              <a:rPr kumimoji="0" lang="en-AU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kumimoji="0" lang="en-AU" altLang="en-US" sz="24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27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187450" y="711200"/>
            <a:ext cx="7727950" cy="935038"/>
          </a:xfrm>
        </p:spPr>
        <p:txBody>
          <a:bodyPr/>
          <a:lstStyle/>
          <a:p>
            <a:r>
              <a:rPr lang="en-AU" altLang="en-US" dirty="0" smtClean="0"/>
              <a:t>Sustainability and stakeholders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187450" y="1988231"/>
            <a:ext cx="7705725" cy="3204255"/>
          </a:xfrm>
        </p:spPr>
        <p:txBody>
          <a:bodyPr/>
          <a:lstStyle/>
          <a:p>
            <a:r>
              <a:rPr lang="en-AU" altLang="en-US" dirty="0" smtClean="0"/>
              <a:t>Stakeholders </a:t>
            </a:r>
          </a:p>
          <a:p>
            <a:pPr lvl="1"/>
            <a:r>
              <a:rPr lang="en-AU" altLang="en-US" dirty="0" smtClean="0"/>
              <a:t>Individuals or groups who can influence the business or be influenced by it</a:t>
            </a:r>
          </a:p>
          <a:p>
            <a:r>
              <a:rPr lang="en-AU" altLang="en-US" dirty="0" smtClean="0"/>
              <a:t>Risk management includes identifying stakeholders and assessing their influence</a:t>
            </a:r>
          </a:p>
        </p:txBody>
      </p:sp>
    </p:spTree>
    <p:extLst>
      <p:ext uri="{BB962C8B-B14F-4D97-AF65-F5344CB8AC3E}">
        <p14:creationId xmlns:p14="http://schemas.microsoft.com/office/powerpoint/2010/main" val="245547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268413"/>
          </a:xfrm>
        </p:spPr>
        <p:txBody>
          <a:bodyPr/>
          <a:lstStyle/>
          <a:p>
            <a:pPr algn="ctr"/>
            <a:r>
              <a:rPr lang="en-AU" altLang="en-US" sz="3200" smtClean="0"/>
              <a:t>Stakeholders’ influence to adopt sustainability practices and reporting</a:t>
            </a:r>
          </a:p>
        </p:txBody>
      </p:sp>
      <p:pic>
        <p:nvPicPr>
          <p:cNvPr id="14339" name="Picture 4" descr="P:\Publishing\Page Proofs\ARCHIVES\Langfield Smith 7e\Langfield Smith_7e_ artwork library\ch17\Langfield Smith_Exhibit17.3_p7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8" y="1700213"/>
            <a:ext cx="7462837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94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/>
              <a:t>Sustainability reports 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187450" y="1509261"/>
            <a:ext cx="7705725" cy="3476398"/>
          </a:xfrm>
        </p:spPr>
        <p:txBody>
          <a:bodyPr/>
          <a:lstStyle/>
          <a:p>
            <a:r>
              <a:rPr lang="en-AU" altLang="en-US" sz="3600" dirty="0" smtClean="0"/>
              <a:t>Global Reporting Initiative (GRI) framework most widely recognised and regarded as the global standard</a:t>
            </a:r>
          </a:p>
          <a:p>
            <a:r>
              <a:rPr lang="en-AU" altLang="en-US" sz="3600" dirty="0" smtClean="0"/>
              <a:t>GRI Sustainability Reporting Standards will be required for all reports published after 1 July 2018</a:t>
            </a:r>
          </a:p>
        </p:txBody>
      </p:sp>
    </p:spTree>
    <p:extLst>
      <p:ext uri="{BB962C8B-B14F-4D97-AF65-F5344CB8AC3E}">
        <p14:creationId xmlns:p14="http://schemas.microsoft.com/office/powerpoint/2010/main" val="119447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GRI Sustainability Reporting  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dirty="0" smtClean="0"/>
              <a:t>Universal standards</a:t>
            </a:r>
          </a:p>
          <a:p>
            <a:pPr lvl="1"/>
            <a:r>
              <a:rPr lang="en-AU" altLang="en-US" dirty="0" smtClean="0"/>
              <a:t>Foundation </a:t>
            </a:r>
          </a:p>
          <a:p>
            <a:pPr lvl="1"/>
            <a:r>
              <a:rPr lang="en-AU" altLang="en-US" dirty="0" smtClean="0"/>
              <a:t>General disclosures</a:t>
            </a:r>
          </a:p>
          <a:p>
            <a:pPr lvl="1"/>
            <a:r>
              <a:rPr lang="en-AU" altLang="en-US" dirty="0" smtClean="0"/>
              <a:t>Management approach</a:t>
            </a:r>
          </a:p>
          <a:p>
            <a:r>
              <a:rPr lang="en-AU" altLang="en-US" dirty="0" smtClean="0"/>
              <a:t>Topic-specific standards</a:t>
            </a:r>
          </a:p>
          <a:p>
            <a:pPr lvl="1"/>
            <a:r>
              <a:rPr lang="en-AU" altLang="en-US" dirty="0" smtClean="0"/>
              <a:t>Social</a:t>
            </a:r>
          </a:p>
          <a:p>
            <a:pPr lvl="1"/>
            <a:r>
              <a:rPr lang="en-AU" altLang="en-US" dirty="0" smtClean="0"/>
              <a:t>Environmental</a:t>
            </a:r>
          </a:p>
          <a:p>
            <a:pPr lvl="1"/>
            <a:r>
              <a:rPr lang="en-AU" altLang="en-US" dirty="0" smtClean="0"/>
              <a:t>Economic</a:t>
            </a:r>
          </a:p>
          <a:p>
            <a:r>
              <a:rPr lang="en-AU" dirty="0">
                <a:hlinkClick r:id="rId3"/>
              </a:rPr>
              <a:t>https://www.globalreporting.org/standards/</a:t>
            </a:r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0592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187450" y="323850"/>
            <a:ext cx="7727950" cy="935038"/>
          </a:xfrm>
        </p:spPr>
        <p:txBody>
          <a:bodyPr/>
          <a:lstStyle/>
          <a:p>
            <a:r>
              <a:rPr lang="en-AU" altLang="en-US" smtClean="0"/>
              <a:t>International Integrated Reporting Framework (IIRF)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dirty="0" smtClean="0"/>
              <a:t>Broader focus than sustainability reports but not intended to replace them  </a:t>
            </a:r>
          </a:p>
          <a:p>
            <a:r>
              <a:rPr lang="en-AU" altLang="en-US" dirty="0" smtClean="0"/>
              <a:t>Aims to explain how an organisation creates value over time</a:t>
            </a:r>
          </a:p>
          <a:p>
            <a:r>
              <a:rPr lang="en-AU" altLang="en-US" dirty="0" smtClean="0"/>
              <a:t>Integrated report: six kinds of capital</a:t>
            </a:r>
          </a:p>
          <a:p>
            <a:pPr lvl="1"/>
            <a:r>
              <a:rPr lang="en-AU" altLang="en-US" dirty="0" smtClean="0"/>
              <a:t>Financial, Manufactured, Intellectual,  Human, Social and Relationship, Natural </a:t>
            </a:r>
            <a:endParaRPr lang="en-AU" altLang="en-US" dirty="0" smtClean="0"/>
          </a:p>
          <a:p>
            <a:r>
              <a:rPr lang="en-AU" dirty="0">
                <a:hlinkClick r:id="rId3"/>
              </a:rPr>
              <a:t>https://integratedreporting.org/</a:t>
            </a:r>
            <a:endParaRPr lang="en-AU" altLang="en-US" dirty="0" smtClean="0"/>
          </a:p>
          <a:p>
            <a:pPr lvl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43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1211263" y="333375"/>
            <a:ext cx="7727950" cy="935038"/>
          </a:xfrm>
        </p:spPr>
        <p:txBody>
          <a:bodyPr/>
          <a:lstStyle/>
          <a:p>
            <a:r>
              <a:rPr lang="en-AU" altLang="en-US" smtClean="0"/>
              <a:t>The value creation process under the IIRF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46200"/>
            <a:ext cx="7485062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87450" y="314325"/>
            <a:ext cx="7727950" cy="935038"/>
          </a:xfrm>
        </p:spPr>
        <p:txBody>
          <a:bodyPr/>
          <a:lstStyle/>
          <a:p>
            <a:r>
              <a:rPr lang="en-AU" altLang="en-US" smtClean="0"/>
              <a:t>Benefits of reporting sustainable performance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AU" altLang="en-US" smtClean="0"/>
              <a:t>Identify environmental and social changes </a:t>
            </a:r>
          </a:p>
          <a:p>
            <a:pPr marL="514350" indent="-514350">
              <a:buFontTx/>
              <a:buAutoNum type="arabicPeriod"/>
            </a:pPr>
            <a:r>
              <a:rPr lang="en-AU" altLang="en-US" smtClean="0"/>
              <a:t>Develop a strategy to manage risk and opportunities </a:t>
            </a:r>
          </a:p>
          <a:p>
            <a:pPr marL="514350" indent="-514350">
              <a:buFontTx/>
              <a:buAutoNum type="arabicPeriod"/>
            </a:pPr>
            <a:r>
              <a:rPr lang="en-AU" altLang="en-US" smtClean="0"/>
              <a:t>Create innovative new products </a:t>
            </a:r>
          </a:p>
          <a:p>
            <a:pPr marL="514350" indent="-514350">
              <a:buFontTx/>
              <a:buAutoNum type="arabicPeriod"/>
            </a:pPr>
            <a:r>
              <a:rPr lang="en-AU" altLang="en-US" smtClean="0"/>
              <a:t>Engage in actions to grow their market share</a:t>
            </a:r>
          </a:p>
          <a:p>
            <a:pPr marL="514350" indent="-514350"/>
            <a:r>
              <a:rPr lang="en-AU" altLang="en-US" smtClean="0"/>
              <a:t>Vehicle for ‘green wash’? </a:t>
            </a:r>
          </a:p>
          <a:p>
            <a:pPr marL="514350" indent="-514350"/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40657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341438"/>
          </a:xfrm>
        </p:spPr>
        <p:txBody>
          <a:bodyPr/>
          <a:lstStyle/>
          <a:p>
            <a:pPr algn="ctr" eaLnBrk="1" hangingPunct="1"/>
            <a:r>
              <a:rPr lang="en-AU" altLang="en-US" sz="3600" smtClean="0"/>
              <a:t>Sustainability and </a:t>
            </a:r>
            <a:br>
              <a:rPr lang="en-AU" altLang="en-US" sz="3600" smtClean="0"/>
            </a:br>
            <a:r>
              <a:rPr lang="en-AU" altLang="en-US" sz="3600" smtClean="0"/>
              <a:t>management accounting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116013" y="1557338"/>
            <a:ext cx="8027987" cy="4535487"/>
          </a:xfrm>
        </p:spPr>
        <p:txBody>
          <a:bodyPr/>
          <a:lstStyle/>
          <a:p>
            <a:pPr eaLnBrk="1" hangingPunct="1">
              <a:spcBef>
                <a:spcPts val="1800"/>
              </a:spcBef>
              <a:defRPr/>
            </a:pPr>
            <a:r>
              <a:rPr lang="en-AU" altLang="en-US" sz="2800" dirty="0" smtClean="0"/>
              <a:t>Management accounting needs to incorporate a sustainability focus on </a:t>
            </a:r>
            <a:r>
              <a:rPr lang="en-AU" altLang="en-US" sz="2800" dirty="0" smtClean="0">
                <a:solidFill>
                  <a:srgbClr val="FF0000"/>
                </a:solidFill>
              </a:rPr>
              <a:t>costs</a:t>
            </a:r>
            <a:r>
              <a:rPr lang="en-AU" altLang="en-US" sz="2800" dirty="0" smtClean="0"/>
              <a:t> and </a:t>
            </a:r>
            <a:r>
              <a:rPr lang="en-AU" altLang="en-US" sz="2800" dirty="0" smtClean="0">
                <a:solidFill>
                  <a:srgbClr val="FF0000"/>
                </a:solidFill>
              </a:rPr>
              <a:t>performance</a:t>
            </a:r>
            <a:r>
              <a:rPr lang="en-AU" altLang="en-US" sz="2800" dirty="0" smtClean="0"/>
              <a:t> into a range of decision contexts</a:t>
            </a:r>
          </a:p>
          <a:p>
            <a:pPr eaLnBrk="1" hangingPunct="1">
              <a:spcBef>
                <a:spcPts val="1800"/>
              </a:spcBef>
              <a:defRPr/>
            </a:pPr>
            <a:r>
              <a:rPr lang="en-AU" altLang="en-US" sz="2800" dirty="0" smtClean="0"/>
              <a:t>But there are a number of challenges</a:t>
            </a:r>
          </a:p>
          <a:p>
            <a:pPr lvl="1" eaLnBrk="1" hangingPunct="1">
              <a:spcBef>
                <a:spcPts val="600"/>
              </a:spcBef>
              <a:buClr>
                <a:srgbClr val="000000"/>
              </a:buClr>
              <a:defRPr/>
            </a:pPr>
            <a:r>
              <a:rPr lang="en-AU" altLang="en-US" sz="2400" dirty="0" smtClean="0">
                <a:solidFill>
                  <a:srgbClr val="000000"/>
                </a:solidFill>
              </a:rPr>
              <a:t>Potential economic, social and ecological </a:t>
            </a:r>
            <a:r>
              <a:rPr lang="en-AU" altLang="en-US" sz="2400" dirty="0">
                <a:solidFill>
                  <a:srgbClr val="000000"/>
                </a:solidFill>
              </a:rPr>
              <a:t>impacts are </a:t>
            </a:r>
            <a:r>
              <a:rPr lang="en-AU" altLang="en-US" sz="2400" dirty="0" smtClean="0">
                <a:solidFill>
                  <a:srgbClr val="000000"/>
                </a:solidFill>
              </a:rPr>
              <a:t>often difficult </a:t>
            </a:r>
            <a:r>
              <a:rPr lang="en-AU" altLang="en-US" sz="2400" dirty="0">
                <a:solidFill>
                  <a:srgbClr val="000000"/>
                </a:solidFill>
              </a:rPr>
              <a:t>to identify and measure, but may be </a:t>
            </a:r>
            <a:r>
              <a:rPr lang="en-AU" altLang="en-US" sz="2400" dirty="0" smtClean="0">
                <a:solidFill>
                  <a:srgbClr val="000000"/>
                </a:solidFill>
              </a:rPr>
              <a:t>substantial- so, </a:t>
            </a:r>
            <a:r>
              <a:rPr lang="en-AU" altLang="en-US" sz="2400" dirty="0" smtClean="0">
                <a:solidFill>
                  <a:srgbClr val="FF0000"/>
                </a:solidFill>
              </a:rPr>
              <a:t>be conservative!</a:t>
            </a:r>
            <a:endParaRPr lang="en-AU" altLang="en-US" sz="2400" dirty="0">
              <a:solidFill>
                <a:srgbClr val="FF0000"/>
              </a:solidFill>
            </a:endParaRPr>
          </a:p>
          <a:p>
            <a:pPr lvl="1" eaLnBrk="1" hangingPunct="1">
              <a:spcBef>
                <a:spcPts val="600"/>
              </a:spcBef>
              <a:buClr>
                <a:srgbClr val="000000"/>
              </a:buClr>
              <a:defRPr/>
            </a:pPr>
            <a:r>
              <a:rPr lang="en-AU" altLang="en-US" sz="2400" dirty="0" smtClean="0">
                <a:solidFill>
                  <a:srgbClr val="000000"/>
                </a:solidFill>
              </a:rPr>
              <a:t>Many </a:t>
            </a:r>
            <a:r>
              <a:rPr lang="en-AU" altLang="en-US" sz="2400" dirty="0">
                <a:solidFill>
                  <a:srgbClr val="000000"/>
                </a:solidFill>
              </a:rPr>
              <a:t>costs and benefits are external to the </a:t>
            </a:r>
            <a:r>
              <a:rPr lang="en-AU" altLang="en-US" sz="2400" dirty="0" smtClean="0">
                <a:solidFill>
                  <a:srgbClr val="000000"/>
                </a:solidFill>
              </a:rPr>
              <a:t>organisation- they are called </a:t>
            </a:r>
            <a:r>
              <a:rPr lang="en-AU" altLang="en-US" sz="2400" u="sng" dirty="0" smtClean="0">
                <a:solidFill>
                  <a:srgbClr val="FF0000"/>
                </a:solidFill>
              </a:rPr>
              <a:t>Externalities</a:t>
            </a:r>
          </a:p>
          <a:p>
            <a:pPr lvl="1" eaLnBrk="1" hangingPunct="1">
              <a:spcBef>
                <a:spcPts val="1800"/>
              </a:spcBef>
              <a:defRPr/>
            </a:pPr>
            <a:endParaRPr lang="en-AU" altLang="en-US" sz="2400" dirty="0" smtClean="0"/>
          </a:p>
          <a:p>
            <a:pPr lvl="1" eaLnBrk="1" hangingPunct="1">
              <a:buFont typeface="Arial" charset="0"/>
              <a:buChar char="–"/>
              <a:defRPr/>
            </a:pPr>
            <a:endParaRPr lang="en-AU" altLang="en-US" dirty="0" smtClean="0"/>
          </a:p>
          <a:p>
            <a:pPr eaLnBrk="1" hangingPunct="1">
              <a:defRPr/>
            </a:pPr>
            <a:endParaRPr lang="en-AU" altLang="en-US" dirty="0" smtClean="0"/>
          </a:p>
          <a:p>
            <a:pPr eaLnBrk="1" hangingPunct="1">
              <a:defRPr/>
            </a:pPr>
            <a:endParaRPr lang="en-AU" altLang="en-US" dirty="0" smtClean="0"/>
          </a:p>
          <a:p>
            <a:pPr eaLnBrk="1" hangingPunct="1">
              <a:defRPr/>
            </a:pPr>
            <a:endParaRPr lang="en-AU" altLang="en-US" dirty="0" smtClean="0"/>
          </a:p>
          <a:p>
            <a:pPr marL="0" indent="0" eaLnBrk="1" hangingPunct="1">
              <a:buFontTx/>
              <a:buNone/>
              <a:defRPr/>
            </a:pPr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420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50825" y="-171450"/>
            <a:ext cx="8101013" cy="1079500"/>
          </a:xfrm>
        </p:spPr>
        <p:txBody>
          <a:bodyPr/>
          <a:lstStyle/>
          <a:p>
            <a:pPr algn="ctr"/>
            <a:r>
              <a:rPr lang="en-AU" altLang="en-US" smtClean="0"/>
              <a:t>What is an externality?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063" y="1196975"/>
            <a:ext cx="8101012" cy="4751388"/>
          </a:xfrm>
        </p:spPr>
        <p:txBody>
          <a:bodyPr/>
          <a:lstStyle/>
          <a:p>
            <a:pPr>
              <a:defRPr/>
            </a:pPr>
            <a:r>
              <a:rPr lang="en-AU" sz="2800" dirty="0" smtClean="0"/>
              <a:t>Externality is the ‘… failure of the material decision-making process to consider all the cost of producing and distributing the product.’ </a:t>
            </a:r>
            <a:r>
              <a:rPr lang="en-AU" sz="2800" i="1" dirty="0" smtClean="0"/>
              <a:t>(American Accounting Association, 1973)</a:t>
            </a:r>
            <a:r>
              <a:rPr lang="en-AU" dirty="0" smtClean="0"/>
              <a:t> </a:t>
            </a:r>
            <a:endParaRPr lang="en-AU" sz="2400" dirty="0" smtClean="0"/>
          </a:p>
          <a:p>
            <a:pPr>
              <a:defRPr/>
            </a:pPr>
            <a:r>
              <a:rPr lang="en-AU" sz="2800" dirty="0" smtClean="0"/>
              <a:t>Externalities are difficult to identify and measure. They exist if:</a:t>
            </a:r>
          </a:p>
          <a:p>
            <a:pPr lvl="1">
              <a:defRPr/>
            </a:pPr>
            <a:r>
              <a:rPr lang="en-AU" sz="2400" dirty="0"/>
              <a:t>negative or positive impacts are generated by an economic activity and imposed on others</a:t>
            </a:r>
          </a:p>
          <a:p>
            <a:pPr lvl="1">
              <a:defRPr/>
            </a:pPr>
            <a:r>
              <a:rPr lang="en-AU" sz="2400" dirty="0"/>
              <a:t>The impact is not priced in the market place</a:t>
            </a:r>
            <a:endParaRPr lang="en-AU" altLang="en-US" sz="3000" dirty="0">
              <a:solidFill>
                <a:srgbClr val="000000"/>
              </a:solidFill>
            </a:endParaRPr>
          </a:p>
          <a:p>
            <a:pPr marL="0" indent="0">
              <a:buFontTx/>
              <a:buNone/>
              <a:defRPr/>
            </a:pPr>
            <a:endParaRPr lang="en-AU" dirty="0" smtClean="0"/>
          </a:p>
          <a:p>
            <a:pPr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3202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>
          <a:xfrm>
            <a:off x="1116013" y="836613"/>
            <a:ext cx="8424862" cy="614362"/>
          </a:xfrm>
        </p:spPr>
        <p:txBody>
          <a:bodyPr/>
          <a:lstStyle/>
          <a:p>
            <a:r>
              <a:rPr lang="en-AU" altLang="en-US" sz="3200" smtClean="0"/>
              <a:t>Example: internalised and externalised costs of energy generation</a:t>
            </a:r>
          </a:p>
        </p:txBody>
      </p:sp>
      <p:pic>
        <p:nvPicPr>
          <p:cNvPr id="3277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81188"/>
            <a:ext cx="87995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Slide Number Placeholder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CE31FC-C5DF-447C-B1BA-CA6DD757697D}" type="slidenum">
              <a:rPr kumimoji="0" lang="en-AU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kumimoji="0" lang="en-AU" altLang="en-US" sz="24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38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187450" y="188913"/>
            <a:ext cx="7727950" cy="936625"/>
          </a:xfrm>
        </p:spPr>
        <p:txBody>
          <a:bodyPr/>
          <a:lstStyle/>
          <a:p>
            <a:r>
              <a:rPr lang="en-AU" altLang="en-US" sz="3600" smtClean="0"/>
              <a:t>What to do with externalities?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1187450" y="1484313"/>
            <a:ext cx="7921625" cy="3602037"/>
          </a:xfrm>
        </p:spPr>
        <p:txBody>
          <a:bodyPr/>
          <a:lstStyle/>
          <a:p>
            <a:r>
              <a:rPr lang="en-AU" altLang="en-US" sz="2800" smtClean="0"/>
              <a:t>If there are externalities, the ‘invisible hand’ of the market will not arrive to an optimal outcome for society</a:t>
            </a:r>
          </a:p>
          <a:p>
            <a:pPr lvl="1"/>
            <a:r>
              <a:rPr lang="en-AU" altLang="en-US" sz="2400" smtClean="0"/>
              <a:t>What does not have a price (i.e. it is free) is over consumed</a:t>
            </a:r>
            <a:endParaRPr lang="en-AU" altLang="en-US" smtClean="0"/>
          </a:p>
          <a:p>
            <a:pPr>
              <a:spcBef>
                <a:spcPts val="1200"/>
              </a:spcBef>
            </a:pPr>
            <a:r>
              <a:rPr lang="en-AU" altLang="en-US" sz="2800" smtClean="0"/>
              <a:t>Externalities will be minimised if internalised into an organisation’s cost structure. How?</a:t>
            </a:r>
          </a:p>
          <a:p>
            <a:pPr lvl="1">
              <a:spcBef>
                <a:spcPts val="1200"/>
              </a:spcBef>
            </a:pPr>
            <a:r>
              <a:rPr lang="en-AU" altLang="en-US" sz="2400" smtClean="0"/>
              <a:t>Emission Trading Scheme (ETS)</a:t>
            </a:r>
          </a:p>
          <a:p>
            <a:pPr lvl="2">
              <a:spcBef>
                <a:spcPts val="1200"/>
              </a:spcBef>
            </a:pPr>
            <a:r>
              <a:rPr lang="en-AU" altLang="en-US" sz="2000" smtClean="0"/>
              <a:t>Australia used to have one but no more! </a:t>
            </a:r>
          </a:p>
          <a:p>
            <a:pPr lvl="2">
              <a:spcBef>
                <a:spcPts val="1200"/>
              </a:spcBef>
            </a:pPr>
            <a:r>
              <a:rPr lang="en-AU" altLang="en-US" sz="2000" smtClean="0">
                <a:hlinkClick r:id="rId3"/>
              </a:rPr>
              <a:t>Emissions Trading Wikipedia link</a:t>
            </a:r>
            <a:endParaRPr lang="en-AU" altLang="en-US" sz="2000" smtClean="0"/>
          </a:p>
          <a:p>
            <a:pPr lvl="1"/>
            <a:endParaRPr lang="en-AU" altLang="en-US" smtClean="0"/>
          </a:p>
          <a:p>
            <a:pPr lvl="1"/>
            <a:endParaRPr lang="en-AU" alt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75688" y="6542088"/>
            <a:ext cx="252412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E5BA93D-B39F-44C5-8031-96B2FEF47820}" type="slidenum">
              <a:rPr kumimoji="0" lang="en-AU" altLang="en-US" sz="240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0"/>
            <a:ext cx="8101012" cy="1341438"/>
          </a:xfrm>
        </p:spPr>
        <p:txBody>
          <a:bodyPr/>
          <a:lstStyle/>
          <a:p>
            <a:pPr algn="ctr" eaLnBrk="1" hangingPunct="1"/>
            <a:r>
              <a:rPr lang="en-AU" altLang="en-US" sz="3600" smtClean="0"/>
              <a:t>Environmental management accounting (EMA)</a:t>
            </a:r>
            <a:endParaRPr lang="en-AU" altLang="en-US" sz="20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258888" y="1557338"/>
            <a:ext cx="7885112" cy="4392612"/>
          </a:xfrm>
        </p:spPr>
        <p:txBody>
          <a:bodyPr/>
          <a:lstStyle/>
          <a:p>
            <a:pPr eaLnBrk="1" hangingPunct="1">
              <a:defRPr/>
            </a:pPr>
            <a:r>
              <a:rPr lang="en-AU" altLang="en-US" sz="2800" dirty="0" smtClean="0"/>
              <a:t>Consists of management accounting systems and practices that provide information about the environmental impact of an organisation’s activities (</a:t>
            </a:r>
            <a:r>
              <a:rPr lang="en-AU" altLang="en-US" sz="2800" dirty="0" err="1" smtClean="0"/>
              <a:t>IFAC</a:t>
            </a:r>
            <a:r>
              <a:rPr lang="en-AU" altLang="en-US" sz="2800" dirty="0" smtClean="0"/>
              <a:t>, 2005)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AU" altLang="en-US" sz="2800" dirty="0" err="1" smtClean="0"/>
              <a:t>EMA</a:t>
            </a:r>
            <a:r>
              <a:rPr lang="en-AU" altLang="en-US" sz="2800" dirty="0" smtClean="0"/>
              <a:t> Includes</a:t>
            </a:r>
            <a:r>
              <a:rPr lang="en-AU" altLang="en-US" dirty="0" smtClean="0"/>
              <a:t> </a:t>
            </a:r>
          </a:p>
          <a:p>
            <a:pPr marL="741600" eaLnBrk="1" hangingPunct="1">
              <a:spcBef>
                <a:spcPts val="600"/>
              </a:spcBef>
              <a:buFont typeface="Arial" pitchFamily="34" charset="0"/>
              <a:buChar char="−"/>
              <a:defRPr/>
            </a:pPr>
            <a:r>
              <a:rPr lang="en-AU" altLang="en-US" sz="2400" dirty="0" smtClean="0"/>
              <a:t>Costing systems</a:t>
            </a:r>
          </a:p>
          <a:p>
            <a:pPr marL="741600" eaLnBrk="1" hangingPunct="1">
              <a:spcBef>
                <a:spcPts val="600"/>
              </a:spcBef>
              <a:buFont typeface="Arial" pitchFamily="34" charset="0"/>
              <a:buChar char="−"/>
              <a:defRPr/>
            </a:pPr>
            <a:r>
              <a:rPr lang="en-AU" altLang="en-US" sz="2400" dirty="0"/>
              <a:t>Assessment of environmental benefits</a:t>
            </a:r>
          </a:p>
          <a:p>
            <a:pPr marL="741600" eaLnBrk="1" hangingPunct="1">
              <a:spcBef>
                <a:spcPts val="600"/>
              </a:spcBef>
              <a:buFont typeface="Arial" pitchFamily="34" charset="0"/>
              <a:buChar char="−"/>
              <a:defRPr/>
            </a:pPr>
            <a:r>
              <a:rPr lang="en-AU" altLang="en-US" sz="2400" dirty="0" smtClean="0"/>
              <a:t>Performance measurement systems</a:t>
            </a:r>
          </a:p>
          <a:p>
            <a:pPr marL="741600" eaLnBrk="1" hangingPunct="1">
              <a:spcBef>
                <a:spcPts val="600"/>
              </a:spcBef>
              <a:buFont typeface="Arial" pitchFamily="34" charset="0"/>
              <a:buChar char="−"/>
              <a:defRPr/>
            </a:pPr>
            <a:r>
              <a:rPr lang="en-AU" altLang="en-US" sz="2400" dirty="0" smtClean="0"/>
              <a:t>Strategic planning for environmental management (including CAPEX decisions)</a:t>
            </a:r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r>
              <a:rPr lang="en-AU" altLang="en-US" sz="2800" dirty="0" smtClean="0"/>
              <a:t>				</a:t>
            </a:r>
            <a:r>
              <a:rPr lang="en-US" altLang="en-US" sz="2000" i="1" dirty="0" smtClean="0">
                <a:latin typeface="Times New Roman" pitchFamily="18" charset="0"/>
                <a:cs typeface="Times New Roman" pitchFamily="18" charset="0"/>
              </a:rPr>
              <a:t>(cont.)</a:t>
            </a:r>
            <a:endParaRPr lang="en-AU" alt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1200"/>
              </a:spcBef>
              <a:defRPr/>
            </a:pPr>
            <a:endParaRPr lang="en-AU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07945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01700" y="549275"/>
            <a:ext cx="8101013" cy="909638"/>
          </a:xfrm>
        </p:spPr>
        <p:txBody>
          <a:bodyPr/>
          <a:lstStyle/>
          <a:p>
            <a:pPr algn="ctr" eaLnBrk="1" hangingPunct="1"/>
            <a:r>
              <a:rPr lang="en-AU" altLang="en-US" smtClean="0"/>
              <a:t>EMA: costing systems </a:t>
            </a:r>
            <a:br>
              <a:rPr lang="en-AU" altLang="en-US" smtClean="0"/>
            </a:br>
            <a:r>
              <a:rPr lang="en-AU" altLang="en-US" i="1" u="sng" smtClean="0">
                <a:solidFill>
                  <a:srgbClr val="FF0000"/>
                </a:solidFill>
              </a:rPr>
              <a:t>what’s the purpose?</a:t>
            </a:r>
            <a:endParaRPr lang="en-AU" altLang="en-US" sz="2400" i="1" u="sng" smtClean="0">
              <a:solidFill>
                <a:srgbClr val="FF00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1144588" y="1989138"/>
            <a:ext cx="7885112" cy="38163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AU" altLang="en-US" sz="3600" dirty="0" err="1" smtClean="0"/>
              <a:t>EMA</a:t>
            </a:r>
            <a:r>
              <a:rPr lang="en-AU" altLang="en-US" sz="3600" dirty="0" smtClean="0"/>
              <a:t> costing systems contribute to the effort to make environmental costs of organisations visible to decision makers.</a:t>
            </a:r>
          </a:p>
          <a:p>
            <a:pPr marL="0" indent="0">
              <a:buFontTx/>
              <a:buNone/>
              <a:defRPr/>
            </a:pPr>
            <a:endParaRPr lang="en-AU" altLang="en-US" sz="3600" dirty="0"/>
          </a:p>
          <a:p>
            <a:pPr>
              <a:defRPr/>
            </a:pPr>
            <a:r>
              <a:rPr lang="en-AU" altLang="en-US" sz="3600" dirty="0" smtClean="0"/>
              <a:t>Some examples follow…</a:t>
            </a:r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endParaRPr lang="en-AU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8677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-171450"/>
            <a:ext cx="8101012" cy="908050"/>
          </a:xfrm>
        </p:spPr>
        <p:txBody>
          <a:bodyPr/>
          <a:lstStyle/>
          <a:p>
            <a:pPr algn="ctr" eaLnBrk="1" hangingPunct="1"/>
            <a:r>
              <a:rPr lang="en-AU" altLang="en-US" sz="3600" smtClean="0"/>
              <a:t>EMA: costing systems- LCC</a:t>
            </a:r>
            <a:endParaRPr lang="en-AU" altLang="en-US" sz="20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150938" y="765175"/>
            <a:ext cx="7885112" cy="4392613"/>
          </a:xfrm>
        </p:spPr>
        <p:txBody>
          <a:bodyPr/>
          <a:lstStyle/>
          <a:p>
            <a:pPr eaLnBrk="1" hangingPunct="1">
              <a:spcBef>
                <a:spcPts val="0"/>
              </a:spcBef>
              <a:defRPr/>
            </a:pPr>
            <a:r>
              <a:rPr lang="en-AU" altLang="en-US" sz="2800" dirty="0" smtClean="0"/>
              <a:t>Life Cycle Costing (</a:t>
            </a:r>
            <a:r>
              <a:rPr lang="en-AU" altLang="en-US" sz="2800" dirty="0" err="1" smtClean="0"/>
              <a:t>LCC</a:t>
            </a:r>
            <a:r>
              <a:rPr lang="en-AU" altLang="en-US" sz="2800" dirty="0" smtClean="0"/>
              <a:t>)</a:t>
            </a:r>
          </a:p>
          <a:p>
            <a:pPr eaLnBrk="1" hangingPunct="1">
              <a:defRPr/>
            </a:pPr>
            <a:endParaRPr lang="en-AU" altLang="en-US" sz="2800" dirty="0"/>
          </a:p>
          <a:p>
            <a:pPr eaLnBrk="1" hangingPunct="1">
              <a:defRPr/>
            </a:pPr>
            <a:endParaRPr lang="en-AU" altLang="en-US" sz="2800" dirty="0" smtClean="0"/>
          </a:p>
          <a:p>
            <a:pPr eaLnBrk="1" hangingPunct="1">
              <a:defRPr/>
            </a:pPr>
            <a:endParaRPr lang="en-AU" altLang="en-US" sz="2800" dirty="0"/>
          </a:p>
          <a:p>
            <a:pPr eaLnBrk="1" hangingPunct="1">
              <a:defRPr/>
            </a:pPr>
            <a:endParaRPr lang="en-AU" altLang="en-US" sz="2800" dirty="0" smtClean="0"/>
          </a:p>
          <a:p>
            <a:pPr eaLnBrk="1" hangingPunct="1">
              <a:defRPr/>
            </a:pPr>
            <a:endParaRPr lang="en-AU" altLang="en-US" sz="2800" dirty="0"/>
          </a:p>
          <a:p>
            <a:pPr eaLnBrk="1" hangingPunct="1">
              <a:defRPr/>
            </a:pPr>
            <a:endParaRPr lang="en-AU" altLang="en-US" sz="2800" dirty="0" smtClean="0"/>
          </a:p>
          <a:p>
            <a:pPr eaLnBrk="1" hangingPunct="1">
              <a:defRPr/>
            </a:pPr>
            <a:endParaRPr lang="en-AU" altLang="en-US" sz="2800" dirty="0"/>
          </a:p>
          <a:p>
            <a:pPr eaLnBrk="1" hangingPunct="1">
              <a:spcBef>
                <a:spcPts val="0"/>
              </a:spcBef>
              <a:defRPr/>
            </a:pPr>
            <a:r>
              <a:rPr lang="en-AU" altLang="en-US" sz="2800" dirty="0"/>
              <a:t>Life cycle analysis can include the costs of suppliers, customers and the environmental and social impacts associated with a product</a:t>
            </a:r>
            <a:endParaRPr lang="en-AU" altLang="en-US" sz="2800" dirty="0" smtClean="0"/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endParaRPr lang="en-AU" altLang="en-US" sz="2800" dirty="0" smtClean="0"/>
          </a:p>
        </p:txBody>
      </p:sp>
      <p:pic>
        <p:nvPicPr>
          <p:cNvPr id="40964" name="Picture 4" descr="product_life_cycl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8" y="1368425"/>
            <a:ext cx="3998912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4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-100013"/>
            <a:ext cx="8101013" cy="909638"/>
          </a:xfrm>
        </p:spPr>
        <p:txBody>
          <a:bodyPr/>
          <a:lstStyle/>
          <a:p>
            <a:pPr algn="ctr" eaLnBrk="1" hangingPunct="1"/>
            <a:r>
              <a:rPr lang="en-AU" altLang="en-US" sz="3600" smtClean="0"/>
              <a:t>EMA: costing systems- LCC</a:t>
            </a:r>
            <a:endParaRPr lang="en-AU" altLang="en-US" sz="20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150938" y="981075"/>
            <a:ext cx="7885112" cy="4392613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AU" altLang="en-US" sz="2800" dirty="0" smtClean="0"/>
              <a:t>Organisations may work with suppliers and customers  to reduce the adverse environmental and social impact of products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AU" altLang="en-US" sz="2400" dirty="0" smtClean="0"/>
              <a:t>e.g., Emissions, waste disposal, packaging, fuel used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AU" altLang="en-US" sz="2800" dirty="0" smtClean="0"/>
              <a:t>Organisations can initiate formal </a:t>
            </a:r>
            <a:r>
              <a:rPr lang="en-AU" altLang="en-US" sz="2800" dirty="0" smtClean="0">
                <a:solidFill>
                  <a:srgbClr val="FF0000"/>
                </a:solidFill>
              </a:rPr>
              <a:t>supplier evaluation</a:t>
            </a:r>
            <a:r>
              <a:rPr lang="en-AU" altLang="en-US" sz="2800" dirty="0" smtClean="0"/>
              <a:t> program</a:t>
            </a:r>
          </a:p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AU" altLang="en-US" sz="2800" dirty="0" smtClean="0"/>
              <a:t>Sometimes </a:t>
            </a:r>
            <a:r>
              <a:rPr lang="en-AU" altLang="en-US" sz="2800" dirty="0" smtClean="0">
                <a:solidFill>
                  <a:srgbClr val="FF0000"/>
                </a:solidFill>
              </a:rPr>
              <a:t>customers</a:t>
            </a:r>
            <a:r>
              <a:rPr lang="en-AU" altLang="en-US" sz="2800" dirty="0" smtClean="0"/>
              <a:t> may be willing to pay more for a more environmentally friendly product- </a:t>
            </a:r>
            <a:r>
              <a:rPr lang="en-AU" altLang="en-US" sz="2800" dirty="0" smtClean="0">
                <a:solidFill>
                  <a:srgbClr val="0070C0"/>
                </a:solidFill>
              </a:rPr>
              <a:t>opportunity for strategic positioning!</a:t>
            </a:r>
            <a:r>
              <a:rPr lang="en-AU" altLang="en-US" sz="2800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endParaRPr lang="en-AU" altLang="en-US" sz="2800" dirty="0" smtClean="0"/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endParaRPr lang="en-AU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97288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-100013"/>
            <a:ext cx="8101013" cy="909638"/>
          </a:xfrm>
        </p:spPr>
        <p:txBody>
          <a:bodyPr/>
          <a:lstStyle/>
          <a:p>
            <a:pPr algn="ctr" eaLnBrk="1" hangingPunct="1"/>
            <a:r>
              <a:rPr lang="en-AU" altLang="en-US" sz="3200" smtClean="0"/>
              <a:t>EMA: costing systems- other examples</a:t>
            </a:r>
            <a:endParaRPr lang="en-AU" altLang="en-US" sz="18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150938" y="981075"/>
            <a:ext cx="7885112" cy="4392613"/>
          </a:xfrm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AU" altLang="en-US" sz="2800" dirty="0" smtClean="0"/>
              <a:t>EMA and activity based costing (ABC)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fr-FR" altLang="en-US" sz="2400" dirty="0" err="1" smtClean="0">
                <a:hlinkClick r:id="rId3"/>
              </a:rPr>
              <a:t>Brief</a:t>
            </a:r>
            <a:r>
              <a:rPr lang="fr-FR" altLang="en-US" sz="2400" dirty="0" smtClean="0">
                <a:hlinkClick r:id="rId3"/>
              </a:rPr>
              <a:t> article on EMA, </a:t>
            </a:r>
            <a:r>
              <a:rPr lang="fr-FR" altLang="en-US" sz="2400" dirty="0" err="1" smtClean="0">
                <a:hlinkClick r:id="rId3"/>
              </a:rPr>
              <a:t>environmental</a:t>
            </a:r>
            <a:r>
              <a:rPr lang="fr-FR" altLang="en-US" sz="2400" dirty="0" smtClean="0">
                <a:hlinkClick r:id="rId3"/>
              </a:rPr>
              <a:t> ABC</a:t>
            </a:r>
            <a:endParaRPr lang="en-AU" altLang="en-US" sz="2400" dirty="0" smtClean="0"/>
          </a:p>
          <a:p>
            <a:pPr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AU" altLang="en-US" sz="2800" dirty="0" smtClean="0"/>
              <a:t>Environmental cost accounting/ full cost accounting</a:t>
            </a:r>
          </a:p>
          <a:p>
            <a:pPr lvl="1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altLang="en-US" sz="2400" dirty="0" smtClean="0">
                <a:hlinkClick r:id="rId4"/>
              </a:rPr>
              <a:t>Environmental full-cost accounting Wikipedia link</a:t>
            </a:r>
            <a:r>
              <a:rPr lang="en-AU" altLang="en-US" sz="2400" dirty="0" smtClean="0"/>
              <a:t> </a:t>
            </a:r>
          </a:p>
          <a:p>
            <a:pPr eaLnBrk="1" hangingPunct="1">
              <a:spcBef>
                <a:spcPts val="0"/>
              </a:spcBef>
              <a:defRPr/>
            </a:pPr>
            <a:r>
              <a:rPr lang="en-AU" altLang="en-US" sz="2800" dirty="0" smtClean="0"/>
              <a:t>Cost items in all of the above systems can be categorised as per the US EPA as follows:</a:t>
            </a:r>
          </a:p>
          <a:p>
            <a:pPr marL="1620000" lvl="2" eaLnBrk="1" hangingPunct="1">
              <a:spcBef>
                <a:spcPts val="0"/>
              </a:spcBef>
              <a:defRPr/>
            </a:pPr>
            <a:endParaRPr lang="en-AU" altLang="en-US" sz="1000" dirty="0" smtClean="0"/>
          </a:p>
          <a:p>
            <a:pPr marL="1620000" lvl="2" eaLnBrk="1" hangingPunct="1">
              <a:spcBef>
                <a:spcPts val="0"/>
              </a:spcBef>
              <a:defRPr/>
            </a:pPr>
            <a:r>
              <a:rPr lang="en-AU" altLang="en-US" sz="2000" dirty="0" smtClean="0"/>
              <a:t>Tier 1: Conventional costs</a:t>
            </a:r>
          </a:p>
          <a:p>
            <a:pPr marL="1620000" lvl="2" eaLnBrk="1" hangingPunct="1">
              <a:spcBef>
                <a:spcPts val="0"/>
              </a:spcBef>
              <a:defRPr/>
            </a:pPr>
            <a:r>
              <a:rPr lang="en-AU" altLang="en-US" sz="2000" dirty="0" smtClean="0"/>
              <a:t>Tier 2: Hidden costs</a:t>
            </a:r>
          </a:p>
          <a:p>
            <a:pPr marL="1620000" lvl="2" eaLnBrk="1" hangingPunct="1">
              <a:spcBef>
                <a:spcPts val="0"/>
              </a:spcBef>
              <a:defRPr/>
            </a:pPr>
            <a:r>
              <a:rPr lang="en-AU" altLang="en-US" sz="2000" dirty="0" smtClean="0"/>
              <a:t>Tier 3: Contingent cots</a:t>
            </a:r>
          </a:p>
          <a:p>
            <a:pPr marL="1620000" lvl="2" eaLnBrk="1" hangingPunct="1">
              <a:spcBef>
                <a:spcPts val="0"/>
              </a:spcBef>
              <a:defRPr/>
            </a:pPr>
            <a:r>
              <a:rPr lang="en-AU" altLang="en-US" sz="2000" dirty="0" smtClean="0"/>
              <a:t>Tier 4: Relationship and image costs</a:t>
            </a:r>
          </a:p>
          <a:p>
            <a:pPr marL="1620000" lvl="2" eaLnBrk="1" hangingPunct="1">
              <a:spcBef>
                <a:spcPts val="0"/>
              </a:spcBef>
              <a:defRPr/>
            </a:pPr>
            <a:r>
              <a:rPr lang="en-AU" altLang="en-US" sz="2000" dirty="0" smtClean="0"/>
              <a:t>Tier 5: Societal costs</a:t>
            </a:r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endParaRPr lang="en-AU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13714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412875"/>
          </a:xfrm>
        </p:spPr>
        <p:txBody>
          <a:bodyPr/>
          <a:lstStyle/>
          <a:p>
            <a:pPr algn="ctr"/>
            <a:r>
              <a:rPr lang="en-AU" altLang="en-US" smtClean="0"/>
              <a:t>Five tiers of environmental costs</a:t>
            </a:r>
            <a:endParaRPr lang="en-AU" altLang="en-US" sz="3200" smtClean="0"/>
          </a:p>
        </p:txBody>
      </p:sp>
      <p:pic>
        <p:nvPicPr>
          <p:cNvPr id="47107" name="Picture 4" descr="P:\Publishing\Page Proofs\ARCHIVES\Langfield Smith 7e\Langfield Smith_7e_ artwork library\ch17\Langfield Smith_Exhibit17.5_p7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73238"/>
            <a:ext cx="7742238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9844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35038" y="404813"/>
            <a:ext cx="8101012" cy="908050"/>
          </a:xfrm>
        </p:spPr>
        <p:txBody>
          <a:bodyPr/>
          <a:lstStyle/>
          <a:p>
            <a:pPr algn="ctr" eaLnBrk="1" hangingPunct="1"/>
            <a:r>
              <a:rPr lang="en-AU" altLang="en-US" sz="3600" smtClean="0"/>
              <a:t>EMA: performance measurement systems</a:t>
            </a:r>
            <a:endParaRPr lang="en-AU" altLang="en-US" sz="20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150938" y="1557338"/>
            <a:ext cx="7885112" cy="4392612"/>
          </a:xfrm>
        </p:spPr>
        <p:txBody>
          <a:bodyPr/>
          <a:lstStyle/>
          <a:p>
            <a:pPr>
              <a:defRPr/>
            </a:pPr>
            <a:r>
              <a:rPr lang="en-AU" altLang="en-US" sz="2800" dirty="0" smtClean="0"/>
              <a:t>Within </a:t>
            </a:r>
            <a:r>
              <a:rPr lang="en-AU" altLang="en-US" sz="2800" dirty="0" err="1" smtClean="0"/>
              <a:t>EMA</a:t>
            </a:r>
            <a:r>
              <a:rPr lang="en-AU" altLang="en-US" sz="2800" dirty="0" smtClean="0"/>
              <a:t>, performance measurement systems can be influenced/guided by external reporting framework, ISO and internal performance measurement systems:</a:t>
            </a:r>
          </a:p>
          <a:p>
            <a:pPr lvl="1">
              <a:defRPr/>
            </a:pPr>
            <a:endParaRPr lang="en-AU" altLang="en-US" sz="1050" dirty="0" smtClean="0"/>
          </a:p>
          <a:p>
            <a:pPr lvl="1">
              <a:defRPr/>
            </a:pPr>
            <a:r>
              <a:rPr lang="en-AU" altLang="en-US" sz="2400" dirty="0" smtClean="0"/>
              <a:t>Global Reporting Initiative (</a:t>
            </a:r>
            <a:r>
              <a:rPr lang="en-AU" altLang="en-US" sz="2400" dirty="0" err="1" smtClean="0"/>
              <a:t>GRI</a:t>
            </a:r>
            <a:r>
              <a:rPr lang="en-AU" altLang="en-US" sz="2400" dirty="0" smtClean="0"/>
              <a:t>)</a:t>
            </a:r>
          </a:p>
          <a:p>
            <a:pPr lvl="1">
              <a:defRPr/>
            </a:pPr>
            <a:r>
              <a:rPr lang="en-AU" altLang="en-US" sz="2400" dirty="0" smtClean="0"/>
              <a:t>Dow Jones Sustainability Index (</a:t>
            </a:r>
            <a:r>
              <a:rPr lang="en-AU" altLang="en-US" sz="2400" dirty="0" err="1" smtClean="0"/>
              <a:t>DJSI</a:t>
            </a:r>
            <a:r>
              <a:rPr lang="en-AU" altLang="en-US" sz="2400" dirty="0" smtClean="0"/>
              <a:t>)</a:t>
            </a:r>
          </a:p>
          <a:p>
            <a:pPr lvl="1">
              <a:defRPr/>
            </a:pPr>
            <a:r>
              <a:rPr lang="en-AU" altLang="en-US" sz="2400" dirty="0" smtClean="0"/>
              <a:t>Australian SAM Sustainability Index (</a:t>
            </a:r>
            <a:r>
              <a:rPr lang="en-AU" altLang="en-US" sz="2400" dirty="0" err="1" smtClean="0"/>
              <a:t>AuSSI</a:t>
            </a:r>
            <a:r>
              <a:rPr lang="en-AU" altLang="en-US" sz="2400" dirty="0" smtClean="0"/>
              <a:t>)</a:t>
            </a:r>
          </a:p>
          <a:p>
            <a:pPr lvl="1">
              <a:defRPr/>
            </a:pPr>
            <a:r>
              <a:rPr lang="en-AU" sz="2400" dirty="0" smtClean="0"/>
              <a:t>Various ISO series: </a:t>
            </a:r>
            <a:r>
              <a:rPr lang="en-AU" sz="2400" dirty="0" err="1" smtClean="0"/>
              <a:t>140XX</a:t>
            </a:r>
            <a:endParaRPr lang="en-AU" sz="2400" dirty="0" smtClean="0"/>
          </a:p>
          <a:p>
            <a:pPr lvl="1">
              <a:defRPr/>
            </a:pPr>
            <a:r>
              <a:rPr lang="en-AU" sz="2400" dirty="0" smtClean="0"/>
              <a:t>Sustainability Balanced Scorecard (BSC) </a:t>
            </a:r>
          </a:p>
          <a:p>
            <a:pPr marL="0" indent="0" eaLnBrk="1" hangingPunct="1">
              <a:spcBef>
                <a:spcPts val="1200"/>
              </a:spcBef>
              <a:buFontTx/>
              <a:buNone/>
              <a:defRPr/>
            </a:pPr>
            <a:endParaRPr lang="en-AU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7634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-288925"/>
            <a:ext cx="8101012" cy="1125538"/>
          </a:xfrm>
        </p:spPr>
        <p:txBody>
          <a:bodyPr/>
          <a:lstStyle/>
          <a:p>
            <a:pPr algn="ctr" eaLnBrk="1" hangingPunct="1"/>
            <a:r>
              <a:rPr lang="en-AU" altLang="en-US" smtClean="0"/>
              <a:t>Sustainability BSC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1042988" y="1268413"/>
            <a:ext cx="8101012" cy="4681537"/>
          </a:xfrm>
        </p:spPr>
        <p:txBody>
          <a:bodyPr/>
          <a:lstStyle/>
          <a:p>
            <a:pPr eaLnBrk="1" hangingPunct="1"/>
            <a:r>
              <a:rPr lang="en-AU" altLang="en-US" smtClean="0"/>
              <a:t>Sustainability balanced scorecard can</a:t>
            </a:r>
          </a:p>
          <a:p>
            <a:pPr lvl="1" eaLnBrk="1" hangingPunct="1"/>
            <a:r>
              <a:rPr lang="en-AU" altLang="en-US" smtClean="0"/>
              <a:t>Integrate sustainability measures within the four BSC perspectives; or</a:t>
            </a:r>
          </a:p>
          <a:p>
            <a:pPr lvl="1" eaLnBrk="1" hangingPunct="1"/>
            <a:r>
              <a:rPr lang="en-AU" altLang="en-US" smtClean="0"/>
              <a:t>Add sustainability as a fifth perspective; or</a:t>
            </a:r>
          </a:p>
          <a:p>
            <a:pPr lvl="1" eaLnBrk="1" hangingPunct="1"/>
            <a:r>
              <a:rPr lang="en-AU" altLang="en-US" smtClean="0"/>
              <a:t>Include only sustainability measures</a:t>
            </a:r>
          </a:p>
          <a:p>
            <a:pPr eaLnBrk="1" hangingPunct="1"/>
            <a:r>
              <a:rPr lang="en-AU" altLang="en-US" smtClean="0"/>
              <a:t>Strategy maps may be developed to </a:t>
            </a:r>
          </a:p>
          <a:p>
            <a:pPr lvl="1" eaLnBrk="1" hangingPunct="1"/>
            <a:r>
              <a:rPr lang="en-AU" altLang="en-US" smtClean="0"/>
              <a:t>Identify cause and effect relationships between objectives, strategies and to guide the selection of performance measures</a:t>
            </a:r>
          </a:p>
        </p:txBody>
      </p:sp>
    </p:spTree>
    <p:extLst>
      <p:ext uri="{BB962C8B-B14F-4D97-AF65-F5344CB8AC3E}">
        <p14:creationId xmlns:p14="http://schemas.microsoft.com/office/powerpoint/2010/main" val="266560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4"/>
          <p:cNvSpPr>
            <a:spLocks noGrp="1"/>
          </p:cNvSpPr>
          <p:nvPr>
            <p:ph type="title"/>
          </p:nvPr>
        </p:nvSpPr>
        <p:spPr>
          <a:xfrm>
            <a:off x="1042988" y="0"/>
            <a:ext cx="8101012" cy="1435100"/>
          </a:xfrm>
        </p:spPr>
        <p:txBody>
          <a:bodyPr anchor="ctr"/>
          <a:lstStyle/>
          <a:p>
            <a:pPr algn="ctr"/>
            <a:r>
              <a:rPr lang="en-AU" altLang="en-US" sz="3800" smtClean="0"/>
              <a:t>Sustainability BSC</a:t>
            </a:r>
          </a:p>
        </p:txBody>
      </p:sp>
      <p:pic>
        <p:nvPicPr>
          <p:cNvPr id="53251" name="Picture 5" descr="P:\Publishing\Page Proofs\ARCHIVES\Langfield Smith 7e\Langfield Smith_7e_ artwork library\ch17\Langfield Smith_Exhibit17.10_p7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557338"/>
            <a:ext cx="7656512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91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1042988" y="44450"/>
            <a:ext cx="8101012" cy="71438"/>
          </a:xfrm>
        </p:spPr>
        <p:txBody>
          <a:bodyPr anchor="ctr"/>
          <a:lstStyle/>
          <a:p>
            <a:pPr algn="ctr"/>
            <a:r>
              <a:rPr lang="en-AU" altLang="en-US" smtClean="0"/>
              <a:t/>
            </a:r>
            <a:br>
              <a:rPr lang="en-AU" altLang="en-US" smtClean="0"/>
            </a:br>
            <a:r>
              <a:rPr lang="en-AU" altLang="en-US" sz="2400" smtClean="0"/>
              <a:t>Strategy map for a sustainability balanced scorecard </a:t>
            </a:r>
            <a:endParaRPr lang="en-AU" altLang="en-US" smtClean="0"/>
          </a:p>
        </p:txBody>
      </p:sp>
      <p:pic>
        <p:nvPicPr>
          <p:cNvPr id="55299" name="Picture 5" descr="P:\Publishing\Page Proofs\ARCHIVES\Langfield Smith 7e\Langfield Smith_7e_ artwork library\ch17\Langfield Smith_Exhibit17.12_p7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625475"/>
            <a:ext cx="6553200" cy="535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180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0"/>
            <a:ext cx="7708900" cy="1268413"/>
          </a:xfrm>
        </p:spPr>
        <p:txBody>
          <a:bodyPr/>
          <a:lstStyle/>
          <a:p>
            <a:pPr algn="ctr" eaLnBrk="1" hangingPunct="1"/>
            <a:r>
              <a:rPr lang="en-AU" altLang="en-US" sz="3600" smtClean="0"/>
              <a:t>EMA: strategic planning and CAPEX decisions</a:t>
            </a:r>
            <a:endParaRPr lang="en-AU" altLang="en-US" sz="200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1331913" y="1341438"/>
            <a:ext cx="7632700" cy="4751387"/>
          </a:xfrm>
        </p:spPr>
        <p:txBody>
          <a:bodyPr/>
          <a:lstStyle/>
          <a:p>
            <a:pPr eaLnBrk="1" hangingPunct="1"/>
            <a:r>
              <a:rPr lang="en-AU" altLang="en-US" sz="2800" smtClean="0"/>
              <a:t>Inclusion of environmental costs and benefits may affect the attractiveness of  a project  </a:t>
            </a:r>
          </a:p>
          <a:p>
            <a:pPr eaLnBrk="1" hangingPunct="1">
              <a:spcBef>
                <a:spcPts val="1200"/>
              </a:spcBef>
            </a:pPr>
            <a:r>
              <a:rPr lang="en-AU" altLang="en-US" sz="2800" smtClean="0"/>
              <a:t>Weighting given to environmental factors depends on the organisation’s values and preferences</a:t>
            </a:r>
          </a:p>
          <a:p>
            <a:pPr eaLnBrk="1" hangingPunct="1">
              <a:spcBef>
                <a:spcPts val="1200"/>
              </a:spcBef>
            </a:pPr>
            <a:r>
              <a:rPr lang="en-AU" altLang="en-US" sz="2800" smtClean="0"/>
              <a:t>Some capital expenditures are driven by the need to be environmentally and socially responsible- </a:t>
            </a:r>
            <a:r>
              <a:rPr lang="en-AU" altLang="en-US" sz="2800" smtClean="0">
                <a:solidFill>
                  <a:srgbClr val="0070C0"/>
                </a:solidFill>
              </a:rPr>
              <a:t>hurdle rate may not be strictly applied</a:t>
            </a:r>
          </a:p>
          <a:p>
            <a:pPr eaLnBrk="1" hangingPunct="1"/>
            <a:endParaRPr lang="en-AU" altLang="en-US" sz="2800" smtClean="0"/>
          </a:p>
          <a:p>
            <a:pPr eaLnBrk="1" hangingPunct="1"/>
            <a:endParaRPr lang="en-AU" altLang="en-US" sz="2800" smtClean="0"/>
          </a:p>
        </p:txBody>
      </p:sp>
    </p:spTree>
    <p:extLst>
      <p:ext uri="{BB962C8B-B14F-4D97-AF65-F5344CB8AC3E}">
        <p14:creationId xmlns:p14="http://schemas.microsoft.com/office/powerpoint/2010/main" val="214205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827088" y="620713"/>
            <a:ext cx="8569325" cy="612775"/>
          </a:xfrm>
        </p:spPr>
        <p:txBody>
          <a:bodyPr/>
          <a:lstStyle/>
          <a:p>
            <a:pPr algn="ctr"/>
            <a:r>
              <a:rPr lang="en-AU" altLang="en-US" sz="3600" smtClean="0"/>
              <a:t>Environmental Management System (EMS)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1219200" y="1196975"/>
            <a:ext cx="7705725" cy="4681538"/>
          </a:xfrm>
        </p:spPr>
        <p:txBody>
          <a:bodyPr/>
          <a:lstStyle/>
          <a:p>
            <a:r>
              <a:rPr lang="en-AU" altLang="en-US" sz="2800" smtClean="0"/>
              <a:t>An EMS is the organisation’s physical, formal and systematic process for guiding, measuring and benchmarking their environmental impact</a:t>
            </a:r>
          </a:p>
          <a:p>
            <a:pPr marL="877888" lvl="2" indent="-342900">
              <a:spcAft>
                <a:spcPts val="1200"/>
              </a:spcAft>
              <a:buFont typeface="Arial" panose="020B0604020202020204" pitchFamily="34" charset="0"/>
              <a:buChar char="−"/>
            </a:pPr>
            <a:r>
              <a:rPr lang="en-AU" altLang="en-US" smtClean="0"/>
              <a:t>May include recycling systems, systems to monitor and control levels of liquids, material and atmospheric discharge and waste</a:t>
            </a:r>
          </a:p>
          <a:p>
            <a:r>
              <a:rPr lang="en-AU" altLang="en-US" sz="2800" smtClean="0"/>
              <a:t>By incorporating internationally recognised standards, an organisation can receive certification for its environmental performance (e.g., ISO certifications).</a:t>
            </a:r>
          </a:p>
          <a:p>
            <a:endParaRPr lang="en-AU" altLang="en-US" sz="2800" smtClean="0"/>
          </a:p>
        </p:txBody>
      </p:sp>
      <p:sp>
        <p:nvSpPr>
          <p:cNvPr id="59396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31E051-75FB-446D-A580-8046BA046A68}" type="slidenum">
              <a:rPr kumimoji="0" lang="en-AU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kumimoji="0" lang="en-AU" altLang="en-US" sz="24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75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 idx="4294967295"/>
          </p:nvPr>
        </p:nvSpPr>
        <p:spPr>
          <a:xfrm>
            <a:off x="827088" y="-98425"/>
            <a:ext cx="7727950" cy="935038"/>
          </a:xfrm>
        </p:spPr>
        <p:txBody>
          <a:bodyPr/>
          <a:lstStyle/>
          <a:p>
            <a:pPr algn="ctr"/>
            <a:r>
              <a:rPr lang="en-AU" altLang="en-US" smtClean="0"/>
              <a:t>EMS and EMA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>
          <a:xfrm>
            <a:off x="1092200" y="908050"/>
            <a:ext cx="7727950" cy="4752975"/>
          </a:xfrm>
        </p:spPr>
        <p:txBody>
          <a:bodyPr/>
          <a:lstStyle/>
          <a:p>
            <a:pPr>
              <a:defRPr/>
            </a:pPr>
            <a:r>
              <a:rPr lang="en-AU" sz="2400" dirty="0" err="1" smtClean="0"/>
              <a:t>EMA</a:t>
            </a:r>
            <a:r>
              <a:rPr lang="en-AU" sz="2400" dirty="0" smtClean="0"/>
              <a:t> works in partnership with an organisation’s physical EMS.</a:t>
            </a:r>
            <a:endParaRPr lang="en-AU" sz="2400" dirty="0"/>
          </a:p>
          <a:p>
            <a:pPr>
              <a:defRPr/>
            </a:pPr>
            <a:r>
              <a:rPr lang="en-AU" sz="2400" dirty="0" smtClean="0"/>
              <a:t>EMA </a:t>
            </a:r>
            <a:r>
              <a:rPr lang="en-AU" sz="2400" dirty="0"/>
              <a:t>provides financial and non-financial measures of environment related </a:t>
            </a:r>
            <a:r>
              <a:rPr lang="en-AU" sz="2400" dirty="0" smtClean="0"/>
              <a:t>performance monitored by EMS and beyond</a:t>
            </a:r>
          </a:p>
          <a:p>
            <a:pPr lvl="1">
              <a:spcAft>
                <a:spcPts val="1200"/>
              </a:spcAft>
              <a:defRPr/>
            </a:pPr>
            <a:r>
              <a:rPr lang="en-AU" sz="2400" dirty="0" smtClean="0">
                <a:solidFill>
                  <a:srgbClr val="0070C0"/>
                </a:solidFill>
              </a:rPr>
              <a:t>Physical</a:t>
            </a:r>
            <a:r>
              <a:rPr lang="en-AU" sz="2400" dirty="0" smtClean="0"/>
              <a:t> </a:t>
            </a:r>
            <a:r>
              <a:rPr lang="en-AU" sz="2400" dirty="0" smtClean="0">
                <a:solidFill>
                  <a:srgbClr val="0070C0"/>
                </a:solidFill>
              </a:rPr>
              <a:t>measures</a:t>
            </a:r>
            <a:r>
              <a:rPr lang="en-AU" sz="2400" dirty="0" smtClean="0"/>
              <a:t> (for example, kilograms </a:t>
            </a:r>
            <a:r>
              <a:rPr lang="en-AU" sz="2400" dirty="0"/>
              <a:t>of noxious waste emissions, kilowatt hours of electricity used, decibels of </a:t>
            </a:r>
            <a:r>
              <a:rPr lang="en-AU" sz="2400" dirty="0" smtClean="0"/>
              <a:t>noise) </a:t>
            </a:r>
            <a:r>
              <a:rPr lang="en-AU" sz="2400" dirty="0"/>
              <a:t>and </a:t>
            </a:r>
            <a:r>
              <a:rPr lang="en-AU" sz="2400" dirty="0" smtClean="0">
                <a:solidFill>
                  <a:srgbClr val="0070C0"/>
                </a:solidFill>
              </a:rPr>
              <a:t>monetary</a:t>
            </a:r>
            <a:r>
              <a:rPr lang="en-AU" sz="2400" dirty="0" smtClean="0"/>
              <a:t> </a:t>
            </a:r>
            <a:r>
              <a:rPr lang="en-AU" sz="2400" dirty="0" smtClean="0">
                <a:solidFill>
                  <a:srgbClr val="0070C0"/>
                </a:solidFill>
              </a:rPr>
              <a:t>measures</a:t>
            </a:r>
            <a:r>
              <a:rPr lang="en-AU" sz="2400" dirty="0" smtClean="0"/>
              <a:t> (e.g., environmental costs, revenues, CAPEX; environmental product costing)</a:t>
            </a:r>
          </a:p>
          <a:p>
            <a:pPr>
              <a:defRPr/>
            </a:pPr>
            <a:r>
              <a:rPr lang="en-AU" sz="2400" dirty="0" err="1" smtClean="0"/>
              <a:t>EMA</a:t>
            </a:r>
            <a:r>
              <a:rPr lang="en-AU" sz="2400" dirty="0" smtClean="0"/>
              <a:t> and EMS can be used </a:t>
            </a:r>
            <a:r>
              <a:rPr lang="en-AU" sz="2400" dirty="0"/>
              <a:t>to set targets, and monitor environmental </a:t>
            </a:r>
            <a:r>
              <a:rPr lang="en-AU" sz="2400" dirty="0" smtClean="0"/>
              <a:t>performance</a:t>
            </a:r>
            <a:endParaRPr lang="en-AU" sz="2400" dirty="0"/>
          </a:p>
          <a:p>
            <a:pPr lvl="1">
              <a:spcAft>
                <a:spcPts val="1200"/>
              </a:spcAft>
              <a:defRPr/>
            </a:pPr>
            <a:endParaRPr lang="en-AU" sz="2400" dirty="0"/>
          </a:p>
          <a:p>
            <a:pPr>
              <a:defRPr/>
            </a:pPr>
            <a:endParaRPr lang="en-AU" sz="2400" dirty="0"/>
          </a:p>
          <a:p>
            <a:pPr marL="0" indent="0">
              <a:buFontTx/>
              <a:buNone/>
              <a:defRPr/>
            </a:pPr>
            <a:endParaRPr lang="en-AU" sz="2400" dirty="0"/>
          </a:p>
        </p:txBody>
      </p:sp>
      <p:sp>
        <p:nvSpPr>
          <p:cNvPr id="61444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623324-595F-415D-AD24-5AF45FB261D1}" type="slidenum">
              <a:rPr kumimoji="0" lang="en-AU" altLang="en-US" sz="2400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kumimoji="0" lang="en-AU" altLang="en-US" sz="24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83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4"/>
          <p:cNvSpPr>
            <a:spLocks noGrp="1"/>
          </p:cNvSpPr>
          <p:nvPr>
            <p:ph type="title"/>
          </p:nvPr>
        </p:nvSpPr>
        <p:spPr>
          <a:xfrm>
            <a:off x="1116013" y="0"/>
            <a:ext cx="8027987" cy="836613"/>
          </a:xfrm>
        </p:spPr>
        <p:txBody>
          <a:bodyPr/>
          <a:lstStyle/>
          <a:p>
            <a:pPr algn="ctr" eaLnBrk="1" hangingPunct="1"/>
            <a:r>
              <a:rPr lang="en-AU" altLang="en-US" smtClean="0"/>
              <a:t>Summary</a:t>
            </a:r>
          </a:p>
        </p:txBody>
      </p:sp>
      <p:sp>
        <p:nvSpPr>
          <p:cNvPr id="63491" name="Content Placeholder 5"/>
          <p:cNvSpPr>
            <a:spLocks noGrp="1"/>
          </p:cNvSpPr>
          <p:nvPr>
            <p:ph idx="1"/>
          </p:nvPr>
        </p:nvSpPr>
        <p:spPr>
          <a:xfrm>
            <a:off x="1042988" y="908050"/>
            <a:ext cx="8101012" cy="5113338"/>
          </a:xfrm>
        </p:spPr>
        <p:txBody>
          <a:bodyPr/>
          <a:lstStyle/>
          <a:p>
            <a:pPr eaLnBrk="1" hangingPunct="1"/>
            <a:r>
              <a:rPr lang="en-AU" altLang="en-US" sz="2700" smtClean="0"/>
              <a:t>Corporate sustainability involves considering the economic, environmental and social impacts of an organisation’s activities</a:t>
            </a:r>
          </a:p>
          <a:p>
            <a:pPr eaLnBrk="1" hangingPunct="1">
              <a:spcBef>
                <a:spcPts val="1200"/>
              </a:spcBef>
            </a:pPr>
            <a:r>
              <a:rPr lang="en-AU" altLang="en-US" sz="2700" smtClean="0"/>
              <a:t>The major framework that guides sustainability is the Global Reporting Initiative (GRI) framework</a:t>
            </a:r>
          </a:p>
          <a:p>
            <a:pPr eaLnBrk="1" hangingPunct="1">
              <a:spcBef>
                <a:spcPts val="1200"/>
              </a:spcBef>
            </a:pPr>
            <a:r>
              <a:rPr lang="en-AU" altLang="en-US" sz="2700" smtClean="0"/>
              <a:t>Changing stakeholder demands is causing increasing adoption of sustainability practices and reporting though costs and benefits are difficult to measure in financial terms</a:t>
            </a:r>
          </a:p>
          <a:p>
            <a:pPr eaLnBrk="1" hangingPunct="1">
              <a:spcBef>
                <a:spcPts val="1200"/>
              </a:spcBef>
            </a:pPr>
            <a:r>
              <a:rPr lang="en-AU" altLang="en-US" sz="2700" smtClean="0"/>
              <a:t>Environmental management accounting (EMA) provide information about environmental impacts  </a:t>
            </a:r>
          </a:p>
        </p:txBody>
      </p:sp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8101013" y="5805488"/>
            <a:ext cx="129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2000" i="1">
                <a:latin typeface="Times New Roman" panose="02020603050405020304" pitchFamily="18" charset="0"/>
              </a:rPr>
              <a:t>(cont.)</a:t>
            </a:r>
            <a:endParaRPr kumimoji="0" lang="en-AU" altLang="en-US" sz="2000" i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21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/>
          </p:nvPr>
        </p:nvSpPr>
        <p:spPr>
          <a:xfrm>
            <a:off x="1116013" y="0"/>
            <a:ext cx="8027987" cy="836613"/>
          </a:xfrm>
        </p:spPr>
        <p:txBody>
          <a:bodyPr/>
          <a:lstStyle/>
          <a:p>
            <a:pPr algn="ctr" eaLnBrk="1" hangingPunct="1"/>
            <a:r>
              <a:rPr lang="en-AU" altLang="en-US" dirty="0" smtClean="0"/>
              <a:t>Summary </a:t>
            </a:r>
            <a:r>
              <a:rPr lang="en-AU" altLang="en-US" sz="3200" dirty="0" smtClean="0"/>
              <a:t>(cont.)</a:t>
            </a:r>
          </a:p>
        </p:txBody>
      </p:sp>
      <p:sp>
        <p:nvSpPr>
          <p:cNvPr id="37891" name="Content Placeholder 5"/>
          <p:cNvSpPr>
            <a:spLocks noGrp="1"/>
          </p:cNvSpPr>
          <p:nvPr>
            <p:ph idx="1"/>
          </p:nvPr>
        </p:nvSpPr>
        <p:spPr>
          <a:xfrm>
            <a:off x="1042988" y="836613"/>
            <a:ext cx="8101012" cy="5329237"/>
          </a:xfrm>
        </p:spPr>
        <p:txBody>
          <a:bodyPr/>
          <a:lstStyle/>
          <a:p>
            <a:pPr eaLnBrk="1" hangingPunct="1">
              <a:spcBef>
                <a:spcPts val="1200"/>
              </a:spcBef>
              <a:defRPr/>
            </a:pPr>
            <a:r>
              <a:rPr lang="en-AU" altLang="en-US" sz="2700" dirty="0" smtClean="0"/>
              <a:t>Environmental and social costs can be integrated into cost analysis to improve management decision making, including capital expenditure analysis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AU" altLang="en-US" sz="2700" dirty="0" smtClean="0"/>
              <a:t>Performance measurement systems, including SPMS (e.g., BSC) can be adapted to include environmental and social measures</a:t>
            </a:r>
          </a:p>
          <a:p>
            <a:pPr marL="0" indent="0" eaLnBrk="1" hangingPunct="1">
              <a:buFontTx/>
              <a:buNone/>
              <a:defRPr/>
            </a:pPr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801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field">
  <a:themeElements>
    <a:clrScheme name="Deegan 5e PPT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Deegan 5e PP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egan 5e PPT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angfield" id="{9D1EEA6C-9E59-4E1C-A45B-48F88142BE9B}" vid="{5FE17E92-9E08-40AF-A1D3-8C3F4001FD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Langfield</Template>
  <TotalTime>0</TotalTime>
  <Words>1305</Words>
  <Application>Microsoft Office PowerPoint</Application>
  <PresentationFormat>On-screen Show (4:3)</PresentationFormat>
  <Paragraphs>188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Symbol</vt:lpstr>
      <vt:lpstr>Times New Roman</vt:lpstr>
      <vt:lpstr>Wingdings</vt:lpstr>
      <vt:lpstr>ヒラギノ角ゴ Pro W3</vt:lpstr>
      <vt:lpstr>Langfield</vt:lpstr>
      <vt:lpstr>Week 3  Chapter 17  Sustainability and management accounting </vt:lpstr>
      <vt:lpstr>Outline</vt:lpstr>
      <vt:lpstr>Broad overview of sustainability</vt:lpstr>
      <vt:lpstr>Sustainability and CSR</vt:lpstr>
      <vt:lpstr>Sustainability and stakeholders</vt:lpstr>
      <vt:lpstr>Stakeholders’ influence to adopt sustainability practices and reporting</vt:lpstr>
      <vt:lpstr>Sustainability reports </vt:lpstr>
      <vt:lpstr>GRI Sustainability Reporting  </vt:lpstr>
      <vt:lpstr>International Integrated Reporting Framework (IIRF)</vt:lpstr>
      <vt:lpstr>The value creation process under the IIRF</vt:lpstr>
      <vt:lpstr>Benefits of reporting sustainable performance</vt:lpstr>
      <vt:lpstr>Sustainability and  management accounting</vt:lpstr>
      <vt:lpstr>What is an externality?</vt:lpstr>
      <vt:lpstr>Example: internalised and externalised costs of energy generation</vt:lpstr>
      <vt:lpstr>What to do with externalities?</vt:lpstr>
      <vt:lpstr>Environmental management accounting (EMA)</vt:lpstr>
      <vt:lpstr>EMA: costing systems  what’s the purpose?</vt:lpstr>
      <vt:lpstr>EMA: costing systems- LCC</vt:lpstr>
      <vt:lpstr>EMA: costing systems- LCC</vt:lpstr>
      <vt:lpstr>EMA: costing systems- other examples</vt:lpstr>
      <vt:lpstr>Five tiers of environmental costs</vt:lpstr>
      <vt:lpstr>EMA: performance measurement systems</vt:lpstr>
      <vt:lpstr>Sustainability BSC</vt:lpstr>
      <vt:lpstr>Sustainability BSC</vt:lpstr>
      <vt:lpstr> Strategy map for a sustainability balanced scorecard </vt:lpstr>
      <vt:lpstr>EMA: strategic planning and CAPEX decisions</vt:lpstr>
      <vt:lpstr>Environmental Management System (EMS)</vt:lpstr>
      <vt:lpstr>EMS and EMA</vt:lpstr>
      <vt:lpstr>Summary</vt:lpstr>
      <vt:lpstr>Summary (cont.)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2018-06-06T06:17:44Z</dcterms:created>
  <dcterms:modified xsi:type="dcterms:W3CDTF">2019-08-16T02:38:13Z</dcterms:modified>
</cp:coreProperties>
</file>