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4032" r:id="rId1"/>
  </p:sldMasterIdLst>
  <p:notesMasterIdLst>
    <p:notesMasterId r:id="rId5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310" r:id="rId16"/>
    <p:sldId id="311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12" r:id="rId26"/>
    <p:sldId id="313" r:id="rId27"/>
    <p:sldId id="279" r:id="rId28"/>
    <p:sldId id="280" r:id="rId29"/>
    <p:sldId id="281" r:id="rId30"/>
    <p:sldId id="282" r:id="rId31"/>
    <p:sldId id="283" r:id="rId32"/>
    <p:sldId id="284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2" autoAdjust="0"/>
    <p:restoredTop sz="83246" autoAdjust="0"/>
  </p:normalViewPr>
  <p:slideViewPr>
    <p:cSldViewPr snapToGrid="0">
      <p:cViewPr varScale="1">
        <p:scale>
          <a:sx n="57" d="100"/>
          <a:sy n="57" d="100"/>
        </p:scale>
        <p:origin x="137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2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E9044-3401-43A9-ADB6-A91F4E69E428}" type="datetimeFigureOut">
              <a:rPr lang="en-AU" smtClean="0"/>
              <a:t>19/07/2019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1F04B-2856-4946-8A0E-64AD1EFD005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139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0465533-8476-4E91-A84F-15CE02E733EA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AU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731469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F194C10-B80A-4901-9F00-15F3AB6735A7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>
              <a:spcBef>
                <a:spcPct val="0"/>
              </a:spcBef>
            </a:pP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5707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25D07AC-B280-4DD9-82AF-A2A75C6B950E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39769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C84EDAB-611D-46D1-A951-1F43F7FAC804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996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962F352-8FD2-4137-8301-B21201CF8105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120071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8FEB14D-C80C-4FAF-ABDC-C7E23C33CF19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381907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70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B30E623-7342-4686-BD42-EC639B515C88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57519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BD0A7D-D940-48EC-8D62-A179BBB20932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415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80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6A5541-D5EB-47E7-9591-15BFB7A862AF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772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464227-1AB9-4F1C-821B-C6850207AE5A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090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2E6D1D3-6E47-4916-8F0C-F2465325EB6D}" type="slidenum">
              <a:rPr lang="en-AU" altLang="en-US" sz="1200"/>
              <a:pPr/>
              <a:t>13</a:t>
            </a:fld>
            <a:endParaRPr lang="en-AU" altLang="en-US" sz="12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AU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2191170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B91C27-E3C1-44C8-A3B7-F7E3A1A59C91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45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endParaRPr lang="en-AU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137CBE9-C6DD-460C-9502-5AAE6D542825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3344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BB2C906-30B0-474A-B9EC-2B27FA385DE3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159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919567-BD78-4DDC-9337-85AA3DB14742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621026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196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E82B5EC-C92C-446D-82BE-B7CCE270271D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561205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525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BC2F1C9-E087-43C9-8CC7-A0F49DB67805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964382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685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2868DF9-EEE4-43F2-AF4D-312F33E9082A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1349537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5DD98B-6559-44D9-BB39-256C5974267A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072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9036119-8561-4219-9BEF-7529DAE8677E}" type="slidenum">
              <a:rPr lang="en-US" altLang="en-US" sz="1200"/>
              <a:pPr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868097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AD56226-23D9-40C4-A760-A4AF60CCE24F}" type="slidenum">
              <a:rPr lang="en-US" altLang="en-US" sz="1200"/>
              <a:pPr/>
              <a:t>26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98398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5CF4DF-3B6E-4F56-9426-F8C2247DCDD3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56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AB232E-1AF5-47EF-BDD1-1D34DE2B35FA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388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4389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9E31FC-E5F3-478F-8E42-52DFCB10B419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8024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2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2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57F7E5-6EF2-41B9-8593-B253131C88CD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9530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E831-B9B8-4398-A817-425B4FB98CF4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3924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CB825A-8BA8-471E-9147-02C9897968E7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42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109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D22ED3-4396-4E63-8620-98DEC084228B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43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068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163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532D3E-1998-4488-84F9-E9F984FF5259}" type="slidenum">
              <a:rPr lang="en-US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44</a:t>
            </a:fld>
            <a:endParaRPr lang="en-US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478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0893FD2-70F8-45BD-91E2-50F4A057EFD2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marL="171450" indent="-171450" eaLnBrk="1" hangingPunct="1"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824175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890B12-1F95-4877-939A-6A93C2F8DFE5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3528393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7BC1216-5C2F-4D8D-B5B0-C10F4FAF98CE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>
              <a:spcBef>
                <a:spcPct val="0"/>
              </a:spcBef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641994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5763554-0745-4368-93AF-BBD545AF89F2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>
              <a:spcBef>
                <a:spcPct val="0"/>
              </a:spcBef>
            </a:pPr>
            <a:endParaRPr lang="en-AU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1849125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DBE29C4-203F-4A06-9658-032E2B79A95F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>
              <a:spcBef>
                <a:spcPct val="0"/>
              </a:spcBef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7099619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FFDF69B-28E6-4970-8937-C9528EDA858C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29187" cy="3697287"/>
          </a:xfrm>
          <a:ln w="12700" cap="flat"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102" y="4686499"/>
            <a:ext cx="4939560" cy="44398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>
              <a:spcBef>
                <a:spcPct val="0"/>
              </a:spcBef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9913938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82788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39988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97188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54388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11588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627E04-0915-4F90-A528-F751CC13A877}" type="slidenum">
              <a:rPr lang="en-AU" altLang="en-US" sz="13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53</a:t>
            </a:fld>
            <a:endParaRPr lang="en-AU" altLang="en-US" sz="13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080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609600"/>
            <a:ext cx="67056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7056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174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427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23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268413"/>
            <a:ext cx="3776663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13" y="1268413"/>
            <a:ext cx="3776662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284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962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296" y="1535113"/>
            <a:ext cx="380850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122" y="2174875"/>
            <a:ext cx="3811678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535113"/>
            <a:ext cx="381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6025" y="2174875"/>
            <a:ext cx="3813175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40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402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3987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3987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806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426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81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066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066800" y="6172200"/>
            <a:ext cx="70866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+mn-cs"/>
            </a:endParaRPr>
          </a:p>
        </p:txBody>
      </p:sp>
      <p:sp>
        <p:nvSpPr>
          <p:cNvPr id="1030" name="Rectangle 24"/>
          <p:cNvSpPr>
            <a:spLocks noChangeArrowheads="1"/>
          </p:cNvSpPr>
          <p:nvPr/>
        </p:nvSpPr>
        <p:spPr bwMode="auto">
          <a:xfrm>
            <a:off x="8153400" y="6172200"/>
            <a:ext cx="9906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0500"/>
            <a:ext cx="772795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smtClean="0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9675" y="1258888"/>
            <a:ext cx="77057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33" name="Rectangle 23"/>
          <p:cNvSpPr txBox="1">
            <a:spLocks noChangeArrowheads="1"/>
          </p:cNvSpPr>
          <p:nvPr/>
        </p:nvSpPr>
        <p:spPr bwMode="auto">
          <a:xfrm>
            <a:off x="8229600" y="6238875"/>
            <a:ext cx="83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400" b="1">
                <a:latin typeface="Arial" panose="020B0604020202020204" pitchFamily="34" charset="0"/>
              </a:rPr>
              <a:t>14-</a:t>
            </a:r>
            <a:fld id="{A29F584A-3A74-43D9-8C9C-38B8284FA565}" type="slidenum">
              <a:rPr lang="en-US" altLang="en-US" sz="1400" b="1" smtClean="0">
                <a:latin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400" b="1"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1447800" y="6305550"/>
            <a:ext cx="670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b="1" dirty="0"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1000" b="1" dirty="0" err="1"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latin typeface="Arial" panose="020B0604020202020204" pitchFamily="34" charset="0"/>
              </a:rPr>
              <a:t>8e</a:t>
            </a:r>
            <a:endParaRPr lang="en-US" altLang="en-US" sz="1000" b="1" dirty="0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251575"/>
            <a:ext cx="419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_A02vKgE4N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youtube.com/watch?v=5ysYExAArEE&amp;feature=relat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fz.tugraz.at/index_en.php/filemanager/download/71/Bieker_SA03.pdf%20sustainable%20balanced%20scorecard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age.com.au/national/audit-slams-phantom-wards-scam-20090401-9jsl.html" TargetMode="External"/><Relationship Id="rId2" Type="http://schemas.openxmlformats.org/officeDocument/2006/relationships/hyperlink" Target="http://www.theage.com.au/news/national/hospitals-creating-ghost-wards/2008/05/18/1211049067274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heage.com.au/national/losing-patients-20090402-9jxp.html" TargetMode="External"/><Relationship Id="rId4" Type="http://schemas.openxmlformats.org/officeDocument/2006/relationships/hyperlink" Target="http://www.theage.com.au/national/hospital-lied-over-wait-lists-20090330-9h1u.html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63" y="3647157"/>
            <a:ext cx="7467600" cy="1870075"/>
          </a:xfrm>
        </p:spPr>
        <p:txBody>
          <a:bodyPr/>
          <a:lstStyle/>
          <a:p>
            <a:pPr algn="ctr" eaLnBrk="1" hangingPunct="1"/>
            <a:r>
              <a:rPr lang="en-AU" altLang="en-US" dirty="0" smtClean="0"/>
              <a:t> Week 2: Contemporary approaches to measuring and managing performance</a:t>
            </a:r>
            <a:br>
              <a:rPr lang="en-AU" altLang="en-US" dirty="0" smtClean="0"/>
            </a:br>
            <a:r>
              <a:rPr lang="en-AU" altLang="en-US" dirty="0" smtClean="0"/>
              <a:t>(Non-financial performance measures) </a:t>
            </a:r>
            <a:br>
              <a:rPr lang="en-AU" altLang="en-US" dirty="0" smtClean="0"/>
            </a:br>
            <a:r>
              <a:rPr lang="en-AU" altLang="en-US" dirty="0" smtClean="0"/>
              <a:t/>
            </a:r>
            <a:br>
              <a:rPr lang="en-AU" altLang="en-US" dirty="0" smtClean="0"/>
            </a:br>
            <a:r>
              <a:rPr lang="en-AU" altLang="en-US" sz="3200" dirty="0" smtClean="0"/>
              <a:t> Chapter 14 </a:t>
            </a:r>
            <a:r>
              <a:rPr lang="en-AU" altLang="en-US" sz="3200" dirty="0" smtClean="0">
                <a:solidFill>
                  <a:srgbClr val="2D17D1"/>
                </a:solidFill>
              </a:rPr>
              <a:t/>
            </a:r>
            <a:br>
              <a:rPr lang="en-AU" altLang="en-US" sz="3200" dirty="0" smtClean="0">
                <a:solidFill>
                  <a:srgbClr val="2D17D1"/>
                </a:solidFill>
              </a:rPr>
            </a:br>
            <a:endParaRPr lang="en-AU" altLang="en-US" sz="3200" dirty="0" smtClean="0">
              <a:solidFill>
                <a:srgbClr val="2D17D1"/>
              </a:solidFill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59775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  <a:latin typeface="Times New Roman" panose="02020603050405020304" pitchFamily="18" charset="0"/>
              </a:rPr>
              <a:t>14-</a:t>
            </a:r>
            <a:fld id="{1E7710D7-09E9-49EF-AC27-369B60824822}" type="slidenum">
              <a:rPr kumimoji="0" lang="en-AU" altLang="en-US" sz="120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</a:t>
            </a:fld>
            <a:endParaRPr kumimoji="0" lang="en-AU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4"/>
          <p:cNvSpPr>
            <a:spLocks noGrp="1"/>
          </p:cNvSpPr>
          <p:nvPr>
            <p:ph type="title"/>
          </p:nvPr>
        </p:nvSpPr>
        <p:spPr>
          <a:xfrm>
            <a:off x="1344613" y="0"/>
            <a:ext cx="7799387" cy="935038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Outline</a:t>
            </a:r>
          </a:p>
        </p:txBody>
      </p:sp>
      <p:sp>
        <p:nvSpPr>
          <p:cNvPr id="117763" name="Content Placeholder 5"/>
          <p:cNvSpPr>
            <a:spLocks noGrp="1"/>
          </p:cNvSpPr>
          <p:nvPr>
            <p:ph idx="1"/>
          </p:nvPr>
        </p:nvSpPr>
        <p:spPr>
          <a:xfrm>
            <a:off x="1214438" y="1071563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3200" dirty="0" smtClean="0"/>
              <a:t>Non-financial performance measures</a:t>
            </a:r>
          </a:p>
          <a:p>
            <a:pPr eaLnBrk="1" hangingPunct="1"/>
            <a:r>
              <a:rPr lang="en-AU" altLang="en-US" sz="3200" dirty="0" smtClean="0"/>
              <a:t>Balanced scorecard (BSC)</a:t>
            </a:r>
          </a:p>
          <a:p>
            <a:pPr eaLnBrk="1" hangingPunct="1"/>
            <a:r>
              <a:rPr lang="en-AU" altLang="en-US" sz="3200" dirty="0" smtClean="0"/>
              <a:t>Strategy maps</a:t>
            </a:r>
          </a:p>
          <a:p>
            <a:pPr eaLnBrk="1" hangingPunct="1"/>
            <a:r>
              <a:rPr lang="en-AU" altLang="en-US" sz="3200" dirty="0" smtClean="0"/>
              <a:t>Problems with non-financial performance measures</a:t>
            </a:r>
          </a:p>
          <a:p>
            <a:pPr eaLnBrk="1" hangingPunct="1"/>
            <a:r>
              <a:rPr lang="en-AU" altLang="en-US" sz="3200" dirty="0" smtClean="0"/>
              <a:t>Performance measurement system (PMS) design issues</a:t>
            </a:r>
          </a:p>
          <a:p>
            <a:pPr eaLnBrk="1" hangingPunct="1"/>
            <a:r>
              <a:rPr lang="en-AU" altLang="en-US" sz="3200" dirty="0" smtClean="0"/>
              <a:t>Behavioural implications</a:t>
            </a:r>
          </a:p>
          <a:p>
            <a:pPr eaLnBrk="1" hangingPunct="1"/>
            <a:r>
              <a:rPr lang="en-AU" altLang="en-US" smtClean="0"/>
              <a:t>Benchmarking </a:t>
            </a:r>
            <a:endParaRPr lang="en-AU" altLang="en-US" sz="3200" dirty="0" smtClean="0"/>
          </a:p>
          <a:p>
            <a:pPr eaLnBrk="1" hangingPunct="1"/>
            <a:endParaRPr lang="en-AU" altLang="en-US" sz="3200" dirty="0" smtClean="0"/>
          </a:p>
          <a:p>
            <a:pPr eaLnBrk="1" hangingPunct="1"/>
            <a:endParaRPr lang="en-AU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4294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8"/>
          <p:cNvSpPr>
            <a:spLocks noGrp="1" noChangeArrowheads="1"/>
          </p:cNvSpPr>
          <p:nvPr>
            <p:ph type="title"/>
          </p:nvPr>
        </p:nvSpPr>
        <p:spPr>
          <a:xfrm>
            <a:off x="1187450" y="261938"/>
            <a:ext cx="7799388" cy="935037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Why measure performance?</a:t>
            </a:r>
          </a:p>
        </p:txBody>
      </p:sp>
      <p:sp>
        <p:nvSpPr>
          <p:cNvPr id="118787" name="Rectangle 9"/>
          <p:cNvSpPr>
            <a:spLocks noGrp="1" noChangeArrowheads="1"/>
          </p:cNvSpPr>
          <p:nvPr>
            <p:ph idx="1"/>
          </p:nvPr>
        </p:nvSpPr>
        <p:spPr>
          <a:xfrm>
            <a:off x="1285875" y="1643063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4000" smtClean="0"/>
              <a:t>Feedback</a:t>
            </a:r>
          </a:p>
          <a:p>
            <a:pPr eaLnBrk="1" hangingPunct="1"/>
            <a:r>
              <a:rPr lang="en-AU" altLang="en-US" sz="4000" smtClean="0"/>
              <a:t>Rewards</a:t>
            </a:r>
          </a:p>
          <a:p>
            <a:pPr eaLnBrk="1" hangingPunct="1"/>
            <a:r>
              <a:rPr lang="en-AU" altLang="en-US" sz="4000" smtClean="0"/>
              <a:t>Communication tool; alignment of goals</a:t>
            </a:r>
          </a:p>
        </p:txBody>
      </p:sp>
    </p:spTree>
    <p:extLst>
      <p:ext uri="{BB962C8B-B14F-4D97-AF65-F5344CB8AC3E}">
        <p14:creationId xmlns:p14="http://schemas.microsoft.com/office/powerpoint/2010/main" val="23070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/>
          <p:cNvSpPr>
            <a:spLocks noGrp="1" noChangeArrowheads="1"/>
          </p:cNvSpPr>
          <p:nvPr>
            <p:ph type="title"/>
          </p:nvPr>
        </p:nvSpPr>
        <p:spPr>
          <a:xfrm>
            <a:off x="1428750" y="549275"/>
            <a:ext cx="7467600" cy="935038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Problems with financial performance measures</a:t>
            </a:r>
          </a:p>
        </p:txBody>
      </p:sp>
      <p:sp>
        <p:nvSpPr>
          <p:cNvPr id="12291" name="Rectangle 7"/>
          <p:cNvSpPr>
            <a:spLocks noGrp="1" noChangeArrowheads="1"/>
          </p:cNvSpPr>
          <p:nvPr>
            <p:ph idx="1"/>
          </p:nvPr>
        </p:nvSpPr>
        <p:spPr>
          <a:xfrm>
            <a:off x="1428750" y="1785938"/>
            <a:ext cx="7416800" cy="3082925"/>
          </a:xfrm>
        </p:spPr>
        <p:txBody>
          <a:bodyPr/>
          <a:lstStyle/>
          <a:p>
            <a:pPr eaLnBrk="1" hangingPunct="1"/>
            <a:r>
              <a:rPr lang="en-AU" altLang="en-US" sz="3600" smtClean="0"/>
              <a:t>They are not actionable</a:t>
            </a:r>
          </a:p>
          <a:p>
            <a:pPr eaLnBrk="1" hangingPunct="1"/>
            <a:r>
              <a:rPr lang="en-AU" altLang="en-US" sz="3600" smtClean="0"/>
              <a:t>Emphasise only one perspective</a:t>
            </a:r>
          </a:p>
          <a:p>
            <a:pPr eaLnBrk="1" hangingPunct="1"/>
            <a:r>
              <a:rPr lang="en-AU" altLang="en-US" sz="3600" smtClean="0"/>
              <a:t>Provide limited guidance for future actions</a:t>
            </a:r>
          </a:p>
          <a:p>
            <a:pPr eaLnBrk="1" hangingPunct="1"/>
            <a:r>
              <a:rPr lang="en-AU" altLang="en-US" sz="3600" smtClean="0"/>
              <a:t>May encourage short-term actions</a:t>
            </a:r>
          </a:p>
        </p:txBody>
      </p:sp>
    </p:spTree>
    <p:extLst>
      <p:ext uri="{BB962C8B-B14F-4D97-AF65-F5344CB8AC3E}">
        <p14:creationId xmlns:p14="http://schemas.microsoft.com/office/powerpoint/2010/main" val="130249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6"/>
          <p:cNvSpPr>
            <a:spLocks noGrp="1" noChangeArrowheads="1"/>
          </p:cNvSpPr>
          <p:nvPr>
            <p:ph type="title"/>
          </p:nvPr>
        </p:nvSpPr>
        <p:spPr>
          <a:xfrm>
            <a:off x="1309688" y="260350"/>
            <a:ext cx="7799387" cy="935038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Solution</a:t>
            </a:r>
          </a:p>
        </p:txBody>
      </p:sp>
      <p:sp>
        <p:nvSpPr>
          <p:cNvPr id="120835" name="Rectangle 7"/>
          <p:cNvSpPr>
            <a:spLocks noGrp="1" noChangeArrowheads="1"/>
          </p:cNvSpPr>
          <p:nvPr>
            <p:ph idx="1"/>
          </p:nvPr>
        </p:nvSpPr>
        <p:spPr>
          <a:xfrm>
            <a:off x="1187450" y="1628775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3600" smtClean="0"/>
              <a:t>Include non-financial</a:t>
            </a:r>
          </a:p>
          <a:p>
            <a:pPr eaLnBrk="1" hangingPunct="1">
              <a:buFontTx/>
              <a:buNone/>
            </a:pPr>
            <a:r>
              <a:rPr lang="en-AU" altLang="en-US" sz="3600" smtClean="0"/>
              <a:t>   measures</a:t>
            </a:r>
          </a:p>
          <a:p>
            <a:pPr eaLnBrk="1" hangingPunct="1"/>
            <a:endParaRPr lang="en-AU" altLang="en-US" sz="3600" smtClean="0"/>
          </a:p>
          <a:p>
            <a:pPr eaLnBrk="1" hangingPunct="1"/>
            <a:r>
              <a:rPr lang="en-AU" altLang="en-US" sz="3600" smtClean="0">
                <a:hlinkClick r:id="rId3"/>
              </a:rPr>
              <a:t>Kaplan video – Management TV</a:t>
            </a:r>
            <a:endParaRPr lang="en-AU" altLang="en-US" sz="3600" smtClean="0"/>
          </a:p>
          <a:p>
            <a:pPr lvl="1" eaLnBrk="1" hangingPunct="1"/>
            <a:r>
              <a:rPr lang="en-AU" altLang="en-US" sz="3200" smtClean="0">
                <a:hlinkClick r:id="rId4"/>
              </a:rPr>
              <a:t>Extended interview (poor quality)</a:t>
            </a:r>
            <a:endParaRPr lang="en-AU" altLang="en-US" sz="3200" smtClean="0"/>
          </a:p>
        </p:txBody>
      </p:sp>
      <p:pic>
        <p:nvPicPr>
          <p:cNvPr id="120836" name="Picture 5" descr="image_thumb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071563"/>
            <a:ext cx="2147888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2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"/>
          <p:cNvSpPr>
            <a:spLocks noGrp="1" noChangeArrowheads="1"/>
          </p:cNvSpPr>
          <p:nvPr>
            <p:ph type="title"/>
          </p:nvPr>
        </p:nvSpPr>
        <p:spPr>
          <a:xfrm>
            <a:off x="1344613" y="188913"/>
            <a:ext cx="7799387" cy="935037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Non-financial measures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1357313" y="1484313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4000" smtClean="0"/>
              <a:t>Reflect drivers of future financial performance</a:t>
            </a:r>
          </a:p>
          <a:p>
            <a:pPr lvl="1" eaLnBrk="1" hangingPunct="1"/>
            <a:r>
              <a:rPr lang="en-AU" altLang="en-US" sz="3600" smtClean="0"/>
              <a:t>↑ non-financials → ↑ financials</a:t>
            </a:r>
          </a:p>
          <a:p>
            <a:pPr eaLnBrk="1" hangingPunct="1"/>
            <a:r>
              <a:rPr lang="en-AU" altLang="en-US" sz="4000" smtClean="0"/>
              <a:t>More understandable</a:t>
            </a:r>
          </a:p>
          <a:p>
            <a:pPr eaLnBrk="1" hangingPunct="1"/>
            <a:r>
              <a:rPr lang="en-AU" altLang="en-US" sz="4000" smtClean="0"/>
              <a:t>More actionable</a:t>
            </a:r>
          </a:p>
          <a:p>
            <a:pPr eaLnBrk="1" hangingPunct="1"/>
            <a:endParaRPr lang="en-AU" altLang="en-US" sz="4000" smtClean="0"/>
          </a:p>
        </p:txBody>
      </p:sp>
    </p:spTree>
    <p:extLst>
      <p:ext uri="{BB962C8B-B14F-4D97-AF65-F5344CB8AC3E}">
        <p14:creationId xmlns:p14="http://schemas.microsoft.com/office/powerpoint/2010/main" val="189764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title"/>
          </p:nvPr>
        </p:nvSpPr>
        <p:spPr>
          <a:xfrm>
            <a:off x="1357313" y="115888"/>
            <a:ext cx="7467600" cy="935037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Non-financial measures</a:t>
            </a:r>
          </a:p>
        </p:txBody>
      </p:sp>
      <p:sp>
        <p:nvSpPr>
          <p:cNvPr id="122883" name="Rectangle 6"/>
          <p:cNvSpPr>
            <a:spLocks noGrp="1" noChangeArrowheads="1"/>
          </p:cNvSpPr>
          <p:nvPr>
            <p:ph idx="1"/>
          </p:nvPr>
        </p:nvSpPr>
        <p:spPr>
          <a:xfrm>
            <a:off x="827088" y="1341438"/>
            <a:ext cx="7416800" cy="4537075"/>
          </a:xfrm>
        </p:spPr>
        <p:txBody>
          <a:bodyPr/>
          <a:lstStyle/>
          <a:p>
            <a:pPr eaLnBrk="1" hangingPunct="1"/>
            <a:r>
              <a:rPr lang="en-AU" altLang="en-US" sz="2800" smtClean="0"/>
              <a:t>Examples</a:t>
            </a:r>
          </a:p>
          <a:p>
            <a:pPr lvl="1" eaLnBrk="1" hangingPunct="1"/>
            <a:r>
              <a:rPr lang="en-AU" altLang="en-US" sz="2400" smtClean="0"/>
              <a:t>Customer satisfaction</a:t>
            </a:r>
          </a:p>
          <a:p>
            <a:pPr lvl="1" eaLnBrk="1" hangingPunct="1"/>
            <a:r>
              <a:rPr lang="en-AU" altLang="en-US" sz="2400" smtClean="0"/>
              <a:t>Defect rates</a:t>
            </a:r>
          </a:p>
          <a:p>
            <a:pPr lvl="1" eaLnBrk="1" hangingPunct="1"/>
            <a:r>
              <a:rPr lang="en-AU" altLang="en-US" sz="2400" smtClean="0"/>
              <a:t>Quality</a:t>
            </a:r>
          </a:p>
          <a:p>
            <a:pPr lvl="1" eaLnBrk="1" hangingPunct="1"/>
            <a:r>
              <a:rPr lang="en-AU" altLang="en-US" sz="2400" smtClean="0"/>
              <a:t>Productivity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smtClean="0"/>
              <a:t>Accident incident rates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smtClean="0"/>
              <a:t>Machine downtime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smtClean="0"/>
              <a:t>On-time delivery rates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smtClean="0"/>
              <a:t>....</a:t>
            </a:r>
          </a:p>
          <a:p>
            <a:pPr lvl="1" eaLnBrk="1" hangingPunct="1"/>
            <a:endParaRPr lang="en-AU" altLang="en-US" smtClean="0"/>
          </a:p>
        </p:txBody>
      </p:sp>
      <p:pic>
        <p:nvPicPr>
          <p:cNvPr id="122884" name="Picture 6" descr="pwen224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1571625"/>
            <a:ext cx="430212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5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/>
          </p:nvPr>
        </p:nvSpPr>
        <p:spPr>
          <a:xfrm>
            <a:off x="1187450" y="549746"/>
            <a:ext cx="7727950" cy="935038"/>
          </a:xfrm>
        </p:spPr>
        <p:txBody>
          <a:bodyPr/>
          <a:lstStyle/>
          <a:p>
            <a:pPr algn="ctr"/>
            <a:r>
              <a:rPr lang="en-AU" altLang="en-US" dirty="0" smtClean="0"/>
              <a:t>Robert Kaplan and David Norton</a:t>
            </a:r>
          </a:p>
        </p:txBody>
      </p:sp>
      <p:pic>
        <p:nvPicPr>
          <p:cNvPr id="1239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133005"/>
            <a:ext cx="561657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4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8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7799387" cy="935037"/>
          </a:xfrm>
        </p:spPr>
        <p:txBody>
          <a:bodyPr/>
          <a:lstStyle/>
          <a:p>
            <a:pPr algn="ctr"/>
            <a:r>
              <a:rPr lang="en-AU" altLang="en-US" sz="4400" smtClean="0"/>
              <a:t>The Balanced Scorecard</a:t>
            </a:r>
          </a:p>
        </p:txBody>
      </p:sp>
      <p:sp>
        <p:nvSpPr>
          <p:cNvPr id="124931" name="Rectangle 9"/>
          <p:cNvSpPr>
            <a:spLocks noGrp="1" noChangeArrowheads="1"/>
          </p:cNvSpPr>
          <p:nvPr>
            <p:ph idx="1"/>
          </p:nvPr>
        </p:nvSpPr>
        <p:spPr>
          <a:xfrm>
            <a:off x="1285875" y="908050"/>
            <a:ext cx="7343775" cy="3168650"/>
          </a:xfrm>
        </p:spPr>
        <p:txBody>
          <a:bodyPr/>
          <a:lstStyle/>
          <a:p>
            <a:endParaRPr lang="en-AU" altLang="en-US" sz="3200" smtClean="0"/>
          </a:p>
          <a:p>
            <a:r>
              <a:rPr lang="en-AU" altLang="en-US" sz="3200" smtClean="0"/>
              <a:t>A performance measurement system that identifies and reports on performance measures for </a:t>
            </a:r>
            <a:r>
              <a:rPr lang="en-AU" altLang="en-US" sz="3200" b="1" smtClean="0">
                <a:solidFill>
                  <a:schemeClr val="tx1"/>
                </a:solidFill>
              </a:rPr>
              <a:t>each</a:t>
            </a:r>
            <a:r>
              <a:rPr lang="en-AU" altLang="en-US" sz="3200" b="1" smtClean="0">
                <a:solidFill>
                  <a:srgbClr val="FF0000"/>
                </a:solidFill>
              </a:rPr>
              <a:t> key strategic area</a:t>
            </a:r>
            <a:r>
              <a:rPr lang="en-AU" altLang="en-US" sz="3200" smtClean="0"/>
              <a:t> of the business.</a:t>
            </a:r>
          </a:p>
          <a:p>
            <a:pPr>
              <a:buFontTx/>
              <a:buNone/>
            </a:pPr>
            <a:endParaRPr lang="en-AU" altLang="en-US" sz="3200" smtClean="0"/>
          </a:p>
          <a:p>
            <a:r>
              <a:rPr lang="en-AU" altLang="en-US" sz="3200" smtClean="0"/>
              <a:t>Also identifies </a:t>
            </a:r>
            <a:r>
              <a:rPr lang="en-AU" altLang="en-US" sz="3200" smtClean="0">
                <a:solidFill>
                  <a:srgbClr val="FF0000"/>
                </a:solidFill>
              </a:rPr>
              <a:t>cause and effect</a:t>
            </a:r>
            <a:r>
              <a:rPr lang="en-AU" altLang="en-US" sz="3200" smtClean="0"/>
              <a:t> relationships between these measures</a:t>
            </a:r>
          </a:p>
        </p:txBody>
      </p:sp>
    </p:spTree>
    <p:extLst>
      <p:ext uri="{BB962C8B-B14F-4D97-AF65-F5344CB8AC3E}">
        <p14:creationId xmlns:p14="http://schemas.microsoft.com/office/powerpoint/2010/main" val="25561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80554" y="189706"/>
            <a:ext cx="7727950" cy="935038"/>
          </a:xfrm>
        </p:spPr>
        <p:txBody>
          <a:bodyPr/>
          <a:lstStyle/>
          <a:p>
            <a:r>
              <a:rPr kumimoji="1" lang="en-US" altLang="en-US" sz="3600" dirty="0" smtClean="0">
                <a:solidFill>
                  <a:srgbClr val="487196"/>
                </a:solidFill>
              </a:rPr>
              <a:t>But first, what is Strategy?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1242243" y="1412329"/>
            <a:ext cx="7506221" cy="475297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Strategy specifies how an </a:t>
            </a:r>
            <a:r>
              <a:rPr lang="en-AU" altLang="en-US" sz="3200" dirty="0" smtClean="0"/>
              <a:t>organisation</a:t>
            </a:r>
            <a:r>
              <a:rPr lang="en-US" altLang="en-US" sz="3200" dirty="0" smtClean="0"/>
              <a:t> matches its own capabilities with the opportunities in the marketplace to accomplish its objectives</a:t>
            </a:r>
          </a:p>
          <a:p>
            <a:pPr eaLnBrk="1" hangingPunct="1"/>
            <a:endParaRPr lang="en-US" altLang="en-US" sz="3200" dirty="0" smtClean="0"/>
          </a:p>
          <a:p>
            <a:pPr eaLnBrk="1" hangingPunct="1"/>
            <a:r>
              <a:rPr lang="en-US" altLang="en-US" sz="3200" dirty="0" smtClean="0"/>
              <a:t>A thorough understanding of the industry is critical to implementing a successful strategy</a:t>
            </a:r>
          </a:p>
        </p:txBody>
      </p:sp>
    </p:spTree>
    <p:extLst>
      <p:ext uri="{BB962C8B-B14F-4D97-AF65-F5344CB8AC3E}">
        <p14:creationId xmlns:p14="http://schemas.microsoft.com/office/powerpoint/2010/main" val="14012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36538" y="-99392"/>
            <a:ext cx="7727950" cy="935038"/>
          </a:xfrm>
        </p:spPr>
        <p:txBody>
          <a:bodyPr/>
          <a:lstStyle/>
          <a:p>
            <a:r>
              <a:rPr kumimoji="1" lang="en-US" altLang="en-US" sz="3600" dirty="0" smtClean="0">
                <a:solidFill>
                  <a:srgbClr val="487196"/>
                </a:solidFill>
              </a:rPr>
              <a:t>Basic Business Strategies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1116261" y="1052736"/>
            <a:ext cx="7416179" cy="4679950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en-US" altLang="en-US" sz="2800" u="sng" dirty="0" smtClean="0">
                <a:solidFill>
                  <a:srgbClr val="00B050"/>
                </a:solidFill>
              </a:rPr>
              <a:t>Product differentiation</a:t>
            </a:r>
            <a:r>
              <a:rPr lang="en-US" altLang="en-US" sz="2800" dirty="0" smtClean="0"/>
              <a:t> – an </a:t>
            </a:r>
            <a:r>
              <a:rPr lang="en-US" altLang="en-US" sz="2800" dirty="0" err="1" smtClean="0"/>
              <a:t>organisation’s</a:t>
            </a:r>
            <a:r>
              <a:rPr lang="en-US" altLang="en-US" sz="2800" dirty="0" smtClean="0"/>
              <a:t> ability to offer products or services perceived by its customers to be superior and unique relative to the products or services of its competitors</a:t>
            </a:r>
          </a:p>
          <a:p>
            <a:pPr lvl="1" eaLnBrk="1" hangingPunct="1">
              <a:lnSpc>
                <a:spcPct val="75000"/>
              </a:lnSpc>
            </a:pPr>
            <a:endParaRPr lang="en-US" altLang="en-US" sz="1000" dirty="0" smtClean="0"/>
          </a:p>
          <a:p>
            <a:pPr lvl="1" eaLnBrk="1" hangingPunct="1">
              <a:lnSpc>
                <a:spcPct val="75000"/>
              </a:lnSpc>
            </a:pPr>
            <a:r>
              <a:rPr lang="en-US" altLang="en-US" sz="2000" dirty="0" smtClean="0"/>
              <a:t>Leads to brand loyalty and the willingness of customers to pay high prices</a:t>
            </a:r>
          </a:p>
          <a:p>
            <a:pPr eaLnBrk="1" hangingPunct="1">
              <a:lnSpc>
                <a:spcPct val="75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75000"/>
              </a:lnSpc>
            </a:pPr>
            <a:r>
              <a:rPr lang="en-US" altLang="en-US" sz="2800" u="sng" dirty="0" smtClean="0">
                <a:solidFill>
                  <a:srgbClr val="00B050"/>
                </a:solidFill>
              </a:rPr>
              <a:t>Cost leadership</a:t>
            </a:r>
            <a:r>
              <a:rPr lang="en-US" altLang="en-US" sz="2800" dirty="0" smtClean="0"/>
              <a:t> – an </a:t>
            </a:r>
            <a:r>
              <a:rPr lang="en-US" altLang="en-US" sz="2800" dirty="0" err="1" smtClean="0"/>
              <a:t>organisation’s</a:t>
            </a:r>
            <a:r>
              <a:rPr lang="en-US" altLang="en-US" sz="2800" dirty="0" smtClean="0"/>
              <a:t> ability to achieve lower costs relative to competitors through productivity and efficiency improvements, elimination of waste, and tight cost control</a:t>
            </a:r>
          </a:p>
          <a:p>
            <a:pPr lvl="1" eaLnBrk="1" hangingPunct="1">
              <a:lnSpc>
                <a:spcPct val="75000"/>
              </a:lnSpc>
            </a:pPr>
            <a:endParaRPr lang="en-US" altLang="en-US" sz="900" dirty="0" smtClean="0"/>
          </a:p>
          <a:p>
            <a:pPr lvl="1" eaLnBrk="1" hangingPunct="1">
              <a:lnSpc>
                <a:spcPct val="75000"/>
              </a:lnSpc>
            </a:pPr>
            <a:r>
              <a:rPr lang="en-US" altLang="en-US" sz="2000" dirty="0" smtClean="0"/>
              <a:t>Leads to lower selling prices</a:t>
            </a:r>
          </a:p>
        </p:txBody>
      </p:sp>
    </p:spTree>
    <p:extLst>
      <p:ext uri="{BB962C8B-B14F-4D97-AF65-F5344CB8AC3E}">
        <p14:creationId xmlns:p14="http://schemas.microsoft.com/office/powerpoint/2010/main" val="103556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00B050"/>
                </a:solidFill>
              </a:rPr>
              <a:t>Implementation of Strategy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1223318" y="1880171"/>
            <a:ext cx="7309122" cy="277296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Many companies have introduced a balanced scorecard to manage the implementation of their strategies</a:t>
            </a:r>
          </a:p>
        </p:txBody>
      </p:sp>
    </p:spTree>
    <p:extLst>
      <p:ext uri="{BB962C8B-B14F-4D97-AF65-F5344CB8AC3E}">
        <p14:creationId xmlns:p14="http://schemas.microsoft.com/office/powerpoint/2010/main" val="11137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88790" y="-98326"/>
            <a:ext cx="7799387" cy="935038"/>
          </a:xfrm>
        </p:spPr>
        <p:txBody>
          <a:bodyPr/>
          <a:lstStyle/>
          <a:p>
            <a:pPr eaLnBrk="1" hangingPunct="1"/>
            <a:r>
              <a:rPr lang="en-NZ" altLang="en-US" sz="4400" dirty="0" smtClean="0"/>
              <a:t>Balanced Scorecard</a:t>
            </a:r>
          </a:p>
        </p:txBody>
      </p:sp>
      <p:sp>
        <p:nvSpPr>
          <p:cNvPr id="130064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59775" y="60817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14-</a:t>
            </a:r>
            <a:fld id="{6DA6A454-E40A-4A8E-8B98-36F28DB7E0E8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13</a:t>
            </a:fld>
            <a:endParaRPr kumimoji="0" lang="en-AU" altLang="en-US" sz="1400" b="0">
              <a:solidFill>
                <a:schemeClr val="tx1"/>
              </a:solidFill>
            </a:endParaRP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3930377" y="4978102"/>
            <a:ext cx="2159000" cy="161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Learning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 and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Growth</a:t>
            </a:r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6483077" y="2993727"/>
            <a:ext cx="2159000" cy="161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Internal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Business Processes</a:t>
            </a: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1331640" y="2995315"/>
            <a:ext cx="2159000" cy="161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/>
            </a:r>
            <a:br>
              <a:rPr kumimoji="0" lang="en-US" altLang="en-US" sz="3200">
                <a:solidFill>
                  <a:srgbClr val="000099"/>
                </a:solidFill>
              </a:rPr>
            </a:br>
            <a:r>
              <a:rPr kumimoji="0" lang="en-US" altLang="en-US" sz="3200">
                <a:solidFill>
                  <a:srgbClr val="000099"/>
                </a:solidFill>
              </a:rPr>
              <a:t>Customer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3930377" y="1015702"/>
            <a:ext cx="2159000" cy="161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/>
            </a:r>
            <a:br>
              <a:rPr kumimoji="0" lang="en-US" altLang="en-US" sz="3200">
                <a:solidFill>
                  <a:srgbClr val="000099"/>
                </a:solidFill>
              </a:rPr>
            </a:br>
            <a:r>
              <a:rPr kumimoji="0" lang="en-US" altLang="en-US" sz="3200">
                <a:solidFill>
                  <a:srgbClr val="000099"/>
                </a:solidFill>
              </a:rPr>
              <a:t>Financial</a:t>
            </a:r>
          </a:p>
        </p:txBody>
      </p:sp>
      <p:sp>
        <p:nvSpPr>
          <p:cNvPr id="130055" name="Line 7"/>
          <p:cNvSpPr>
            <a:spLocks noChangeShapeType="1"/>
          </p:cNvSpPr>
          <p:nvPr/>
        </p:nvSpPr>
        <p:spPr bwMode="auto">
          <a:xfrm flipH="1">
            <a:off x="3473177" y="380494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rIns="0" anchor="ctr">
            <a:spAutoFit/>
          </a:bodyPr>
          <a:lstStyle/>
          <a:p>
            <a:endParaRPr lang="en-AU"/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>
            <a:off x="6063977" y="3804940"/>
            <a:ext cx="41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rIns="0" anchor="ctr">
            <a:spAutoFit/>
          </a:bodyPr>
          <a:lstStyle/>
          <a:p>
            <a:endParaRPr lang="en-AU"/>
          </a:p>
        </p:txBody>
      </p:sp>
      <p:sp>
        <p:nvSpPr>
          <p:cNvPr id="130057" name="Line 9"/>
          <p:cNvSpPr>
            <a:spLocks noChangeShapeType="1"/>
          </p:cNvSpPr>
          <p:nvPr/>
        </p:nvSpPr>
        <p:spPr bwMode="auto">
          <a:xfrm flipV="1">
            <a:off x="5009877" y="2634952"/>
            <a:ext cx="0" cy="361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rIns="0" anchor="ctr">
            <a:spAutoFit/>
          </a:bodyPr>
          <a:lstStyle/>
          <a:p>
            <a:endParaRPr lang="en-AU"/>
          </a:p>
        </p:txBody>
      </p:sp>
      <p:sp>
        <p:nvSpPr>
          <p:cNvPr id="130058" name="Line 10"/>
          <p:cNvSpPr>
            <a:spLocks noChangeShapeType="1"/>
          </p:cNvSpPr>
          <p:nvPr/>
        </p:nvSpPr>
        <p:spPr bwMode="auto">
          <a:xfrm>
            <a:off x="5009877" y="4597102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rIns="0" anchor="ctr">
            <a:spAutoFit/>
          </a:bodyPr>
          <a:lstStyle/>
          <a:p>
            <a:endParaRPr lang="en-AU"/>
          </a:p>
        </p:txBody>
      </p:sp>
      <p:sp>
        <p:nvSpPr>
          <p:cNvPr id="130059" name="Arc 11"/>
          <p:cNvSpPr>
            <a:spLocks/>
          </p:cNvSpPr>
          <p:nvPr/>
        </p:nvSpPr>
        <p:spPr bwMode="auto">
          <a:xfrm flipH="1">
            <a:off x="2406377" y="1777702"/>
            <a:ext cx="1524000" cy="1219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rIns="0" anchor="ctr">
            <a:spAutoFit/>
          </a:bodyPr>
          <a:lstStyle/>
          <a:p>
            <a:endParaRPr lang="en-AU"/>
          </a:p>
        </p:txBody>
      </p:sp>
      <p:sp>
        <p:nvSpPr>
          <p:cNvPr id="130060" name="Arc 12"/>
          <p:cNvSpPr>
            <a:spLocks/>
          </p:cNvSpPr>
          <p:nvPr/>
        </p:nvSpPr>
        <p:spPr bwMode="auto">
          <a:xfrm>
            <a:off x="6140177" y="1777702"/>
            <a:ext cx="1371600" cy="1219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rIns="0" anchor="ctr">
            <a:spAutoFit/>
          </a:bodyPr>
          <a:lstStyle/>
          <a:p>
            <a:endParaRPr lang="en-AU"/>
          </a:p>
        </p:txBody>
      </p:sp>
      <p:sp>
        <p:nvSpPr>
          <p:cNvPr id="130061" name="Arc 13"/>
          <p:cNvSpPr>
            <a:spLocks/>
          </p:cNvSpPr>
          <p:nvPr/>
        </p:nvSpPr>
        <p:spPr bwMode="auto">
          <a:xfrm flipV="1">
            <a:off x="6140177" y="4673302"/>
            <a:ext cx="1371600" cy="1143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rIns="0" anchor="ctr">
            <a:spAutoFit/>
          </a:bodyPr>
          <a:lstStyle/>
          <a:p>
            <a:endParaRPr lang="en-AU"/>
          </a:p>
        </p:txBody>
      </p:sp>
      <p:sp>
        <p:nvSpPr>
          <p:cNvPr id="130062" name="Arc 14"/>
          <p:cNvSpPr>
            <a:spLocks/>
          </p:cNvSpPr>
          <p:nvPr/>
        </p:nvSpPr>
        <p:spPr bwMode="auto">
          <a:xfrm flipH="1" flipV="1">
            <a:off x="2330177" y="4673302"/>
            <a:ext cx="1600200" cy="1066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rIns="0" anchor="ctr">
            <a:spAutoFit/>
          </a:bodyPr>
          <a:lstStyle/>
          <a:p>
            <a:endParaRPr lang="en-AU"/>
          </a:p>
        </p:txBody>
      </p:sp>
      <p:sp>
        <p:nvSpPr>
          <p:cNvPr id="130063" name="Text Box 15"/>
          <p:cNvSpPr txBox="1">
            <a:spLocks noChangeArrowheads="1"/>
          </p:cNvSpPr>
          <p:nvPr/>
        </p:nvSpPr>
        <p:spPr bwMode="auto">
          <a:xfrm>
            <a:off x="3930377" y="2995315"/>
            <a:ext cx="2159000" cy="16192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en-US" altLang="en-US" sz="3200">
                <a:solidFill>
                  <a:srgbClr val="000099"/>
                </a:solidFill>
              </a:rPr>
              <a:t>Vision</a:t>
            </a:r>
            <a:br>
              <a:rPr kumimoji="0" lang="en-US" altLang="en-US" sz="3200">
                <a:solidFill>
                  <a:srgbClr val="000099"/>
                </a:solidFill>
              </a:rPr>
            </a:br>
            <a:r>
              <a:rPr kumimoji="0" lang="en-US" altLang="en-US" sz="3200">
                <a:solidFill>
                  <a:srgbClr val="000099"/>
                </a:solidFill>
              </a:rPr>
              <a:t>and Strategy</a:t>
            </a:r>
          </a:p>
        </p:txBody>
      </p:sp>
    </p:spTree>
    <p:extLst>
      <p:ext uri="{BB962C8B-B14F-4D97-AF65-F5344CB8AC3E}">
        <p14:creationId xmlns:p14="http://schemas.microsoft.com/office/powerpoint/2010/main" val="246250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5690"/>
            <a:ext cx="7727950" cy="935038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00B050"/>
                </a:solidFill>
              </a:rPr>
              <a:t>The Balanced Scorecard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115368" y="1196752"/>
            <a:ext cx="7777112" cy="475297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The balanced scorecard translates an </a:t>
            </a:r>
            <a:r>
              <a:rPr lang="en-US" altLang="en-US" sz="3200" dirty="0" err="1" smtClean="0"/>
              <a:t>organisation’s</a:t>
            </a:r>
            <a:r>
              <a:rPr lang="en-US" altLang="en-US" sz="3200" dirty="0" smtClean="0"/>
              <a:t> mission and strategy into a set of performance measures that provides the framework for implementing its strategy</a:t>
            </a:r>
          </a:p>
          <a:p>
            <a:pPr lvl="4" eaLnBrk="1" hangingPunct="1"/>
            <a:endParaRPr lang="en-US" altLang="en-US" sz="1800" dirty="0" smtClean="0"/>
          </a:p>
          <a:p>
            <a:pPr eaLnBrk="1" hangingPunct="1"/>
            <a:r>
              <a:rPr lang="en-US" altLang="en-US" sz="3200" dirty="0" smtClean="0"/>
              <a:t>It is called the balanced scorecard because it balances the use of </a:t>
            </a:r>
            <a:r>
              <a:rPr lang="en-US" altLang="en-US" sz="3200" dirty="0" smtClean="0">
                <a:solidFill>
                  <a:srgbClr val="FF0000"/>
                </a:solidFill>
              </a:rPr>
              <a:t>financial</a:t>
            </a:r>
            <a:r>
              <a:rPr lang="en-US" altLang="en-US" sz="3200" dirty="0" smtClean="0"/>
              <a:t> and </a:t>
            </a:r>
            <a:r>
              <a:rPr lang="en-US" altLang="en-US" sz="3200" dirty="0" smtClean="0">
                <a:solidFill>
                  <a:srgbClr val="00B050"/>
                </a:solidFill>
              </a:rPr>
              <a:t>non-financial</a:t>
            </a:r>
            <a:r>
              <a:rPr lang="en-US" altLang="en-US" sz="3200" dirty="0" smtClean="0"/>
              <a:t> performance measures to evaluate performance</a:t>
            </a:r>
          </a:p>
        </p:txBody>
      </p:sp>
    </p:spTree>
    <p:extLst>
      <p:ext uri="{BB962C8B-B14F-4D97-AF65-F5344CB8AC3E}">
        <p14:creationId xmlns:p14="http://schemas.microsoft.com/office/powerpoint/2010/main" val="127171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87450" y="296863"/>
            <a:ext cx="7727950" cy="935037"/>
          </a:xfrm>
        </p:spPr>
        <p:txBody>
          <a:bodyPr/>
          <a:lstStyle/>
          <a:p>
            <a:r>
              <a:rPr lang="en-AU" altLang="en-US" smtClean="0"/>
              <a:t>BSC stages of development and use</a:t>
            </a:r>
          </a:p>
        </p:txBody>
      </p:sp>
      <p:sp>
        <p:nvSpPr>
          <p:cNvPr id="2355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AU" altLang="en-US" smtClean="0"/>
              <a:t>Articulate the mission, overall goals or objectives and strategic priorities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Develop specific objectives for each perspective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Choose performance measures for each objective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Develop targets for each performance measure</a:t>
            </a:r>
          </a:p>
        </p:txBody>
      </p:sp>
      <p:sp>
        <p:nvSpPr>
          <p:cNvPr id="23556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86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200" smtClean="0"/>
              <a:t>BSC stages of development and use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 startAt="5"/>
            </a:pPr>
            <a:r>
              <a:rPr lang="en-AU" altLang="en-US" smtClean="0"/>
              <a:t>Cascade the BSC down the organisation</a:t>
            </a:r>
          </a:p>
          <a:p>
            <a:pPr marL="514350" indent="-514350">
              <a:buFontTx/>
              <a:buAutoNum type="arabicPeriod" startAt="5"/>
            </a:pPr>
            <a:r>
              <a:rPr lang="en-AU" altLang="en-US" smtClean="0"/>
              <a:t>Plan and undertake initiatives and activities to implement the chosen strategies</a:t>
            </a:r>
          </a:p>
          <a:p>
            <a:pPr marL="514350" indent="-514350">
              <a:buFontTx/>
              <a:buAutoNum type="arabicPeriod" startAt="5"/>
            </a:pPr>
            <a:r>
              <a:rPr lang="en-AU" altLang="en-US" smtClean="0"/>
              <a:t>Generate reports to monitor and manage actual performance and assign units and personal BSCs to specific managers</a:t>
            </a:r>
          </a:p>
        </p:txBody>
      </p:sp>
    </p:spTree>
    <p:extLst>
      <p:ext uri="{BB962C8B-B14F-4D97-AF65-F5344CB8AC3E}">
        <p14:creationId xmlns:p14="http://schemas.microsoft.com/office/powerpoint/2010/main" val="388813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799387" cy="935037"/>
          </a:xfrm>
        </p:spPr>
        <p:txBody>
          <a:bodyPr/>
          <a:lstStyle/>
          <a:p>
            <a:pPr eaLnBrk="1" hangingPunct="1"/>
            <a:r>
              <a:rPr lang="en-AU" altLang="en-US" sz="4400" dirty="0" smtClean="0"/>
              <a:t>Financial Perspective</a:t>
            </a:r>
          </a:p>
        </p:txBody>
      </p:sp>
      <p:sp>
        <p:nvSpPr>
          <p:cNvPr id="131075" name="Rectangle 6"/>
          <p:cNvSpPr>
            <a:spLocks noGrp="1" noChangeArrowheads="1"/>
          </p:cNvSpPr>
          <p:nvPr>
            <p:ph idx="1"/>
          </p:nvPr>
        </p:nvSpPr>
        <p:spPr>
          <a:xfrm>
            <a:off x="1187450" y="1341438"/>
            <a:ext cx="7643813" cy="4143375"/>
          </a:xfrm>
        </p:spPr>
        <p:txBody>
          <a:bodyPr/>
          <a:lstStyle/>
          <a:p>
            <a:pPr eaLnBrk="1" hangingPunct="1"/>
            <a:r>
              <a:rPr lang="en-AU" altLang="en-US" sz="3200" smtClean="0"/>
              <a:t>Reflects perspective of the shareholder</a:t>
            </a:r>
          </a:p>
          <a:p>
            <a:pPr eaLnBrk="1" hangingPunct="1"/>
            <a:r>
              <a:rPr lang="en-AU" altLang="en-US" sz="3200" smtClean="0"/>
              <a:t>Summarises the financial outcomes of decision and actions</a:t>
            </a:r>
          </a:p>
          <a:p>
            <a:pPr eaLnBrk="1" hangingPunct="1"/>
            <a:r>
              <a:rPr lang="en-AU" altLang="en-US" sz="3200" smtClean="0"/>
              <a:t>Measures include cost and product measures, ROI, cash flow measures, shareholder value measures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0069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 smtClean="0"/>
              <a:t>Customer perspective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116013" y="1484313"/>
            <a:ext cx="7343775" cy="3889375"/>
          </a:xfrm>
        </p:spPr>
        <p:txBody>
          <a:bodyPr/>
          <a:lstStyle/>
          <a:p>
            <a:pPr eaLnBrk="1" hangingPunct="1"/>
            <a:r>
              <a:rPr lang="en-AU" altLang="en-US" sz="3200" smtClean="0"/>
              <a:t>Measures the company’s success in achieving customer value</a:t>
            </a:r>
          </a:p>
          <a:p>
            <a:r>
              <a:rPr lang="en-AU" altLang="en-US" sz="3200" smtClean="0"/>
              <a:t>Outcome (lag) measures include customer profitability, market share, number of new customers</a:t>
            </a:r>
          </a:p>
          <a:p>
            <a:r>
              <a:rPr lang="en-AU" altLang="en-US" sz="3200" smtClean="0"/>
              <a:t>Lead indicators include on-time delivery, number of defects</a:t>
            </a:r>
          </a:p>
          <a:p>
            <a:endParaRPr lang="en-AU" altLang="en-US" sz="3200" smtClean="0"/>
          </a:p>
        </p:txBody>
      </p:sp>
    </p:spTree>
    <p:extLst>
      <p:ext uri="{BB962C8B-B14F-4D97-AF65-F5344CB8AC3E}">
        <p14:creationId xmlns:p14="http://schemas.microsoft.com/office/powerpoint/2010/main" val="242230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400" smtClean="0"/>
              <a:t>Internal business processes</a:t>
            </a:r>
          </a:p>
        </p:txBody>
      </p:sp>
      <p:sp>
        <p:nvSpPr>
          <p:cNvPr id="133123" name="Rectangle 6"/>
          <p:cNvSpPr>
            <a:spLocks noGrp="1" noChangeArrowheads="1"/>
          </p:cNvSpPr>
          <p:nvPr>
            <p:ph idx="1"/>
          </p:nvPr>
        </p:nvSpPr>
        <p:spPr>
          <a:xfrm>
            <a:off x="1187450" y="1341438"/>
            <a:ext cx="7705725" cy="3168650"/>
          </a:xfrm>
        </p:spPr>
        <p:txBody>
          <a:bodyPr/>
          <a:lstStyle/>
          <a:p>
            <a:r>
              <a:rPr lang="en-AU" altLang="en-US" sz="3200" smtClean="0"/>
              <a:t>Objectives relate to </a:t>
            </a:r>
            <a:r>
              <a:rPr lang="en-AU" altLang="en-US" sz="3200" smtClean="0">
                <a:solidFill>
                  <a:srgbClr val="FF0000"/>
                </a:solidFill>
              </a:rPr>
              <a:t>specific and critical processes</a:t>
            </a:r>
            <a:r>
              <a:rPr lang="en-AU" altLang="en-US" sz="3200" smtClean="0"/>
              <a:t> that contribute to customer and financial objectives</a:t>
            </a:r>
          </a:p>
          <a:p>
            <a:r>
              <a:rPr lang="en-AU" altLang="en-US" sz="3200" smtClean="0"/>
              <a:t>Product design, operations, marketing, sales, customer service processes</a:t>
            </a:r>
          </a:p>
          <a:p>
            <a:r>
              <a:rPr lang="en-AU" altLang="en-US" sz="3200" smtClean="0"/>
              <a:t>Measures of cost, product quality, time-based measures, new product development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632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>
          <a:xfrm>
            <a:off x="1116013" y="44450"/>
            <a:ext cx="7799387" cy="935038"/>
          </a:xfrm>
        </p:spPr>
        <p:txBody>
          <a:bodyPr/>
          <a:lstStyle/>
          <a:p>
            <a:r>
              <a:rPr lang="en-AU" altLang="en-US" sz="4400" smtClean="0"/>
              <a:t>Learning and growth </a:t>
            </a:r>
          </a:p>
        </p:txBody>
      </p:sp>
      <p:sp>
        <p:nvSpPr>
          <p:cNvPr id="134147" name="Content Placeholder 2"/>
          <p:cNvSpPr>
            <a:spLocks noGrp="1"/>
          </p:cNvSpPr>
          <p:nvPr>
            <p:ph idx="1"/>
          </p:nvPr>
        </p:nvSpPr>
        <p:spPr>
          <a:xfrm>
            <a:off x="1116013" y="1196975"/>
            <a:ext cx="7777162" cy="3168650"/>
          </a:xfrm>
        </p:spPr>
        <p:txBody>
          <a:bodyPr/>
          <a:lstStyle/>
          <a:p>
            <a:pPr eaLnBrk="1" hangingPunct="1"/>
            <a:r>
              <a:rPr lang="en-AU" altLang="en-US" sz="3200" smtClean="0"/>
              <a:t>Focus is on the </a:t>
            </a:r>
            <a:r>
              <a:rPr lang="en-AU" altLang="en-US" sz="3200" smtClean="0">
                <a:solidFill>
                  <a:srgbClr val="FF0000"/>
                </a:solidFill>
              </a:rPr>
              <a:t>capabilities of the organisation</a:t>
            </a:r>
            <a:r>
              <a:rPr lang="en-AU" altLang="en-US" sz="3200" smtClean="0"/>
              <a:t> to achieve </a:t>
            </a:r>
            <a:r>
              <a:rPr lang="en-AU" altLang="en-US" sz="3200" b="1" u="sng" smtClean="0"/>
              <a:t>superior internal processes</a:t>
            </a:r>
            <a:r>
              <a:rPr lang="en-AU" altLang="en-US" sz="3200" smtClean="0"/>
              <a:t> that create </a:t>
            </a:r>
            <a:r>
              <a:rPr lang="en-AU" altLang="en-US" sz="3200" smtClean="0">
                <a:solidFill>
                  <a:srgbClr val="FF0000"/>
                </a:solidFill>
              </a:rPr>
              <a:t>both</a:t>
            </a:r>
            <a:r>
              <a:rPr lang="en-AU" altLang="en-US" sz="3200" smtClean="0"/>
              <a:t> customer and shareholder value</a:t>
            </a:r>
          </a:p>
          <a:p>
            <a:pPr lvl="1" eaLnBrk="1" hangingPunct="1"/>
            <a:r>
              <a:rPr lang="en-AU" altLang="en-US" sz="2800" smtClean="0"/>
              <a:t>Employees, IS, organisational climate</a:t>
            </a:r>
          </a:p>
          <a:p>
            <a:pPr eaLnBrk="1" hangingPunct="1"/>
            <a:r>
              <a:rPr lang="en-AU" altLang="en-US" sz="3200" smtClean="0"/>
              <a:t>To deliver long-term growth and improvement</a:t>
            </a:r>
          </a:p>
          <a:p>
            <a:r>
              <a:rPr lang="en-AU" altLang="en-US" sz="3200" smtClean="0"/>
              <a:t> Employee satisfaction, training, skills, employee suggestions</a:t>
            </a:r>
          </a:p>
          <a:p>
            <a:pPr eaLnBrk="1" hangingPunct="1">
              <a:buFontTx/>
              <a:buNone/>
            </a:pPr>
            <a:endParaRPr lang="en-AU" altLang="en-US" sz="3200" smtClean="0"/>
          </a:p>
          <a:p>
            <a:endParaRPr lang="en-AU" altLang="en-US" sz="3200" smtClean="0"/>
          </a:p>
        </p:txBody>
      </p:sp>
    </p:spTree>
    <p:extLst>
      <p:ext uri="{BB962C8B-B14F-4D97-AF65-F5344CB8AC3E}">
        <p14:creationId xmlns:p14="http://schemas.microsoft.com/office/powerpoint/2010/main" val="75367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title"/>
          </p:nvPr>
        </p:nvSpPr>
        <p:spPr>
          <a:xfrm>
            <a:off x="1344613" y="0"/>
            <a:ext cx="7799387" cy="935038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Lag indicators</a:t>
            </a:r>
          </a:p>
        </p:txBody>
      </p:sp>
      <p:sp>
        <p:nvSpPr>
          <p:cNvPr id="135171" name="Rectangle 6"/>
          <p:cNvSpPr>
            <a:spLocks noGrp="1" noChangeArrowheads="1"/>
          </p:cNvSpPr>
          <p:nvPr>
            <p:ph idx="1"/>
          </p:nvPr>
        </p:nvSpPr>
        <p:spPr>
          <a:xfrm>
            <a:off x="1214438" y="1268413"/>
            <a:ext cx="7605712" cy="3168650"/>
          </a:xfrm>
        </p:spPr>
        <p:txBody>
          <a:bodyPr/>
          <a:lstStyle/>
          <a:p>
            <a:pPr eaLnBrk="1" hangingPunct="1"/>
            <a:r>
              <a:rPr lang="en-AU" altLang="en-US" sz="4000" smtClean="0"/>
              <a:t>Monitor progress towards the organisation's objectives</a:t>
            </a:r>
          </a:p>
          <a:p>
            <a:pPr eaLnBrk="1" hangingPunct="1"/>
            <a:r>
              <a:rPr lang="en-AU" altLang="en-US" sz="4000" smtClean="0"/>
              <a:t>Difficult to monitor/ manage directly</a:t>
            </a:r>
          </a:p>
          <a:p>
            <a:pPr eaLnBrk="1" hangingPunct="1"/>
            <a:r>
              <a:rPr lang="en-AU" altLang="en-US" sz="4000" smtClean="0"/>
              <a:t>Summary of financial measures, market share, customer satisfaction</a:t>
            </a:r>
          </a:p>
          <a:p>
            <a:pPr eaLnBrk="1" hangingPunct="1"/>
            <a:endParaRPr lang="en-AU" altLang="en-US" sz="4000" smtClean="0"/>
          </a:p>
        </p:txBody>
      </p:sp>
    </p:spTree>
    <p:extLst>
      <p:ext uri="{BB962C8B-B14F-4D97-AF65-F5344CB8AC3E}">
        <p14:creationId xmlns:p14="http://schemas.microsoft.com/office/powerpoint/2010/main" val="29286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 smtClean="0"/>
              <a:t>lead indicators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z="3200" smtClean="0"/>
              <a:t>Drivers of outcomes and provide information that is actionable and manageable</a:t>
            </a:r>
          </a:p>
          <a:p>
            <a:pPr eaLnBrk="1" hangingPunct="1"/>
            <a:r>
              <a:rPr lang="en-AU" altLang="en-US" sz="3200" smtClean="0"/>
              <a:t>Relate to the </a:t>
            </a:r>
            <a:r>
              <a:rPr lang="en-AU" altLang="en-US" sz="3200" smtClean="0">
                <a:solidFill>
                  <a:srgbClr val="FF0000"/>
                </a:solidFill>
              </a:rPr>
              <a:t>processes and activities</a:t>
            </a:r>
            <a:r>
              <a:rPr lang="en-AU" altLang="en-US" sz="3200" smtClean="0"/>
              <a:t> of the business</a:t>
            </a:r>
          </a:p>
          <a:p>
            <a:pPr eaLnBrk="1" hangingPunct="1"/>
            <a:r>
              <a:rPr lang="en-AU" altLang="en-US" sz="3200" smtClean="0"/>
              <a:t>Improvements in these measures should, over time, </a:t>
            </a:r>
            <a:r>
              <a:rPr lang="en-AU" altLang="en-US" sz="3200" smtClean="0">
                <a:solidFill>
                  <a:srgbClr val="FF0000"/>
                </a:solidFill>
              </a:rPr>
              <a:t>flow through to </a:t>
            </a:r>
            <a:r>
              <a:rPr lang="en-AU" altLang="en-US" sz="3200" smtClean="0"/>
              <a:t>improvements in lag indicators</a:t>
            </a:r>
          </a:p>
          <a:p>
            <a:endParaRPr lang="en-AU" altLang="en-US" sz="3200" smtClean="0"/>
          </a:p>
        </p:txBody>
      </p:sp>
    </p:spTree>
    <p:extLst>
      <p:ext uri="{BB962C8B-B14F-4D97-AF65-F5344CB8AC3E}">
        <p14:creationId xmlns:p14="http://schemas.microsoft.com/office/powerpoint/2010/main" val="391472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Rectangle 5"/>
          <p:cNvSpPr>
            <a:spLocks noGrp="1" noChangeArrowheads="1"/>
          </p:cNvSpPr>
          <p:nvPr>
            <p:ph type="title"/>
          </p:nvPr>
        </p:nvSpPr>
        <p:spPr>
          <a:xfrm>
            <a:off x="1244600" y="261714"/>
            <a:ext cx="7799388" cy="935038"/>
          </a:xfrm>
        </p:spPr>
        <p:txBody>
          <a:bodyPr/>
          <a:lstStyle/>
          <a:p>
            <a:pPr eaLnBrk="1" hangingPunct="1"/>
            <a:r>
              <a:rPr lang="en-AU" altLang="en-US" sz="3600" dirty="0" smtClean="0"/>
              <a:t>Lag and lead indicators within the four perspectives of the BSC</a:t>
            </a:r>
          </a:p>
        </p:txBody>
      </p:sp>
      <p:pic>
        <p:nvPicPr>
          <p:cNvPr id="137218" name="Content Placeholder 6" descr="Langfield_ex14.3_p65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72" y="1258888"/>
            <a:ext cx="6819531" cy="4681537"/>
          </a:xfrm>
        </p:spPr>
      </p:pic>
      <p:sp>
        <p:nvSpPr>
          <p:cNvPr id="13721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59775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14-</a:t>
            </a:r>
            <a:fld id="{C5887B2A-F3B3-4732-9B0B-5C2E8F092656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AU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6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/>
          <p:cNvSpPr>
            <a:spLocks noGrp="1"/>
          </p:cNvSpPr>
          <p:nvPr>
            <p:ph type="title"/>
          </p:nvPr>
        </p:nvSpPr>
        <p:spPr>
          <a:xfrm>
            <a:off x="383728" y="260821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Common Balanced Scorecard Measures</a:t>
            </a:r>
          </a:p>
        </p:txBody>
      </p:sp>
      <p:sp>
        <p:nvSpPr>
          <p:cNvPr id="13824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891588" y="5965825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7123885-9929-44ED-8BE3-2CDD57D2C02B}" type="slidenum">
              <a:rPr lang="en-AU" altLang="en-US" sz="900">
                <a:solidFill>
                  <a:srgbClr val="393938"/>
                </a:solidFill>
              </a:rPr>
              <a:pPr/>
              <a:t>24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pic>
        <p:nvPicPr>
          <p:cNvPr id="13824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90" y="692621"/>
            <a:ext cx="803275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65" y="945033"/>
            <a:ext cx="8591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8" y="1845146"/>
            <a:ext cx="904875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8" y="2637308"/>
            <a:ext cx="8859837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824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78" y="4469283"/>
            <a:ext cx="8934450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4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187450" y="323850"/>
            <a:ext cx="7727950" cy="935038"/>
          </a:xfrm>
        </p:spPr>
        <p:txBody>
          <a:bodyPr/>
          <a:lstStyle/>
          <a:p>
            <a:r>
              <a:rPr lang="en-AU" altLang="en-US" smtClean="0"/>
              <a:t>Balanced scorecards in practice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Not all organisations use lag and lead indicators</a:t>
            </a:r>
          </a:p>
          <a:p>
            <a:r>
              <a:rPr lang="en-AU" altLang="en-US" smtClean="0"/>
              <a:t>Lag indicators may be called outcome measures or key performance indicators (KPIs)</a:t>
            </a:r>
          </a:p>
          <a:p>
            <a:r>
              <a:rPr lang="en-AU" altLang="en-US" smtClean="0"/>
              <a:t>Lead indicators may be called driver measures or key performance drivers (KPDs)</a:t>
            </a:r>
          </a:p>
          <a:p>
            <a:endParaRPr lang="en-AU" altLang="en-US" smtClean="0"/>
          </a:p>
          <a:p>
            <a:endParaRPr lang="en-AU" altLang="en-US" smtClean="0"/>
          </a:p>
        </p:txBody>
      </p:sp>
      <p:sp>
        <p:nvSpPr>
          <p:cNvPr id="35844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6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200" smtClean="0"/>
              <a:t>Balanced scorecards in practice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Organisations may identify and measure critical success factors</a:t>
            </a:r>
          </a:p>
          <a:p>
            <a:r>
              <a:rPr lang="en-AU" altLang="en-US" smtClean="0"/>
              <a:t>The number and types of perspectives in BSCs will differ across organisations</a:t>
            </a:r>
          </a:p>
          <a:p>
            <a:r>
              <a:rPr lang="en-AU" altLang="en-US" smtClean="0"/>
              <a:t>Strategy maps may focus on linkages between performance measures</a:t>
            </a:r>
          </a:p>
          <a:p>
            <a:r>
              <a:rPr lang="en-AU" altLang="en-US" smtClean="0"/>
              <a:t>Some companies combine the strategy map and BSC</a:t>
            </a:r>
          </a:p>
        </p:txBody>
      </p:sp>
    </p:spTree>
    <p:extLst>
      <p:ext uri="{BB962C8B-B14F-4D97-AF65-F5344CB8AC3E}">
        <p14:creationId xmlns:p14="http://schemas.microsoft.com/office/powerpoint/2010/main" val="21989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7"/>
          <p:cNvSpPr>
            <a:spLocks noGrp="1" noChangeArrowheads="1"/>
          </p:cNvSpPr>
          <p:nvPr>
            <p:ph type="title"/>
          </p:nvPr>
        </p:nvSpPr>
        <p:spPr>
          <a:xfrm>
            <a:off x="1187624" y="765770"/>
            <a:ext cx="7727950" cy="9350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The Balanced Scorecard Flowchart*</a:t>
            </a:r>
          </a:p>
        </p:txBody>
      </p:sp>
      <p:graphicFrame>
        <p:nvGraphicFramePr>
          <p:cNvPr id="139267" name="Object 18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200150" y="2706688"/>
          <a:ext cx="7651750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Visio" r:id="rId4" imgW="8827482" imgH="2596846" progId="Visio.Drawing.11">
                  <p:embed/>
                </p:oleObj>
              </mc:Choice>
              <mc:Fallback>
                <p:oleObj name="Visio" r:id="rId4" imgW="8827482" imgH="2596846" progId="Visio.Drawing.11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2706688"/>
                        <a:ext cx="7651750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68" name="Rectangle 2"/>
          <p:cNvSpPr>
            <a:spLocks noChangeArrowheads="1"/>
          </p:cNvSpPr>
          <p:nvPr/>
        </p:nvSpPr>
        <p:spPr bwMode="auto">
          <a:xfrm>
            <a:off x="1560636" y="2670473"/>
            <a:ext cx="7092950" cy="612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139269" name="Notched Right Arrow 7"/>
          <p:cNvSpPr>
            <a:spLocks noChangeArrowheads="1"/>
          </p:cNvSpPr>
          <p:nvPr/>
        </p:nvSpPr>
        <p:spPr bwMode="auto">
          <a:xfrm flipH="1">
            <a:off x="6816849" y="3967461"/>
            <a:ext cx="323850" cy="287337"/>
          </a:xfrm>
          <a:prstGeom prst="notchedRightArrow">
            <a:avLst>
              <a:gd name="adj1" fmla="val 50000"/>
              <a:gd name="adj2" fmla="val 5009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139270" name="Notched Right Arrow 10"/>
          <p:cNvSpPr>
            <a:spLocks noChangeArrowheads="1"/>
          </p:cNvSpPr>
          <p:nvPr/>
        </p:nvSpPr>
        <p:spPr bwMode="auto">
          <a:xfrm flipH="1">
            <a:off x="4837236" y="3967461"/>
            <a:ext cx="323850" cy="287337"/>
          </a:xfrm>
          <a:prstGeom prst="notchedRightArrow">
            <a:avLst>
              <a:gd name="adj1" fmla="val 50000"/>
              <a:gd name="adj2" fmla="val 5009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139271" name="Notched Right Arrow 11"/>
          <p:cNvSpPr>
            <a:spLocks noChangeArrowheads="1"/>
          </p:cNvSpPr>
          <p:nvPr/>
        </p:nvSpPr>
        <p:spPr bwMode="auto">
          <a:xfrm flipH="1">
            <a:off x="2857624" y="4003973"/>
            <a:ext cx="323850" cy="287338"/>
          </a:xfrm>
          <a:prstGeom prst="notchedRightArrow">
            <a:avLst>
              <a:gd name="adj1" fmla="val 50000"/>
              <a:gd name="adj2" fmla="val 5009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10" name="Striped Right Arrow 9"/>
          <p:cNvSpPr/>
          <p:nvPr/>
        </p:nvSpPr>
        <p:spPr bwMode="auto">
          <a:xfrm rot="5400000">
            <a:off x="7807449" y="2976860"/>
            <a:ext cx="323850" cy="288925"/>
          </a:xfrm>
          <a:prstGeom prst="striped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AU" sz="1400">
              <a:solidFill>
                <a:srgbClr val="393938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Striped Right Arrow 14"/>
          <p:cNvSpPr/>
          <p:nvPr/>
        </p:nvSpPr>
        <p:spPr bwMode="auto">
          <a:xfrm rot="16200000" flipV="1">
            <a:off x="1740817" y="2814142"/>
            <a:ext cx="576263" cy="288925"/>
          </a:xfrm>
          <a:prstGeom prst="striped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AU" sz="1400">
              <a:solidFill>
                <a:srgbClr val="393938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Striped Right Arrow 16"/>
          <p:cNvSpPr/>
          <p:nvPr/>
        </p:nvSpPr>
        <p:spPr bwMode="auto">
          <a:xfrm flipV="1">
            <a:off x="1992436" y="2814936"/>
            <a:ext cx="6661150" cy="288925"/>
          </a:xfrm>
          <a:prstGeom prst="stripedRightArrow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AU" sz="1400">
              <a:solidFill>
                <a:srgbClr val="393938"/>
              </a:solidFill>
              <a:latin typeface="Arial" charset="0"/>
              <a:cs typeface="Arial" charset="0"/>
            </a:endParaRPr>
          </a:p>
        </p:txBody>
      </p:sp>
      <p:sp>
        <p:nvSpPr>
          <p:cNvPr id="139275" name="Rectangle 12"/>
          <p:cNvSpPr>
            <a:spLocks noChangeArrowheads="1"/>
          </p:cNvSpPr>
          <p:nvPr/>
        </p:nvSpPr>
        <p:spPr bwMode="auto">
          <a:xfrm>
            <a:off x="8040811" y="2670473"/>
            <a:ext cx="828675" cy="433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139276" name="Rectangle 18"/>
          <p:cNvSpPr>
            <a:spLocks noChangeArrowheads="1"/>
          </p:cNvSpPr>
          <p:nvPr/>
        </p:nvSpPr>
        <p:spPr bwMode="auto">
          <a:xfrm>
            <a:off x="1884486" y="2452986"/>
            <a:ext cx="828675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AU" altLang="en-US" sz="1400">
              <a:solidFill>
                <a:srgbClr val="393938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00274" y="5066011"/>
            <a:ext cx="76692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*The above is a typical flow. Variation possible where one perspective directly influences the other rather than going through this chain reaction (e.g., IBP         Financial because of higher productivity)</a:t>
            </a:r>
            <a:endParaRPr lang="en-AU" sz="2000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2339752" y="5877272"/>
            <a:ext cx="432048" cy="0"/>
          </a:xfrm>
          <a:prstGeom prst="straightConnector1">
            <a:avLst/>
          </a:prstGeom>
          <a:solidFill>
            <a:schemeClr val="accent1"/>
          </a:solidFill>
          <a:ln w="12699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4926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>
          <a:xfrm>
            <a:off x="1071563" y="0"/>
            <a:ext cx="7799387" cy="935038"/>
          </a:xfrm>
        </p:spPr>
        <p:txBody>
          <a:bodyPr/>
          <a:lstStyle/>
          <a:p>
            <a:r>
              <a:rPr lang="en-AU" altLang="en-US" smtClean="0"/>
              <a:t>Balanced Scorecard</a:t>
            </a:r>
          </a:p>
        </p:txBody>
      </p:sp>
      <p:pic>
        <p:nvPicPr>
          <p:cNvPr id="140291" name="Content Placeholder 3" descr="figure_bsc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38" y="1143000"/>
            <a:ext cx="6143625" cy="4862513"/>
          </a:xfrm>
        </p:spPr>
      </p:pic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7143750" y="5643563"/>
            <a:ext cx="1792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  <a:latin typeface="Times New Roman" panose="02020603050405020304" pitchFamily="18" charset="0"/>
              </a:rPr>
              <a:t>Source: www2.fcsh.unl.pt</a:t>
            </a:r>
          </a:p>
        </p:txBody>
      </p:sp>
    </p:spTree>
    <p:extLst>
      <p:ext uri="{BB962C8B-B14F-4D97-AF65-F5344CB8AC3E}">
        <p14:creationId xmlns:p14="http://schemas.microsoft.com/office/powerpoint/2010/main" val="18769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>
          <a:xfrm>
            <a:off x="1115442" y="1052513"/>
            <a:ext cx="2802508" cy="18002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Balanced</a:t>
            </a:r>
            <a:br>
              <a:rPr lang="en-US" altLang="en-US" dirty="0" smtClean="0"/>
            </a:br>
            <a:r>
              <a:rPr lang="en-US" altLang="en-US" dirty="0" smtClean="0"/>
              <a:t>Scorecard</a:t>
            </a:r>
            <a:br>
              <a:rPr lang="en-US" altLang="en-US" dirty="0" smtClean="0"/>
            </a:br>
            <a:r>
              <a:rPr lang="en-US" altLang="en-US" dirty="0" smtClean="0"/>
              <a:t>Illustrated</a:t>
            </a:r>
          </a:p>
        </p:txBody>
      </p:sp>
      <p:sp>
        <p:nvSpPr>
          <p:cNvPr id="14131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D39F6D0-1456-4647-8DAC-DC12CF2B8616}" type="slidenum">
              <a:rPr lang="en-AU" altLang="en-US" sz="900">
                <a:solidFill>
                  <a:srgbClr val="393938"/>
                </a:solidFill>
              </a:rPr>
              <a:pPr/>
              <a:t>29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pic>
        <p:nvPicPr>
          <p:cNvPr id="1413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7938"/>
            <a:ext cx="5226050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99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640" y="-216768"/>
            <a:ext cx="7507560" cy="2133600"/>
          </a:xfrm>
        </p:spPr>
        <p:txBody>
          <a:bodyPr/>
          <a:lstStyle/>
          <a:p>
            <a:r>
              <a:rPr lang="en-AU" sz="4400" dirty="0" smtClean="0"/>
              <a:t>Some BSC examples from real-life companies</a:t>
            </a:r>
            <a:endParaRPr lang="en-AU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8808" y="2420888"/>
            <a:ext cx="6705600" cy="2304256"/>
          </a:xfrm>
        </p:spPr>
        <p:txBody>
          <a:bodyPr>
            <a:normAutofit fontScale="62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dirty="0" smtClean="0"/>
              <a:t>See how the names of the perspectives change, and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dirty="0" smtClean="0"/>
              <a:t>how the number of perspectives change depending on the nature of business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dirty="0" smtClean="0"/>
          </a:p>
          <a:p>
            <a:r>
              <a:rPr lang="en-AU" dirty="0" smtClean="0"/>
              <a:t>[All of the </a:t>
            </a:r>
            <a:r>
              <a:rPr lang="en-AU" dirty="0" err="1" smtClean="0"/>
              <a:t>BSCs</a:t>
            </a:r>
            <a:r>
              <a:rPr lang="en-AU" dirty="0" smtClean="0"/>
              <a:t> below are partial/ incomplete]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331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Urgent Couriers Auckland New Zealand. Rapid Delivery courier services for the businesses of Auckland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5000625"/>
            <a:ext cx="2703513" cy="1857375"/>
          </a:xfrm>
          <a:noFill/>
        </p:spPr>
      </p:pic>
      <p:sp>
        <p:nvSpPr>
          <p:cNvPr id="14234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59775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14-</a:t>
            </a:r>
            <a:fld id="{B2BD784F-D0D5-4338-B5F3-627471474D6D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31</a:t>
            </a:fld>
            <a:endParaRPr kumimoji="0" lang="en-AU" altLang="en-US" sz="1400" b="0">
              <a:solidFill>
                <a:schemeClr val="tx1"/>
              </a:solidFill>
            </a:endParaRPr>
          </a:p>
        </p:txBody>
      </p:sp>
      <p:pic>
        <p:nvPicPr>
          <p:cNvPr id="14233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0013"/>
            <a:ext cx="8610600" cy="591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159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2014538" y="6092825"/>
            <a:ext cx="7129462" cy="5762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FontTx/>
              <a:buNone/>
            </a:pPr>
            <a:r>
              <a:rPr kumimoji="0" lang="en-AU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t>14-</a:t>
            </a:r>
            <a:fld id="{FE8BE3DD-7760-4BE8-B513-57E1925E17C5}" type="slidenum">
              <a:rPr kumimoji="0" lang="en-AU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 algn="l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kumimoji="0" lang="en-AU" altLang="en-US" sz="10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8410" name="Group 42"/>
          <p:cNvGraphicFramePr>
            <a:graphicFrameLocks noGrp="1"/>
          </p:cNvGraphicFramePr>
          <p:nvPr/>
        </p:nvGraphicFramePr>
        <p:xfrm>
          <a:off x="1371600" y="1447800"/>
          <a:ext cx="7343775" cy="4105311"/>
        </p:xfrm>
        <a:graphic>
          <a:graphicData uri="http://schemas.openxmlformats.org/drawingml/2006/table">
            <a:tbl>
              <a:tblPr/>
              <a:tblGrid>
                <a:gridCol w="1836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6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3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Financial</a:t>
                      </a:r>
                      <a:endParaRPr kumimoji="0" lang="en-AU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Patient and quality (Customer)</a:t>
                      </a:r>
                      <a:endParaRPr kumimoji="0" lang="en-A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Process and efficiency (Internal business process)</a:t>
                      </a:r>
                      <a:endParaRPr kumimoji="0" lang="en-A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Organisational health &amp; learning (Organisational learning &amp; growth)</a:t>
                      </a:r>
                      <a:endParaRPr kumimoji="0" lang="en-A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Return on net funds employed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patient satisfaction rate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Resource utilisation ratio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Staff turnover (voluntary)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Operating margin to revenue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Hospital acquired blood stream infections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Performance to contract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Staff stability rate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Revenue to net funds employed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Emergency triage times– i.e. 3 separate measures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Inpatient ALOS x patient admission rate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Staff sick leave rate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73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Debt to debt plus equity ratio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 of complaints resolved/closed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eligible elective day case surgery</a:t>
                      </a:r>
                      <a:endParaRPr kumimoji="0" lang="en-A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636838" algn="ctr"/>
                          <a:tab pos="5273675" algn="r"/>
                        </a:tabLst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Staff workplace injury rate</a:t>
                      </a:r>
                      <a:endParaRPr kumimoji="0" lang="en-A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 Mäori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3392" name="Rectangle 1"/>
          <p:cNvSpPr>
            <a:spLocks noChangeArrowheads="1"/>
          </p:cNvSpPr>
          <p:nvPr/>
        </p:nvSpPr>
        <p:spPr bwMode="auto">
          <a:xfrm>
            <a:off x="1357313" y="642938"/>
            <a:ext cx="70008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tabLst>
                <a:tab pos="457200" algn="r"/>
                <a:tab pos="2636838" algn="ctr"/>
                <a:tab pos="5273675" algn="r"/>
              </a:tabLst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tabLst>
                <a:tab pos="457200" algn="r"/>
                <a:tab pos="2636838" algn="ctr"/>
                <a:tab pos="5273675" algn="r"/>
              </a:tabLst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tabLst>
                <a:tab pos="457200" algn="r"/>
                <a:tab pos="2636838" algn="ctr"/>
                <a:tab pos="5273675" algn="r"/>
              </a:tabLst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tabLst>
                <a:tab pos="457200" algn="r"/>
                <a:tab pos="2636838" algn="ctr"/>
                <a:tab pos="5273675" algn="r"/>
              </a:tabLst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r>
              <a:rPr kumimoji="0" lang="en-GB" alt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Zealand Hospitals Balanced Scorecard</a:t>
            </a:r>
            <a:endParaRPr kumimoji="0" lang="en-AU" altLang="en-US" sz="2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kumimoji="0" lang="en-AU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2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Lecture example</a:t>
            </a:r>
          </a:p>
        </p:txBody>
      </p:sp>
      <p:sp>
        <p:nvSpPr>
          <p:cNvPr id="146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2800" smtClean="0"/>
              <a:t>Wilderness First is a travel company specialising in package tours to environmental conservation areas across Africa. The market for these tours is expanding rapidly (because of both domestic and international eco-tourists). This market growth, however, has attracted a number of new competitors to this specialised tourist industry segment.</a:t>
            </a:r>
          </a:p>
          <a:p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30907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/>
              <a:t>Lecture example</a:t>
            </a:r>
          </a:p>
        </p:txBody>
      </p:sp>
      <p:sp>
        <p:nvSpPr>
          <p:cNvPr id="147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2800" smtClean="0"/>
              <a:t>In order to maintain its dominant market position in environmental tourism, Wilderness First has employed you to develop a performance measurement system that encompasses both short-term and long-term performance measures. During the first phase of this project, you decide to use the balanced scorecard. You have identified the following:</a:t>
            </a:r>
          </a:p>
          <a:p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39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2988" y="1341438"/>
          <a:ext cx="7632700" cy="3525838"/>
        </p:xfrm>
        <a:graphic>
          <a:graphicData uri="http://schemas.openxmlformats.org/drawingml/2006/table">
            <a:tbl>
              <a:tblPr/>
              <a:tblGrid>
                <a:gridCol w="3074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Perspective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Objectives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Performance measures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Financial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Customer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Internal business processes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4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Learning and growth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A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32" marR="5853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9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5690"/>
            <a:ext cx="8100392" cy="935038"/>
          </a:xfrm>
        </p:spPr>
        <p:txBody>
          <a:bodyPr/>
          <a:lstStyle/>
          <a:p>
            <a:r>
              <a:rPr kumimoji="1" lang="en-US" altLang="en-US" sz="4400" dirty="0" smtClean="0">
                <a:solidFill>
                  <a:srgbClr val="487196"/>
                </a:solidFill>
              </a:rPr>
              <a:t>BSC Implementation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>
          <a:xfrm>
            <a:off x="1187450" y="1161950"/>
            <a:ext cx="7489825" cy="48593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Must have commitment and leadership from top management</a:t>
            </a:r>
          </a:p>
          <a:p>
            <a:pPr eaLnBrk="1" hangingPunct="1"/>
            <a:r>
              <a:rPr lang="en-US" altLang="en-US" dirty="0" smtClean="0"/>
              <a:t>Must be communicated to all employees so that it is understood</a:t>
            </a:r>
          </a:p>
        </p:txBody>
      </p:sp>
      <p:sp>
        <p:nvSpPr>
          <p:cNvPr id="14950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6B95D3F-B386-40FC-A978-FA43FE3A1A8A}" type="slidenum">
              <a:rPr lang="en-AU" altLang="en-US" sz="900">
                <a:solidFill>
                  <a:srgbClr val="393938"/>
                </a:solidFill>
              </a:rPr>
              <a:pPr/>
              <a:t>36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pic>
        <p:nvPicPr>
          <p:cNvPr id="149509" name="Picture 5" descr="C:\Users\ferreira\AppData\Local\Microsoft\Windows\Temporary Internet Files\Content.IE5\8ET8TX45\MP90043929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5048250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31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4624"/>
            <a:ext cx="7727950" cy="935038"/>
          </a:xfrm>
        </p:spPr>
        <p:txBody>
          <a:bodyPr/>
          <a:lstStyle/>
          <a:p>
            <a:r>
              <a:rPr kumimoji="1" lang="en-US" altLang="en-US" dirty="0" smtClean="0">
                <a:solidFill>
                  <a:srgbClr val="487196"/>
                </a:solidFill>
              </a:rPr>
              <a:t>Features of a Good BSC </a:t>
            </a:r>
            <a:r>
              <a:rPr kumimoji="1" lang="en-US" altLang="en-US" b="0" dirty="0" smtClean="0">
                <a:solidFill>
                  <a:schemeClr val="tx1"/>
                </a:solidFill>
              </a:rPr>
              <a:t>(</a:t>
            </a:r>
            <a:r>
              <a:rPr kumimoji="1" lang="en-US" altLang="en-US" b="0" dirty="0" err="1" smtClean="0">
                <a:solidFill>
                  <a:schemeClr val="tx1"/>
                </a:solidFill>
              </a:rPr>
              <a:t>i</a:t>
            </a:r>
            <a:r>
              <a:rPr kumimoji="1" lang="en-US" altLang="en-US" b="0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1118442" y="1196752"/>
            <a:ext cx="7653116" cy="3741738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Tells the story of a firm’s strategy, articulating a sequence of cause-and-effect relationships</a:t>
            </a:r>
          </a:p>
          <a:p>
            <a:pPr lvl="1" eaLnBrk="1" hangingPunct="1"/>
            <a:r>
              <a:rPr lang="en-US" altLang="en-US" sz="2400" dirty="0" smtClean="0">
                <a:solidFill>
                  <a:srgbClr val="0000FF"/>
                </a:solidFill>
              </a:rPr>
              <a:t> the links among the various perspectives that describe how strategy will be implemented</a:t>
            </a:r>
          </a:p>
          <a:p>
            <a:pPr eaLnBrk="1" hangingPunct="1"/>
            <a:r>
              <a:rPr lang="en-US" altLang="en-US" sz="2800" dirty="0" smtClean="0"/>
              <a:t>Helps communicate the strategy to all members of the </a:t>
            </a:r>
            <a:r>
              <a:rPr lang="en-AU" altLang="en-US" sz="2800" dirty="0" smtClean="0"/>
              <a:t>organisation</a:t>
            </a:r>
            <a:r>
              <a:rPr lang="en-US" altLang="en-US" sz="2800" dirty="0" smtClean="0"/>
              <a:t> by translating the strategy into a coherent and linked set of understandable and measurable operational targets</a:t>
            </a:r>
          </a:p>
        </p:txBody>
      </p:sp>
      <p:sp>
        <p:nvSpPr>
          <p:cNvPr id="15053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E3C43D7-5D84-4B38-8F3E-C17E2325CE1D}" type="slidenum">
              <a:rPr lang="en-AU" altLang="en-US" sz="900">
                <a:solidFill>
                  <a:srgbClr val="393938"/>
                </a:solidFill>
              </a:rPr>
              <a:pPr/>
              <a:t>37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pic>
        <p:nvPicPr>
          <p:cNvPr id="150533" name="Picture 4" descr="C:\Users\ferreira\AppData\Local\Microsoft\Windows\Temporary Internet Files\Content.IE5\0H0CFCCC\MP90043878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14952"/>
            <a:ext cx="2710256" cy="181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87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itle 1"/>
          <p:cNvSpPr>
            <a:spLocks noGrp="1"/>
          </p:cNvSpPr>
          <p:nvPr>
            <p:ph type="title"/>
          </p:nvPr>
        </p:nvSpPr>
        <p:spPr>
          <a:xfrm>
            <a:off x="1344613" y="0"/>
            <a:ext cx="7799387" cy="935038"/>
          </a:xfrm>
        </p:spPr>
        <p:txBody>
          <a:bodyPr/>
          <a:lstStyle/>
          <a:p>
            <a:pPr eaLnBrk="1" hangingPunct="1"/>
            <a:r>
              <a:rPr lang="en-AU" altLang="en-US" sz="4400" smtClean="0"/>
              <a:t>Strategy maps</a:t>
            </a:r>
          </a:p>
        </p:txBody>
      </p:sp>
      <p:sp>
        <p:nvSpPr>
          <p:cNvPr id="151555" name="Content Placeholder 2"/>
          <p:cNvSpPr>
            <a:spLocks noGrp="1"/>
          </p:cNvSpPr>
          <p:nvPr>
            <p:ph idx="1"/>
          </p:nvPr>
        </p:nvSpPr>
        <p:spPr>
          <a:xfrm>
            <a:off x="1214438" y="1143000"/>
            <a:ext cx="7416800" cy="4537075"/>
          </a:xfrm>
        </p:spPr>
        <p:txBody>
          <a:bodyPr/>
          <a:lstStyle/>
          <a:p>
            <a:pPr eaLnBrk="1" hangingPunct="1"/>
            <a:r>
              <a:rPr lang="en-AU" altLang="en-US" sz="2800" dirty="0" smtClean="0"/>
              <a:t>A visual representation that explains the cause and effect relationships linking the objectives of the four perspectives of the BSC and the organisation’s objectives</a:t>
            </a:r>
          </a:p>
          <a:p>
            <a:pPr eaLnBrk="1" hangingPunct="1"/>
            <a:r>
              <a:rPr lang="en-AU" altLang="en-US" sz="2800" dirty="0" smtClean="0"/>
              <a:t>May also identify linkages between lag and lead measures</a:t>
            </a:r>
          </a:p>
          <a:p>
            <a:pPr eaLnBrk="1" hangingPunct="1"/>
            <a:r>
              <a:rPr lang="en-AU" altLang="en-US" sz="2800" dirty="0" smtClean="0"/>
              <a:t>A tool to communicate to mangers the components of the strategy and the processes that will help achieve it </a:t>
            </a:r>
          </a:p>
        </p:txBody>
      </p:sp>
    </p:spTree>
    <p:extLst>
      <p:ext uri="{BB962C8B-B14F-4D97-AF65-F5344CB8AC3E}">
        <p14:creationId xmlns:p14="http://schemas.microsoft.com/office/powerpoint/2010/main" val="138174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AU" altLang="en-US" smtClean="0"/>
              <a:t>Strategy maps (cont.)</a:t>
            </a:r>
          </a:p>
        </p:txBody>
      </p:sp>
      <p:pic>
        <p:nvPicPr>
          <p:cNvPr id="152578" name="Content Placeholder 7" descr="Langfield_ex14.5_p655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268413"/>
            <a:ext cx="6491287" cy="4321175"/>
          </a:xfrm>
        </p:spPr>
      </p:pic>
      <p:sp>
        <p:nvSpPr>
          <p:cNvPr id="15257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59775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14-</a:t>
            </a:r>
            <a:fld id="{E6EF05EC-170B-4DB9-82D7-A76E15FECECA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39</a:t>
            </a:fld>
            <a:endParaRPr kumimoji="0" lang="en-AU" altLang="en-US" sz="1400">
              <a:solidFill>
                <a:schemeClr val="tx1"/>
              </a:solidFill>
            </a:endParaRPr>
          </a:p>
        </p:txBody>
      </p:sp>
      <p:pic>
        <p:nvPicPr>
          <p:cNvPr id="15258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3" y="1241425"/>
            <a:ext cx="1295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38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mtClean="0"/>
              <a:t>Strategy Map at Volkswagen </a:t>
            </a:r>
          </a:p>
        </p:txBody>
      </p:sp>
      <p:pic>
        <p:nvPicPr>
          <p:cNvPr id="153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41438"/>
            <a:ext cx="77374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4" name="TextBox 6"/>
          <p:cNvSpPr txBox="1">
            <a:spLocks noChangeArrowheads="1"/>
          </p:cNvSpPr>
          <p:nvPr/>
        </p:nvSpPr>
        <p:spPr bwMode="auto">
          <a:xfrm>
            <a:off x="7092950" y="5373688"/>
            <a:ext cx="13319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AU" altLang="en-US" sz="1600">
                <a:solidFill>
                  <a:schemeClr val="tx1"/>
                </a:solidFill>
                <a:latin typeface="Times New Roman" panose="02020603050405020304" pitchFamily="18" charset="0"/>
                <a:hlinkClick r:id="rId3"/>
              </a:rPr>
              <a:t>Bieker </a:t>
            </a:r>
            <a:r>
              <a:rPr kumimoji="0" lang="en-AU" altLang="en-US" sz="1600">
                <a:solidFill>
                  <a:schemeClr val="tx1"/>
                </a:solidFill>
                <a:latin typeface="Times New Roman" panose="02020603050405020304" pitchFamily="18" charset="0"/>
              </a:rPr>
              <a:t>(2003)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84213" y="2133600"/>
            <a:ext cx="8351837" cy="1366838"/>
          </a:xfrm>
          <a:prstGeom prst="ellips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kumimoji="0" lang="en-AU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25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Title 1"/>
          <p:cNvSpPr>
            <a:spLocks noGrp="1"/>
          </p:cNvSpPr>
          <p:nvPr>
            <p:ph type="title"/>
          </p:nvPr>
        </p:nvSpPr>
        <p:spPr>
          <a:xfrm>
            <a:off x="1092200" y="193675"/>
            <a:ext cx="7799388" cy="642938"/>
          </a:xfrm>
        </p:spPr>
        <p:txBody>
          <a:bodyPr/>
          <a:lstStyle/>
          <a:p>
            <a:pPr eaLnBrk="1" hangingPunct="1"/>
            <a:r>
              <a:rPr lang="en-AU" altLang="en-US" smtClean="0"/>
              <a:t>Causal linkages of measures</a:t>
            </a:r>
          </a:p>
        </p:txBody>
      </p:sp>
      <p:pic>
        <p:nvPicPr>
          <p:cNvPr id="154626" name="Content Placeholder 6" descr="Langfield_ex14.4_p65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1196975"/>
            <a:ext cx="5688012" cy="4699000"/>
          </a:xfrm>
        </p:spPr>
      </p:pic>
      <p:sp>
        <p:nvSpPr>
          <p:cNvPr id="15462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59775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14-</a:t>
            </a:r>
            <a:fld id="{1AE10CF3-57C7-4149-95CC-6223DAA1AC24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41</a:t>
            </a:fld>
            <a:endParaRPr kumimoji="0" lang="en-AU" altLang="en-US" sz="1400" b="0">
              <a:solidFill>
                <a:schemeClr val="tx1"/>
              </a:solidFill>
            </a:endParaRPr>
          </a:p>
        </p:txBody>
      </p:sp>
      <p:pic>
        <p:nvPicPr>
          <p:cNvPr id="15462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908050"/>
            <a:ext cx="136683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8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304826"/>
            <a:ext cx="7811715" cy="47164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altLang="en-US" dirty="0" smtClean="0"/>
              <a:t>Must motivate managers to take actions that eventually result in improvements in financial performance</a:t>
            </a:r>
          </a:p>
          <a:p>
            <a:pPr lvl="1"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altLang="en-US" dirty="0" smtClean="0">
                <a:solidFill>
                  <a:srgbClr val="0000FF"/>
                </a:solidFill>
              </a:rPr>
              <a:t>predominately applies to for-profit entities, but has application to not-for-profit entities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altLang="en-US" dirty="0" smtClean="0"/>
              <a:t>Limits the number of measures, identifying only the most critical ones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endParaRPr lang="en-US" altLang="en-US" dirty="0" smtClean="0"/>
          </a:p>
        </p:txBody>
      </p:sp>
      <p:sp>
        <p:nvSpPr>
          <p:cNvPr id="15565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6065C8D-B853-4360-86B3-62293551D783}" type="slidenum">
              <a:rPr lang="en-AU" altLang="en-US" sz="900">
                <a:solidFill>
                  <a:srgbClr val="393938"/>
                </a:solidFill>
              </a:rPr>
              <a:pPr/>
              <a:t>42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87624" y="44624"/>
            <a:ext cx="772795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800080"/>
                </a:solidFill>
                <a:latin typeface="+mj-lt"/>
                <a:ea typeface="ヒラギノ角ゴ Pro W3" charset="-128"/>
                <a:cs typeface="ヒラギノ角ゴ Pro W3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80008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80008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80008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80008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9pPr>
          </a:lstStyle>
          <a:p>
            <a:r>
              <a:rPr lang="en-US" altLang="en-US" kern="0" dirty="0" smtClean="0">
                <a:solidFill>
                  <a:srgbClr val="487196"/>
                </a:solidFill>
              </a:rPr>
              <a:t>Features of a Good BSC </a:t>
            </a:r>
            <a:r>
              <a:rPr lang="en-US" altLang="en-US" b="0" kern="0" dirty="0" smtClean="0">
                <a:solidFill>
                  <a:schemeClr val="tx1"/>
                </a:solidFill>
              </a:rPr>
              <a:t>(ii)</a:t>
            </a:r>
          </a:p>
        </p:txBody>
      </p:sp>
      <p:pic>
        <p:nvPicPr>
          <p:cNvPr id="8" name="Picture 4" descr="C:\Users\ferreira\AppData\Local\Microsoft\Windows\Temporary Internet Files\Content.IE5\0H0CFCCC\MP90043878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70936"/>
            <a:ext cx="2710256" cy="181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26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4530" y="-98326"/>
            <a:ext cx="7727950" cy="935038"/>
          </a:xfrm>
        </p:spPr>
        <p:txBody>
          <a:bodyPr/>
          <a:lstStyle/>
          <a:p>
            <a:r>
              <a:rPr kumimoji="1" lang="en-US" altLang="en-US" dirty="0" smtClean="0">
                <a:solidFill>
                  <a:srgbClr val="487196"/>
                </a:solidFill>
              </a:rPr>
              <a:t>BSC Implementation Pitfalls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020291"/>
            <a:ext cx="8064896" cy="435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Managers should not assume the cause-and-effect linkages are precise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solidFill>
                  <a:srgbClr val="0000FF"/>
                </a:solidFill>
              </a:rPr>
              <a:t>Typically, they are merely hypotheses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Managers should not seek improvements across all of the measures all of the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FF"/>
                </a:solidFill>
              </a:rPr>
              <a:t>Managers must include both costs and benefits of initiatives placed in the balanced scorecard: costs are often overlooked</a:t>
            </a:r>
            <a:endParaRPr lang="en-US" altLang="en-US" dirty="0" smtClean="0">
              <a:solidFill>
                <a:srgbClr val="0000FF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15667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ED7DFDB-5F2A-44C6-A0A4-0CFE2D0106E4}" type="slidenum">
              <a:rPr lang="en-AU" altLang="en-US" sz="900">
                <a:solidFill>
                  <a:srgbClr val="393938"/>
                </a:solidFill>
              </a:rPr>
              <a:pPr/>
              <a:t>43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pic>
        <p:nvPicPr>
          <p:cNvPr id="156677" name="Picture 2" descr="C:\Users\ferreira\AppData\Local\Microsoft\Windows\Temporary Internet Files\Content.IE5\8ET8TX45\MP90031401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9160"/>
            <a:ext cx="2997932" cy="196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61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5690"/>
            <a:ext cx="7727950" cy="935038"/>
          </a:xfrm>
        </p:spPr>
        <p:txBody>
          <a:bodyPr/>
          <a:lstStyle/>
          <a:p>
            <a:r>
              <a:rPr kumimoji="1" lang="en-US" altLang="en-US" dirty="0" smtClean="0">
                <a:solidFill>
                  <a:srgbClr val="487196"/>
                </a:solidFill>
              </a:rPr>
              <a:t>BSC Implementation Pitfalls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1188144" y="1196752"/>
            <a:ext cx="7739956" cy="4967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Managers should not use only objective measures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00FF"/>
                </a:solidFill>
              </a:rPr>
              <a:t>subjective measures are important as well</a:t>
            </a:r>
          </a:p>
          <a:p>
            <a:pPr lvl="1" eaLnBrk="1" hangingPunct="1"/>
            <a:r>
              <a:rPr lang="en-US" altLang="en-US" dirty="0" smtClean="0">
                <a:solidFill>
                  <a:srgbClr val="0000FF"/>
                </a:solidFill>
              </a:rPr>
              <a:t>They should not ignore non-financial measures when evaluating employees</a:t>
            </a:r>
          </a:p>
          <a:p>
            <a:pPr eaLnBrk="1" hangingPunct="1"/>
            <a:r>
              <a:rPr lang="en-US" altLang="en-US" dirty="0" smtClean="0"/>
              <a:t>Managers should not use too many measures</a:t>
            </a:r>
          </a:p>
        </p:txBody>
      </p:sp>
      <p:sp>
        <p:nvSpPr>
          <p:cNvPr id="15770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D125545-9178-488E-BBDB-C1F93F8DD02E}" type="slidenum">
              <a:rPr lang="en-AU" altLang="en-US" sz="900">
                <a:solidFill>
                  <a:srgbClr val="393938"/>
                </a:solidFill>
              </a:rPr>
              <a:pPr/>
              <a:t>44</a:t>
            </a:fld>
            <a:endParaRPr lang="en-AU" altLang="en-US" sz="900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69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0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7799387" cy="935037"/>
          </a:xfrm>
        </p:spPr>
        <p:txBody>
          <a:bodyPr/>
          <a:lstStyle/>
          <a:p>
            <a:pPr eaLnBrk="1" hangingPunct="1"/>
            <a:r>
              <a:rPr lang="en-AU" altLang="en-US" sz="3600" dirty="0" smtClean="0"/>
              <a:t>Does non-financial performance lead to financial performance?</a:t>
            </a:r>
          </a:p>
        </p:txBody>
      </p:sp>
      <p:sp>
        <p:nvSpPr>
          <p:cNvPr id="158723" name="Rectangle 11"/>
          <p:cNvSpPr>
            <a:spLocks noGrp="1" noChangeArrowheads="1"/>
          </p:cNvSpPr>
          <p:nvPr>
            <p:ph idx="1"/>
          </p:nvPr>
        </p:nvSpPr>
        <p:spPr>
          <a:xfrm>
            <a:off x="1043608" y="1196752"/>
            <a:ext cx="7920880" cy="3168650"/>
          </a:xfrm>
        </p:spPr>
        <p:txBody>
          <a:bodyPr/>
          <a:lstStyle/>
          <a:p>
            <a:pPr eaLnBrk="1" hangingPunct="1"/>
            <a:r>
              <a:rPr lang="en-AU" altLang="en-US" sz="2800" dirty="0" smtClean="0">
                <a:solidFill>
                  <a:srgbClr val="0000FF"/>
                </a:solidFill>
              </a:rPr>
              <a:t>Improvements in non-financial measures will not result in improved profits if</a:t>
            </a:r>
          </a:p>
          <a:p>
            <a:pPr lvl="1" eaLnBrk="1" hangingPunct="1"/>
            <a:r>
              <a:rPr lang="en-AU" altLang="en-US" sz="2200" dirty="0" smtClean="0"/>
              <a:t>Management has selected the wrong critical success factors/ measures</a:t>
            </a:r>
          </a:p>
          <a:p>
            <a:pPr lvl="1" eaLnBrk="1" hangingPunct="1"/>
            <a:r>
              <a:rPr lang="en-AU" altLang="en-US" sz="2200" dirty="0" smtClean="0"/>
              <a:t>Management fails to utilise freed-up resources, following on from improvements in non-financial measures</a:t>
            </a:r>
          </a:p>
          <a:p>
            <a:pPr lvl="1" eaLnBrk="1" hangingPunct="1"/>
            <a:r>
              <a:rPr lang="en-AU" altLang="en-US" sz="2200" dirty="0" smtClean="0"/>
              <a:t>There is a lag between financial and non-financial performance</a:t>
            </a:r>
          </a:p>
          <a:p>
            <a:pPr lvl="1" eaLnBrk="1" hangingPunct="1"/>
            <a:r>
              <a:rPr lang="en-AU" altLang="en-US" sz="2200" dirty="0" smtClean="0"/>
              <a:t>There are incentives to engage in dysfunctional behaviour, such as manipulating measures or maximising performance of some measures at the expense of </a:t>
            </a:r>
            <a:r>
              <a:rPr lang="en-AU" altLang="en-US" sz="2200" dirty="0" smtClean="0"/>
              <a:t>others (e.g. call centre: length of call vs customer satisfaction)</a:t>
            </a:r>
            <a:endParaRPr lang="en-AU" alt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63558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itle 1"/>
          <p:cNvSpPr>
            <a:spLocks noGrp="1"/>
          </p:cNvSpPr>
          <p:nvPr>
            <p:ph type="title"/>
          </p:nvPr>
        </p:nvSpPr>
        <p:spPr>
          <a:xfrm>
            <a:off x="1187450" y="44624"/>
            <a:ext cx="7727950" cy="935038"/>
          </a:xfrm>
        </p:spPr>
        <p:txBody>
          <a:bodyPr/>
          <a:lstStyle/>
          <a:p>
            <a:r>
              <a:rPr lang="en-AU" altLang="en-US" dirty="0" smtClean="0"/>
              <a:t>But !!</a:t>
            </a:r>
          </a:p>
        </p:txBody>
      </p:sp>
      <p:sp>
        <p:nvSpPr>
          <p:cNvPr id="159747" name="Content Placeholder 2"/>
          <p:cNvSpPr>
            <a:spLocks noGrp="1"/>
          </p:cNvSpPr>
          <p:nvPr>
            <p:ph idx="1"/>
          </p:nvPr>
        </p:nvSpPr>
        <p:spPr>
          <a:xfrm>
            <a:off x="1187624" y="1052736"/>
            <a:ext cx="7705725" cy="4681538"/>
          </a:xfrm>
        </p:spPr>
        <p:txBody>
          <a:bodyPr/>
          <a:lstStyle/>
          <a:p>
            <a:r>
              <a:rPr lang="en-AU" altLang="en-US" dirty="0" smtClean="0"/>
              <a:t>Problems also exist with non-financial measures in terms of behaviour:</a:t>
            </a:r>
          </a:p>
          <a:p>
            <a:pPr lvl="1"/>
            <a:r>
              <a:rPr lang="en-AU" altLang="en-US" dirty="0" smtClean="0">
                <a:hlinkClick r:id="rId2"/>
              </a:rPr>
              <a:t>Hospitals creating ghost wards </a:t>
            </a:r>
            <a:r>
              <a:rPr lang="en-AU" altLang="en-US" dirty="0" smtClean="0"/>
              <a:t>(The Age, 19 May 2008)</a:t>
            </a:r>
          </a:p>
          <a:p>
            <a:pPr lvl="1"/>
            <a:r>
              <a:rPr lang="en-AU" altLang="en-US" dirty="0" smtClean="0">
                <a:hlinkClick r:id="rId3"/>
              </a:rPr>
              <a:t>Audit slams phantom wards scam </a:t>
            </a:r>
            <a:r>
              <a:rPr lang="en-AU" altLang="en-US" dirty="0" smtClean="0"/>
              <a:t>(The Age, 2 April 2009)</a:t>
            </a:r>
          </a:p>
          <a:p>
            <a:pPr lvl="1"/>
            <a:r>
              <a:rPr lang="en-AU" altLang="en-US" dirty="0" smtClean="0">
                <a:hlinkClick r:id="rId4"/>
              </a:rPr>
              <a:t>Hospital lied over wait lists </a:t>
            </a:r>
            <a:r>
              <a:rPr lang="en-AU" altLang="en-US" dirty="0" smtClean="0"/>
              <a:t>(The Age, 31 March 2009)</a:t>
            </a:r>
          </a:p>
          <a:p>
            <a:pPr lvl="1"/>
            <a:r>
              <a:rPr lang="en-AU" altLang="en-US" dirty="0" smtClean="0">
                <a:hlinkClick r:id="rId5"/>
              </a:rPr>
              <a:t>Losing patients </a:t>
            </a:r>
            <a:r>
              <a:rPr lang="en-AU" altLang="en-US" dirty="0" smtClean="0"/>
              <a:t>(The Age, 2 April 2009</a:t>
            </a:r>
            <a:r>
              <a:rPr lang="en-AU" altLang="en-US" dirty="0" smtClean="0"/>
              <a:t>)</a:t>
            </a: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006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title"/>
          </p:nvPr>
        </p:nvSpPr>
        <p:spPr>
          <a:xfrm>
            <a:off x="1187624" y="261715"/>
            <a:ext cx="7611616" cy="935037"/>
          </a:xfrm>
        </p:spPr>
        <p:txBody>
          <a:bodyPr/>
          <a:lstStyle/>
          <a:p>
            <a:pPr eaLnBrk="1" hangingPunct="1"/>
            <a:r>
              <a:rPr lang="en-AU" altLang="en-US" sz="3600" dirty="0" smtClean="0"/>
              <a:t>The problems with non-financial performance measures</a:t>
            </a:r>
          </a:p>
        </p:txBody>
      </p:sp>
      <p:sp>
        <p:nvSpPr>
          <p:cNvPr id="161795" name="Rectangle 8"/>
          <p:cNvSpPr>
            <a:spLocks noGrp="1" noChangeArrowheads="1"/>
          </p:cNvSpPr>
          <p:nvPr>
            <p:ph idx="1"/>
          </p:nvPr>
        </p:nvSpPr>
        <p:spPr>
          <a:xfrm>
            <a:off x="1115616" y="1340197"/>
            <a:ext cx="7920879" cy="4537075"/>
          </a:xfrm>
        </p:spPr>
        <p:txBody>
          <a:bodyPr/>
          <a:lstStyle/>
          <a:p>
            <a:pPr eaLnBrk="1" hangingPunct="1"/>
            <a:r>
              <a:rPr lang="en-AU" altLang="en-US" sz="2800" dirty="0" smtClean="0"/>
              <a:t>Wide choice of non-financial measures available </a:t>
            </a:r>
          </a:p>
          <a:p>
            <a:pPr eaLnBrk="1" hangingPunct="1"/>
            <a:r>
              <a:rPr lang="en-AU" altLang="en-US" sz="2800" dirty="0" smtClean="0"/>
              <a:t>Development can be ad-hoc and undirected</a:t>
            </a:r>
          </a:p>
          <a:p>
            <a:pPr eaLnBrk="1" hangingPunct="1"/>
            <a:r>
              <a:rPr lang="en-AU" altLang="en-US" sz="2800" dirty="0" smtClean="0"/>
              <a:t>Managers must necessarily make trade-offs between achieving some measures and not others</a:t>
            </a:r>
          </a:p>
          <a:p>
            <a:pPr eaLnBrk="1" hangingPunct="1"/>
            <a:r>
              <a:rPr lang="en-AU" altLang="en-US" sz="2800" dirty="0" smtClean="0"/>
              <a:t>Measures may lack </a:t>
            </a:r>
            <a:r>
              <a:rPr lang="en-AU" altLang="en-US" sz="2800" dirty="0" smtClean="0"/>
              <a:t>integrity</a:t>
            </a:r>
          </a:p>
          <a:p>
            <a:pPr lvl="1" eaLnBrk="1" hangingPunct="1"/>
            <a:r>
              <a:rPr lang="en-AU" altLang="en-US" sz="2400" dirty="0" smtClean="0"/>
              <a:t>Accuracy of the data, opportunity for manipulation</a:t>
            </a:r>
          </a:p>
          <a:p>
            <a:pPr eaLnBrk="1" hangingPunct="1"/>
            <a:r>
              <a:rPr lang="en-AU" altLang="en-US" sz="2800" dirty="0" smtClean="0"/>
              <a:t>Measures may not easily translate </a:t>
            </a:r>
            <a:r>
              <a:rPr lang="en-AU" altLang="en-US" sz="2800" dirty="0" smtClean="0"/>
              <a:t>into financial </a:t>
            </a:r>
            <a:r>
              <a:rPr lang="en-AU" altLang="en-US" sz="2800" dirty="0" smtClean="0"/>
              <a:t>outcomes</a:t>
            </a:r>
            <a:endParaRPr lang="en-AU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3265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10"/>
          <p:cNvSpPr>
            <a:spLocks noGrp="1" noChangeArrowheads="1"/>
          </p:cNvSpPr>
          <p:nvPr>
            <p:ph type="title"/>
          </p:nvPr>
        </p:nvSpPr>
        <p:spPr>
          <a:xfrm>
            <a:off x="1187624" y="116632"/>
            <a:ext cx="7704856" cy="935037"/>
          </a:xfrm>
        </p:spPr>
        <p:txBody>
          <a:bodyPr/>
          <a:lstStyle/>
          <a:p>
            <a:pPr eaLnBrk="1" hangingPunct="1"/>
            <a:r>
              <a:rPr lang="en-AU" altLang="en-US" sz="3200" dirty="0" smtClean="0"/>
              <a:t>Warning signs of an inadequate PMS</a:t>
            </a:r>
          </a:p>
        </p:txBody>
      </p:sp>
      <p:sp>
        <p:nvSpPr>
          <p:cNvPr id="164867" name="Rectangle 11"/>
          <p:cNvSpPr>
            <a:spLocks noGrp="1" noChangeArrowheads="1"/>
          </p:cNvSpPr>
          <p:nvPr>
            <p:ph idx="1"/>
          </p:nvPr>
        </p:nvSpPr>
        <p:spPr>
          <a:xfrm>
            <a:off x="1043608" y="1248937"/>
            <a:ext cx="7776864" cy="4700343"/>
          </a:xfrm>
        </p:spPr>
        <p:txBody>
          <a:bodyPr/>
          <a:lstStyle/>
          <a:p>
            <a:pPr eaLnBrk="1" hangingPunct="1"/>
            <a:r>
              <a:rPr lang="en-AU" altLang="en-US" sz="2800" dirty="0" smtClean="0">
                <a:solidFill>
                  <a:srgbClr val="0000FF"/>
                </a:solidFill>
              </a:rPr>
              <a:t>How does a firm know when its performance measurement system (PMS) is inadequate?</a:t>
            </a:r>
          </a:p>
          <a:p>
            <a:pPr lvl="1" eaLnBrk="1" hangingPunct="1"/>
            <a:r>
              <a:rPr lang="en-AU" altLang="en-US" sz="2400" dirty="0" smtClean="0"/>
              <a:t>Performance is acceptable on all dimensions, except profit</a:t>
            </a:r>
          </a:p>
          <a:p>
            <a:pPr lvl="1" eaLnBrk="1" hangingPunct="1"/>
            <a:r>
              <a:rPr lang="en-AU" altLang="en-US" sz="2400" dirty="0" smtClean="0"/>
              <a:t>Customers do not buy product, even when prices are competitive</a:t>
            </a:r>
          </a:p>
          <a:p>
            <a:pPr lvl="1" eaLnBrk="1" hangingPunct="1"/>
            <a:r>
              <a:rPr lang="en-AU" altLang="en-US" sz="2400" dirty="0" smtClean="0"/>
              <a:t>Managers are not concerned when performance reports are not supplied</a:t>
            </a:r>
          </a:p>
          <a:p>
            <a:pPr lvl="1" eaLnBrk="1" hangingPunct="1"/>
            <a:r>
              <a:rPr lang="en-AU" altLang="en-US" sz="2400" dirty="0" smtClean="0"/>
              <a:t>Measures have not changed for some time</a:t>
            </a:r>
          </a:p>
          <a:p>
            <a:pPr lvl="1" eaLnBrk="1" hangingPunct="1"/>
            <a:r>
              <a:rPr lang="en-AU" altLang="en-US" sz="2400" dirty="0" smtClean="0"/>
              <a:t>The business strategy has changed</a:t>
            </a:r>
          </a:p>
        </p:txBody>
      </p:sp>
    </p:spTree>
    <p:extLst>
      <p:ext uri="{BB962C8B-B14F-4D97-AF65-F5344CB8AC3E}">
        <p14:creationId xmlns:p14="http://schemas.microsoft.com/office/powerpoint/2010/main" val="193226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title"/>
          </p:nvPr>
        </p:nvSpPr>
        <p:spPr>
          <a:xfrm>
            <a:off x="1249238" y="333722"/>
            <a:ext cx="7715250" cy="935038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3600" dirty="0" smtClean="0"/>
              <a:t>Designing an effective PMS- </a:t>
            </a:r>
            <a:r>
              <a:rPr lang="en-AU" sz="3600" b="0" i="1" u="sng" dirty="0" smtClean="0">
                <a:solidFill>
                  <a:schemeClr val="accent1">
                    <a:lumMod val="75000"/>
                  </a:schemeClr>
                </a:solidFill>
              </a:rPr>
              <a:t>some general guidelines</a:t>
            </a:r>
            <a:endParaRPr lang="en-AU" altLang="en-US" sz="3600" dirty="0" smtClean="0"/>
          </a:p>
        </p:txBody>
      </p:sp>
      <p:sp>
        <p:nvSpPr>
          <p:cNvPr id="165891" name="Rectangle 9"/>
          <p:cNvSpPr>
            <a:spLocks noGrp="1" noChangeArrowheads="1"/>
          </p:cNvSpPr>
          <p:nvPr>
            <p:ph idx="1"/>
          </p:nvPr>
        </p:nvSpPr>
        <p:spPr>
          <a:xfrm>
            <a:off x="1068737" y="1498600"/>
            <a:ext cx="7920879" cy="45370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 dirty="0" smtClean="0"/>
              <a:t>Link to strategy and goals of the organisation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 smtClean="0"/>
              <a:t>Encourages goal congruence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 smtClean="0"/>
              <a:t>Keep it simple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 smtClean="0"/>
              <a:t>Measures should be understandable and easy to communicate with employees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 smtClean="0"/>
              <a:t>Recognise controllability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 smtClean="0"/>
              <a:t>Responsibility for achieving measures should relate to activities and processes which employees can control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 smtClean="0"/>
              <a:t>Emphasise the positive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 smtClean="0"/>
              <a:t>Be timely (i.e., quick reporting)</a:t>
            </a:r>
          </a:p>
          <a:p>
            <a:pPr lvl="1" eaLnBrk="1" hangingPunct="1">
              <a:lnSpc>
                <a:spcPct val="90000"/>
              </a:lnSpc>
            </a:pPr>
            <a:endParaRPr lang="en-AU" altLang="en-US" sz="2400" dirty="0" smtClean="0"/>
          </a:p>
        </p:txBody>
      </p:sp>
      <p:sp>
        <p:nvSpPr>
          <p:cNvPr id="165892" name="Text Box 4"/>
          <p:cNvSpPr txBox="1">
            <a:spLocks noChangeArrowheads="1"/>
          </p:cNvSpPr>
          <p:nvPr/>
        </p:nvSpPr>
        <p:spPr bwMode="auto">
          <a:xfrm>
            <a:off x="7924800" y="5638800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2000" i="1">
                <a:solidFill>
                  <a:schemeClr val="tx1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title"/>
          </p:nvPr>
        </p:nvSpPr>
        <p:spPr>
          <a:xfrm>
            <a:off x="1143000" y="477738"/>
            <a:ext cx="7786688" cy="935038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3600" dirty="0" smtClean="0"/>
              <a:t>Designing an effective PMS-</a:t>
            </a:r>
            <a:r>
              <a:rPr lang="en-AU" sz="3600" b="0" i="1" u="sng" dirty="0" smtClean="0">
                <a:solidFill>
                  <a:schemeClr val="accent1">
                    <a:lumMod val="75000"/>
                  </a:schemeClr>
                </a:solidFill>
              </a:rPr>
              <a:t>some general guidelines</a:t>
            </a:r>
            <a:endParaRPr lang="en-AU" altLang="en-US" sz="3600" dirty="0" smtClean="0"/>
          </a:p>
        </p:txBody>
      </p:sp>
      <p:sp>
        <p:nvSpPr>
          <p:cNvPr id="166915" name="Rectangle 7"/>
          <p:cNvSpPr>
            <a:spLocks noGrp="1" noChangeArrowheads="1"/>
          </p:cNvSpPr>
          <p:nvPr>
            <p:ph idx="1"/>
          </p:nvPr>
        </p:nvSpPr>
        <p:spPr>
          <a:xfrm>
            <a:off x="1214438" y="1628229"/>
            <a:ext cx="7416800" cy="4537075"/>
          </a:xfrm>
        </p:spPr>
        <p:txBody>
          <a:bodyPr/>
          <a:lstStyle/>
          <a:p>
            <a:pPr eaLnBrk="1" hangingPunct="1"/>
            <a:r>
              <a:rPr lang="en-AU" altLang="en-US" sz="2800" dirty="0" smtClean="0"/>
              <a:t>Relate to benchmarking</a:t>
            </a:r>
          </a:p>
          <a:p>
            <a:pPr lvl="1" eaLnBrk="1" hangingPunct="1"/>
            <a:r>
              <a:rPr lang="en-AU" altLang="en-US" sz="2400" dirty="0" smtClean="0"/>
              <a:t>Against external standards</a:t>
            </a:r>
          </a:p>
          <a:p>
            <a:pPr eaLnBrk="1" hangingPunct="1"/>
            <a:r>
              <a:rPr lang="en-AU" altLang="en-US" sz="2800" dirty="0" smtClean="0"/>
              <a:t>Embrace participation and empowerment</a:t>
            </a:r>
          </a:p>
          <a:p>
            <a:pPr lvl="1" eaLnBrk="1" hangingPunct="1"/>
            <a:r>
              <a:rPr lang="en-AU" altLang="en-US" sz="2400" dirty="0" smtClean="0"/>
              <a:t>To promote motivation and goal congruence</a:t>
            </a:r>
          </a:p>
          <a:p>
            <a:pPr eaLnBrk="1" hangingPunct="1"/>
            <a:r>
              <a:rPr lang="en-AU" altLang="en-US" sz="2800" dirty="0" smtClean="0"/>
              <a:t>Include only a few performance measures</a:t>
            </a:r>
          </a:p>
          <a:p>
            <a:pPr lvl="1" eaLnBrk="1" hangingPunct="1"/>
            <a:r>
              <a:rPr lang="en-AU" altLang="en-US" sz="2400" dirty="0" smtClean="0"/>
              <a:t>Rule of thumb is that no person should be responsible for more than four or five measures</a:t>
            </a:r>
          </a:p>
          <a:p>
            <a:pPr eaLnBrk="1" hangingPunct="1"/>
            <a:r>
              <a:rPr lang="en-AU" altLang="en-US" sz="2800" dirty="0" smtClean="0"/>
              <a:t>Link to rewards</a:t>
            </a:r>
          </a:p>
          <a:p>
            <a:pPr lvl="1" eaLnBrk="1" hangingPunct="1"/>
            <a:r>
              <a:rPr lang="en-AU" altLang="en-US" sz="2400" dirty="0" smtClean="0"/>
              <a:t>Motivational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78904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6"/>
          <p:cNvSpPr>
            <a:spLocks noGrp="1" noChangeArrowheads="1"/>
          </p:cNvSpPr>
          <p:nvPr>
            <p:ph type="title"/>
          </p:nvPr>
        </p:nvSpPr>
        <p:spPr>
          <a:xfrm>
            <a:off x="1344613" y="405731"/>
            <a:ext cx="7799387" cy="935037"/>
          </a:xfrm>
        </p:spPr>
        <p:txBody>
          <a:bodyPr/>
          <a:lstStyle/>
          <a:p>
            <a:pPr eaLnBrk="1" hangingPunct="1"/>
            <a:r>
              <a:rPr lang="en-AU" altLang="en-US" sz="3600" dirty="0" smtClean="0"/>
              <a:t>Behavioural implications of changing performance measures</a:t>
            </a:r>
          </a:p>
        </p:txBody>
      </p:sp>
      <p:sp>
        <p:nvSpPr>
          <p:cNvPr id="167939" name="Rectangle 7"/>
          <p:cNvSpPr>
            <a:spLocks noGrp="1" noChangeArrowheads="1"/>
          </p:cNvSpPr>
          <p:nvPr>
            <p:ph idx="1"/>
          </p:nvPr>
        </p:nvSpPr>
        <p:spPr>
          <a:xfrm>
            <a:off x="1214438" y="1340768"/>
            <a:ext cx="7678042" cy="3168650"/>
          </a:xfrm>
        </p:spPr>
        <p:txBody>
          <a:bodyPr/>
          <a:lstStyle/>
          <a:p>
            <a:pPr eaLnBrk="1" hangingPunct="1"/>
            <a:r>
              <a:rPr lang="en-AU" altLang="en-US" sz="2800" dirty="0" smtClean="0"/>
              <a:t>Resistance to change may be more likely when</a:t>
            </a:r>
          </a:p>
          <a:p>
            <a:pPr lvl="1" eaLnBrk="1" hangingPunct="1"/>
            <a:r>
              <a:rPr lang="en-AU" altLang="en-US" sz="2400" dirty="0" smtClean="0"/>
              <a:t>Individuals consider targets unfair or unachievable</a:t>
            </a:r>
          </a:p>
          <a:p>
            <a:pPr lvl="1" eaLnBrk="1" hangingPunct="1"/>
            <a:r>
              <a:rPr lang="en-AU" altLang="en-US" sz="2400" dirty="0" smtClean="0"/>
              <a:t>Individuals’ rewards are affected by changes</a:t>
            </a:r>
          </a:p>
          <a:p>
            <a:pPr eaLnBrk="1" hangingPunct="1"/>
            <a:r>
              <a:rPr lang="en-AU" altLang="en-US" sz="2800" dirty="0" smtClean="0"/>
              <a:t>Changes are most likely to succeed if</a:t>
            </a:r>
          </a:p>
          <a:p>
            <a:pPr lvl="1" eaLnBrk="1" hangingPunct="1"/>
            <a:r>
              <a:rPr lang="en-AU" altLang="en-US" sz="2400" dirty="0" smtClean="0"/>
              <a:t>They are supported across the entire organisation</a:t>
            </a:r>
          </a:p>
          <a:p>
            <a:pPr lvl="1" eaLnBrk="1" hangingPunct="1"/>
            <a:r>
              <a:rPr lang="en-AU" altLang="en-US" sz="2400" dirty="0" smtClean="0"/>
              <a:t>Bottom-up approaches are included</a:t>
            </a:r>
          </a:p>
          <a:p>
            <a:pPr lvl="1" eaLnBrk="1" hangingPunct="1"/>
            <a:r>
              <a:rPr lang="en-AU" altLang="en-US" sz="2400" dirty="0" smtClean="0"/>
              <a:t>New measures should not be seen as an ‘add on’ to an inadequate performance measurement system</a:t>
            </a:r>
          </a:p>
        </p:txBody>
      </p:sp>
    </p:spTree>
    <p:extLst>
      <p:ext uri="{BB962C8B-B14F-4D97-AF65-F5344CB8AC3E}">
        <p14:creationId xmlns:p14="http://schemas.microsoft.com/office/powerpoint/2010/main" val="383866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1"/>
          <p:cNvSpPr>
            <a:spLocks noGrp="1"/>
          </p:cNvSpPr>
          <p:nvPr>
            <p:ph type="title"/>
          </p:nvPr>
        </p:nvSpPr>
        <p:spPr>
          <a:xfrm>
            <a:off x="1093093" y="-99392"/>
            <a:ext cx="7799387" cy="935037"/>
          </a:xfrm>
        </p:spPr>
        <p:txBody>
          <a:bodyPr/>
          <a:lstStyle/>
          <a:p>
            <a:pPr eaLnBrk="1" hangingPunct="1"/>
            <a:r>
              <a:rPr lang="en-AU" altLang="en-US" dirty="0" smtClean="0"/>
              <a:t>Summary</a:t>
            </a:r>
          </a:p>
        </p:txBody>
      </p:sp>
      <p:sp>
        <p:nvSpPr>
          <p:cNvPr id="168963" name="Content Placeholder 2"/>
          <p:cNvSpPr>
            <a:spLocks noGrp="1"/>
          </p:cNvSpPr>
          <p:nvPr>
            <p:ph idx="1"/>
          </p:nvPr>
        </p:nvSpPr>
        <p:spPr>
          <a:xfrm>
            <a:off x="971601" y="1124446"/>
            <a:ext cx="8064896" cy="3168650"/>
          </a:xfrm>
        </p:spPr>
        <p:txBody>
          <a:bodyPr/>
          <a:lstStyle/>
          <a:p>
            <a:pPr eaLnBrk="1" hangingPunct="1"/>
            <a:r>
              <a:rPr lang="en-AU" altLang="en-US" sz="2400" dirty="0" smtClean="0"/>
              <a:t>Conventional financial-based performance measurement systems have many limitations and can be enhanced by non-financial measures</a:t>
            </a:r>
          </a:p>
          <a:p>
            <a:pPr eaLnBrk="1" hangingPunct="1"/>
            <a:r>
              <a:rPr lang="en-AU" altLang="en-US" sz="2400" dirty="0" smtClean="0"/>
              <a:t>Non-financial measures have their own limitations</a:t>
            </a:r>
          </a:p>
          <a:p>
            <a:pPr eaLnBrk="1" hangingPunct="1"/>
            <a:r>
              <a:rPr lang="en-AU" altLang="en-US" sz="2400" dirty="0" smtClean="0"/>
              <a:t>Strategic performance measurement systems (e.g. the balanced scorecard) track performance across key strategic areas of the organisation</a:t>
            </a:r>
          </a:p>
          <a:p>
            <a:pPr eaLnBrk="1" hangingPunct="1"/>
            <a:r>
              <a:rPr lang="en-AU" altLang="en-US" sz="2400" dirty="0" smtClean="0"/>
              <a:t>Strategy maps assist in the communication of strategy and the articulation of the performance measurement system</a:t>
            </a:r>
          </a:p>
          <a:p>
            <a:pPr eaLnBrk="1" hangingPunct="1"/>
            <a:r>
              <a:rPr lang="en-AU" altLang="en-US" sz="2400" dirty="0" smtClean="0"/>
              <a:t>Learned how to design an effective performance measurement </a:t>
            </a:r>
            <a:r>
              <a:rPr lang="en-AU" altLang="en-US" sz="2400" dirty="0" smtClean="0"/>
              <a:t>system 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4296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mtClean="0"/>
              <a:t>Acknowledgement</a:t>
            </a:r>
            <a:endParaRPr lang="en-US" altLang="en-US" smtClean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AU" altLang="en-US" dirty="0" smtClean="0"/>
              <a:t>The contents of this presentation were adapted from:</a:t>
            </a:r>
          </a:p>
          <a:p>
            <a:pPr>
              <a:buFontTx/>
              <a:buNone/>
            </a:pPr>
            <a:r>
              <a:rPr lang="en-AU" altLang="en-US" dirty="0" smtClean="0"/>
              <a:t/>
            </a:r>
            <a:br>
              <a:rPr lang="en-AU" altLang="en-US" dirty="0" smtClean="0"/>
            </a:br>
            <a:endParaRPr lang="en-AU" altLang="en-US" dirty="0" smtClean="0"/>
          </a:p>
        </p:txBody>
      </p:sp>
      <p:sp>
        <p:nvSpPr>
          <p:cNvPr id="169989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Aft>
                <a:spcPts val="120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fld id="{880E028B-AA0F-4A41-B447-8DA6050C7B51}" type="slidenum">
              <a:rPr lang="en-AU" altLang="en-US" sz="900">
                <a:solidFill>
                  <a:srgbClr val="393938"/>
                </a:solidFill>
              </a:rPr>
              <a:pPr eaLnBrk="1" hangingPunct="1">
                <a:spcAft>
                  <a:spcPct val="0"/>
                </a:spcAft>
                <a:buFontTx/>
                <a:buNone/>
              </a:pPr>
              <a:t>53</a:t>
            </a:fld>
            <a:endParaRPr lang="en-AU" altLang="en-US" sz="900">
              <a:solidFill>
                <a:srgbClr val="39393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1600" y="2565400"/>
            <a:ext cx="8143875" cy="331152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AU" dirty="0">
                <a:solidFill>
                  <a:srgbClr val="393938"/>
                </a:solidFill>
              </a:rPr>
              <a:t>PowerPoint Slides and lecture examples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AU" dirty="0">
                <a:solidFill>
                  <a:srgbClr val="393938"/>
                </a:solidFill>
              </a:rPr>
              <a:t>Horngren, C., Datar, S., Foster, G., Rajan, M., Ittner, C., Wynder, M., Maguire, W., &amp; Tan, R. (2013). </a:t>
            </a:r>
            <a:r>
              <a:rPr lang="en-AU" i="1" dirty="0">
                <a:solidFill>
                  <a:srgbClr val="393938"/>
                </a:solidFill>
              </a:rPr>
              <a:t>Performance Measurement &amp; Management: Linking Strategy to Value Creation</a:t>
            </a:r>
            <a:r>
              <a:rPr lang="en-AU" dirty="0">
                <a:solidFill>
                  <a:srgbClr val="393938"/>
                </a:solidFill>
              </a:rPr>
              <a:t>. Frenchs Forest, NSW: Pearson Australia.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AU" dirty="0" err="1">
                <a:solidFill>
                  <a:srgbClr val="393938"/>
                </a:solidFill>
              </a:rPr>
              <a:t>Langfield</a:t>
            </a:r>
            <a:r>
              <a:rPr lang="en-AU" dirty="0">
                <a:solidFill>
                  <a:srgbClr val="393938"/>
                </a:solidFill>
              </a:rPr>
              <a:t>-Smith, K. (</a:t>
            </a:r>
            <a:r>
              <a:rPr lang="en-AU" dirty="0" smtClean="0">
                <a:solidFill>
                  <a:srgbClr val="393938"/>
                </a:solidFill>
              </a:rPr>
              <a:t>2008, 2015, 2018) </a:t>
            </a:r>
            <a:r>
              <a:rPr lang="en-AU" dirty="0">
                <a:solidFill>
                  <a:srgbClr val="393938"/>
                </a:solidFill>
              </a:rPr>
              <a:t>Management Accounting. McGraw-Hill Australia</a:t>
            </a:r>
          </a:p>
        </p:txBody>
      </p:sp>
    </p:spTree>
    <p:extLst>
      <p:ext uri="{BB962C8B-B14F-4D97-AF65-F5344CB8AC3E}">
        <p14:creationId xmlns:p14="http://schemas.microsoft.com/office/powerpoint/2010/main" val="68570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field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angfield" id="{9D1EEA6C-9E59-4E1C-A45B-48F88142BE9B}" vid="{5FE17E92-9E08-40AF-A1D3-8C3F4001FD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Langfield</Template>
  <TotalTime>0</TotalTime>
  <Words>2001</Words>
  <Application>Microsoft Office PowerPoint</Application>
  <PresentationFormat>On-screen Show (4:3)</PresentationFormat>
  <Paragraphs>330</Paragraphs>
  <Slides>53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</vt:lpstr>
      <vt:lpstr>Calibri</vt:lpstr>
      <vt:lpstr>Cambria</vt:lpstr>
      <vt:lpstr>Symbol</vt:lpstr>
      <vt:lpstr>Times New Roman</vt:lpstr>
      <vt:lpstr>Times New Roman Mäori</vt:lpstr>
      <vt:lpstr>Wingdings</vt:lpstr>
      <vt:lpstr>ヒラギノ角ゴ Pro W3</vt:lpstr>
      <vt:lpstr>Langfield</vt:lpstr>
      <vt:lpstr>Visio</vt:lpstr>
      <vt:lpstr> Week 2: Contemporary approaches to measuring and managing performance (Non-financial performance measures)    Chapter 14  </vt:lpstr>
      <vt:lpstr>Outline</vt:lpstr>
      <vt:lpstr>Why measure performance?</vt:lpstr>
      <vt:lpstr>Problems with financial performance measures</vt:lpstr>
      <vt:lpstr>Solution</vt:lpstr>
      <vt:lpstr>Non-financial measures</vt:lpstr>
      <vt:lpstr>Non-financial measures</vt:lpstr>
      <vt:lpstr>Robert Kaplan and David Norton</vt:lpstr>
      <vt:lpstr>The Balanced Scorecard</vt:lpstr>
      <vt:lpstr>But first, what is Strategy?</vt:lpstr>
      <vt:lpstr>Basic Business Strategies</vt:lpstr>
      <vt:lpstr>Implementation of Strategy</vt:lpstr>
      <vt:lpstr>Balanced Scorecard</vt:lpstr>
      <vt:lpstr>The Balanced Scorecard</vt:lpstr>
      <vt:lpstr>BSC stages of development and use</vt:lpstr>
      <vt:lpstr>BSC stages of development and use</vt:lpstr>
      <vt:lpstr>Financial Perspective</vt:lpstr>
      <vt:lpstr>Customer perspective</vt:lpstr>
      <vt:lpstr>Internal business processes</vt:lpstr>
      <vt:lpstr>Learning and growth </vt:lpstr>
      <vt:lpstr>Lag indicators</vt:lpstr>
      <vt:lpstr>lead indicators</vt:lpstr>
      <vt:lpstr>Lag and lead indicators within the four perspectives of the BSC</vt:lpstr>
      <vt:lpstr>Common Balanced Scorecard Measures</vt:lpstr>
      <vt:lpstr>Balanced scorecards in practice</vt:lpstr>
      <vt:lpstr>Balanced scorecards in practice</vt:lpstr>
      <vt:lpstr>The Balanced Scorecard Flowchart*</vt:lpstr>
      <vt:lpstr>Balanced Scorecard</vt:lpstr>
      <vt:lpstr>Balanced Scorecard Illustrated</vt:lpstr>
      <vt:lpstr>Some BSC examples from real-life companies</vt:lpstr>
      <vt:lpstr>PowerPoint Presentation</vt:lpstr>
      <vt:lpstr>PowerPoint Presentation</vt:lpstr>
      <vt:lpstr>Lecture example</vt:lpstr>
      <vt:lpstr>Lecture example</vt:lpstr>
      <vt:lpstr>PowerPoint Presentation</vt:lpstr>
      <vt:lpstr>BSC Implementation</vt:lpstr>
      <vt:lpstr>Features of a Good BSC (i)</vt:lpstr>
      <vt:lpstr>Strategy maps</vt:lpstr>
      <vt:lpstr>Strategy maps (cont.)</vt:lpstr>
      <vt:lpstr>Strategy Map at Volkswagen </vt:lpstr>
      <vt:lpstr>Causal linkages of measures</vt:lpstr>
      <vt:lpstr>PowerPoint Presentation</vt:lpstr>
      <vt:lpstr>BSC Implementation Pitfalls</vt:lpstr>
      <vt:lpstr>BSC Implementation Pitfalls</vt:lpstr>
      <vt:lpstr>Does non-financial performance lead to financial performance?</vt:lpstr>
      <vt:lpstr>But !!</vt:lpstr>
      <vt:lpstr>The problems with non-financial performance measures</vt:lpstr>
      <vt:lpstr>Warning signs of an inadequate PMS</vt:lpstr>
      <vt:lpstr>Designing an effective PMS- some general guidelines</vt:lpstr>
      <vt:lpstr>Designing an effective PMS-some general guidelines</vt:lpstr>
      <vt:lpstr>Behavioural implications of changing performance measures</vt:lpstr>
      <vt:lpstr>Summary</vt:lpstr>
      <vt:lpstr>Acknowledgement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2018-06-06T06:21:08Z</dcterms:created>
  <dcterms:modified xsi:type="dcterms:W3CDTF">2019-07-19T13:06:29Z</dcterms:modified>
</cp:coreProperties>
</file>