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5"/>
  </p:notesMasterIdLst>
  <p:sldIdLst>
    <p:sldId id="31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569"/>
    <a:srgbClr val="7A7E85"/>
    <a:srgbClr val="272D36"/>
    <a:srgbClr val="272E36"/>
    <a:srgbClr val="F9AB0C"/>
    <a:srgbClr val="F2583A"/>
    <a:srgbClr val="4F6A79"/>
    <a:srgbClr val="F0EEEF"/>
    <a:srgbClr val="292F38"/>
    <a:srgbClr val="3447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80" autoAdjust="0"/>
    <p:restoredTop sz="95714" autoAdjust="0"/>
  </p:normalViewPr>
  <p:slideViewPr>
    <p:cSldViewPr snapToGrid="0" showGuides="1">
      <p:cViewPr>
        <p:scale>
          <a:sx n="137" d="100"/>
          <a:sy n="137" d="100"/>
        </p:scale>
        <p:origin x="131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2832292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>
                <a:latin typeface="Britannic Bold" panose="020B0903060703020204" pitchFamily="34" charset="77"/>
              </a:rPr>
              <a:t>RAMSAY HEALTHCARE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57407" y="697389"/>
            <a:ext cx="7133068" cy="1857364"/>
            <a:chOff x="523067" y="1629295"/>
            <a:chExt cx="7103059" cy="1256885"/>
          </a:xfrm>
        </p:grpSpPr>
        <p:grpSp>
          <p:nvGrpSpPr>
            <p:cNvPr id="54" name="Group 53"/>
            <p:cNvGrpSpPr/>
            <p:nvPr/>
          </p:nvGrpSpPr>
          <p:grpSpPr>
            <a:xfrm>
              <a:off x="523067" y="1669802"/>
              <a:ext cx="1802406" cy="844691"/>
              <a:chOff x="1943913" y="4151428"/>
              <a:chExt cx="1802406" cy="844691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1943913" y="4277575"/>
                <a:ext cx="1802406" cy="7185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Paul Ramsay, purchased a guesthouse on Sydney’s Northshore and converted it into a psychiatric hospital. </a:t>
                </a:r>
              </a:p>
              <a:p>
                <a:pPr marL="171450" indent="-171450">
                  <a:buFontTx/>
                  <a:buChar char="-"/>
                </a:pP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Evesham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clinic (1967)</a:t>
                </a:r>
              </a:p>
              <a:p>
                <a:pPr marL="171450" indent="-171450">
                  <a:buFontTx/>
                  <a:buChar char="-"/>
                </a:pP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Lynton Private Hospital (1972)</a:t>
                </a:r>
              </a:p>
              <a:p>
                <a:pPr marL="171450" indent="-171450">
                  <a:buFontTx/>
                  <a:buChar char="-"/>
                </a:pP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Northside Clinic (1973) </a:t>
                </a: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012012" y="4151428"/>
                <a:ext cx="1369286" cy="1562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900" b="1" dirty="0">
                    <a:solidFill>
                      <a:schemeClr val="bg1"/>
                    </a:solidFill>
                    <a:latin typeface="Britannic Bold" panose="020B0903060703020204" pitchFamily="34" charset="77"/>
                  </a:rPr>
                  <a:t>RAMSAY WAS FOUNDED</a:t>
                </a: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2309253" y="1629295"/>
              <a:ext cx="1802405" cy="1256885"/>
              <a:chOff x="1572043" y="4110921"/>
              <a:chExt cx="1802405" cy="1256885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1572043" y="4274370"/>
                <a:ext cx="1802405" cy="10934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Acquired East Terrace psychiatric Clinic in Adelaide in 1982, The Adelaide Clinic (South Australia’s first purpose built psychiatric clinic)</a:t>
                </a:r>
              </a:p>
              <a:p>
                <a:pPr algn="just"/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1986- New Farm Clinic Brisbane</a:t>
                </a:r>
              </a:p>
              <a:p>
                <a:pPr algn="just"/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Two hospitals in Tamworth-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Allamble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and Tamara Private Hospitals </a:t>
                </a:r>
              </a:p>
              <a:p>
                <a:pPr algn="just"/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Expansion of Tamara Private Hospital. </a:t>
                </a: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1572043" y="4110921"/>
                <a:ext cx="1577676" cy="1562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900" b="1" dirty="0">
                    <a:solidFill>
                      <a:schemeClr val="bg1"/>
                    </a:solidFill>
                    <a:latin typeface="Britannic Bold" panose="020B0903060703020204" pitchFamily="34" charset="77"/>
                  </a:rPr>
                  <a:t>ACQUIRATION &amp; EXPANSION</a:t>
                </a: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4138424" y="1638402"/>
              <a:ext cx="1909497" cy="907738"/>
              <a:chOff x="1251014" y="4120028"/>
              <a:chExt cx="1909497" cy="907738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1366892" y="4309222"/>
                <a:ext cx="1503821" cy="7185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Employed 2000 staff in 11 hospitals and admitted 70,000 patients each year</a:t>
                </a:r>
              </a:p>
              <a:p>
                <a:pPr algn="just"/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September 1997, listed on the ASX and became a public company</a:t>
                </a:r>
              </a:p>
              <a:p>
                <a:pPr algn="just"/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Ramsay Health Care Limited</a:t>
                </a: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1251014" y="4120028"/>
                <a:ext cx="1909497" cy="1562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900" b="1" dirty="0">
                    <a:solidFill>
                      <a:schemeClr val="bg1"/>
                    </a:solidFill>
                    <a:latin typeface="Britannic Bold" panose="020B0903060703020204" pitchFamily="34" charset="77"/>
                  </a:rPr>
                  <a:t>PUBLIC COMPANY- LISTED ON ASX</a:t>
                </a: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5775182" y="1642609"/>
              <a:ext cx="1850944" cy="1151743"/>
              <a:chOff x="730134" y="4124235"/>
              <a:chExt cx="1850944" cy="1151743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730134" y="4276265"/>
                <a:ext cx="1850944" cy="9997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50" indent="-171450" algn="just">
                  <a:buFontTx/>
                  <a:buChar char="-"/>
                </a:pP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Acquired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Capio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UK, 4</a:t>
                </a:r>
                <a:r>
                  <a:rPr lang="en-US" sz="900" baseline="30000" dirty="0">
                    <a:solidFill>
                      <a:schemeClr val="bg1">
                        <a:lumMod val="85000"/>
                      </a:schemeClr>
                    </a:solidFill>
                  </a:rPr>
                  <a:t>th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largest private hospital in UK (2007)</a:t>
                </a:r>
              </a:p>
              <a:p>
                <a:pPr marL="171450" indent="-171450" algn="just">
                  <a:buFontTx/>
                  <a:buChar char="-"/>
                </a:pP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57% interest in Group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Proclif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SAS (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Proclif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)- private hospital France. Ramsay launched in France with these nine hospitals under the name Ramsay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Sante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(2010)</a:t>
                </a:r>
              </a:p>
              <a:p>
                <a:pPr marL="171450" indent="-171450" algn="just">
                  <a:buFontTx/>
                  <a:buChar char="-"/>
                </a:pP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Purchased another hospital in France- Clinique Convert (2011)</a:t>
                </a: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1186104" y="4124235"/>
                <a:ext cx="1191352" cy="1562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900" b="1" dirty="0">
                    <a:solidFill>
                      <a:schemeClr val="bg1"/>
                    </a:solidFill>
                    <a:latin typeface="Britannic Bold" panose="020B0903060703020204" pitchFamily="34" charset="77"/>
                  </a:rPr>
                  <a:t>GLOBAL EXPANSION</a:t>
                </a:r>
              </a:p>
            </p:txBody>
          </p:sp>
        </p:grpSp>
      </p:grpSp>
      <p:grpSp>
        <p:nvGrpSpPr>
          <p:cNvPr id="67" name="Group 66"/>
          <p:cNvGrpSpPr/>
          <p:nvPr/>
        </p:nvGrpSpPr>
        <p:grpSpPr>
          <a:xfrm>
            <a:off x="613042" y="4244820"/>
            <a:ext cx="6479912" cy="1980662"/>
            <a:chOff x="698554" y="1357492"/>
            <a:chExt cx="5913524" cy="1980662"/>
          </a:xfrm>
        </p:grpSpPr>
        <p:grpSp>
          <p:nvGrpSpPr>
            <p:cNvPr id="68" name="Group 67"/>
            <p:cNvGrpSpPr/>
            <p:nvPr/>
          </p:nvGrpSpPr>
          <p:grpSpPr>
            <a:xfrm>
              <a:off x="698554" y="1472908"/>
              <a:ext cx="1641891" cy="1273353"/>
              <a:chOff x="2119400" y="3954534"/>
              <a:chExt cx="1641891" cy="1273353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2119400" y="4304557"/>
                <a:ext cx="1641891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Diversified into surgical and medical business and build its first surgical hospitals </a:t>
                </a:r>
              </a:p>
              <a:p>
                <a:pPr marL="171450" indent="-171450">
                  <a:buFontTx/>
                  <a:buChar char="-"/>
                </a:pP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Baringa Private Hospital (1978) </a:t>
                </a:r>
              </a:p>
              <a:p>
                <a:pPr marL="171450" indent="-171450">
                  <a:buFontTx/>
                  <a:buChar char="-"/>
                </a:pP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Albury Wodonga Private hospital (1979) </a:t>
                </a: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150561" y="3954534"/>
                <a:ext cx="158921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900" b="1" dirty="0">
                    <a:solidFill>
                      <a:schemeClr val="bg1"/>
                    </a:solidFill>
                    <a:latin typeface="Britannic Bold" panose="020B0903060703020204" pitchFamily="34" charset="77"/>
                  </a:rPr>
                  <a:t>DIVERSIFICATION INTO SURGICAL/ MEDICAL BUSINESS</a:t>
                </a: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2583319" y="1357492"/>
              <a:ext cx="1800450" cy="1387069"/>
              <a:chOff x="1846109" y="3839118"/>
              <a:chExt cx="1800450" cy="1387069"/>
            </a:xfrm>
          </p:grpSpPr>
          <p:sp>
            <p:nvSpPr>
              <p:cNvPr id="76" name="Rectangle 75"/>
              <p:cNvSpPr/>
              <p:nvPr/>
            </p:nvSpPr>
            <p:spPr>
              <a:xfrm>
                <a:off x="1846109" y="4025858"/>
                <a:ext cx="180045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Bid successful to privatize two former repatriation hospitals</a:t>
                </a:r>
              </a:p>
              <a:p>
                <a:pPr marL="171450" indent="-171450">
                  <a:buFontTx/>
                  <a:buChar char="-"/>
                </a:pP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Hollywood Hospital (Perth)</a:t>
                </a:r>
              </a:p>
              <a:p>
                <a:pPr marL="171450" indent="-171450">
                  <a:buFontTx/>
                  <a:buChar char="-"/>
                </a:pP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Greenslopes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Hospital (Brisbane)</a:t>
                </a:r>
              </a:p>
              <a:p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Launched into medical teaching and research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  <a:sym typeface="Wingdings" pitchFamily="2" charset="2"/>
                  </a:rPr>
                  <a:t> through Hollywood and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  <a:sym typeface="Wingdings" pitchFamily="2" charset="2"/>
                  </a:rPr>
                  <a:t>Greenslopes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  <a:sym typeface="Wingdings" pitchFamily="2" charset="2"/>
                  </a:rPr>
                  <a:t> affiliations with university departments </a:t>
                </a:r>
                <a:endParaRPr lang="en-US" sz="9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2233360" y="3839118"/>
                <a:ext cx="882415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900" b="1" dirty="0">
                    <a:solidFill>
                      <a:schemeClr val="bg1"/>
                    </a:solidFill>
                    <a:latin typeface="Britannic Bold" panose="020B0903060703020204" pitchFamily="34" charset="77"/>
                  </a:rPr>
                  <a:t>TURNING POINT</a:t>
                </a: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4293357" y="1383580"/>
              <a:ext cx="2318721" cy="1954574"/>
              <a:chOff x="1405947" y="3865206"/>
              <a:chExt cx="2318721" cy="1954574"/>
            </a:xfrm>
          </p:grpSpPr>
          <p:sp>
            <p:nvSpPr>
              <p:cNvPr id="74" name="Rectangle 73"/>
              <p:cNvSpPr/>
              <p:nvPr/>
            </p:nvSpPr>
            <p:spPr>
              <a:xfrm>
                <a:off x="1405947" y="4065454"/>
                <a:ext cx="2318721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2001- Alpha Healthcare and its eight hospitals (expanded Ramsay’s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presense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 New South Wales and provided company with strong rehabilitation portfolio</a:t>
                </a:r>
              </a:p>
              <a:p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2004- Benchmark Healthcare and its 4 hospitals (35 hospitals in Ramsay Group)</a:t>
                </a:r>
              </a:p>
              <a:p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2005- Purchased Affinity Healthcare, began to integrate this hospital, sold off 14 ex-affinity hospitals to Healthscope 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  <a:sym typeface="Wingdings" pitchFamily="2" charset="2"/>
                  </a:rPr>
                  <a:t>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instructed by ACCC</a:t>
                </a:r>
              </a:p>
              <a:p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“Company transforming acquisition”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  <a:sym typeface="Wingdings" pitchFamily="2" charset="2"/>
                  </a:rPr>
                  <a:t> 69 hospitals in Ramsay Healthcare- Largest private hospital operator Australia. </a:t>
                </a:r>
                <a:endParaRPr lang="en-US" sz="9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1881311" y="3865206"/>
                <a:ext cx="114866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900" b="1" dirty="0">
                    <a:solidFill>
                      <a:schemeClr val="bg1"/>
                    </a:solidFill>
                    <a:latin typeface="Britannic Bold" panose="020B0903060703020204" pitchFamily="34" charset="77"/>
                  </a:rPr>
                  <a:t>ACQUISITION PERIOD</a:t>
                </a:r>
              </a:p>
            </p:txBody>
          </p:sp>
        </p:grpSp>
      </p:grpSp>
      <p:grpSp>
        <p:nvGrpSpPr>
          <p:cNvPr id="89" name="Group 88"/>
          <p:cNvGrpSpPr/>
          <p:nvPr/>
        </p:nvGrpSpPr>
        <p:grpSpPr>
          <a:xfrm>
            <a:off x="-70159" y="2412508"/>
            <a:ext cx="9134533" cy="1761915"/>
            <a:chOff x="705519" y="2853126"/>
            <a:chExt cx="9134533" cy="1761915"/>
          </a:xfrm>
        </p:grpSpPr>
        <p:grpSp>
          <p:nvGrpSpPr>
            <p:cNvPr id="3" name="1 Grupo"/>
            <p:cNvGrpSpPr/>
            <p:nvPr/>
          </p:nvGrpSpPr>
          <p:grpSpPr>
            <a:xfrm>
              <a:off x="705519" y="3704664"/>
              <a:ext cx="9134533" cy="85149"/>
              <a:chOff x="893738" y="2597889"/>
              <a:chExt cx="8689804" cy="81000"/>
            </a:xfrm>
          </p:grpSpPr>
          <p:cxnSp>
            <p:nvCxnSpPr>
              <p:cNvPr id="4" name="18 Conector recto"/>
              <p:cNvCxnSpPr>
                <a:cxnSpLocks/>
              </p:cNvCxnSpPr>
              <p:nvPr/>
            </p:nvCxnSpPr>
            <p:spPr>
              <a:xfrm flipV="1">
                <a:off x="939345" y="2638387"/>
                <a:ext cx="8644197" cy="3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23 Elipse"/>
              <p:cNvSpPr/>
              <p:nvPr/>
            </p:nvSpPr>
            <p:spPr>
              <a:xfrm>
                <a:off x="9468256" y="2608321"/>
                <a:ext cx="115286" cy="6010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200">
                  <a:solidFill>
                    <a:schemeClr val="tx1"/>
                  </a:solidFill>
                  <a:latin typeface="Trebuchet MS" panose="020B0603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6" name="24 Elipse"/>
              <p:cNvSpPr/>
              <p:nvPr/>
            </p:nvSpPr>
            <p:spPr>
              <a:xfrm flipH="1">
                <a:off x="893738" y="2597889"/>
                <a:ext cx="135017" cy="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200">
                  <a:solidFill>
                    <a:schemeClr val="tx1"/>
                  </a:solidFill>
                  <a:latin typeface="Trebuchet MS" panose="020B0603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7" name="2 Grupo"/>
            <p:cNvGrpSpPr/>
            <p:nvPr/>
          </p:nvGrpSpPr>
          <p:grpSpPr>
            <a:xfrm>
              <a:off x="1275809" y="2853126"/>
              <a:ext cx="141927" cy="965113"/>
              <a:chOff x="1436278" y="1787812"/>
              <a:chExt cx="135019" cy="918087"/>
            </a:xfrm>
          </p:grpSpPr>
          <p:sp>
            <p:nvSpPr>
              <p:cNvPr id="8" name="25 Elipse"/>
              <p:cNvSpPr/>
              <p:nvPr/>
            </p:nvSpPr>
            <p:spPr>
              <a:xfrm>
                <a:off x="1436278" y="2570899"/>
                <a:ext cx="135019" cy="135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9" name="40 Conector recto"/>
              <p:cNvCxnSpPr/>
              <p:nvPr/>
            </p:nvCxnSpPr>
            <p:spPr>
              <a:xfrm flipV="1">
                <a:off x="1503186" y="1857792"/>
                <a:ext cx="5547" cy="713104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41 Elipse"/>
              <p:cNvSpPr/>
              <p:nvPr/>
            </p:nvSpPr>
            <p:spPr>
              <a:xfrm>
                <a:off x="1467943" y="1787812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11" name="4 Grupo"/>
            <p:cNvGrpSpPr/>
            <p:nvPr/>
          </p:nvGrpSpPr>
          <p:grpSpPr>
            <a:xfrm>
              <a:off x="2104423" y="3664402"/>
              <a:ext cx="141927" cy="943130"/>
              <a:chOff x="2224563" y="2559598"/>
              <a:chExt cx="135019" cy="897175"/>
            </a:xfrm>
          </p:grpSpPr>
          <p:sp>
            <p:nvSpPr>
              <p:cNvPr id="12" name="26 Elipse"/>
              <p:cNvSpPr/>
              <p:nvPr/>
            </p:nvSpPr>
            <p:spPr>
              <a:xfrm>
                <a:off x="2224563" y="2559598"/>
                <a:ext cx="135019" cy="135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13" name="42 Conector recto"/>
              <p:cNvCxnSpPr/>
              <p:nvPr/>
            </p:nvCxnSpPr>
            <p:spPr>
              <a:xfrm flipV="1">
                <a:off x="2283533" y="2691034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48 Elipse"/>
              <p:cNvSpPr/>
              <p:nvPr/>
            </p:nvSpPr>
            <p:spPr>
              <a:xfrm>
                <a:off x="2243027" y="3375773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15" name="6 Grupo"/>
            <p:cNvGrpSpPr/>
            <p:nvPr/>
          </p:nvGrpSpPr>
          <p:grpSpPr>
            <a:xfrm>
              <a:off x="3425951" y="2853126"/>
              <a:ext cx="141927" cy="965113"/>
              <a:chOff x="3481768" y="1787812"/>
              <a:chExt cx="135019" cy="918087"/>
            </a:xfrm>
          </p:grpSpPr>
          <p:sp>
            <p:nvSpPr>
              <p:cNvPr id="16" name="27 Elipse"/>
              <p:cNvSpPr/>
              <p:nvPr/>
            </p:nvSpPr>
            <p:spPr>
              <a:xfrm>
                <a:off x="3481768" y="2570899"/>
                <a:ext cx="135019" cy="135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17" name="43 Conector recto"/>
              <p:cNvCxnSpPr/>
              <p:nvPr/>
            </p:nvCxnSpPr>
            <p:spPr>
              <a:xfrm flipV="1">
                <a:off x="3550652" y="1859059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49 Elipse"/>
              <p:cNvSpPr/>
              <p:nvPr/>
            </p:nvSpPr>
            <p:spPr>
              <a:xfrm>
                <a:off x="3516475" y="1787812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19" name="7 Grupo"/>
            <p:cNvGrpSpPr/>
            <p:nvPr/>
          </p:nvGrpSpPr>
          <p:grpSpPr>
            <a:xfrm>
              <a:off x="4256895" y="3676281"/>
              <a:ext cx="141927" cy="938760"/>
              <a:chOff x="4272266" y="2570898"/>
              <a:chExt cx="135019" cy="893018"/>
            </a:xfrm>
          </p:grpSpPr>
          <p:sp>
            <p:nvSpPr>
              <p:cNvPr id="20" name="36 Elipse"/>
              <p:cNvSpPr/>
              <p:nvPr/>
            </p:nvSpPr>
            <p:spPr>
              <a:xfrm>
                <a:off x="4272266" y="2570898"/>
                <a:ext cx="135019" cy="135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21" name="44 Conector recto"/>
              <p:cNvCxnSpPr/>
              <p:nvPr/>
            </p:nvCxnSpPr>
            <p:spPr>
              <a:xfrm flipV="1">
                <a:off x="4296326" y="2705888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50 Elipse"/>
              <p:cNvSpPr/>
              <p:nvPr/>
            </p:nvSpPr>
            <p:spPr>
              <a:xfrm>
                <a:off x="4272266" y="3382916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23" name="8 Grupo"/>
            <p:cNvGrpSpPr/>
            <p:nvPr/>
          </p:nvGrpSpPr>
          <p:grpSpPr>
            <a:xfrm>
              <a:off x="5148216" y="2862455"/>
              <a:ext cx="141927" cy="955742"/>
              <a:chOff x="5120204" y="1796685"/>
              <a:chExt cx="135019" cy="909172"/>
            </a:xfrm>
          </p:grpSpPr>
          <p:sp>
            <p:nvSpPr>
              <p:cNvPr id="24" name="37 Elipse"/>
              <p:cNvSpPr/>
              <p:nvPr/>
            </p:nvSpPr>
            <p:spPr>
              <a:xfrm>
                <a:off x="5120204" y="2570857"/>
                <a:ext cx="135019" cy="1350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25" name="45 Conector recto"/>
              <p:cNvCxnSpPr/>
              <p:nvPr/>
            </p:nvCxnSpPr>
            <p:spPr>
              <a:xfrm flipV="1">
                <a:off x="5171408" y="1866836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51 Elipse"/>
              <p:cNvSpPr/>
              <p:nvPr/>
            </p:nvSpPr>
            <p:spPr>
              <a:xfrm>
                <a:off x="5129598" y="1796685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27" name="9 Grupo"/>
            <p:cNvGrpSpPr/>
            <p:nvPr/>
          </p:nvGrpSpPr>
          <p:grpSpPr>
            <a:xfrm>
              <a:off x="6398422" y="3685926"/>
              <a:ext cx="141926" cy="861415"/>
              <a:chOff x="6309600" y="2580071"/>
              <a:chExt cx="135019" cy="819441"/>
            </a:xfrm>
          </p:grpSpPr>
          <p:sp>
            <p:nvSpPr>
              <p:cNvPr id="28" name="38 Elipse"/>
              <p:cNvSpPr/>
              <p:nvPr/>
            </p:nvSpPr>
            <p:spPr>
              <a:xfrm>
                <a:off x="6309600" y="2580071"/>
                <a:ext cx="135019" cy="1350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29" name="46 Conector recto"/>
              <p:cNvCxnSpPr/>
              <p:nvPr/>
            </p:nvCxnSpPr>
            <p:spPr>
              <a:xfrm flipV="1">
                <a:off x="6357691" y="2647570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52 Elipse"/>
              <p:cNvSpPr/>
              <p:nvPr/>
            </p:nvSpPr>
            <p:spPr>
              <a:xfrm>
                <a:off x="6317185" y="3318512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31" name="10 Grupo"/>
            <p:cNvGrpSpPr/>
            <p:nvPr/>
          </p:nvGrpSpPr>
          <p:grpSpPr>
            <a:xfrm>
              <a:off x="7257110" y="2912060"/>
              <a:ext cx="141928" cy="887566"/>
              <a:chOff x="7126451" y="1843872"/>
              <a:chExt cx="135020" cy="844318"/>
            </a:xfrm>
          </p:grpSpPr>
          <p:sp>
            <p:nvSpPr>
              <p:cNvPr id="32" name="39 Elipse"/>
              <p:cNvSpPr/>
              <p:nvPr/>
            </p:nvSpPr>
            <p:spPr>
              <a:xfrm>
                <a:off x="7126452" y="2553190"/>
                <a:ext cx="135019" cy="13500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33" name="47 Conector recto"/>
              <p:cNvCxnSpPr/>
              <p:nvPr/>
            </p:nvCxnSpPr>
            <p:spPr>
              <a:xfrm flipV="1">
                <a:off x="7184138" y="1851368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53 Elipse"/>
              <p:cNvSpPr/>
              <p:nvPr/>
            </p:nvSpPr>
            <p:spPr>
              <a:xfrm flipH="1">
                <a:off x="7126451" y="1843872"/>
                <a:ext cx="81010" cy="4349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 dirty="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</p:grpSp>
      <p:grpSp>
        <p:nvGrpSpPr>
          <p:cNvPr id="90" name="Group 89"/>
          <p:cNvGrpSpPr/>
          <p:nvPr/>
        </p:nvGrpSpPr>
        <p:grpSpPr>
          <a:xfrm>
            <a:off x="237901" y="3385557"/>
            <a:ext cx="7184599" cy="544236"/>
            <a:chOff x="994124" y="3748861"/>
            <a:chExt cx="7184599" cy="544236"/>
          </a:xfrm>
        </p:grpSpPr>
        <p:sp>
          <p:nvSpPr>
            <p:cNvPr id="82" name="TextBox 81"/>
            <p:cNvSpPr txBox="1"/>
            <p:nvPr/>
          </p:nvSpPr>
          <p:spPr>
            <a:xfrm>
              <a:off x="994124" y="3855471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1964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057175" y="3748861"/>
              <a:ext cx="8066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3"/>
                  </a:solidFill>
                </a:rPr>
                <a:t>1980s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950933" y="3892987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1997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819055" y="3846605"/>
              <a:ext cx="1359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tx2"/>
                  </a:solidFill>
                </a:rPr>
                <a:t>2007- 2011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899318" y="2689603"/>
            <a:ext cx="5292234" cy="526396"/>
            <a:chOff x="1042426" y="3015978"/>
            <a:chExt cx="5292234" cy="526396"/>
          </a:xfrm>
        </p:grpSpPr>
        <p:sp>
          <p:nvSpPr>
            <p:cNvPr id="86" name="TextBox 85"/>
            <p:cNvSpPr txBox="1"/>
            <p:nvPr/>
          </p:nvSpPr>
          <p:spPr>
            <a:xfrm>
              <a:off x="1042426" y="3015978"/>
              <a:ext cx="13019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1978-1979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412046" y="3142264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accent4"/>
                  </a:solidFill>
                </a:rPr>
                <a:t>1994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032701" y="3104409"/>
              <a:ext cx="13019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accent6"/>
                  </a:solidFill>
                </a:rPr>
                <a:t>2001-2006</a:t>
              </a:r>
            </a:p>
          </p:txBody>
        </p:sp>
      </p:grpSp>
      <p:cxnSp>
        <p:nvCxnSpPr>
          <p:cNvPr id="92" name="46 Conector recto">
            <a:extLst>
              <a:ext uri="{FF2B5EF4-FFF2-40B4-BE49-F238E27FC236}">
                <a16:creationId xmlns:a16="http://schemas.microsoft.com/office/drawing/2014/main" id="{4E6DF517-A069-2541-B6EC-BA891DAFE02B}"/>
              </a:ext>
            </a:extLst>
          </p:cNvPr>
          <p:cNvCxnSpPr>
            <a:cxnSpLocks/>
          </p:cNvCxnSpPr>
          <p:nvPr/>
        </p:nvCxnSpPr>
        <p:spPr>
          <a:xfrm flipV="1">
            <a:off x="7539150" y="3377666"/>
            <a:ext cx="3990" cy="458728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52 Elipse">
            <a:extLst>
              <a:ext uri="{FF2B5EF4-FFF2-40B4-BE49-F238E27FC236}">
                <a16:creationId xmlns:a16="http://schemas.microsoft.com/office/drawing/2014/main" id="{500F964B-4F47-2F49-86BF-B8A827CE781D}"/>
              </a:ext>
            </a:extLst>
          </p:cNvPr>
          <p:cNvSpPr/>
          <p:nvPr/>
        </p:nvSpPr>
        <p:spPr>
          <a:xfrm flipH="1">
            <a:off x="7498469" y="3817770"/>
            <a:ext cx="81362" cy="79472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/>
            <a:endParaRPr lang="es-MX" sz="1050">
              <a:solidFill>
                <a:schemeClr val="tx1"/>
              </a:solidFill>
              <a:latin typeface="Helvetica" panose="020B0604020202020204" pitchFamily="34" charset="0"/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sp>
        <p:nvSpPr>
          <p:cNvPr id="94" name="52 Elipse">
            <a:extLst>
              <a:ext uri="{FF2B5EF4-FFF2-40B4-BE49-F238E27FC236}">
                <a16:creationId xmlns:a16="http://schemas.microsoft.com/office/drawing/2014/main" id="{1004898B-8951-A24B-9EDA-F5211C7D412B}"/>
              </a:ext>
            </a:extLst>
          </p:cNvPr>
          <p:cNvSpPr/>
          <p:nvPr/>
        </p:nvSpPr>
        <p:spPr>
          <a:xfrm flipH="1">
            <a:off x="7501330" y="3269578"/>
            <a:ext cx="81363" cy="99401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/>
            <a:endParaRPr lang="es-MX" sz="1050">
              <a:solidFill>
                <a:schemeClr val="tx1"/>
              </a:solidFill>
              <a:latin typeface="Helvetica" panose="020B0604020202020204" pitchFamily="34" charset="0"/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D42AF22E-1B42-BA45-AD97-8C72D918D51F}"/>
              </a:ext>
            </a:extLst>
          </p:cNvPr>
          <p:cNvSpPr/>
          <p:nvPr/>
        </p:nvSpPr>
        <p:spPr>
          <a:xfrm>
            <a:off x="7073045" y="4253113"/>
            <a:ext cx="201036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>
                    <a:lumMod val="85000"/>
                  </a:schemeClr>
                </a:solidFill>
              </a:rPr>
              <a:t>Purchased Clinique de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</a:rPr>
              <a:t>I’union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</a:rPr>
              <a:t> in Toulouse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sym typeface="Wingdings" pitchFamily="2" charset="2"/>
              </a:rPr>
              <a:t> 10 companies in France</a:t>
            </a:r>
          </a:p>
          <a:p>
            <a:r>
              <a:rPr lang="en-US" sz="900" dirty="0">
                <a:solidFill>
                  <a:schemeClr val="bg1">
                    <a:lumMod val="85000"/>
                  </a:schemeClr>
                </a:solidFill>
                <a:sym typeface="Wingdings" pitchFamily="2" charset="2"/>
              </a:rPr>
              <a:t>Joint venture with Malaysian Multinational Conglomerate Sime Darby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  <a:sym typeface="Wingdings" pitchFamily="2" charset="2"/>
              </a:rPr>
              <a:t>Berhad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sym typeface="Wingdings" pitchFamily="2" charset="2"/>
              </a:rPr>
              <a:t>--&gt; combined their healthcare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  <a:sym typeface="Wingdings" pitchFamily="2" charset="2"/>
              </a:rPr>
              <a:t>assest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sym typeface="Wingdings" pitchFamily="2" charset="2"/>
              </a:rPr>
              <a:t> in Malaysia and Ramsay’s three hospitals--&gt; Ramsay Sime Darby Health Care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  <a:sym typeface="Wingdings" pitchFamily="2" charset="2"/>
              </a:rPr>
              <a:t>Sdn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sym typeface="Wingdings" pitchFamily="2" charset="2"/>
              </a:rPr>
              <a:t> Bhd. </a:t>
            </a:r>
          </a:p>
          <a:p>
            <a:r>
              <a:rPr lang="en-US" sz="900" dirty="0">
                <a:solidFill>
                  <a:schemeClr val="bg1">
                    <a:lumMod val="85000"/>
                  </a:schemeClr>
                </a:solidFill>
                <a:sym typeface="Wingdings" pitchFamily="2" charset="2"/>
              </a:rPr>
              <a:t>First step into Asia since acquiring its Indonesian Hospitals </a:t>
            </a:r>
          </a:p>
          <a:p>
            <a:pPr marL="171450" indent="-171450">
              <a:buFontTx/>
              <a:buChar char="-"/>
            </a:pPr>
            <a:r>
              <a:rPr lang="en-US" sz="900" dirty="0">
                <a:solidFill>
                  <a:schemeClr val="bg1">
                    <a:lumMod val="85000"/>
                  </a:schemeClr>
                </a:solidFill>
                <a:sym typeface="Wingdings" pitchFamily="2" charset="2"/>
              </a:rPr>
              <a:t>Opened Sunshine Coast University Private hospital (Australia)</a:t>
            </a:r>
          </a:p>
          <a:p>
            <a:pPr marL="171450" indent="-171450">
              <a:buFontTx/>
              <a:buChar char="-"/>
            </a:pPr>
            <a:r>
              <a:rPr lang="en-US" sz="900" dirty="0">
                <a:solidFill>
                  <a:schemeClr val="bg1">
                    <a:lumMod val="85000"/>
                  </a:schemeClr>
                </a:solidFill>
                <a:sym typeface="Wingdings" pitchFamily="2" charset="2"/>
              </a:rPr>
              <a:t>Acquired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  <a:sym typeface="Wingdings" pitchFamily="2" charset="2"/>
              </a:rPr>
              <a:t>Medipsy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sym typeface="Wingdings" pitchFamily="2" charset="2"/>
              </a:rPr>
              <a:t> 40 hospitals in France</a:t>
            </a:r>
            <a:endParaRPr lang="en-US" sz="9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AF6909A-A80E-C443-B103-1294DB2AEA7E}"/>
              </a:ext>
            </a:extLst>
          </p:cNvPr>
          <p:cNvSpPr/>
          <p:nvPr/>
        </p:nvSpPr>
        <p:spPr>
          <a:xfrm>
            <a:off x="7187131" y="3944247"/>
            <a:ext cx="19732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Britannic Bold" panose="020B0903060703020204" pitchFamily="34" charset="77"/>
              </a:rPr>
              <a:t>ACQUISITION PERIOD- JOINT VENTURE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FA2762F-FFEA-1A4A-ACF8-9670DC4EF9C3}"/>
              </a:ext>
            </a:extLst>
          </p:cNvPr>
          <p:cNvSpPr txBox="1"/>
          <p:nvPr/>
        </p:nvSpPr>
        <p:spPr>
          <a:xfrm>
            <a:off x="7187131" y="2787852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/>
                </a:solidFill>
              </a:rPr>
              <a:t>2013</a:t>
            </a:r>
          </a:p>
        </p:txBody>
      </p:sp>
      <p:cxnSp>
        <p:nvCxnSpPr>
          <p:cNvPr id="99" name="42 Conector recto">
            <a:extLst>
              <a:ext uri="{FF2B5EF4-FFF2-40B4-BE49-F238E27FC236}">
                <a16:creationId xmlns:a16="http://schemas.microsoft.com/office/drawing/2014/main" id="{056E7AF3-7AE7-D440-9A9B-5EF208794043}"/>
              </a:ext>
            </a:extLst>
          </p:cNvPr>
          <p:cNvCxnSpPr>
            <a:cxnSpLocks/>
          </p:cNvCxnSpPr>
          <p:nvPr/>
        </p:nvCxnSpPr>
        <p:spPr>
          <a:xfrm flipV="1">
            <a:off x="8401132" y="2815889"/>
            <a:ext cx="0" cy="432222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48 Elipse">
            <a:extLst>
              <a:ext uri="{FF2B5EF4-FFF2-40B4-BE49-F238E27FC236}">
                <a16:creationId xmlns:a16="http://schemas.microsoft.com/office/drawing/2014/main" id="{E13FBCD2-B18E-4A45-9DC1-9416351D927D}"/>
              </a:ext>
            </a:extLst>
          </p:cNvPr>
          <p:cNvSpPr/>
          <p:nvPr/>
        </p:nvSpPr>
        <p:spPr>
          <a:xfrm>
            <a:off x="8358553" y="2760475"/>
            <a:ext cx="85156" cy="8514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/>
            <a:endParaRPr lang="es-MX" sz="1050">
              <a:solidFill>
                <a:schemeClr val="tx1"/>
              </a:solidFill>
              <a:latin typeface="Helvetica" panose="020B0604020202020204" pitchFamily="34" charset="0"/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sp>
        <p:nvSpPr>
          <p:cNvPr id="101" name="26 Elipse">
            <a:extLst>
              <a:ext uri="{FF2B5EF4-FFF2-40B4-BE49-F238E27FC236}">
                <a16:creationId xmlns:a16="http://schemas.microsoft.com/office/drawing/2014/main" id="{2E88832D-0834-4042-BF00-5C53374C3114}"/>
              </a:ext>
            </a:extLst>
          </p:cNvPr>
          <p:cNvSpPr/>
          <p:nvPr/>
        </p:nvSpPr>
        <p:spPr>
          <a:xfrm>
            <a:off x="8318736" y="3235663"/>
            <a:ext cx="141927" cy="1419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/>
            <a:endParaRPr lang="es-MX" sz="1050">
              <a:solidFill>
                <a:schemeClr val="tx1"/>
              </a:solidFill>
              <a:latin typeface="Helvetica" panose="020B0604020202020204" pitchFamily="34" charset="0"/>
              <a:ea typeface="Segoe UI" panose="020B0502040204020203" pitchFamily="34" charset="0"/>
              <a:cs typeface="Helvetica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134BB4E-8D23-2D47-B52A-EA8129DE6EE3}"/>
              </a:ext>
            </a:extLst>
          </p:cNvPr>
          <p:cNvSpPr txBox="1"/>
          <p:nvPr/>
        </p:nvSpPr>
        <p:spPr>
          <a:xfrm>
            <a:off x="7750152" y="3383453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2014-2018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B4DFF1A6-CDAB-FA4A-9E4F-897B6552B14F}"/>
              </a:ext>
            </a:extLst>
          </p:cNvPr>
          <p:cNvSpPr/>
          <p:nvPr/>
        </p:nvSpPr>
        <p:spPr>
          <a:xfrm>
            <a:off x="7669239" y="617493"/>
            <a:ext cx="105189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Britannic Bold" panose="020B0903060703020204" pitchFamily="34" charset="77"/>
              </a:rPr>
              <a:t>GROWTH PERIOD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17D5436A-E11B-1B4C-B258-521CCA434997}"/>
              </a:ext>
            </a:extLst>
          </p:cNvPr>
          <p:cNvSpPr/>
          <p:nvPr/>
        </p:nvSpPr>
        <p:spPr>
          <a:xfrm>
            <a:off x="7214211" y="826263"/>
            <a:ext cx="191911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en-US" sz="900" dirty="0">
                <a:solidFill>
                  <a:schemeClr val="bg1">
                    <a:lumMod val="85000"/>
                  </a:schemeClr>
                </a:solidFill>
              </a:rPr>
              <a:t>Announced its French division Ramsay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</a:rPr>
              <a:t>Sante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</a:rPr>
              <a:t>, acquired a controlling interest in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</a:rPr>
              <a:t>Generale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</a:rPr>
              <a:t> de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</a:rPr>
              <a:t>Sante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</a:rPr>
              <a:t>, Largest operator in private hospitals in France (2014)</a:t>
            </a:r>
          </a:p>
          <a:p>
            <a:pPr marL="171450" indent="-171450" algn="just">
              <a:buFontTx/>
              <a:buChar char="-"/>
            </a:pPr>
            <a:r>
              <a:rPr lang="en-US" sz="900" dirty="0">
                <a:solidFill>
                  <a:schemeClr val="bg1">
                    <a:lumMod val="85000"/>
                  </a:schemeClr>
                </a:solidFill>
              </a:rPr>
              <a:t>Merger of Ramsay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</a:rPr>
              <a:t>Sante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</a:rPr>
              <a:t> and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</a:rPr>
              <a:t>Generale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</a:rPr>
              <a:t> de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</a:rPr>
              <a:t>Sante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</a:rPr>
              <a:t>, the newly merged acquired 9 hospitals (2015)</a:t>
            </a:r>
          </a:p>
          <a:p>
            <a:pPr marL="171450" indent="-171450" algn="just">
              <a:buFontTx/>
              <a:buChar char="-"/>
            </a:pPr>
            <a:r>
              <a:rPr lang="en-US" sz="900" dirty="0">
                <a:solidFill>
                  <a:schemeClr val="bg1">
                    <a:lumMod val="85000"/>
                  </a:schemeClr>
                </a:solidFill>
              </a:rPr>
              <a:t>Ramsay’s French Subsidiary acquired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</a:rPr>
              <a:t>Capio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</a:rPr>
              <a:t> AB</a:t>
            </a:r>
          </a:p>
          <a:p>
            <a:pPr marL="171450" indent="-171450" algn="just">
              <a:buFontTx/>
              <a:buChar char="-"/>
            </a:pPr>
            <a:r>
              <a:rPr lang="en-US" sz="900" dirty="0">
                <a:solidFill>
                  <a:schemeClr val="bg1">
                    <a:lumMod val="85000"/>
                  </a:schemeClr>
                </a:solidFill>
              </a:rPr>
              <a:t>308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</a:rPr>
              <a:t>faciliaties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</a:rPr>
              <a:t>, 36,000 employees and 7 million patients. </a:t>
            </a:r>
          </a:p>
          <a:p>
            <a:pPr marL="171450" indent="-171450" algn="just">
              <a:buFontTx/>
              <a:buChar char="-"/>
            </a:pPr>
            <a:endParaRPr lang="en-US" sz="9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052111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16357</TotalTime>
  <Words>455</Words>
  <Application>Microsoft Macintosh PowerPoint</Application>
  <PresentationFormat>On-screen Show (4:3)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Britannic Bold</vt:lpstr>
      <vt:lpstr>Calibri</vt:lpstr>
      <vt:lpstr>Calibri Light</vt:lpstr>
      <vt:lpstr>Helvetica</vt:lpstr>
      <vt:lpstr>Open Sans</vt:lpstr>
      <vt:lpstr>Trebuchet MS</vt:lpstr>
      <vt:lpstr>Template PresentationGo</vt:lpstr>
      <vt:lpstr>Template PresentationGo Dark</vt:lpstr>
      <vt:lpstr>Custom Design</vt:lpstr>
      <vt:lpstr>RAMSAY HEALTHCARE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Timeline Diagram for PowerPoint</dc:title>
  <dc:creator>PresentationGo.com</dc:creator>
  <dc:description>© Copyright PresentationGo.com</dc:description>
  <cp:lastModifiedBy>Poojitha Sivakumar</cp:lastModifiedBy>
  <cp:revision>12</cp:revision>
  <cp:lastPrinted>2019-03-19T22:46:19Z</cp:lastPrinted>
  <dcterms:created xsi:type="dcterms:W3CDTF">2014-11-26T05:14:11Z</dcterms:created>
  <dcterms:modified xsi:type="dcterms:W3CDTF">2019-03-25T21:20:27Z</dcterms:modified>
</cp:coreProperties>
</file>