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81" r:id="rId2"/>
    <p:sldMasterId id="2147483802" r:id="rId3"/>
    <p:sldMasterId id="2147483799" r:id="rId4"/>
    <p:sldMasterId id="2147483650" r:id="rId5"/>
    <p:sldMasterId id="2147484106" r:id="rId6"/>
    <p:sldMasterId id="2147484119" r:id="rId7"/>
  </p:sldMasterIdLst>
  <p:notesMasterIdLst>
    <p:notesMasterId r:id="rId50"/>
  </p:notesMasterIdLst>
  <p:handoutMasterIdLst>
    <p:handoutMasterId r:id="rId51"/>
  </p:handoutMasterIdLst>
  <p:sldIdLst>
    <p:sldId id="397" r:id="rId8"/>
    <p:sldId id="406" r:id="rId9"/>
    <p:sldId id="313" r:id="rId10"/>
    <p:sldId id="411" r:id="rId11"/>
    <p:sldId id="409" r:id="rId12"/>
    <p:sldId id="410" r:id="rId13"/>
    <p:sldId id="412" r:id="rId14"/>
    <p:sldId id="320" r:id="rId15"/>
    <p:sldId id="407" r:id="rId16"/>
    <p:sldId id="384" r:id="rId17"/>
    <p:sldId id="321" r:id="rId18"/>
    <p:sldId id="408" r:id="rId19"/>
    <p:sldId id="415" r:id="rId20"/>
    <p:sldId id="326" r:id="rId21"/>
    <p:sldId id="385" r:id="rId22"/>
    <p:sldId id="386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02" r:id="rId32"/>
    <p:sldId id="403" r:id="rId33"/>
    <p:sldId id="404" r:id="rId34"/>
    <p:sldId id="331" r:id="rId35"/>
    <p:sldId id="390" r:id="rId36"/>
    <p:sldId id="391" r:id="rId37"/>
    <p:sldId id="427" r:id="rId38"/>
    <p:sldId id="398" r:id="rId39"/>
    <p:sldId id="405" r:id="rId40"/>
    <p:sldId id="399" r:id="rId41"/>
    <p:sldId id="400" r:id="rId42"/>
    <p:sldId id="401" r:id="rId43"/>
    <p:sldId id="316" r:id="rId44"/>
    <p:sldId id="430" r:id="rId45"/>
    <p:sldId id="432" r:id="rId46"/>
    <p:sldId id="338" r:id="rId47"/>
    <p:sldId id="431" r:id="rId48"/>
    <p:sldId id="380" r:id="rId49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84511" autoAdjust="0"/>
  </p:normalViewPr>
  <p:slideViewPr>
    <p:cSldViewPr>
      <p:cViewPr varScale="1">
        <p:scale>
          <a:sx n="58" d="100"/>
          <a:sy n="58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cs typeface="Arial" panose="020B0604020202020204" pitchFamily="34" charset="0"/>
              </a:defRPr>
            </a:lvl1pPr>
          </a:lstStyle>
          <a:p>
            <a:fld id="{695A2842-1745-40C1-A10B-93DB3144000D}" type="datetimeFigureOut">
              <a:rPr lang="en-AU"/>
              <a:pPr/>
              <a:t>5/04/2020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cs typeface="Arial" panose="020B0604020202020204" pitchFamily="34" charset="0"/>
              </a:defRPr>
            </a:lvl1pPr>
          </a:lstStyle>
          <a:p>
            <a:fld id="{05AA5B9F-E303-47F1-B7DC-5AD7EDCA935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8457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fld id="{DDF08423-FCE6-4A9A-B7AA-5835D2451E2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3702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9319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0313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24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3348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9278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4463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7165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7A8D2-D341-41BB-A64B-98610541707E}" type="slidenum">
              <a:rPr lang="en-AU" smtClean="0"/>
              <a:pPr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190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1879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7A8D2-D341-41BB-A64B-98610541707E}" type="slidenum">
              <a:rPr lang="en-AU" smtClean="0"/>
              <a:pPr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055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7A8D2-D341-41BB-A64B-98610541707E}" type="slidenum">
              <a:rPr lang="en-AU" smtClean="0"/>
              <a:pPr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430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8838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7A8D2-D341-41BB-A64B-98610541707E}" type="slidenum">
              <a:rPr lang="en-AU" smtClean="0"/>
              <a:pPr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9146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7A8D2-D341-41BB-A64B-98610541707E}" type="slidenum">
              <a:rPr lang="en-AU" smtClean="0"/>
              <a:pPr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0856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37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4240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08423-FCE6-4A9A-B7AA-5835D2451E2C}" type="slidenum">
              <a:rPr lang="en-AU" smtClean="0"/>
              <a:pPr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348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5976664" cy="1584176"/>
          </a:xfrm>
        </p:spPr>
        <p:txBody>
          <a:bodyPr/>
          <a:lstStyle>
            <a:lvl1pPr>
              <a:defRPr sz="4400" spc="-5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5976664" cy="1080120"/>
          </a:xfrm>
        </p:spPr>
        <p:txBody>
          <a:bodyPr/>
          <a:lstStyle>
            <a:lvl1pPr>
              <a:defRPr sz="3000" i="1" spc="-50" baseline="0"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3608" y="5877272"/>
            <a:ext cx="5976664" cy="401762"/>
          </a:xfrm>
        </p:spPr>
        <p:txBody>
          <a:bodyPr/>
          <a:lstStyle>
            <a:lvl1pPr>
              <a:defRPr sz="1200" b="0" i="0" spc="-5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AU" alt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20F5E64-7474-41BC-B5D7-AB9653D18518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12" name="Picture 11" descr="MBS_RGB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2037264" cy="10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8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sz="2600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95288" y="2132856"/>
            <a:ext cx="8280400" cy="3888532"/>
          </a:xfrm>
        </p:spPr>
        <p:txBody>
          <a:bodyPr/>
          <a:lstStyle>
            <a:lvl1pPr>
              <a:lnSpc>
                <a:spcPct val="130000"/>
              </a:lnSpc>
              <a:defRPr sz="1600"/>
            </a:lvl1pPr>
            <a:lvl2pPr>
              <a:lnSpc>
                <a:spcPct val="130000"/>
              </a:lnSpc>
              <a:defRPr sz="1600"/>
            </a:lvl2pPr>
            <a:lvl3pPr>
              <a:lnSpc>
                <a:spcPct val="130000"/>
              </a:lnSpc>
              <a:defRPr sz="1600"/>
            </a:lvl3pPr>
            <a:lvl4pPr>
              <a:lnSpc>
                <a:spcPct val="130000"/>
              </a:lnSpc>
              <a:defRPr sz="16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2FBF5-2C9F-4A60-88A9-90AC2FD4BE0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416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sz="2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5288" y="2132856"/>
            <a:ext cx="4032696" cy="388853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644008" y="2132856"/>
            <a:ext cx="4032696" cy="388853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000" b="0"/>
            </a:lvl1pPr>
          </a:lstStyle>
          <a:p>
            <a:fld id="{4E549962-EF22-4254-BD0D-E9E635F3739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6242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95288" y="2132856"/>
            <a:ext cx="2592536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3239728" y="2132856"/>
            <a:ext cx="2592536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084168" y="2132856"/>
            <a:ext cx="2592536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9"/>
          </p:nvPr>
        </p:nvSpPr>
        <p:spPr/>
        <p:txBody>
          <a:bodyPr/>
          <a:lstStyle>
            <a:lvl1pPr>
              <a:defRPr sz="1000" b="0"/>
            </a:lvl1pPr>
          </a:lstStyle>
          <a:p>
            <a:fld id="{79EA5C21-35E3-46C3-902F-7BEA4712685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585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888" y="980728"/>
            <a:ext cx="8275568" cy="5112568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6"/>
          </p:nvPr>
        </p:nvSpPr>
        <p:spPr>
          <a:xfrm>
            <a:off x="395536" y="6165305"/>
            <a:ext cx="7344816" cy="216024"/>
          </a:xfrm>
        </p:spPr>
        <p:txBody>
          <a:bodyPr/>
          <a:lstStyle>
            <a:lvl1pPr>
              <a:defRPr sz="1200" i="1">
                <a:latin typeface="Times New Roman"/>
                <a:cs typeface="Times New Roman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BFFEB1-A156-4A5F-81FE-A3C4811A439F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341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44008" y="1988840"/>
            <a:ext cx="4032448" cy="23042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5288" y="1988840"/>
            <a:ext cx="3960688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644008" y="4509120"/>
            <a:ext cx="4032448" cy="15121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45B265-F3E0-4109-8379-F4044EE7686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0760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988840"/>
            <a:ext cx="3997391" cy="3096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395288" y="5224600"/>
            <a:ext cx="3996692" cy="756085"/>
          </a:xfrm>
        </p:spPr>
        <p:txBody>
          <a:bodyPr/>
          <a:lstStyle>
            <a:lvl1pPr>
              <a:defRPr sz="15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680012" y="5229200"/>
            <a:ext cx="3996692" cy="756085"/>
          </a:xfrm>
        </p:spPr>
        <p:txBody>
          <a:bodyPr/>
          <a:lstStyle>
            <a:lvl1pPr>
              <a:defRPr sz="15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7"/>
          </p:nvPr>
        </p:nvSpPr>
        <p:spPr>
          <a:xfrm>
            <a:off x="4679065" y="1988840"/>
            <a:ext cx="3997391" cy="3096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150228-866C-4C3C-8433-15A02261E0E7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99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sz="half" idx="15"/>
          </p:nvPr>
        </p:nvSpPr>
        <p:spPr>
          <a:xfrm>
            <a:off x="395288" y="5229200"/>
            <a:ext cx="2628539" cy="771786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7"/>
          </p:nvPr>
        </p:nvSpPr>
        <p:spPr>
          <a:xfrm>
            <a:off x="3273384" y="5229200"/>
            <a:ext cx="2628539" cy="771786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872" y="5229200"/>
            <a:ext cx="2628539" cy="771786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9"/>
          </p:nvPr>
        </p:nvSpPr>
        <p:spPr>
          <a:xfrm>
            <a:off x="395536" y="1988840"/>
            <a:ext cx="2592287" cy="3096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idx="20"/>
          </p:nvPr>
        </p:nvSpPr>
        <p:spPr>
          <a:xfrm>
            <a:off x="3275856" y="1988840"/>
            <a:ext cx="2592287" cy="3096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idx="21"/>
          </p:nvPr>
        </p:nvSpPr>
        <p:spPr>
          <a:xfrm>
            <a:off x="6156176" y="1988840"/>
            <a:ext cx="2592287" cy="30963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8B233-8CFD-43D6-9F58-F6528EF102F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625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90593" y="1988840"/>
            <a:ext cx="2741247" cy="399754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3491880" y="1988840"/>
            <a:ext cx="5112568" cy="288032"/>
          </a:xfrm>
        </p:spPr>
        <p:txBody>
          <a:bodyPr/>
          <a:lstStyle>
            <a:lvl1pPr>
              <a:defRPr sz="1500" b="1"/>
            </a:lvl1pPr>
            <a:lvl2pPr>
              <a:defRPr sz="1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491881" y="2348880"/>
            <a:ext cx="5112568" cy="3672408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en-US" noProof="0" smtClean="0"/>
              <a:t>Click icon to add chart</a:t>
            </a:r>
            <a:endParaRPr lang="en-AU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7685E-4E48-4458-B094-FE723E89543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010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90593" y="1988840"/>
            <a:ext cx="2741247" cy="399754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3491880" y="1988840"/>
            <a:ext cx="5112568" cy="288032"/>
          </a:xfrm>
        </p:spPr>
        <p:txBody>
          <a:bodyPr/>
          <a:lstStyle>
            <a:lvl1pPr>
              <a:defRPr sz="1500" b="1"/>
            </a:lvl1pPr>
            <a:lvl2pPr>
              <a:defRPr sz="1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3492500" y="2348880"/>
            <a:ext cx="5111750" cy="367188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CFD04-62B2-43EB-B983-C3A496E71D6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59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395288" y="5373216"/>
            <a:ext cx="8281168" cy="607469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6"/>
          </p:nvPr>
        </p:nvSpPr>
        <p:spPr>
          <a:xfrm>
            <a:off x="395288" y="2204864"/>
            <a:ext cx="3996692" cy="306057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AU" noProof="0"/>
          </a:p>
        </p:txBody>
      </p:sp>
      <p:sp>
        <p:nvSpPr>
          <p:cNvPr id="12" name="Chart Placeholder 3"/>
          <p:cNvSpPr>
            <a:spLocks noGrp="1"/>
          </p:cNvSpPr>
          <p:nvPr>
            <p:ph type="chart" sz="quarter" idx="17"/>
          </p:nvPr>
        </p:nvSpPr>
        <p:spPr>
          <a:xfrm>
            <a:off x="4680012" y="2204864"/>
            <a:ext cx="3996692" cy="3060576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AU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95536" y="1916832"/>
            <a:ext cx="3960440" cy="288032"/>
          </a:xfrm>
        </p:spPr>
        <p:txBody>
          <a:bodyPr/>
          <a:lstStyle>
            <a:lvl1pPr>
              <a:defRPr sz="1500" b="1"/>
            </a:lvl1pPr>
            <a:lvl2pPr>
              <a:defRPr sz="1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8"/>
          </p:nvPr>
        </p:nvSpPr>
        <p:spPr>
          <a:xfrm>
            <a:off x="4680012" y="1916832"/>
            <a:ext cx="3960440" cy="288032"/>
          </a:xfrm>
        </p:spPr>
        <p:txBody>
          <a:bodyPr/>
          <a:lstStyle>
            <a:lvl1pPr>
              <a:defRPr sz="1500" b="1"/>
            </a:lvl1pPr>
            <a:lvl2pPr>
              <a:defRPr sz="1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0E6FB5-9E49-4A75-A45A-2C0093356DA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3791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/>
          <p:cNvSpPr>
            <a:spLocks noGrp="1"/>
          </p:cNvSpPr>
          <p:nvPr>
            <p:ph type="media" sz="quarter" idx="14"/>
          </p:nvPr>
        </p:nvSpPr>
        <p:spPr>
          <a:xfrm>
            <a:off x="4211960" y="2205553"/>
            <a:ext cx="4536753" cy="3240087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  <a:endParaRPr lang="en-AU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95288" y="1988840"/>
            <a:ext cx="3600648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CA4174-2156-402C-B2C5-866E807331A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2652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395288" y="2025253"/>
            <a:ext cx="8245475" cy="399603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AU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/>
          <a:lstStyle>
            <a:lvl1pPr algn="ctr">
              <a:spcBef>
                <a:spcPct val="50000"/>
              </a:spcBef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03E49FB-1348-4FFA-98B6-F3BC800AE66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4601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eq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5288" y="2060748"/>
            <a:ext cx="4032696" cy="40325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788025" y="2060748"/>
            <a:ext cx="3888432" cy="403225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F19510-9612-49A0-A85B-E4ACB6237BB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9641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quation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395288" y="5224600"/>
            <a:ext cx="3996692" cy="756085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680012" y="5229200"/>
            <a:ext cx="3996692" cy="756085"/>
          </a:xfrm>
        </p:spPr>
        <p:txBody>
          <a:bodyPr/>
          <a:lstStyle>
            <a:lvl1pPr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9002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395536" y="1988840"/>
            <a:ext cx="3960440" cy="309634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680012" y="1988840"/>
            <a:ext cx="3960440" cy="309634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D10D3-8728-44C3-8A17-9E82FFF8901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598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20B57-29E2-420B-AAC6-0A0FF3F2448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9750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B8049-E271-4E0B-AF92-DE5D498BFC4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Title Placeholder 28"/>
          <p:cNvSpPr>
            <a:spLocks noGrp="1"/>
          </p:cNvSpPr>
          <p:nvPr>
            <p:ph type="title"/>
          </p:nvPr>
        </p:nvSpPr>
        <p:spPr>
          <a:xfrm>
            <a:off x="1008062" y="1952976"/>
            <a:ext cx="7667625" cy="1260000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008063" y="3537172"/>
            <a:ext cx="7667625" cy="900000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i="1">
                <a:solidFill>
                  <a:srgbClr val="114D97"/>
                </a:solidFill>
              </a:defRPr>
            </a:lvl1pPr>
            <a:lvl2pPr>
              <a:defRPr>
                <a:solidFill>
                  <a:srgbClr val="114D97"/>
                </a:solidFill>
              </a:defRPr>
            </a:lvl2pPr>
            <a:lvl3pPr>
              <a:defRPr>
                <a:solidFill>
                  <a:srgbClr val="114D97"/>
                </a:solidFill>
              </a:defRPr>
            </a:lvl3pPr>
            <a:lvl4pPr>
              <a:defRPr i="1"/>
            </a:lvl4pPr>
            <a:lvl5pPr>
              <a:defRPr i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6" name="Content Placeholder 6"/>
          <p:cNvSpPr>
            <a:spLocks noGrp="1"/>
          </p:cNvSpPr>
          <p:nvPr>
            <p:ph sz="quarter" idx="12"/>
          </p:nvPr>
        </p:nvSpPr>
        <p:spPr>
          <a:xfrm>
            <a:off x="1008063" y="5733256"/>
            <a:ext cx="7667625" cy="36000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6119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6120680" cy="1584176"/>
          </a:xfrm>
        </p:spPr>
        <p:txBody>
          <a:bodyPr/>
          <a:lstStyle>
            <a:lvl1pPr>
              <a:defRPr sz="40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6120680" cy="1224136"/>
          </a:xfrm>
        </p:spPr>
        <p:txBody>
          <a:bodyPr/>
          <a:lstStyle>
            <a:lvl1pPr>
              <a:defRPr sz="27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3608" y="5877272"/>
            <a:ext cx="5976664" cy="401762"/>
          </a:xfrm>
        </p:spPr>
        <p:txBody>
          <a:bodyPr/>
          <a:lstStyle>
            <a:lvl1pPr>
              <a:defRPr sz="1200" b="0" i="0" spc="-5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5BD52E71-51FA-49CD-BD37-0CF5699C009E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2230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5400600" cy="2016224"/>
          </a:xfrm>
        </p:spPr>
        <p:txBody>
          <a:bodyPr/>
          <a:lstStyle>
            <a:lvl1pPr>
              <a:defRPr sz="34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4248472" cy="1584276"/>
          </a:xfrm>
        </p:spPr>
        <p:txBody>
          <a:bodyPr/>
          <a:lstStyle>
            <a:lvl1pPr>
              <a:defRPr sz="24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75A5E18-FFE2-4604-8337-3711DB2C579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4107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6120680" cy="1584176"/>
          </a:xfrm>
        </p:spPr>
        <p:txBody>
          <a:bodyPr/>
          <a:lstStyle>
            <a:lvl1pPr>
              <a:defRPr sz="40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6120680" cy="1368152"/>
          </a:xfrm>
        </p:spPr>
        <p:txBody>
          <a:bodyPr/>
          <a:lstStyle>
            <a:lvl1pPr>
              <a:defRPr sz="27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3608" y="5877272"/>
            <a:ext cx="5976664" cy="401762"/>
          </a:xfrm>
        </p:spPr>
        <p:txBody>
          <a:bodyPr/>
          <a:lstStyle>
            <a:lvl1pPr>
              <a:defRPr sz="1200" b="0" i="0" spc="-5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5FAF3B72-7B1E-4B3B-83FF-E13D68BCEC4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8686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5400600" cy="2016224"/>
          </a:xfrm>
        </p:spPr>
        <p:txBody>
          <a:bodyPr/>
          <a:lstStyle>
            <a:lvl1pPr>
              <a:defRPr sz="34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4248472" cy="1584276"/>
          </a:xfrm>
        </p:spPr>
        <p:txBody>
          <a:bodyPr/>
          <a:lstStyle>
            <a:lvl1pPr>
              <a:defRPr sz="24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DE0E499-9942-476D-8810-CDA3CF3CCE27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730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6120680" cy="1584176"/>
          </a:xfrm>
        </p:spPr>
        <p:txBody>
          <a:bodyPr/>
          <a:lstStyle>
            <a:lvl1pPr>
              <a:defRPr sz="40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6120680" cy="1152128"/>
          </a:xfrm>
        </p:spPr>
        <p:txBody>
          <a:bodyPr/>
          <a:lstStyle>
            <a:lvl1pPr>
              <a:defRPr sz="27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043608" y="5877272"/>
            <a:ext cx="5976664" cy="401762"/>
          </a:xfrm>
        </p:spPr>
        <p:txBody>
          <a:bodyPr/>
          <a:lstStyle>
            <a:lvl1pPr>
              <a:defRPr sz="1200" b="0" i="0" spc="-5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6"/>
          </p:nvPr>
        </p:nvSpPr>
        <p:spPr/>
        <p:txBody>
          <a:bodyPr/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DA9824C-4483-40B8-B7A1-AF2031D7A37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8873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95288" y="1341438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33375"/>
            <a:ext cx="16795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5400600" cy="2016224"/>
          </a:xfrm>
        </p:spPr>
        <p:txBody>
          <a:bodyPr/>
          <a:lstStyle>
            <a:lvl1pPr>
              <a:defRPr sz="3400" baseline="0">
                <a:solidFill>
                  <a:schemeClr val="accent6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43608" y="4437112"/>
            <a:ext cx="4248472" cy="1584276"/>
          </a:xfrm>
        </p:spPr>
        <p:txBody>
          <a:bodyPr/>
          <a:lstStyle>
            <a:lvl1pPr>
              <a:defRPr sz="2400" i="1" baseline="0">
                <a:latin typeface="+mj-lt"/>
              </a:defRPr>
            </a:lvl1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D14986F-F4F1-499C-9547-F82213636B0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399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CCAB8-6CD9-46DE-8217-85040C65199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121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95288" y="3681413"/>
            <a:ext cx="8389937" cy="28082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95288" y="1412875"/>
            <a:ext cx="8389937" cy="2305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rgbClr val="393938"/>
                </a:solidFill>
                <a:latin typeface="Arial" charset="0"/>
              </a:rPr>
              <a:t>    </a:t>
            </a:r>
          </a:p>
        </p:txBody>
      </p:sp>
      <p:pic>
        <p:nvPicPr>
          <p:cNvPr id="6" name="Picture 27" descr="Monash_logo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68300"/>
            <a:ext cx="417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95288" y="944563"/>
            <a:ext cx="8389937" cy="541337"/>
            <a:chOff x="249" y="595"/>
            <a:chExt cx="5285" cy="341"/>
          </a:xfrm>
        </p:grpSpPr>
        <p:sp>
          <p:nvSpPr>
            <p:cNvPr id="8" name="Rectangle 30"/>
            <p:cNvSpPr>
              <a:spLocks noChangeArrowheads="1"/>
            </p:cNvSpPr>
            <p:nvPr userDrawn="1"/>
          </p:nvSpPr>
          <p:spPr bwMode="auto">
            <a:xfrm rot="2700000">
              <a:off x="691" y="664"/>
              <a:ext cx="273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endParaRPr lang="en-US">
                <a:solidFill>
                  <a:srgbClr val="393938"/>
                </a:solidFill>
                <a:latin typeface="Arial" charset="0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249" y="595"/>
              <a:ext cx="5285" cy="30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576000" tIns="46800" anchor="ctr"/>
            <a:lstStyle/>
            <a:p>
              <a:pPr>
                <a:defRPr/>
              </a:pPr>
              <a:r>
                <a:rPr lang="en-US" sz="1800" b="1">
                  <a:solidFill>
                    <a:srgbClr val="FFFFFF"/>
                  </a:solidFill>
                  <a:latin typeface="Arial" charset="0"/>
                </a:rPr>
                <a:t>Business and Economics</a:t>
              </a:r>
            </a:p>
          </p:txBody>
        </p: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557338"/>
            <a:ext cx="7669213" cy="1470025"/>
          </a:xfrm>
        </p:spPr>
        <p:txBody>
          <a:bodyPr lIns="0" anchor="t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4652963"/>
            <a:ext cx="7686675" cy="1752600"/>
          </a:xfrm>
        </p:spPr>
        <p:txBody>
          <a:bodyPr lIns="0" anchor="b"/>
          <a:lstStyle>
            <a:lvl1pPr marL="0" indent="0">
              <a:spcBef>
                <a:spcPct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9593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8E8DEE-98D1-4F7F-B47A-5536BE0CE92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30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B4DC5D-6CB4-43A0-A151-1AA3FC05070B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11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8E90D2-DF56-44D1-A2E1-56F2D81E243A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494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7C0AE-A538-475F-83FD-E46ACA05A14B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4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A15E84-0F73-486D-B1F7-16FC6228F1FB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14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20B57-29E2-420B-AAC6-0A0FF3F24488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79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D8FA71-89A9-4901-9CC5-79E6F849143D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51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A5A40E-12B3-437C-83DB-0EEB1B78CBF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6730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1D860-F67A-4D56-91EB-EFCBEB122FE6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659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6063" y="333375"/>
            <a:ext cx="2090737" cy="579278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333375"/>
            <a:ext cx="6119813" cy="579278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EB301-51A1-4226-A06D-323E4B2E8176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85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95288" y="3681413"/>
            <a:ext cx="8389937" cy="28082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95288" y="1412875"/>
            <a:ext cx="8389937" cy="23050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rgbClr val="393938"/>
                </a:solidFill>
                <a:latin typeface="Arial" charset="0"/>
              </a:rPr>
              <a:t>    </a:t>
            </a:r>
          </a:p>
        </p:txBody>
      </p:sp>
      <p:pic>
        <p:nvPicPr>
          <p:cNvPr id="6" name="Picture 27" descr="Monash_logo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68300"/>
            <a:ext cx="417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95288" y="944563"/>
            <a:ext cx="8389937" cy="541337"/>
            <a:chOff x="249" y="595"/>
            <a:chExt cx="5285" cy="341"/>
          </a:xfrm>
        </p:grpSpPr>
        <p:sp>
          <p:nvSpPr>
            <p:cNvPr id="8" name="Rectangle 30"/>
            <p:cNvSpPr>
              <a:spLocks noChangeArrowheads="1"/>
            </p:cNvSpPr>
            <p:nvPr userDrawn="1"/>
          </p:nvSpPr>
          <p:spPr bwMode="auto">
            <a:xfrm rot="2700000">
              <a:off x="691" y="664"/>
              <a:ext cx="273" cy="2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>
                <a:solidFill>
                  <a:srgbClr val="393938"/>
                </a:solidFill>
                <a:latin typeface="Arial" charset="0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249" y="595"/>
              <a:ext cx="5285" cy="30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576000" tIns="46800" anchor="ctr"/>
            <a:lstStyle/>
            <a:p>
              <a:endParaRPr lang="en-US" sz="1800" b="1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557338"/>
            <a:ext cx="7669213" cy="1470025"/>
          </a:xfrm>
        </p:spPr>
        <p:txBody>
          <a:bodyPr lIns="0" anchor="t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4652963"/>
            <a:ext cx="7686675" cy="1752600"/>
          </a:xfrm>
        </p:spPr>
        <p:txBody>
          <a:bodyPr lIns="0" anchor="b"/>
          <a:lstStyle>
            <a:lvl1pPr marL="0" indent="0">
              <a:spcBef>
                <a:spcPct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90027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43A12-0075-4208-8E3E-B0AC8D7FEEF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9960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38CD9-E155-48F7-AF7E-699D074B627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052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EC9DAF-2021-467D-8163-A41C01C2530A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6598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C6CE9-69E7-4F21-9184-BA10F77E1BF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828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3A49B9-3708-4E15-895C-9FC09F8F1B5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9361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7D6D0C-77AC-43DF-B588-F76A1EA3A279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875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998F0-AC10-44AB-9830-90FBA5866551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123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B0647E-1820-432D-BB8C-C4A3C2330743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91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0D0719-90B4-48DC-93FE-4EB4E5406D94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4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6063" y="333375"/>
            <a:ext cx="2090737" cy="579278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333375"/>
            <a:ext cx="6119813" cy="579278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AU">
              <a:solidFill>
                <a:srgbClr val="393938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919333-A49C-42A4-AA0C-D60AD43E3398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1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944563"/>
            <a:ext cx="820896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400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AU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2486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0" i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4ED156E-574E-4664-A0AF-DADB08221E71}" type="slidenum">
              <a:rPr lang="en-AU"/>
              <a:pPr/>
              <a:t>‹#›</a:t>
            </a:fld>
            <a:endParaRPr lang="en-AU"/>
          </a:p>
        </p:txBody>
      </p:sp>
      <p:cxnSp>
        <p:nvCxnSpPr>
          <p:cNvPr id="13" name="Straight Connector 12"/>
          <p:cNvCxnSpPr/>
          <p:nvPr/>
        </p:nvCxnSpPr>
        <p:spPr>
          <a:xfrm>
            <a:off x="395288" y="908050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MBS_RGB2.png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1103418" cy="5760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83" r:id="rId2"/>
    <p:sldLayoutId id="2147484096" r:id="rId3"/>
    <p:sldLayoutId id="2147484097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8" r:id="rId13"/>
    <p:sldLayoutId id="2147484092" r:id="rId14"/>
    <p:sldLayoutId id="2147484093" r:id="rId15"/>
    <p:sldLayoutId id="2147484118" r:id="rId16"/>
    <p:sldLayoutId id="2147484131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114D97"/>
          </a:solidFill>
          <a:latin typeface="Times New Roman" charset="0"/>
          <a:ea typeface="MS PGothic" panose="020B0600070205080204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114D97"/>
          </a:solidFill>
          <a:latin typeface="Times New Roman" charset="0"/>
          <a:ea typeface="MS PGothic" panose="020B0600070205080204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114D97"/>
          </a:solidFill>
          <a:latin typeface="Times New Roman" charset="0"/>
          <a:ea typeface="MS PGothic" panose="020B0600070205080204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114D97"/>
          </a:solidFill>
          <a:latin typeface="Times New Roman" charset="0"/>
          <a:ea typeface="MS PGothic" panose="020B0600070205080204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ts val="1200"/>
        </a:spcAft>
        <a:buFont typeface="Wingdings" panose="05000000000000000000" pitchFamily="2" charset="2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25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26511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079500" indent="-274638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charset="0"/>
          <a:ea typeface="+mn-ea"/>
          <a:cs typeface="+mn-cs"/>
        </a:defRPr>
      </a:lvl5pPr>
      <a:lvl6pPr marL="2798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14D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944563"/>
            <a:ext cx="820896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200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2486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DBDBD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6E7EA32D-D31C-4092-9588-602F050690CF}" type="slidenum">
              <a:rPr lang="en-AU"/>
              <a:pPr/>
              <a:t>‹#›</a:t>
            </a:fld>
            <a:endParaRPr lang="en-AU"/>
          </a:p>
        </p:txBody>
      </p:sp>
      <p:cxnSp>
        <p:nvCxnSpPr>
          <p:cNvPr id="13" name="Straight Connector 12"/>
          <p:cNvCxnSpPr/>
          <p:nvPr/>
        </p:nvCxnSpPr>
        <p:spPr>
          <a:xfrm>
            <a:off x="395288" y="908050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6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61950"/>
            <a:ext cx="8604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Font typeface="Wingdings" panose="05000000000000000000" pitchFamily="2" charset="2"/>
        <a:defRPr sz="1600">
          <a:solidFill>
            <a:srgbClr val="DBDBDB"/>
          </a:solidFill>
          <a:latin typeface="+mn-lt"/>
          <a:ea typeface="MS PGothic" panose="020B0600070205080204" pitchFamily="34" charset="-128"/>
          <a:cs typeface="+mn-cs"/>
        </a:defRPr>
      </a:lvl1pPr>
      <a:lvl2pPr marL="182563" indent="-182563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2pPr>
      <a:lvl3pPr marL="539750" indent="-182563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3pPr>
      <a:lvl4pPr marL="804863" indent="-26511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DBDBDB"/>
          </a:solidFill>
          <a:latin typeface="+mn-lt"/>
          <a:ea typeface="+mn-ea"/>
          <a:cs typeface="+mn-cs"/>
        </a:defRPr>
      </a:lvl4pPr>
      <a:lvl5pPr marL="1079500" indent="-2746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BDBDB"/>
          </a:solidFill>
          <a:latin typeface="Helvetica" charset="0"/>
          <a:ea typeface="+mn-ea"/>
          <a:cs typeface="+mn-cs"/>
        </a:defRPr>
      </a:lvl5pPr>
      <a:lvl6pPr marL="2798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944563"/>
            <a:ext cx="820896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200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2486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DBDBD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0104122E-9030-4982-9664-C8E469FC66B5}" type="slidenum">
              <a:rPr lang="en-AU"/>
              <a:pPr/>
              <a:t>‹#›</a:t>
            </a:fld>
            <a:endParaRPr lang="en-AU"/>
          </a:p>
        </p:txBody>
      </p:sp>
      <p:cxnSp>
        <p:nvCxnSpPr>
          <p:cNvPr id="13" name="Straight Connector 12"/>
          <p:cNvCxnSpPr/>
          <p:nvPr/>
        </p:nvCxnSpPr>
        <p:spPr>
          <a:xfrm>
            <a:off x="395288" y="908050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8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61950"/>
            <a:ext cx="8604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Font typeface="Wingdings" panose="05000000000000000000" pitchFamily="2" charset="2"/>
        <a:defRPr sz="1600">
          <a:solidFill>
            <a:srgbClr val="DBDBDB"/>
          </a:solidFill>
          <a:latin typeface="+mn-lt"/>
          <a:ea typeface="MS PGothic" panose="020B0600070205080204" pitchFamily="34" charset="-128"/>
          <a:cs typeface="+mn-cs"/>
        </a:defRPr>
      </a:lvl1pPr>
      <a:lvl2pPr marL="182563" indent="-182563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2pPr>
      <a:lvl3pPr marL="539750" indent="-182563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3pPr>
      <a:lvl4pPr marL="804863" indent="-26511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DBDBDB"/>
          </a:solidFill>
          <a:latin typeface="+mn-lt"/>
          <a:ea typeface="+mn-ea"/>
          <a:cs typeface="+mn-cs"/>
        </a:defRPr>
      </a:lvl4pPr>
      <a:lvl5pPr marL="1079500" indent="-2746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BDBDB"/>
          </a:solidFill>
          <a:latin typeface="Helvetica" charset="0"/>
          <a:ea typeface="+mn-ea"/>
          <a:cs typeface="+mn-cs"/>
        </a:defRPr>
      </a:lvl5pPr>
      <a:lvl6pPr marL="2798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944563"/>
            <a:ext cx="820896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200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2486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0" i="1">
                <a:solidFill>
                  <a:schemeClr val="accent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DBDBD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029C53A-801A-408F-92C0-A3DA673D0EB3}" type="slidenum">
              <a:rPr lang="en-AU"/>
              <a:pPr/>
              <a:t>‹#›</a:t>
            </a:fld>
            <a:endParaRPr lang="en-AU"/>
          </a:p>
        </p:txBody>
      </p:sp>
      <p:cxnSp>
        <p:nvCxnSpPr>
          <p:cNvPr id="13" name="Straight Connector 12"/>
          <p:cNvCxnSpPr/>
          <p:nvPr/>
        </p:nvCxnSpPr>
        <p:spPr>
          <a:xfrm>
            <a:off x="395288" y="908050"/>
            <a:ext cx="82804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60" name="Picture 2" descr="S:\Buseco-MaRG\Comms\Monash Business School Project\Visual identity\Logos\Logo Artworks Master\CMYK\Mono\MBS_Logo_Artwork_Primary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61950"/>
            <a:ext cx="8604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DBDBDB"/>
          </a:solidFill>
          <a:latin typeface="Times New Roman" charset="0"/>
          <a:ea typeface="MS PGothic" panose="020B0600070205080204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Font typeface="Wingdings" panose="05000000000000000000" pitchFamily="2" charset="2"/>
        <a:defRPr sz="1600">
          <a:solidFill>
            <a:srgbClr val="DBDBDB"/>
          </a:solidFill>
          <a:latin typeface="+mn-lt"/>
          <a:ea typeface="MS PGothic" panose="020B0600070205080204" pitchFamily="34" charset="-128"/>
          <a:cs typeface="+mn-cs"/>
        </a:defRPr>
      </a:lvl1pPr>
      <a:lvl2pPr marL="182563" indent="-182563"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2pPr>
      <a:lvl3pPr marL="539750" indent="-182563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DBDBDB"/>
          </a:solidFill>
          <a:latin typeface="+mn-lt"/>
          <a:ea typeface="+mn-ea"/>
          <a:cs typeface="+mn-cs"/>
        </a:defRPr>
      </a:lvl3pPr>
      <a:lvl4pPr marL="804863" indent="-26511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DBDBDB"/>
          </a:solidFill>
          <a:latin typeface="+mn-lt"/>
          <a:ea typeface="+mn-ea"/>
          <a:cs typeface="+mn-cs"/>
        </a:defRPr>
      </a:lvl4pPr>
      <a:lvl5pPr marL="1079500" indent="-2746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BDBDB"/>
          </a:solidFill>
          <a:latin typeface="Helvetica" charset="0"/>
          <a:ea typeface="+mn-ea"/>
          <a:cs typeface="+mn-cs"/>
        </a:defRPr>
      </a:lvl5pPr>
      <a:lvl6pPr marL="2798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333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0" i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E5B922-BF2D-4658-8CF3-8AEE43193124}" type="slidenum">
              <a:rPr lang="en-AU"/>
              <a:pPr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>
            <a:off x="8459788" y="6489700"/>
            <a:ext cx="368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/>
            </a:lvl1pPr>
          </a:lstStyle>
          <a:p>
            <a:endParaRPr lang="en-AU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/>
            </a:lvl1pPr>
          </a:lstStyle>
          <a:p>
            <a:pPr algn="ctr"/>
            <a:endParaRPr lang="en-AU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/>
            </a:lvl1pPr>
          </a:lstStyle>
          <a:p>
            <a:fld id="{6C21991E-17F0-442F-A5E7-EC92729A79F3}" type="slidenum">
              <a:rPr lang="en-AU">
                <a:solidFill>
                  <a:srgbClr val="393938"/>
                </a:solidFill>
                <a:latin typeface="Arial" charset="0"/>
              </a:rPr>
              <a:pPr/>
              <a:t>‹#›</a:t>
            </a:fld>
            <a:endParaRPr lang="en-AU">
              <a:solidFill>
                <a:srgbClr val="39393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2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/>
            </a:lvl1pPr>
          </a:lstStyle>
          <a:p>
            <a:endParaRPr lang="en-AU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/>
            </a:lvl1pPr>
          </a:lstStyle>
          <a:p>
            <a:pPr algn="ctr"/>
            <a:endParaRPr lang="en-AU">
              <a:solidFill>
                <a:srgbClr val="393938"/>
              </a:solidFill>
              <a:latin typeface="Arial" charset="0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/>
            </a:lvl1pPr>
          </a:lstStyle>
          <a:p>
            <a:fld id="{BDC582A5-0CB1-4B16-B791-C4BC0C13F8D2}" type="slidenum">
              <a:rPr lang="en-AU">
                <a:solidFill>
                  <a:srgbClr val="393938"/>
                </a:solidFill>
                <a:latin typeface="Arial" charset="0"/>
              </a:rPr>
              <a:pPr/>
              <a:t>‹#›</a:t>
            </a:fld>
            <a:endParaRPr lang="en-AU">
              <a:solidFill>
                <a:srgbClr val="393938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8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B8049-E271-4E0B-AF92-DE5D498BFC4B}" type="slidenum">
              <a:rPr lang="en-AU" smtClean="0"/>
              <a:pPr/>
              <a:t>1</a:t>
            </a:fld>
            <a:endParaRPr lang="en-A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424936" cy="1260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+mn-lt"/>
              </a:rPr>
              <a:t>ACC/ACF3100 Advanced Financial Accounting</a:t>
            </a:r>
            <a:endParaRPr lang="en-A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/>
          </p:nvPr>
        </p:nvSpPr>
        <p:spPr>
          <a:xfrm>
            <a:off x="755576" y="2132856"/>
            <a:ext cx="7667625" cy="900000"/>
          </a:xfrm>
        </p:spPr>
        <p:txBody>
          <a:bodyPr/>
          <a:lstStyle/>
          <a:p>
            <a:r>
              <a:rPr lang="en-US" sz="2800" b="1" i="0" dirty="0" smtClean="0">
                <a:solidFill>
                  <a:schemeClr val="tx1"/>
                </a:solidFill>
              </a:rPr>
              <a:t>Lecture 4</a:t>
            </a:r>
          </a:p>
          <a:p>
            <a:endParaRPr lang="en-US" sz="2800" b="1" dirty="0"/>
          </a:p>
          <a:p>
            <a:pPr marL="0" indent="0">
              <a:spcAft>
                <a:spcPct val="0"/>
              </a:spcAft>
            </a:pPr>
            <a:r>
              <a:rPr lang="en-AU" altLang="en-US" sz="2800" b="1" i="0" dirty="0" smtClean="0">
                <a:sym typeface="Marlett" pitchFamily="2" charset="2"/>
              </a:rPr>
              <a:t>Intangibles</a:t>
            </a:r>
            <a:endParaRPr lang="en-AU" altLang="en-US" sz="2800" b="1" i="0" dirty="0">
              <a:sym typeface="Marlett" pitchFamily="2" charset="2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2"/>
          </p:nvPr>
        </p:nvSpPr>
        <p:spPr>
          <a:xfrm>
            <a:off x="755576" y="6303963"/>
            <a:ext cx="7667625" cy="360362"/>
          </a:xfrm>
        </p:spPr>
        <p:txBody>
          <a:bodyPr/>
          <a:lstStyle/>
          <a:p>
            <a:r>
              <a:rPr lang="en-US" dirty="0" smtClean="0"/>
              <a:t>Department of Accounting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7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B8049-E271-4E0B-AF92-DE5D498BFC4B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2800" b="1" dirty="0" smtClean="0"/>
              <a:t>Minimum Readings</a:t>
            </a:r>
            <a:br>
              <a:rPr lang="en-AU" sz="2800" b="1" dirty="0" smtClean="0"/>
            </a:br>
            <a:r>
              <a:rPr lang="en-AU" sz="2800" b="1" dirty="0"/>
              <a:t/>
            </a:r>
            <a:br>
              <a:rPr lang="en-AU" sz="2800" b="1" dirty="0"/>
            </a:br>
            <a:r>
              <a:rPr lang="en-AU" sz="2800" b="1" dirty="0" smtClean="0"/>
              <a:t>Henderson: Chapter 10</a:t>
            </a:r>
            <a:br>
              <a:rPr lang="en-AU" sz="2800" b="1" dirty="0" smtClean="0"/>
            </a:br>
            <a:r>
              <a:rPr lang="en-AU" sz="2800" b="1" dirty="0"/>
              <a:t/>
            </a:r>
            <a:br>
              <a:rPr lang="en-AU" sz="2800" b="1" dirty="0"/>
            </a:br>
            <a:r>
              <a:rPr lang="en-AU" sz="2800" b="1" dirty="0" smtClean="0"/>
              <a:t>AASB138 Intangible Assets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408542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68313" y="980728"/>
            <a:ext cx="8424862" cy="792088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Learning Objectives</a:t>
            </a:r>
            <a:r>
              <a:rPr lang="en-AU" altLang="en-US" sz="4000" b="1" dirty="0" smtClean="0">
                <a:cs typeface="Times New Roman" pitchFamily="18" charset="0"/>
              </a:rPr>
              <a:t/>
            </a:r>
            <a:br>
              <a:rPr lang="en-AU" altLang="en-US" sz="4000" b="1" dirty="0" smtClean="0">
                <a:cs typeface="Times New Roman" pitchFamily="18" charset="0"/>
              </a:rPr>
            </a:br>
            <a:endParaRPr lang="en-AU" altLang="en-US" sz="2800" b="1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377825" y="1772816"/>
            <a:ext cx="8442325" cy="4535934"/>
          </a:xfrm>
          <a:prstGeom prst="rect">
            <a:avLst/>
          </a:prstGeom>
        </p:spPr>
        <p:txBody>
          <a:bodyPr/>
          <a:lstStyle/>
          <a:p>
            <a:pPr marL="0" indent="0">
              <a:defRPr/>
            </a:pPr>
            <a:r>
              <a:rPr lang="en-AU" sz="2400" dirty="0" smtClean="0"/>
              <a:t>At</a:t>
            </a:r>
            <a:r>
              <a:rPr lang="en-AU" dirty="0" smtClean="0"/>
              <a:t> </a:t>
            </a:r>
            <a:r>
              <a:rPr lang="en-AU" sz="2400" dirty="0" smtClean="0"/>
              <a:t>the end of this lecture you should be able to: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 smtClean="0"/>
              <a:t>Define an intangible asset and discuss its characteristics.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 smtClean="0"/>
              <a:t>Understand the recognition issues and subsequent measurement (revaluation, amortisation, impairment) for intangibles as per AASB 138.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 smtClean="0"/>
              <a:t>Differentiate and account for research and development expenditure.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AU" sz="2400" dirty="0" smtClean="0"/>
              <a:t>Understand accounting for intangibles as a controversial issue with significant impacts on the capital markets. </a:t>
            </a: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EA12C835-C0AF-4479-B430-2747CFAE17F0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3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58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 smtClean="0"/>
              <a:t>Intangibles – Do they matter?</a:t>
            </a:r>
            <a:endParaRPr lang="en-AU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628800"/>
            <a:ext cx="8280400" cy="4392588"/>
          </a:xfrm>
        </p:spPr>
        <p:txBody>
          <a:bodyPr/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Survey of ASX 200 conducted by PWC during 2005 </a:t>
            </a:r>
            <a:endParaRPr lang="en-AU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2200" dirty="0" smtClean="0">
                <a:latin typeface="Arial" charset="0"/>
                <a:ea typeface="ＭＳ Ｐゴシック" charset="0"/>
              </a:rPr>
              <a:t>51</a:t>
            </a:r>
            <a:r>
              <a:rPr lang="en-AU" sz="2200" dirty="0">
                <a:latin typeface="Arial" charset="0"/>
                <a:ea typeface="ＭＳ Ｐゴシック" charset="0"/>
              </a:rPr>
              <a:t>% of market capitalisation unexplained by balance sheets </a:t>
            </a:r>
            <a:r>
              <a:rPr lang="en-AU" sz="2000" i="1" dirty="0">
                <a:latin typeface="Arial" charset="0"/>
                <a:ea typeface="ＭＳ Ｐゴシック" charset="0"/>
              </a:rPr>
              <a:t>(% too high?)</a:t>
            </a:r>
          </a:p>
          <a:p>
            <a:pPr lvl="2"/>
            <a:r>
              <a:rPr lang="en-AU" sz="2000" dirty="0">
                <a:latin typeface="Arial" charset="0"/>
                <a:ea typeface="ＭＳ Ｐゴシック" charset="0"/>
              </a:rPr>
              <a:t>Sectors with smallest difference</a:t>
            </a:r>
          </a:p>
          <a:p>
            <a:pPr lvl="3"/>
            <a:r>
              <a:rPr lang="en-AU" sz="1800" dirty="0">
                <a:latin typeface="Arial" charset="0"/>
                <a:ea typeface="ＭＳ Ｐゴシック" charset="0"/>
              </a:rPr>
              <a:t>Consumer Staples &amp; Discretionary</a:t>
            </a:r>
          </a:p>
          <a:p>
            <a:pPr lvl="2"/>
            <a:r>
              <a:rPr lang="en-AU" sz="2000" dirty="0">
                <a:latin typeface="Arial" charset="0"/>
                <a:ea typeface="ＭＳ Ｐゴシック" charset="0"/>
              </a:rPr>
              <a:t>Sectors with largest difference</a:t>
            </a:r>
          </a:p>
          <a:p>
            <a:pPr lvl="3"/>
            <a:r>
              <a:rPr lang="en-AU" sz="1800" dirty="0">
                <a:latin typeface="Arial" charset="0"/>
                <a:ea typeface="ＭＳ Ｐゴシック" charset="0"/>
              </a:rPr>
              <a:t>Telecommunications</a:t>
            </a:r>
          </a:p>
          <a:p>
            <a:pPr lvl="3"/>
            <a:r>
              <a:rPr lang="en-AU" sz="1800" dirty="0">
                <a:latin typeface="Arial" charset="0"/>
                <a:ea typeface="ＭＳ Ｐゴシック" charset="0"/>
              </a:rPr>
              <a:t>Information Technology </a:t>
            </a:r>
          </a:p>
          <a:p>
            <a:pPr lvl="3"/>
            <a:r>
              <a:rPr lang="en-AU" sz="1800" dirty="0">
                <a:latin typeface="Arial" charset="0"/>
                <a:ea typeface="ＭＳ Ｐゴシック" charset="0"/>
              </a:rPr>
              <a:t>Energy</a:t>
            </a:r>
          </a:p>
          <a:p>
            <a:pPr lvl="3"/>
            <a:r>
              <a:rPr lang="en-AU" sz="1800" dirty="0">
                <a:latin typeface="Arial" charset="0"/>
                <a:ea typeface="ＭＳ Ｐゴシック" charset="0"/>
              </a:rPr>
              <a:t>Metals &amp; Mining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445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 smtClean="0"/>
              <a:t>Intangibles - Importance</a:t>
            </a:r>
            <a:endParaRPr lang="en-AU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556792"/>
            <a:ext cx="8280400" cy="446459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Increasing business expenditure on intangibles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2400" dirty="0" smtClean="0"/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BUT by and of themselves neither create value or generate growth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2400" dirty="0" smtClean="0"/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Intangibles need support and enhancement systems to create value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2400" dirty="0" smtClean="0"/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Without support loses value very quickly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2400" dirty="0" smtClean="0"/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Far quicker than the value of </a:t>
            </a:r>
            <a:r>
              <a:rPr lang="en-AU" sz="2400" b="1" dirty="0" smtClean="0"/>
              <a:t>tangible assets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017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 smtClean="0"/>
              <a:t>Intangibles – Dot com crash</a:t>
            </a:r>
            <a:endParaRPr lang="en-AU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772816"/>
            <a:ext cx="8280400" cy="4248572"/>
          </a:xfrm>
        </p:spPr>
        <p:txBody>
          <a:bodyPr/>
          <a:lstStyle/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Dot-com bubble 1995-2000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Internet boom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During 1999 and early 2000 the US Federal Reserve increased interest rates six times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Economy began to lose speed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Dot-com bubble burst Friday 10 March 2000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Stock market crash 2000-2002 $5 trillion loss in market 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9834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 smtClean="0"/>
              <a:t>Intangibles – IFRS impact</a:t>
            </a:r>
            <a:endParaRPr lang="en-AU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sz="2400" dirty="0">
                <a:latin typeface="Arial" charset="0"/>
                <a:ea typeface="ＭＳ Ｐゴシック" charset="0"/>
                <a:cs typeface="ＭＳ Ｐゴシック" charset="0"/>
              </a:rPr>
              <a:t>Shrinking Balance Sheets</a:t>
            </a:r>
          </a:p>
          <a:p>
            <a:pPr lvl="1"/>
            <a:r>
              <a:rPr lang="en-AU" sz="2400" dirty="0">
                <a:latin typeface="Arial" charset="0"/>
                <a:ea typeface="ＭＳ Ｐゴシック" charset="0"/>
              </a:rPr>
              <a:t>EY predicted $40Bn wipe out off value of intangibles by </a:t>
            </a:r>
            <a:r>
              <a:rPr lang="en-AU" sz="2400" dirty="0" smtClean="0">
                <a:latin typeface="Arial" charset="0"/>
                <a:ea typeface="ＭＳ Ｐゴシック" charset="0"/>
              </a:rPr>
              <a:t>Australian </a:t>
            </a:r>
            <a:r>
              <a:rPr lang="en-AU" sz="2400" dirty="0">
                <a:latin typeface="Arial" charset="0"/>
                <a:ea typeface="ＭＳ Ｐゴシック" charset="0"/>
              </a:rPr>
              <a:t>companies</a:t>
            </a:r>
          </a:p>
          <a:p>
            <a:pPr lvl="2"/>
            <a:r>
              <a:rPr lang="en-AU" sz="2400" dirty="0">
                <a:latin typeface="Arial" charset="0"/>
                <a:ea typeface="ＭＳ Ｐゴシック" charset="0"/>
              </a:rPr>
              <a:t>Coca-Cola wrote-off $1.9Bn of internally generated intangible assets (bottlers agreements) to comply with IFRS</a:t>
            </a:r>
          </a:p>
          <a:p>
            <a:pPr lvl="2"/>
            <a:r>
              <a:rPr lang="en-AU" sz="2400" dirty="0">
                <a:latin typeface="Arial" charset="0"/>
                <a:ea typeface="ＭＳ Ｐゴシック" charset="0"/>
              </a:rPr>
              <a:t>Fosters wrote-off $1.2Bn (brand names &amp; mailing lists) </a:t>
            </a:r>
          </a:p>
          <a:p>
            <a:pPr lvl="2"/>
            <a:endParaRPr lang="en-AU" sz="2400" b="1" dirty="0">
              <a:latin typeface="Arial" charset="0"/>
              <a:ea typeface="ＭＳ Ｐゴシック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986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569325" cy="611187"/>
          </a:xfrm>
        </p:spPr>
        <p:txBody>
          <a:bodyPr/>
          <a:lstStyle/>
          <a:p>
            <a:r>
              <a:rPr lang="en-AU" altLang="en-US" sz="2800" b="1" dirty="0" smtClean="0">
                <a:latin typeface="+mn-lt"/>
              </a:rPr>
              <a:t>Asset Definition vs Intangible Assets Definition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371504" y="1772816"/>
            <a:ext cx="8135937" cy="4648711"/>
          </a:xfrm>
          <a:prstGeom prst="rect">
            <a:avLst/>
          </a:prstGeo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n-AU" altLang="en-US" sz="2400" dirty="0" smtClean="0">
                <a:solidFill>
                  <a:srgbClr val="000000"/>
                </a:solidFill>
              </a:rPr>
              <a:t>The </a:t>
            </a:r>
            <a:r>
              <a:rPr lang="en-AU" altLang="en-US" sz="2400" i="1" dirty="0" smtClean="0">
                <a:solidFill>
                  <a:srgbClr val="000000"/>
                </a:solidFill>
              </a:rPr>
              <a:t>Conceptual Framework </a:t>
            </a:r>
            <a:r>
              <a:rPr lang="en-AU" altLang="en-US" sz="2400" dirty="0" smtClean="0">
                <a:solidFill>
                  <a:srgbClr val="000000"/>
                </a:solidFill>
              </a:rPr>
              <a:t>definition of an asset:</a:t>
            </a:r>
          </a:p>
          <a:p>
            <a:pPr marL="0" indent="0" algn="just" eaLnBrk="1" hangingPunct="1"/>
            <a:r>
              <a:rPr lang="en-AU" altLang="en-US" sz="2400" dirty="0" smtClean="0">
                <a:solidFill>
                  <a:srgbClr val="000000"/>
                </a:solidFill>
              </a:rPr>
              <a:t>“A resource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controlled</a:t>
            </a:r>
            <a:r>
              <a:rPr lang="en-AU" altLang="en-US" sz="2400" dirty="0" smtClean="0">
                <a:solidFill>
                  <a:srgbClr val="000000"/>
                </a:solidFill>
              </a:rPr>
              <a:t> by the entity as a result of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past events</a:t>
            </a:r>
            <a:r>
              <a:rPr lang="en-AU" altLang="en-US" sz="2400" dirty="0" smtClean="0">
                <a:solidFill>
                  <a:srgbClr val="000000"/>
                </a:solidFill>
              </a:rPr>
              <a:t> from which the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future economic benefits </a:t>
            </a:r>
            <a:r>
              <a:rPr lang="en-AU" altLang="en-US" sz="2400" dirty="0" smtClean="0">
                <a:solidFill>
                  <a:srgbClr val="000000"/>
                </a:solidFill>
              </a:rPr>
              <a:t>are expected to flow to the entity.”</a:t>
            </a:r>
          </a:p>
          <a:p>
            <a:pPr marL="0" indent="0" algn="just" eaLnBrk="1" hangingPunct="1"/>
            <a:endParaRPr lang="en-AU" altLang="en-US" sz="2400" dirty="0" smtClean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AU" altLang="en-US" sz="2400" dirty="0">
                <a:solidFill>
                  <a:srgbClr val="000000"/>
                </a:solidFill>
              </a:rPr>
              <a:t>AASB 138 </a:t>
            </a:r>
            <a:r>
              <a:rPr lang="en-AU" altLang="en-US" sz="2400" i="1" dirty="0" smtClean="0">
                <a:solidFill>
                  <a:srgbClr val="000000"/>
                </a:solidFill>
              </a:rPr>
              <a:t>Intangible Assets </a:t>
            </a:r>
            <a:r>
              <a:rPr lang="en-AU" altLang="en-US" sz="2400" dirty="0" smtClean="0">
                <a:solidFill>
                  <a:srgbClr val="000000"/>
                </a:solidFill>
              </a:rPr>
              <a:t>defines intangible asset: </a:t>
            </a:r>
          </a:p>
          <a:p>
            <a:pPr marL="0" indent="0" algn="just"/>
            <a:r>
              <a:rPr lang="en-AU" altLang="en-US" sz="2400" dirty="0" smtClean="0">
                <a:solidFill>
                  <a:srgbClr val="000000"/>
                </a:solidFill>
              </a:rPr>
              <a:t>“An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identifiable</a:t>
            </a:r>
            <a:r>
              <a:rPr lang="en-AU" altLang="en-US" sz="2400" dirty="0" smtClean="0">
                <a:solidFill>
                  <a:srgbClr val="000000"/>
                </a:solidFill>
              </a:rPr>
              <a:t>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non-monetary </a:t>
            </a:r>
            <a:r>
              <a:rPr lang="en-AU" altLang="en-US" sz="2400" dirty="0" smtClean="0">
                <a:solidFill>
                  <a:srgbClr val="000000"/>
                </a:solidFill>
              </a:rPr>
              <a:t>asset </a:t>
            </a:r>
            <a:r>
              <a:rPr lang="en-AU" altLang="en-US" sz="2400" b="1" dirty="0" smtClean="0">
                <a:solidFill>
                  <a:srgbClr val="000000"/>
                </a:solidFill>
              </a:rPr>
              <a:t>without physical substance</a:t>
            </a:r>
            <a:r>
              <a:rPr lang="en-AU" altLang="en-US" sz="2400" dirty="0" smtClean="0">
                <a:solidFill>
                  <a:srgbClr val="000000"/>
                </a:solidFill>
              </a:rPr>
              <a:t>.” (para 8) </a:t>
            </a:r>
          </a:p>
          <a:p>
            <a:pPr marL="0" indent="0" algn="just"/>
            <a:r>
              <a:rPr lang="en-AU" altLang="en-US" sz="2400" dirty="0" smtClean="0">
                <a:solidFill>
                  <a:srgbClr val="000000"/>
                </a:solidFill>
              </a:rPr>
              <a:t>Examples: Patents, copyrights, trademarks, brand names, contracts, business processes and systems </a:t>
            </a:r>
          </a:p>
          <a:p>
            <a:pPr marL="0" indent="0" algn="just"/>
            <a:endParaRPr lang="en-AU" altLang="en-US" sz="2400" dirty="0">
              <a:solidFill>
                <a:srgbClr val="000000"/>
              </a:solidFill>
            </a:endParaRPr>
          </a:p>
          <a:p>
            <a:pPr marL="0" indent="0" algn="just"/>
            <a:endParaRPr lang="en-AU" altLang="en-US" sz="1800" dirty="0" smtClean="0">
              <a:solidFill>
                <a:srgbClr val="000000"/>
              </a:solidFill>
            </a:endParaRPr>
          </a:p>
          <a:p>
            <a:pPr marL="0" lvl="1" indent="0" algn="just">
              <a:buNone/>
            </a:pPr>
            <a:endParaRPr lang="en-AU" altLang="en-US" sz="1800" dirty="0">
              <a:solidFill>
                <a:srgbClr val="000000"/>
              </a:solidFill>
            </a:endParaRPr>
          </a:p>
          <a:p>
            <a:pPr marL="0" indent="0" algn="just"/>
            <a:endParaRPr lang="en-AU" altLang="en-US" sz="1800" dirty="0" smtClean="0">
              <a:solidFill>
                <a:srgbClr val="000000"/>
              </a:solidFill>
            </a:endParaRPr>
          </a:p>
          <a:p>
            <a:pPr algn="just"/>
            <a:endParaRPr lang="en-AU" alt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B6259DF1-7B05-4A93-AD99-3B2401C4BDCE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8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1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AU" altLang="en-US" sz="2400" dirty="0">
                <a:solidFill>
                  <a:srgbClr val="000000"/>
                </a:solidFill>
              </a:rPr>
              <a:t>The </a:t>
            </a:r>
            <a:r>
              <a:rPr lang="en-AU" altLang="en-US" sz="2400" i="1" dirty="0">
                <a:solidFill>
                  <a:srgbClr val="000000"/>
                </a:solidFill>
              </a:rPr>
              <a:t>Conceptual Framework </a:t>
            </a:r>
            <a:r>
              <a:rPr lang="en-AU" altLang="en-US" sz="2400" dirty="0">
                <a:solidFill>
                  <a:srgbClr val="000000"/>
                </a:solidFill>
              </a:rPr>
              <a:t>does not define any differences between assets. </a:t>
            </a:r>
          </a:p>
          <a:p>
            <a:pPr lvl="2" algn="just">
              <a:buFont typeface="Wingdings" pitchFamily="2" charset="2"/>
              <a:buChar char="Ø"/>
            </a:pPr>
            <a:r>
              <a:rPr lang="en-AU" altLang="en-US" sz="2400" dirty="0">
                <a:solidFill>
                  <a:srgbClr val="000000"/>
                </a:solidFill>
              </a:rPr>
              <a:t> It does not specify that </a:t>
            </a:r>
            <a:r>
              <a:rPr lang="en-AU" altLang="en-US" sz="2400" b="1" dirty="0">
                <a:solidFill>
                  <a:srgbClr val="000000"/>
                </a:solidFill>
              </a:rPr>
              <a:t>identifiability </a:t>
            </a:r>
            <a:r>
              <a:rPr lang="en-AU" altLang="en-US" sz="2400" dirty="0">
                <a:solidFill>
                  <a:srgbClr val="000000"/>
                </a:solidFill>
              </a:rPr>
              <a:t>(separability), </a:t>
            </a:r>
            <a:r>
              <a:rPr lang="en-AU" altLang="en-US" sz="2400" b="1" dirty="0">
                <a:solidFill>
                  <a:srgbClr val="000000"/>
                </a:solidFill>
              </a:rPr>
              <a:t>tangibility</a:t>
            </a:r>
            <a:r>
              <a:rPr lang="en-AU" altLang="en-US" sz="2400" dirty="0">
                <a:solidFill>
                  <a:srgbClr val="000000"/>
                </a:solidFill>
              </a:rPr>
              <a:t>, and </a:t>
            </a:r>
            <a:r>
              <a:rPr lang="en-AU" altLang="en-US" sz="2400" b="1" dirty="0">
                <a:solidFill>
                  <a:srgbClr val="000000"/>
                </a:solidFill>
              </a:rPr>
              <a:t>existence of markets </a:t>
            </a:r>
            <a:r>
              <a:rPr lang="en-AU" altLang="en-US" sz="2400" dirty="0">
                <a:solidFill>
                  <a:srgbClr val="000000"/>
                </a:solidFill>
              </a:rPr>
              <a:t>for the asset are relevant in the decision about whether to record and report an asset.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777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3529" y="980728"/>
            <a:ext cx="8280919" cy="900261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Intangibles – Definition</a:t>
            </a:r>
            <a:br>
              <a:rPr lang="en-AU" altLang="en-US" sz="2800" b="1" dirty="0" smtClean="0">
                <a:latin typeface="+mn-lt"/>
              </a:rPr>
            </a:br>
            <a:endParaRPr lang="en-AU" altLang="en-US" sz="2800" b="1" dirty="0" smtClean="0">
              <a:latin typeface="+mn-lt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20105" y="1880989"/>
            <a:ext cx="8568952" cy="395962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/>
            <a:r>
              <a:rPr lang="en-AU" altLang="en-US" sz="2400" b="1" dirty="0" smtClean="0"/>
              <a:t>‘Identifiable’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 smtClean="0"/>
              <a:t>Identifiability creates barriers to recognition in financial statements. It is a test of:</a:t>
            </a:r>
          </a:p>
          <a:p>
            <a:pPr marL="482600" lvl="2" indent="-285750">
              <a:buFont typeface="Wingdings" panose="05000000000000000000" pitchFamily="2" charset="2"/>
              <a:buChar char="Ø"/>
            </a:pPr>
            <a:r>
              <a:rPr lang="en-AU" altLang="en-US" sz="2400" b="1" dirty="0" smtClean="0"/>
              <a:t>Separability</a:t>
            </a:r>
            <a:r>
              <a:rPr lang="en-AU" altLang="en-US" sz="2400" dirty="0" smtClean="0"/>
              <a:t>: The capacity of being separated from the entity and sold, transferred, licensed, rented or exchanged.</a:t>
            </a:r>
          </a:p>
          <a:p>
            <a:pPr marL="482600" lvl="2" indent="-285750">
              <a:buFont typeface="Wingdings" panose="05000000000000000000" pitchFamily="2" charset="2"/>
              <a:buChar char="Ø"/>
            </a:pPr>
            <a:endParaRPr lang="en-AU" altLang="en-US" sz="2400" dirty="0" smtClean="0"/>
          </a:p>
          <a:p>
            <a:pPr marL="482600" lvl="2" indent="-285750">
              <a:buFont typeface="Wingdings" panose="05000000000000000000" pitchFamily="2" charset="2"/>
              <a:buChar char="Ø"/>
            </a:pPr>
            <a:r>
              <a:rPr lang="en-AU" altLang="en-US" sz="2400" b="1" dirty="0" smtClean="0"/>
              <a:t>Contractual or other legal rights: </a:t>
            </a:r>
            <a:r>
              <a:rPr lang="en-AU" altLang="en-US" sz="2400" dirty="0" smtClean="0"/>
              <a:t>to demonstrate </a:t>
            </a:r>
            <a:r>
              <a:rPr lang="en-AU" altLang="en-US" sz="2400" b="1" dirty="0" smtClean="0"/>
              <a:t>control</a:t>
            </a:r>
            <a:r>
              <a:rPr lang="en-AU" altLang="en-US" sz="2400" b="1" i="1" dirty="0" smtClean="0"/>
              <a:t> </a:t>
            </a:r>
            <a:r>
              <a:rPr lang="en-AU" altLang="en-US" sz="2400" dirty="0" smtClean="0"/>
              <a:t>over the asset.</a:t>
            </a:r>
          </a:p>
          <a:p>
            <a:pPr marL="0" indent="0"/>
            <a:endParaRPr lang="en-AU" altLang="en-US" sz="1000" dirty="0"/>
          </a:p>
          <a:p>
            <a:pPr marL="0" indent="0"/>
            <a:endParaRPr lang="en-AU" altLang="en-US" sz="1800" dirty="0"/>
          </a:p>
          <a:p>
            <a:pPr marL="196850" lvl="2" indent="0">
              <a:buNone/>
            </a:pPr>
            <a:endParaRPr lang="en-AU" altLang="en-US" sz="1800" dirty="0"/>
          </a:p>
          <a:p>
            <a:pPr marL="196850" lvl="2" indent="0">
              <a:buNone/>
            </a:pPr>
            <a:endParaRPr lang="en-AU" altLang="en-US" sz="1800" dirty="0" smtClean="0"/>
          </a:p>
          <a:p>
            <a:pPr marL="0" indent="0"/>
            <a:endParaRPr lang="en-AU" altLang="en-US" sz="1800" b="1" dirty="0" smtClean="0"/>
          </a:p>
        </p:txBody>
      </p:sp>
      <p:sp>
        <p:nvSpPr>
          <p:cNvPr id="1741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0DBEB8A2-D0CD-4280-A0C4-660E384DEBF6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10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2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3529" y="980728"/>
            <a:ext cx="8280919" cy="900261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Intangibles - Definition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>
          <a:xfrm>
            <a:off x="323528" y="1700808"/>
            <a:ext cx="8640960" cy="42838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/>
            <a:r>
              <a:rPr lang="en-AU" altLang="en-US" sz="1800" b="1" dirty="0" smtClean="0"/>
              <a:t>‘</a:t>
            </a:r>
            <a:r>
              <a:rPr lang="en-AU" altLang="en-US" sz="2400" b="1" dirty="0"/>
              <a:t>Non-monetary’ </a:t>
            </a:r>
          </a:p>
          <a:p>
            <a:pPr marL="125413" lvl="1" indent="-285750">
              <a:spcBef>
                <a:spcPct val="50000"/>
              </a:spcBef>
            </a:pPr>
            <a:r>
              <a:rPr lang="en-US" sz="2400" dirty="0" smtClean="0"/>
              <a:t>Monetary </a:t>
            </a:r>
            <a:r>
              <a:rPr lang="en-US" sz="2400" dirty="0"/>
              <a:t>assets: Money, or assets to be received in fixed or determinable amounts </a:t>
            </a:r>
            <a:r>
              <a:rPr lang="en-US" sz="2400" dirty="0" smtClean="0"/>
              <a:t>of money</a:t>
            </a:r>
            <a:r>
              <a:rPr lang="en-US" sz="2400" dirty="0"/>
              <a:t>. </a:t>
            </a:r>
          </a:p>
          <a:p>
            <a:pPr marL="125413" lvl="1" indent="-285750">
              <a:spcBef>
                <a:spcPct val="50000"/>
              </a:spcBef>
            </a:pPr>
            <a:r>
              <a:rPr lang="en-US" sz="2400" dirty="0" smtClean="0"/>
              <a:t>Intangibles </a:t>
            </a:r>
            <a:r>
              <a:rPr lang="en-US" sz="2400" dirty="0"/>
              <a:t>are not financial </a:t>
            </a:r>
            <a:r>
              <a:rPr lang="en-US" sz="2400" dirty="0" smtClean="0"/>
              <a:t>assets. </a:t>
            </a:r>
          </a:p>
          <a:p>
            <a:pPr marL="125413" lvl="1" indent="-285750">
              <a:spcBef>
                <a:spcPct val="50000"/>
              </a:spcBef>
            </a:pPr>
            <a:r>
              <a:rPr lang="en-US" sz="2400" b="1" dirty="0" smtClean="0"/>
              <a:t>Future </a:t>
            </a:r>
            <a:r>
              <a:rPr lang="en-US" sz="2400" b="1" dirty="0"/>
              <a:t>economics benefits </a:t>
            </a:r>
            <a:r>
              <a:rPr lang="en-US" sz="2400" dirty="0"/>
              <a:t>associated with </a:t>
            </a:r>
            <a:r>
              <a:rPr lang="en-US" sz="2400" dirty="0" smtClean="0"/>
              <a:t>intangibles are often not fixed or determinable.</a:t>
            </a:r>
            <a:endParaRPr lang="en-US" sz="2400" dirty="0"/>
          </a:p>
          <a:p>
            <a:pPr marL="0" indent="0"/>
            <a:endParaRPr lang="en-AU" alt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rgbClr val="1A4818"/>
              </a:solidFill>
              <a:latin typeface="Arial" charset="0"/>
            </a:endParaRPr>
          </a:p>
          <a:p>
            <a:pPr marL="804862" lvl="4" indent="0">
              <a:buNone/>
            </a:pPr>
            <a:endParaRPr lang="en-US" sz="1800" dirty="0">
              <a:solidFill>
                <a:srgbClr val="1A4818"/>
              </a:solidFill>
              <a:latin typeface="Arial" charset="0"/>
            </a:endParaRPr>
          </a:p>
          <a:p>
            <a:pPr marL="804862" lvl="4" indent="0">
              <a:buNone/>
            </a:pPr>
            <a:endParaRPr lang="en-AU" altLang="en-US" sz="1800" dirty="0"/>
          </a:p>
          <a:p>
            <a:pPr marL="0" indent="0"/>
            <a:endParaRPr lang="en-AU" altLang="en-US" sz="1800" dirty="0" smtClean="0"/>
          </a:p>
        </p:txBody>
      </p:sp>
      <p:sp>
        <p:nvSpPr>
          <p:cNvPr id="1741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0DBEB8A2-D0CD-4280-A0C4-660E384DEBF6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11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4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 Definition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/>
            <a:r>
              <a:rPr lang="en-AU" altLang="en-US" sz="2400" b="1" dirty="0" smtClean="0"/>
              <a:t>‘Without </a:t>
            </a:r>
            <a:r>
              <a:rPr lang="en-AU" altLang="en-US" sz="2400" b="1" dirty="0"/>
              <a:t>physical substance’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/>
              <a:t>Something that is ‘incapable of being </a:t>
            </a:r>
            <a:r>
              <a:rPr lang="en-AU" altLang="en-US" sz="2400" dirty="0" smtClean="0"/>
              <a:t>touched’.</a:t>
            </a:r>
            <a:endParaRPr lang="en-AU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Tangibility is not an essential attribute of an asset under the CF.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/>
              <a:t>Existence of intangibles is only demonstrable by observing the economic transactions.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382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 smtClean="0"/>
              <a:t>AASB 138 Intangible Assets 1 Jan 2005</a:t>
            </a:r>
            <a:endParaRPr lang="en-AU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700808"/>
            <a:ext cx="8280400" cy="3888532"/>
          </a:xfrm>
        </p:spPr>
        <p:txBody>
          <a:bodyPr/>
          <a:lstStyle/>
          <a:p>
            <a:r>
              <a:rPr lang="en-AU" sz="2400" b="1" dirty="0" smtClean="0"/>
              <a:t>Para 63</a:t>
            </a:r>
          </a:p>
          <a:p>
            <a:r>
              <a:rPr lang="en-AU" sz="2400" b="1" dirty="0" smtClean="0"/>
              <a:t> Internally generated brands, mastheads, publishing titles, consumer lists and items similar in substance shall not be recognised</a:t>
            </a:r>
          </a:p>
          <a:p>
            <a:r>
              <a:rPr lang="en-AU" sz="2400" dirty="0" smtClean="0"/>
              <a:t>Therefore only purchased Intangibles can be recorded on a Balance Sheet.</a:t>
            </a:r>
            <a:endParaRPr lang="en-AU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/>
              <a:t>Barker and </a:t>
            </a:r>
            <a:r>
              <a:rPr lang="en-AU" altLang="en-US" sz="2400" dirty="0" err="1"/>
              <a:t>McGeachin</a:t>
            </a:r>
            <a:r>
              <a:rPr lang="en-AU" altLang="en-US" sz="2400" dirty="0"/>
              <a:t> (2015):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altLang="en-US" sz="2400" dirty="0"/>
              <a:t> </a:t>
            </a:r>
            <a:r>
              <a:rPr lang="en-AU" altLang="en-US" sz="2400" dirty="0" smtClean="0"/>
              <a:t>Does </a:t>
            </a:r>
            <a:r>
              <a:rPr lang="en-AU" altLang="en-US" sz="2400" dirty="0"/>
              <a:t>AASB 138 </a:t>
            </a:r>
            <a:r>
              <a:rPr lang="en-AU" altLang="en-US" sz="2400" dirty="0" smtClean="0"/>
              <a:t>lead to ‘conservative’ accounting?</a:t>
            </a:r>
            <a:endParaRPr lang="en-AU" altLang="en-US" sz="2400" dirty="0"/>
          </a:p>
          <a:p>
            <a:endParaRPr lang="en-AU" sz="2400" b="1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4959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61286" y="1052736"/>
            <a:ext cx="8280919" cy="900261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Intangibles - Recognition Issues</a:t>
            </a:r>
          </a:p>
        </p:txBody>
      </p:sp>
      <p:sp>
        <p:nvSpPr>
          <p:cNvPr id="2253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D3008C2D-E3B3-43EF-9CB6-22A9A008DD31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14</a:t>
            </a:fld>
            <a:endParaRPr lang="en-AU" altLang="en-US" sz="900">
              <a:solidFill>
                <a:schemeClr val="tx2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63645"/>
              </p:ext>
            </p:extLst>
          </p:nvPr>
        </p:nvGraphicFramePr>
        <p:xfrm>
          <a:off x="348126" y="1772816"/>
          <a:ext cx="8506296" cy="43828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5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0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761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/>
                        <a:t>Recognition</a:t>
                      </a: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Initial Measurement</a:t>
                      </a:r>
                    </a:p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23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Internally generated intangibles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Generally: Not capitalized (e.g., customer list,</a:t>
                      </a:r>
                      <a:r>
                        <a:rPr lang="en-US" sz="1600" baseline="0" dirty="0" smtClean="0"/>
                        <a:t> mastheads) 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baseline="0" dirty="0" smtClean="0"/>
                        <a:t>Not separable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baseline="0" dirty="0" smtClean="0"/>
                        <a:t>Recognition criteria of assets hardly satisfied</a:t>
                      </a:r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Expenditures to build a brand name are immediately expensed.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Internally developed research costs</a:t>
                      </a:r>
                      <a:r>
                        <a:rPr lang="en-US" sz="1600" baseline="0" dirty="0" smtClean="0"/>
                        <a:t> are</a:t>
                      </a:r>
                      <a:r>
                        <a:rPr lang="en-US" sz="1600" dirty="0" smtClean="0"/>
                        <a:t> expensed.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 smtClean="0"/>
                        <a:t>Exception</a:t>
                      </a:r>
                      <a:r>
                        <a:rPr lang="en-US" sz="1600" dirty="0" smtClean="0"/>
                        <a:t>: </a:t>
                      </a:r>
                      <a:r>
                        <a:rPr lang="en-US" sz="1600" b="1" dirty="0" smtClean="0"/>
                        <a:t>Development expenditure </a:t>
                      </a:r>
                      <a:r>
                        <a:rPr lang="en-US" sz="1600" dirty="0" smtClean="0"/>
                        <a:t>(discussed later),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dirty="0" smtClean="0"/>
                        <a:t>exploration and evaluation costs (see AASB 6).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Expensed</a:t>
                      </a:r>
                    </a:p>
                    <a:p>
                      <a:r>
                        <a:rPr lang="en-US" sz="1600" b="1" dirty="0" smtClean="0"/>
                        <a:t>Not recognized on a Balance</a:t>
                      </a:r>
                      <a:r>
                        <a:rPr lang="en-US" sz="1600" b="1" baseline="0" dirty="0" smtClean="0"/>
                        <a:t> Sheet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96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62087" y="1052926"/>
            <a:ext cx="8280919" cy="900261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Intangibles - Recognition Issues </a:t>
            </a:r>
          </a:p>
        </p:txBody>
      </p:sp>
      <p:sp>
        <p:nvSpPr>
          <p:cNvPr id="2253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D3008C2D-E3B3-43EF-9CB6-22A9A008DD31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15</a:t>
            </a:fld>
            <a:endParaRPr lang="en-AU" altLang="en-US" sz="900">
              <a:solidFill>
                <a:schemeClr val="tx2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725557"/>
              </p:ext>
            </p:extLst>
          </p:nvPr>
        </p:nvGraphicFramePr>
        <p:xfrm>
          <a:off x="401002" y="1844824"/>
          <a:ext cx="8352605" cy="4392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7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942"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/>
                        <a:t>Recognition</a:t>
                      </a:r>
                    </a:p>
                    <a:p>
                      <a:pPr algn="ctr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Initial Measurement</a:t>
                      </a:r>
                    </a:p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080"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Externally acquired intangibles</a:t>
                      </a:r>
                    </a:p>
                    <a:p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/>
                        <a:t>Acquired separately</a:t>
                      </a:r>
                      <a:endParaRPr lang="en-US" sz="1600" b="1" dirty="0" smtClean="0"/>
                    </a:p>
                    <a:p>
                      <a:endParaRPr lang="en-US" sz="1600" b="1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Can be </a:t>
                      </a:r>
                      <a:r>
                        <a:rPr lang="en-US" sz="1600" dirty="0" err="1" smtClean="0"/>
                        <a:t>capitalised</a:t>
                      </a:r>
                      <a:r>
                        <a:rPr lang="en-US" sz="1600" dirty="0" smtClean="0"/>
                        <a:t>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dirty="0" smtClean="0"/>
                        <a:t>If Separable - Para 12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baseline="0" dirty="0" smtClean="0"/>
                        <a:t>Tends to satisfy asset recognition tests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Cost – AASB138 Para 24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=Purchase price + tax + direct cost (legal, consulting, registration </a:t>
                      </a:r>
                      <a:r>
                        <a:rPr lang="en-US" sz="1600" dirty="0" err="1" smtClean="0">
                          <a:solidFill>
                            <a:srgbClr val="393938"/>
                          </a:solidFill>
                          <a:latin typeface="Arial" charset="0"/>
                        </a:rPr>
                        <a:t>etc</a:t>
                      </a: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)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Acquired through business</a:t>
                      </a:r>
                      <a:r>
                        <a:rPr lang="en-US" sz="1600" b="1" baseline="0" dirty="0" smtClean="0"/>
                        <a:t> combination</a:t>
                      </a:r>
                    </a:p>
                    <a:p>
                      <a:endParaRPr lang="en-US" sz="1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8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ct val="5000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Cost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=Fair value at acquisition date</a:t>
                      </a:r>
                    </a:p>
                    <a:p>
                      <a:pPr algn="l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028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Goodwill purchased through business combination</a:t>
                      </a:r>
                    </a:p>
                    <a:p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Cost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=Acquisition cost less FV of net asset of acquired entity</a:t>
                      </a:r>
                    </a:p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n-US" sz="1600" dirty="0" smtClean="0">
                          <a:solidFill>
                            <a:srgbClr val="393938"/>
                          </a:solidFill>
                          <a:latin typeface="Arial" charset="0"/>
                        </a:rPr>
                        <a:t>AASB3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86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5537" y="944563"/>
            <a:ext cx="8280919" cy="828253"/>
          </a:xfrm>
        </p:spPr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Intangibles -Subsequent Measurement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4294967295"/>
          </p:nvPr>
        </p:nvSpPr>
        <p:spPr>
          <a:xfrm>
            <a:off x="395537" y="1772816"/>
            <a:ext cx="8568951" cy="4769272"/>
          </a:xfrm>
          <a:prstGeom prst="rect">
            <a:avLst/>
          </a:prstGeom>
        </p:spPr>
        <p:txBody>
          <a:bodyPr/>
          <a:lstStyle/>
          <a:p>
            <a:pPr marL="98425" indent="0"/>
            <a:r>
              <a:rPr lang="en-US" sz="2400" dirty="0">
                <a:ea typeface="ＭＳ Ｐゴシック" charset="0"/>
              </a:rPr>
              <a:t>Issue 1: Policy choice</a:t>
            </a:r>
          </a:p>
          <a:p>
            <a:pPr lvl="1"/>
            <a:r>
              <a:rPr lang="en-US" sz="2400" dirty="0">
                <a:ea typeface="ＭＳ Ｐゴシック" charset="0"/>
              </a:rPr>
              <a:t>Cost model or </a:t>
            </a:r>
          </a:p>
          <a:p>
            <a:pPr lvl="1"/>
            <a:r>
              <a:rPr lang="en-US" sz="2400" dirty="0">
                <a:ea typeface="ＭＳ Ｐゴシック" charset="0"/>
              </a:rPr>
              <a:t>Revaluation model</a:t>
            </a:r>
          </a:p>
          <a:p>
            <a:pPr marL="98425" indent="0"/>
            <a:endParaRPr lang="en-US" sz="2400" i="1" dirty="0">
              <a:ea typeface="ＭＳ Ｐゴシック" charset="0"/>
            </a:endParaRPr>
          </a:p>
          <a:p>
            <a:pPr marL="98425" indent="0"/>
            <a:r>
              <a:rPr lang="en-US" sz="2400" dirty="0">
                <a:ea typeface="ＭＳ Ｐゴシック" charset="0"/>
              </a:rPr>
              <a:t>Issue 2: Consumption of future economic benefits</a:t>
            </a:r>
          </a:p>
          <a:p>
            <a:pPr lvl="1"/>
            <a:r>
              <a:rPr lang="en-US" sz="2400" dirty="0">
                <a:ea typeface="ＭＳ Ｐゴシック" charset="0"/>
              </a:rPr>
              <a:t>Systematic allocation </a:t>
            </a:r>
          </a:p>
          <a:p>
            <a:pPr marL="620713" lvl="1" indent="0">
              <a:buNone/>
            </a:pPr>
            <a:r>
              <a:rPr lang="en-US" sz="2400" dirty="0">
                <a:ea typeface="ＭＳ Ｐゴシック" charset="0"/>
              </a:rPr>
              <a:t>(</a:t>
            </a:r>
            <a:r>
              <a:rPr lang="en-US" sz="2400" dirty="0" err="1">
                <a:ea typeface="ＭＳ Ｐゴシック" charset="0"/>
              </a:rPr>
              <a:t>eg</a:t>
            </a:r>
            <a:r>
              <a:rPr lang="en-US" sz="2400" dirty="0">
                <a:ea typeface="ＭＳ Ｐゴシック" charset="0"/>
              </a:rPr>
              <a:t> depreciation/</a:t>
            </a:r>
            <a:r>
              <a:rPr lang="en-US" sz="2400" dirty="0" err="1">
                <a:ea typeface="ＭＳ Ｐゴシック" charset="0"/>
              </a:rPr>
              <a:t>amortisation</a:t>
            </a:r>
            <a:r>
              <a:rPr lang="en-US" sz="2400" dirty="0">
                <a:ea typeface="ＭＳ Ｐゴシック" charset="0"/>
              </a:rPr>
              <a:t>) </a:t>
            </a:r>
          </a:p>
          <a:p>
            <a:pPr lvl="1"/>
            <a:r>
              <a:rPr lang="en-US" sz="2400" dirty="0">
                <a:ea typeface="ＭＳ Ｐゴシック" charset="0"/>
              </a:rPr>
              <a:t>Impairment </a:t>
            </a:r>
            <a:endParaRPr lang="en-US" sz="2400" dirty="0">
              <a:solidFill>
                <a:srgbClr val="7030A0"/>
              </a:solidFill>
              <a:ea typeface="ＭＳ Ｐゴシック" charset="0"/>
            </a:endParaRPr>
          </a:p>
          <a:p>
            <a:pPr lvl="4">
              <a:buFont typeface="Wingdings" pitchFamily="2" charset="2"/>
              <a:buChar char="Ø"/>
            </a:pPr>
            <a:endParaRPr lang="en-AU" alt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2662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247DAF7A-BAB2-4C47-8BD2-7570A20A1302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16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988840"/>
            <a:ext cx="8280400" cy="4032548"/>
          </a:xfrm>
        </p:spPr>
        <p:txBody>
          <a:bodyPr/>
          <a:lstStyle/>
          <a:p>
            <a:pPr marL="98425"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On Issue 1, AASB138 stipulates</a:t>
            </a:r>
          </a:p>
          <a:p>
            <a:pPr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Elect either cost or revaluation provided there is an active market </a:t>
            </a:r>
            <a:r>
              <a:rPr lang="en-US" sz="2400" i="1" dirty="0">
                <a:latin typeface="Arial" charset="0"/>
                <a:ea typeface="ＭＳ Ｐゴシック" charset="0"/>
              </a:rPr>
              <a:t>(AASB138.72)</a:t>
            </a:r>
          </a:p>
          <a:p>
            <a:pPr indent="0">
              <a:lnSpc>
                <a:spcPct val="100000"/>
              </a:lnSpc>
              <a:spcAft>
                <a:spcPts val="0"/>
              </a:spcAft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Cost Model </a:t>
            </a:r>
            <a:r>
              <a:rPr lang="en-US" sz="2400" i="1" dirty="0">
                <a:latin typeface="Arial" charset="0"/>
                <a:ea typeface="ＭＳ Ｐゴシック" charset="0"/>
              </a:rPr>
              <a:t>(AASB138.74)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CA = Cost less Accumulated </a:t>
            </a:r>
            <a:r>
              <a:rPr lang="en-US" sz="2400" dirty="0" err="1">
                <a:solidFill>
                  <a:srgbClr val="7030A0"/>
                </a:solidFill>
                <a:latin typeface="Arial" charset="0"/>
                <a:ea typeface="ＭＳ Ｐゴシック" charset="0"/>
              </a:rPr>
              <a:t>Amortisation</a:t>
            </a: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 and Accumulated Impairment Losses </a:t>
            </a:r>
          </a:p>
          <a:p>
            <a:pPr indent="0">
              <a:lnSpc>
                <a:spcPct val="100000"/>
              </a:lnSpc>
              <a:spcAft>
                <a:spcPts val="0"/>
              </a:spcAft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Revaluation Model </a:t>
            </a:r>
            <a:r>
              <a:rPr lang="en-US" sz="2400" i="1" dirty="0">
                <a:latin typeface="Arial" charset="0"/>
                <a:ea typeface="ＭＳ Ｐゴシック" charset="0"/>
              </a:rPr>
              <a:t>(AASB138.75)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indent="0">
              <a:lnSpc>
                <a:spcPct val="100000"/>
              </a:lnSpc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CA = FV less </a:t>
            </a:r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ＭＳ Ｐゴシック" charset="0"/>
              </a:rPr>
              <a:t>Accumulated </a:t>
            </a:r>
            <a:r>
              <a:rPr lang="en-US" sz="2400" dirty="0" err="1" smtClean="0">
                <a:solidFill>
                  <a:srgbClr val="7030A0"/>
                </a:solidFill>
                <a:latin typeface="Arial" charset="0"/>
                <a:ea typeface="ＭＳ Ｐゴシック" charset="0"/>
              </a:rPr>
              <a:t>Amortisation</a:t>
            </a:r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and </a:t>
            </a:r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ＭＳ Ｐゴシック" charset="0"/>
              </a:rPr>
              <a:t>Accumulated Impairment Losses</a:t>
            </a:r>
            <a:endParaRPr lang="en-US" sz="2400" dirty="0">
              <a:solidFill>
                <a:srgbClr val="7030A0"/>
              </a:solidFill>
              <a:latin typeface="Arial" charset="0"/>
              <a:ea typeface="ＭＳ Ｐゴシック" charset="0"/>
            </a:endParaRPr>
          </a:p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4374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>
                <a:latin typeface="+mn-lt"/>
              </a:rPr>
              <a:t>Intangibles -Subsequent Measurement</a:t>
            </a:r>
            <a:endParaRPr lang="en-AU" sz="2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98425" indent="0"/>
            <a:r>
              <a:rPr lang="en-US" sz="2400" b="1" dirty="0">
                <a:ea typeface="ＭＳ Ｐゴシック" charset="0"/>
              </a:rPr>
              <a:t>Cost Model </a:t>
            </a:r>
          </a:p>
          <a:p>
            <a:pPr>
              <a:lnSpc>
                <a:spcPct val="90000"/>
              </a:lnSpc>
            </a:pPr>
            <a:r>
              <a:rPr lang="en-AU" sz="2400" dirty="0">
                <a:ea typeface="ＭＳ Ｐゴシック" charset="0"/>
                <a:cs typeface="ＭＳ Ｐゴシック" charset="0"/>
              </a:rPr>
              <a:t>Cost comprises:</a:t>
            </a:r>
          </a:p>
          <a:p>
            <a:pPr lvl="1">
              <a:lnSpc>
                <a:spcPct val="90000"/>
              </a:lnSpc>
            </a:pPr>
            <a:r>
              <a:rPr lang="en-AU" sz="2400" dirty="0">
                <a:ea typeface="ＭＳ Ｐゴシック" charset="0"/>
              </a:rPr>
              <a:t>Purchase price, import duties and any other costs directly attributable to the cost of preparing the asset for intended use</a:t>
            </a:r>
          </a:p>
          <a:p>
            <a:pPr lvl="1">
              <a:lnSpc>
                <a:spcPct val="90000"/>
              </a:lnSpc>
            </a:pPr>
            <a:r>
              <a:rPr lang="en-AU" sz="2400" dirty="0">
                <a:ea typeface="ＭＳ Ｐゴシック" charset="0"/>
              </a:rPr>
              <a:t>Discounts and rebates are deducted from </a:t>
            </a:r>
            <a:r>
              <a:rPr lang="en-AU" sz="2400" dirty="0" smtClean="0">
                <a:ea typeface="ＭＳ Ｐゴシック" charset="0"/>
              </a:rPr>
              <a:t>cost</a:t>
            </a:r>
          </a:p>
          <a:p>
            <a:pPr marL="0" indent="0">
              <a:lnSpc>
                <a:spcPct val="90000"/>
              </a:lnSpc>
            </a:pPr>
            <a:endParaRPr lang="en-AU" sz="2400" dirty="0" smtClean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sz="2400" dirty="0" smtClean="0">
                <a:ea typeface="ＭＳ Ｐゴシック" charset="0"/>
                <a:cs typeface="ＭＳ Ｐゴシック" charset="0"/>
              </a:rPr>
              <a:t>AASB138 Para 65 </a:t>
            </a:r>
            <a:r>
              <a:rPr lang="en-AU" sz="2400" dirty="0">
                <a:ea typeface="ＭＳ Ｐゴシック" charset="0"/>
                <a:cs typeface="ＭＳ Ｐゴシック" charset="0"/>
              </a:rPr>
              <a:t>prohibits the ‘expense and reinstate’ method.</a:t>
            </a:r>
          </a:p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649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700808"/>
            <a:ext cx="8280400" cy="4320580"/>
          </a:xfrm>
        </p:spPr>
        <p:txBody>
          <a:bodyPr/>
          <a:lstStyle/>
          <a:p>
            <a:pPr marL="98425" indent="0">
              <a:lnSpc>
                <a:spcPct val="100000"/>
              </a:lnSpc>
              <a:spcAft>
                <a:spcPts val="0"/>
              </a:spcAft>
            </a:pPr>
            <a:r>
              <a:rPr lang="en-US" sz="2400" b="1" dirty="0">
                <a:ea typeface="ＭＳ Ｐゴシック" charset="0"/>
              </a:rPr>
              <a:t>Revaluation Model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>
                <a:ea typeface="ＭＳ Ｐゴシック" charset="0"/>
              </a:rPr>
              <a:t>FV </a:t>
            </a:r>
            <a:r>
              <a:rPr lang="en-US" sz="2400" dirty="0">
                <a:ea typeface="ＭＳ Ｐゴシック" charset="0"/>
              </a:rPr>
              <a:t>needs active </a:t>
            </a:r>
            <a:r>
              <a:rPr lang="en-US" sz="2400" dirty="0" smtClean="0">
                <a:ea typeface="ＭＳ Ｐゴシック" charset="0"/>
              </a:rPr>
              <a:t>market AASB138 </a:t>
            </a:r>
            <a:r>
              <a:rPr lang="en-AU" sz="2400" b="1" dirty="0" smtClean="0">
                <a:ea typeface="ＭＳ Ｐゴシック" charset="0"/>
              </a:rPr>
              <a:t>Para 78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AU" sz="2400" dirty="0" smtClean="0">
                <a:ea typeface="ＭＳ Ｐゴシック" charset="0"/>
              </a:rPr>
              <a:t>AASB 13 Appendix A Defined Terms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AU" sz="2400" dirty="0" smtClean="0">
                <a:ea typeface="ＭＳ Ｐゴシック" charset="0"/>
              </a:rPr>
              <a:t>‘active </a:t>
            </a:r>
            <a:r>
              <a:rPr lang="en-AU" sz="2400" dirty="0">
                <a:ea typeface="ＭＳ Ｐゴシック" charset="0"/>
              </a:rPr>
              <a:t>market’ </a:t>
            </a:r>
            <a:r>
              <a:rPr lang="en-AU" sz="2400" dirty="0" smtClean="0">
                <a:ea typeface="ＭＳ Ｐゴシック" charset="0"/>
              </a:rPr>
              <a:t>A market in which transactions for the asset ...take place with sufficient frequency and volume to provide pricing information on an ongoing basis.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AU" sz="2400" dirty="0" smtClean="0">
                <a:ea typeface="ＭＳ Ｐゴシック" charset="0"/>
              </a:rPr>
              <a:t> Para 78 An </a:t>
            </a:r>
            <a:r>
              <a:rPr lang="en-AU" sz="2400" b="1" dirty="0" smtClean="0">
                <a:ea typeface="ＭＳ Ｐゴシック" charset="0"/>
              </a:rPr>
              <a:t>active market </a:t>
            </a:r>
            <a:r>
              <a:rPr lang="en-AU" sz="2400" dirty="0" smtClean="0">
                <a:ea typeface="ＭＳ Ｐゴシック" charset="0"/>
              </a:rPr>
              <a:t>cannot exist for brands, newspaper mastheads, music and film publishing rights, patents or trademarks.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AU" sz="2400" dirty="0" smtClean="0">
                <a:ea typeface="ＭＳ Ｐゴシック" charset="0"/>
              </a:rPr>
              <a:t>Exceptions: transferable taxi licences, fishing licences and production quotas</a:t>
            </a:r>
            <a:endParaRPr lang="en-AU" sz="2400" dirty="0">
              <a:ea typeface="ＭＳ Ｐゴシック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AU" sz="2400" dirty="0">
                <a:solidFill>
                  <a:srgbClr val="7030A0"/>
                </a:solidFill>
                <a:ea typeface="ＭＳ Ｐゴシック" charset="0"/>
                <a:cs typeface="ＭＳ Ｐゴシック" charset="0"/>
              </a:rPr>
              <a:t>Effectively, AASB138 rules out the revaluation of intangible assets</a:t>
            </a:r>
            <a:r>
              <a:rPr lang="en-AU" sz="2400" dirty="0">
                <a:ea typeface="ＭＳ Ｐゴシック" charset="0"/>
                <a:cs typeface="ＭＳ Ｐゴシック" charset="0"/>
              </a:rPr>
              <a:t>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870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44824"/>
            <a:ext cx="8280400" cy="4176564"/>
          </a:xfrm>
        </p:spPr>
        <p:txBody>
          <a:bodyPr/>
          <a:lstStyle/>
          <a:p>
            <a:pPr marL="98425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On Issue 2, AASB138 stipulates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Regardless of cost or revaluation model both </a:t>
            </a:r>
            <a:r>
              <a:rPr lang="en-US" sz="2400" dirty="0" err="1">
                <a:latin typeface="Arial" charset="0"/>
                <a:ea typeface="ＭＳ Ｐゴシック" charset="0"/>
              </a:rPr>
              <a:t>amortisation</a:t>
            </a:r>
            <a:r>
              <a:rPr lang="en-US" sz="2400" dirty="0">
                <a:latin typeface="Arial" charset="0"/>
                <a:ea typeface="ＭＳ Ｐゴシック" charset="0"/>
              </a:rPr>
              <a:t> and impairment must be considered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Assess </a:t>
            </a: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useful life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Para.88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Finite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charset="0"/>
                <a:ea typeface="ＭＳ Ｐゴシック" charset="0"/>
              </a:rPr>
              <a:t>Indefinite (no foreseeable limit, not the same as infinite)</a:t>
            </a:r>
          </a:p>
          <a:p>
            <a:pPr marL="620713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marL="1028700" lvl="2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Where this life arises from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a contract</a:t>
            </a:r>
            <a:r>
              <a:rPr lang="en-US" sz="2400" dirty="0">
                <a:latin typeface="Arial" charset="0"/>
                <a:ea typeface="ＭＳ Ｐゴシック" charset="0"/>
              </a:rPr>
              <a:t>, useful life may be shorter but not longer than the contractual term (unless renewal is possible without significant cost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Para </a:t>
            </a:r>
            <a:r>
              <a:rPr lang="en-US" sz="2400" dirty="0">
                <a:latin typeface="Arial" charset="0"/>
                <a:ea typeface="ＭＳ Ｐゴシック" charset="0"/>
              </a:rPr>
              <a:t>94)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063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700808"/>
            <a:ext cx="8280400" cy="4608512"/>
          </a:xfrm>
        </p:spPr>
        <p:txBody>
          <a:bodyPr/>
          <a:lstStyle/>
          <a:p>
            <a:pPr marL="98425" indent="0"/>
            <a:r>
              <a:rPr lang="en-US" sz="2400" dirty="0">
                <a:latin typeface="Arial" charset="0"/>
                <a:ea typeface="ＭＳ Ｐゴシック" charset="0"/>
              </a:rPr>
              <a:t>Finite useful lives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AASB138 Para 97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Depreciable amount </a:t>
            </a:r>
            <a:r>
              <a:rPr lang="en-US" sz="2400" dirty="0" err="1">
                <a:latin typeface="Arial" charset="0"/>
                <a:ea typeface="ＭＳ Ｐゴシック" charset="0"/>
              </a:rPr>
              <a:t>amortised</a:t>
            </a:r>
            <a:r>
              <a:rPr lang="en-US" sz="2400" dirty="0">
                <a:latin typeface="Arial" charset="0"/>
                <a:ea typeface="ＭＳ Ｐゴシック" charset="0"/>
              </a:rPr>
              <a:t> systematically over the useful life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Reflecting the pattern of FEB, or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On a straight line basis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From the date the asset is available for use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Until classified as held for sale (AASB 5) or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derecognized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  <a:latin typeface="Arial" charset="0"/>
                <a:ea typeface="ＭＳ Ｐゴシック" charset="0"/>
              </a:rPr>
              <a:t>So Depreciable amount = Cost or other amount less residual value</a:t>
            </a:r>
            <a:endParaRPr lang="en-US" sz="2400" dirty="0">
              <a:solidFill>
                <a:srgbClr val="7030A0"/>
              </a:solidFill>
              <a:latin typeface="Arial" charset="0"/>
              <a:ea typeface="ＭＳ Ｐゴシック" charset="0"/>
            </a:endParaRP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48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98425" indent="0"/>
            <a:r>
              <a:rPr lang="en-US" sz="2400" dirty="0">
                <a:latin typeface="Arial" charset="0"/>
                <a:ea typeface="ＭＳ Ｐゴシック" charset="0"/>
              </a:rPr>
              <a:t>Residual Value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AASB138 Para 100</a:t>
            </a:r>
            <a:endParaRPr lang="en-US" sz="2400" i="1" dirty="0">
              <a:latin typeface="Arial" charset="0"/>
              <a:ea typeface="ＭＳ Ｐゴシック" charset="0"/>
            </a:endParaRPr>
          </a:p>
          <a:p>
            <a:r>
              <a:rPr lang="en-US" sz="2400" dirty="0">
                <a:latin typeface="Arial" charset="0"/>
                <a:ea typeface="ＭＳ Ｐゴシック" charset="0"/>
              </a:rPr>
              <a:t>Assume zero unless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Commitment to purchase by 3</a:t>
            </a:r>
            <a:r>
              <a:rPr lang="en-US" sz="2400" baseline="30000" dirty="0">
                <a:latin typeface="Arial" charset="0"/>
                <a:ea typeface="ＭＳ Ｐゴシック" charset="0"/>
              </a:rPr>
              <a:t>rd</a:t>
            </a:r>
            <a:r>
              <a:rPr lang="en-US" sz="2400" dirty="0">
                <a:latin typeface="Arial" charset="0"/>
                <a:ea typeface="ＭＳ Ｐゴシック" charset="0"/>
              </a:rPr>
              <a:t> party OR</a:t>
            </a:r>
          </a:p>
          <a:p>
            <a:r>
              <a:rPr lang="en-US" sz="2400" b="1" dirty="0">
                <a:latin typeface="Arial" charset="0"/>
                <a:ea typeface="ＭＳ Ｐゴシック" charset="0"/>
              </a:rPr>
              <a:t>Active market </a:t>
            </a:r>
            <a:r>
              <a:rPr lang="en-US" sz="2400" dirty="0">
                <a:latin typeface="Arial" charset="0"/>
                <a:ea typeface="ＭＳ Ｐゴシック" charset="0"/>
              </a:rPr>
              <a:t>AND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This market facilitates reliable measurement of residual value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Probable that the market will exist at end of useful life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8196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98425" indent="0"/>
            <a:r>
              <a:rPr lang="en-US" sz="2400" dirty="0">
                <a:latin typeface="Arial" charset="0"/>
                <a:ea typeface="ＭＳ Ｐゴシック" charset="0"/>
              </a:rPr>
              <a:t>Review </a:t>
            </a:r>
            <a:r>
              <a:rPr lang="en-US" sz="2400" dirty="0" err="1">
                <a:latin typeface="Arial" charset="0"/>
                <a:ea typeface="ＭＳ Ｐゴシック" charset="0"/>
              </a:rPr>
              <a:t>Amortisation</a:t>
            </a:r>
            <a:r>
              <a:rPr lang="en-US" sz="2400" dirty="0">
                <a:latin typeface="Arial" charset="0"/>
                <a:ea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Period </a:t>
            </a:r>
            <a:r>
              <a:rPr lang="en-US" sz="2400" dirty="0">
                <a:latin typeface="Arial" charset="0"/>
                <a:ea typeface="ＭＳ Ｐゴシック" charset="0"/>
              </a:rPr>
              <a:t>and </a:t>
            </a:r>
            <a:r>
              <a:rPr lang="en-US" sz="2400" dirty="0" err="1" smtClean="0">
                <a:latin typeface="Arial" charset="0"/>
                <a:ea typeface="ＭＳ Ｐゴシック" charset="0"/>
              </a:rPr>
              <a:t>Amortisation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Method </a:t>
            </a:r>
          </a:p>
          <a:p>
            <a:pPr marL="98425" indent="0"/>
            <a:r>
              <a:rPr lang="en-US" sz="2400" dirty="0" smtClean="0">
                <a:latin typeface="Arial" charset="0"/>
                <a:ea typeface="ＭＳ Ｐゴシック" charset="0"/>
              </a:rPr>
              <a:t>AASB138 Para 104</a:t>
            </a:r>
            <a:endParaRPr lang="en-US" sz="2400" i="1" dirty="0">
              <a:latin typeface="Arial" charset="0"/>
              <a:ea typeface="ＭＳ Ｐゴシック" charset="0"/>
            </a:endParaRPr>
          </a:p>
          <a:p>
            <a:pPr marL="98425" indent="0"/>
            <a:endParaRPr lang="en-US" sz="2400" i="1" dirty="0">
              <a:latin typeface="Arial" charset="0"/>
              <a:ea typeface="ＭＳ Ｐゴシック" charset="0"/>
            </a:endParaRPr>
          </a:p>
          <a:p>
            <a:r>
              <a:rPr lang="en-US" sz="2400" dirty="0">
                <a:latin typeface="Arial" charset="0"/>
                <a:ea typeface="ＭＳ Ｐゴシック" charset="0"/>
              </a:rPr>
              <a:t>Review annually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Revise accordingly as a change in estimate under AASB108</a:t>
            </a:r>
          </a:p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0658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/>
              <a:t>Intangibles -Subsequent Measurement</a:t>
            </a: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98425" indent="0"/>
            <a:r>
              <a:rPr lang="en-US" sz="2400" dirty="0">
                <a:latin typeface="Arial" charset="0"/>
                <a:ea typeface="ＭＳ Ｐゴシック" charset="0"/>
              </a:rPr>
              <a:t>Indefinite Useful Lives</a:t>
            </a:r>
            <a:endParaRPr lang="en-US" sz="2400" i="1" dirty="0">
              <a:latin typeface="Arial" charset="0"/>
              <a:ea typeface="ＭＳ Ｐゴシック" charset="0"/>
            </a:endParaRPr>
          </a:p>
          <a:p>
            <a:pPr marL="98425" indent="0"/>
            <a:endParaRPr lang="en-US" sz="2400" i="1" dirty="0">
              <a:latin typeface="Arial" charset="0"/>
              <a:ea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</a:rPr>
              <a:t>An </a:t>
            </a:r>
            <a:r>
              <a:rPr lang="en-US" sz="2400" dirty="0">
                <a:latin typeface="Arial" charset="0"/>
                <a:ea typeface="ＭＳ Ｐゴシック" charset="0"/>
              </a:rPr>
              <a:t>intangible asset with an indefinite useful life shall </a:t>
            </a:r>
            <a:r>
              <a:rPr lang="en-US" sz="2400" dirty="0">
                <a:solidFill>
                  <a:srgbClr val="7030A0"/>
                </a:solidFill>
                <a:latin typeface="Arial" charset="0"/>
                <a:ea typeface="ＭＳ Ｐゴシック" charset="0"/>
              </a:rPr>
              <a:t>not</a:t>
            </a:r>
            <a:r>
              <a:rPr lang="en-US" sz="2400" dirty="0">
                <a:latin typeface="Arial" charset="0"/>
                <a:ea typeface="ＭＳ Ｐゴシック" charset="0"/>
              </a:rPr>
              <a:t> be </a:t>
            </a:r>
            <a:r>
              <a:rPr lang="en-US" sz="2400" dirty="0" err="1">
                <a:latin typeface="Arial" charset="0"/>
                <a:ea typeface="ＭＳ Ｐゴシック" charset="0"/>
              </a:rPr>
              <a:t>amortised</a:t>
            </a:r>
            <a:r>
              <a:rPr lang="en-US" sz="2400" dirty="0">
                <a:latin typeface="Arial" charset="0"/>
                <a:ea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AASB138 Para 107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r>
              <a:rPr lang="en-US" sz="2400" dirty="0">
                <a:latin typeface="Arial" charset="0"/>
                <a:ea typeface="ＭＳ Ｐゴシック" charset="0"/>
              </a:rPr>
              <a:t>Review useful life each period and revise accordingly as a change in estimate under AASB108 if necessary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Impairment test annually</a:t>
            </a:r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243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4768" y="975211"/>
            <a:ext cx="828092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en-AU" sz="2800" b="1" dirty="0">
                <a:solidFill>
                  <a:schemeClr val="accent1"/>
                </a:solidFill>
                <a:latin typeface="+mn-lt"/>
                <a:cs typeface="+mj-cs"/>
              </a:rPr>
              <a:t>Lecture </a:t>
            </a:r>
            <a:r>
              <a:rPr lang="en-AU" sz="2800" b="1" dirty="0" smtClean="0">
                <a:solidFill>
                  <a:schemeClr val="accent1"/>
                </a:solidFill>
                <a:latin typeface="+mn-lt"/>
                <a:cs typeface="+mj-cs"/>
              </a:rPr>
              <a:t>Illustrative Example 1</a:t>
            </a:r>
            <a:endParaRPr lang="en-AU" sz="2800" b="1" dirty="0">
              <a:solidFill>
                <a:schemeClr val="accent1"/>
              </a:solidFill>
              <a:latin typeface="+mn-lt"/>
              <a:cs typeface="+mj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n-AU" sz="16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following are transactions incurred by Ben Ltd: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brand was purchased with cash for $2.6 million on 1 July 2015.</a:t>
            </a:r>
            <a:r>
              <a:rPr kumimoji="0" lang="en-AU" sz="18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</a:t>
            </a: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 company estimates that the future benefits from this asset will be generated indefinitely.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Ben Ltd’s customer base increased by 30% during the financial year.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patent was acquired with cash for $800,000 on 1 July 2015. Patent Law indicates the patent is legally valid for 10 years. Ben Ltd expects to hold the patent for 8 years.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AU" sz="1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(a)</a:t>
            </a:r>
            <a:r>
              <a:rPr kumimoji="0" lang="en-AU" sz="18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Explain the accounting treatment for the brand name, customer base and patent with respect to AASB138 </a:t>
            </a:r>
            <a:r>
              <a:rPr kumimoji="0" lang="en-AU" sz="18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Intangible Assets </a:t>
            </a: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 both initial and subsequent measurement and recognition.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r>
              <a:rPr kumimoji="0" lang="en-A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(b) Provide the journal entries to record the patent for the year ending 30 June 2016.</a:t>
            </a:r>
            <a:endParaRPr kumimoji="0" lang="en-A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68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6999" y="1072461"/>
            <a:ext cx="82809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AU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A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itchFamily="18" charset="2"/>
              <a:buChar char=""/>
              <a:tabLst>
                <a:tab pos="1079500" algn="l"/>
              </a:tabLst>
            </a:pPr>
            <a:endParaRPr kumimoji="0" lang="en-A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A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125190"/>
              </p:ext>
            </p:extLst>
          </p:nvPr>
        </p:nvGraphicFramePr>
        <p:xfrm>
          <a:off x="400941" y="1484784"/>
          <a:ext cx="8419531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0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9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0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 recognition and measurement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Subsequent measurement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7873">
                <a:tc>
                  <a:txBody>
                    <a:bodyPr/>
                    <a:lstStyle/>
                    <a:p>
                      <a:r>
                        <a:rPr lang="en-US" dirty="0" smtClean="0"/>
                        <a:t>Brand name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958"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base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4046">
                <a:tc>
                  <a:txBody>
                    <a:bodyPr/>
                    <a:lstStyle/>
                    <a:p>
                      <a:r>
                        <a:rPr lang="en-US" dirty="0" smtClean="0"/>
                        <a:t>Patent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13992" y="2256736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 smtClean="0"/>
              <a:t>Recognised</a:t>
            </a:r>
            <a:r>
              <a:rPr lang="en-US" sz="1800" dirty="0" smtClean="0"/>
              <a:t> as an asset at cost–externally acquired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4309" y="5089753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 smtClean="0"/>
              <a:t>Recognised</a:t>
            </a:r>
            <a:r>
              <a:rPr lang="en-US" sz="1800" dirty="0" smtClean="0"/>
              <a:t> as an asset at cost–externally acquired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4309" y="389220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No transaction –internally generated, cannot be reliably measured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5956" y="2204864"/>
            <a:ext cx="4086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No active market, cannot be revalued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Not amortized </a:t>
            </a:r>
            <a:r>
              <a:rPr lang="en-US" sz="1800" dirty="0"/>
              <a:t>due to indefinite life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Subject to impairment testing (impaired if CA&gt;RA)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4815" y="5030754"/>
            <a:ext cx="3943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No active market, </a:t>
            </a:r>
            <a:r>
              <a:rPr lang="en-US" sz="1800" dirty="0"/>
              <a:t>cannot be revalued</a:t>
            </a:r>
            <a:endParaRPr lang="en-US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/>
              <a:t>Amortized due to finite life over 8 years (straight line) based on </a:t>
            </a:r>
            <a:r>
              <a:rPr lang="en-US" sz="1800" dirty="0" err="1" smtClean="0"/>
              <a:t>mgm’s</a:t>
            </a:r>
            <a:r>
              <a:rPr lang="en-US" sz="1800" dirty="0" smtClean="0"/>
              <a:t> best estimate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4048" y="4078029"/>
            <a:ext cx="162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N/A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48464" y="6619131"/>
            <a:ext cx="144462" cy="122237"/>
          </a:xfrm>
        </p:spPr>
        <p:txBody>
          <a:bodyPr/>
          <a:lstStyle/>
          <a:p>
            <a:fld id="{9BB20B57-29E2-420B-AAC6-0A0FF3F24488}" type="slidenum">
              <a:rPr lang="en-AU" smtClean="0"/>
              <a:pPr/>
              <a:t>26</a:t>
            </a:fld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394446" y="962255"/>
            <a:ext cx="5028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450850" algn="l"/>
              </a:tabLst>
            </a:pPr>
            <a:r>
              <a:rPr lang="en-AU" sz="2400" dirty="0" smtClean="0">
                <a:solidFill>
                  <a:schemeClr val="accent1"/>
                </a:solidFill>
              </a:rPr>
              <a:t>Solution to Illustrative Example 1(a)</a:t>
            </a:r>
            <a:endParaRPr lang="en-AU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27</a:t>
            </a:fld>
            <a:endParaRPr lang="en-AU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552" y="1700808"/>
            <a:ext cx="813613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July 2015  To record patent</a:t>
            </a:r>
            <a:r>
              <a:rPr kumimoji="0" lang="en-A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acquisition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Dr</a:t>
            </a:r>
            <a:r>
              <a:rPr kumimoji="0" lang="en-A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Patent				$800,000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	Cash						$800,000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A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 June 2016 To record </a:t>
            </a:r>
            <a:r>
              <a:rPr lang="en-A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patent </a:t>
            </a: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amortisation expense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Dr</a:t>
            </a:r>
            <a:r>
              <a:rPr kumimoji="0" lang="en-A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Amortisation expense	800k/8=	$100,000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r>
              <a:rPr kumimoji="0" lang="en-A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	Accumulated amortisation			$100,000</a:t>
            </a:r>
            <a:endParaRPr kumimoji="0" lang="en-A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225461"/>
            <a:ext cx="5028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450850" algn="l"/>
              </a:tabLst>
            </a:pPr>
            <a:r>
              <a:rPr lang="en-AU" sz="2400" dirty="0" smtClean="0">
                <a:solidFill>
                  <a:schemeClr val="accent1"/>
                </a:solidFill>
              </a:rPr>
              <a:t>Solution to Illustrative Example 1(b)</a:t>
            </a:r>
            <a:endParaRPr lang="en-AU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655230" y="223900"/>
            <a:ext cx="8280919" cy="900261"/>
          </a:xfrm>
        </p:spPr>
        <p:txBody>
          <a:bodyPr/>
          <a:lstStyle/>
          <a:p>
            <a:r>
              <a:rPr lang="en-AU" altLang="en-US" sz="2800" dirty="0" smtClean="0">
                <a:latin typeface="+mn-lt"/>
              </a:rPr>
              <a:t>Research and Development Expenditures</a:t>
            </a:r>
          </a:p>
        </p:txBody>
      </p:sp>
      <p:sp>
        <p:nvSpPr>
          <p:cNvPr id="2765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20472" y="6619131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76C28345-FB15-4BCF-9147-6E8A96DA83A2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28</a:t>
            </a:fld>
            <a:endParaRPr lang="en-AU" altLang="en-US" sz="900" dirty="0">
              <a:solidFill>
                <a:schemeClr val="tx2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786960"/>
              </p:ext>
            </p:extLst>
          </p:nvPr>
        </p:nvGraphicFramePr>
        <p:xfrm>
          <a:off x="323528" y="807767"/>
          <a:ext cx="8496944" cy="6051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11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Research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Development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050">
                <a:tc>
                  <a:txBody>
                    <a:bodyPr/>
                    <a:lstStyle/>
                    <a:p>
                      <a:pPr eaLnBrk="1" hangingPunct="1">
                        <a:buFont typeface="Wingdings" pitchFamily="2" charset="2"/>
                        <a:buNone/>
                      </a:pPr>
                      <a:r>
                        <a:rPr lang="en-AU" altLang="en-US" sz="1500" i="1" dirty="0" smtClean="0"/>
                        <a:t>O</a:t>
                      </a:r>
                      <a:r>
                        <a:rPr lang="en-AU" altLang="en-US" sz="1500" dirty="0" smtClean="0"/>
                        <a:t>riginal and planned investigation undertaken with the prospect of  gaining new scientific or technical knowledge and understanding.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altLang="en-US" sz="1500" i="1" dirty="0" smtClean="0"/>
                        <a:t>A</a:t>
                      </a:r>
                      <a:r>
                        <a:rPr lang="en-AU" altLang="en-US" sz="1500" dirty="0" smtClean="0"/>
                        <a:t>pplication of research findings or other knowledge to a plan or design for the production of new or substantially improved materials, devices, products,  processes, systems or services  before the start of commercial production or use.   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773">
                <a:tc>
                  <a:txBody>
                    <a:bodyPr/>
                    <a:lstStyle/>
                    <a:p>
                      <a:r>
                        <a:rPr lang="en-AU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Examples (see AASB138 Para 56):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Activities aimed at obtaining new knowledge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Searching for alternatives for materials, processes</a:t>
                      </a:r>
                    </a:p>
                    <a:p>
                      <a:endParaRPr lang="en-US" sz="150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Examples (seeAASB138 Para 59):</a:t>
                      </a: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Design and testing of a pre-production prototype</a:t>
                      </a:r>
                    </a:p>
                    <a:p>
                      <a:pPr marL="2857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Design of tools, </a:t>
                      </a:r>
                      <a:r>
                        <a:rPr lang="en-US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moulds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 and dies involved in new technology</a:t>
                      </a:r>
                    </a:p>
                    <a:p>
                      <a:endParaRPr lang="en-US" sz="150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2811">
                <a:tc>
                  <a:txBody>
                    <a:bodyPr/>
                    <a:lstStyle/>
                    <a:p>
                      <a:pPr marL="0" indent="0">
                        <a:tabLst>
                          <a:tab pos="533400" algn="l"/>
                        </a:tabLst>
                      </a:pPr>
                      <a:r>
                        <a:rPr lang="en-AU" altLang="zh-CN" sz="1500" dirty="0" smtClean="0">
                          <a:ea typeface="宋体" pitchFamily="2" charset="-122"/>
                        </a:rPr>
                        <a:t>Expenditure on research shall be recognised as </a:t>
                      </a:r>
                      <a:r>
                        <a:rPr lang="en-AU" altLang="zh-CN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an expense (AASB138 Para 54).</a:t>
                      </a:r>
                    </a:p>
                    <a:p>
                      <a:pPr marL="285750" indent="-285750" eaLnBrk="1" hangingPunct="1">
                        <a:buFont typeface="Wingdings" panose="05000000000000000000" pitchFamily="2" charset="2"/>
                        <a:buChar char="Ø"/>
                        <a:tabLst>
                          <a:tab pos="533400" algn="l"/>
                        </a:tabLst>
                      </a:pPr>
                      <a:r>
                        <a:rPr lang="en-AU" altLang="zh-CN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Cannot suitably demonstrate that it will at this stage generate future</a:t>
                      </a:r>
                      <a:r>
                        <a:rPr lang="en-AU" altLang="zh-CN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 economic benefits</a:t>
                      </a:r>
                      <a:r>
                        <a:rPr lang="en-AU" altLang="zh-CN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.</a:t>
                      </a:r>
                    </a:p>
                    <a:p>
                      <a:endParaRPr lang="en-US" sz="150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AU" altLang="en-U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All </a:t>
                      </a:r>
                      <a:r>
                        <a:rPr lang="en-AU" alt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six conditions must be satisfied before development costs can be capitalised  (AASB138 Para 57)</a:t>
                      </a:r>
                    </a:p>
                    <a:p>
                      <a:pPr algn="l"/>
                      <a:endParaRPr lang="en-US" sz="1500" b="1" u="none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Reliable measurement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Adequate resources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Technical feasibility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Probable future</a:t>
                      </a:r>
                      <a:r>
                        <a:rPr lang="en-US" sz="1500" b="0" u="none" baseline="0" dirty="0" smtClean="0">
                          <a:solidFill>
                            <a:schemeClr val="tx1"/>
                          </a:solidFill>
                        </a:rPr>
                        <a:t> economic benefits</a:t>
                      </a:r>
                      <a:endParaRPr lang="en-US" sz="1500" b="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Ability to use or sell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b="0" u="none" dirty="0" smtClean="0">
                          <a:solidFill>
                            <a:schemeClr val="tx1"/>
                          </a:solidFill>
                        </a:rPr>
                        <a:t>Intention to complete</a:t>
                      </a:r>
                    </a:p>
                    <a:p>
                      <a:pPr eaLnBrk="1" hangingPunct="1">
                        <a:lnSpc>
                          <a:spcPct val="120000"/>
                        </a:lnSpc>
                        <a:buFontTx/>
                        <a:buNone/>
                      </a:pPr>
                      <a:endParaRPr lang="en-US" sz="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0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14833" y="1895138"/>
            <a:ext cx="8442325" cy="4283819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700" dirty="0" smtClean="0"/>
              <a:t>	</a:t>
            </a:r>
            <a:r>
              <a:rPr lang="en-US" sz="2400" dirty="0" smtClean="0"/>
              <a:t>Monash Solutions Ltd has been involved in a research project in 2015, the following related to the expenditure:</a:t>
            </a:r>
          </a:p>
          <a:p>
            <a:pPr marL="0" lvl="1" indent="0" eaLnBrk="1" hangingPunct="1">
              <a:buNone/>
            </a:pPr>
            <a:r>
              <a:rPr lang="en-US" sz="2400" dirty="0" smtClean="0"/>
              <a:t>	Research phase		$30,000</a:t>
            </a:r>
          </a:p>
          <a:p>
            <a:pPr marL="0" lvl="1" indent="0" eaLnBrk="1" hangingPunct="1">
              <a:buNone/>
            </a:pPr>
            <a:r>
              <a:rPr lang="en-US" sz="2400" dirty="0" smtClean="0"/>
              <a:t>	Development phase		$400,000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A successful product had been developed from the project and the manager estimates that the future revenue to be earned from the product will be $360,000 over the next six years.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How should Monash Solutions account for the above expenditure?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2800" b="1" dirty="0" smtClean="0">
                <a:latin typeface="+mn-lt"/>
                <a:ea typeface="宋体" pitchFamily="2" charset="-122"/>
              </a:rPr>
              <a:t>Lecture Illustrative </a:t>
            </a:r>
            <a:r>
              <a:rPr lang="en-US" sz="2800" b="1" dirty="0" smtClean="0">
                <a:latin typeface="+mn-lt"/>
              </a:rPr>
              <a:t>Example 2: </a:t>
            </a:r>
            <a:br>
              <a:rPr lang="en-US" sz="2800" b="1" dirty="0" smtClean="0">
                <a:latin typeface="+mn-lt"/>
              </a:rPr>
            </a:br>
            <a:r>
              <a:rPr lang="en-AU" altLang="zh-CN" sz="2800" b="1" dirty="0" smtClean="0">
                <a:latin typeface="+mn-lt"/>
                <a:ea typeface="宋体" pitchFamily="2" charset="-122"/>
              </a:rPr>
              <a:t>Research and Development</a:t>
            </a:r>
            <a:endParaRPr lang="en-US" sz="2800" b="1" dirty="0" smtClean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373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1052736"/>
            <a:ext cx="8442325" cy="4283819"/>
          </a:xfrm>
          <a:prstGeom prst="rect">
            <a:avLst/>
          </a:prstGeom>
        </p:spPr>
        <p:txBody>
          <a:bodyPr/>
          <a:lstStyle/>
          <a:p>
            <a:pPr marL="0" indent="0" eaLnBrk="1" hangingPunct="1"/>
            <a:r>
              <a:rPr lang="en-US" sz="1800" b="1" dirty="0" smtClean="0"/>
              <a:t>1. Write off research expense as incurred:</a:t>
            </a:r>
          </a:p>
          <a:p>
            <a:pPr marL="0" indent="0"/>
            <a:r>
              <a:rPr lang="en-US" sz="1800" dirty="0" smtClean="0"/>
              <a:t>Dr </a:t>
            </a:r>
            <a:r>
              <a:rPr lang="en-US" sz="1800" dirty="0"/>
              <a:t>Research expense </a:t>
            </a:r>
            <a:r>
              <a:rPr lang="en-US" sz="1800" dirty="0" smtClean="0"/>
              <a:t>30,000</a:t>
            </a:r>
            <a:endParaRPr lang="en-US" sz="1800" dirty="0"/>
          </a:p>
          <a:p>
            <a:pPr marL="0" indent="0"/>
            <a:r>
              <a:rPr lang="en-US" sz="1800" dirty="0"/>
              <a:t>Cr Cash </a:t>
            </a:r>
            <a:r>
              <a:rPr lang="en-US" sz="1800" dirty="0" smtClean="0"/>
              <a:t>30,000</a:t>
            </a:r>
          </a:p>
          <a:p>
            <a:pPr marL="0" indent="0" eaLnBrk="1" hangingPunct="1"/>
            <a:endParaRPr lang="en-US" sz="500" dirty="0" smtClean="0"/>
          </a:p>
          <a:p>
            <a:pPr marL="0" indent="0" eaLnBrk="1" hangingPunct="1"/>
            <a:r>
              <a:rPr lang="en-US" sz="1800" b="1" dirty="0" smtClean="0"/>
              <a:t>2.</a:t>
            </a:r>
            <a:r>
              <a:rPr lang="en-US" sz="1800" b="1" dirty="0"/>
              <a:t> </a:t>
            </a:r>
            <a:r>
              <a:rPr lang="en-US" sz="1800" b="1" dirty="0" err="1" smtClean="0"/>
              <a:t>Capitalised</a:t>
            </a:r>
            <a:r>
              <a:rPr lang="en-US" sz="1800" b="1" dirty="0" smtClean="0"/>
              <a:t> development cost assuming all six conditions are satisfied:</a:t>
            </a:r>
          </a:p>
          <a:p>
            <a:pPr marL="0" indent="0"/>
            <a:r>
              <a:rPr lang="en-US" sz="1800" dirty="0"/>
              <a:t>Dr </a:t>
            </a:r>
            <a:r>
              <a:rPr lang="en-US" sz="1800" dirty="0" smtClean="0"/>
              <a:t>Deferred Development </a:t>
            </a:r>
            <a:r>
              <a:rPr lang="en-US" sz="1800" dirty="0"/>
              <a:t>Cost (Asset) </a:t>
            </a:r>
            <a:r>
              <a:rPr lang="en-US" sz="1800" dirty="0" smtClean="0"/>
              <a:t>400,000</a:t>
            </a:r>
            <a:endParaRPr lang="en-US" sz="1800" dirty="0"/>
          </a:p>
          <a:p>
            <a:pPr marL="0" indent="0"/>
            <a:r>
              <a:rPr lang="en-US" sz="1800" dirty="0"/>
              <a:t>Cr Cash </a:t>
            </a:r>
            <a:r>
              <a:rPr lang="en-US" sz="1800" dirty="0" smtClean="0"/>
              <a:t>400,000</a:t>
            </a:r>
          </a:p>
          <a:p>
            <a:pPr marL="0" lvl="1" indent="0" eaLnBrk="1" hangingPunct="1">
              <a:buNone/>
            </a:pPr>
            <a:endParaRPr lang="en-US" sz="500" dirty="0" smtClean="0"/>
          </a:p>
          <a:p>
            <a:pPr marL="0" lvl="1" indent="0" eaLnBrk="1" hangingPunct="1">
              <a:buNone/>
            </a:pPr>
            <a:r>
              <a:rPr lang="en-US" sz="1800" b="1" dirty="0" smtClean="0"/>
              <a:t>3. Impairment recognition: </a:t>
            </a:r>
          </a:p>
          <a:p>
            <a:pPr marL="0" lvl="1" indent="0" eaLnBrk="1" hangingPunct="1">
              <a:buNone/>
            </a:pPr>
            <a:endParaRPr lang="en-US" sz="500" dirty="0" smtClean="0"/>
          </a:p>
          <a:p>
            <a:pPr marL="0" indent="0"/>
            <a:r>
              <a:rPr lang="en-US" sz="1800" dirty="0"/>
              <a:t>Dr Impairment loss </a:t>
            </a:r>
            <a:r>
              <a:rPr lang="en-US" sz="1800" dirty="0" smtClean="0"/>
              <a:t>400k-360k=40,000</a:t>
            </a:r>
            <a:endParaRPr lang="en-US" sz="1800" dirty="0"/>
          </a:p>
          <a:p>
            <a:pPr marL="0" indent="0"/>
            <a:r>
              <a:rPr lang="en-US" sz="1800" dirty="0"/>
              <a:t>Cr Accumulated impairment- Deferred Development Cost (Asset) </a:t>
            </a:r>
            <a:r>
              <a:rPr lang="en-US" sz="1800" dirty="0" smtClean="0"/>
              <a:t>40,000</a:t>
            </a:r>
          </a:p>
          <a:p>
            <a:pPr marL="0" indent="0"/>
            <a:endParaRPr lang="en-US" sz="300" dirty="0"/>
          </a:p>
          <a:p>
            <a:pPr marL="0" indent="0"/>
            <a:r>
              <a:rPr lang="en-US" sz="1800" b="1" dirty="0" smtClean="0"/>
              <a:t>4. </a:t>
            </a:r>
            <a:r>
              <a:rPr lang="en-US" sz="1800" b="1" dirty="0" err="1" smtClean="0"/>
              <a:t>Amortisation</a:t>
            </a:r>
            <a:r>
              <a:rPr lang="en-US" sz="1800" b="1" dirty="0" smtClean="0"/>
              <a:t> of development costs:</a:t>
            </a:r>
          </a:p>
          <a:p>
            <a:pPr marL="0" indent="0"/>
            <a:r>
              <a:rPr lang="en-US" sz="1800" dirty="0" smtClean="0"/>
              <a:t>Dr </a:t>
            </a:r>
            <a:r>
              <a:rPr lang="en-US" sz="1800" dirty="0" err="1"/>
              <a:t>Amortisation</a:t>
            </a:r>
            <a:r>
              <a:rPr lang="en-US" sz="1800" dirty="0"/>
              <a:t> for deferred development cost </a:t>
            </a:r>
            <a:r>
              <a:rPr lang="en-US" sz="1800" dirty="0" smtClean="0"/>
              <a:t>360k/6=60,000</a:t>
            </a:r>
            <a:endParaRPr lang="en-US" sz="1800" dirty="0"/>
          </a:p>
          <a:p>
            <a:pPr marL="0" indent="0"/>
            <a:r>
              <a:rPr lang="en-US" sz="1800" dirty="0"/>
              <a:t>Cr Accumulated </a:t>
            </a:r>
            <a:r>
              <a:rPr lang="en-US" sz="1800" dirty="0" err="1"/>
              <a:t>amortisation</a:t>
            </a:r>
            <a:r>
              <a:rPr lang="en-US" sz="1800" dirty="0"/>
              <a:t>- Deferred Development Cost (Asset) </a:t>
            </a:r>
            <a:r>
              <a:rPr lang="en-US" sz="1800" dirty="0" smtClean="0"/>
              <a:t>60,000</a:t>
            </a:r>
            <a:endParaRPr lang="en-US" sz="1800" dirty="0"/>
          </a:p>
          <a:p>
            <a:pPr marL="357187" lvl="2" indent="0">
              <a:buNone/>
            </a:pPr>
            <a:endParaRPr lang="en-US" sz="1800" dirty="0" smtClean="0"/>
          </a:p>
          <a:p>
            <a:pPr marL="0" indent="0" eaLnBrk="1" hangingPunct="1"/>
            <a:endParaRPr lang="en-US" sz="1800" dirty="0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260648"/>
            <a:ext cx="6839992" cy="611187"/>
          </a:xfrm>
        </p:spPr>
        <p:txBody>
          <a:bodyPr/>
          <a:lstStyle/>
          <a:p>
            <a:pPr eaLnBrk="1" hangingPunct="1"/>
            <a:r>
              <a:rPr lang="en-US" altLang="zh-CN" sz="2800" b="1" dirty="0" smtClean="0">
                <a:latin typeface="+mn-lt"/>
                <a:ea typeface="宋体" pitchFamily="2" charset="-122"/>
              </a:rPr>
              <a:t>Solution to Illustrative Example 2</a:t>
            </a:r>
            <a:endParaRPr lang="en-US" sz="2800" b="1" dirty="0" smtClean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235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 b="1" dirty="0">
                <a:ea typeface="宋体" pitchFamily="2" charset="-122"/>
              </a:rPr>
              <a:t>Lecture Illustrative Example 3</a:t>
            </a:r>
            <a:br>
              <a:rPr lang="en-AU" sz="2800" b="1" dirty="0">
                <a:ea typeface="宋体" pitchFamily="2" charset="-122"/>
              </a:rPr>
            </a:br>
            <a:endParaRPr lang="en-AU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spcAft>
                <a:spcPct val="0"/>
              </a:spcAft>
              <a:tabLst>
                <a:tab pos="450850" algn="l"/>
              </a:tabLst>
            </a:pPr>
            <a:endParaRPr lang="en-AU" sz="2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ct val="0"/>
              </a:spcAft>
              <a:tabLst>
                <a:tab pos="45085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lvl="0" indent="0" algn="just" eaLnBrk="0" hangingPunct="0">
              <a:lnSpc>
                <a:spcPct val="100000"/>
              </a:lnSpc>
              <a:spcAft>
                <a:spcPct val="0"/>
              </a:spcAft>
              <a:tabLst>
                <a:tab pos="450850" algn="l"/>
              </a:tabLst>
            </a:pPr>
            <a:r>
              <a:rPr lang="en-A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Innovator Ltd incurred expenditure researching and developing a cure for a common disease found in turnips. At the end of </a:t>
            </a:r>
            <a:r>
              <a:rPr lang="en-A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2017 </a:t>
            </a:r>
            <a:r>
              <a:rPr lang="en-AU" sz="24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management determined that the research and development project was unlikely to succeed because trials of the prototype had been unsuccessful. </a:t>
            </a:r>
          </a:p>
          <a:p>
            <a:pPr algn="just"/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0716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"/>
          <p:cNvSpPr>
            <a:spLocks noChangeArrowheads="1"/>
          </p:cNvSpPr>
          <p:nvPr/>
        </p:nvSpPr>
        <p:spPr bwMode="auto">
          <a:xfrm>
            <a:off x="539552" y="1265699"/>
            <a:ext cx="849694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A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During 2018 a breakthrough in agricultural science improved chances of the product succeeding and development resumed. The project was completed in 2018. At the end </a:t>
            </a:r>
            <a:r>
              <a:rPr kumimoji="0" lang="en-AU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 2018 </a:t>
            </a:r>
            <a:r>
              <a:rPr kumimoji="0" lang="en-A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costs incurred on the project were expected to be recoverable. Innovator expects that 10% of the project revenue will be received in 2019, 20% in 2020, 30% in 2021, 30% in 2022 and 10% in 2023. After five years the product will be at the end of its useful life because the disease found in turnips will have been eradicated. Costs incurred were as follows:</a:t>
            </a:r>
            <a:endParaRPr kumimoji="0" lang="en-A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n-AU" sz="16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n-A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lang="en-A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en-A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3888"/>
              </p:ext>
            </p:extLst>
          </p:nvPr>
        </p:nvGraphicFramePr>
        <p:xfrm>
          <a:off x="1403648" y="4941168"/>
          <a:ext cx="5868670" cy="1852672"/>
        </p:xfrm>
        <a:graphic>
          <a:graphicData uri="http://schemas.openxmlformats.org/drawingml/2006/table">
            <a:tbl>
              <a:tblPr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648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endParaRPr lang="en-AU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>
                          <a:latin typeface="Arial"/>
                          <a:ea typeface="Times New Roman"/>
                        </a:rPr>
                        <a:t>Research 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>
                          <a:latin typeface="Arial"/>
                          <a:ea typeface="Times New Roman"/>
                        </a:rPr>
                        <a:t>($000)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>
                          <a:latin typeface="Arial"/>
                          <a:ea typeface="Times New Roman"/>
                        </a:rPr>
                        <a:t>Development </a:t>
                      </a:r>
                      <a:endParaRPr lang="en-US" sz="2400">
                        <a:latin typeface="Arial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>
                          <a:latin typeface="Arial"/>
                          <a:ea typeface="Times New Roman"/>
                        </a:rPr>
                        <a:t>($000)</a:t>
                      </a:r>
                      <a:endParaRPr lang="en-US" sz="24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09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2017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40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10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9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2018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12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200"/>
                        </a:spcBef>
                        <a:spcAft>
                          <a:spcPts val="600"/>
                        </a:spcAft>
                        <a:tabLst>
                          <a:tab pos="1080135" algn="l"/>
                        </a:tabLst>
                      </a:pPr>
                      <a:r>
                        <a:rPr lang="en-AU" sz="2400" dirty="0" smtClean="0">
                          <a:latin typeface="Arial"/>
                          <a:ea typeface="Times New Roman"/>
                        </a:rPr>
                        <a:t>60</a:t>
                      </a: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41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33</a:t>
            </a:fld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48832" y="1052736"/>
            <a:ext cx="82085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buFont typeface="+mj-lt"/>
              <a:buAutoNum type="alphaLcParenR"/>
              <a:tabLst>
                <a:tab pos="450850" algn="l"/>
              </a:tabLst>
            </a:pP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How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much research expenditure and development expenditure should be recognised as an expense in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2017?</a:t>
            </a:r>
          </a:p>
          <a:p>
            <a:pPr marL="342900" lvl="0" indent="-342900" eaLnBrk="0" hangingPunct="0">
              <a:buFont typeface="+mj-lt"/>
              <a:buAutoNum type="alphaLcParenR"/>
              <a:tabLst>
                <a:tab pos="450850" algn="l"/>
              </a:tabLst>
            </a:pP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How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much research and development expenditure should be recognised as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an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expense in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2018?</a:t>
            </a:r>
            <a:endParaRPr lang="en-US" sz="2000" dirty="0"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lphaLcParenR"/>
              <a:tabLst>
                <a:tab pos="450850" algn="l"/>
              </a:tabLst>
            </a:pP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State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how much expenditure should be carried forward (deferred)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and reported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in the balance sheet at the end of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2017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and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2018.</a:t>
            </a:r>
            <a:endParaRPr lang="en-AU" sz="2000" dirty="0">
              <a:ea typeface="Times New Roman" pitchFamily="18" charset="0"/>
              <a:cs typeface="Arial" pitchFamily="34" charset="0"/>
            </a:endParaRPr>
          </a:p>
          <a:p>
            <a:pPr marL="342900" indent="-342900" eaLnBrk="0" hangingPunct="0">
              <a:buFont typeface="+mj-lt"/>
              <a:buAutoNum type="alphaLcParenR"/>
              <a:tabLst>
                <a:tab pos="450850" algn="l"/>
              </a:tabLst>
            </a:pP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Prepare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journal entries for the amortisation of deferred costs in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2019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and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2020,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assuming that </a:t>
            </a:r>
            <a:r>
              <a:rPr lang="en-AU" sz="2000" b="1" dirty="0">
                <a:ea typeface="Times New Roman" pitchFamily="18" charset="0"/>
                <a:cs typeface="Arial" pitchFamily="34" charset="0"/>
              </a:rPr>
              <a:t>actual revenues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are as expected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.</a:t>
            </a:r>
            <a:endParaRPr lang="en-AU" sz="2000" dirty="0">
              <a:ea typeface="Times New Roman" pitchFamily="18" charset="0"/>
              <a:cs typeface="Arial" pitchFamily="34" charset="0"/>
            </a:endParaRPr>
          </a:p>
          <a:p>
            <a:pPr marL="342900" lvl="0" indent="-342900" eaLnBrk="0" hangingPunct="0">
              <a:buFont typeface="+mj-lt"/>
              <a:buAutoNum type="alphaLcParenR"/>
              <a:tabLst>
                <a:tab pos="450850" algn="l"/>
              </a:tabLst>
            </a:pP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Assume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that after charging amortisation based on sales revenue at the end of 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2021 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the discounted net cash flows expected to be generated from the deferred expenditure were estimated as $</a:t>
            </a:r>
            <a:r>
              <a:rPr lang="en-AU" sz="2000" dirty="0" smtClean="0">
                <a:ea typeface="Times New Roman" pitchFamily="18" charset="0"/>
                <a:cs typeface="Arial" pitchFamily="34" charset="0"/>
              </a:rPr>
              <a:t>15,000</a:t>
            </a:r>
            <a:r>
              <a:rPr lang="en-AU" sz="2000" dirty="0">
                <a:ea typeface="Times New Roman" pitchFamily="18" charset="0"/>
                <a:cs typeface="Arial" pitchFamily="34" charset="0"/>
              </a:rPr>
              <a:t>. Prepare any journal entries required to account for this information.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tabLst>
                <a:tab pos="450850" algn="l"/>
              </a:tabLst>
            </a:pPr>
            <a:endParaRPr lang="en-AU" sz="2000" dirty="0">
              <a:ea typeface="Times New Roman" pitchFamily="18" charset="0"/>
              <a:cs typeface="Arial" pitchFamily="34" charset="0"/>
            </a:endParaRPr>
          </a:p>
          <a:p>
            <a:pPr lvl="0" eaLnBrk="0" hangingPunct="0">
              <a:tabLst>
                <a:tab pos="450850" algn="l"/>
              </a:tabLst>
            </a:pPr>
            <a:endParaRPr lang="en-AU" sz="2000" dirty="0"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63688" y="332656"/>
            <a:ext cx="1521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0850" algn="l"/>
              </a:tabLst>
            </a:pPr>
            <a:r>
              <a:rPr lang="en-AU" sz="2400" dirty="0" smtClean="0">
                <a:solidFill>
                  <a:schemeClr val="accent1"/>
                </a:solidFill>
                <a:ea typeface="宋体" pitchFamily="2" charset="-122"/>
              </a:rPr>
              <a:t>Required:</a:t>
            </a:r>
            <a:endParaRPr lang="en-AU" sz="2400" dirty="0">
              <a:solidFill>
                <a:schemeClr val="accent1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3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1032888"/>
            <a:ext cx="799288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 algn="l" eaLnBrk="0" hangingPunct="0">
              <a:spcBef>
                <a:spcPct val="0"/>
              </a:spcBef>
              <a:buAutoNum type="alphaLcParenBoth"/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How much research expenditure and development expenditure should be recognised as an expense in 2017?</a:t>
            </a:r>
          </a:p>
          <a:p>
            <a:pPr marL="342900" lvl="0" indent="-34290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	</a:t>
            </a:r>
          </a:p>
          <a:p>
            <a:pPr marL="342900" lvl="0" indent="-34290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	 </a:t>
            </a:r>
            <a:r>
              <a:rPr lang="en-AU" sz="1600" dirty="0" smtClean="0">
                <a:sym typeface="Wingdings 2"/>
              </a:rPr>
              <a:t> $50,000 to be expensed</a:t>
            </a:r>
          </a:p>
          <a:p>
            <a:pPr marL="342900" lvl="0" indent="-34290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>
                <a:sym typeface="Wingdings 2"/>
              </a:rPr>
              <a:t>        = </a:t>
            </a:r>
            <a:r>
              <a:rPr lang="en-AU" sz="1600" dirty="0" smtClean="0"/>
              <a:t>$40,000 research expenditure must be expensed </a:t>
            </a:r>
          </a:p>
          <a:p>
            <a:pPr marL="342900" lvl="0" indent="-34290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		   + $10,000 development expenditure (unsuccessful prototype, not expecting </a:t>
            </a:r>
            <a:r>
              <a:rPr lang="en-AU" sz="1600" dirty="0" err="1" smtClean="0"/>
              <a:t>feb</a:t>
            </a:r>
            <a:r>
              <a:rPr lang="en-AU" sz="1600" dirty="0" smtClean="0"/>
              <a:t>)</a:t>
            </a:r>
          </a:p>
          <a:p>
            <a:pPr marL="342900" lvl="0" indent="-34290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	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(b) How much research and development expenditure should be recognised as   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an expense in 2018?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endParaRPr lang="en-AU" sz="1600" dirty="0" smtClean="0"/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      $12,000 research expenditure must be expensed.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(c) State how much expenditure should be carried forward (deferred) and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reported in the balance sheet at the end of 2017 and 2018.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endParaRPr lang="en-AU" sz="1600" dirty="0" smtClean="0"/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>       </a:t>
            </a:r>
            <a:r>
              <a:rPr lang="en-AU" sz="1600" dirty="0" smtClean="0">
                <a:sym typeface="Wingdings 2"/>
              </a:rPr>
              <a:t></a:t>
            </a:r>
            <a:r>
              <a:rPr lang="en-AU" sz="1600" dirty="0" smtClean="0"/>
              <a:t> 2017: $nil</a:t>
            </a:r>
          </a:p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dirty="0" smtClean="0"/>
              <a:t/>
            </a:r>
            <a:br>
              <a:rPr lang="en-AU" sz="1600" dirty="0" smtClean="0"/>
            </a:br>
            <a:r>
              <a:rPr lang="en-AU" sz="1600" dirty="0" smtClean="0"/>
              <a:t>       </a:t>
            </a:r>
            <a:r>
              <a:rPr lang="en-AU" sz="1600" dirty="0" smtClean="0">
                <a:sym typeface="Wingdings 2"/>
              </a:rPr>
              <a:t></a:t>
            </a:r>
            <a:r>
              <a:rPr lang="en-AU" sz="1600" dirty="0" smtClean="0"/>
              <a:t> 2018: $60,000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34</a:t>
            </a:fld>
            <a:endParaRPr lang="en-AU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35696" y="260648"/>
            <a:ext cx="8208962" cy="6111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zh-CN" sz="2400" kern="0" dirty="0" smtClean="0">
                <a:latin typeface="+mn-lt"/>
                <a:ea typeface="宋体" pitchFamily="2" charset="-122"/>
              </a:rPr>
              <a:t>Solution to Illustrative Example 3</a:t>
            </a:r>
            <a:endParaRPr lang="en-US" sz="240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111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051152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(d) Prepare journal entries for the amortisation of deferred costs in 2019 and 2020, assuming that actual revenues are as expected.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562732"/>
              </p:ext>
            </p:extLst>
          </p:nvPr>
        </p:nvGraphicFramePr>
        <p:xfrm>
          <a:off x="755576" y="1957167"/>
          <a:ext cx="8640960" cy="1008112"/>
        </p:xfrm>
        <a:graphic>
          <a:graphicData uri="http://schemas.openxmlformats.org/drawingml/2006/table">
            <a:tbl>
              <a:tblPr/>
              <a:tblGrid>
                <a:gridCol w="59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5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6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2019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Dr </a:t>
                      </a: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 Development expense  60,000*10%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$6,000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  Cr Accumulated </a:t>
                      </a:r>
                      <a:r>
                        <a:rPr lang="en-AU" sz="1600" dirty="0" err="1">
                          <a:latin typeface="Arial"/>
                          <a:ea typeface="Times New Roman"/>
                        </a:rPr>
                        <a:t>Amort</a:t>
                      </a:r>
                      <a:r>
                        <a:rPr lang="en-AU" sz="1600" dirty="0">
                          <a:latin typeface="Arial"/>
                          <a:ea typeface="Times New Roman"/>
                        </a:rPr>
                        <a:t>. - Deferred Development Costs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$6,000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5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(Amortisation of deferred developments costs—turnip project)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00481"/>
              </p:ext>
            </p:extLst>
          </p:nvPr>
        </p:nvGraphicFramePr>
        <p:xfrm>
          <a:off x="1187624" y="4333893"/>
          <a:ext cx="674407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9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2019 ($000)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 ($000)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Deferred development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Accumulated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amortisation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Carrying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106933"/>
              </p:ext>
            </p:extLst>
          </p:nvPr>
        </p:nvGraphicFramePr>
        <p:xfrm>
          <a:off x="755576" y="2898541"/>
          <a:ext cx="8640960" cy="1375279"/>
        </p:xfrm>
        <a:graphic>
          <a:graphicData uri="http://schemas.openxmlformats.org/drawingml/2006/table">
            <a:tbl>
              <a:tblPr/>
              <a:tblGrid>
                <a:gridCol w="59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5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0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2020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Dr </a:t>
                      </a: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Development expense   60,000*20%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12,000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9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>
                          <a:latin typeface="Arial"/>
                          <a:ea typeface="Times New Roman"/>
                        </a:rPr>
                        <a:t>  Cr Accumulated Amort. - Deferred Development Costs</a:t>
                      </a:r>
                      <a:endParaRPr lang="en-US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$12,000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2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(Amortisation of deferred developments costs—turnip project)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468914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60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6588224" y="465313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60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5148064" y="507589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6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6660232" y="50491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18=(6+12)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5076056" y="53999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54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672094" y="545663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42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35</a:t>
            </a:fld>
            <a:endParaRPr lang="en-AU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1835696" y="260648"/>
            <a:ext cx="8208962" cy="6111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zh-CN" sz="2400" kern="0" dirty="0" smtClean="0">
                <a:latin typeface="+mn-lt"/>
                <a:ea typeface="宋体" pitchFamily="2" charset="-122"/>
              </a:rPr>
              <a:t>Solution to Illustrative Example 3 (continued)</a:t>
            </a:r>
            <a:endParaRPr lang="en-US" sz="240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649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0678" y="1124744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0" hangingPunct="0">
              <a:spcBef>
                <a:spcPct val="0"/>
              </a:spcBef>
              <a:tabLst>
                <a:tab pos="450850" algn="l"/>
              </a:tabLst>
            </a:pP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(e) Assume that </a:t>
            </a:r>
            <a:r>
              <a:rPr lang="en-AU" sz="16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after charging amortisation based on sales revenue at the end of 2021</a:t>
            </a:r>
            <a:r>
              <a:rPr lang="en-AU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the discounted net cash flows expected to be generated from the deferred expenditure were estimated as $15,000. Prepare any journal entries required to account for this information.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619872"/>
              </p:ext>
            </p:extLst>
          </p:nvPr>
        </p:nvGraphicFramePr>
        <p:xfrm>
          <a:off x="467544" y="5084371"/>
          <a:ext cx="7848872" cy="1368964"/>
        </p:xfrm>
        <a:graphic>
          <a:graphicData uri="http://schemas.openxmlformats.org/drawingml/2006/table">
            <a:tbl>
              <a:tblPr/>
              <a:tblGrid>
                <a:gridCol w="74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0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2021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Dr Impairment </a:t>
                      </a: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Loss  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 smtClean="0">
                          <a:latin typeface="Arial"/>
                          <a:ea typeface="Times New Roman"/>
                        </a:rPr>
                        <a:t>$9k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dirty="0">
                          <a:latin typeface="Arial"/>
                          <a:ea typeface="Times New Roman"/>
                        </a:rPr>
                        <a:t>  Cr Accumulated Impairment - Deferred Development Costs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 smtClean="0">
                          <a:latin typeface="Arial"/>
                          <a:ea typeface="Times New Roman"/>
                        </a:rPr>
                        <a:t>$9k</a:t>
                      </a:r>
                      <a:endParaRPr lang="en-US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88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AU" sz="1600">
                          <a:latin typeface="Arial"/>
                          <a:ea typeface="Times New Roman"/>
                        </a:rPr>
                        <a:t>(Impairment of deferred developments costs—turnip project)</a:t>
                      </a:r>
                      <a:endParaRPr lang="en-US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AU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9025" name="Rectangle 1"/>
          <p:cNvSpPr>
            <a:spLocks noChangeArrowheads="1"/>
          </p:cNvSpPr>
          <p:nvPr/>
        </p:nvSpPr>
        <p:spPr bwMode="auto">
          <a:xfrm>
            <a:off x="395536" y="3088471"/>
            <a:ext cx="763284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Carrying amount after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amortization in 2021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en-US" sz="1600" dirty="0" smtClean="0">
                <a:cs typeface="Arial" pitchFamily="34" charset="0"/>
              </a:rPr>
              <a:t>=$60k-$6k 10% (2019)-$12k 20% (2020)-$18k 30%(2021)=$24k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Recoverable amount $15k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en-US" sz="1600" dirty="0" smtClean="0">
                <a:cs typeface="Arial" pitchFamily="34" charset="0"/>
              </a:rPr>
              <a:t>Carrying amount&gt;recoverable amount: therefore recognize an impairment loss and write the asset down to recoverable amount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20B57-29E2-420B-AAC6-0A0FF3F24488}" type="slidenum">
              <a:rPr lang="en-AU" smtClean="0"/>
              <a:pPr/>
              <a:t>36</a:t>
            </a:fld>
            <a:endParaRPr lang="en-A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835696" y="260648"/>
            <a:ext cx="8208962" cy="61118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114D97"/>
                </a:solidFill>
                <a:latin typeface="Times New Roman" charset="0"/>
                <a:ea typeface="MS PGothic" panose="020B0600070205080204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zh-CN" sz="2400" kern="0" dirty="0" smtClean="0">
                <a:latin typeface="+mn-lt"/>
                <a:ea typeface="宋体" pitchFamily="2" charset="-122"/>
              </a:rPr>
              <a:t>Solution to Illustrative Example 3 (continued)</a:t>
            </a:r>
            <a:endParaRPr lang="en-US" sz="2400" kern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409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9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9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9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 smtClean="0">
                <a:latin typeface="+mn-lt"/>
              </a:rPr>
              <a:t>Accounting for Intangibles as a Controversial Issue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251520" y="2276872"/>
            <a:ext cx="8748712" cy="4032895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 smtClean="0"/>
              <a:t>Differential accounting treatment for Intangibles is criticised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 smtClean="0"/>
              <a:t>Understatement </a:t>
            </a:r>
            <a:r>
              <a:rPr lang="en-AU" altLang="en-US" sz="2400" dirty="0"/>
              <a:t>of assets </a:t>
            </a:r>
            <a:r>
              <a:rPr lang="en-AU" altLang="en-US" sz="2400" dirty="0" smtClean="0"/>
              <a:t>because internally generated Intangibles </a:t>
            </a:r>
            <a:r>
              <a:rPr lang="en-AU" altLang="en-US" sz="2400" dirty="0"/>
              <a:t>are not </a:t>
            </a:r>
            <a:r>
              <a:rPr lang="en-AU" altLang="en-US" sz="2400" dirty="0" smtClean="0"/>
              <a:t>recognised.</a:t>
            </a:r>
          </a:p>
          <a:p>
            <a:pPr marL="482600" lvl="2" indent="-285750">
              <a:buFont typeface="Wingdings" panose="05000000000000000000" pitchFamily="2" charset="2"/>
              <a:buChar char="Ø"/>
            </a:pPr>
            <a:r>
              <a:rPr lang="en-AU" altLang="en-US" sz="2400" dirty="0" smtClean="0"/>
              <a:t>Implications on agency relationship?</a:t>
            </a:r>
          </a:p>
          <a:p>
            <a:pPr marL="196850" lvl="2" indent="0">
              <a:buNone/>
            </a:pPr>
            <a:endParaRPr lang="en-AU" alt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 smtClean="0"/>
              <a:t>Companies </a:t>
            </a:r>
            <a:r>
              <a:rPr lang="en-AU" altLang="en-US" sz="2400" dirty="0"/>
              <a:t>with significant investment in </a:t>
            </a:r>
            <a:r>
              <a:rPr lang="en-AU" altLang="en-US" sz="2400" dirty="0" smtClean="0"/>
              <a:t>Intangible </a:t>
            </a:r>
            <a:r>
              <a:rPr lang="en-AU" altLang="en-US" sz="2400" dirty="0"/>
              <a:t>items are likely to be </a:t>
            </a:r>
            <a:r>
              <a:rPr lang="en-AU" altLang="en-US" sz="2400" dirty="0" smtClean="0"/>
              <a:t>undervalued.</a:t>
            </a:r>
          </a:p>
          <a:p>
            <a:pPr marL="482600" lvl="2" indent="-285750">
              <a:buFont typeface="Wingdings" panose="05000000000000000000" pitchFamily="2" charset="2"/>
              <a:buChar char="Ø"/>
            </a:pPr>
            <a:r>
              <a:rPr lang="en-AU" altLang="en-US" sz="2400" dirty="0" smtClean="0"/>
              <a:t>Create </a:t>
            </a:r>
            <a:r>
              <a:rPr lang="en-AU" altLang="en-US" sz="2400" dirty="0"/>
              <a:t>a significant difference between a company’s book and market value</a:t>
            </a:r>
            <a:r>
              <a:rPr lang="en-AU" altLang="en-US" sz="2400" dirty="0" smtClean="0"/>
              <a:t>.</a:t>
            </a:r>
          </a:p>
          <a:p>
            <a:pPr marL="357187" lvl="2" indent="0">
              <a:buNone/>
            </a:pPr>
            <a:endParaRPr lang="en-AU" altLang="en-US" sz="1800" dirty="0"/>
          </a:p>
          <a:p>
            <a:pPr>
              <a:buFont typeface="Wingdings" pitchFamily="2" charset="2"/>
              <a:buChar char="Ø"/>
            </a:pPr>
            <a:endParaRPr lang="en-AU" altLang="en-US" sz="1800" dirty="0" smtClean="0"/>
          </a:p>
          <a:p>
            <a:pPr>
              <a:buFont typeface="Wingdings" pitchFamily="2" charset="2"/>
              <a:buChar char="Ø"/>
            </a:pPr>
            <a:endParaRPr lang="en-AU" altLang="en-US" sz="1800" dirty="0" smtClean="0"/>
          </a:p>
          <a:p>
            <a:pPr lvl="1">
              <a:buFont typeface="Wingdings" pitchFamily="2" charset="2"/>
              <a:buChar char="Ø"/>
            </a:pPr>
            <a:endParaRPr lang="en-AU" altLang="en-US" sz="1800" dirty="0" smtClean="0"/>
          </a:p>
          <a:p>
            <a:pPr>
              <a:buFont typeface="Wingdings" pitchFamily="2" charset="2"/>
              <a:buChar char="Ø"/>
            </a:pPr>
            <a:endParaRPr lang="en-AU" altLang="en-US" sz="1800" dirty="0"/>
          </a:p>
          <a:p>
            <a:pPr lvl="1">
              <a:buFont typeface="Wingdings" pitchFamily="2" charset="2"/>
              <a:buChar char="Ø"/>
            </a:pPr>
            <a:endParaRPr lang="en-AU" altLang="en-US" sz="1800" dirty="0"/>
          </a:p>
          <a:p>
            <a:pPr marL="0" indent="0"/>
            <a:endParaRPr lang="en-AU" altLang="en-US" sz="1800" dirty="0"/>
          </a:p>
          <a:p>
            <a:pPr marL="804862" lvl="4" indent="0">
              <a:buNone/>
            </a:pPr>
            <a:endParaRPr lang="en-AU" altLang="en-US" sz="1800" dirty="0" smtClean="0"/>
          </a:p>
        </p:txBody>
      </p:sp>
      <p:sp>
        <p:nvSpPr>
          <p:cNvPr id="1229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8474DD9E-07FA-40B8-A475-507C2EE50B72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37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>
                <a:latin typeface="+mn-lt"/>
              </a:rPr>
              <a:t>Accounting for Intangibles as a Controversial Issue</a:t>
            </a:r>
            <a:endParaRPr lang="en-AU" sz="2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/>
              <a:t>It reduces the information content of financial statements.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altLang="en-US" sz="2400" dirty="0"/>
              <a:t> Ongoing tension between the reporting of relevant and faithfully represented information.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altLang="en-US" sz="2400" dirty="0"/>
              <a:t> Research evidence shows that information about investments in intangibles and the outcomes of this investment such as patents is highly relevant to investors.</a:t>
            </a:r>
          </a:p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1977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>
                <a:latin typeface="+mn-lt"/>
              </a:rPr>
              <a:t>Accounting for Intangibles as a Controversial Issue</a:t>
            </a:r>
            <a:endParaRPr lang="en-AU" sz="2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2277824"/>
            <a:ext cx="8280400" cy="38885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sz="2400" dirty="0"/>
              <a:t>Barker and </a:t>
            </a:r>
            <a:r>
              <a:rPr lang="en-AU" altLang="en-US" sz="2400" dirty="0" err="1"/>
              <a:t>McGeachin</a:t>
            </a:r>
            <a:r>
              <a:rPr lang="en-AU" altLang="en-US" sz="2400" dirty="0"/>
              <a:t> (2015</a:t>
            </a:r>
            <a:r>
              <a:rPr lang="en-AU" altLang="en-US" sz="2400" dirty="0" smtClean="0"/>
              <a:t>):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altLang="en-US" sz="2400" dirty="0" smtClean="0"/>
              <a:t> How might AASB 138 promote “unconditional conservatism”?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altLang="en-US" sz="2400" dirty="0" smtClean="0"/>
              <a:t> How </a:t>
            </a:r>
            <a:r>
              <a:rPr lang="en-AU" altLang="en-US" sz="2400" dirty="0"/>
              <a:t>might AASB 138 promote “conditional </a:t>
            </a:r>
            <a:r>
              <a:rPr lang="en-AU" altLang="en-US" sz="2400" dirty="0" smtClean="0"/>
              <a:t>conservatism”?</a:t>
            </a:r>
            <a:endParaRPr lang="en-AU" altLang="en-US" sz="2400" dirty="0"/>
          </a:p>
          <a:p>
            <a:pPr lvl="2">
              <a:buFont typeface="Wingdings" panose="05000000000000000000" pitchFamily="2" charset="2"/>
              <a:buChar char="Ø"/>
            </a:pPr>
            <a:endParaRPr lang="en-AU" altLang="en-US" sz="2400" dirty="0" smtClean="0"/>
          </a:p>
          <a:p>
            <a:pPr lvl="2">
              <a:buFont typeface="Wingdings" panose="05000000000000000000" pitchFamily="2" charset="2"/>
              <a:buChar char="Ø"/>
            </a:pPr>
            <a:endParaRPr lang="en-AU" altLang="en-US" sz="2400" dirty="0"/>
          </a:p>
          <a:p>
            <a:endParaRPr lang="en-A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92423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9264" y="1018953"/>
            <a:ext cx="8229600" cy="576064"/>
          </a:xfrm>
        </p:spPr>
        <p:txBody>
          <a:bodyPr/>
          <a:lstStyle/>
          <a:p>
            <a:pPr algn="ctr" eaLnBrk="1" hangingPunct="1"/>
            <a:r>
              <a:rPr lang="en-AU" altLang="en-US" sz="2800" b="1" dirty="0" smtClean="0">
                <a:latin typeface="+mn-lt"/>
              </a:rPr>
              <a:t>Disclosure Requirements For Intangible Assets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9264" y="1760108"/>
            <a:ext cx="8435975" cy="4824834"/>
          </a:xfrm>
          <a:prstGeom prst="rect">
            <a:avLst/>
          </a:prstGeom>
        </p:spPr>
        <p:txBody>
          <a:bodyPr/>
          <a:lstStyle/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b="1" i="1" dirty="0" smtClean="0"/>
              <a:t>General requirements:</a:t>
            </a:r>
          </a:p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dirty="0" smtClean="0"/>
              <a:t>(a) Each class of intangible asset, distinguishing between internally generated and other intangible assets.</a:t>
            </a:r>
          </a:p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dirty="0" smtClean="0"/>
              <a:t>(b) Where useful lives are indefinite and finite. If finite – the useful lives or amortisation rates and the methods used. </a:t>
            </a:r>
          </a:p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dirty="0" smtClean="0"/>
              <a:t>(c) Opening and closing amounts for accumulated amortisation, impairments, revaluations and movements in income statement line items e.g. amortisation expense </a:t>
            </a:r>
          </a:p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dirty="0" smtClean="0"/>
              <a:t>(d) Where intangible assets are measured after acquisition using revaluation models, full details of revaluations.  Opening and closing balances and reconciliations. Significant assumptions in determining fair values.  </a:t>
            </a:r>
          </a:p>
          <a:p>
            <a:pPr eaLnBrk="1" hangingPunct="1">
              <a:spcAft>
                <a:spcPts val="0"/>
              </a:spcAft>
              <a:buFontTx/>
              <a:buNone/>
            </a:pPr>
            <a:r>
              <a:rPr lang="en-AU" altLang="en-US" sz="2400" dirty="0"/>
              <a:t>	</a:t>
            </a:r>
            <a:r>
              <a:rPr lang="en-AU" altLang="en-US" sz="2400" dirty="0" smtClean="0"/>
              <a:t>Para 118</a:t>
            </a:r>
          </a:p>
          <a:p>
            <a:pPr eaLnBrk="1" hangingPunct="1">
              <a:buFontTx/>
              <a:buNone/>
            </a:pPr>
            <a:endParaRPr lang="en-AU" altLang="en-US" dirty="0" smtClean="0"/>
          </a:p>
          <a:p>
            <a:pPr eaLnBrk="1" hangingPunct="1">
              <a:buFontTx/>
              <a:buNone/>
            </a:pPr>
            <a:endParaRPr lang="en-AU" altLang="en-US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AU" altLang="en-US" dirty="0" smtClean="0"/>
          </a:p>
        </p:txBody>
      </p:sp>
      <p:sp>
        <p:nvSpPr>
          <p:cNvPr id="34821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92F12A23-6810-42B1-8978-38AF97458396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40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7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2800" b="1" dirty="0">
                <a:latin typeface="+mn-lt"/>
              </a:rPr>
              <a:t>Disclosure Requirements For Intangible Assets</a:t>
            </a:r>
            <a:endParaRPr lang="en-AU" sz="2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AU" altLang="en-US" sz="2400" b="1" i="1" dirty="0"/>
              <a:t>For Research &amp; Development:</a:t>
            </a:r>
          </a:p>
          <a:p>
            <a:pPr marL="0" indent="0">
              <a:lnSpc>
                <a:spcPct val="80000"/>
              </a:lnSpc>
            </a:pPr>
            <a:r>
              <a:rPr lang="en-AU" altLang="en-US" sz="2400" dirty="0"/>
              <a:t>The Standard specifically requires the entity to disclose the aggregate amount of research and development recognised as expenditure during the period. </a:t>
            </a:r>
            <a:r>
              <a:rPr lang="en-AU" altLang="en-US" sz="2400" dirty="0" smtClean="0"/>
              <a:t>Para 126</a:t>
            </a:r>
            <a:endParaRPr lang="en-AU" altLang="en-US" sz="24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72FBF5-2C9F-4A60-88A9-90AC2FD4BE04}" type="slidenum">
              <a:rPr lang="en-AU" smtClean="0"/>
              <a:pPr/>
              <a:t>41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7058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395288" y="1018180"/>
            <a:ext cx="8208962" cy="432048"/>
          </a:xfrm>
        </p:spPr>
        <p:txBody>
          <a:bodyPr/>
          <a:lstStyle/>
          <a:p>
            <a:r>
              <a:rPr lang="en-AU" altLang="en-US" sz="2800" b="1" dirty="0" smtClean="0">
                <a:latin typeface="+mn-lt"/>
              </a:rPr>
              <a:t>Next Week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4294967295"/>
          </p:nvPr>
        </p:nvSpPr>
        <p:spPr>
          <a:xfrm>
            <a:off x="395288" y="1671315"/>
            <a:ext cx="8442325" cy="4931891"/>
          </a:xfrm>
          <a:prstGeom prst="rect">
            <a:avLst/>
          </a:prstGeom>
        </p:spPr>
        <p:txBody>
          <a:bodyPr/>
          <a:lstStyle/>
          <a:p>
            <a:pPr marL="0" indent="0"/>
            <a:r>
              <a:rPr lang="en-AU" altLang="en-US" sz="2400" b="1" dirty="0"/>
              <a:t>Leases</a:t>
            </a:r>
            <a:endParaRPr lang="en-AU" altLang="en-US" sz="2400" b="1" dirty="0" smtClean="0"/>
          </a:p>
        </p:txBody>
      </p:sp>
      <p:sp>
        <p:nvSpPr>
          <p:cNvPr id="7782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75688" y="6542088"/>
            <a:ext cx="144462" cy="1222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spcBef>
                <a:spcPct val="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charset="0"/>
                <a:cs typeface="Arial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FCE9DA03-64DD-4F7D-821C-B16B1150E412}" type="slidenum">
              <a:rPr lang="en-AU" altLang="en-US" sz="900">
                <a:solidFill>
                  <a:schemeClr val="tx2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42</a:t>
            </a:fld>
            <a:endParaRPr lang="en-AU" alt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nash-business-school-template_02 blue">
  <a:themeElements>
    <a:clrScheme name="Custom 1">
      <a:dk1>
        <a:srgbClr val="000000"/>
      </a:dk1>
      <a:lt1>
        <a:sysClr val="window" lastClr="FFFFFF"/>
      </a:lt1>
      <a:dk2>
        <a:srgbClr val="4D4D4D"/>
      </a:dk2>
      <a:lt2>
        <a:srgbClr val="FFFFFF"/>
      </a:lt2>
      <a:accent1>
        <a:srgbClr val="00528B"/>
      </a:accent1>
      <a:accent2>
        <a:srgbClr val="000000"/>
      </a:accent2>
      <a:accent3>
        <a:srgbClr val="58595B"/>
      </a:accent3>
      <a:accent4>
        <a:srgbClr val="808285"/>
      </a:accent4>
      <a:accent5>
        <a:srgbClr val="A7A9AC"/>
      </a:accent5>
      <a:accent6>
        <a:srgbClr val="DBDBDB"/>
      </a:accent6>
      <a:hlink>
        <a:srgbClr val="0000FF"/>
      </a:hlink>
      <a:folHlink>
        <a:srgbClr val="800080"/>
      </a:folHlink>
    </a:clrScheme>
    <a:fontScheme name="Custom 2">
      <a:majorFont>
        <a:latin typeface="Times New Roman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nash Business School template - blue">
  <a:themeElements>
    <a:clrScheme name="Custom 1">
      <a:dk1>
        <a:srgbClr val="000000"/>
      </a:dk1>
      <a:lt1>
        <a:sysClr val="window" lastClr="FFFFFF"/>
      </a:lt1>
      <a:dk2>
        <a:srgbClr val="4D4D4D"/>
      </a:dk2>
      <a:lt2>
        <a:srgbClr val="FFFFFF"/>
      </a:lt2>
      <a:accent1>
        <a:srgbClr val="00528B"/>
      </a:accent1>
      <a:accent2>
        <a:srgbClr val="000000"/>
      </a:accent2>
      <a:accent3>
        <a:srgbClr val="58595B"/>
      </a:accent3>
      <a:accent4>
        <a:srgbClr val="808285"/>
      </a:accent4>
      <a:accent5>
        <a:srgbClr val="A7A9AC"/>
      </a:accent5>
      <a:accent6>
        <a:srgbClr val="DBDBDB"/>
      </a:accent6>
      <a:hlink>
        <a:srgbClr val="0000FF"/>
      </a:hlink>
      <a:folHlink>
        <a:srgbClr val="800080"/>
      </a:folHlink>
    </a:clrScheme>
    <a:fontScheme name="Custom 2">
      <a:majorFont>
        <a:latin typeface="Times New Roman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nash Business School template - grey">
  <a:themeElements>
    <a:clrScheme name="Custom 1">
      <a:dk1>
        <a:srgbClr val="000000"/>
      </a:dk1>
      <a:lt1>
        <a:sysClr val="window" lastClr="FFFFFF"/>
      </a:lt1>
      <a:dk2>
        <a:srgbClr val="4D4D4D"/>
      </a:dk2>
      <a:lt2>
        <a:srgbClr val="FFFFFF"/>
      </a:lt2>
      <a:accent1>
        <a:srgbClr val="00528B"/>
      </a:accent1>
      <a:accent2>
        <a:srgbClr val="000000"/>
      </a:accent2>
      <a:accent3>
        <a:srgbClr val="58595B"/>
      </a:accent3>
      <a:accent4>
        <a:srgbClr val="808285"/>
      </a:accent4>
      <a:accent5>
        <a:srgbClr val="A7A9AC"/>
      </a:accent5>
      <a:accent6>
        <a:srgbClr val="DBDBDB"/>
      </a:accent6>
      <a:hlink>
        <a:srgbClr val="0000FF"/>
      </a:hlink>
      <a:folHlink>
        <a:srgbClr val="800080"/>
      </a:folHlink>
    </a:clrScheme>
    <a:fontScheme name="Custom 2">
      <a:majorFont>
        <a:latin typeface="Times New Roman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onash Business School template - black">
  <a:themeElements>
    <a:clrScheme name="Custom 1">
      <a:dk1>
        <a:srgbClr val="000000"/>
      </a:dk1>
      <a:lt1>
        <a:sysClr val="window" lastClr="FFFFFF"/>
      </a:lt1>
      <a:dk2>
        <a:srgbClr val="4D4D4D"/>
      </a:dk2>
      <a:lt2>
        <a:srgbClr val="FFFFFF"/>
      </a:lt2>
      <a:accent1>
        <a:srgbClr val="00528B"/>
      </a:accent1>
      <a:accent2>
        <a:srgbClr val="000000"/>
      </a:accent2>
      <a:accent3>
        <a:srgbClr val="58595B"/>
      </a:accent3>
      <a:accent4>
        <a:srgbClr val="808285"/>
      </a:accent4>
      <a:accent5>
        <a:srgbClr val="A7A9AC"/>
      </a:accent5>
      <a:accent6>
        <a:srgbClr val="DBDBDB"/>
      </a:accent6>
      <a:hlink>
        <a:srgbClr val="0000FF"/>
      </a:hlink>
      <a:folHlink>
        <a:srgbClr val="800080"/>
      </a:folHlink>
    </a:clrScheme>
    <a:fontScheme name="Custom 2">
      <a:majorFont>
        <a:latin typeface="Times New Roman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nash Business School template - blank">
  <a:themeElements>
    <a:clrScheme name="Master without image 1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Master without imag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out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Master without image">
  <a:themeElements>
    <a:clrScheme name="Master without image 1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Master without imag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out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Master without image">
  <a:themeElements>
    <a:clrScheme name="Master without image 1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528B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B3C4"/>
      </a:accent5>
      <a:accent6>
        <a:srgbClr val="858789"/>
      </a:accent6>
      <a:hlink>
        <a:srgbClr val="911C11"/>
      </a:hlink>
      <a:folHlink>
        <a:srgbClr val="99CC00"/>
      </a:folHlink>
    </a:clrScheme>
    <a:fontScheme name="Master without imag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out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528B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B3C4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monash-bs-template_01 white</Template>
  <TotalTime>2114</TotalTime>
  <Words>2860</Words>
  <Application>Microsoft Office PowerPoint</Application>
  <PresentationFormat>On-screen Show (4:3)</PresentationFormat>
  <Paragraphs>451</Paragraphs>
  <Slides>42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42</vt:i4>
      </vt:variant>
    </vt:vector>
  </HeadingPairs>
  <TitlesOfParts>
    <vt:vector size="58" baseType="lpstr">
      <vt:lpstr>MS PGothic</vt:lpstr>
      <vt:lpstr>MS PGothic</vt:lpstr>
      <vt:lpstr>宋体</vt:lpstr>
      <vt:lpstr>Arial</vt:lpstr>
      <vt:lpstr>Helvetica</vt:lpstr>
      <vt:lpstr>Marlett</vt:lpstr>
      <vt:lpstr>Times New Roman</vt:lpstr>
      <vt:lpstr>Wingdings</vt:lpstr>
      <vt:lpstr>Wingdings 2</vt:lpstr>
      <vt:lpstr>monash-business-school-template_02 blue</vt:lpstr>
      <vt:lpstr>Monash Business School template - blue</vt:lpstr>
      <vt:lpstr>Monash Business School template - grey</vt:lpstr>
      <vt:lpstr>Monash Business School template - black</vt:lpstr>
      <vt:lpstr>Monash Business School template - blank</vt:lpstr>
      <vt:lpstr>Master without image</vt:lpstr>
      <vt:lpstr>1_Master without image</vt:lpstr>
      <vt:lpstr>ACC/ACF3100 Advanced Financial Accounting</vt:lpstr>
      <vt:lpstr>Minimum Readings  Henderson: Chapter 10  AASB138 Intangible Assets</vt:lpstr>
      <vt:lpstr>Learning Objectives </vt:lpstr>
      <vt:lpstr>Intangibles – Do they matter?</vt:lpstr>
      <vt:lpstr>Intangibles - Importance</vt:lpstr>
      <vt:lpstr>Intangibles – Dot com crash</vt:lpstr>
      <vt:lpstr>Intangibles – IFRS impact</vt:lpstr>
      <vt:lpstr>Asset Definition vs Intangible Assets Definition</vt:lpstr>
      <vt:lpstr>PowerPoint Presentation</vt:lpstr>
      <vt:lpstr>Intangibles – Definition </vt:lpstr>
      <vt:lpstr>Intangibles - Definition</vt:lpstr>
      <vt:lpstr>Intangibles - Definition</vt:lpstr>
      <vt:lpstr>AASB 138 Intangible Assets 1 Jan 2005</vt:lpstr>
      <vt:lpstr>Intangibles - Recognition Issues</vt:lpstr>
      <vt:lpstr>Intangibles - Recognition Issues 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Intangibles -Subsequent Measurement</vt:lpstr>
      <vt:lpstr>PowerPoint Presentation</vt:lpstr>
      <vt:lpstr>PowerPoint Presentation</vt:lpstr>
      <vt:lpstr>PowerPoint Presentation</vt:lpstr>
      <vt:lpstr>Research and Development Expenditures</vt:lpstr>
      <vt:lpstr>Lecture Illustrative Example 2:  Research and Development</vt:lpstr>
      <vt:lpstr>Solution to Illustrative Example 2</vt:lpstr>
      <vt:lpstr>Lecture Illustrative Example 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Accounting for Intangibles as a Controversial Issue </vt:lpstr>
      <vt:lpstr>Accounting for Intangibles as a Controversial Issue</vt:lpstr>
      <vt:lpstr>Accounting for Intangibles as a Controversial Issue</vt:lpstr>
      <vt:lpstr>Disclosure Requirements For Intangible Assets</vt:lpstr>
      <vt:lpstr>Disclosure Requirements For Intangible Assets</vt:lpstr>
      <vt:lpstr>Next Week</vt:lpstr>
    </vt:vector>
  </TitlesOfParts>
  <Company>Monash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heading  to be inserted here.</dc:title>
  <dc:creator>Claudette Kotze</dc:creator>
  <cp:lastModifiedBy>Richard Pucci</cp:lastModifiedBy>
  <cp:revision>184</cp:revision>
  <dcterms:created xsi:type="dcterms:W3CDTF">2014-11-18T22:56:47Z</dcterms:created>
  <dcterms:modified xsi:type="dcterms:W3CDTF">2020-04-05T05:18:21Z</dcterms:modified>
</cp:coreProperties>
</file>