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781" r:id="rId2"/>
    <p:sldMasterId id="2147483802" r:id="rId3"/>
    <p:sldMasterId id="2147483799" r:id="rId4"/>
    <p:sldMasterId id="2147483650" r:id="rId5"/>
  </p:sldMasterIdLst>
  <p:notesMasterIdLst>
    <p:notesMasterId r:id="rId51"/>
  </p:notesMasterIdLst>
  <p:handoutMasterIdLst>
    <p:handoutMasterId r:id="rId52"/>
  </p:handoutMasterIdLst>
  <p:sldIdLst>
    <p:sldId id="374" r:id="rId6"/>
    <p:sldId id="376" r:id="rId7"/>
    <p:sldId id="313" r:id="rId8"/>
    <p:sldId id="314" r:id="rId9"/>
    <p:sldId id="315" r:id="rId10"/>
    <p:sldId id="316" r:id="rId11"/>
    <p:sldId id="318" r:id="rId12"/>
    <p:sldId id="323" r:id="rId13"/>
    <p:sldId id="366" r:id="rId14"/>
    <p:sldId id="325" r:id="rId15"/>
    <p:sldId id="365" r:id="rId16"/>
    <p:sldId id="317" r:id="rId17"/>
    <p:sldId id="319" r:id="rId18"/>
    <p:sldId id="328" r:id="rId19"/>
    <p:sldId id="320" r:id="rId20"/>
    <p:sldId id="329" r:id="rId21"/>
    <p:sldId id="385" r:id="rId22"/>
    <p:sldId id="321" r:id="rId23"/>
    <p:sldId id="332" r:id="rId24"/>
    <p:sldId id="333" r:id="rId25"/>
    <p:sldId id="383" r:id="rId26"/>
    <p:sldId id="326" r:id="rId27"/>
    <p:sldId id="337" r:id="rId28"/>
    <p:sldId id="380" r:id="rId29"/>
    <p:sldId id="343" r:id="rId30"/>
    <p:sldId id="379" r:id="rId31"/>
    <p:sldId id="371" r:id="rId32"/>
    <p:sldId id="346" r:id="rId33"/>
    <p:sldId id="345" r:id="rId34"/>
    <p:sldId id="381" r:id="rId35"/>
    <p:sldId id="354" r:id="rId36"/>
    <p:sldId id="355" r:id="rId37"/>
    <p:sldId id="356" r:id="rId38"/>
    <p:sldId id="353" r:id="rId39"/>
    <p:sldId id="348" r:id="rId40"/>
    <p:sldId id="347" r:id="rId41"/>
    <p:sldId id="358" r:id="rId42"/>
    <p:sldId id="359" r:id="rId43"/>
    <p:sldId id="360" r:id="rId44"/>
    <p:sldId id="349" r:id="rId45"/>
    <p:sldId id="350" r:id="rId46"/>
    <p:sldId id="351" r:id="rId47"/>
    <p:sldId id="357" r:id="rId48"/>
    <p:sldId id="382" r:id="rId49"/>
    <p:sldId id="364" r:id="rId50"/>
  </p:sldIdLst>
  <p:sldSz cx="9144000" cy="6858000" type="screen4x3"/>
  <p:notesSz cx="6797675" cy="9928225"/>
  <p:defaultTextStyle>
    <a:defPPr>
      <a:defRPr lang="en-AU"/>
    </a:defPPr>
    <a:lvl1pPr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469D2"/>
    <a:srgbClr val="145CB5"/>
    <a:srgbClr val="114D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4125" autoAdjust="0"/>
  </p:normalViewPr>
  <p:slideViewPr>
    <p:cSldViewPr>
      <p:cViewPr varScale="1">
        <p:scale>
          <a:sx n="108" d="100"/>
          <a:sy n="108" d="100"/>
        </p:scale>
        <p:origin x="1572" y="108"/>
      </p:cViewPr>
      <p:guideLst>
        <p:guide orient="horz" pos="2160"/>
        <p:guide pos="2880"/>
      </p:guideLst>
    </p:cSldViewPr>
  </p:slideViewPr>
  <p:notesTextViewPr>
    <p:cViewPr>
      <p:scale>
        <a:sx n="3" d="2"/>
        <a:sy n="3" d="2"/>
      </p:scale>
      <p:origin x="0" y="0"/>
    </p:cViewPr>
  </p:notesTextViewPr>
  <p:sorterViewPr>
    <p:cViewPr>
      <p:scale>
        <a:sx n="100" d="100"/>
        <a:sy n="100" d="100"/>
      </p:scale>
      <p:origin x="0" y="-12512"/>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wrap="square" lIns="91440" tIns="45720" rIns="91440" bIns="45720" numCol="1" anchor="t"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3" name="Date Placeholder 2"/>
          <p:cNvSpPr>
            <a:spLocks noGrp="1"/>
          </p:cNvSpPr>
          <p:nvPr>
            <p:ph type="dt" sz="quarter" idx="1"/>
          </p:nvPr>
        </p:nvSpPr>
        <p:spPr>
          <a:xfrm>
            <a:off x="3850443" y="0"/>
            <a:ext cx="2945659" cy="496411"/>
          </a:xfrm>
          <a:prstGeom prst="rect">
            <a:avLst/>
          </a:prstGeom>
        </p:spPr>
        <p:txBody>
          <a:bodyPr vert="horz" wrap="square" lIns="91440" tIns="45720" rIns="91440" bIns="45720" numCol="1" anchor="t" anchorCtr="0" compatLnSpc="1">
            <a:prstTxWarp prst="textNoShape">
              <a:avLst/>
            </a:prstTxWarp>
          </a:bodyPr>
          <a:lstStyle>
            <a:lvl1pPr algn="r">
              <a:spcBef>
                <a:spcPct val="50000"/>
              </a:spcBef>
              <a:defRPr sz="1200">
                <a:cs typeface="Arial" panose="020B0604020202020204" pitchFamily="34" charset="0"/>
              </a:defRPr>
            </a:lvl1pPr>
          </a:lstStyle>
          <a:p>
            <a:fld id="{695A2842-1745-40C1-A10B-93DB3144000D}" type="datetimeFigureOut">
              <a:rPr lang="en-AU"/>
              <a:pPr/>
              <a:t>23/07/2020</a:t>
            </a:fld>
            <a:endParaRPr lang="en-AU"/>
          </a:p>
        </p:txBody>
      </p:sp>
      <p:sp>
        <p:nvSpPr>
          <p:cNvPr id="4" name="Footer Placeholder 3"/>
          <p:cNvSpPr>
            <a:spLocks noGrp="1"/>
          </p:cNvSpPr>
          <p:nvPr>
            <p:ph type="ftr" sz="quarter" idx="2"/>
          </p:nvPr>
        </p:nvSpPr>
        <p:spPr>
          <a:xfrm>
            <a:off x="0" y="9430091"/>
            <a:ext cx="2945659" cy="496411"/>
          </a:xfrm>
          <a:prstGeom prst="rect">
            <a:avLst/>
          </a:prstGeom>
        </p:spPr>
        <p:txBody>
          <a:bodyPr vert="horz" wrap="square" lIns="91440" tIns="45720" rIns="91440" bIns="45720" numCol="1" anchor="b" anchorCtr="0" compatLnSpc="1">
            <a:prstTxWarp prst="textNoShape">
              <a:avLst/>
            </a:prstTxWarp>
          </a:bodyPr>
          <a:lstStyle>
            <a:lvl1pPr>
              <a:spcBef>
                <a:spcPct val="50000"/>
              </a:spcBef>
              <a:defRPr sz="1200">
                <a:cs typeface="Arial" panose="020B0604020202020204" pitchFamily="34" charset="0"/>
              </a:defRPr>
            </a:lvl1pPr>
          </a:lstStyle>
          <a:p>
            <a:endParaRPr lang="en-US"/>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wrap="square" lIns="91440" tIns="45720" rIns="91440" bIns="45720" numCol="1" anchor="b" anchorCtr="0" compatLnSpc="1">
            <a:prstTxWarp prst="textNoShape">
              <a:avLst/>
            </a:prstTxWarp>
          </a:bodyPr>
          <a:lstStyle>
            <a:lvl1pPr algn="r">
              <a:spcBef>
                <a:spcPct val="50000"/>
              </a:spcBef>
              <a:defRPr sz="1200">
                <a:cs typeface="Arial" panose="020B0604020202020204" pitchFamily="34" charset="0"/>
              </a:defRPr>
            </a:lvl1pPr>
          </a:lstStyle>
          <a:p>
            <a:fld id="{05AA5B9F-E303-47F1-B7DC-5AD7EDCA935A}" type="slidenum">
              <a:rPr lang="en-AU"/>
              <a:pPr/>
              <a:t>‹#›</a:t>
            </a:fld>
            <a:endParaRPr lang="en-AU"/>
          </a:p>
        </p:txBody>
      </p:sp>
    </p:spTree>
    <p:extLst>
      <p:ext uri="{BB962C8B-B14F-4D97-AF65-F5344CB8AC3E}">
        <p14:creationId xmlns:p14="http://schemas.microsoft.com/office/powerpoint/2010/main" val="6184574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3" name="Rectangle 3"/>
          <p:cNvSpPr>
            <a:spLocks noGrp="1" noChangeArrowheads="1"/>
          </p:cNvSpPr>
          <p:nvPr>
            <p:ph type="dt" idx="1"/>
          </p:nvPr>
        </p:nvSpPr>
        <p:spPr bwMode="auto">
          <a:xfrm>
            <a:off x="3850443" y="0"/>
            <a:ext cx="2945659" cy="49641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cs typeface="Arial" panose="020B0604020202020204" pitchFamily="34" charset="0"/>
              </a:defRPr>
            </a:lvl1pPr>
          </a:lstStyle>
          <a:p>
            <a:endParaRPr lang="en-US" altLang="en-US"/>
          </a:p>
        </p:txBody>
      </p:sp>
      <p:sp>
        <p:nvSpPr>
          <p:cNvPr id="297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5" name="Rectangle 5"/>
          <p:cNvSpPr>
            <a:spLocks noGrp="1" noChangeArrowheads="1"/>
          </p:cNvSpPr>
          <p:nvPr>
            <p:ph type="body" sz="quarter" idx="3"/>
          </p:nvPr>
        </p:nvSpPr>
        <p:spPr bwMode="auto">
          <a:xfrm>
            <a:off x="679768" y="4715907"/>
            <a:ext cx="5438140" cy="446770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606" name="Rectangle 6"/>
          <p:cNvSpPr>
            <a:spLocks noGrp="1" noChangeArrowheads="1"/>
          </p:cNvSpPr>
          <p:nvPr>
            <p:ph type="ftr" sz="quarter" idx="4"/>
          </p:nvPr>
        </p:nvSpPr>
        <p:spPr bwMode="auto">
          <a:xfrm>
            <a:off x="0"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Arial" panose="020B0604020202020204" pitchFamily="34" charset="0"/>
              </a:defRPr>
            </a:lvl1pPr>
          </a:lstStyle>
          <a:p>
            <a:endParaRPr lang="en-US" altLang="en-US"/>
          </a:p>
        </p:txBody>
      </p:sp>
      <p:sp>
        <p:nvSpPr>
          <p:cNvPr id="25607" name="Rectangle 7"/>
          <p:cNvSpPr>
            <a:spLocks noGrp="1" noChangeArrowheads="1"/>
          </p:cNvSpPr>
          <p:nvPr>
            <p:ph type="sldNum" sz="quarter" idx="5"/>
          </p:nvPr>
        </p:nvSpPr>
        <p:spPr bwMode="auto">
          <a:xfrm>
            <a:off x="3850443" y="9430091"/>
            <a:ext cx="2945659" cy="496411"/>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cs typeface="Arial" panose="020B0604020202020204" pitchFamily="34" charset="0"/>
              </a:defRPr>
            </a:lvl1pPr>
          </a:lstStyle>
          <a:p>
            <a:fld id="{DDF08423-FCE6-4A9A-B7AA-5835D2451E2C}" type="slidenum">
              <a:rPr lang="en-AU"/>
              <a:pPr/>
              <a:t>‹#›</a:t>
            </a:fld>
            <a:endParaRPr lang="en-AU"/>
          </a:p>
        </p:txBody>
      </p:sp>
    </p:spTree>
    <p:extLst>
      <p:ext uri="{BB962C8B-B14F-4D97-AF65-F5344CB8AC3E}">
        <p14:creationId xmlns:p14="http://schemas.microsoft.com/office/powerpoint/2010/main" val="36537026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a:t>
            </a:fld>
            <a:endParaRPr lang="en-AU"/>
          </a:p>
        </p:txBody>
      </p:sp>
    </p:spTree>
    <p:extLst>
      <p:ext uri="{BB962C8B-B14F-4D97-AF65-F5344CB8AC3E}">
        <p14:creationId xmlns:p14="http://schemas.microsoft.com/office/powerpoint/2010/main" val="1794864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a:t>
            </a:fld>
            <a:endParaRPr lang="en-AU"/>
          </a:p>
        </p:txBody>
      </p:sp>
    </p:spTree>
    <p:extLst>
      <p:ext uri="{BB962C8B-B14F-4D97-AF65-F5344CB8AC3E}">
        <p14:creationId xmlns:p14="http://schemas.microsoft.com/office/powerpoint/2010/main" val="35035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5</a:t>
            </a:fld>
            <a:endParaRPr lang="en-AU"/>
          </a:p>
        </p:txBody>
      </p:sp>
    </p:spTree>
    <p:extLst>
      <p:ext uri="{BB962C8B-B14F-4D97-AF65-F5344CB8AC3E}">
        <p14:creationId xmlns:p14="http://schemas.microsoft.com/office/powerpoint/2010/main" val="220696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6</a:t>
            </a:fld>
            <a:endParaRPr lang="en-AU"/>
          </a:p>
        </p:txBody>
      </p:sp>
    </p:spTree>
    <p:extLst>
      <p:ext uri="{BB962C8B-B14F-4D97-AF65-F5344CB8AC3E}">
        <p14:creationId xmlns:p14="http://schemas.microsoft.com/office/powerpoint/2010/main" val="3944521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7</a:t>
            </a:fld>
            <a:endParaRPr lang="en-AU"/>
          </a:p>
        </p:txBody>
      </p:sp>
    </p:spTree>
    <p:extLst>
      <p:ext uri="{BB962C8B-B14F-4D97-AF65-F5344CB8AC3E}">
        <p14:creationId xmlns:p14="http://schemas.microsoft.com/office/powerpoint/2010/main" val="834331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defRPr/>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8</a:t>
            </a:fld>
            <a:endParaRPr lang="en-AU"/>
          </a:p>
        </p:txBody>
      </p:sp>
    </p:spTree>
    <p:extLst>
      <p:ext uri="{BB962C8B-B14F-4D97-AF65-F5344CB8AC3E}">
        <p14:creationId xmlns:p14="http://schemas.microsoft.com/office/powerpoint/2010/main" val="872836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fld id="{DDF08423-FCE6-4A9A-B7AA-5835D2451E2C}" type="slidenum">
              <a:rPr lang="en-AU" smtClean="0"/>
              <a:pPr/>
              <a:t>9</a:t>
            </a:fld>
            <a:endParaRPr lang="en-AU"/>
          </a:p>
        </p:txBody>
      </p:sp>
    </p:spTree>
    <p:extLst>
      <p:ext uri="{BB962C8B-B14F-4D97-AF65-F5344CB8AC3E}">
        <p14:creationId xmlns:p14="http://schemas.microsoft.com/office/powerpoint/2010/main" val="902390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10</a:t>
            </a:fld>
            <a:endParaRPr lang="en-AU"/>
          </a:p>
        </p:txBody>
      </p:sp>
    </p:spTree>
    <p:extLst>
      <p:ext uri="{BB962C8B-B14F-4D97-AF65-F5344CB8AC3E}">
        <p14:creationId xmlns:p14="http://schemas.microsoft.com/office/powerpoint/2010/main" val="3091352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11</a:t>
            </a:fld>
            <a:endParaRPr lang="en-AU"/>
          </a:p>
        </p:txBody>
      </p:sp>
    </p:spTree>
    <p:extLst>
      <p:ext uri="{BB962C8B-B14F-4D97-AF65-F5344CB8AC3E}">
        <p14:creationId xmlns:p14="http://schemas.microsoft.com/office/powerpoint/2010/main" val="2931956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12</a:t>
            </a:fld>
            <a:endParaRPr lang="en-AU"/>
          </a:p>
        </p:txBody>
      </p:sp>
    </p:spTree>
    <p:extLst>
      <p:ext uri="{BB962C8B-B14F-4D97-AF65-F5344CB8AC3E}">
        <p14:creationId xmlns:p14="http://schemas.microsoft.com/office/powerpoint/2010/main" val="3052294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13</a:t>
            </a:fld>
            <a:endParaRPr lang="en-AU"/>
          </a:p>
        </p:txBody>
      </p:sp>
    </p:spTree>
    <p:extLst>
      <p:ext uri="{BB962C8B-B14F-4D97-AF65-F5344CB8AC3E}">
        <p14:creationId xmlns:p14="http://schemas.microsoft.com/office/powerpoint/2010/main" val="2493360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14</a:t>
            </a:fld>
            <a:endParaRPr lang="en-AU"/>
          </a:p>
        </p:txBody>
      </p:sp>
    </p:spTree>
    <p:extLst>
      <p:ext uri="{BB962C8B-B14F-4D97-AF65-F5344CB8AC3E}">
        <p14:creationId xmlns:p14="http://schemas.microsoft.com/office/powerpoint/2010/main" val="3548291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15</a:t>
            </a:fld>
            <a:endParaRPr lang="en-AU"/>
          </a:p>
        </p:txBody>
      </p:sp>
    </p:spTree>
    <p:extLst>
      <p:ext uri="{BB962C8B-B14F-4D97-AF65-F5344CB8AC3E}">
        <p14:creationId xmlns:p14="http://schemas.microsoft.com/office/powerpoint/2010/main" val="319187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16</a:t>
            </a:fld>
            <a:endParaRPr lang="en-AU"/>
          </a:p>
        </p:txBody>
      </p:sp>
    </p:spTree>
    <p:extLst>
      <p:ext uri="{BB962C8B-B14F-4D97-AF65-F5344CB8AC3E}">
        <p14:creationId xmlns:p14="http://schemas.microsoft.com/office/powerpoint/2010/main" val="862658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defRPr/>
            </a:pPr>
            <a:endParaRPr lang="en-AU" dirty="0" smtClean="0"/>
          </a:p>
        </p:txBody>
      </p:sp>
      <p:sp>
        <p:nvSpPr>
          <p:cNvPr id="4" name="Slide Number Placeholder 3"/>
          <p:cNvSpPr>
            <a:spLocks noGrp="1"/>
          </p:cNvSpPr>
          <p:nvPr>
            <p:ph type="sldNum" sz="quarter" idx="10"/>
          </p:nvPr>
        </p:nvSpPr>
        <p:spPr/>
        <p:txBody>
          <a:bodyPr/>
          <a:lstStyle/>
          <a:p>
            <a:fld id="{DDF08423-FCE6-4A9A-B7AA-5835D2451E2C}" type="slidenum">
              <a:rPr lang="en-AU" smtClean="0"/>
              <a:pPr/>
              <a:t>18</a:t>
            </a:fld>
            <a:endParaRPr lang="en-AU"/>
          </a:p>
        </p:txBody>
      </p:sp>
    </p:spTree>
    <p:extLst>
      <p:ext uri="{BB962C8B-B14F-4D97-AF65-F5344CB8AC3E}">
        <p14:creationId xmlns:p14="http://schemas.microsoft.com/office/powerpoint/2010/main" val="618202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19</a:t>
            </a:fld>
            <a:endParaRPr lang="en-AU"/>
          </a:p>
        </p:txBody>
      </p:sp>
    </p:spTree>
    <p:extLst>
      <p:ext uri="{BB962C8B-B14F-4D97-AF65-F5344CB8AC3E}">
        <p14:creationId xmlns:p14="http://schemas.microsoft.com/office/powerpoint/2010/main" val="1871035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20</a:t>
            </a:fld>
            <a:endParaRPr lang="en-AU"/>
          </a:p>
        </p:txBody>
      </p:sp>
    </p:spTree>
    <p:extLst>
      <p:ext uri="{BB962C8B-B14F-4D97-AF65-F5344CB8AC3E}">
        <p14:creationId xmlns:p14="http://schemas.microsoft.com/office/powerpoint/2010/main" val="1806865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21</a:t>
            </a:fld>
            <a:endParaRPr lang="en-AU"/>
          </a:p>
        </p:txBody>
      </p:sp>
    </p:spTree>
    <p:extLst>
      <p:ext uri="{BB962C8B-B14F-4D97-AF65-F5344CB8AC3E}">
        <p14:creationId xmlns:p14="http://schemas.microsoft.com/office/powerpoint/2010/main" val="4070165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22</a:t>
            </a:fld>
            <a:endParaRPr lang="en-AU"/>
          </a:p>
        </p:txBody>
      </p:sp>
    </p:spTree>
    <p:extLst>
      <p:ext uri="{BB962C8B-B14F-4D97-AF65-F5344CB8AC3E}">
        <p14:creationId xmlns:p14="http://schemas.microsoft.com/office/powerpoint/2010/main" val="10161077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23</a:t>
            </a:fld>
            <a:endParaRPr lang="en-AU"/>
          </a:p>
        </p:txBody>
      </p:sp>
    </p:spTree>
    <p:extLst>
      <p:ext uri="{BB962C8B-B14F-4D97-AF65-F5344CB8AC3E}">
        <p14:creationId xmlns:p14="http://schemas.microsoft.com/office/powerpoint/2010/main" val="520414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25</a:t>
            </a:fld>
            <a:endParaRPr lang="en-AU"/>
          </a:p>
        </p:txBody>
      </p:sp>
    </p:spTree>
    <p:extLst>
      <p:ext uri="{BB962C8B-B14F-4D97-AF65-F5344CB8AC3E}">
        <p14:creationId xmlns:p14="http://schemas.microsoft.com/office/powerpoint/2010/main" val="2965574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27</a:t>
            </a:fld>
            <a:endParaRPr lang="en-AU"/>
          </a:p>
        </p:txBody>
      </p:sp>
    </p:spTree>
    <p:extLst>
      <p:ext uri="{BB962C8B-B14F-4D97-AF65-F5344CB8AC3E}">
        <p14:creationId xmlns:p14="http://schemas.microsoft.com/office/powerpoint/2010/main" val="2805078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28</a:t>
            </a:fld>
            <a:endParaRPr lang="en-AU"/>
          </a:p>
        </p:txBody>
      </p:sp>
    </p:spTree>
    <p:extLst>
      <p:ext uri="{BB962C8B-B14F-4D97-AF65-F5344CB8AC3E}">
        <p14:creationId xmlns:p14="http://schemas.microsoft.com/office/powerpoint/2010/main" val="2829307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29</a:t>
            </a:fld>
            <a:endParaRPr lang="en-AU"/>
          </a:p>
        </p:txBody>
      </p:sp>
    </p:spTree>
    <p:extLst>
      <p:ext uri="{BB962C8B-B14F-4D97-AF65-F5344CB8AC3E}">
        <p14:creationId xmlns:p14="http://schemas.microsoft.com/office/powerpoint/2010/main" val="1421115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smtClean="0"/>
          </a:p>
        </p:txBody>
      </p:sp>
      <p:sp>
        <p:nvSpPr>
          <p:cNvPr id="4" name="Slide Number Placeholder 3"/>
          <p:cNvSpPr>
            <a:spLocks noGrp="1"/>
          </p:cNvSpPr>
          <p:nvPr>
            <p:ph type="sldNum" sz="quarter" idx="10"/>
          </p:nvPr>
        </p:nvSpPr>
        <p:spPr/>
        <p:txBody>
          <a:bodyPr/>
          <a:lstStyle/>
          <a:p>
            <a:fld id="{DDF08423-FCE6-4A9A-B7AA-5835D2451E2C}" type="slidenum">
              <a:rPr lang="en-AU" smtClean="0"/>
              <a:pPr/>
              <a:t>31</a:t>
            </a:fld>
            <a:endParaRPr lang="en-AU"/>
          </a:p>
        </p:txBody>
      </p:sp>
    </p:spTree>
    <p:extLst>
      <p:ext uri="{BB962C8B-B14F-4D97-AF65-F5344CB8AC3E}">
        <p14:creationId xmlns:p14="http://schemas.microsoft.com/office/powerpoint/2010/main" val="3931345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32</a:t>
            </a:fld>
            <a:endParaRPr lang="en-AU"/>
          </a:p>
        </p:txBody>
      </p:sp>
    </p:spTree>
    <p:extLst>
      <p:ext uri="{BB962C8B-B14F-4D97-AF65-F5344CB8AC3E}">
        <p14:creationId xmlns:p14="http://schemas.microsoft.com/office/powerpoint/2010/main" val="9921567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71767" lvl="1" eaLnBrk="1" hangingPunct="1">
              <a:spcBef>
                <a:spcPts val="956"/>
              </a:spcBef>
              <a:buClr>
                <a:schemeClr val="bg2"/>
              </a:buClr>
              <a:defRPr/>
            </a:pPr>
            <a:endParaRPr lang="en-US" sz="1100" dirty="0" smtClean="0">
              <a:solidFill>
                <a:srgbClr val="5F6062"/>
              </a:solidFill>
            </a:endParaRPr>
          </a:p>
        </p:txBody>
      </p:sp>
      <p:sp>
        <p:nvSpPr>
          <p:cNvPr id="6758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charset="0"/>
                <a:ea typeface="ＭＳ Ｐゴシック" pitchFamily="34" charset="-128"/>
                <a:cs typeface="Arial" charset="0"/>
              </a:defRPr>
            </a:lvl1pPr>
            <a:lvl2pPr marL="742950" indent="-285750" algn="l" eaLnBrk="0" hangingPunct="0">
              <a:spcBef>
                <a:spcPct val="30000"/>
              </a:spcBef>
              <a:defRPr sz="1200">
                <a:solidFill>
                  <a:schemeClr val="tx1"/>
                </a:solidFill>
                <a:latin typeface="Arial" charset="0"/>
                <a:ea typeface="Arial" charset="0"/>
                <a:cs typeface="Arial" charset="0"/>
              </a:defRPr>
            </a:lvl2pPr>
            <a:lvl3pPr marL="1143000" indent="-228600" algn="l" eaLnBrk="0" hangingPunct="0">
              <a:spcBef>
                <a:spcPct val="30000"/>
              </a:spcBef>
              <a:defRPr sz="1200">
                <a:solidFill>
                  <a:schemeClr val="tx1"/>
                </a:solidFill>
                <a:latin typeface="Arial" charset="0"/>
                <a:ea typeface="Arial" charset="0"/>
                <a:cs typeface="Arial" charset="0"/>
              </a:defRPr>
            </a:lvl3pPr>
            <a:lvl4pPr marL="1600200" indent="-228600" algn="l" eaLnBrk="0" hangingPunct="0">
              <a:spcBef>
                <a:spcPct val="30000"/>
              </a:spcBef>
              <a:defRPr sz="1200">
                <a:solidFill>
                  <a:schemeClr val="tx1"/>
                </a:solidFill>
                <a:latin typeface="Arial" charset="0"/>
                <a:ea typeface="Arial" charset="0"/>
                <a:cs typeface="Arial" charset="0"/>
              </a:defRPr>
            </a:lvl4pPr>
            <a:lvl5pPr marL="2057400" indent="-228600" algn="l" eaLnBrk="0" hangingPunct="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lgn="r" eaLnBrk="1" hangingPunct="1">
              <a:spcBef>
                <a:spcPct val="0"/>
              </a:spcBef>
            </a:pPr>
            <a:fld id="{023F5560-4B0D-4274-80AE-938C41A39D6A}" type="slidenum">
              <a:rPr lang="en-AU" altLang="en-US" smtClean="0"/>
              <a:pPr algn="r" eaLnBrk="1" hangingPunct="1">
                <a:spcBef>
                  <a:spcPct val="0"/>
                </a:spcBef>
              </a:pPr>
              <a:t>33</a:t>
            </a:fld>
            <a:endParaRPr lang="en-AU" altLang="en-US" smtClean="0"/>
          </a:p>
        </p:txBody>
      </p:sp>
    </p:spTree>
    <p:extLst>
      <p:ext uri="{BB962C8B-B14F-4D97-AF65-F5344CB8AC3E}">
        <p14:creationId xmlns:p14="http://schemas.microsoft.com/office/powerpoint/2010/main" val="40783063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228600" indent="-228600">
              <a:buFontTx/>
              <a:buAutoNum type="arabicPeriod"/>
            </a:pPr>
            <a:endParaRPr lang="en-US" altLang="en-US" dirty="0" smtClean="0">
              <a:ea typeface="ＭＳ Ｐゴシック" pitchFamily="34" charset="-128"/>
            </a:endParaRPr>
          </a:p>
        </p:txBody>
      </p:sp>
      <p:sp>
        <p:nvSpPr>
          <p:cNvPr id="66564"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30000"/>
              </a:spcBef>
              <a:defRPr sz="1200">
                <a:solidFill>
                  <a:schemeClr val="tx1"/>
                </a:solidFill>
                <a:latin typeface="Arial" charset="0"/>
                <a:ea typeface="ＭＳ Ｐゴシック" pitchFamily="34" charset="-128"/>
                <a:cs typeface="Arial" charset="0"/>
              </a:defRPr>
            </a:lvl1pPr>
            <a:lvl2pPr marL="742950" indent="-285750" algn="l" eaLnBrk="0" hangingPunct="0">
              <a:spcBef>
                <a:spcPct val="30000"/>
              </a:spcBef>
              <a:defRPr sz="1200">
                <a:solidFill>
                  <a:schemeClr val="tx1"/>
                </a:solidFill>
                <a:latin typeface="Arial" charset="0"/>
                <a:ea typeface="Arial" charset="0"/>
                <a:cs typeface="Arial" charset="0"/>
              </a:defRPr>
            </a:lvl2pPr>
            <a:lvl3pPr marL="1143000" indent="-228600" algn="l" eaLnBrk="0" hangingPunct="0">
              <a:spcBef>
                <a:spcPct val="30000"/>
              </a:spcBef>
              <a:defRPr sz="1200">
                <a:solidFill>
                  <a:schemeClr val="tx1"/>
                </a:solidFill>
                <a:latin typeface="Arial" charset="0"/>
                <a:ea typeface="Arial" charset="0"/>
                <a:cs typeface="Arial" charset="0"/>
              </a:defRPr>
            </a:lvl3pPr>
            <a:lvl4pPr marL="1600200" indent="-228600" algn="l" eaLnBrk="0" hangingPunct="0">
              <a:spcBef>
                <a:spcPct val="30000"/>
              </a:spcBef>
              <a:defRPr sz="1200">
                <a:solidFill>
                  <a:schemeClr val="tx1"/>
                </a:solidFill>
                <a:latin typeface="Arial" charset="0"/>
                <a:ea typeface="Arial" charset="0"/>
                <a:cs typeface="Arial" charset="0"/>
              </a:defRPr>
            </a:lvl4pPr>
            <a:lvl5pPr marL="2057400" indent="-228600" algn="l" eaLnBrk="0" hangingPunct="0">
              <a:spcBef>
                <a:spcPct val="30000"/>
              </a:spcBef>
              <a:defRPr sz="1200">
                <a:solidFill>
                  <a:schemeClr val="tx1"/>
                </a:solidFill>
                <a:latin typeface="Arial" charset="0"/>
                <a:ea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ea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ea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ea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ea typeface="Arial" charset="0"/>
                <a:cs typeface="Arial" charset="0"/>
              </a:defRPr>
            </a:lvl9pPr>
          </a:lstStyle>
          <a:p>
            <a:pPr algn="r" eaLnBrk="1" hangingPunct="1">
              <a:spcBef>
                <a:spcPct val="0"/>
              </a:spcBef>
            </a:pPr>
            <a:fld id="{BD4F5DEA-AD3C-4C7C-BC40-4E95E9E38877}" type="slidenum">
              <a:rPr lang="en-AU" altLang="en-US" smtClean="0"/>
              <a:pPr algn="r" eaLnBrk="1" hangingPunct="1">
                <a:spcBef>
                  <a:spcPct val="0"/>
                </a:spcBef>
              </a:pPr>
              <a:t>34</a:t>
            </a:fld>
            <a:endParaRPr lang="en-AU" altLang="en-US" smtClean="0"/>
          </a:p>
        </p:txBody>
      </p:sp>
    </p:spTree>
    <p:extLst>
      <p:ext uri="{BB962C8B-B14F-4D97-AF65-F5344CB8AC3E}">
        <p14:creationId xmlns:p14="http://schemas.microsoft.com/office/powerpoint/2010/main" val="728196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35</a:t>
            </a:fld>
            <a:endParaRPr lang="en-AU"/>
          </a:p>
        </p:txBody>
      </p:sp>
    </p:spTree>
    <p:extLst>
      <p:ext uri="{BB962C8B-B14F-4D97-AF65-F5344CB8AC3E}">
        <p14:creationId xmlns:p14="http://schemas.microsoft.com/office/powerpoint/2010/main" val="30916613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36</a:t>
            </a:fld>
            <a:endParaRPr lang="en-AU"/>
          </a:p>
        </p:txBody>
      </p:sp>
    </p:spTree>
    <p:extLst>
      <p:ext uri="{BB962C8B-B14F-4D97-AF65-F5344CB8AC3E}">
        <p14:creationId xmlns:p14="http://schemas.microsoft.com/office/powerpoint/2010/main" val="41060070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37</a:t>
            </a:fld>
            <a:endParaRPr lang="en-AU"/>
          </a:p>
        </p:txBody>
      </p:sp>
    </p:spTree>
    <p:extLst>
      <p:ext uri="{BB962C8B-B14F-4D97-AF65-F5344CB8AC3E}">
        <p14:creationId xmlns:p14="http://schemas.microsoft.com/office/powerpoint/2010/main" val="3505254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38</a:t>
            </a:fld>
            <a:endParaRPr lang="en-AU"/>
          </a:p>
        </p:txBody>
      </p:sp>
    </p:spTree>
    <p:extLst>
      <p:ext uri="{BB962C8B-B14F-4D97-AF65-F5344CB8AC3E}">
        <p14:creationId xmlns:p14="http://schemas.microsoft.com/office/powerpoint/2010/main" val="16455118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39</a:t>
            </a:fld>
            <a:endParaRPr lang="en-AU"/>
          </a:p>
        </p:txBody>
      </p:sp>
    </p:spTree>
    <p:extLst>
      <p:ext uri="{BB962C8B-B14F-4D97-AF65-F5344CB8AC3E}">
        <p14:creationId xmlns:p14="http://schemas.microsoft.com/office/powerpoint/2010/main" val="586378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smtClean="0"/>
          </a:p>
        </p:txBody>
      </p:sp>
      <p:sp>
        <p:nvSpPr>
          <p:cNvPr id="4" name="Slide Number Placeholder 3"/>
          <p:cNvSpPr>
            <a:spLocks noGrp="1"/>
          </p:cNvSpPr>
          <p:nvPr>
            <p:ph type="sldNum" sz="quarter" idx="10"/>
          </p:nvPr>
        </p:nvSpPr>
        <p:spPr/>
        <p:txBody>
          <a:bodyPr/>
          <a:lstStyle/>
          <a:p>
            <a:fld id="{DDF08423-FCE6-4A9A-B7AA-5835D2451E2C}" type="slidenum">
              <a:rPr lang="en-AU" smtClean="0"/>
              <a:pPr/>
              <a:t>40</a:t>
            </a:fld>
            <a:endParaRPr lang="en-AU"/>
          </a:p>
        </p:txBody>
      </p:sp>
    </p:spTree>
    <p:extLst>
      <p:ext uri="{BB962C8B-B14F-4D97-AF65-F5344CB8AC3E}">
        <p14:creationId xmlns:p14="http://schemas.microsoft.com/office/powerpoint/2010/main" val="11451882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41</a:t>
            </a:fld>
            <a:endParaRPr lang="en-AU"/>
          </a:p>
        </p:txBody>
      </p:sp>
    </p:spTree>
    <p:extLst>
      <p:ext uri="{BB962C8B-B14F-4D97-AF65-F5344CB8AC3E}">
        <p14:creationId xmlns:p14="http://schemas.microsoft.com/office/powerpoint/2010/main" val="42463936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42</a:t>
            </a:fld>
            <a:endParaRPr lang="en-AU"/>
          </a:p>
        </p:txBody>
      </p:sp>
    </p:spTree>
    <p:extLst>
      <p:ext uri="{BB962C8B-B14F-4D97-AF65-F5344CB8AC3E}">
        <p14:creationId xmlns:p14="http://schemas.microsoft.com/office/powerpoint/2010/main" val="3077838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43</a:t>
            </a:fld>
            <a:endParaRPr lang="en-AU"/>
          </a:p>
        </p:txBody>
      </p:sp>
    </p:spTree>
    <p:extLst>
      <p:ext uri="{BB962C8B-B14F-4D97-AF65-F5344CB8AC3E}">
        <p14:creationId xmlns:p14="http://schemas.microsoft.com/office/powerpoint/2010/main" val="2808808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F08423-FCE6-4A9A-B7AA-5835D2451E2C}" type="slidenum">
              <a:rPr lang="en-AU" smtClean="0"/>
              <a:pPr/>
              <a:t>45</a:t>
            </a:fld>
            <a:endParaRPr lang="en-AU"/>
          </a:p>
        </p:txBody>
      </p:sp>
    </p:spTree>
    <p:extLst>
      <p:ext uri="{BB962C8B-B14F-4D97-AF65-F5344CB8AC3E}">
        <p14:creationId xmlns:p14="http://schemas.microsoft.com/office/powerpoint/2010/main" val="25217307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spTree>
      <p:nvGrpSpPr>
        <p:cNvPr id="1" name=""/>
        <p:cNvGrpSpPr/>
        <p:nvPr/>
      </p:nvGrpSpPr>
      <p:grpSpPr>
        <a:xfrm>
          <a:off x="0" y="0"/>
          <a:ext cx="0" cy="0"/>
          <a:chOff x="0" y="0"/>
          <a:chExt cx="0" cy="0"/>
        </a:xfrm>
      </p:grpSpPr>
      <p:cxnSp>
        <p:nvCxnSpPr>
          <p:cNvPr id="6" name="Straight Connector 5"/>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976664" cy="1584176"/>
          </a:xfrm>
        </p:spPr>
        <p:txBody>
          <a:bodyPr/>
          <a:lstStyle>
            <a:lvl1pPr>
              <a:defRPr sz="4400" spc="-50" baseline="0">
                <a:solidFill>
                  <a:schemeClr val="tx1"/>
                </a:solidFill>
              </a:defRPr>
            </a:lvl1pPr>
          </a:lstStyle>
          <a:p>
            <a:r>
              <a:rPr lang="en-US" smtClean="0"/>
              <a:t>Click to edit Master title style</a:t>
            </a:r>
            <a:endParaRPr lang="en-US" dirty="0"/>
          </a:p>
        </p:txBody>
      </p:sp>
      <p:sp>
        <p:nvSpPr>
          <p:cNvPr id="20" name="Text Placeholder 6"/>
          <p:cNvSpPr>
            <a:spLocks noGrp="1"/>
          </p:cNvSpPr>
          <p:nvPr>
            <p:ph type="body" sz="quarter" idx="14"/>
          </p:nvPr>
        </p:nvSpPr>
        <p:spPr>
          <a:xfrm>
            <a:off x="1043608" y="4437112"/>
            <a:ext cx="5976664" cy="1080120"/>
          </a:xfrm>
        </p:spPr>
        <p:txBody>
          <a:bodyPr/>
          <a:lstStyle>
            <a:lvl1pPr>
              <a:defRPr sz="3000" i="1" spc="-50" baseline="0">
                <a:latin typeface="+mj-lt"/>
              </a:defRPr>
            </a:lvl1pPr>
          </a:lstStyle>
          <a:p>
            <a:pPr lvl="0"/>
            <a:r>
              <a:rPr lang="en-US"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3"/>
                </a:solidFill>
                <a:latin typeface="+mn-lt"/>
              </a:defRPr>
            </a:lvl1pPr>
          </a:lstStyle>
          <a:p>
            <a:pPr lvl="0"/>
            <a:r>
              <a:rPr lang="en-US" smtClean="0"/>
              <a:t>Click to edit Master text styles</a:t>
            </a:r>
          </a:p>
        </p:txBody>
      </p:sp>
      <p:sp>
        <p:nvSpPr>
          <p:cNvPr id="9" name="Rectangle 5"/>
          <p:cNvSpPr>
            <a:spLocks noGrp="1" noChangeArrowheads="1"/>
          </p:cNvSpPr>
          <p:nvPr>
            <p:ph type="ftr" sz="quarter" idx="16"/>
          </p:nvPr>
        </p:nvSpPr>
        <p:spPr/>
        <p:txBody>
          <a:bodyPr/>
          <a:lstStyle>
            <a:lvl1pPr>
              <a:defRPr>
                <a:solidFill>
                  <a:schemeClr val="accent3"/>
                </a:solidFill>
              </a:defRPr>
            </a:lvl1pPr>
          </a:lstStyle>
          <a:p>
            <a:pPr>
              <a:defRPr/>
            </a:pPr>
            <a:r>
              <a:rPr lang="en-AU" altLang="en-US" dirty="0"/>
              <a:t>Presentation title</a:t>
            </a:r>
          </a:p>
        </p:txBody>
      </p:sp>
      <p:sp>
        <p:nvSpPr>
          <p:cNvPr id="11" name="Rectangle 6"/>
          <p:cNvSpPr>
            <a:spLocks noGrp="1" noChangeArrowheads="1"/>
          </p:cNvSpPr>
          <p:nvPr>
            <p:ph type="sldNum" sz="quarter" idx="17"/>
          </p:nvPr>
        </p:nvSpPr>
        <p:spPr/>
        <p:txBody>
          <a:bodyPr/>
          <a:lstStyle>
            <a:lvl1pPr>
              <a:defRPr/>
            </a:lvl1pPr>
          </a:lstStyle>
          <a:p>
            <a:fld id="{B20F5E64-7474-41BC-B5D7-AB9653D18518}" type="slidenum">
              <a:rPr lang="en-AU"/>
              <a:pPr/>
              <a:t>‹#›</a:t>
            </a:fld>
            <a:endParaRPr lang="en-AU"/>
          </a:p>
        </p:txBody>
      </p:sp>
      <p:pic>
        <p:nvPicPr>
          <p:cNvPr id="12" name="Picture 11" descr="MBS_RGB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5536" y="188640"/>
            <a:ext cx="2037264" cy="1063600"/>
          </a:xfrm>
          <a:prstGeom prst="rect">
            <a:avLst/>
          </a:prstGeom>
        </p:spPr>
      </p:pic>
    </p:spTree>
    <p:extLst>
      <p:ext uri="{BB962C8B-B14F-4D97-AF65-F5344CB8AC3E}">
        <p14:creationId xmlns:p14="http://schemas.microsoft.com/office/powerpoint/2010/main" val="130078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5537" y="944563"/>
            <a:ext cx="8280919" cy="900261"/>
          </a:xfrm>
        </p:spPr>
        <p:txBody>
          <a:bodyPr/>
          <a:lstStyle>
            <a:lvl1pPr>
              <a:defRPr sz="2600" baseline="0">
                <a:latin typeface="+mj-lt"/>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395288" y="2132856"/>
            <a:ext cx="8280400" cy="3888532"/>
          </a:xfrm>
        </p:spPr>
        <p:txBody>
          <a:bodyPr/>
          <a:lstStyle>
            <a:lvl1pPr>
              <a:lnSpc>
                <a:spcPct val="130000"/>
              </a:lnSpc>
              <a:defRPr sz="1600"/>
            </a:lvl1pPr>
            <a:lvl2pPr>
              <a:lnSpc>
                <a:spcPct val="130000"/>
              </a:lnSpc>
              <a:defRPr sz="1600"/>
            </a:lvl2pPr>
            <a:lvl3pPr>
              <a:lnSpc>
                <a:spcPct val="130000"/>
              </a:lnSpc>
              <a:defRPr sz="1600"/>
            </a:lvl3pPr>
            <a:lvl4pPr>
              <a:lnSpc>
                <a:spcPct val="130000"/>
              </a:lnSpc>
              <a:defRPr sz="16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Rectangle 5"/>
          <p:cNvSpPr>
            <a:spLocks noGrp="1" noChangeArrowheads="1"/>
          </p:cNvSpPr>
          <p:nvPr>
            <p:ph type="ftr" sz="quarter" idx="14"/>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5"/>
          </p:nvPr>
        </p:nvSpPr>
        <p:spPr>
          <a:ln/>
        </p:spPr>
        <p:txBody>
          <a:bodyPr/>
          <a:lstStyle>
            <a:lvl1pPr>
              <a:defRPr/>
            </a:lvl1pPr>
          </a:lstStyle>
          <a:p>
            <a:fld id="{EB72FBF5-2C9F-4A60-88A9-90AC2FD4BE04}" type="slidenum">
              <a:rPr lang="en-AU"/>
              <a:pPr/>
              <a:t>‹#›</a:t>
            </a:fld>
            <a:endParaRPr lang="en-AU"/>
          </a:p>
        </p:txBody>
      </p:sp>
    </p:spTree>
    <p:extLst>
      <p:ext uri="{BB962C8B-B14F-4D97-AF65-F5344CB8AC3E}">
        <p14:creationId xmlns:p14="http://schemas.microsoft.com/office/powerpoint/2010/main" val="4144168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Title 1"/>
          <p:cNvSpPr>
            <a:spLocks noGrp="1"/>
          </p:cNvSpPr>
          <p:nvPr>
            <p:ph type="title"/>
          </p:nvPr>
        </p:nvSpPr>
        <p:spPr>
          <a:xfrm>
            <a:off x="395537" y="944563"/>
            <a:ext cx="8280919" cy="900261"/>
          </a:xfrm>
        </p:spPr>
        <p:txBody>
          <a:bodyPr/>
          <a:lstStyle>
            <a:lvl1pPr>
              <a:defRPr sz="2600"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2" name="Text Placeholder 6"/>
          <p:cNvSpPr>
            <a:spLocks noGrp="1"/>
          </p:cNvSpPr>
          <p:nvPr>
            <p:ph type="body" sz="quarter" idx="15"/>
          </p:nvPr>
        </p:nvSpPr>
        <p:spPr>
          <a:xfrm>
            <a:off x="4644008" y="2132856"/>
            <a:ext cx="4032696" cy="388853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Rectangle 4"/>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6" name="Rectangle 5"/>
          <p:cNvSpPr>
            <a:spLocks noGrp="1" noChangeArrowheads="1"/>
          </p:cNvSpPr>
          <p:nvPr>
            <p:ph type="sldNum" sz="quarter" idx="17"/>
          </p:nvPr>
        </p:nvSpPr>
        <p:spPr/>
        <p:txBody>
          <a:bodyPr/>
          <a:lstStyle>
            <a:lvl1pPr>
              <a:defRPr sz="1000" b="0"/>
            </a:lvl1pPr>
          </a:lstStyle>
          <a:p>
            <a:fld id="{4E549962-EF22-4254-BD0D-E9E635F37392}" type="slidenum">
              <a:rPr lang="en-AU"/>
              <a:pPr/>
              <a:t>‹#›</a:t>
            </a:fld>
            <a:endParaRPr lang="en-AU"/>
          </a:p>
        </p:txBody>
      </p:sp>
    </p:spTree>
    <p:extLst>
      <p:ext uri="{BB962C8B-B14F-4D97-AF65-F5344CB8AC3E}">
        <p14:creationId xmlns:p14="http://schemas.microsoft.com/office/powerpoint/2010/main" val="466242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Text Placeholder 6"/>
          <p:cNvSpPr>
            <a:spLocks noGrp="1"/>
          </p:cNvSpPr>
          <p:nvPr>
            <p:ph type="body" sz="quarter" idx="15"/>
          </p:nvPr>
        </p:nvSpPr>
        <p:spPr>
          <a:xfrm>
            <a:off x="39528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3" name="Text Placeholder 6"/>
          <p:cNvSpPr>
            <a:spLocks noGrp="1"/>
          </p:cNvSpPr>
          <p:nvPr>
            <p:ph type="body" sz="quarter" idx="16"/>
          </p:nvPr>
        </p:nvSpPr>
        <p:spPr>
          <a:xfrm>
            <a:off x="323972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4" name="Text Placeholder 6"/>
          <p:cNvSpPr>
            <a:spLocks noGrp="1"/>
          </p:cNvSpPr>
          <p:nvPr>
            <p:ph type="body" sz="quarter" idx="17"/>
          </p:nvPr>
        </p:nvSpPr>
        <p:spPr>
          <a:xfrm>
            <a:off x="6084168" y="2132856"/>
            <a:ext cx="259253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9"/>
          </p:nvPr>
        </p:nvSpPr>
        <p:spPr/>
        <p:txBody>
          <a:bodyPr/>
          <a:lstStyle>
            <a:lvl1pPr>
              <a:defRPr sz="1000" b="0"/>
            </a:lvl1pPr>
          </a:lstStyle>
          <a:p>
            <a:fld id="{79EA5C21-35E3-46C3-902F-7BEA47126854}" type="slidenum">
              <a:rPr lang="en-AU"/>
              <a:pPr/>
              <a:t>‹#›</a:t>
            </a:fld>
            <a:endParaRPr lang="en-AU"/>
          </a:p>
        </p:txBody>
      </p:sp>
    </p:spTree>
    <p:extLst>
      <p:ext uri="{BB962C8B-B14F-4D97-AF65-F5344CB8AC3E}">
        <p14:creationId xmlns:p14="http://schemas.microsoft.com/office/powerpoint/2010/main" val="362585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00888" y="980728"/>
            <a:ext cx="8275568" cy="5112568"/>
          </a:xfrm>
          <a:solidFill>
            <a:schemeClr val="accent6"/>
          </a:solidFill>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6" name="Content Placeholder 2"/>
          <p:cNvSpPr>
            <a:spLocks noGrp="1"/>
          </p:cNvSpPr>
          <p:nvPr>
            <p:ph sz="half" idx="16"/>
          </p:nvPr>
        </p:nvSpPr>
        <p:spPr>
          <a:xfrm>
            <a:off x="395536" y="6165305"/>
            <a:ext cx="7344816" cy="216024"/>
          </a:xfrm>
        </p:spPr>
        <p:txBody>
          <a:bodyPr/>
          <a:lstStyle>
            <a:lvl1pPr>
              <a:defRPr sz="1200" i="1">
                <a:latin typeface="Times New Roman"/>
                <a:cs typeface="Times New Roman"/>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5" name="Rectangle 6"/>
          <p:cNvSpPr>
            <a:spLocks noGrp="1" noChangeArrowheads="1"/>
          </p:cNvSpPr>
          <p:nvPr>
            <p:ph type="sldNum" sz="quarter" idx="18"/>
          </p:nvPr>
        </p:nvSpPr>
        <p:spPr>
          <a:ln/>
        </p:spPr>
        <p:txBody>
          <a:bodyPr/>
          <a:lstStyle>
            <a:lvl1pPr>
              <a:defRPr/>
            </a:lvl1pPr>
          </a:lstStyle>
          <a:p>
            <a:fld id="{FFBFFEB1-A156-4A5F-81FE-A3C4811A439F}" type="slidenum">
              <a:rPr lang="en-AU"/>
              <a:pPr/>
              <a:t>‹#›</a:t>
            </a:fld>
            <a:endParaRPr lang="en-AU"/>
          </a:p>
        </p:txBody>
      </p:sp>
    </p:spTree>
    <p:extLst>
      <p:ext uri="{BB962C8B-B14F-4D97-AF65-F5344CB8AC3E}">
        <p14:creationId xmlns:p14="http://schemas.microsoft.com/office/powerpoint/2010/main" val="2223413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tex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644008" y="1988840"/>
            <a:ext cx="4032448" cy="23042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smtClean="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1988840"/>
            <a:ext cx="396068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ext Placeholder 6"/>
          <p:cNvSpPr>
            <a:spLocks noGrp="1"/>
          </p:cNvSpPr>
          <p:nvPr>
            <p:ph type="body" sz="quarter" idx="17"/>
          </p:nvPr>
        </p:nvSpPr>
        <p:spPr>
          <a:xfrm>
            <a:off x="4644008" y="4509120"/>
            <a:ext cx="4032448" cy="151216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9" name="Rectangle 6"/>
          <p:cNvSpPr>
            <a:spLocks noGrp="1" noChangeArrowheads="1"/>
          </p:cNvSpPr>
          <p:nvPr>
            <p:ph type="sldNum" sz="quarter" idx="19"/>
          </p:nvPr>
        </p:nvSpPr>
        <p:spPr>
          <a:ln/>
        </p:spPr>
        <p:txBody>
          <a:bodyPr/>
          <a:lstStyle>
            <a:lvl1pPr>
              <a:defRPr/>
            </a:lvl1pPr>
          </a:lstStyle>
          <a:p>
            <a:fld id="{C945B265-F3E0-4109-8379-F4044EE76865}" type="slidenum">
              <a:rPr lang="en-AU"/>
              <a:pPr/>
              <a:t>‹#›</a:t>
            </a:fld>
            <a:endParaRPr lang="en-AU"/>
          </a:p>
        </p:txBody>
      </p:sp>
    </p:spTree>
    <p:extLst>
      <p:ext uri="{BB962C8B-B14F-4D97-AF65-F5344CB8AC3E}">
        <p14:creationId xmlns:p14="http://schemas.microsoft.com/office/powerpoint/2010/main" val="2680760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pictures with captions">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Content Placeholder 2"/>
          <p:cNvSpPr>
            <a:spLocks noGrp="1"/>
          </p:cNvSpPr>
          <p:nvPr>
            <p:ph sz="half" idx="15"/>
          </p:nvPr>
        </p:nvSpPr>
        <p:spPr>
          <a:xfrm>
            <a:off x="395288" y="52246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5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Picture Placeholder 2"/>
          <p:cNvSpPr>
            <a:spLocks noGrp="1"/>
          </p:cNvSpPr>
          <p:nvPr>
            <p:ph type="pic" idx="17"/>
          </p:nvPr>
        </p:nvSpPr>
        <p:spPr>
          <a:xfrm>
            <a:off x="4679065" y="1988840"/>
            <a:ext cx="3997391"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7" name="Rectangle 5"/>
          <p:cNvSpPr>
            <a:spLocks noGrp="1" noChangeArrowheads="1"/>
          </p:cNvSpPr>
          <p:nvPr>
            <p:ph type="ftr" sz="quarter" idx="18"/>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19"/>
          </p:nvPr>
        </p:nvSpPr>
        <p:spPr>
          <a:ln/>
        </p:spPr>
        <p:txBody>
          <a:bodyPr/>
          <a:lstStyle>
            <a:lvl1pPr>
              <a:defRPr/>
            </a:lvl1pPr>
          </a:lstStyle>
          <a:p>
            <a:fld id="{50150228-866C-4C3C-8433-15A02261E0E7}" type="slidenum">
              <a:rPr lang="en-AU"/>
              <a:pPr/>
              <a:t>‹#›</a:t>
            </a:fld>
            <a:endParaRPr lang="en-AU"/>
          </a:p>
        </p:txBody>
      </p:sp>
    </p:spTree>
    <p:extLst>
      <p:ext uri="{BB962C8B-B14F-4D97-AF65-F5344CB8AC3E}">
        <p14:creationId xmlns:p14="http://schemas.microsoft.com/office/powerpoint/2010/main" val="64699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pictures with captions">
    <p:spTree>
      <p:nvGrpSpPr>
        <p:cNvPr id="1" name=""/>
        <p:cNvGrpSpPr/>
        <p:nvPr/>
      </p:nvGrpSpPr>
      <p:grpSpPr>
        <a:xfrm>
          <a:off x="0" y="0"/>
          <a:ext cx="0" cy="0"/>
          <a:chOff x="0" y="0"/>
          <a:chExt cx="0" cy="0"/>
        </a:xfrm>
      </p:grpSpPr>
      <p:sp>
        <p:nvSpPr>
          <p:cNvPr id="20" name="Content Placeholder 2"/>
          <p:cNvSpPr>
            <a:spLocks noGrp="1"/>
          </p:cNvSpPr>
          <p:nvPr>
            <p:ph sz="half" idx="15"/>
          </p:nvPr>
        </p:nvSpPr>
        <p:spPr>
          <a:xfrm>
            <a:off x="395288"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2" name="Content Placeholder 2"/>
          <p:cNvSpPr>
            <a:spLocks noGrp="1"/>
          </p:cNvSpPr>
          <p:nvPr>
            <p:ph sz="half" idx="17"/>
          </p:nvPr>
        </p:nvSpPr>
        <p:spPr>
          <a:xfrm>
            <a:off x="3273384"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23" name="Content Placeholder 2"/>
          <p:cNvSpPr>
            <a:spLocks noGrp="1"/>
          </p:cNvSpPr>
          <p:nvPr>
            <p:ph sz="half" idx="18"/>
          </p:nvPr>
        </p:nvSpPr>
        <p:spPr>
          <a:xfrm>
            <a:off x="6160872" y="5229200"/>
            <a:ext cx="2628539" cy="771786"/>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1"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3" name="Picture Placeholder 2"/>
          <p:cNvSpPr>
            <a:spLocks noGrp="1"/>
          </p:cNvSpPr>
          <p:nvPr>
            <p:ph type="pic" idx="19"/>
          </p:nvPr>
        </p:nvSpPr>
        <p:spPr>
          <a:xfrm>
            <a:off x="39553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5" name="Picture Placeholder 2"/>
          <p:cNvSpPr>
            <a:spLocks noGrp="1"/>
          </p:cNvSpPr>
          <p:nvPr>
            <p:ph type="pic" idx="20"/>
          </p:nvPr>
        </p:nvSpPr>
        <p:spPr>
          <a:xfrm>
            <a:off x="327585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16" name="Picture Placeholder 2"/>
          <p:cNvSpPr>
            <a:spLocks noGrp="1"/>
          </p:cNvSpPr>
          <p:nvPr>
            <p:ph type="pic" idx="21"/>
          </p:nvPr>
        </p:nvSpPr>
        <p:spPr>
          <a:xfrm>
            <a:off x="6156176" y="1988840"/>
            <a:ext cx="2592287" cy="30963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9" name="Rectangle 5"/>
          <p:cNvSpPr>
            <a:spLocks noGrp="1" noChangeArrowheads="1"/>
          </p:cNvSpPr>
          <p:nvPr>
            <p:ph type="ftr" sz="quarter" idx="22"/>
          </p:nvPr>
        </p:nvSpPr>
        <p:spPr>
          <a:ln/>
        </p:spPr>
        <p:txBody>
          <a:bodyPr/>
          <a:lstStyle>
            <a:lvl1pPr>
              <a:defRPr/>
            </a:lvl1pPr>
          </a:lstStyle>
          <a:p>
            <a:pPr>
              <a:defRPr/>
            </a:pPr>
            <a:r>
              <a:rPr lang="en-AU" altLang="en-US"/>
              <a:t>Presentation title</a:t>
            </a:r>
          </a:p>
        </p:txBody>
      </p:sp>
      <p:sp>
        <p:nvSpPr>
          <p:cNvPr id="10" name="Rectangle 6"/>
          <p:cNvSpPr>
            <a:spLocks noGrp="1" noChangeArrowheads="1"/>
          </p:cNvSpPr>
          <p:nvPr>
            <p:ph type="sldNum" sz="quarter" idx="23"/>
          </p:nvPr>
        </p:nvSpPr>
        <p:spPr>
          <a:ln/>
        </p:spPr>
        <p:txBody>
          <a:bodyPr/>
          <a:lstStyle>
            <a:lvl1pPr>
              <a:defRPr/>
            </a:lvl1pPr>
          </a:lstStyle>
          <a:p>
            <a:fld id="{8B18B233-8CFD-43D6-9F58-F6528EF102F2}" type="slidenum">
              <a:rPr lang="en-AU"/>
              <a:pPr/>
              <a:t>‹#›</a:t>
            </a:fld>
            <a:endParaRPr lang="en-AU"/>
          </a:p>
        </p:txBody>
      </p:sp>
    </p:spTree>
    <p:extLst>
      <p:ext uri="{BB962C8B-B14F-4D97-AF65-F5344CB8AC3E}">
        <p14:creationId xmlns:p14="http://schemas.microsoft.com/office/powerpoint/2010/main" val="2816252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Chart Placeholder 4"/>
          <p:cNvSpPr>
            <a:spLocks noGrp="1"/>
          </p:cNvSpPr>
          <p:nvPr>
            <p:ph type="chart" sz="quarter" idx="15"/>
          </p:nvPr>
        </p:nvSpPr>
        <p:spPr>
          <a:xfrm>
            <a:off x="3491881" y="2348880"/>
            <a:ext cx="5112568" cy="3672408"/>
          </a:xfrm>
        </p:spPr>
        <p:txBody>
          <a:bodyPr/>
          <a:lstStyle>
            <a:lvl1pPr>
              <a:defRPr sz="1000"/>
            </a:lvl1pPr>
          </a:lstStyle>
          <a:p>
            <a:pPr lvl="0"/>
            <a:r>
              <a:rPr lang="en-US" noProof="0" smtClean="0"/>
              <a:t>Click icon to add chart</a:t>
            </a:r>
            <a:endParaRPr lang="en-AU" noProof="0" dirty="0"/>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23E7685E-4E48-4458-B094-FE723E895433}" type="slidenum">
              <a:rPr lang="en-AU"/>
              <a:pPr/>
              <a:t>‹#›</a:t>
            </a:fld>
            <a:endParaRPr lang="en-AU"/>
          </a:p>
        </p:txBody>
      </p:sp>
    </p:spTree>
    <p:extLst>
      <p:ext uri="{BB962C8B-B14F-4D97-AF65-F5344CB8AC3E}">
        <p14:creationId xmlns:p14="http://schemas.microsoft.com/office/powerpoint/2010/main" val="2174010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nn diagram">
    <p:spTree>
      <p:nvGrpSpPr>
        <p:cNvPr id="1" name=""/>
        <p:cNvGrpSpPr/>
        <p:nvPr/>
      </p:nvGrpSpPr>
      <p:grpSpPr>
        <a:xfrm>
          <a:off x="0" y="0"/>
          <a:ext cx="0" cy="0"/>
          <a:chOff x="0" y="0"/>
          <a:chExt cx="0" cy="0"/>
        </a:xfrm>
      </p:grpSpPr>
      <p:sp>
        <p:nvSpPr>
          <p:cNvPr id="9" name="Content Placeholder 2"/>
          <p:cNvSpPr>
            <a:spLocks noGrp="1"/>
          </p:cNvSpPr>
          <p:nvPr>
            <p:ph sz="half" idx="13"/>
          </p:nvPr>
        </p:nvSpPr>
        <p:spPr>
          <a:xfrm>
            <a:off x="390593" y="1988840"/>
            <a:ext cx="2741247" cy="3997548"/>
          </a:xfrm>
        </p:spPr>
        <p:txBody>
          <a:bodyPr/>
          <a:lstStyle>
            <a:lvl1pPr>
              <a:defRPr sz="1400"/>
            </a:lvl1pPr>
            <a:lvl2pPr>
              <a:defRPr sz="14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sz="half" idx="14"/>
          </p:nvPr>
        </p:nvSpPr>
        <p:spPr>
          <a:xfrm>
            <a:off x="3491880" y="1988840"/>
            <a:ext cx="5112568"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3" name="Content Placeholder 2"/>
          <p:cNvSpPr>
            <a:spLocks noGrp="1"/>
          </p:cNvSpPr>
          <p:nvPr>
            <p:ph sz="quarter" idx="16"/>
          </p:nvPr>
        </p:nvSpPr>
        <p:spPr>
          <a:xfrm>
            <a:off x="3492500" y="2348880"/>
            <a:ext cx="5111750" cy="3671888"/>
          </a:xfrm>
        </p:spPr>
        <p:txBody>
          <a:bodyPr/>
          <a:lstStyle>
            <a:lvl1pPr>
              <a:defRPr baseline="0"/>
            </a:lvl1pPr>
          </a:lstStyle>
          <a:p>
            <a:pPr lvl="0"/>
            <a:r>
              <a:rPr lang="en-US" smtClean="0"/>
              <a:t>Click to edit Master text styles</a:t>
            </a:r>
          </a:p>
        </p:txBody>
      </p:sp>
      <p:sp>
        <p:nvSpPr>
          <p:cNvPr id="6" name="Rectangle 5"/>
          <p:cNvSpPr>
            <a:spLocks noGrp="1" noChangeArrowheads="1"/>
          </p:cNvSpPr>
          <p:nvPr>
            <p:ph type="ftr" sz="quarter" idx="17"/>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8"/>
          </p:nvPr>
        </p:nvSpPr>
        <p:spPr>
          <a:ln/>
        </p:spPr>
        <p:txBody>
          <a:bodyPr/>
          <a:lstStyle>
            <a:lvl1pPr>
              <a:defRPr/>
            </a:lvl1pPr>
          </a:lstStyle>
          <a:p>
            <a:fld id="{DCBCFD04-62B2-43EB-B983-C3A496E71D6B}" type="slidenum">
              <a:rPr lang="en-AU"/>
              <a:pPr/>
              <a:t>‹#›</a:t>
            </a:fld>
            <a:endParaRPr lang="en-AU"/>
          </a:p>
        </p:txBody>
      </p:sp>
    </p:spTree>
    <p:extLst>
      <p:ext uri="{BB962C8B-B14F-4D97-AF65-F5344CB8AC3E}">
        <p14:creationId xmlns:p14="http://schemas.microsoft.com/office/powerpoint/2010/main" val="17955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 comparison">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373216"/>
            <a:ext cx="8281168" cy="607469"/>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4" name="Chart Placeholder 3"/>
          <p:cNvSpPr>
            <a:spLocks noGrp="1"/>
          </p:cNvSpPr>
          <p:nvPr>
            <p:ph type="chart" sz="quarter" idx="16"/>
          </p:nvPr>
        </p:nvSpPr>
        <p:spPr>
          <a:xfrm>
            <a:off x="395288" y="2204864"/>
            <a:ext cx="3996692" cy="3060576"/>
          </a:xfrm>
        </p:spPr>
        <p:txBody>
          <a:bodyPr/>
          <a:lstStyle/>
          <a:p>
            <a:pPr lvl="0"/>
            <a:r>
              <a:rPr lang="en-US" noProof="0" smtClean="0"/>
              <a:t>Click icon to add chart</a:t>
            </a:r>
            <a:endParaRPr lang="en-AU" noProof="0"/>
          </a:p>
        </p:txBody>
      </p:sp>
      <p:sp>
        <p:nvSpPr>
          <p:cNvPr id="12" name="Chart Placeholder 3"/>
          <p:cNvSpPr>
            <a:spLocks noGrp="1"/>
          </p:cNvSpPr>
          <p:nvPr>
            <p:ph type="chart" sz="quarter" idx="17"/>
          </p:nvPr>
        </p:nvSpPr>
        <p:spPr>
          <a:xfrm>
            <a:off x="4680012" y="2204864"/>
            <a:ext cx="3996692" cy="3060576"/>
          </a:xfrm>
        </p:spPr>
        <p:txBody>
          <a:bodyPr/>
          <a:lstStyle/>
          <a:p>
            <a:pPr lvl="0"/>
            <a:r>
              <a:rPr lang="en-US" noProof="0" smtClean="0"/>
              <a:t>Click icon to add chart</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9" name="Content Placeholder 2"/>
          <p:cNvSpPr>
            <a:spLocks noGrp="1"/>
          </p:cNvSpPr>
          <p:nvPr>
            <p:ph sz="half" idx="14"/>
          </p:nvPr>
        </p:nvSpPr>
        <p:spPr>
          <a:xfrm>
            <a:off x="395536"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Content Placeholder 2"/>
          <p:cNvSpPr>
            <a:spLocks noGrp="1"/>
          </p:cNvSpPr>
          <p:nvPr>
            <p:ph sz="half" idx="18"/>
          </p:nvPr>
        </p:nvSpPr>
        <p:spPr>
          <a:xfrm>
            <a:off x="4680012" y="1916832"/>
            <a:ext cx="3960440" cy="288032"/>
          </a:xfrm>
        </p:spPr>
        <p:txBody>
          <a:bodyPr/>
          <a:lstStyle>
            <a:lvl1pPr>
              <a:defRPr sz="1500" b="1"/>
            </a:lvl1pPr>
            <a:lvl2pPr>
              <a:defRPr sz="15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1" name="Rectangle 5"/>
          <p:cNvSpPr>
            <a:spLocks noGrp="1" noChangeArrowheads="1"/>
          </p:cNvSpPr>
          <p:nvPr>
            <p:ph type="ftr" sz="quarter" idx="19"/>
          </p:nvPr>
        </p:nvSpPr>
        <p:spPr>
          <a:ln/>
        </p:spPr>
        <p:txBody>
          <a:bodyPr/>
          <a:lstStyle>
            <a:lvl1pPr>
              <a:defRPr/>
            </a:lvl1pPr>
          </a:lstStyle>
          <a:p>
            <a:pPr>
              <a:defRPr/>
            </a:pPr>
            <a:r>
              <a:rPr lang="en-AU" altLang="en-US"/>
              <a:t>Presentation title</a:t>
            </a:r>
          </a:p>
        </p:txBody>
      </p:sp>
      <p:sp>
        <p:nvSpPr>
          <p:cNvPr id="13" name="Rectangle 6"/>
          <p:cNvSpPr>
            <a:spLocks noGrp="1" noChangeArrowheads="1"/>
          </p:cNvSpPr>
          <p:nvPr>
            <p:ph type="sldNum" sz="quarter" idx="20"/>
          </p:nvPr>
        </p:nvSpPr>
        <p:spPr>
          <a:ln/>
        </p:spPr>
        <p:txBody>
          <a:bodyPr/>
          <a:lstStyle>
            <a:lvl1pPr>
              <a:defRPr/>
            </a:lvl1pPr>
          </a:lstStyle>
          <a:p>
            <a:fld id="{A90E6FB5-9E49-4A75-A45A-2C0093356DAD}" type="slidenum">
              <a:rPr lang="en-AU"/>
              <a:pPr/>
              <a:t>‹#›</a:t>
            </a:fld>
            <a:endParaRPr lang="en-AU"/>
          </a:p>
        </p:txBody>
      </p:sp>
    </p:spTree>
    <p:extLst>
      <p:ext uri="{BB962C8B-B14F-4D97-AF65-F5344CB8AC3E}">
        <p14:creationId xmlns:p14="http://schemas.microsoft.com/office/powerpoint/2010/main" val="2043791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video">
    <p:spTree>
      <p:nvGrpSpPr>
        <p:cNvPr id="1" name=""/>
        <p:cNvGrpSpPr/>
        <p:nvPr/>
      </p:nvGrpSpPr>
      <p:grpSpPr>
        <a:xfrm>
          <a:off x="0" y="0"/>
          <a:ext cx="0" cy="0"/>
          <a:chOff x="0" y="0"/>
          <a:chExt cx="0" cy="0"/>
        </a:xfrm>
      </p:grpSpPr>
      <p:sp>
        <p:nvSpPr>
          <p:cNvPr id="5" name="Media Placeholder 4"/>
          <p:cNvSpPr>
            <a:spLocks noGrp="1"/>
          </p:cNvSpPr>
          <p:nvPr>
            <p:ph type="media" sz="quarter" idx="14"/>
          </p:nvPr>
        </p:nvSpPr>
        <p:spPr>
          <a:xfrm>
            <a:off x="4211960" y="2205553"/>
            <a:ext cx="4536753" cy="3240087"/>
          </a:xfrm>
        </p:spPr>
        <p:txBody>
          <a:bodyPr/>
          <a:lstStyle/>
          <a:p>
            <a:pPr lvl="0"/>
            <a:r>
              <a:rPr lang="en-US" noProof="0" smtClean="0"/>
              <a:t>Click icon to add media</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5"/>
          </p:nvPr>
        </p:nvSpPr>
        <p:spPr>
          <a:xfrm>
            <a:off x="395288" y="1988840"/>
            <a:ext cx="3600648"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7" name="Rectangle 6"/>
          <p:cNvSpPr>
            <a:spLocks noGrp="1" noChangeArrowheads="1"/>
          </p:cNvSpPr>
          <p:nvPr>
            <p:ph type="sldNum" sz="quarter" idx="17"/>
          </p:nvPr>
        </p:nvSpPr>
        <p:spPr>
          <a:ln/>
        </p:spPr>
        <p:txBody>
          <a:bodyPr/>
          <a:lstStyle>
            <a:lvl1pPr>
              <a:defRPr/>
            </a:lvl1pPr>
          </a:lstStyle>
          <a:p>
            <a:fld id="{B1CA4174-2156-402C-B2C5-866E807331A8}" type="slidenum">
              <a:rPr lang="en-AU"/>
              <a:pPr/>
              <a:t>‹#›</a:t>
            </a:fld>
            <a:endParaRPr lang="en-AU"/>
          </a:p>
        </p:txBody>
      </p:sp>
    </p:spTree>
    <p:extLst>
      <p:ext uri="{BB962C8B-B14F-4D97-AF65-F5344CB8AC3E}">
        <p14:creationId xmlns:p14="http://schemas.microsoft.com/office/powerpoint/2010/main" val="1412652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able Placeholder 6"/>
          <p:cNvSpPr>
            <a:spLocks noGrp="1"/>
          </p:cNvSpPr>
          <p:nvPr>
            <p:ph type="tbl" sz="quarter" idx="13"/>
          </p:nvPr>
        </p:nvSpPr>
        <p:spPr>
          <a:xfrm>
            <a:off x="395288" y="2025253"/>
            <a:ext cx="8245475" cy="3996035"/>
          </a:xfrm>
        </p:spPr>
        <p:txBody>
          <a:bodyPr/>
          <a:lstStyle/>
          <a:p>
            <a:pPr lvl="0"/>
            <a:r>
              <a:rPr lang="en-US" noProof="0" smtClean="0"/>
              <a:t>Click icon to add table</a:t>
            </a:r>
            <a:endParaRPr lang="en-AU" noProof="0"/>
          </a:p>
        </p:txBody>
      </p:sp>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4" name="Rectangle 4"/>
          <p:cNvSpPr>
            <a:spLocks noGrp="1" noChangeArrowheads="1"/>
          </p:cNvSpPr>
          <p:nvPr>
            <p:ph type="dt" sz="half" idx="14"/>
          </p:nvPr>
        </p:nvSpPr>
        <p:spPr>
          <a:xfrm>
            <a:off x="7345363" y="6542088"/>
            <a:ext cx="1196975" cy="144462"/>
          </a:xfrm>
          <a:prstGeom prst="rect">
            <a:avLst/>
          </a:prstGeom>
        </p:spPr>
        <p:txBody>
          <a:bodyPr/>
          <a:lstStyle>
            <a:lvl1pPr algn="ctr">
              <a:spcBef>
                <a:spcPct val="50000"/>
              </a:spcBef>
              <a:defRPr>
                <a:latin typeface="Arial" charset="0"/>
                <a:ea typeface="+mn-ea"/>
                <a:cs typeface="Arial" charset="0"/>
              </a:defRPr>
            </a:lvl1pPr>
          </a:lstStyle>
          <a:p>
            <a:pPr>
              <a:defRPr/>
            </a:pPr>
            <a:endParaRPr lang="en-AU" altLang="en-US"/>
          </a:p>
        </p:txBody>
      </p:sp>
      <p:sp>
        <p:nvSpPr>
          <p:cNvPr id="5" name="Rectangle 5"/>
          <p:cNvSpPr>
            <a:spLocks noGrp="1" noChangeArrowheads="1"/>
          </p:cNvSpPr>
          <p:nvPr>
            <p:ph type="ftr" sz="quarter" idx="15"/>
          </p:nvPr>
        </p:nvSpPr>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6"/>
          </p:nvPr>
        </p:nvSpPr>
        <p:spPr/>
        <p:txBody>
          <a:bodyPr/>
          <a:lstStyle>
            <a:lvl1pPr>
              <a:defRPr/>
            </a:lvl1pPr>
          </a:lstStyle>
          <a:p>
            <a:fld id="{203E49FB-1348-4FFA-98B6-F3BC800AE666}" type="slidenum">
              <a:rPr lang="en-AU"/>
              <a:pPr/>
              <a:t>‹#›</a:t>
            </a:fld>
            <a:endParaRPr lang="en-AU"/>
          </a:p>
        </p:txBody>
      </p:sp>
    </p:spTree>
    <p:extLst>
      <p:ext uri="{BB962C8B-B14F-4D97-AF65-F5344CB8AC3E}">
        <p14:creationId xmlns:p14="http://schemas.microsoft.com/office/powerpoint/2010/main" val="1714601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equation">
    <p:spTree>
      <p:nvGrpSpPr>
        <p:cNvPr id="1" name=""/>
        <p:cNvGrpSpPr/>
        <p:nvPr/>
      </p:nvGrpSpPr>
      <p:grpSpPr>
        <a:xfrm>
          <a:off x="0" y="0"/>
          <a:ext cx="0" cy="0"/>
          <a:chOff x="0" y="0"/>
          <a:chExt cx="0" cy="0"/>
        </a:xfrm>
      </p:grpSpPr>
      <p:sp>
        <p:nvSpPr>
          <p:cNvPr id="8"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1" name="Text Placeholder 6"/>
          <p:cNvSpPr>
            <a:spLocks noGrp="1"/>
          </p:cNvSpPr>
          <p:nvPr>
            <p:ph type="body" sz="quarter" idx="14"/>
          </p:nvPr>
        </p:nvSpPr>
        <p:spPr>
          <a:xfrm>
            <a:off x="395288" y="2060748"/>
            <a:ext cx="4032696" cy="4032548"/>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quarter" idx="15"/>
          </p:nvPr>
        </p:nvSpPr>
        <p:spPr>
          <a:xfrm>
            <a:off x="4788025" y="2060748"/>
            <a:ext cx="3888432" cy="4032250"/>
          </a:xfrm>
        </p:spPr>
        <p:txBody>
          <a:bodyPr/>
          <a:lstStyle>
            <a:lvl1pPr>
              <a:defRPr baseline="0"/>
            </a:lvl1pPr>
          </a:lstStyle>
          <a:p>
            <a:pPr lvl="0"/>
            <a:r>
              <a:rPr lang="en-US" smtClean="0"/>
              <a:t>Click to edit Master text styles</a:t>
            </a:r>
          </a:p>
        </p:txBody>
      </p:sp>
      <p:sp>
        <p:nvSpPr>
          <p:cNvPr id="5" name="Rectangle 5"/>
          <p:cNvSpPr>
            <a:spLocks noGrp="1" noChangeArrowheads="1"/>
          </p:cNvSpPr>
          <p:nvPr>
            <p:ph type="ftr" sz="quarter" idx="16"/>
          </p:nvPr>
        </p:nvSpPr>
        <p:spPr>
          <a:ln/>
        </p:spPr>
        <p:txBody>
          <a:bodyPr/>
          <a:lstStyle>
            <a:lvl1pPr>
              <a:defRPr/>
            </a:lvl1pPr>
          </a:lstStyle>
          <a:p>
            <a:pPr>
              <a:defRPr/>
            </a:pPr>
            <a:r>
              <a:rPr lang="en-AU" altLang="en-US"/>
              <a:t>Presentation title</a:t>
            </a:r>
          </a:p>
        </p:txBody>
      </p:sp>
      <p:sp>
        <p:nvSpPr>
          <p:cNvPr id="6" name="Rectangle 6"/>
          <p:cNvSpPr>
            <a:spLocks noGrp="1" noChangeArrowheads="1"/>
          </p:cNvSpPr>
          <p:nvPr>
            <p:ph type="sldNum" sz="quarter" idx="17"/>
          </p:nvPr>
        </p:nvSpPr>
        <p:spPr>
          <a:ln/>
        </p:spPr>
        <p:txBody>
          <a:bodyPr/>
          <a:lstStyle>
            <a:lvl1pPr>
              <a:defRPr/>
            </a:lvl1pPr>
          </a:lstStyle>
          <a:p>
            <a:fld id="{04F19510-9612-49A0-A85B-E4ACB6237BB3}" type="slidenum">
              <a:rPr lang="en-AU"/>
              <a:pPr/>
              <a:t>‹#›</a:t>
            </a:fld>
            <a:endParaRPr lang="en-AU"/>
          </a:p>
        </p:txBody>
      </p:sp>
    </p:spTree>
    <p:extLst>
      <p:ext uri="{BB962C8B-B14F-4D97-AF65-F5344CB8AC3E}">
        <p14:creationId xmlns:p14="http://schemas.microsoft.com/office/powerpoint/2010/main" val="2539641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equations and captions">
    <p:spTree>
      <p:nvGrpSpPr>
        <p:cNvPr id="1" name=""/>
        <p:cNvGrpSpPr/>
        <p:nvPr/>
      </p:nvGrpSpPr>
      <p:grpSpPr>
        <a:xfrm>
          <a:off x="0" y="0"/>
          <a:ext cx="0" cy="0"/>
          <a:chOff x="0" y="0"/>
          <a:chExt cx="0" cy="0"/>
        </a:xfrm>
      </p:grpSpPr>
      <p:sp>
        <p:nvSpPr>
          <p:cNvPr id="15" name="Content Placeholder 2"/>
          <p:cNvSpPr>
            <a:spLocks noGrp="1"/>
          </p:cNvSpPr>
          <p:nvPr>
            <p:ph sz="half" idx="15"/>
          </p:nvPr>
        </p:nvSpPr>
        <p:spPr>
          <a:xfrm>
            <a:off x="395288" y="52246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16" name="Content Placeholder 2"/>
          <p:cNvSpPr>
            <a:spLocks noGrp="1"/>
          </p:cNvSpPr>
          <p:nvPr>
            <p:ph sz="half" idx="16"/>
          </p:nvPr>
        </p:nvSpPr>
        <p:spPr>
          <a:xfrm>
            <a:off x="4680012" y="5229200"/>
            <a:ext cx="3996692" cy="756085"/>
          </a:xfrm>
        </p:spPr>
        <p:txBody>
          <a:bodyPr/>
          <a:lstStyle>
            <a:lvl1pPr>
              <a:defRPr sz="14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p:txBody>
      </p:sp>
      <p:sp>
        <p:nvSpPr>
          <p:cNvPr id="9" name="Title 1"/>
          <p:cNvSpPr>
            <a:spLocks noGrp="1"/>
          </p:cNvSpPr>
          <p:nvPr>
            <p:ph type="title"/>
          </p:nvPr>
        </p:nvSpPr>
        <p:spPr>
          <a:xfrm>
            <a:off x="395537" y="944563"/>
            <a:ext cx="8280919" cy="900261"/>
          </a:xfrm>
        </p:spPr>
        <p:txBody>
          <a:bodyPr/>
          <a:lstStyle>
            <a:lvl1pPr>
              <a:defRPr baseline="0"/>
            </a:lvl1pPr>
          </a:lstStyle>
          <a:p>
            <a:r>
              <a:rPr lang="en-US" smtClean="0"/>
              <a:t>Click to edit Master title style</a:t>
            </a:r>
            <a:endParaRPr lang="en-US" dirty="0"/>
          </a:p>
        </p:txBody>
      </p:sp>
      <p:sp>
        <p:nvSpPr>
          <p:cNvPr id="10" name="Content Placeholder 3"/>
          <p:cNvSpPr>
            <a:spLocks noGrp="1"/>
          </p:cNvSpPr>
          <p:nvPr>
            <p:ph sz="quarter" idx="18"/>
          </p:nvPr>
        </p:nvSpPr>
        <p:spPr>
          <a:xfrm>
            <a:off x="395536" y="1988840"/>
            <a:ext cx="3960440" cy="3096344"/>
          </a:xfrm>
        </p:spPr>
        <p:txBody>
          <a:bodyPr/>
          <a:lstStyle>
            <a:lvl1pPr>
              <a:defRPr baseline="0"/>
            </a:lvl1pPr>
          </a:lstStyle>
          <a:p>
            <a:pPr lvl="0"/>
            <a:r>
              <a:rPr lang="en-US" smtClean="0"/>
              <a:t>Click to edit Master text styles</a:t>
            </a:r>
          </a:p>
        </p:txBody>
      </p:sp>
      <p:sp>
        <p:nvSpPr>
          <p:cNvPr id="12" name="Content Placeholder 3"/>
          <p:cNvSpPr>
            <a:spLocks noGrp="1"/>
          </p:cNvSpPr>
          <p:nvPr>
            <p:ph sz="quarter" idx="19"/>
          </p:nvPr>
        </p:nvSpPr>
        <p:spPr>
          <a:xfrm>
            <a:off x="4680012" y="1988840"/>
            <a:ext cx="3960440" cy="3096344"/>
          </a:xfrm>
        </p:spPr>
        <p:txBody>
          <a:bodyPr/>
          <a:lstStyle>
            <a:lvl1pPr>
              <a:defRPr baseline="0"/>
            </a:lvl1pPr>
          </a:lstStyle>
          <a:p>
            <a:pPr lvl="0"/>
            <a:r>
              <a:rPr lang="en-US" smtClean="0"/>
              <a:t>Click to edit Master text styles</a:t>
            </a:r>
          </a:p>
        </p:txBody>
      </p:sp>
      <p:sp>
        <p:nvSpPr>
          <p:cNvPr id="7" name="Rectangle 5"/>
          <p:cNvSpPr>
            <a:spLocks noGrp="1" noChangeArrowheads="1"/>
          </p:cNvSpPr>
          <p:nvPr>
            <p:ph type="ftr" sz="quarter" idx="20"/>
          </p:nvPr>
        </p:nvSpPr>
        <p:spPr>
          <a:ln/>
        </p:spPr>
        <p:txBody>
          <a:bodyPr/>
          <a:lstStyle>
            <a:lvl1pPr>
              <a:defRPr/>
            </a:lvl1pPr>
          </a:lstStyle>
          <a:p>
            <a:pPr>
              <a:defRPr/>
            </a:pPr>
            <a:r>
              <a:rPr lang="en-AU" altLang="en-US"/>
              <a:t>Presentation title</a:t>
            </a:r>
          </a:p>
        </p:txBody>
      </p:sp>
      <p:sp>
        <p:nvSpPr>
          <p:cNvPr id="8" name="Rectangle 6"/>
          <p:cNvSpPr>
            <a:spLocks noGrp="1" noChangeArrowheads="1"/>
          </p:cNvSpPr>
          <p:nvPr>
            <p:ph type="sldNum" sz="quarter" idx="21"/>
          </p:nvPr>
        </p:nvSpPr>
        <p:spPr>
          <a:ln/>
        </p:spPr>
        <p:txBody>
          <a:bodyPr/>
          <a:lstStyle>
            <a:lvl1pPr>
              <a:defRPr/>
            </a:lvl1pPr>
          </a:lstStyle>
          <a:p>
            <a:fld id="{BFCD10D3-8728-44C3-8A17-9E82FFF8901B}" type="slidenum">
              <a:rPr lang="en-AU"/>
              <a:pPr/>
              <a:t>‹#›</a:t>
            </a:fld>
            <a:endParaRPr lang="en-AU"/>
          </a:p>
        </p:txBody>
      </p:sp>
    </p:spTree>
    <p:extLst>
      <p:ext uri="{BB962C8B-B14F-4D97-AF65-F5344CB8AC3E}">
        <p14:creationId xmlns:p14="http://schemas.microsoft.com/office/powerpoint/2010/main" val="31365986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7345363" y="6542088"/>
            <a:ext cx="1196975" cy="144462"/>
          </a:xfrm>
          <a:prstGeom prst="rect">
            <a:avLst/>
          </a:prstGeom>
          <a:ln/>
        </p:spPr>
        <p:txBody>
          <a:bodyPr/>
          <a:lstStyle>
            <a:lvl1pPr>
              <a:defRPr/>
            </a:lvl1pPr>
          </a:lstStyle>
          <a:p>
            <a:pPr>
              <a:defRPr/>
            </a:pPr>
            <a:endParaRPr lang="en-AU"/>
          </a:p>
        </p:txBody>
      </p:sp>
      <p:sp>
        <p:nvSpPr>
          <p:cNvPr id="3" name="Rectangle 5"/>
          <p:cNvSpPr>
            <a:spLocks noGrp="1" noChangeArrowheads="1"/>
          </p:cNvSpPr>
          <p:nvPr>
            <p:ph type="ftr" sz="quarter" idx="11"/>
          </p:nvPr>
        </p:nvSpPr>
        <p:spPr>
          <a:ln/>
        </p:spPr>
        <p:txBody>
          <a:bodyPr/>
          <a:lstStyle>
            <a:lvl1pPr>
              <a:defRPr/>
            </a:lvl1pPr>
          </a:lstStyle>
          <a:p>
            <a:pPr>
              <a:defRPr/>
            </a:pPr>
            <a:r>
              <a:rPr lang="en-AU"/>
              <a:t>Presentation title</a:t>
            </a:r>
          </a:p>
        </p:txBody>
      </p:sp>
      <p:sp>
        <p:nvSpPr>
          <p:cNvPr id="4" name="Rectangle 6"/>
          <p:cNvSpPr>
            <a:spLocks noGrp="1" noChangeArrowheads="1"/>
          </p:cNvSpPr>
          <p:nvPr>
            <p:ph type="sldNum" sz="quarter" idx="12"/>
          </p:nvPr>
        </p:nvSpPr>
        <p:spPr>
          <a:ln/>
        </p:spPr>
        <p:txBody>
          <a:bodyPr/>
          <a:lstStyle>
            <a:lvl1pPr>
              <a:defRPr/>
            </a:lvl1pPr>
          </a:lstStyle>
          <a:p>
            <a:pPr>
              <a:defRPr/>
            </a:pPr>
            <a:fld id="{BA197398-2531-4FDF-A984-CDC4FF74AABF}" type="slidenum">
              <a:rPr lang="en-AU"/>
              <a:pPr>
                <a:defRPr/>
              </a:pPr>
              <a:t>‹#›</a:t>
            </a:fld>
            <a:endParaRPr lang="en-AU"/>
          </a:p>
        </p:txBody>
      </p:sp>
    </p:spTree>
    <p:extLst>
      <p:ext uri="{BB962C8B-B14F-4D97-AF65-F5344CB8AC3E}">
        <p14:creationId xmlns:p14="http://schemas.microsoft.com/office/powerpoint/2010/main" val="1403207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White Cov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a:t>
            </a:fld>
            <a:endParaRPr lang="en-AU" dirty="0"/>
          </a:p>
        </p:txBody>
      </p:sp>
      <p:sp>
        <p:nvSpPr>
          <p:cNvPr id="4" name="Title Placeholder 28"/>
          <p:cNvSpPr>
            <a:spLocks noGrp="1"/>
          </p:cNvSpPr>
          <p:nvPr>
            <p:ph type="title"/>
          </p:nvPr>
        </p:nvSpPr>
        <p:spPr>
          <a:xfrm>
            <a:off x="1008062" y="1952976"/>
            <a:ext cx="7667625" cy="1260000"/>
          </a:xfrm>
          <a:prstGeom prst="rect">
            <a:avLst/>
          </a:prstGeom>
        </p:spPr>
        <p:txBody>
          <a:bodyPr vert="horz" lIns="0" tIns="45720" rIns="0" bIns="45720" rtlCol="0" anchor="t">
            <a:normAutofit/>
          </a:bodyPr>
          <a:lstStyle/>
          <a:p>
            <a:r>
              <a:rPr lang="en-US" dirty="0" smtClean="0"/>
              <a:t>Click to edit Master title style</a:t>
            </a:r>
            <a:endParaRPr lang="en-AU" dirty="0"/>
          </a:p>
        </p:txBody>
      </p:sp>
      <p:sp>
        <p:nvSpPr>
          <p:cNvPr id="13" name="Content Placeholder 12"/>
          <p:cNvSpPr>
            <a:spLocks noGrp="1"/>
          </p:cNvSpPr>
          <p:nvPr>
            <p:ph sz="quarter" idx="13"/>
          </p:nvPr>
        </p:nvSpPr>
        <p:spPr>
          <a:xfrm>
            <a:off x="1008063" y="3537172"/>
            <a:ext cx="7667625" cy="900000"/>
          </a:xfrm>
          <a:prstGeom prst="rect">
            <a:avLst/>
          </a:prstGeom>
        </p:spPr>
        <p:txBody>
          <a:bodyPr lIns="0">
            <a:noAutofit/>
          </a:bodyPr>
          <a:lstStyle>
            <a:lvl1pPr>
              <a:defRPr i="1">
                <a:solidFill>
                  <a:srgbClr val="114D97"/>
                </a:solidFill>
              </a:defRPr>
            </a:lvl1pPr>
            <a:lvl2pPr>
              <a:defRPr>
                <a:solidFill>
                  <a:srgbClr val="114D97"/>
                </a:solidFill>
              </a:defRPr>
            </a:lvl2pPr>
            <a:lvl3pPr>
              <a:defRPr>
                <a:solidFill>
                  <a:srgbClr val="114D97"/>
                </a:solidFill>
              </a:defRPr>
            </a:lvl3pPr>
            <a:lvl4pPr>
              <a:defRPr i="1"/>
            </a:lvl4pPr>
            <a:lvl5pPr>
              <a:defRPr i="1"/>
            </a:lvl5pPr>
          </a:lstStyle>
          <a:p>
            <a:pPr lvl="0"/>
            <a:r>
              <a:rPr lang="en-US" dirty="0" smtClean="0"/>
              <a:t>Click to edit Master text styles</a:t>
            </a:r>
          </a:p>
          <a:p>
            <a:pPr lvl="3"/>
            <a:r>
              <a:rPr lang="en-US" dirty="0" smtClean="0"/>
              <a:t>Fourth level</a:t>
            </a:r>
          </a:p>
          <a:p>
            <a:pPr lvl="4"/>
            <a:r>
              <a:rPr lang="en-US" dirty="0" smtClean="0"/>
              <a:t>Fifth level</a:t>
            </a:r>
            <a:endParaRPr lang="en-AU" dirty="0"/>
          </a:p>
        </p:txBody>
      </p:sp>
      <p:sp>
        <p:nvSpPr>
          <p:cNvPr id="16" name="Content Placeholder 6"/>
          <p:cNvSpPr>
            <a:spLocks noGrp="1"/>
          </p:cNvSpPr>
          <p:nvPr>
            <p:ph sz="quarter" idx="12"/>
          </p:nvPr>
        </p:nvSpPr>
        <p:spPr>
          <a:xfrm>
            <a:off x="1008063" y="5733256"/>
            <a:ext cx="7667625" cy="360000"/>
          </a:xfrm>
          <a:prstGeom prst="rect">
            <a:avLst/>
          </a:prstGeom>
        </p:spPr>
        <p:txBody>
          <a:bodyPr lIns="0">
            <a:noAutofit/>
          </a:bodyPr>
          <a:lstStyle>
            <a:lvl1pPr marL="0" indent="0">
              <a:defRPr sz="1200">
                <a:solidFill>
                  <a:schemeClr val="tx1"/>
                </a:solidFill>
                <a:latin typeface="+mn-lt"/>
              </a:defRPr>
            </a:lvl1pPr>
          </a:lstStyle>
          <a:p>
            <a:pPr lvl="0"/>
            <a:r>
              <a:rPr lang="en-US" dirty="0" smtClean="0"/>
              <a:t>Click to edit Master text styles</a:t>
            </a:r>
          </a:p>
        </p:txBody>
      </p:sp>
    </p:spTree>
    <p:extLst>
      <p:ext uri="{BB962C8B-B14F-4D97-AF65-F5344CB8AC3E}">
        <p14:creationId xmlns:p14="http://schemas.microsoft.com/office/powerpoint/2010/main" val="26487961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224136"/>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BD52E71-51FA-49CD-BD37-0CF5699C009E}" type="slidenum">
              <a:rPr lang="en-AU"/>
              <a:pPr/>
              <a:t>‹#›</a:t>
            </a:fld>
            <a:endParaRPr lang="en-AU"/>
          </a:p>
        </p:txBody>
      </p:sp>
    </p:spTree>
    <p:extLst>
      <p:ext uri="{BB962C8B-B14F-4D97-AF65-F5344CB8AC3E}">
        <p14:creationId xmlns:p14="http://schemas.microsoft.com/office/powerpoint/2010/main" val="1262230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slide - blue">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Rectangle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F75A5E18-FFE2-4604-8337-3711DB2C5798}" type="slidenum">
              <a:rPr lang="en-AU"/>
              <a:pPr/>
              <a:t>‹#›</a:t>
            </a:fld>
            <a:endParaRPr lang="en-AU"/>
          </a:p>
        </p:txBody>
      </p:sp>
    </p:spTree>
    <p:extLst>
      <p:ext uri="{BB962C8B-B14F-4D97-AF65-F5344CB8AC3E}">
        <p14:creationId xmlns:p14="http://schemas.microsoft.com/office/powerpoint/2010/main" val="9541073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368152"/>
          </a:xfrm>
        </p:spPr>
        <p:txBody>
          <a:bodyPr/>
          <a:lstStyle>
            <a:lvl1pPr>
              <a:defRPr sz="2700" i="1" baseline="0">
                <a:latin typeface="+mj-lt"/>
              </a:defRPr>
            </a:lvl1pPr>
          </a:lstStyle>
          <a:p>
            <a:pPr lvl="0"/>
            <a:r>
              <a:rPr lang="en-AU" smtClean="0"/>
              <a:t>Click to edit Master text styles</a:t>
            </a:r>
          </a:p>
        </p:txBody>
      </p:sp>
      <p:sp>
        <p:nvSpPr>
          <p:cNvPr id="9"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10" name="Rectangle 5"/>
          <p:cNvSpPr>
            <a:spLocks noGrp="1" noChangeArrowheads="1"/>
          </p:cNvSpPr>
          <p:nvPr>
            <p:ph type="ftr" sz="quarter" idx="16"/>
          </p:nvPr>
        </p:nvSpPr>
        <p:spPr/>
        <p:txBody>
          <a:bodyPr/>
          <a:lstStyle>
            <a:lvl1pPr>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5FAF3B72-7B1E-4B3B-83FF-E13D68BCEC44}" type="slidenum">
              <a:rPr lang="en-AU"/>
              <a:pPr/>
              <a:t>‹#›</a:t>
            </a:fld>
            <a:endParaRPr lang="en-AU"/>
          </a:p>
        </p:txBody>
      </p:sp>
    </p:spTree>
    <p:extLst>
      <p:ext uri="{BB962C8B-B14F-4D97-AF65-F5344CB8AC3E}">
        <p14:creationId xmlns:p14="http://schemas.microsoft.com/office/powerpoint/2010/main" val="22786860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slide - grey">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7DE0E499-9942-476D-8810-CDA3CF3CCE27}" type="slidenum">
              <a:rPr lang="en-AU"/>
              <a:pPr/>
              <a:t>‹#›</a:t>
            </a:fld>
            <a:endParaRPr lang="en-AU"/>
          </a:p>
        </p:txBody>
      </p:sp>
    </p:spTree>
    <p:extLst>
      <p:ext uri="{BB962C8B-B14F-4D97-AF65-F5344CB8AC3E}">
        <p14:creationId xmlns:p14="http://schemas.microsoft.com/office/powerpoint/2010/main" val="2685730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spTree>
      <p:nvGrpSpPr>
        <p:cNvPr id="1" name=""/>
        <p:cNvGrpSpPr/>
        <p:nvPr/>
      </p:nvGrpSpPr>
      <p:grpSpPr>
        <a:xfrm>
          <a:off x="0" y="0"/>
          <a:ext cx="0" cy="0"/>
          <a:chOff x="0" y="0"/>
          <a:chExt cx="0" cy="0"/>
        </a:xfrm>
      </p:grpSpPr>
      <p:cxnSp>
        <p:nvCxnSpPr>
          <p:cNvPr id="5" name="Straight Connector 4"/>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6"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7" name="Straight Connector 6"/>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6120680" cy="1584176"/>
          </a:xfrm>
        </p:spPr>
        <p:txBody>
          <a:bodyPr/>
          <a:lstStyle>
            <a:lvl1pPr>
              <a:defRPr sz="40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6120680" cy="1152128"/>
          </a:xfrm>
        </p:spPr>
        <p:txBody>
          <a:bodyPr/>
          <a:lstStyle>
            <a:lvl1pPr>
              <a:defRPr sz="2700" i="1" baseline="0">
                <a:latin typeface="+mj-lt"/>
              </a:defRPr>
            </a:lvl1pPr>
          </a:lstStyle>
          <a:p>
            <a:pPr lvl="0"/>
            <a:r>
              <a:rPr lang="en-AU" smtClean="0"/>
              <a:t>Click to edit Master text styles</a:t>
            </a:r>
          </a:p>
        </p:txBody>
      </p:sp>
      <p:sp>
        <p:nvSpPr>
          <p:cNvPr id="10" name="Text Placeholder 6"/>
          <p:cNvSpPr>
            <a:spLocks noGrp="1"/>
          </p:cNvSpPr>
          <p:nvPr>
            <p:ph type="body" sz="quarter" idx="15"/>
          </p:nvPr>
        </p:nvSpPr>
        <p:spPr>
          <a:xfrm>
            <a:off x="1043608" y="5877272"/>
            <a:ext cx="5976664" cy="401762"/>
          </a:xfrm>
        </p:spPr>
        <p:txBody>
          <a:bodyPr/>
          <a:lstStyle>
            <a:lvl1pPr>
              <a:defRPr sz="1200" b="0" i="0" spc="-50" baseline="0">
                <a:solidFill>
                  <a:schemeClr val="accent6"/>
                </a:solidFill>
                <a:latin typeface="+mn-lt"/>
              </a:defRPr>
            </a:lvl1pPr>
          </a:lstStyle>
          <a:p>
            <a:pPr lvl="0"/>
            <a:r>
              <a:rPr lang="en-AU" smtClean="0"/>
              <a:t>Click to edit Master text styles</a:t>
            </a:r>
          </a:p>
        </p:txBody>
      </p:sp>
      <p:sp>
        <p:nvSpPr>
          <p:cNvPr id="9" name="Rectangle 5"/>
          <p:cNvSpPr>
            <a:spLocks noGrp="1" noChangeArrowheads="1"/>
          </p:cNvSpPr>
          <p:nvPr>
            <p:ph type="ftr" sz="quarter" idx="16"/>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11" name="Rectangle 6"/>
          <p:cNvSpPr>
            <a:spLocks noGrp="1" noChangeArrowheads="1"/>
          </p:cNvSpPr>
          <p:nvPr>
            <p:ph type="sldNum" sz="quarter" idx="17"/>
          </p:nvPr>
        </p:nvSpPr>
        <p:spPr/>
        <p:txBody>
          <a:bodyPr/>
          <a:lstStyle>
            <a:lvl1pPr>
              <a:defRPr/>
            </a:lvl1pPr>
          </a:lstStyle>
          <a:p>
            <a:fld id="{EDA9824C-4483-40B8-B7A1-AF2031D7A372}" type="slidenum">
              <a:rPr lang="en-AU"/>
              <a:pPr/>
              <a:t>‹#›</a:t>
            </a:fld>
            <a:endParaRPr lang="en-AU"/>
          </a:p>
        </p:txBody>
      </p:sp>
    </p:spTree>
    <p:extLst>
      <p:ext uri="{BB962C8B-B14F-4D97-AF65-F5344CB8AC3E}">
        <p14:creationId xmlns:p14="http://schemas.microsoft.com/office/powerpoint/2010/main" val="39788734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 black">
    <p:spTree>
      <p:nvGrpSpPr>
        <p:cNvPr id="1" name=""/>
        <p:cNvGrpSpPr/>
        <p:nvPr/>
      </p:nvGrpSpPr>
      <p:grpSpPr>
        <a:xfrm>
          <a:off x="0" y="0"/>
          <a:ext cx="0" cy="0"/>
          <a:chOff x="0" y="0"/>
          <a:chExt cx="0" cy="0"/>
        </a:xfrm>
      </p:grpSpPr>
      <p:cxnSp>
        <p:nvCxnSpPr>
          <p:cNvPr id="4" name="Straight Connector 3"/>
          <p:cNvCxnSpPr/>
          <p:nvPr/>
        </p:nvCxnSpPr>
        <p:spPr>
          <a:xfrm>
            <a:off x="395288" y="1341438"/>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5" name="Picture 2" descr="S:\Buseco-MaRG\Comms\Monash Business School Project\Visual identity\Logos\Logo Artworks Master\CMYK\Mono\MBS_Logo_Artwork_Primary_Whit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5938" y="333375"/>
            <a:ext cx="1679575" cy="70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6" name="Straight Connector 5"/>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p:nvPr>
        </p:nvSpPr>
        <p:spPr>
          <a:xfrm>
            <a:off x="1043608" y="1916832"/>
            <a:ext cx="5400600" cy="2016224"/>
          </a:xfrm>
        </p:spPr>
        <p:txBody>
          <a:bodyPr/>
          <a:lstStyle>
            <a:lvl1pPr>
              <a:defRPr sz="3400" baseline="0">
                <a:solidFill>
                  <a:schemeClr val="accent6"/>
                </a:solidFill>
              </a:defRPr>
            </a:lvl1pPr>
          </a:lstStyle>
          <a:p>
            <a:r>
              <a:rPr lang="en-AU" smtClean="0"/>
              <a:t>Click to edit Master title style</a:t>
            </a:r>
            <a:endParaRPr lang="en-US" dirty="0"/>
          </a:p>
        </p:txBody>
      </p:sp>
      <p:sp>
        <p:nvSpPr>
          <p:cNvPr id="20" name="Text Placeholder 6"/>
          <p:cNvSpPr>
            <a:spLocks noGrp="1"/>
          </p:cNvSpPr>
          <p:nvPr>
            <p:ph type="body" sz="quarter" idx="14"/>
          </p:nvPr>
        </p:nvSpPr>
        <p:spPr>
          <a:xfrm>
            <a:off x="1043608" y="4437112"/>
            <a:ext cx="4248472" cy="1584276"/>
          </a:xfrm>
        </p:spPr>
        <p:txBody>
          <a:bodyPr/>
          <a:lstStyle>
            <a:lvl1pPr>
              <a:defRPr sz="2400" i="1" baseline="0">
                <a:latin typeface="+mj-lt"/>
              </a:defRPr>
            </a:lvl1pPr>
          </a:lstStyle>
          <a:p>
            <a:pPr lvl="0"/>
            <a:r>
              <a:rPr lang="en-AU" smtClean="0"/>
              <a:t>Click to edit Master text styles</a:t>
            </a:r>
          </a:p>
        </p:txBody>
      </p:sp>
      <p:sp>
        <p:nvSpPr>
          <p:cNvPr id="7" name="Footer Placeholder 5"/>
          <p:cNvSpPr>
            <a:spLocks noGrp="1" noChangeArrowheads="1"/>
          </p:cNvSpPr>
          <p:nvPr>
            <p:ph type="ftr" sz="quarter" idx="15"/>
          </p:nvPr>
        </p:nvSpPr>
        <p:spPr/>
        <p:txBody>
          <a:bodyPr/>
          <a:lstStyle>
            <a:lvl1pPr algn="l">
              <a:spcBef>
                <a:spcPct val="0"/>
              </a:spcBef>
              <a:defRPr sz="900" b="0" i="1">
                <a:solidFill>
                  <a:schemeClr val="accent6"/>
                </a:solidFill>
                <a:latin typeface="Times New Roman" panose="02020603050405020304" pitchFamily="18" charset="0"/>
                <a:cs typeface="Times New Roman" panose="02020603050405020304" pitchFamily="18" charset="0"/>
              </a:defRPr>
            </a:lvl1pPr>
          </a:lstStyle>
          <a:p>
            <a:pPr>
              <a:defRPr/>
            </a:pPr>
            <a:r>
              <a:rPr lang="en-AU" altLang="en-US"/>
              <a:t>Presentation title</a:t>
            </a:r>
          </a:p>
        </p:txBody>
      </p:sp>
      <p:sp>
        <p:nvSpPr>
          <p:cNvPr id="9" name="Rectangle 6"/>
          <p:cNvSpPr>
            <a:spLocks noGrp="1" noChangeArrowheads="1"/>
          </p:cNvSpPr>
          <p:nvPr>
            <p:ph type="sldNum" sz="quarter" idx="16"/>
          </p:nvPr>
        </p:nvSpPr>
        <p:spPr/>
        <p:txBody>
          <a:bodyPr/>
          <a:lstStyle>
            <a:lvl1pPr>
              <a:defRPr/>
            </a:lvl1pPr>
          </a:lstStyle>
          <a:p>
            <a:fld id="{BD14986F-F4F1-499C-9547-F82213636B06}" type="slidenum">
              <a:rPr lang="en-AU"/>
              <a:pPr/>
              <a:t>‹#›</a:t>
            </a:fld>
            <a:endParaRPr lang="en-AU"/>
          </a:p>
        </p:txBody>
      </p:sp>
    </p:spTree>
    <p:extLst>
      <p:ext uri="{BB962C8B-B14F-4D97-AF65-F5344CB8AC3E}">
        <p14:creationId xmlns:p14="http://schemas.microsoft.com/office/powerpoint/2010/main" val="20923996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AU" altLang="en-US"/>
              <a:t>Presentation title</a:t>
            </a:r>
          </a:p>
        </p:txBody>
      </p:sp>
      <p:sp>
        <p:nvSpPr>
          <p:cNvPr id="3" name="Rectangle 6"/>
          <p:cNvSpPr>
            <a:spLocks noGrp="1" noChangeArrowheads="1"/>
          </p:cNvSpPr>
          <p:nvPr>
            <p:ph type="sldNum" sz="quarter" idx="11"/>
          </p:nvPr>
        </p:nvSpPr>
        <p:spPr>
          <a:ln/>
        </p:spPr>
        <p:txBody>
          <a:bodyPr/>
          <a:lstStyle>
            <a:lvl1pPr>
              <a:defRPr/>
            </a:lvl1pPr>
          </a:lstStyle>
          <a:p>
            <a:fld id="{B5BCCAB8-6CD9-46DE-8217-85040C651993}" type="slidenum">
              <a:rPr lang="en-AU"/>
              <a:pPr/>
              <a:t>‹#›</a:t>
            </a:fld>
            <a:endParaRPr lang="en-AU"/>
          </a:p>
        </p:txBody>
      </p:sp>
    </p:spTree>
    <p:extLst>
      <p:ext uri="{BB962C8B-B14F-4D97-AF65-F5344CB8AC3E}">
        <p14:creationId xmlns:p14="http://schemas.microsoft.com/office/powerpoint/2010/main" val="3932121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54000" rIns="91440" bIns="0" numCol="1" anchor="t" anchorCtr="0" compatLnSpc="1">
            <a:prstTxWarp prst="textNoShape">
              <a:avLst/>
            </a:prstTxWarp>
          </a:bodyPr>
          <a:lstStyle/>
          <a:p>
            <a:pPr lvl="0"/>
            <a:r>
              <a:rPr lang="en-US" dirty="0" smtClean="0"/>
              <a:t>Click to edit Master title style</a:t>
            </a:r>
            <a:endParaRPr lang="en-AU" dirty="0" smtClean="0"/>
          </a:p>
        </p:txBody>
      </p:sp>
      <p:sp>
        <p:nvSpPr>
          <p:cNvPr id="1027"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B4ED156E-574E-4664-A0AF-DADB08221E71}"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9" name="Picture 8" descr="MBS_RGB2.png"/>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395536" y="260648"/>
            <a:ext cx="1103418" cy="576064"/>
          </a:xfrm>
          <a:prstGeom prst="rect">
            <a:avLst/>
          </a:prstGeom>
        </p:spPr>
      </p:pic>
    </p:spTree>
  </p:cSld>
  <p:clrMap bg1="lt1" tx1="dk1" bg2="lt2" tx2="dk2" accent1="accent1" accent2="accent2" accent3="accent3" accent4="accent4" accent5="accent5" accent6="accent6" hlink="hlink" folHlink="folHlink"/>
  <p:sldLayoutIdLst>
    <p:sldLayoutId id="2147484095" r:id="rId1"/>
    <p:sldLayoutId id="2147484083" r:id="rId2"/>
    <p:sldLayoutId id="2147484096" r:id="rId3"/>
    <p:sldLayoutId id="2147484097"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8" r:id="rId13"/>
    <p:sldLayoutId id="2147484092" r:id="rId14"/>
    <p:sldLayoutId id="2147484093" r:id="rId15"/>
    <p:sldLayoutId id="2147484106" r:id="rId16"/>
    <p:sldLayoutId id="2147484107" r:id="rId17"/>
  </p:sldLayoutIdLst>
  <p:timing>
    <p:tnLst>
      <p:par>
        <p:cTn id="1" dur="indefinite" restart="never" nodeType="tmRoot"/>
      </p:par>
    </p:tnLst>
  </p:timing>
  <p:hf hdr="0" ftr="0" dt="0"/>
  <p:txStyles>
    <p:titleStyle>
      <a:lvl1pPr algn="l" rtl="0" eaLnBrk="1" fontAlgn="base" hangingPunct="1">
        <a:spcBef>
          <a:spcPct val="0"/>
        </a:spcBef>
        <a:spcAft>
          <a:spcPct val="0"/>
        </a:spcAft>
        <a:defRPr sz="2600">
          <a:solidFill>
            <a:schemeClr val="accent1"/>
          </a:solidFill>
          <a:latin typeface="+mj-lt"/>
          <a:ea typeface="MS PGothic" panose="020B0600070205080204" pitchFamily="34" charset="-128"/>
          <a:cs typeface="+mj-cs"/>
        </a:defRPr>
      </a:lvl1pPr>
      <a:lvl2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2pPr>
      <a:lvl3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3pPr>
      <a:lvl4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4pPr>
      <a:lvl5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14D97"/>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17411"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6E7EA32D-D31C-4092-9588-602F050690CF}"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17416"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99" r:id="rId1"/>
    <p:sldLayoutId id="2147484100"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0483"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endParaRPr lang="en-AU" altLang="en-US" dirty="0"/>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0104122E-9030-4982-9664-C8E469FC66B5}"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0488"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1" r:id="rId1"/>
    <p:sldLayoutId id="2147484102"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xfrm>
            <a:off x="390525" y="944563"/>
            <a:ext cx="8208963" cy="611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72000" rIns="91440" bIns="0" numCol="1" anchor="t" anchorCtr="0" compatLnSpc="1">
            <a:prstTxWarp prst="textNoShape">
              <a:avLst/>
            </a:prstTxWarp>
          </a:bodyPr>
          <a:lstStyle/>
          <a:p>
            <a:pPr lvl="0"/>
            <a:r>
              <a:rPr lang="en-US" smtClean="0"/>
              <a:t>Click to edit Master title style</a:t>
            </a:r>
            <a:endParaRPr lang="en-AU" smtClean="0"/>
          </a:p>
        </p:txBody>
      </p:sp>
      <p:sp>
        <p:nvSpPr>
          <p:cNvPr id="23555" name="Rectangle 3"/>
          <p:cNvSpPr>
            <a:spLocks noGrp="1" noChangeArrowheads="1"/>
          </p:cNvSpPr>
          <p:nvPr>
            <p:ph type="body" idx="1"/>
          </p:nvPr>
        </p:nvSpPr>
        <p:spPr bwMode="auto">
          <a:xfrm>
            <a:off x="395288" y="1663700"/>
            <a:ext cx="8248650"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9"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solidFill>
                  <a:schemeClr val="accent6"/>
                </a:solidFill>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1030"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rgbClr val="DBDBDB"/>
                </a:solidFill>
                <a:latin typeface="Times New Roman" panose="02020603050405020304" pitchFamily="18" charset="0"/>
                <a:cs typeface="Times New Roman" panose="02020603050405020304" pitchFamily="18" charset="0"/>
              </a:defRPr>
            </a:lvl1pPr>
          </a:lstStyle>
          <a:p>
            <a:fld id="{A029C53A-801A-408F-92C0-A3DA673D0EB3}" type="slidenum">
              <a:rPr lang="en-AU"/>
              <a:pPr/>
              <a:t>‹#›</a:t>
            </a:fld>
            <a:endParaRPr lang="en-AU"/>
          </a:p>
        </p:txBody>
      </p:sp>
      <p:cxnSp>
        <p:nvCxnSpPr>
          <p:cNvPr id="13" name="Straight Connector 12"/>
          <p:cNvCxnSpPr/>
          <p:nvPr/>
        </p:nvCxnSpPr>
        <p:spPr>
          <a:xfrm>
            <a:off x="395288" y="908050"/>
            <a:ext cx="82804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3560" name="Picture 2" descr="S:\Buseco-MaRG\Comms\Monash Business School Project\Visual identity\Logos\Logo Artworks Master\CMYK\Mono\MBS_Logo_Artwork_Primary_Whit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975" y="361950"/>
            <a:ext cx="860425" cy="3635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03" r:id="rId1"/>
    <p:sldLayoutId id="2147484104" r:id="rId2"/>
  </p:sldLayoutIdLst>
  <p:timing>
    <p:tnLst>
      <p:par>
        <p:cTn id="1" dur="indefinite" restart="never" nodeType="tmRoot"/>
      </p:par>
    </p:tnLst>
  </p:timing>
  <p:hf hdr="0" ftr="0" dt="0"/>
  <p:txStyles>
    <p:titleStyle>
      <a:lvl1pPr algn="l" rtl="0" eaLnBrk="0" fontAlgn="base" hangingPunct="0">
        <a:spcBef>
          <a:spcPct val="0"/>
        </a:spcBef>
        <a:spcAft>
          <a:spcPct val="0"/>
        </a:spcAft>
        <a:defRPr sz="2400">
          <a:solidFill>
            <a:srgbClr val="DBDBDB"/>
          </a:solidFill>
          <a:latin typeface="+mj-lt"/>
          <a:ea typeface="MS PGothic" panose="020B0600070205080204" pitchFamily="34" charset="-128"/>
          <a:cs typeface="+mj-cs"/>
        </a:defRPr>
      </a:lvl1pPr>
      <a:lvl2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2pPr>
      <a:lvl3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3pPr>
      <a:lvl4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4pPr>
      <a:lvl5pPr algn="l" rtl="0" eaLnBrk="0" fontAlgn="base" hangingPunct="0">
        <a:spcBef>
          <a:spcPct val="0"/>
        </a:spcBef>
        <a:spcAft>
          <a:spcPct val="0"/>
        </a:spcAft>
        <a:defRPr sz="2400">
          <a:solidFill>
            <a:srgbClr val="DBDBDB"/>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p:titleStyle>
    <p:bodyStyle>
      <a:lvl1pPr marL="342900" indent="-342900" algn="l" rtl="0" eaLnBrk="0" fontAlgn="base" hangingPunct="0">
        <a:spcBef>
          <a:spcPct val="0"/>
        </a:spcBef>
        <a:spcAft>
          <a:spcPts val="1200"/>
        </a:spcAft>
        <a:buFont typeface="Wingdings" panose="05000000000000000000" pitchFamily="2" charset="2"/>
        <a:defRPr sz="1600">
          <a:solidFill>
            <a:srgbClr val="DBDBDB"/>
          </a:solidFill>
          <a:latin typeface="+mn-lt"/>
          <a:ea typeface="MS PGothic" panose="020B0600070205080204" pitchFamily="34" charset="-128"/>
          <a:cs typeface="+mn-cs"/>
        </a:defRPr>
      </a:lvl1pPr>
      <a:lvl2pPr marL="182563" indent="-182563" algn="l" rtl="0" eaLnBrk="0" fontAlgn="base" hangingPunct="0">
        <a:spcBef>
          <a:spcPct val="0"/>
        </a:spcBef>
        <a:spcAft>
          <a:spcPct val="0"/>
        </a:spcAft>
        <a:buFont typeface="Arial" panose="020B0604020202020204" pitchFamily="34" charset="0"/>
        <a:buChar char="•"/>
        <a:defRPr sz="1600">
          <a:solidFill>
            <a:srgbClr val="DBDBDB"/>
          </a:solidFill>
          <a:latin typeface="+mn-lt"/>
          <a:ea typeface="+mn-ea"/>
          <a:cs typeface="+mn-cs"/>
        </a:defRPr>
      </a:lvl2pPr>
      <a:lvl3pPr marL="539750" indent="-182563" algn="l" rtl="0" eaLnBrk="0" fontAlgn="base" hangingPunct="0">
        <a:spcBef>
          <a:spcPct val="20000"/>
        </a:spcBef>
        <a:spcAft>
          <a:spcPct val="0"/>
        </a:spcAft>
        <a:buChar char="•"/>
        <a:defRPr sz="1600">
          <a:solidFill>
            <a:srgbClr val="DBDBDB"/>
          </a:solidFill>
          <a:latin typeface="+mn-lt"/>
          <a:ea typeface="+mn-ea"/>
          <a:cs typeface="+mn-cs"/>
        </a:defRPr>
      </a:lvl3pPr>
      <a:lvl4pPr marL="804863" indent="-265113" algn="l" rtl="0" eaLnBrk="0" fontAlgn="base" hangingPunct="0">
        <a:spcBef>
          <a:spcPct val="20000"/>
        </a:spcBef>
        <a:spcAft>
          <a:spcPct val="0"/>
        </a:spcAft>
        <a:buChar char="–"/>
        <a:defRPr sz="1600">
          <a:solidFill>
            <a:srgbClr val="DBDBDB"/>
          </a:solidFill>
          <a:latin typeface="+mn-lt"/>
          <a:ea typeface="+mn-ea"/>
          <a:cs typeface="+mn-cs"/>
        </a:defRPr>
      </a:lvl4pPr>
      <a:lvl5pPr marL="1079500" indent="-274638" algn="l" rtl="0" eaLnBrk="0" fontAlgn="base" hangingPunct="0">
        <a:spcBef>
          <a:spcPct val="20000"/>
        </a:spcBef>
        <a:spcAft>
          <a:spcPct val="0"/>
        </a:spcAft>
        <a:buChar char="»"/>
        <a:defRPr sz="1600">
          <a:solidFill>
            <a:srgbClr val="DBDBDB"/>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xfrm>
            <a:off x="323850" y="333375"/>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smtClean="0"/>
              <a:t>Click to edit Master title style</a:t>
            </a:r>
          </a:p>
        </p:txBody>
      </p:sp>
      <p:sp>
        <p:nvSpPr>
          <p:cNvPr id="266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7" name="Rectangle 5"/>
          <p:cNvSpPr>
            <a:spLocks noGrp="1" noChangeArrowheads="1"/>
          </p:cNvSpPr>
          <p:nvPr>
            <p:ph type="ftr" sz="quarter" idx="3"/>
          </p:nvPr>
        </p:nvSpPr>
        <p:spPr bwMode="auto">
          <a:xfrm>
            <a:off x="395288" y="6542088"/>
            <a:ext cx="4537075" cy="144462"/>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lgn="l">
              <a:spcBef>
                <a:spcPct val="0"/>
              </a:spcBef>
              <a:defRPr sz="900" b="0" i="1">
                <a:latin typeface="Times New Roman" panose="02020603050405020304" pitchFamily="18" charset="0"/>
                <a:ea typeface="+mn-ea"/>
                <a:cs typeface="Times New Roman" panose="02020603050405020304" pitchFamily="18" charset="0"/>
              </a:defRPr>
            </a:lvl1pPr>
          </a:lstStyle>
          <a:p>
            <a:pPr>
              <a:defRPr/>
            </a:pPr>
            <a:r>
              <a:rPr lang="en-AU" altLang="en-US"/>
              <a:t>Presentation title</a:t>
            </a:r>
          </a:p>
        </p:txBody>
      </p:sp>
      <p:sp>
        <p:nvSpPr>
          <p:cNvPr id="8" name="Rectangle 6"/>
          <p:cNvSpPr>
            <a:spLocks noGrp="1" noChangeArrowheads="1"/>
          </p:cNvSpPr>
          <p:nvPr>
            <p:ph type="sldNum" sz="quarter" idx="4"/>
          </p:nvPr>
        </p:nvSpPr>
        <p:spPr bwMode="auto">
          <a:xfrm>
            <a:off x="8675688" y="6542088"/>
            <a:ext cx="144462" cy="122237"/>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b="1">
                <a:solidFill>
                  <a:schemeClr val="tx2"/>
                </a:solidFill>
                <a:latin typeface="Times New Roman" panose="02020603050405020304" pitchFamily="18" charset="0"/>
                <a:cs typeface="Times New Roman" panose="02020603050405020304" pitchFamily="18" charset="0"/>
              </a:defRPr>
            </a:lvl1pPr>
          </a:lstStyle>
          <a:p>
            <a:fld id="{4AE5B922-BF2D-4658-8CF3-8AEE43193124}" type="slidenum">
              <a:rPr lang="en-AU"/>
              <a:pPr/>
              <a:t>‹#›</a:t>
            </a:fld>
            <a:endParaRPr lang="en-AU"/>
          </a:p>
        </p:txBody>
      </p:sp>
      <p:cxnSp>
        <p:nvCxnSpPr>
          <p:cNvPr id="9" name="Straight Connector 8"/>
          <p:cNvCxnSpPr/>
          <p:nvPr/>
        </p:nvCxnSpPr>
        <p:spPr>
          <a:xfrm>
            <a:off x="8459788" y="6489700"/>
            <a:ext cx="368300" cy="0"/>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4094" r:id="rId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mj-cs"/>
        </a:defRPr>
      </a:lvl1pPr>
      <a:lvl2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4400">
          <a:solidFill>
            <a:schemeClr val="tx2"/>
          </a:solidFill>
          <a:latin typeface="Arial" charset="0"/>
          <a:ea typeface="MS PGothic" panose="020B0600070205080204" pitchFamily="34" charset="-128"/>
          <a:cs typeface="Arial" charset="0"/>
        </a:defRPr>
      </a:lvl5pPr>
      <a:lvl6pPr marL="457200" algn="ctr" rtl="0" fontAlgn="base">
        <a:spcBef>
          <a:spcPct val="0"/>
        </a:spcBef>
        <a:spcAft>
          <a:spcPct val="0"/>
        </a:spcAft>
        <a:defRPr sz="4400">
          <a:solidFill>
            <a:schemeClr val="tx2"/>
          </a:solidFill>
          <a:latin typeface="Arial" charset="0"/>
          <a:ea typeface="Arial" charset="0"/>
          <a:cs typeface="Arial" charset="0"/>
        </a:defRPr>
      </a:lvl6pPr>
      <a:lvl7pPr marL="914400" algn="ctr" rtl="0" fontAlgn="base">
        <a:spcBef>
          <a:spcPct val="0"/>
        </a:spcBef>
        <a:spcAft>
          <a:spcPct val="0"/>
        </a:spcAft>
        <a:defRPr sz="4400">
          <a:solidFill>
            <a:schemeClr val="tx2"/>
          </a:solidFill>
          <a:latin typeface="Arial" charset="0"/>
          <a:ea typeface="Arial" charset="0"/>
          <a:cs typeface="Arial" charset="0"/>
        </a:defRPr>
      </a:lvl7pPr>
      <a:lvl8pPr marL="1371600" algn="ctr" rtl="0" fontAlgn="base">
        <a:spcBef>
          <a:spcPct val="0"/>
        </a:spcBef>
        <a:spcAft>
          <a:spcPct val="0"/>
        </a:spcAft>
        <a:defRPr sz="4400">
          <a:solidFill>
            <a:schemeClr val="tx2"/>
          </a:solidFill>
          <a:latin typeface="Arial" charset="0"/>
          <a:ea typeface="Arial" charset="0"/>
          <a:cs typeface="Arial" charset="0"/>
        </a:defRPr>
      </a:lvl8pPr>
      <a:lvl9pPr marL="1828800" algn="ctr" rtl="0" fontAlgn="base">
        <a:spcBef>
          <a:spcPct val="0"/>
        </a:spcBef>
        <a:spcAft>
          <a:spcPct val="0"/>
        </a:spcAft>
        <a:defRPr sz="4400">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16.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C90B8049-E271-4E0B-AF92-DE5D498BFC4B}" type="slidenum">
              <a:rPr lang="en-AU" smtClean="0"/>
              <a:pPr/>
              <a:t>1</a:t>
            </a:fld>
            <a:endParaRPr lang="en-AU"/>
          </a:p>
        </p:txBody>
      </p:sp>
      <p:sp>
        <p:nvSpPr>
          <p:cNvPr id="15" name="Title 14"/>
          <p:cNvSpPr>
            <a:spLocks noGrp="1"/>
          </p:cNvSpPr>
          <p:nvPr>
            <p:ph type="title"/>
          </p:nvPr>
        </p:nvSpPr>
        <p:spPr>
          <a:xfrm>
            <a:off x="611560" y="1196752"/>
            <a:ext cx="12313368" cy="1260000"/>
          </a:xfrm>
        </p:spPr>
        <p:txBody>
          <a:bodyPr>
            <a:noAutofit/>
          </a:bodyPr>
          <a:lstStyle/>
          <a:p>
            <a:r>
              <a:rPr lang="en-US" sz="2800" b="1" dirty="0" smtClean="0">
                <a:solidFill>
                  <a:schemeClr val="tx1"/>
                </a:solidFill>
                <a:latin typeface="+mn-lt"/>
              </a:rPr>
              <a:t>ACC/ACF3100 Advanced Financial Accounting</a:t>
            </a:r>
            <a:endParaRPr lang="en-AU" sz="2800" b="1" dirty="0">
              <a:solidFill>
                <a:schemeClr val="tx1"/>
              </a:solidFill>
              <a:latin typeface="+mn-lt"/>
            </a:endParaRPr>
          </a:p>
        </p:txBody>
      </p:sp>
      <p:sp>
        <p:nvSpPr>
          <p:cNvPr id="16" name="Content Placeholder 15"/>
          <p:cNvSpPr>
            <a:spLocks noGrp="1"/>
          </p:cNvSpPr>
          <p:nvPr>
            <p:ph sz="quarter" idx="13"/>
          </p:nvPr>
        </p:nvSpPr>
        <p:spPr>
          <a:xfrm>
            <a:off x="755576" y="2132856"/>
            <a:ext cx="7667625" cy="900000"/>
          </a:xfrm>
        </p:spPr>
        <p:txBody>
          <a:bodyPr/>
          <a:lstStyle/>
          <a:p>
            <a:r>
              <a:rPr lang="en-US" sz="2800" b="1" i="0" dirty="0" smtClean="0">
                <a:solidFill>
                  <a:schemeClr val="tx1"/>
                </a:solidFill>
              </a:rPr>
              <a:t>Lecture 3</a:t>
            </a:r>
          </a:p>
          <a:p>
            <a:endParaRPr lang="en-US" sz="2800" b="1" dirty="0"/>
          </a:p>
          <a:p>
            <a:pPr marL="0" indent="0"/>
            <a:r>
              <a:rPr lang="en-AU" altLang="en-US" sz="2800" b="1" i="0" dirty="0" smtClean="0">
                <a:sym typeface="Marlett" pitchFamily="2" charset="2"/>
              </a:rPr>
              <a:t>Measurement: </a:t>
            </a:r>
            <a:r>
              <a:rPr lang="en-AU" altLang="en-US" sz="2800" b="1" i="0" dirty="0">
                <a:sym typeface="Marlett" pitchFamily="2" charset="2"/>
              </a:rPr>
              <a:t>Fair Value</a:t>
            </a:r>
          </a:p>
        </p:txBody>
      </p:sp>
      <p:sp>
        <p:nvSpPr>
          <p:cNvPr id="17" name="Content Placeholder 16"/>
          <p:cNvSpPr>
            <a:spLocks noGrp="1"/>
          </p:cNvSpPr>
          <p:nvPr>
            <p:ph sz="quarter" idx="12"/>
          </p:nvPr>
        </p:nvSpPr>
        <p:spPr>
          <a:xfrm>
            <a:off x="755576" y="6303963"/>
            <a:ext cx="7667625" cy="360362"/>
          </a:xfrm>
        </p:spPr>
        <p:txBody>
          <a:bodyPr/>
          <a:lstStyle/>
          <a:p>
            <a:r>
              <a:rPr lang="en-US" dirty="0" smtClean="0"/>
              <a:t>Department of Accounting</a:t>
            </a:r>
            <a:endParaRPr lang="en-US" dirty="0"/>
          </a:p>
        </p:txBody>
      </p:sp>
    </p:spTree>
    <p:extLst>
      <p:ext uri="{BB962C8B-B14F-4D97-AF65-F5344CB8AC3E}">
        <p14:creationId xmlns:p14="http://schemas.microsoft.com/office/powerpoint/2010/main" val="2455870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b="1" dirty="0" smtClean="0">
                <a:latin typeface="+mn-lt"/>
              </a:rPr>
              <a:t>Minimum Readings</a:t>
            </a:r>
            <a:endParaRPr lang="en-AU" sz="2800" b="1" dirty="0">
              <a:latin typeface="+mn-lt"/>
            </a:endParaRPr>
          </a:p>
        </p:txBody>
      </p:sp>
      <p:sp>
        <p:nvSpPr>
          <p:cNvPr id="3" name="Text Placeholder 2"/>
          <p:cNvSpPr>
            <a:spLocks noGrp="1"/>
          </p:cNvSpPr>
          <p:nvPr>
            <p:ph type="body" sz="quarter" idx="13"/>
          </p:nvPr>
        </p:nvSpPr>
        <p:spPr/>
        <p:txBody>
          <a:bodyPr/>
          <a:lstStyle/>
          <a:p>
            <a:r>
              <a:rPr lang="en-AU" sz="2800" b="1" dirty="0" smtClean="0"/>
              <a:t> Henderson Chapter 4</a:t>
            </a:r>
          </a:p>
          <a:p>
            <a:r>
              <a:rPr lang="en-AU" sz="2800" b="1" dirty="0" smtClean="0"/>
              <a:t>AASB13 Fair Value Measurement</a:t>
            </a:r>
            <a:endParaRPr lang="en-AU" sz="2800" b="1"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a:t>
            </a:fld>
            <a:endParaRPr lang="en-AU"/>
          </a:p>
        </p:txBody>
      </p:sp>
    </p:spTree>
    <p:extLst>
      <p:ext uri="{BB962C8B-B14F-4D97-AF65-F5344CB8AC3E}">
        <p14:creationId xmlns:p14="http://schemas.microsoft.com/office/powerpoint/2010/main" val="887565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31800" y="944563"/>
            <a:ext cx="8461375" cy="611187"/>
          </a:xfrm>
        </p:spPr>
        <p:txBody>
          <a:bodyPr/>
          <a:lstStyle/>
          <a:p>
            <a:pPr algn="ctr"/>
            <a:r>
              <a:rPr lang="en-US" altLang="en-US" sz="2800" b="1" dirty="0" smtClean="0">
                <a:latin typeface="+mn-lt"/>
                <a:ea typeface="ＭＳ Ｐゴシック" pitchFamily="34" charset="-128"/>
              </a:rPr>
              <a:t>Learning Objectives</a:t>
            </a:r>
          </a:p>
        </p:txBody>
      </p:sp>
      <p:sp>
        <p:nvSpPr>
          <p:cNvPr id="11267" name="Content Placeholder 2"/>
          <p:cNvSpPr>
            <a:spLocks noGrp="1"/>
          </p:cNvSpPr>
          <p:nvPr>
            <p:ph idx="4294967295"/>
          </p:nvPr>
        </p:nvSpPr>
        <p:spPr>
          <a:xfrm>
            <a:off x="377825" y="1555750"/>
            <a:ext cx="8442325" cy="4752975"/>
          </a:xfrm>
          <a:prstGeom prst="rect">
            <a:avLst/>
          </a:prstGeom>
        </p:spPr>
        <p:txBody>
          <a:bodyPr/>
          <a:lstStyle/>
          <a:p>
            <a:pPr marL="0" indent="0">
              <a:buFont typeface="Wingdings" pitchFamily="2" charset="2"/>
              <a:buNone/>
            </a:pPr>
            <a:r>
              <a:rPr lang="en-US" altLang="en-US" sz="2200" dirty="0" smtClean="0">
                <a:ea typeface="ＭＳ Ｐゴシック" pitchFamily="34" charset="-128"/>
              </a:rPr>
              <a:t>After completing this topic you should be able to:</a:t>
            </a:r>
          </a:p>
          <a:p>
            <a:pPr marL="457200" indent="-457200">
              <a:buFont typeface="+mj-lt"/>
              <a:buAutoNum type="arabicPeriod"/>
            </a:pPr>
            <a:r>
              <a:rPr lang="en-US" altLang="en-US" sz="2200" dirty="0" smtClean="0">
                <a:ea typeface="ＭＳ Ｐゴシック" pitchFamily="34" charset="-128"/>
              </a:rPr>
              <a:t>Understand the concept and importance of measurement in financial reporting.</a:t>
            </a:r>
          </a:p>
          <a:p>
            <a:pPr marL="457200" indent="-457200">
              <a:buFont typeface="+mj-lt"/>
              <a:buAutoNum type="arabicPeriod"/>
            </a:pPr>
            <a:r>
              <a:rPr lang="en-US" altLang="en-US" sz="2200" dirty="0">
                <a:ea typeface="ＭＳ Ｐゴシック" pitchFamily="34" charset="-128"/>
              </a:rPr>
              <a:t>Describe the standard setter’s approach to measurement and evaluate benefits and challenges associated with a mixed measurement </a:t>
            </a:r>
            <a:r>
              <a:rPr lang="en-US" altLang="en-US" sz="2200" dirty="0" smtClean="0">
                <a:ea typeface="ＭＳ Ｐゴシック" pitchFamily="34" charset="-128"/>
              </a:rPr>
              <a:t>approach.</a:t>
            </a:r>
            <a:endParaRPr lang="en-US" altLang="en-US" sz="2200" dirty="0">
              <a:ea typeface="ＭＳ Ｐゴシック" pitchFamily="34" charset="-128"/>
            </a:endParaRPr>
          </a:p>
          <a:p>
            <a:pPr marL="457200" indent="-457200">
              <a:buFont typeface="+mj-lt"/>
              <a:buAutoNum type="arabicPeriod"/>
            </a:pPr>
            <a:r>
              <a:rPr lang="en-US" altLang="en-US" sz="2200" dirty="0" smtClean="0">
                <a:ea typeface="ＭＳ Ｐゴシック" pitchFamily="34" charset="-128"/>
              </a:rPr>
              <a:t>Explain and evaluate different measurement alternatives.</a:t>
            </a:r>
          </a:p>
          <a:p>
            <a:pPr marL="457200" indent="-457200">
              <a:buFont typeface="+mj-lt"/>
              <a:buAutoNum type="arabicPeriod"/>
            </a:pPr>
            <a:r>
              <a:rPr lang="en-US" altLang="en-US" sz="2200" dirty="0" smtClean="0">
                <a:ea typeface="ＭＳ Ｐゴシック" pitchFamily="34" charset="-128"/>
              </a:rPr>
              <a:t>Define and understand the concept of fair value.</a:t>
            </a:r>
          </a:p>
          <a:p>
            <a:pPr marL="457200" indent="-457200">
              <a:buFont typeface="+mj-lt"/>
              <a:buAutoNum type="arabicPeriod"/>
            </a:pPr>
            <a:r>
              <a:rPr lang="en-US" altLang="en-US" sz="2200" dirty="0" smtClean="0">
                <a:ea typeface="ＭＳ Ｐゴシック" pitchFamily="34" charset="-128"/>
              </a:rPr>
              <a:t>Explain the controversial and political nature of measurement, particularly fair value accounting.</a:t>
            </a:r>
          </a:p>
          <a:p>
            <a:pPr marL="457200" indent="-457200">
              <a:buFont typeface="+mj-lt"/>
              <a:buAutoNum type="arabicPeriod"/>
            </a:pPr>
            <a:r>
              <a:rPr lang="en-US" altLang="en-US" sz="2200" dirty="0" smtClean="0">
                <a:ea typeface="ＭＳ Ｐゴシック" pitchFamily="34" charset="-128"/>
              </a:rPr>
              <a:t>Explain how fair value can be determined. </a:t>
            </a:r>
          </a:p>
        </p:txBody>
      </p:sp>
      <p:sp>
        <p:nvSpPr>
          <p:cNvPr id="11268"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BC1ED8B8-F1FD-4B5B-9B22-77BE46809B6B}" type="slidenum">
              <a:rPr lang="en-AU" altLang="en-US" sz="900" smtClean="0">
                <a:solidFill>
                  <a:schemeClr val="tx2"/>
                </a:solidFill>
              </a:rPr>
              <a:pPr eaLnBrk="1" hangingPunct="1">
                <a:spcAft>
                  <a:spcPct val="0"/>
                </a:spcAft>
                <a:buFontTx/>
                <a:buNone/>
              </a:pPr>
              <a:t>3</a:t>
            </a:fld>
            <a:endParaRPr lang="en-AU" altLang="en-US" sz="900" smtClean="0">
              <a:solidFill>
                <a:schemeClr val="tx2"/>
              </a:solidFill>
            </a:endParaRPr>
          </a:p>
        </p:txBody>
      </p:sp>
    </p:spTree>
    <p:extLst>
      <p:ext uri="{BB962C8B-B14F-4D97-AF65-F5344CB8AC3E}">
        <p14:creationId xmlns:p14="http://schemas.microsoft.com/office/powerpoint/2010/main" val="4123218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z="2800" dirty="0" smtClean="0">
                <a:latin typeface="+mn-lt"/>
                <a:ea typeface="ＭＳ Ｐゴシック" pitchFamily="34" charset="-128"/>
              </a:rPr>
              <a:t>Where does this fit into unit learning goals?</a:t>
            </a:r>
          </a:p>
        </p:txBody>
      </p:sp>
      <p:sp>
        <p:nvSpPr>
          <p:cNvPr id="12291" name="Content Placeholder 2"/>
          <p:cNvSpPr>
            <a:spLocks noGrp="1"/>
          </p:cNvSpPr>
          <p:nvPr>
            <p:ph idx="4294967295"/>
          </p:nvPr>
        </p:nvSpPr>
        <p:spPr>
          <a:xfrm>
            <a:off x="395537" y="1628800"/>
            <a:ext cx="8442325" cy="4752975"/>
          </a:xfrm>
          <a:prstGeom prst="rect">
            <a:avLst/>
          </a:prstGeom>
        </p:spPr>
        <p:txBody>
          <a:bodyPr/>
          <a:lstStyle/>
          <a:p>
            <a:r>
              <a:rPr lang="en-US" sz="2000" b="1" dirty="0">
                <a:solidFill>
                  <a:srgbClr val="FF0000"/>
                </a:solidFill>
              </a:rPr>
              <a:t>1. Examine contemporary financial accounting issues.</a:t>
            </a:r>
          </a:p>
          <a:p>
            <a:r>
              <a:rPr lang="en-US" sz="2000" b="1" dirty="0">
                <a:solidFill>
                  <a:srgbClr val="FF0000"/>
                </a:solidFill>
              </a:rPr>
              <a:t>2. Apply a range of theories of accounting to explain accounting practices and appreciate the judgements, estimations and assumptions influencing accounting numbers.</a:t>
            </a:r>
          </a:p>
          <a:p>
            <a:r>
              <a:rPr lang="en-US" sz="2000" dirty="0"/>
              <a:t>3. Critically assess and appreciate changing influences in standard setting and regulatory requirements.</a:t>
            </a:r>
          </a:p>
          <a:p>
            <a:r>
              <a:rPr lang="en-US" sz="2000" b="1" dirty="0">
                <a:solidFill>
                  <a:srgbClr val="FF0000"/>
                </a:solidFill>
              </a:rPr>
              <a:t>4. Apply judgement, communication and problem solving skills to deal with advanced financial accounting issues.</a:t>
            </a:r>
          </a:p>
          <a:p>
            <a:pPr marL="457200" indent="-457200"/>
            <a:endParaRPr lang="en-US" altLang="en-US" dirty="0" smtClean="0">
              <a:solidFill>
                <a:srgbClr val="AAC3CB"/>
              </a:solidFill>
              <a:ea typeface="ＭＳ Ｐゴシック" pitchFamily="34" charset="-128"/>
            </a:endParaRPr>
          </a:p>
        </p:txBody>
      </p:sp>
      <p:sp>
        <p:nvSpPr>
          <p:cNvPr id="12292"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FBCB60CC-209A-4D73-AACE-7BA0209E6D63}" type="slidenum">
              <a:rPr lang="en-AU" altLang="en-US" sz="900" smtClean="0">
                <a:solidFill>
                  <a:schemeClr val="tx2"/>
                </a:solidFill>
              </a:rPr>
              <a:pPr eaLnBrk="1" hangingPunct="1">
                <a:spcAft>
                  <a:spcPct val="0"/>
                </a:spcAft>
                <a:buFontTx/>
                <a:buNone/>
              </a:pPr>
              <a:t>4</a:t>
            </a:fld>
            <a:endParaRPr lang="en-AU" altLang="en-US" sz="900" smtClean="0">
              <a:solidFill>
                <a:schemeClr val="tx2"/>
              </a:solidFill>
            </a:endParaRPr>
          </a:p>
        </p:txBody>
      </p:sp>
    </p:spTree>
    <p:extLst>
      <p:ext uri="{BB962C8B-B14F-4D97-AF65-F5344CB8AC3E}">
        <p14:creationId xmlns:p14="http://schemas.microsoft.com/office/powerpoint/2010/main" val="2259020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AU" altLang="en-US" sz="2800" b="1" dirty="0" smtClean="0">
                <a:latin typeface="+mn-lt"/>
                <a:ea typeface="ＭＳ Ｐゴシック" pitchFamily="34" charset="-128"/>
              </a:rPr>
              <a:t>Measurement In Accounting</a:t>
            </a:r>
            <a:br>
              <a:rPr lang="en-AU" altLang="en-US" sz="2800" b="1" dirty="0" smtClean="0">
                <a:latin typeface="+mn-lt"/>
                <a:ea typeface="ＭＳ Ｐゴシック" pitchFamily="34" charset="-128"/>
              </a:rPr>
            </a:br>
            <a:r>
              <a:rPr lang="en-AU" altLang="en-US" sz="2800" b="1" dirty="0" smtClean="0">
                <a:solidFill>
                  <a:srgbClr val="C00000"/>
                </a:solidFill>
                <a:latin typeface="+mn-lt"/>
                <a:ea typeface="ＭＳ Ｐゴシック" pitchFamily="34" charset="-128"/>
              </a:rPr>
              <a:t>New AASB Conceptual Framework</a:t>
            </a:r>
            <a:endParaRPr lang="en-AU" altLang="en-US" sz="2800" b="1" dirty="0" smtClean="0">
              <a:latin typeface="+mn-lt"/>
              <a:ea typeface="ＭＳ Ｐゴシック" pitchFamily="34" charset="-128"/>
            </a:endParaRPr>
          </a:p>
        </p:txBody>
      </p:sp>
      <p:sp>
        <p:nvSpPr>
          <p:cNvPr id="13315" name="Content Placeholder 3"/>
          <p:cNvSpPr>
            <a:spLocks noGrp="1"/>
          </p:cNvSpPr>
          <p:nvPr>
            <p:ph idx="4294967295"/>
          </p:nvPr>
        </p:nvSpPr>
        <p:spPr>
          <a:xfrm>
            <a:off x="395288" y="2132856"/>
            <a:ext cx="8442325" cy="4283819"/>
          </a:xfrm>
          <a:prstGeom prst="rect">
            <a:avLst/>
          </a:prstGeom>
        </p:spPr>
        <p:txBody>
          <a:bodyPr/>
          <a:lstStyle/>
          <a:p>
            <a:pPr>
              <a:buFont typeface="Arial" panose="020B0604020202020204" pitchFamily="34" charset="0"/>
              <a:buChar char="•"/>
            </a:pPr>
            <a:r>
              <a:rPr lang="en-AU" altLang="en-US" sz="2400" dirty="0" smtClean="0">
                <a:ea typeface="ＭＳ Ｐゴシック" pitchFamily="34" charset="-128"/>
              </a:rPr>
              <a:t>6.1 Elements recognised in financial statements are quantified in monetary terms. This requires selection of a measurement basis. A measurement basis is an identified feature - for example, historical cost, fair value or fulfilment value – of an item being measured.</a:t>
            </a:r>
          </a:p>
          <a:p>
            <a:pPr lvl="1">
              <a:buFont typeface="Wingdings" panose="05000000000000000000" pitchFamily="2" charset="2"/>
              <a:buChar char="Ø"/>
            </a:pPr>
            <a:endParaRPr lang="en-AU" altLang="en-US" sz="2400" dirty="0" smtClean="0"/>
          </a:p>
          <a:p>
            <a:pPr>
              <a:buFont typeface="Arial" panose="020B0604020202020204" pitchFamily="34" charset="0"/>
              <a:buChar char="•"/>
            </a:pPr>
            <a:r>
              <a:rPr lang="en-AU" altLang="en-US" sz="2400" dirty="0" smtClean="0">
                <a:ea typeface="ＭＳ Ｐゴシック" pitchFamily="34" charset="-128"/>
              </a:rPr>
              <a:t>May involve calculation, estimation, and/or apportionment.</a:t>
            </a:r>
          </a:p>
          <a:p>
            <a:pPr>
              <a:buFont typeface="Arial" panose="020B0604020202020204" pitchFamily="34" charset="0"/>
              <a:buChar char="•"/>
            </a:pPr>
            <a:r>
              <a:rPr lang="en-AU" altLang="en-US" sz="2400" dirty="0" smtClean="0">
                <a:ea typeface="ＭＳ Ｐゴシック" pitchFamily="34" charset="-128"/>
              </a:rPr>
              <a:t>Impacts quality and therefore decision usefulness</a:t>
            </a:r>
          </a:p>
          <a:p>
            <a:endParaRPr lang="en-AU" altLang="en-US" dirty="0" smtClean="0">
              <a:ea typeface="ＭＳ Ｐゴシック" pitchFamily="34" charset="-128"/>
            </a:endParaRPr>
          </a:p>
        </p:txBody>
      </p:sp>
      <p:sp>
        <p:nvSpPr>
          <p:cNvPr id="1331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24AE83AA-8DB3-4EAF-B197-E561F531A321}" type="slidenum">
              <a:rPr lang="en-AU" altLang="en-US" sz="900" smtClean="0">
                <a:solidFill>
                  <a:schemeClr val="tx2"/>
                </a:solidFill>
              </a:rPr>
              <a:pPr eaLnBrk="1" hangingPunct="1">
                <a:spcAft>
                  <a:spcPct val="0"/>
                </a:spcAft>
                <a:buFontTx/>
                <a:buNone/>
              </a:pPr>
              <a:t>5</a:t>
            </a:fld>
            <a:endParaRPr lang="en-AU" altLang="en-US" sz="900" smtClean="0">
              <a:solidFill>
                <a:schemeClr val="tx2"/>
              </a:solidFill>
            </a:endParaRPr>
          </a:p>
        </p:txBody>
      </p:sp>
    </p:spTree>
    <p:extLst>
      <p:ext uri="{BB962C8B-B14F-4D97-AF65-F5344CB8AC3E}">
        <p14:creationId xmlns:p14="http://schemas.microsoft.com/office/powerpoint/2010/main" val="2947588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lgn="ctr"/>
            <a:r>
              <a:rPr lang="en-AU" altLang="en-US" sz="2800" b="1" dirty="0" smtClean="0">
                <a:latin typeface="+mn-lt"/>
                <a:ea typeface="ＭＳ Ｐゴシック" pitchFamily="34" charset="-128"/>
              </a:rPr>
              <a:t>Benefits of Measurement</a:t>
            </a:r>
          </a:p>
        </p:txBody>
      </p:sp>
      <p:sp>
        <p:nvSpPr>
          <p:cNvPr id="14339" name="Content Placeholder 2"/>
          <p:cNvSpPr>
            <a:spLocks noGrp="1"/>
          </p:cNvSpPr>
          <p:nvPr>
            <p:ph idx="4294967295"/>
          </p:nvPr>
        </p:nvSpPr>
        <p:spPr>
          <a:xfrm>
            <a:off x="395288" y="1916832"/>
            <a:ext cx="8442325" cy="4499843"/>
          </a:xfrm>
          <a:prstGeom prst="rect">
            <a:avLst/>
          </a:prstGeom>
        </p:spPr>
        <p:txBody>
          <a:bodyPr/>
          <a:lstStyle/>
          <a:p>
            <a:pPr>
              <a:buFont typeface="Arial" panose="020B0604020202020204" pitchFamily="34" charset="0"/>
              <a:buChar char="•"/>
            </a:pPr>
            <a:r>
              <a:rPr lang="en-AU" altLang="en-US" sz="2400" dirty="0" smtClean="0">
                <a:ea typeface="ＭＳ Ｐゴシック" pitchFamily="34" charset="-128"/>
              </a:rPr>
              <a:t>Makes financial statements </a:t>
            </a:r>
            <a:r>
              <a:rPr lang="en-AU" altLang="en-US" sz="2400" i="1" dirty="0" smtClean="0">
                <a:ea typeface="ＭＳ Ｐゴシック" pitchFamily="34" charset="-128"/>
              </a:rPr>
              <a:t>decision useful</a:t>
            </a:r>
          </a:p>
          <a:p>
            <a:pPr marL="742950" lvl="1" indent="-342900">
              <a:buFont typeface="Wingdings" panose="05000000000000000000" pitchFamily="2" charset="2"/>
              <a:buChar char="Ø"/>
            </a:pPr>
            <a:r>
              <a:rPr lang="en-AU" altLang="en-US" sz="2400" dirty="0" smtClean="0"/>
              <a:t>Gives meaning to the items included</a:t>
            </a:r>
          </a:p>
          <a:p>
            <a:pPr marL="514350" indent="-514350">
              <a:buFont typeface="Wingdings" pitchFamily="2" charset="2"/>
              <a:buNone/>
            </a:pPr>
            <a:endParaRPr lang="en-AU" altLang="en-US" sz="2400" dirty="0" smtClean="0">
              <a:ea typeface="ＭＳ Ｐゴシック" pitchFamily="34" charset="-128"/>
            </a:endParaRPr>
          </a:p>
          <a:p>
            <a:pPr marL="514350" indent="-514350">
              <a:buFont typeface="Wingdings" pitchFamily="2" charset="2"/>
              <a:buNone/>
            </a:pPr>
            <a:r>
              <a:rPr lang="en-AU" altLang="en-US" sz="2400" dirty="0" smtClean="0">
                <a:ea typeface="ＭＳ Ｐゴシック" pitchFamily="34" charset="-128"/>
              </a:rPr>
              <a:t>Allows users of accounting information to: </a:t>
            </a:r>
          </a:p>
          <a:p>
            <a:pPr>
              <a:buFont typeface="Arial" panose="020B0604020202020204" pitchFamily="34" charset="0"/>
              <a:buChar char="•"/>
            </a:pPr>
            <a:r>
              <a:rPr lang="en-AU" altLang="en-US" sz="2400" dirty="0" smtClean="0">
                <a:ea typeface="ＭＳ Ｐゴシック" pitchFamily="34" charset="-128"/>
              </a:rPr>
              <a:t>Assess an entity</a:t>
            </a:r>
            <a:r>
              <a:rPr lang="en-US" altLang="en-US" sz="2400" dirty="0" smtClean="0">
                <a:ea typeface="ＭＳ Ｐゴシック" pitchFamily="34" charset="-128"/>
              </a:rPr>
              <a:t>’</a:t>
            </a:r>
            <a:r>
              <a:rPr lang="en-AU" altLang="ja-JP" sz="2400" dirty="0" smtClean="0">
                <a:ea typeface="ＭＳ Ｐゴシック" pitchFamily="34" charset="-128"/>
              </a:rPr>
              <a:t>s financial performance and position</a:t>
            </a:r>
          </a:p>
          <a:p>
            <a:pPr>
              <a:buFont typeface="Arial" panose="020B0604020202020204" pitchFamily="34" charset="0"/>
              <a:buChar char="•"/>
            </a:pPr>
            <a:r>
              <a:rPr lang="en-AU" altLang="en-US" sz="2400" dirty="0" smtClean="0">
                <a:ea typeface="ＭＳ Ｐゴシック" pitchFamily="34" charset="-128"/>
              </a:rPr>
              <a:t>Compare the entity</a:t>
            </a:r>
            <a:r>
              <a:rPr lang="en-US" altLang="en-US" sz="2400" dirty="0" smtClean="0">
                <a:ea typeface="ＭＳ Ｐゴシック" pitchFamily="34" charset="-128"/>
              </a:rPr>
              <a:t>’</a:t>
            </a:r>
            <a:r>
              <a:rPr lang="en-AU" altLang="ja-JP" sz="2400" dirty="0" smtClean="0">
                <a:ea typeface="ＭＳ Ｐゴシック" pitchFamily="34" charset="-128"/>
              </a:rPr>
              <a:t>s performance and position over time</a:t>
            </a:r>
          </a:p>
          <a:p>
            <a:pPr>
              <a:buFont typeface="Arial" panose="020B0604020202020204" pitchFamily="34" charset="0"/>
              <a:buChar char="•"/>
            </a:pPr>
            <a:r>
              <a:rPr lang="en-AU" altLang="en-US" sz="2400" dirty="0" smtClean="0">
                <a:ea typeface="ＭＳ Ｐゴシック" pitchFamily="34" charset="-128"/>
              </a:rPr>
              <a:t>Compare entities</a:t>
            </a:r>
          </a:p>
        </p:txBody>
      </p:sp>
      <p:sp>
        <p:nvSpPr>
          <p:cNvPr id="1434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6DC83289-8025-43C5-A1F8-180DAC973B34}" type="slidenum">
              <a:rPr lang="en-AU" altLang="en-US" sz="900" smtClean="0">
                <a:solidFill>
                  <a:schemeClr val="tx2"/>
                </a:solidFill>
              </a:rPr>
              <a:pPr eaLnBrk="1" hangingPunct="1">
                <a:spcAft>
                  <a:spcPct val="0"/>
                </a:spcAft>
                <a:buFontTx/>
                <a:buNone/>
              </a:pPr>
              <a:t>6</a:t>
            </a:fld>
            <a:endParaRPr lang="en-AU" altLang="en-US" sz="900" smtClean="0">
              <a:solidFill>
                <a:schemeClr val="tx2"/>
              </a:solidFill>
            </a:endParaRPr>
          </a:p>
        </p:txBody>
      </p:sp>
    </p:spTree>
    <p:extLst>
      <p:ext uri="{BB962C8B-B14F-4D97-AF65-F5344CB8AC3E}">
        <p14:creationId xmlns:p14="http://schemas.microsoft.com/office/powerpoint/2010/main" val="41438914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95536" y="1018359"/>
            <a:ext cx="8497887" cy="611187"/>
          </a:xfrm>
        </p:spPr>
        <p:txBody>
          <a:bodyPr/>
          <a:lstStyle/>
          <a:p>
            <a:pPr algn="ctr"/>
            <a:r>
              <a:rPr lang="en-AU" altLang="en-US" sz="2800" b="1" dirty="0" smtClean="0">
                <a:latin typeface="+mn-lt"/>
                <a:ea typeface="ＭＳ Ｐゴシック" pitchFamily="34" charset="-128"/>
              </a:rPr>
              <a:t>Accounting Standards</a:t>
            </a:r>
          </a:p>
        </p:txBody>
      </p:sp>
      <p:sp>
        <p:nvSpPr>
          <p:cNvPr id="16387" name="Content Placeholder 2"/>
          <p:cNvSpPr>
            <a:spLocks noGrp="1"/>
          </p:cNvSpPr>
          <p:nvPr>
            <p:ph idx="4294967295"/>
          </p:nvPr>
        </p:nvSpPr>
        <p:spPr>
          <a:xfrm>
            <a:off x="324720" y="2015220"/>
            <a:ext cx="8442325" cy="4319587"/>
          </a:xfrm>
          <a:prstGeom prst="rect">
            <a:avLst/>
          </a:prstGeom>
        </p:spPr>
        <p:txBody>
          <a:bodyPr/>
          <a:lstStyle/>
          <a:p>
            <a:pPr>
              <a:buFont typeface="Arial" panose="020B0604020202020204" pitchFamily="34" charset="0"/>
              <a:buChar char="•"/>
            </a:pPr>
            <a:r>
              <a:rPr lang="en-AU" altLang="en-US" sz="2400" dirty="0">
                <a:ea typeface="ＭＳ Ｐゴシック" pitchFamily="34" charset="-128"/>
              </a:rPr>
              <a:t>Barker and </a:t>
            </a:r>
            <a:r>
              <a:rPr lang="en-AU" altLang="en-US" sz="2400" dirty="0" err="1">
                <a:ea typeface="ＭＳ Ｐゴシック" pitchFamily="34" charset="-128"/>
              </a:rPr>
              <a:t>McGeachin</a:t>
            </a:r>
            <a:r>
              <a:rPr lang="en-AU" altLang="en-US" sz="2400" dirty="0">
                <a:ea typeface="ＭＳ Ｐゴシック" pitchFamily="34" charset="-128"/>
              </a:rPr>
              <a:t> (2015):</a:t>
            </a:r>
          </a:p>
          <a:p>
            <a:pPr lvl="2">
              <a:buFontTx/>
              <a:buChar char="-"/>
            </a:pPr>
            <a:r>
              <a:rPr lang="en-US" altLang="en-US" sz="2400" dirty="0" smtClean="0">
                <a:ea typeface="ＭＳ Ｐゴシック" pitchFamily="34" charset="-128"/>
              </a:rPr>
              <a:t>Is </a:t>
            </a:r>
            <a:r>
              <a:rPr lang="en-US" altLang="en-US" sz="2400" dirty="0">
                <a:ea typeface="ＭＳ Ｐゴシック" pitchFamily="34" charset="-128"/>
              </a:rPr>
              <a:t>IFRS a </a:t>
            </a:r>
            <a:r>
              <a:rPr lang="en-US" altLang="en-US" sz="2400" dirty="0" smtClean="0">
                <a:ea typeface="ＭＳ Ｐゴシック" pitchFamily="34" charset="-128"/>
              </a:rPr>
              <a:t>“conservative” </a:t>
            </a:r>
            <a:r>
              <a:rPr lang="en-US" altLang="en-US" sz="2400" dirty="0">
                <a:ea typeface="ＭＳ Ｐゴシック" pitchFamily="34" charset="-128"/>
              </a:rPr>
              <a:t>approach to </a:t>
            </a:r>
            <a:r>
              <a:rPr lang="en-US" altLang="en-US" sz="2400" dirty="0" smtClean="0">
                <a:ea typeface="ＭＳ Ｐゴシック" pitchFamily="34" charset="-128"/>
              </a:rPr>
              <a:t>accounting?</a:t>
            </a:r>
          </a:p>
          <a:p>
            <a:pPr lvl="2">
              <a:buFontTx/>
              <a:buChar char="-"/>
            </a:pPr>
            <a:r>
              <a:rPr lang="en-US" altLang="en-US" sz="2400" dirty="0" smtClean="0">
                <a:ea typeface="ＭＳ Ｐゴシック" pitchFamily="34" charset="-128"/>
              </a:rPr>
              <a:t>Is </a:t>
            </a:r>
            <a:r>
              <a:rPr lang="en-US" altLang="en-US" sz="2400" dirty="0">
                <a:ea typeface="ＭＳ Ｐゴシック" pitchFamily="34" charset="-128"/>
              </a:rPr>
              <a:t>IFRS consistent </a:t>
            </a:r>
            <a:r>
              <a:rPr lang="en-US" altLang="en-US" sz="2400" dirty="0" smtClean="0">
                <a:ea typeface="ＭＳ Ｐゴシック" pitchFamily="34" charset="-128"/>
              </a:rPr>
              <a:t>“at </a:t>
            </a:r>
            <a:r>
              <a:rPr lang="en-US" altLang="en-US" sz="2400" dirty="0">
                <a:ea typeface="ＭＳ Ｐゴシック" pitchFamily="34" charset="-128"/>
              </a:rPr>
              <a:t>a conceptual </a:t>
            </a:r>
            <a:r>
              <a:rPr lang="en-US" altLang="en-US" sz="2400" dirty="0" smtClean="0">
                <a:ea typeface="ＭＳ Ｐゴシック" pitchFamily="34" charset="-128"/>
              </a:rPr>
              <a:t>level” </a:t>
            </a:r>
            <a:r>
              <a:rPr lang="en-US" altLang="en-US" sz="2400" dirty="0">
                <a:ea typeface="ＭＳ Ｐゴシック" pitchFamily="34" charset="-128"/>
              </a:rPr>
              <a:t>and </a:t>
            </a:r>
            <a:r>
              <a:rPr lang="en-US" altLang="en-US" sz="2400" dirty="0" smtClean="0">
                <a:ea typeface="ＭＳ Ｐゴシック" pitchFamily="34" charset="-128"/>
              </a:rPr>
              <a:t>“in </a:t>
            </a:r>
            <a:r>
              <a:rPr lang="en-US" altLang="en-US" sz="2400" dirty="0">
                <a:ea typeface="ＭＳ Ｐゴシック" pitchFamily="34" charset="-128"/>
              </a:rPr>
              <a:t>accounting standards </a:t>
            </a:r>
            <a:r>
              <a:rPr lang="en-US" altLang="en-US" sz="2400" dirty="0" smtClean="0">
                <a:ea typeface="ＭＳ Ｐゴシック" pitchFamily="34" charset="-128"/>
              </a:rPr>
              <a:t>themselves”?</a:t>
            </a:r>
            <a:endParaRPr lang="en-AU" altLang="en-US" sz="2400" dirty="0">
              <a:ea typeface="ＭＳ Ｐゴシック" pitchFamily="34" charset="-128"/>
            </a:endParaRPr>
          </a:p>
          <a:p>
            <a:pPr marL="0" indent="0"/>
            <a:endParaRPr lang="en-AU" altLang="en-US" sz="2400" dirty="0" smtClean="0">
              <a:ea typeface="ＭＳ Ｐゴシック" pitchFamily="34" charset="-128"/>
            </a:endParaRPr>
          </a:p>
          <a:p>
            <a:pPr>
              <a:buFont typeface="Arial" panose="020B0604020202020204" pitchFamily="34" charset="0"/>
              <a:buChar char="•"/>
            </a:pPr>
            <a:r>
              <a:rPr lang="en-AU" altLang="en-US" sz="2400" dirty="0" smtClean="0">
                <a:ea typeface="ＭＳ Ｐゴシック" pitchFamily="34" charset="-128"/>
              </a:rPr>
              <a:t>The </a:t>
            </a:r>
            <a:r>
              <a:rPr lang="en-AU" altLang="en-US" sz="2400" i="1" dirty="0" smtClean="0">
                <a:ea typeface="ＭＳ Ｐゴシック" pitchFamily="34" charset="-128"/>
              </a:rPr>
              <a:t>Conceptual Framework </a:t>
            </a:r>
            <a:r>
              <a:rPr lang="en-AU" altLang="en-US" sz="2400" dirty="0" smtClean="0">
                <a:ea typeface="ＭＳ Ｐゴシック" pitchFamily="34" charset="-128"/>
              </a:rPr>
              <a:t>does not provide guidance as to which measurement bases should be used</a:t>
            </a:r>
          </a:p>
          <a:p>
            <a:pPr>
              <a:buFont typeface="Arial" panose="020B0604020202020204" pitchFamily="34" charset="0"/>
              <a:buChar char="•"/>
            </a:pPr>
            <a:r>
              <a:rPr lang="en-AU" altLang="en-US" sz="2400" dirty="0" smtClean="0">
                <a:ea typeface="ＭＳ Ｐゴシック" pitchFamily="34" charset="-128"/>
              </a:rPr>
              <a:t>In reality a range of bases are used</a:t>
            </a:r>
          </a:p>
          <a:p>
            <a:pPr>
              <a:buFont typeface="Arial" panose="020B0604020202020204" pitchFamily="34" charset="0"/>
              <a:buChar char="•"/>
            </a:pPr>
            <a:r>
              <a:rPr lang="en-AU" altLang="en-US" sz="2400" dirty="0" smtClean="0">
                <a:ea typeface="ＭＳ Ｐゴシック" pitchFamily="34" charset="-128"/>
              </a:rPr>
              <a:t>Historical Cost remains dominant</a:t>
            </a:r>
          </a:p>
          <a:p>
            <a:pPr>
              <a:buFont typeface="Arial" panose="020B0604020202020204" pitchFamily="34" charset="0"/>
              <a:buChar char="•"/>
            </a:pPr>
            <a:r>
              <a:rPr lang="en-AU" altLang="en-US" sz="2400" dirty="0" smtClean="0">
                <a:ea typeface="ＭＳ Ｐゴシック" pitchFamily="34" charset="-128"/>
              </a:rPr>
              <a:t>Shift towards Fair Value</a:t>
            </a:r>
          </a:p>
          <a:p>
            <a:pPr marL="0" indent="0"/>
            <a:endParaRPr lang="en-AU" altLang="en-US" sz="2400" dirty="0" smtClean="0">
              <a:ea typeface="ＭＳ Ｐゴシック" pitchFamily="34" charset="-128"/>
            </a:endParaRPr>
          </a:p>
        </p:txBody>
      </p:sp>
      <p:sp>
        <p:nvSpPr>
          <p:cNvPr id="1638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5A1E0C7-BDE2-4E76-95D2-3D93B6FA9BA7}" type="slidenum">
              <a:rPr lang="en-AU" altLang="en-US" sz="900" smtClean="0">
                <a:solidFill>
                  <a:schemeClr val="tx2"/>
                </a:solidFill>
              </a:rPr>
              <a:pPr eaLnBrk="1" hangingPunct="1">
                <a:spcAft>
                  <a:spcPct val="0"/>
                </a:spcAft>
                <a:buFontTx/>
                <a:buNone/>
              </a:pPr>
              <a:t>7</a:t>
            </a:fld>
            <a:endParaRPr lang="en-AU" altLang="en-US" sz="900" smtClean="0">
              <a:solidFill>
                <a:schemeClr val="tx2"/>
              </a:solidFill>
            </a:endParaRPr>
          </a:p>
        </p:txBody>
      </p:sp>
    </p:spTree>
    <p:extLst>
      <p:ext uri="{BB962C8B-B14F-4D97-AF65-F5344CB8AC3E}">
        <p14:creationId xmlns:p14="http://schemas.microsoft.com/office/powerpoint/2010/main" val="7631008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28651" y="908378"/>
            <a:ext cx="8208962" cy="792163"/>
          </a:xfrm>
        </p:spPr>
        <p:txBody>
          <a:bodyPr/>
          <a:lstStyle/>
          <a:p>
            <a:pPr algn="ctr"/>
            <a:r>
              <a:rPr lang="en-AU" altLang="en-US" sz="2800" b="1" dirty="0" smtClean="0">
                <a:latin typeface="+mn-lt"/>
                <a:ea typeface="ＭＳ Ｐゴシック" pitchFamily="34" charset="-128"/>
              </a:rPr>
              <a:t>Measurement and International Accounting Standards</a:t>
            </a:r>
          </a:p>
        </p:txBody>
      </p:sp>
      <p:sp>
        <p:nvSpPr>
          <p:cNvPr id="21507" name="Content Placeholder 2"/>
          <p:cNvSpPr>
            <a:spLocks noGrp="1"/>
          </p:cNvSpPr>
          <p:nvPr>
            <p:ph idx="4294967295"/>
          </p:nvPr>
        </p:nvSpPr>
        <p:spPr>
          <a:xfrm>
            <a:off x="395288" y="1988840"/>
            <a:ext cx="8442325" cy="4427835"/>
          </a:xfrm>
          <a:prstGeom prst="rect">
            <a:avLst/>
          </a:prstGeom>
        </p:spPr>
        <p:txBody>
          <a:bodyPr/>
          <a:lstStyle/>
          <a:p>
            <a:pPr>
              <a:buFont typeface="Arial" panose="020B0604020202020204" pitchFamily="34" charset="0"/>
              <a:buChar char="•"/>
            </a:pPr>
            <a:r>
              <a:rPr lang="en-AU" altLang="en-US" sz="2400" dirty="0" smtClean="0">
                <a:ea typeface="ＭＳ Ｐゴシック" pitchFamily="34" charset="-128"/>
              </a:rPr>
              <a:t>IASBs use a </a:t>
            </a:r>
            <a:r>
              <a:rPr lang="en-AU" altLang="en-US" sz="2400" b="1" dirty="0" smtClean="0">
                <a:ea typeface="ＭＳ Ｐゴシック" pitchFamily="34" charset="-128"/>
              </a:rPr>
              <a:t>mixed measurement </a:t>
            </a:r>
            <a:r>
              <a:rPr lang="en-AU" altLang="en-US" sz="2400" dirty="0" smtClean="0">
                <a:ea typeface="ＭＳ Ｐゴシック" pitchFamily="34" charset="-128"/>
              </a:rPr>
              <a:t>model</a:t>
            </a:r>
          </a:p>
          <a:p>
            <a:pPr lvl="3">
              <a:buFont typeface="Wingdings" panose="05000000000000000000" pitchFamily="2" charset="2"/>
              <a:buChar char="Ø"/>
            </a:pPr>
            <a:r>
              <a:rPr lang="en-AU" altLang="en-US" sz="2400" dirty="0" smtClean="0"/>
              <a:t>Different measurement bases are employed to different degrees and in varying combinations during the preparation of the financial statements.</a:t>
            </a:r>
          </a:p>
          <a:p>
            <a:pPr lvl="3">
              <a:buFont typeface="Wingdings" panose="05000000000000000000" pitchFamily="2" charset="2"/>
              <a:buChar char="Ø"/>
            </a:pPr>
            <a:r>
              <a:rPr lang="en-AU" altLang="en-US" sz="2400" dirty="0" smtClean="0"/>
              <a:t>Variation across and within items</a:t>
            </a:r>
          </a:p>
          <a:p>
            <a:pPr lvl="4"/>
            <a:r>
              <a:rPr lang="en-AU" altLang="en-US" sz="2400" dirty="0" smtClean="0">
                <a:latin typeface="+mn-lt"/>
              </a:rPr>
              <a:t>Refer examples from </a:t>
            </a:r>
            <a:r>
              <a:rPr lang="en-AU" altLang="en-US" sz="2400" dirty="0">
                <a:latin typeface="+mn-lt"/>
              </a:rPr>
              <a:t>Pacific </a:t>
            </a:r>
            <a:r>
              <a:rPr lang="en-AU" altLang="en-US" sz="2400" dirty="0" smtClean="0">
                <a:latin typeface="+mn-lt"/>
              </a:rPr>
              <a:t>Brands</a:t>
            </a:r>
          </a:p>
          <a:p>
            <a:pPr marL="804862" lvl="4" indent="0">
              <a:buNone/>
            </a:pPr>
            <a:endParaRPr lang="en-AU" altLang="en-US" sz="2400" dirty="0" smtClean="0">
              <a:latin typeface="+mn-lt"/>
            </a:endParaRPr>
          </a:p>
          <a:p>
            <a:pPr>
              <a:buFont typeface="Arial" panose="020B0604020202020204" pitchFamily="34" charset="0"/>
              <a:buChar char="•"/>
            </a:pPr>
            <a:r>
              <a:rPr lang="en-AU" altLang="en-US" sz="2400" dirty="0" smtClean="0">
                <a:ea typeface="ＭＳ Ｐゴシック" pitchFamily="34" charset="-128"/>
              </a:rPr>
              <a:t>This leaves a large amount of flexibility and choice within particular standards</a:t>
            </a:r>
          </a:p>
          <a:p>
            <a:endParaRPr lang="en-AU" altLang="en-US" dirty="0" smtClean="0">
              <a:ea typeface="ＭＳ Ｐゴシック" pitchFamily="34" charset="-128"/>
            </a:endParaRPr>
          </a:p>
          <a:p>
            <a:pPr lvl="1"/>
            <a:endParaRPr lang="en-AU" altLang="en-US" dirty="0" smtClean="0"/>
          </a:p>
        </p:txBody>
      </p:sp>
      <p:sp>
        <p:nvSpPr>
          <p:cNvPr id="2150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18279C39-F151-4738-AE99-8D5AFFC0BD58}" type="slidenum">
              <a:rPr lang="en-AU" altLang="en-US" sz="900" smtClean="0">
                <a:solidFill>
                  <a:schemeClr val="tx2"/>
                </a:solidFill>
              </a:rPr>
              <a:pPr eaLnBrk="1" hangingPunct="1">
                <a:spcAft>
                  <a:spcPct val="0"/>
                </a:spcAft>
                <a:buFontTx/>
                <a:buNone/>
              </a:pPr>
              <a:t>8</a:t>
            </a:fld>
            <a:endParaRPr lang="en-AU" altLang="en-US" sz="900" smtClean="0">
              <a:solidFill>
                <a:schemeClr val="tx2"/>
              </a:solidFill>
            </a:endParaRPr>
          </a:p>
        </p:txBody>
      </p:sp>
    </p:spTree>
    <p:extLst>
      <p:ext uri="{BB962C8B-B14F-4D97-AF65-F5344CB8AC3E}">
        <p14:creationId xmlns:p14="http://schemas.microsoft.com/office/powerpoint/2010/main" val="868993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lgn="ctr"/>
            <a:r>
              <a:rPr lang="en-US" altLang="en-US" sz="2800" b="1" dirty="0" smtClean="0">
                <a:latin typeface="+mn-lt"/>
                <a:ea typeface="ＭＳ Ｐゴシック" pitchFamily="34" charset="-128"/>
              </a:rPr>
              <a:t>Example: Mixed Measurement </a:t>
            </a:r>
            <a:r>
              <a:rPr lang="en-US" altLang="en-US" sz="2800" b="1" dirty="0">
                <a:latin typeface="+mn-lt"/>
                <a:ea typeface="ＭＳ Ｐゴシック" pitchFamily="34" charset="-128"/>
              </a:rPr>
              <a:t>A</a:t>
            </a:r>
            <a:r>
              <a:rPr lang="en-US" altLang="en-US" sz="2800" b="1" dirty="0" smtClean="0">
                <a:latin typeface="+mn-lt"/>
                <a:ea typeface="ＭＳ Ｐゴシック" pitchFamily="34" charset="-128"/>
              </a:rPr>
              <a:t>pproach</a:t>
            </a:r>
          </a:p>
        </p:txBody>
      </p:sp>
      <p:sp>
        <p:nvSpPr>
          <p:cNvPr id="22531" name="Content Placeholder 2"/>
          <p:cNvSpPr>
            <a:spLocks noGrp="1"/>
          </p:cNvSpPr>
          <p:nvPr>
            <p:ph idx="4294967295"/>
          </p:nvPr>
        </p:nvSpPr>
        <p:spPr>
          <a:xfrm>
            <a:off x="362492" y="1916832"/>
            <a:ext cx="8712968" cy="4686374"/>
          </a:xfrm>
          <a:prstGeom prst="rect">
            <a:avLst/>
          </a:prstGeom>
        </p:spPr>
        <p:txBody>
          <a:bodyPr/>
          <a:lstStyle/>
          <a:p>
            <a:pPr marL="0" indent="0"/>
            <a:r>
              <a:rPr lang="en-US" altLang="en-US" sz="2400" b="1" dirty="0" smtClean="0">
                <a:ea typeface="ＭＳ Ｐゴシック" pitchFamily="34" charset="-128"/>
              </a:rPr>
              <a:t>Pacific Brands 2015 Annual Report Note 32:</a:t>
            </a:r>
          </a:p>
          <a:p>
            <a:pPr marL="0" indent="0">
              <a:spcBef>
                <a:spcPts val="0"/>
              </a:spcBef>
              <a:spcAft>
                <a:spcPts val="0"/>
              </a:spcAft>
            </a:pPr>
            <a:r>
              <a:rPr lang="en-US" altLang="zh-CN" sz="2400" dirty="0" smtClean="0">
                <a:ea typeface="ＭＳ Ｐゴシック" pitchFamily="34" charset="-128"/>
              </a:rPr>
              <a:t>      </a:t>
            </a:r>
            <a:r>
              <a:rPr lang="en-US" altLang="en-US" sz="2400" dirty="0" smtClean="0">
                <a:solidFill>
                  <a:srgbClr val="000000"/>
                </a:solidFill>
              </a:rPr>
              <a:t>Inventories: lower of COST and NRV</a:t>
            </a:r>
          </a:p>
          <a:p>
            <a:pPr marL="0" indent="0">
              <a:spcBef>
                <a:spcPts val="0"/>
              </a:spcBef>
              <a:spcAft>
                <a:spcPts val="0"/>
              </a:spcAft>
            </a:pPr>
            <a:endParaRPr lang="en-US" altLang="zh-CN" sz="2400" dirty="0" smtClean="0">
              <a:solidFill>
                <a:srgbClr val="000000"/>
              </a:solidFill>
            </a:endParaRPr>
          </a:p>
          <a:p>
            <a:pPr marL="539750" lvl="3" indent="0">
              <a:spcBef>
                <a:spcPts val="0"/>
              </a:spcBef>
              <a:spcAft>
                <a:spcPts val="0"/>
              </a:spcAft>
              <a:buNone/>
            </a:pPr>
            <a:r>
              <a:rPr lang="en-US" altLang="en-US" sz="2400" dirty="0" smtClean="0">
                <a:solidFill>
                  <a:srgbClr val="000000"/>
                </a:solidFill>
              </a:rPr>
              <a:t>PPE: COST less accumulated depreciation and impairment </a:t>
            </a:r>
          </a:p>
          <a:p>
            <a:pPr marL="539750" lvl="3" indent="0">
              <a:spcBef>
                <a:spcPts val="0"/>
              </a:spcBef>
              <a:spcAft>
                <a:spcPts val="0"/>
              </a:spcAft>
              <a:buNone/>
            </a:pPr>
            <a:endParaRPr lang="en-US" altLang="zh-CN" sz="2400" dirty="0" smtClean="0">
              <a:solidFill>
                <a:srgbClr val="000000"/>
              </a:solidFill>
            </a:endParaRPr>
          </a:p>
          <a:p>
            <a:pPr marL="539750" lvl="3" indent="0">
              <a:spcBef>
                <a:spcPts val="0"/>
              </a:spcBef>
              <a:spcAft>
                <a:spcPts val="0"/>
              </a:spcAft>
              <a:buNone/>
            </a:pPr>
            <a:r>
              <a:rPr lang="en-US" altLang="en-US" sz="2400" dirty="0" smtClean="0">
                <a:solidFill>
                  <a:srgbClr val="000000"/>
                </a:solidFill>
              </a:rPr>
              <a:t>Intangible assets (e.g. Brands): COST less accumulated amortization and impairment</a:t>
            </a:r>
          </a:p>
          <a:p>
            <a:pPr marL="539750" lvl="3" indent="0">
              <a:spcBef>
                <a:spcPts val="0"/>
              </a:spcBef>
              <a:spcAft>
                <a:spcPts val="0"/>
              </a:spcAft>
              <a:buNone/>
            </a:pPr>
            <a:endParaRPr lang="en-US" altLang="en-US" sz="2400" dirty="0">
              <a:solidFill>
                <a:srgbClr val="000000"/>
              </a:solidFill>
            </a:endParaRPr>
          </a:p>
          <a:p>
            <a:pPr marL="539750" lvl="3" indent="0">
              <a:spcBef>
                <a:spcPts val="0"/>
              </a:spcBef>
              <a:spcAft>
                <a:spcPts val="0"/>
              </a:spcAft>
              <a:buNone/>
            </a:pPr>
            <a:r>
              <a:rPr lang="en-US" altLang="en-US" sz="2400" dirty="0" smtClean="0">
                <a:solidFill>
                  <a:srgbClr val="000000"/>
                </a:solidFill>
              </a:rPr>
              <a:t>Long term </a:t>
            </a:r>
            <a:r>
              <a:rPr lang="en-US" altLang="en-US" sz="2400" dirty="0">
                <a:solidFill>
                  <a:srgbClr val="000000"/>
                </a:solidFill>
              </a:rPr>
              <a:t>employee </a:t>
            </a:r>
            <a:r>
              <a:rPr lang="en-US" altLang="en-US" sz="2400" dirty="0" smtClean="0">
                <a:solidFill>
                  <a:srgbClr val="000000"/>
                </a:solidFill>
              </a:rPr>
              <a:t>benefits:</a:t>
            </a:r>
            <a:r>
              <a:rPr lang="zh-CN" altLang="en-US" sz="2400" dirty="0">
                <a:solidFill>
                  <a:srgbClr val="000000"/>
                </a:solidFill>
              </a:rPr>
              <a:t> </a:t>
            </a:r>
            <a:r>
              <a:rPr lang="en-US" altLang="en-US" sz="2400" dirty="0" smtClean="0">
                <a:solidFill>
                  <a:srgbClr val="000000"/>
                </a:solidFill>
              </a:rPr>
              <a:t>PRESENT </a:t>
            </a:r>
            <a:r>
              <a:rPr lang="en-US" altLang="en-US" sz="2400" dirty="0">
                <a:solidFill>
                  <a:srgbClr val="000000"/>
                </a:solidFill>
              </a:rPr>
              <a:t>VALUE </a:t>
            </a:r>
            <a:endParaRPr lang="en-US" altLang="en-US" sz="2400" dirty="0" smtClean="0">
              <a:solidFill>
                <a:srgbClr val="000000"/>
              </a:solidFill>
            </a:endParaRPr>
          </a:p>
          <a:p>
            <a:pPr marL="539750" lvl="3" indent="0">
              <a:spcBef>
                <a:spcPts val="0"/>
              </a:spcBef>
              <a:spcAft>
                <a:spcPts val="0"/>
              </a:spcAft>
              <a:buNone/>
            </a:pPr>
            <a:endParaRPr lang="en-US" altLang="zh-CN" sz="2400" dirty="0" smtClean="0">
              <a:solidFill>
                <a:srgbClr val="000000"/>
              </a:solidFill>
            </a:endParaRPr>
          </a:p>
          <a:p>
            <a:pPr marL="539750" lvl="3" indent="0">
              <a:spcBef>
                <a:spcPts val="0"/>
              </a:spcBef>
              <a:spcAft>
                <a:spcPts val="0"/>
              </a:spcAft>
              <a:buNone/>
            </a:pPr>
            <a:r>
              <a:rPr lang="en-US" altLang="en-US" sz="2400" dirty="0" smtClean="0">
                <a:solidFill>
                  <a:srgbClr val="000000"/>
                </a:solidFill>
              </a:rPr>
              <a:t>Derivative </a:t>
            </a:r>
            <a:r>
              <a:rPr lang="en-US" altLang="en-US" sz="2400" dirty="0">
                <a:solidFill>
                  <a:srgbClr val="000000"/>
                </a:solidFill>
              </a:rPr>
              <a:t>financial instruments: FAIR VALUE </a:t>
            </a:r>
          </a:p>
          <a:p>
            <a:pPr marL="0" lvl="1" indent="0">
              <a:buNone/>
            </a:pPr>
            <a:endParaRPr lang="en-US" altLang="en-US" dirty="0" smtClean="0">
              <a:solidFill>
                <a:srgbClr val="000000"/>
              </a:solidFill>
            </a:endParaRPr>
          </a:p>
        </p:txBody>
      </p:sp>
      <p:sp>
        <p:nvSpPr>
          <p:cNvPr id="22532" name="Slide Number Placeholder 3"/>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5ED9CDC5-91C5-4980-B8F3-F77EFF5F8813}" type="slidenum">
              <a:rPr lang="en-AU" altLang="en-US" sz="900" smtClean="0">
                <a:solidFill>
                  <a:schemeClr val="tx2"/>
                </a:solidFill>
              </a:rPr>
              <a:pPr eaLnBrk="1" hangingPunct="1">
                <a:spcAft>
                  <a:spcPct val="0"/>
                </a:spcAft>
                <a:buFontTx/>
                <a:buNone/>
              </a:pPr>
              <a:t>9</a:t>
            </a:fld>
            <a:endParaRPr lang="en-AU" altLang="en-US" sz="900" smtClean="0">
              <a:solidFill>
                <a:schemeClr val="tx2"/>
              </a:solidFill>
            </a:endParaRPr>
          </a:p>
        </p:txBody>
      </p:sp>
    </p:spTree>
    <p:extLst>
      <p:ext uri="{BB962C8B-B14F-4D97-AF65-F5344CB8AC3E}">
        <p14:creationId xmlns:p14="http://schemas.microsoft.com/office/powerpoint/2010/main" val="4004196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040" y="908720"/>
            <a:ext cx="8208962" cy="900113"/>
          </a:xfrm>
        </p:spPr>
        <p:txBody>
          <a:bodyPr>
            <a:normAutofit/>
          </a:bodyPr>
          <a:lstStyle/>
          <a:p>
            <a:pPr algn="ctr">
              <a:defRPr/>
            </a:pPr>
            <a:r>
              <a:rPr lang="en-AU" sz="2800" b="1" dirty="0" smtClean="0">
                <a:latin typeface="+mn-lt"/>
                <a:ea typeface="+mj-ea"/>
              </a:rPr>
              <a:t>Example: Inventory</a:t>
            </a:r>
            <a:endParaRPr lang="en-AU" sz="2800" b="1" dirty="0">
              <a:latin typeface="+mn-lt"/>
              <a:ea typeface="+mj-ea"/>
            </a:endParaRPr>
          </a:p>
        </p:txBody>
      </p:sp>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1557338"/>
            <a:ext cx="6337300" cy="51895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56" name="Slide Number Placeholder 2"/>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A8EC8A2-B162-42A6-A677-89A79ACBDAE1}" type="slidenum">
              <a:rPr lang="en-AU" altLang="en-US" sz="900" smtClean="0">
                <a:solidFill>
                  <a:schemeClr val="tx2"/>
                </a:solidFill>
              </a:rPr>
              <a:pPr eaLnBrk="1" hangingPunct="1">
                <a:spcAft>
                  <a:spcPct val="0"/>
                </a:spcAft>
                <a:buFontTx/>
                <a:buNone/>
              </a:pPr>
              <a:t>10</a:t>
            </a:fld>
            <a:endParaRPr lang="en-AU" altLang="en-US" sz="900" smtClean="0">
              <a:solidFill>
                <a:schemeClr val="tx2"/>
              </a:solidFill>
            </a:endParaRPr>
          </a:p>
        </p:txBody>
      </p:sp>
    </p:spTree>
    <p:extLst>
      <p:ext uri="{BB962C8B-B14F-4D97-AF65-F5344CB8AC3E}">
        <p14:creationId xmlns:p14="http://schemas.microsoft.com/office/powerpoint/2010/main" val="4132168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5A1E0C7-BDE2-4E76-95D2-3D93B6FA9BA7}" type="slidenum">
              <a:rPr lang="en-AU" altLang="en-US" sz="900" smtClean="0">
                <a:solidFill>
                  <a:schemeClr val="tx2"/>
                </a:solidFill>
              </a:rPr>
              <a:pPr eaLnBrk="1" hangingPunct="1">
                <a:spcAft>
                  <a:spcPct val="0"/>
                </a:spcAft>
                <a:buFontTx/>
                <a:buNone/>
              </a:pPr>
              <a:t>11</a:t>
            </a:fld>
            <a:endParaRPr lang="en-AU" altLang="en-US" sz="900" smtClean="0">
              <a:solidFill>
                <a:schemeClr val="tx2"/>
              </a:solidFill>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266700"/>
            <a:ext cx="7005638" cy="6315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36755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lgn="ctr"/>
            <a:r>
              <a:rPr lang="en-AU" altLang="en-US" sz="2800" b="1" dirty="0" smtClean="0">
                <a:latin typeface="+mn-lt"/>
                <a:ea typeface="ＭＳ Ｐゴシック" pitchFamily="34" charset="-128"/>
              </a:rPr>
              <a:t>Limitations of Measurement</a:t>
            </a:r>
          </a:p>
        </p:txBody>
      </p:sp>
      <p:sp>
        <p:nvSpPr>
          <p:cNvPr id="15363" name="Content Placeholder 2"/>
          <p:cNvSpPr>
            <a:spLocks noGrp="1"/>
          </p:cNvSpPr>
          <p:nvPr>
            <p:ph idx="4294967295"/>
          </p:nvPr>
        </p:nvSpPr>
        <p:spPr>
          <a:xfrm>
            <a:off x="323850" y="1844824"/>
            <a:ext cx="8496300" cy="4608364"/>
          </a:xfrm>
          <a:prstGeom prst="rect">
            <a:avLst/>
          </a:prstGeom>
        </p:spPr>
        <p:txBody>
          <a:bodyPr/>
          <a:lstStyle/>
          <a:p>
            <a:pPr>
              <a:spcAft>
                <a:spcPts val="0"/>
              </a:spcAft>
              <a:buFont typeface="Arial" panose="020B0604020202020204" pitchFamily="34" charset="0"/>
              <a:buChar char="•"/>
            </a:pPr>
            <a:r>
              <a:rPr lang="en-AU" altLang="en-US" sz="2400" dirty="0" smtClean="0">
                <a:ea typeface="ＭＳ Ｐゴシック" pitchFamily="34" charset="-128"/>
              </a:rPr>
              <a:t>Little or no agreement on what measures should be used.</a:t>
            </a:r>
          </a:p>
          <a:p>
            <a:pPr marL="514350" indent="-514350">
              <a:spcAft>
                <a:spcPts val="0"/>
              </a:spcAft>
              <a:buFont typeface="Arial" charset="0"/>
              <a:buAutoNum type="arabicPeriod"/>
            </a:pPr>
            <a:endParaRPr lang="en-AU" altLang="en-US" sz="2400" dirty="0" smtClean="0">
              <a:ea typeface="ＭＳ Ｐゴシック" pitchFamily="34" charset="-128"/>
            </a:endParaRPr>
          </a:p>
          <a:p>
            <a:pPr>
              <a:spcAft>
                <a:spcPts val="0"/>
              </a:spcAft>
              <a:buFont typeface="Arial" panose="020B0604020202020204" pitchFamily="34" charset="0"/>
              <a:buChar char="•"/>
            </a:pPr>
            <a:r>
              <a:rPr lang="en-AU" altLang="en-US" sz="2400" dirty="0" smtClean="0">
                <a:ea typeface="ＭＳ Ｐゴシック" pitchFamily="34" charset="-128"/>
              </a:rPr>
              <a:t>The inherent  flexibility and the nature of a mixed measurement approach </a:t>
            </a:r>
            <a:r>
              <a:rPr lang="en-AU" altLang="en-US" sz="2400" i="1" dirty="0" smtClean="0">
                <a:ea typeface="ＭＳ Ｐゴシック" pitchFamily="34" charset="-128"/>
              </a:rPr>
              <a:t>reduces comparability</a:t>
            </a:r>
            <a:r>
              <a:rPr lang="en-AU" altLang="en-US" sz="2400" dirty="0" smtClean="0">
                <a:ea typeface="ＭＳ Ｐゴシック" pitchFamily="34" charset="-128"/>
              </a:rPr>
              <a:t>.</a:t>
            </a:r>
          </a:p>
          <a:p>
            <a:pPr marL="514350" indent="-514350">
              <a:spcAft>
                <a:spcPts val="0"/>
              </a:spcAft>
              <a:buFont typeface="Arial" charset="0"/>
              <a:buAutoNum type="arabicPeriod"/>
            </a:pPr>
            <a:endParaRPr lang="en-AU" altLang="en-US" sz="2400" dirty="0" smtClean="0">
              <a:ea typeface="ＭＳ Ｐゴシック" pitchFamily="34" charset="-128"/>
            </a:endParaRPr>
          </a:p>
          <a:p>
            <a:pPr>
              <a:spcAft>
                <a:spcPts val="0"/>
              </a:spcAft>
              <a:buFont typeface="Arial" panose="020B0604020202020204" pitchFamily="34" charset="0"/>
              <a:buChar char="•"/>
            </a:pPr>
            <a:r>
              <a:rPr lang="en-AU" altLang="en-US" sz="2400" dirty="0" smtClean="0">
                <a:ea typeface="ＭＳ Ｐゴシック" pitchFamily="34" charset="-128"/>
              </a:rPr>
              <a:t>Measurement can be quite </a:t>
            </a:r>
            <a:r>
              <a:rPr lang="en-AU" altLang="en-US" sz="2400" i="1" dirty="0" smtClean="0">
                <a:ea typeface="ＭＳ Ｐゴシック" pitchFamily="34" charset="-128"/>
              </a:rPr>
              <a:t>subjective.</a:t>
            </a:r>
          </a:p>
          <a:p>
            <a:pPr marL="0" indent="0">
              <a:spcAft>
                <a:spcPts val="0"/>
              </a:spcAft>
            </a:pPr>
            <a:endParaRPr lang="en-AU" altLang="en-US" sz="2400" i="1" dirty="0" smtClean="0">
              <a:ea typeface="ＭＳ Ｐゴシック" pitchFamily="34" charset="-128"/>
            </a:endParaRPr>
          </a:p>
          <a:p>
            <a:pPr>
              <a:spcAft>
                <a:spcPts val="0"/>
              </a:spcAft>
              <a:buFont typeface="Arial" panose="020B0604020202020204" pitchFamily="34" charset="0"/>
              <a:buChar char="•"/>
            </a:pPr>
            <a:r>
              <a:rPr lang="en-AU" altLang="en-US" sz="2400" dirty="0" smtClean="0">
                <a:ea typeface="ＭＳ Ｐゴシック" pitchFamily="34" charset="-128"/>
              </a:rPr>
              <a:t>With flexibility comes </a:t>
            </a:r>
            <a:r>
              <a:rPr lang="en-AU" altLang="en-US" sz="2400" i="1" dirty="0" smtClean="0">
                <a:ea typeface="ＭＳ Ｐゴシック" pitchFamily="34" charset="-128"/>
              </a:rPr>
              <a:t>opportunistic accounting choices.</a:t>
            </a:r>
          </a:p>
          <a:p>
            <a:pPr marL="0" indent="0">
              <a:spcAft>
                <a:spcPts val="0"/>
              </a:spcAft>
            </a:pPr>
            <a:endParaRPr lang="en-AU" altLang="en-US" sz="2400" i="1" dirty="0" smtClean="0">
              <a:ea typeface="ＭＳ Ｐゴシック" pitchFamily="34" charset="-128"/>
            </a:endParaRPr>
          </a:p>
          <a:p>
            <a:pPr>
              <a:spcAft>
                <a:spcPts val="0"/>
              </a:spcAft>
              <a:buFont typeface="Arial" panose="020B0604020202020204" pitchFamily="34" charset="0"/>
              <a:buChar char="•"/>
            </a:pPr>
            <a:r>
              <a:rPr lang="en-AU" altLang="en-US" sz="2400" dirty="0" smtClean="0">
                <a:ea typeface="ＭＳ Ｐゴシック" pitchFamily="34" charset="-128"/>
              </a:rPr>
              <a:t>The current approach results in the </a:t>
            </a:r>
            <a:r>
              <a:rPr lang="en-AU" altLang="en-US" sz="2400" i="1" dirty="0" smtClean="0">
                <a:ea typeface="ＭＳ Ｐゴシック" pitchFamily="34" charset="-128"/>
              </a:rPr>
              <a:t>additivity problem.</a:t>
            </a:r>
            <a:endParaRPr lang="en-AU" altLang="en-US" sz="2400" dirty="0" smtClean="0">
              <a:ea typeface="ＭＳ Ｐゴシック" pitchFamily="34" charset="-128"/>
            </a:endParaRPr>
          </a:p>
        </p:txBody>
      </p:sp>
      <p:sp>
        <p:nvSpPr>
          <p:cNvPr id="1536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5B12A4EA-9197-4D59-B1E9-0FF4E850633A}" type="slidenum">
              <a:rPr lang="en-AU" altLang="en-US" sz="900" smtClean="0">
                <a:solidFill>
                  <a:schemeClr val="tx2"/>
                </a:solidFill>
              </a:rPr>
              <a:pPr eaLnBrk="1" hangingPunct="1">
                <a:spcAft>
                  <a:spcPct val="0"/>
                </a:spcAft>
                <a:buFontTx/>
                <a:buNone/>
              </a:pPr>
              <a:t>12</a:t>
            </a:fld>
            <a:endParaRPr lang="en-AU" altLang="en-US" sz="900" smtClean="0">
              <a:solidFill>
                <a:schemeClr val="tx2"/>
              </a:solidFill>
            </a:endParaRPr>
          </a:p>
        </p:txBody>
      </p:sp>
    </p:spTree>
    <p:extLst>
      <p:ext uri="{BB962C8B-B14F-4D97-AF65-F5344CB8AC3E}">
        <p14:creationId xmlns:p14="http://schemas.microsoft.com/office/powerpoint/2010/main" val="34143012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AU" altLang="en-US" sz="2800" b="1" dirty="0" smtClean="0">
                <a:latin typeface="+mn-lt"/>
                <a:ea typeface="ＭＳ Ｐゴシック" pitchFamily="34" charset="-128"/>
              </a:rPr>
              <a:t>Historical Cost</a:t>
            </a:r>
          </a:p>
        </p:txBody>
      </p:sp>
      <p:sp>
        <p:nvSpPr>
          <p:cNvPr id="17411" name="Content Placeholder 2"/>
          <p:cNvSpPr>
            <a:spLocks noGrp="1"/>
          </p:cNvSpPr>
          <p:nvPr>
            <p:ph idx="4294967295"/>
          </p:nvPr>
        </p:nvSpPr>
        <p:spPr>
          <a:xfrm>
            <a:off x="395288" y="1844824"/>
            <a:ext cx="8442325" cy="4571851"/>
          </a:xfrm>
          <a:prstGeom prst="rect">
            <a:avLst/>
          </a:prstGeom>
        </p:spPr>
        <p:txBody>
          <a:bodyPr/>
          <a:lstStyle/>
          <a:p>
            <a:pPr>
              <a:spcAft>
                <a:spcPts val="0"/>
              </a:spcAft>
              <a:buFont typeface="Wingdings" pitchFamily="2" charset="2"/>
              <a:buNone/>
            </a:pPr>
            <a:r>
              <a:rPr lang="en-AU" altLang="en-US" sz="2400" dirty="0" smtClean="0">
                <a:ea typeface="ＭＳ Ｐゴシック" pitchFamily="34" charset="-128"/>
              </a:rPr>
              <a:t>	Defined in the </a:t>
            </a:r>
            <a:r>
              <a:rPr lang="en-AU" altLang="en-US" sz="2400" dirty="0" smtClean="0">
                <a:solidFill>
                  <a:srgbClr val="C00000"/>
                </a:solidFill>
                <a:ea typeface="ＭＳ Ｐゴシック" pitchFamily="34" charset="-128"/>
              </a:rPr>
              <a:t>New Conceptual Framework </a:t>
            </a:r>
            <a:r>
              <a:rPr lang="en-AU" altLang="en-US" sz="2400" dirty="0" smtClean="0">
                <a:ea typeface="ＭＳ Ｐゴシック" pitchFamily="34" charset="-128"/>
              </a:rPr>
              <a:t>as:</a:t>
            </a:r>
          </a:p>
          <a:p>
            <a:pPr lvl="1">
              <a:spcAft>
                <a:spcPts val="0"/>
              </a:spcAft>
              <a:buFontTx/>
              <a:buNone/>
            </a:pPr>
            <a:r>
              <a:rPr lang="en-AU" altLang="en-US" sz="2400" dirty="0" smtClean="0"/>
              <a:t>	</a:t>
            </a:r>
          </a:p>
          <a:p>
            <a:pPr lvl="1">
              <a:spcAft>
                <a:spcPts val="0"/>
              </a:spcAft>
              <a:buFontTx/>
              <a:buNone/>
            </a:pPr>
            <a:r>
              <a:rPr lang="en-AU" altLang="en-US" sz="2400" dirty="0" smtClean="0"/>
              <a:t>   6.4 </a:t>
            </a:r>
            <a:r>
              <a:rPr lang="en-AU" altLang="en-US" sz="2400" b="1" dirty="0" smtClean="0"/>
              <a:t>Historical cost </a:t>
            </a:r>
            <a:r>
              <a:rPr lang="en-AU" altLang="en-US" sz="2400" dirty="0" smtClean="0"/>
              <a:t>measures provide monetary information about assets, liabilities and related income and expenses, using information derived, at least in part, from the price of the transaction or other event that gave rise to them.</a:t>
            </a:r>
          </a:p>
          <a:p>
            <a:pPr lvl="1">
              <a:spcAft>
                <a:spcPts val="0"/>
              </a:spcAft>
              <a:buFontTx/>
              <a:buNone/>
            </a:pPr>
            <a:r>
              <a:rPr lang="en-AU" altLang="en-US" sz="2400" dirty="0"/>
              <a:t>	</a:t>
            </a:r>
            <a:endParaRPr lang="en-AU" altLang="en-US" sz="2400" dirty="0" smtClean="0"/>
          </a:p>
          <a:p>
            <a:pPr lvl="1">
              <a:spcAft>
                <a:spcPts val="0"/>
              </a:spcAft>
              <a:buFontTx/>
              <a:buNone/>
            </a:pPr>
            <a:r>
              <a:rPr lang="en-AU" altLang="en-US" sz="2400" dirty="0"/>
              <a:t>	</a:t>
            </a:r>
            <a:r>
              <a:rPr lang="en-AU" altLang="en-US" sz="2400" dirty="0" smtClean="0"/>
              <a:t>6.5 The historical cost of an asset when it is acquired or created is the value of the costs incurred….The historical cost of a liability when it is incurred …is the value of the consideration received….</a:t>
            </a:r>
          </a:p>
          <a:p>
            <a:pPr lvl="1">
              <a:spcAft>
                <a:spcPts val="0"/>
              </a:spcAft>
              <a:buFontTx/>
              <a:buNone/>
            </a:pPr>
            <a:endParaRPr lang="en-AU" altLang="en-US" sz="2400" dirty="0" smtClean="0"/>
          </a:p>
          <a:p>
            <a:pPr lvl="1">
              <a:spcAft>
                <a:spcPts val="0"/>
              </a:spcAft>
              <a:buFontTx/>
              <a:buNone/>
            </a:pPr>
            <a:endParaRPr lang="en-AU" altLang="en-US" sz="2400" b="1" dirty="0" smtClean="0">
              <a:solidFill>
                <a:srgbClr val="000000"/>
              </a:solidFill>
            </a:endParaRPr>
          </a:p>
          <a:p>
            <a:pPr lvl="1">
              <a:spcAft>
                <a:spcPts val="0"/>
              </a:spcAft>
              <a:buFontTx/>
              <a:buNone/>
            </a:pPr>
            <a:r>
              <a:rPr lang="en-AU" altLang="en-US" sz="2400" b="1" dirty="0">
                <a:solidFill>
                  <a:srgbClr val="000000"/>
                </a:solidFill>
              </a:rPr>
              <a:t>	</a:t>
            </a:r>
            <a:endParaRPr lang="en-AU" altLang="en-US" sz="2400" dirty="0" smtClean="0"/>
          </a:p>
        </p:txBody>
      </p:sp>
      <p:sp>
        <p:nvSpPr>
          <p:cNvPr id="1741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6E9AEDCA-4548-45EC-AB62-433F25ABA050}" type="slidenum">
              <a:rPr lang="en-AU" altLang="en-US" sz="900" smtClean="0">
                <a:solidFill>
                  <a:schemeClr val="tx2"/>
                </a:solidFill>
              </a:rPr>
              <a:pPr eaLnBrk="1" hangingPunct="1">
                <a:spcAft>
                  <a:spcPct val="0"/>
                </a:spcAft>
                <a:buFontTx/>
                <a:buNone/>
              </a:pPr>
              <a:t>13</a:t>
            </a:fld>
            <a:endParaRPr lang="en-AU" altLang="en-US" sz="900" smtClean="0">
              <a:solidFill>
                <a:schemeClr val="tx2"/>
              </a:solidFill>
            </a:endParaRPr>
          </a:p>
        </p:txBody>
      </p:sp>
    </p:spTree>
    <p:extLst>
      <p:ext uri="{BB962C8B-B14F-4D97-AF65-F5344CB8AC3E}">
        <p14:creationId xmlns:p14="http://schemas.microsoft.com/office/powerpoint/2010/main" val="37927503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395537" y="944563"/>
            <a:ext cx="8424613" cy="900261"/>
          </a:xfrm>
        </p:spPr>
        <p:txBody>
          <a:bodyPr/>
          <a:lstStyle/>
          <a:p>
            <a:pPr algn="ctr"/>
            <a:r>
              <a:rPr lang="en-AU" altLang="en-US" sz="2800" b="1" dirty="0" smtClean="0">
                <a:latin typeface="+mn-lt"/>
                <a:ea typeface="ＭＳ Ｐゴシック" pitchFamily="34" charset="-128"/>
              </a:rPr>
              <a:t>Historical </a:t>
            </a:r>
            <a:r>
              <a:rPr lang="en-AU" altLang="en-US" sz="2800" b="1" dirty="0">
                <a:latin typeface="+mn-lt"/>
                <a:ea typeface="ＭＳ Ｐゴシック" pitchFamily="34" charset="-128"/>
              </a:rPr>
              <a:t>Cost and </a:t>
            </a:r>
            <a:r>
              <a:rPr lang="en-AU" altLang="en-US" sz="2800" b="1" dirty="0" smtClean="0">
                <a:latin typeface="+mn-lt"/>
                <a:ea typeface="ＭＳ Ｐゴシック" pitchFamily="34" charset="-128"/>
              </a:rPr>
              <a:t>Quality of </a:t>
            </a:r>
            <a:r>
              <a:rPr lang="en-AU" altLang="en-US" sz="2800" b="1" dirty="0">
                <a:latin typeface="+mn-lt"/>
                <a:ea typeface="ＭＳ Ｐゴシック" pitchFamily="34" charset="-128"/>
              </a:rPr>
              <a:t>Information</a:t>
            </a:r>
            <a:endParaRPr lang="en-AU" altLang="en-US" sz="2800" b="1" dirty="0" smtClean="0">
              <a:latin typeface="+mn-lt"/>
              <a:ea typeface="ＭＳ Ｐゴシック" pitchFamily="34" charset="-128"/>
            </a:endParaRPr>
          </a:p>
        </p:txBody>
      </p:sp>
      <p:sp>
        <p:nvSpPr>
          <p:cNvPr id="26627" name="Content Placeholder 2"/>
          <p:cNvSpPr>
            <a:spLocks noGrp="1"/>
          </p:cNvSpPr>
          <p:nvPr>
            <p:ph idx="4294967295"/>
          </p:nvPr>
        </p:nvSpPr>
        <p:spPr>
          <a:xfrm>
            <a:off x="457200" y="1916832"/>
            <a:ext cx="8579296" cy="4565402"/>
          </a:xfrm>
          <a:prstGeom prst="rect">
            <a:avLst/>
          </a:prstGeom>
        </p:spPr>
        <p:txBody>
          <a:bodyPr/>
          <a:lstStyle/>
          <a:p>
            <a:pPr>
              <a:spcBef>
                <a:spcPts val="0"/>
              </a:spcBef>
              <a:spcAft>
                <a:spcPts val="0"/>
              </a:spcAft>
              <a:buFont typeface="Arial" panose="020B0604020202020204" pitchFamily="34" charset="0"/>
              <a:buChar char="•"/>
            </a:pPr>
            <a:r>
              <a:rPr lang="en-AU" altLang="en-US" sz="2400" dirty="0" smtClean="0">
                <a:ea typeface="ＭＳ Ｐゴシック" pitchFamily="34" charset="-128"/>
              </a:rPr>
              <a:t>Relevance</a:t>
            </a:r>
          </a:p>
          <a:p>
            <a:pPr lvl="4">
              <a:spcBef>
                <a:spcPts val="0"/>
              </a:spcBef>
              <a:spcAft>
                <a:spcPts val="0"/>
              </a:spcAft>
              <a:buFont typeface="Wingdings" panose="05000000000000000000" pitchFamily="2" charset="2"/>
              <a:buChar char="Ø"/>
            </a:pPr>
            <a:r>
              <a:rPr lang="en-AU" altLang="en-US" sz="2400" dirty="0" smtClean="0"/>
              <a:t>Low: Especially as time passes</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Faithful Representation</a:t>
            </a:r>
          </a:p>
          <a:p>
            <a:pPr lvl="4">
              <a:spcBef>
                <a:spcPts val="0"/>
              </a:spcBef>
              <a:spcAft>
                <a:spcPts val="0"/>
              </a:spcAft>
              <a:buFont typeface="Wingdings" panose="05000000000000000000" pitchFamily="2" charset="2"/>
              <a:buChar char="Ø"/>
            </a:pPr>
            <a:r>
              <a:rPr lang="en-AU" altLang="en-US" sz="2400" dirty="0" smtClean="0"/>
              <a:t>High: Measures an objective transaction</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err="1" smtClean="0">
                <a:ea typeface="ＭＳ Ｐゴシック" pitchFamily="34" charset="-128"/>
              </a:rPr>
              <a:t>Understandability</a:t>
            </a:r>
            <a:endParaRPr lang="en-AU" altLang="en-US" sz="2400" dirty="0" smtClean="0">
              <a:ea typeface="ＭＳ Ｐゴシック" pitchFamily="34" charset="-128"/>
            </a:endParaRPr>
          </a:p>
          <a:p>
            <a:pPr lvl="4">
              <a:spcBef>
                <a:spcPts val="0"/>
              </a:spcBef>
              <a:spcAft>
                <a:spcPts val="0"/>
              </a:spcAft>
              <a:buFont typeface="Wingdings" panose="05000000000000000000" pitchFamily="2" charset="2"/>
              <a:buChar char="Ø"/>
            </a:pPr>
            <a:r>
              <a:rPr lang="en-AU" altLang="en-US" sz="2400" dirty="0" smtClean="0"/>
              <a:t>High: Concept well known and understood</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Comparability</a:t>
            </a:r>
          </a:p>
          <a:p>
            <a:pPr lvl="4">
              <a:spcBef>
                <a:spcPts val="0"/>
              </a:spcBef>
              <a:spcAft>
                <a:spcPts val="0"/>
              </a:spcAft>
              <a:buFont typeface="Wingdings" panose="05000000000000000000" pitchFamily="2" charset="2"/>
              <a:buChar char="Ø"/>
            </a:pPr>
            <a:r>
              <a:rPr lang="en-AU" altLang="en-US" sz="2400" dirty="0" smtClean="0"/>
              <a:t>Medium: Purchasing power of money changes over time</a:t>
            </a:r>
          </a:p>
          <a:p>
            <a:endParaRPr lang="en-AU" altLang="en-US" dirty="0" smtClean="0">
              <a:ea typeface="ＭＳ Ｐゴシック" pitchFamily="34" charset="-128"/>
            </a:endParaRPr>
          </a:p>
        </p:txBody>
      </p:sp>
      <p:sp>
        <p:nvSpPr>
          <p:cNvPr id="2662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AEF0C68-588D-4AE8-B841-41172AACDEA1}" type="slidenum">
              <a:rPr lang="en-AU" altLang="en-US" sz="900" smtClean="0">
                <a:solidFill>
                  <a:schemeClr val="tx2"/>
                </a:solidFill>
              </a:rPr>
              <a:pPr eaLnBrk="1" hangingPunct="1">
                <a:spcAft>
                  <a:spcPct val="0"/>
                </a:spcAft>
                <a:buFontTx/>
                <a:buNone/>
              </a:pPr>
              <a:t>14</a:t>
            </a:fld>
            <a:endParaRPr lang="en-AU" altLang="en-US" sz="900" smtClean="0">
              <a:solidFill>
                <a:schemeClr val="tx2"/>
              </a:solidFill>
            </a:endParaRPr>
          </a:p>
        </p:txBody>
      </p:sp>
    </p:spTree>
    <p:extLst>
      <p:ext uri="{BB962C8B-B14F-4D97-AF65-F5344CB8AC3E}">
        <p14:creationId xmlns:p14="http://schemas.microsoft.com/office/powerpoint/2010/main" val="4070425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AU" altLang="en-US" sz="2800" b="1" dirty="0" smtClean="0">
                <a:latin typeface="+mn-lt"/>
                <a:ea typeface="ＭＳ Ｐゴシック" pitchFamily="34" charset="-128"/>
              </a:rPr>
              <a:t>Current Value </a:t>
            </a:r>
          </a:p>
        </p:txBody>
      </p:sp>
      <p:sp>
        <p:nvSpPr>
          <p:cNvPr id="18435" name="Content Placeholder 2"/>
          <p:cNvSpPr>
            <a:spLocks noGrp="1"/>
          </p:cNvSpPr>
          <p:nvPr>
            <p:ph idx="4294967295"/>
          </p:nvPr>
        </p:nvSpPr>
        <p:spPr>
          <a:xfrm>
            <a:off x="395288" y="2132856"/>
            <a:ext cx="8442325" cy="4283819"/>
          </a:xfrm>
          <a:prstGeom prst="rect">
            <a:avLst/>
          </a:prstGeom>
        </p:spPr>
        <p:txBody>
          <a:bodyPr/>
          <a:lstStyle/>
          <a:p>
            <a:pPr>
              <a:buFont typeface="Wingdings" pitchFamily="2" charset="2"/>
              <a:buNone/>
            </a:pPr>
            <a:r>
              <a:rPr lang="en-AU" altLang="en-US" sz="2400" dirty="0">
                <a:ea typeface="ＭＳ Ｐゴシック" pitchFamily="34" charset="-128"/>
              </a:rPr>
              <a:t> </a:t>
            </a:r>
            <a:r>
              <a:rPr lang="en-AU" altLang="en-US" sz="2400" dirty="0" smtClean="0">
                <a:ea typeface="ＭＳ Ｐゴシック" pitchFamily="34" charset="-128"/>
              </a:rPr>
              <a:t>Defined in the </a:t>
            </a:r>
            <a:r>
              <a:rPr lang="en-AU" altLang="en-US" sz="2400" dirty="0" smtClean="0">
                <a:solidFill>
                  <a:srgbClr val="C00000"/>
                </a:solidFill>
                <a:ea typeface="ＭＳ Ｐゴシック" pitchFamily="34" charset="-128"/>
              </a:rPr>
              <a:t>New Conceptual Framework </a:t>
            </a:r>
            <a:r>
              <a:rPr lang="en-AU" altLang="en-US" sz="2400" dirty="0" smtClean="0">
                <a:ea typeface="ＭＳ Ｐゴシック" pitchFamily="34" charset="-128"/>
              </a:rPr>
              <a:t>as:</a:t>
            </a:r>
          </a:p>
          <a:p>
            <a:pPr lvl="1">
              <a:buFontTx/>
              <a:buNone/>
            </a:pPr>
            <a:r>
              <a:rPr lang="en-AU" altLang="en-US" sz="2400" dirty="0" smtClean="0"/>
              <a:t>	6.10 Current value measures provide monetary information about assets, liabilities and related income and expenses, using information updated to reflect conditions at the measurement date.</a:t>
            </a:r>
          </a:p>
          <a:p>
            <a:pPr lvl="1">
              <a:buFontTx/>
              <a:buNone/>
            </a:pPr>
            <a:endParaRPr lang="en-AU" altLang="en-US" sz="2400" dirty="0"/>
          </a:p>
          <a:p>
            <a:pPr lvl="1">
              <a:buFontTx/>
              <a:buNone/>
            </a:pPr>
            <a:r>
              <a:rPr lang="en-AU" altLang="en-US" sz="2400" dirty="0" smtClean="0"/>
              <a:t>	Because of updating, current values of assets and liabilities reflect changes, since the previous measurement date, in estimates of cash flows and other factors…</a:t>
            </a:r>
          </a:p>
        </p:txBody>
      </p:sp>
      <p:sp>
        <p:nvSpPr>
          <p:cNvPr id="1843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81C686E3-2863-4107-A79B-452D79583B4E}" type="slidenum">
              <a:rPr lang="en-AU" altLang="en-US" sz="900" smtClean="0">
                <a:solidFill>
                  <a:schemeClr val="tx2"/>
                </a:solidFill>
              </a:rPr>
              <a:pPr eaLnBrk="1" hangingPunct="1">
                <a:spcAft>
                  <a:spcPct val="0"/>
                </a:spcAft>
                <a:buFontTx/>
                <a:buNone/>
              </a:pPr>
              <a:t>15</a:t>
            </a:fld>
            <a:endParaRPr lang="en-AU" altLang="en-US" sz="900" smtClean="0">
              <a:solidFill>
                <a:schemeClr val="tx2"/>
              </a:solidFill>
            </a:endParaRPr>
          </a:p>
        </p:txBody>
      </p:sp>
    </p:spTree>
    <p:extLst>
      <p:ext uri="{BB962C8B-B14F-4D97-AF65-F5344CB8AC3E}">
        <p14:creationId xmlns:p14="http://schemas.microsoft.com/office/powerpoint/2010/main" val="354357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lgn="ctr"/>
            <a:r>
              <a:rPr lang="en-AU" altLang="en-US" sz="2800" b="1" dirty="0" smtClean="0">
                <a:latin typeface="+mn-lt"/>
                <a:ea typeface="ＭＳ Ｐゴシック" pitchFamily="34" charset="-128"/>
              </a:rPr>
              <a:t>Current Value </a:t>
            </a:r>
            <a:r>
              <a:rPr lang="en-AU" altLang="en-US" sz="2800" b="1" dirty="0">
                <a:latin typeface="+mn-lt"/>
                <a:ea typeface="ＭＳ Ｐゴシック" pitchFamily="34" charset="-128"/>
              </a:rPr>
              <a:t>and the Quality of </a:t>
            </a:r>
            <a:r>
              <a:rPr lang="en-AU" altLang="en-US" sz="2800" b="1" dirty="0" smtClean="0">
                <a:latin typeface="+mn-lt"/>
                <a:ea typeface="ＭＳ Ｐゴシック" pitchFamily="34" charset="-128"/>
              </a:rPr>
              <a:t>Information</a:t>
            </a:r>
          </a:p>
        </p:txBody>
      </p:sp>
      <p:sp>
        <p:nvSpPr>
          <p:cNvPr id="27651" name="Content Placeholder 2"/>
          <p:cNvSpPr>
            <a:spLocks noGrp="1"/>
          </p:cNvSpPr>
          <p:nvPr>
            <p:ph idx="4294967295"/>
          </p:nvPr>
        </p:nvSpPr>
        <p:spPr>
          <a:xfrm>
            <a:off x="457200" y="1844824"/>
            <a:ext cx="8229600" cy="4752826"/>
          </a:xfrm>
          <a:prstGeom prst="rect">
            <a:avLst/>
          </a:prstGeom>
        </p:spPr>
        <p:txBody>
          <a:bodyPr/>
          <a:lstStyle/>
          <a:p>
            <a:pPr>
              <a:spcBef>
                <a:spcPts val="0"/>
              </a:spcBef>
              <a:spcAft>
                <a:spcPts val="0"/>
              </a:spcAft>
              <a:buFont typeface="Arial" panose="020B0604020202020204" pitchFamily="34" charset="0"/>
              <a:buChar char="•"/>
            </a:pPr>
            <a:r>
              <a:rPr lang="en-AU" altLang="en-US" sz="2400" dirty="0" smtClean="0">
                <a:ea typeface="ＭＳ Ｐゴシック" pitchFamily="34" charset="-128"/>
              </a:rPr>
              <a:t>Relevance</a:t>
            </a:r>
          </a:p>
          <a:p>
            <a:pPr lvl="4">
              <a:spcBef>
                <a:spcPts val="0"/>
              </a:spcBef>
              <a:spcAft>
                <a:spcPts val="0"/>
              </a:spcAft>
              <a:buFont typeface="Wingdings" panose="05000000000000000000" pitchFamily="2" charset="2"/>
              <a:buChar char="Ø"/>
            </a:pPr>
            <a:r>
              <a:rPr lang="en-AU" altLang="en-US" sz="2400" dirty="0" smtClean="0"/>
              <a:t>High: Indicative of future potential</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Faithful Representation</a:t>
            </a:r>
          </a:p>
          <a:p>
            <a:pPr lvl="4">
              <a:spcBef>
                <a:spcPts val="0"/>
              </a:spcBef>
              <a:spcAft>
                <a:spcPts val="0"/>
              </a:spcAft>
              <a:buFont typeface="Wingdings" panose="05000000000000000000" pitchFamily="2" charset="2"/>
              <a:buChar char="Ø"/>
            </a:pPr>
            <a:r>
              <a:rPr lang="en-AU" altLang="en-US" sz="2400" dirty="0" smtClean="0"/>
              <a:t>High: Determined by reference to actual costs</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err="1" smtClean="0">
                <a:ea typeface="ＭＳ Ｐゴシック" pitchFamily="34" charset="-128"/>
              </a:rPr>
              <a:t>Understandability</a:t>
            </a:r>
            <a:endParaRPr lang="en-AU" altLang="en-US" sz="2400" dirty="0" smtClean="0">
              <a:ea typeface="ＭＳ Ｐゴシック" pitchFamily="34" charset="-128"/>
            </a:endParaRPr>
          </a:p>
          <a:p>
            <a:pPr lvl="4">
              <a:spcBef>
                <a:spcPts val="0"/>
              </a:spcBef>
              <a:spcAft>
                <a:spcPts val="0"/>
              </a:spcAft>
              <a:buFont typeface="Wingdings" panose="05000000000000000000" pitchFamily="2" charset="2"/>
              <a:buChar char="Ø"/>
            </a:pPr>
            <a:r>
              <a:rPr lang="en-AU" altLang="en-US" sz="2400" dirty="0" smtClean="0"/>
              <a:t>Low: Can be subjective, depends</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Comparability</a:t>
            </a:r>
          </a:p>
          <a:p>
            <a:pPr lvl="4">
              <a:spcBef>
                <a:spcPts val="0"/>
              </a:spcBef>
              <a:spcAft>
                <a:spcPts val="0"/>
              </a:spcAft>
              <a:buFont typeface="Wingdings" panose="05000000000000000000" pitchFamily="2" charset="2"/>
              <a:buChar char="Ø"/>
            </a:pPr>
            <a:r>
              <a:rPr lang="en-AU" altLang="en-US" sz="2400" dirty="0" smtClean="0"/>
              <a:t>Medium: Can be subjective, depends</a:t>
            </a:r>
          </a:p>
        </p:txBody>
      </p:sp>
      <p:sp>
        <p:nvSpPr>
          <p:cNvPr id="2765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07BDEE69-94EB-437E-A508-3C86EAA6DDFA}" type="slidenum">
              <a:rPr lang="en-AU" altLang="en-US" sz="900" smtClean="0">
                <a:solidFill>
                  <a:schemeClr val="tx2"/>
                </a:solidFill>
              </a:rPr>
              <a:pPr eaLnBrk="1" hangingPunct="1">
                <a:spcAft>
                  <a:spcPct val="0"/>
                </a:spcAft>
                <a:buFontTx/>
                <a:buNone/>
              </a:pPr>
              <a:t>16</a:t>
            </a:fld>
            <a:endParaRPr lang="en-AU" altLang="en-US" sz="900" smtClean="0">
              <a:solidFill>
                <a:schemeClr val="tx2"/>
              </a:solidFill>
            </a:endParaRPr>
          </a:p>
        </p:txBody>
      </p:sp>
    </p:spTree>
    <p:extLst>
      <p:ext uri="{BB962C8B-B14F-4D97-AF65-F5344CB8AC3E}">
        <p14:creationId xmlns:p14="http://schemas.microsoft.com/office/powerpoint/2010/main" val="13171564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altLang="en-US" sz="2800" b="1" dirty="0">
                <a:ea typeface="ＭＳ Ｐゴシック" pitchFamily="34" charset="-128"/>
              </a:rPr>
              <a:t>Current </a:t>
            </a:r>
            <a:r>
              <a:rPr lang="en-AU" altLang="en-US" sz="2800" b="1" dirty="0" smtClean="0">
                <a:ea typeface="ＭＳ Ｐゴシック" pitchFamily="34" charset="-128"/>
              </a:rPr>
              <a:t>Cost</a:t>
            </a:r>
            <a:endParaRPr lang="en-AU" sz="2800" dirty="0"/>
          </a:p>
        </p:txBody>
      </p:sp>
      <p:sp>
        <p:nvSpPr>
          <p:cNvPr id="3" name="Text Placeholder 2"/>
          <p:cNvSpPr>
            <a:spLocks noGrp="1"/>
          </p:cNvSpPr>
          <p:nvPr>
            <p:ph type="body" sz="quarter" idx="13"/>
          </p:nvPr>
        </p:nvSpPr>
        <p:spPr/>
        <p:txBody>
          <a:bodyPr/>
          <a:lstStyle/>
          <a:p>
            <a:r>
              <a:rPr lang="en-AU" altLang="en-US" sz="2400" dirty="0" smtClean="0">
                <a:ea typeface="ＭＳ Ｐゴシック" pitchFamily="34" charset="-128"/>
              </a:rPr>
              <a:t>Defined in the </a:t>
            </a:r>
            <a:r>
              <a:rPr lang="en-AU" altLang="en-US" sz="2400" dirty="0" smtClean="0">
                <a:solidFill>
                  <a:srgbClr val="C00000"/>
                </a:solidFill>
                <a:ea typeface="ＭＳ Ｐゴシック" pitchFamily="34" charset="-128"/>
              </a:rPr>
              <a:t>New Conceptual Framework </a:t>
            </a:r>
            <a:r>
              <a:rPr lang="en-AU" altLang="en-US" sz="2400" dirty="0" smtClean="0">
                <a:ea typeface="ＭＳ Ｐゴシック" pitchFamily="34" charset="-128"/>
              </a:rPr>
              <a:t>as:</a:t>
            </a:r>
          </a:p>
          <a:p>
            <a:r>
              <a:rPr lang="en-AU" altLang="en-US" sz="2400" dirty="0" smtClean="0">
                <a:ea typeface="ＭＳ Ｐゴシック" pitchFamily="34" charset="-128"/>
              </a:rPr>
              <a:t>6.21 The current cost of an asset is the cost of an equivalent asset at the measurement date plus the transaction costs that would be incurred a that date….</a:t>
            </a:r>
          </a:p>
          <a:p>
            <a:r>
              <a:rPr lang="en-AU" altLang="en-US" sz="2400" dirty="0">
                <a:ea typeface="ＭＳ Ｐゴシック" pitchFamily="34" charset="-128"/>
              </a:rPr>
              <a:t>	</a:t>
            </a:r>
            <a:r>
              <a:rPr lang="en-AU" altLang="en-US" sz="2400" dirty="0" smtClean="0">
                <a:ea typeface="ＭＳ Ｐゴシック" pitchFamily="34" charset="-128"/>
              </a:rPr>
              <a:t>Current cost, like historical cost, is an entry value: it reflects prices in the market in which the entity would acquire the asset or incur the liability.</a:t>
            </a:r>
          </a:p>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17</a:t>
            </a:fld>
            <a:endParaRPr lang="en-AU"/>
          </a:p>
        </p:txBody>
      </p:sp>
    </p:spTree>
    <p:extLst>
      <p:ext uri="{BB962C8B-B14F-4D97-AF65-F5344CB8AC3E}">
        <p14:creationId xmlns:p14="http://schemas.microsoft.com/office/powerpoint/2010/main" val="1359274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AU" altLang="en-US" sz="2800" b="1" dirty="0" smtClean="0">
                <a:latin typeface="+mn-lt"/>
                <a:ea typeface="ＭＳ Ｐゴシック" pitchFamily="34" charset="-128"/>
              </a:rPr>
              <a:t>Fair Value </a:t>
            </a:r>
          </a:p>
        </p:txBody>
      </p:sp>
      <p:sp>
        <p:nvSpPr>
          <p:cNvPr id="19459" name="Content Placeholder 2"/>
          <p:cNvSpPr>
            <a:spLocks noGrp="1"/>
          </p:cNvSpPr>
          <p:nvPr>
            <p:ph idx="4294967295"/>
          </p:nvPr>
        </p:nvSpPr>
        <p:spPr>
          <a:xfrm>
            <a:off x="358775" y="1772817"/>
            <a:ext cx="8442325" cy="4716884"/>
          </a:xfrm>
          <a:prstGeom prst="rect">
            <a:avLst/>
          </a:prstGeom>
        </p:spPr>
        <p:txBody>
          <a:bodyPr/>
          <a:lstStyle/>
          <a:p>
            <a:pPr>
              <a:defRPr/>
            </a:pPr>
            <a:r>
              <a:rPr lang="en-AU" altLang="en-US" sz="2400" dirty="0">
                <a:ea typeface="ＭＳ Ｐゴシック" pitchFamily="34" charset="-128"/>
              </a:rPr>
              <a:t>Defined in the </a:t>
            </a:r>
            <a:r>
              <a:rPr lang="en-AU" altLang="en-US" sz="2400" dirty="0">
                <a:solidFill>
                  <a:srgbClr val="C00000"/>
                </a:solidFill>
                <a:ea typeface="ＭＳ Ｐゴシック" pitchFamily="34" charset="-128"/>
              </a:rPr>
              <a:t>New Conceptual Framework </a:t>
            </a:r>
            <a:r>
              <a:rPr lang="en-AU" altLang="en-US" sz="2400" dirty="0">
                <a:ea typeface="ＭＳ Ｐゴシック" pitchFamily="34" charset="-128"/>
              </a:rPr>
              <a:t>as:</a:t>
            </a:r>
          </a:p>
          <a:p>
            <a:pPr>
              <a:buFont typeface="Wingdings" pitchFamily="2" charset="2"/>
              <a:buNone/>
              <a:defRPr/>
            </a:pPr>
            <a:r>
              <a:rPr lang="en-AU" sz="2400" dirty="0" smtClean="0">
                <a:ea typeface="ＭＳ Ｐゴシック" pitchFamily="34" charset="-128"/>
              </a:rPr>
              <a:t>6.12 Fair value is the price that would be received to sell an asset, or paid to transfer a liability, in an orderly transaction between market participants at the measurement date.	</a:t>
            </a:r>
          </a:p>
          <a:p>
            <a:pPr>
              <a:buFont typeface="Wingdings" pitchFamily="2" charset="2"/>
              <a:buNone/>
              <a:defRPr/>
            </a:pPr>
            <a:endParaRPr lang="en-AU" sz="2400" dirty="0">
              <a:ea typeface="ＭＳ Ｐゴシック" pitchFamily="34" charset="-128"/>
            </a:endParaRPr>
          </a:p>
          <a:p>
            <a:pPr>
              <a:buFont typeface="Wingdings" pitchFamily="2" charset="2"/>
              <a:buNone/>
              <a:defRPr/>
            </a:pPr>
            <a:r>
              <a:rPr lang="en-AU" sz="2400" dirty="0" smtClean="0">
                <a:ea typeface="ＭＳ Ｐゴシック" pitchFamily="34" charset="-128"/>
              </a:rPr>
              <a:t>Defined in AASB 13, para 9</a:t>
            </a:r>
            <a:endParaRPr lang="en-AU" sz="2400" dirty="0" smtClean="0"/>
          </a:p>
          <a:p>
            <a:pPr marL="457200" lvl="1" indent="0">
              <a:buFontTx/>
              <a:buNone/>
              <a:defRPr/>
            </a:pPr>
            <a:r>
              <a:rPr lang="en-AU" sz="2400" dirty="0" smtClean="0"/>
              <a:t>The </a:t>
            </a:r>
            <a:r>
              <a:rPr lang="en-AU" sz="2400" u="sng" dirty="0" smtClean="0"/>
              <a:t>price</a:t>
            </a:r>
            <a:r>
              <a:rPr lang="en-AU" sz="2400" dirty="0" smtClean="0"/>
              <a:t> that </a:t>
            </a:r>
            <a:r>
              <a:rPr lang="en-AU" sz="2400" u="sng" dirty="0" smtClean="0"/>
              <a:t>would</a:t>
            </a:r>
            <a:r>
              <a:rPr lang="en-AU" sz="2400" dirty="0" smtClean="0"/>
              <a:t> be received to </a:t>
            </a:r>
            <a:r>
              <a:rPr lang="en-AU" sz="2400" u="sng" dirty="0" smtClean="0"/>
              <a:t>sell an asset </a:t>
            </a:r>
            <a:r>
              <a:rPr lang="en-AU" sz="2400" dirty="0" smtClean="0"/>
              <a:t>or </a:t>
            </a:r>
            <a:r>
              <a:rPr lang="en-AU" sz="2400" u="sng" dirty="0" smtClean="0"/>
              <a:t>paid to transfer a liability</a:t>
            </a:r>
            <a:r>
              <a:rPr lang="en-AU" sz="2400" dirty="0" smtClean="0"/>
              <a:t> in an </a:t>
            </a:r>
            <a:r>
              <a:rPr lang="en-AU" sz="2400" u="sng" dirty="0" smtClean="0"/>
              <a:t>orderly transaction </a:t>
            </a:r>
            <a:r>
              <a:rPr lang="en-AU" sz="2400" dirty="0" smtClean="0"/>
              <a:t>between </a:t>
            </a:r>
            <a:r>
              <a:rPr lang="en-AU" sz="2400" u="sng" dirty="0" smtClean="0"/>
              <a:t>market participants</a:t>
            </a:r>
            <a:r>
              <a:rPr lang="en-AU" sz="2400" dirty="0" smtClean="0"/>
              <a:t> at the </a:t>
            </a:r>
            <a:r>
              <a:rPr lang="en-AU" sz="2400" u="sng" dirty="0" smtClean="0"/>
              <a:t>measurement date</a:t>
            </a:r>
            <a:r>
              <a:rPr lang="en-AU" sz="2400" dirty="0" smtClean="0"/>
              <a:t>.  </a:t>
            </a:r>
          </a:p>
          <a:p>
            <a:pPr marL="0" indent="0" algn="r">
              <a:buFont typeface="Wingdings" pitchFamily="2" charset="2"/>
              <a:buNone/>
              <a:defRPr/>
            </a:pPr>
            <a:endParaRPr lang="en-AU" sz="2400" dirty="0" smtClean="0">
              <a:ea typeface="ＭＳ Ｐゴシック" pitchFamily="34" charset="-128"/>
            </a:endParaRPr>
          </a:p>
          <a:p>
            <a:pPr marL="0" indent="0" algn="r">
              <a:buFont typeface="Wingdings" pitchFamily="2" charset="2"/>
              <a:buNone/>
              <a:defRPr/>
            </a:pPr>
            <a:endParaRPr lang="en-AU" sz="2400" dirty="0" smtClean="0">
              <a:ea typeface="ＭＳ Ｐゴシック" pitchFamily="34" charset="-128"/>
            </a:endParaRPr>
          </a:p>
          <a:p>
            <a:pPr lvl="1">
              <a:buFontTx/>
              <a:buNone/>
              <a:defRPr/>
            </a:pPr>
            <a:endParaRPr lang="en-AU" b="1" dirty="0" smtClean="0"/>
          </a:p>
        </p:txBody>
      </p:sp>
      <p:sp>
        <p:nvSpPr>
          <p:cNvPr id="19460" name="Slide Number Placeholder 2"/>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69FFFC6-A497-4461-B7F5-697F539145ED}" type="slidenum">
              <a:rPr lang="en-AU" altLang="en-US" sz="900" smtClean="0">
                <a:solidFill>
                  <a:schemeClr val="tx2"/>
                </a:solidFill>
              </a:rPr>
              <a:pPr eaLnBrk="1" hangingPunct="1">
                <a:spcAft>
                  <a:spcPct val="0"/>
                </a:spcAft>
                <a:buFontTx/>
                <a:buNone/>
              </a:pPr>
              <a:t>18</a:t>
            </a:fld>
            <a:endParaRPr lang="en-AU" altLang="en-US" sz="900" smtClean="0">
              <a:solidFill>
                <a:schemeClr val="tx2"/>
              </a:solidFill>
            </a:endParaRPr>
          </a:p>
        </p:txBody>
      </p:sp>
    </p:spTree>
    <p:extLst>
      <p:ext uri="{BB962C8B-B14F-4D97-AF65-F5344CB8AC3E}">
        <p14:creationId xmlns:p14="http://schemas.microsoft.com/office/powerpoint/2010/main" val="1624945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95537" y="872555"/>
            <a:ext cx="8280919" cy="900261"/>
          </a:xfrm>
        </p:spPr>
        <p:txBody>
          <a:bodyPr/>
          <a:lstStyle/>
          <a:p>
            <a:pPr algn="ctr"/>
            <a:r>
              <a:rPr lang="en-AU" altLang="en-US" sz="2800" b="1" dirty="0" smtClean="0">
                <a:latin typeface="+mn-lt"/>
                <a:ea typeface="ＭＳ Ｐゴシック" pitchFamily="34" charset="-128"/>
              </a:rPr>
              <a:t>Arguments for Fair Value</a:t>
            </a:r>
          </a:p>
        </p:txBody>
      </p:sp>
      <p:sp>
        <p:nvSpPr>
          <p:cNvPr id="30723" name="Content Placeholder 2"/>
          <p:cNvSpPr>
            <a:spLocks noGrp="1"/>
          </p:cNvSpPr>
          <p:nvPr>
            <p:ph idx="4294967295"/>
          </p:nvPr>
        </p:nvSpPr>
        <p:spPr>
          <a:xfrm>
            <a:off x="402409" y="1772816"/>
            <a:ext cx="8442325" cy="4752975"/>
          </a:xfrm>
          <a:prstGeom prst="rect">
            <a:avLst/>
          </a:prstGeom>
        </p:spPr>
        <p:txBody>
          <a:bodyPr/>
          <a:lstStyle/>
          <a:p>
            <a:pPr>
              <a:spcBef>
                <a:spcPts val="0"/>
              </a:spcBef>
              <a:spcAft>
                <a:spcPts val="0"/>
              </a:spcAft>
              <a:buFont typeface="Arial" panose="020B0604020202020204" pitchFamily="34" charset="0"/>
              <a:buChar char="•"/>
            </a:pPr>
            <a:r>
              <a:rPr lang="en-AU" altLang="en-US" sz="2400" dirty="0" smtClean="0">
                <a:ea typeface="ＭＳ Ｐゴシック" pitchFamily="34" charset="-128"/>
              </a:rPr>
              <a:t>Relevance</a:t>
            </a:r>
          </a:p>
          <a:p>
            <a:pPr lvl="4">
              <a:spcBef>
                <a:spcPts val="0"/>
              </a:spcBef>
              <a:spcAft>
                <a:spcPts val="0"/>
              </a:spcAft>
              <a:buFont typeface="Wingdings" panose="05000000000000000000" pitchFamily="2" charset="2"/>
              <a:buChar char="Ø"/>
            </a:pPr>
            <a:r>
              <a:rPr lang="en-AU" altLang="en-US" sz="2400" dirty="0" smtClean="0"/>
              <a:t>Focuses on future potential</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Faithful Representation</a:t>
            </a:r>
          </a:p>
          <a:p>
            <a:pPr lvl="4">
              <a:spcBef>
                <a:spcPts val="0"/>
              </a:spcBef>
              <a:spcAft>
                <a:spcPts val="0"/>
              </a:spcAft>
              <a:buFont typeface="Wingdings" panose="05000000000000000000" pitchFamily="2" charset="2"/>
              <a:buChar char="Ø"/>
            </a:pPr>
            <a:r>
              <a:rPr lang="en-AU" altLang="en-US" sz="2400" dirty="0" smtClean="0"/>
              <a:t>Determined using objective market prices</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err="1" smtClean="0">
                <a:ea typeface="ＭＳ Ｐゴシック" pitchFamily="34" charset="-128"/>
              </a:rPr>
              <a:t>Understandability</a:t>
            </a:r>
            <a:endParaRPr lang="en-AU" altLang="en-US" sz="2400" dirty="0" smtClean="0">
              <a:ea typeface="ＭＳ Ｐゴシック" pitchFamily="34" charset="-128"/>
            </a:endParaRPr>
          </a:p>
          <a:p>
            <a:pPr lvl="3">
              <a:spcBef>
                <a:spcPts val="0"/>
              </a:spcBef>
              <a:spcAft>
                <a:spcPts val="0"/>
              </a:spcAft>
              <a:buFont typeface="Wingdings" panose="05000000000000000000" pitchFamily="2" charset="2"/>
              <a:buChar char="Ø"/>
            </a:pPr>
            <a:r>
              <a:rPr lang="en-AU" altLang="en-US" sz="2400" dirty="0" smtClean="0"/>
              <a:t>Simple representation of current market value</a:t>
            </a:r>
          </a:p>
          <a:p>
            <a:pPr lvl="1">
              <a:spcBef>
                <a:spcPts val="0"/>
              </a:spcBef>
              <a:spcAft>
                <a:spcPts val="0"/>
              </a:spcAft>
              <a:buFont typeface="Wingdings" panose="05000000000000000000" pitchFamily="2" charset="2"/>
              <a:buChar char="Ø"/>
            </a:pPr>
            <a:endParaRPr lang="en-AU" altLang="en-US" sz="2400" dirty="0" smtClean="0"/>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Comparability</a:t>
            </a:r>
          </a:p>
          <a:p>
            <a:pPr lvl="3">
              <a:spcBef>
                <a:spcPts val="0"/>
              </a:spcBef>
              <a:spcAft>
                <a:spcPts val="0"/>
              </a:spcAft>
              <a:buFont typeface="Wingdings" panose="05000000000000000000" pitchFamily="2" charset="2"/>
              <a:buChar char="Ø"/>
            </a:pPr>
            <a:r>
              <a:rPr lang="en-AU" altLang="en-US" sz="2400" dirty="0" smtClean="0"/>
              <a:t>Focus on market value not individual entity</a:t>
            </a:r>
          </a:p>
          <a:p>
            <a:endParaRPr lang="en-AU" altLang="en-US" dirty="0" smtClean="0">
              <a:ea typeface="ＭＳ Ｐゴシック" pitchFamily="34" charset="-128"/>
            </a:endParaRPr>
          </a:p>
        </p:txBody>
      </p:sp>
      <p:sp>
        <p:nvSpPr>
          <p:cNvPr id="3072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C3ADCB21-D0A1-449A-B4A6-03D37EACA4C8}" type="slidenum">
              <a:rPr lang="en-AU" altLang="en-US" sz="900" smtClean="0">
                <a:solidFill>
                  <a:schemeClr val="tx2"/>
                </a:solidFill>
              </a:rPr>
              <a:pPr eaLnBrk="1" hangingPunct="1">
                <a:spcAft>
                  <a:spcPct val="0"/>
                </a:spcAft>
                <a:buFontTx/>
                <a:buNone/>
              </a:pPr>
              <a:t>19</a:t>
            </a:fld>
            <a:endParaRPr lang="en-AU" altLang="en-US" sz="900" smtClean="0">
              <a:solidFill>
                <a:schemeClr val="tx2"/>
              </a:solidFill>
            </a:endParaRPr>
          </a:p>
        </p:txBody>
      </p:sp>
    </p:spTree>
    <p:extLst>
      <p:ext uri="{BB962C8B-B14F-4D97-AF65-F5344CB8AC3E}">
        <p14:creationId xmlns:p14="http://schemas.microsoft.com/office/powerpoint/2010/main" val="10164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39552" y="863730"/>
            <a:ext cx="8353425" cy="576263"/>
          </a:xfrm>
        </p:spPr>
        <p:txBody>
          <a:bodyPr/>
          <a:lstStyle/>
          <a:p>
            <a:pPr algn="ctr"/>
            <a:r>
              <a:rPr lang="en-AU" altLang="en-US" sz="2800" b="1" dirty="0" smtClean="0">
                <a:latin typeface="+mn-lt"/>
                <a:ea typeface="ＭＳ Ｐゴシック" pitchFamily="34" charset="-128"/>
              </a:rPr>
              <a:t>Arguments against Fair Value</a:t>
            </a:r>
          </a:p>
        </p:txBody>
      </p:sp>
      <p:sp>
        <p:nvSpPr>
          <p:cNvPr id="31747" name="Content Placeholder 2"/>
          <p:cNvSpPr>
            <a:spLocks noGrp="1"/>
          </p:cNvSpPr>
          <p:nvPr>
            <p:ph idx="4294967295"/>
          </p:nvPr>
        </p:nvSpPr>
        <p:spPr>
          <a:xfrm>
            <a:off x="1043608" y="1700807"/>
            <a:ext cx="7776542" cy="5355809"/>
          </a:xfrm>
          <a:prstGeom prst="rect">
            <a:avLst/>
          </a:prstGeom>
        </p:spPr>
        <p:txBody>
          <a:bodyPr/>
          <a:lstStyle/>
          <a:p>
            <a:pPr>
              <a:lnSpc>
                <a:spcPct val="90000"/>
              </a:lnSpc>
              <a:spcBef>
                <a:spcPts val="0"/>
              </a:spcBef>
              <a:spcAft>
                <a:spcPts val="0"/>
              </a:spcAft>
              <a:buFont typeface="Arial" panose="020B0604020202020204" pitchFamily="34" charset="0"/>
              <a:buChar char="•"/>
            </a:pPr>
            <a:r>
              <a:rPr lang="en-AU" altLang="en-US" sz="2400" dirty="0" smtClean="0">
                <a:ea typeface="ＭＳ Ｐゴシック" pitchFamily="34" charset="-128"/>
              </a:rPr>
              <a:t>Relevance</a:t>
            </a:r>
          </a:p>
          <a:p>
            <a:pPr lvl="4">
              <a:lnSpc>
                <a:spcPct val="90000"/>
              </a:lnSpc>
              <a:spcBef>
                <a:spcPts val="0"/>
              </a:spcBef>
              <a:spcAft>
                <a:spcPts val="0"/>
              </a:spcAft>
              <a:buFont typeface="Wingdings" panose="05000000000000000000" pitchFamily="2" charset="2"/>
              <a:buChar char="Ø"/>
            </a:pPr>
            <a:r>
              <a:rPr lang="en-AU" altLang="en-US" sz="2400" dirty="0" smtClean="0"/>
              <a:t>Hypothetical and not relevant to specific entity</a:t>
            </a:r>
          </a:p>
          <a:p>
            <a:pPr lvl="1">
              <a:lnSpc>
                <a:spcPct val="90000"/>
              </a:lnSpc>
              <a:spcBef>
                <a:spcPts val="0"/>
              </a:spcBef>
              <a:spcAft>
                <a:spcPts val="0"/>
              </a:spcAft>
              <a:buFont typeface="Wingdings" panose="05000000000000000000" pitchFamily="2" charset="2"/>
              <a:buChar char="Ø"/>
            </a:pPr>
            <a:endParaRPr lang="en-AU" altLang="en-US" sz="2400" dirty="0" smtClean="0"/>
          </a:p>
          <a:p>
            <a:pPr>
              <a:lnSpc>
                <a:spcPct val="90000"/>
              </a:lnSpc>
              <a:spcBef>
                <a:spcPts val="0"/>
              </a:spcBef>
              <a:spcAft>
                <a:spcPts val="0"/>
              </a:spcAft>
              <a:buFont typeface="Arial" panose="020B0604020202020204" pitchFamily="34" charset="0"/>
              <a:buChar char="•"/>
            </a:pPr>
            <a:r>
              <a:rPr lang="en-AU" altLang="en-US" sz="2400" dirty="0" smtClean="0">
                <a:ea typeface="ＭＳ Ｐゴシック" pitchFamily="34" charset="-128"/>
              </a:rPr>
              <a:t>Faithful Representation</a:t>
            </a:r>
          </a:p>
          <a:p>
            <a:pPr lvl="4">
              <a:lnSpc>
                <a:spcPct val="90000"/>
              </a:lnSpc>
              <a:spcBef>
                <a:spcPts val="0"/>
              </a:spcBef>
              <a:spcAft>
                <a:spcPts val="0"/>
              </a:spcAft>
              <a:buFont typeface="Wingdings" panose="05000000000000000000" pitchFamily="2" charset="2"/>
              <a:buChar char="Ø"/>
            </a:pPr>
            <a:r>
              <a:rPr lang="en-AU" altLang="en-US" sz="2400" dirty="0" smtClean="0"/>
              <a:t>If no objective market prices then highly subjective</a:t>
            </a:r>
          </a:p>
          <a:p>
            <a:pPr lvl="1">
              <a:lnSpc>
                <a:spcPct val="90000"/>
              </a:lnSpc>
              <a:spcBef>
                <a:spcPts val="0"/>
              </a:spcBef>
              <a:spcAft>
                <a:spcPts val="0"/>
              </a:spcAft>
              <a:buFont typeface="Wingdings" panose="05000000000000000000" pitchFamily="2" charset="2"/>
              <a:buChar char="Ø"/>
            </a:pPr>
            <a:endParaRPr lang="en-AU" altLang="en-US" sz="2400" dirty="0" smtClean="0"/>
          </a:p>
          <a:p>
            <a:pPr>
              <a:lnSpc>
                <a:spcPct val="90000"/>
              </a:lnSpc>
              <a:spcBef>
                <a:spcPts val="0"/>
              </a:spcBef>
              <a:spcAft>
                <a:spcPts val="0"/>
              </a:spcAft>
              <a:buFont typeface="Arial" panose="020B0604020202020204" pitchFamily="34" charset="0"/>
              <a:buChar char="•"/>
            </a:pPr>
            <a:r>
              <a:rPr lang="en-AU" altLang="en-US" sz="2400" dirty="0" err="1" smtClean="0">
                <a:ea typeface="ＭＳ Ｐゴシック" pitchFamily="34" charset="-128"/>
              </a:rPr>
              <a:t>Understandability</a:t>
            </a:r>
            <a:endParaRPr lang="en-AU" altLang="en-US" sz="2400" dirty="0" smtClean="0">
              <a:ea typeface="ＭＳ Ｐゴシック" pitchFamily="34" charset="-128"/>
            </a:endParaRPr>
          </a:p>
          <a:p>
            <a:pPr lvl="4">
              <a:lnSpc>
                <a:spcPct val="90000"/>
              </a:lnSpc>
              <a:spcBef>
                <a:spcPts val="0"/>
              </a:spcBef>
              <a:spcAft>
                <a:spcPts val="0"/>
              </a:spcAft>
              <a:buFont typeface="Wingdings" panose="05000000000000000000" pitchFamily="2" charset="2"/>
              <a:buChar char="Ø"/>
            </a:pPr>
            <a:r>
              <a:rPr lang="en-AU" altLang="en-US" sz="2400" dirty="0" smtClean="0"/>
              <a:t>Often based on complex assumptions and calculation</a:t>
            </a:r>
          </a:p>
          <a:p>
            <a:pPr lvl="1">
              <a:lnSpc>
                <a:spcPct val="90000"/>
              </a:lnSpc>
              <a:spcBef>
                <a:spcPts val="0"/>
              </a:spcBef>
              <a:spcAft>
                <a:spcPts val="0"/>
              </a:spcAft>
              <a:buFont typeface="Wingdings" panose="05000000000000000000" pitchFamily="2" charset="2"/>
              <a:buChar char="Ø"/>
            </a:pPr>
            <a:endParaRPr lang="en-AU" altLang="en-US" sz="2400" dirty="0" smtClean="0"/>
          </a:p>
          <a:p>
            <a:pPr>
              <a:lnSpc>
                <a:spcPct val="90000"/>
              </a:lnSpc>
              <a:spcBef>
                <a:spcPts val="0"/>
              </a:spcBef>
              <a:spcAft>
                <a:spcPts val="0"/>
              </a:spcAft>
              <a:buFont typeface="Arial" panose="020B0604020202020204" pitchFamily="34" charset="0"/>
              <a:buChar char="•"/>
            </a:pPr>
            <a:r>
              <a:rPr lang="en-AU" altLang="en-US" sz="2400" dirty="0" smtClean="0">
                <a:ea typeface="ＭＳ Ｐゴシック" pitchFamily="34" charset="-128"/>
              </a:rPr>
              <a:t>Comparability</a:t>
            </a:r>
          </a:p>
          <a:p>
            <a:pPr lvl="4">
              <a:lnSpc>
                <a:spcPct val="80000"/>
              </a:lnSpc>
              <a:spcBef>
                <a:spcPts val="0"/>
              </a:spcBef>
              <a:spcAft>
                <a:spcPts val="0"/>
              </a:spcAft>
              <a:buFont typeface="Wingdings" panose="05000000000000000000" pitchFamily="2" charset="2"/>
              <a:buChar char="Ø"/>
            </a:pPr>
            <a:r>
              <a:rPr lang="en-AU" altLang="en-US" sz="2400" dirty="0" smtClean="0"/>
              <a:t>Different models lead to very different results</a:t>
            </a:r>
          </a:p>
          <a:p>
            <a:pPr>
              <a:buFont typeface="Wingdings" pitchFamily="2" charset="2"/>
              <a:buChar char="Ø"/>
            </a:pPr>
            <a:endParaRPr lang="en-AU" altLang="en-US" sz="2000" dirty="0" smtClean="0">
              <a:solidFill>
                <a:schemeClr val="accent1"/>
              </a:solidFill>
              <a:ea typeface="ＭＳ Ｐゴシック" pitchFamily="34" charset="-128"/>
            </a:endParaRPr>
          </a:p>
        </p:txBody>
      </p:sp>
      <p:sp>
        <p:nvSpPr>
          <p:cNvPr id="3174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7A6B9902-4AEA-49A4-9E1B-C40091AFEE2E}" type="slidenum">
              <a:rPr lang="en-AU" altLang="en-US" sz="900" smtClean="0">
                <a:solidFill>
                  <a:schemeClr val="tx2"/>
                </a:solidFill>
              </a:rPr>
              <a:pPr eaLnBrk="1" hangingPunct="1">
                <a:spcAft>
                  <a:spcPct val="0"/>
                </a:spcAft>
                <a:buFontTx/>
                <a:buNone/>
              </a:pPr>
              <a:t>20</a:t>
            </a:fld>
            <a:endParaRPr lang="en-AU" altLang="en-US" sz="900" smtClean="0">
              <a:solidFill>
                <a:schemeClr val="tx2"/>
              </a:solidFill>
            </a:endParaRPr>
          </a:p>
        </p:txBody>
      </p:sp>
    </p:spTree>
    <p:extLst>
      <p:ext uri="{BB962C8B-B14F-4D97-AF65-F5344CB8AC3E}">
        <p14:creationId xmlns:p14="http://schemas.microsoft.com/office/powerpoint/2010/main" val="24578382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612043"/>
            <a:ext cx="2697277" cy="269727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5976" y="1030990"/>
            <a:ext cx="2927718" cy="2181986"/>
          </a:xfrm>
          <a:prstGeom prst="rect">
            <a:avLst/>
          </a:prstGeom>
        </p:spPr>
      </p:pic>
      <p:sp>
        <p:nvSpPr>
          <p:cNvPr id="6" name="TextBox 5"/>
          <p:cNvSpPr txBox="1"/>
          <p:nvPr/>
        </p:nvSpPr>
        <p:spPr>
          <a:xfrm>
            <a:off x="5436096" y="3284984"/>
            <a:ext cx="2232248" cy="369332"/>
          </a:xfrm>
          <a:prstGeom prst="rect">
            <a:avLst/>
          </a:prstGeom>
          <a:noFill/>
        </p:spPr>
        <p:txBody>
          <a:bodyPr wrap="square" rtlCol="0">
            <a:spAutoFit/>
          </a:bodyPr>
          <a:lstStyle/>
          <a:p>
            <a:r>
              <a:rPr lang="en-US" sz="1800" dirty="0" smtClean="0"/>
              <a:t>Water rights</a:t>
            </a:r>
            <a:endParaRPr lang="en-US" sz="1800" dirty="0"/>
          </a:p>
        </p:txBody>
      </p:sp>
      <p:sp>
        <p:nvSpPr>
          <p:cNvPr id="7" name="TextBox 6"/>
          <p:cNvSpPr txBox="1"/>
          <p:nvPr/>
        </p:nvSpPr>
        <p:spPr>
          <a:xfrm>
            <a:off x="1692323" y="266490"/>
            <a:ext cx="7416181" cy="400110"/>
          </a:xfrm>
          <a:prstGeom prst="rect">
            <a:avLst/>
          </a:prstGeom>
          <a:noFill/>
        </p:spPr>
        <p:txBody>
          <a:bodyPr wrap="square" rtlCol="0">
            <a:spAutoFit/>
          </a:bodyPr>
          <a:lstStyle/>
          <a:p>
            <a:r>
              <a:rPr lang="en-US" sz="2000" b="1" dirty="0" smtClean="0">
                <a:solidFill>
                  <a:schemeClr val="accent1"/>
                </a:solidFill>
              </a:rPr>
              <a:t>Quiz: Identify the measurement for the following items</a:t>
            </a:r>
            <a:r>
              <a:rPr lang="en-US" sz="2000" b="1" dirty="0">
                <a:solidFill>
                  <a:schemeClr val="accent1"/>
                </a:solidFill>
              </a:rPr>
              <a:t>.</a:t>
            </a:r>
          </a:p>
        </p:txBody>
      </p:sp>
      <p:sp>
        <p:nvSpPr>
          <p:cNvPr id="8" name="TextBox 7"/>
          <p:cNvSpPr txBox="1"/>
          <p:nvPr/>
        </p:nvSpPr>
        <p:spPr>
          <a:xfrm>
            <a:off x="1115616" y="3284984"/>
            <a:ext cx="2232248" cy="369332"/>
          </a:xfrm>
          <a:prstGeom prst="rect">
            <a:avLst/>
          </a:prstGeom>
          <a:noFill/>
        </p:spPr>
        <p:txBody>
          <a:bodyPr wrap="square" rtlCol="0">
            <a:spAutoFit/>
          </a:bodyPr>
          <a:lstStyle/>
          <a:p>
            <a:r>
              <a:rPr lang="en-US" sz="1800" dirty="0" smtClean="0"/>
              <a:t>Biological assets</a:t>
            </a:r>
            <a:endParaRPr lang="en-US" sz="1800" dirty="0"/>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580" y="1057821"/>
            <a:ext cx="2508300" cy="2129535"/>
          </a:xfrm>
          <a:prstGeom prst="rect">
            <a:avLst/>
          </a:prstGeom>
        </p:spPr>
      </p:pic>
      <p:sp>
        <p:nvSpPr>
          <p:cNvPr id="11" name="TextBox 10"/>
          <p:cNvSpPr txBox="1"/>
          <p:nvPr/>
        </p:nvSpPr>
        <p:spPr>
          <a:xfrm>
            <a:off x="1044977" y="6233874"/>
            <a:ext cx="2232248" cy="369332"/>
          </a:xfrm>
          <a:prstGeom prst="rect">
            <a:avLst/>
          </a:prstGeom>
          <a:noFill/>
        </p:spPr>
        <p:txBody>
          <a:bodyPr wrap="square" rtlCol="0">
            <a:spAutoFit/>
          </a:bodyPr>
          <a:lstStyle/>
          <a:p>
            <a:r>
              <a:rPr lang="en-US" sz="1800" dirty="0" smtClean="0"/>
              <a:t>Government grants</a:t>
            </a:r>
            <a:endParaRPr lang="en-US" sz="1800" dirty="0"/>
          </a:p>
        </p:txBody>
      </p:sp>
      <p:sp>
        <p:nvSpPr>
          <p:cNvPr id="12" name="Rectangle 11"/>
          <p:cNvSpPr/>
          <p:nvPr/>
        </p:nvSpPr>
        <p:spPr>
          <a:xfrm>
            <a:off x="4139952" y="6093296"/>
            <a:ext cx="3506088" cy="369332"/>
          </a:xfrm>
          <a:prstGeom prst="rect">
            <a:avLst/>
          </a:prstGeom>
        </p:spPr>
        <p:txBody>
          <a:bodyPr wrap="none">
            <a:spAutoFit/>
          </a:bodyPr>
          <a:lstStyle/>
          <a:p>
            <a:r>
              <a:rPr lang="en-US" sz="1800" dirty="0" smtClean="0"/>
              <a:t>Provision for rehabilitation </a:t>
            </a:r>
            <a:r>
              <a:rPr lang="en-US" sz="1800" dirty="0"/>
              <a:t>costs </a:t>
            </a:r>
          </a:p>
        </p:txBody>
      </p:sp>
      <p:pic>
        <p:nvPicPr>
          <p:cNvPr id="13" name="Picture 12"/>
          <p:cNvPicPr>
            <a:picLocks noChangeAspect="1"/>
          </p:cNvPicPr>
          <p:nvPr/>
        </p:nvPicPr>
        <p:blipFill rotWithShape="1">
          <a:blip r:embed="rId6">
            <a:extLst>
              <a:ext uri="{28A0092B-C50C-407E-A947-70E740481C1C}">
                <a14:useLocalDpi xmlns:a14="http://schemas.microsoft.com/office/drawing/2010/main" val="0"/>
              </a:ext>
            </a:extLst>
          </a:blip>
          <a:srcRect l="-20572" t="849" b="-849"/>
          <a:stretch/>
        </p:blipFill>
        <p:spPr>
          <a:xfrm>
            <a:off x="5364088" y="4149080"/>
            <a:ext cx="2298762" cy="180020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1840" y="4149079"/>
            <a:ext cx="2503401" cy="1799091"/>
          </a:xfrm>
          <a:prstGeom prst="rect">
            <a:avLst/>
          </a:prstGeom>
        </p:spPr>
      </p:pic>
      <p:sp>
        <p:nvSpPr>
          <p:cNvPr id="3" name="Slide Number Placeholder 2"/>
          <p:cNvSpPr>
            <a:spLocks noGrp="1"/>
          </p:cNvSpPr>
          <p:nvPr>
            <p:ph type="sldNum" sz="quarter" idx="12"/>
          </p:nvPr>
        </p:nvSpPr>
        <p:spPr/>
        <p:txBody>
          <a:bodyPr/>
          <a:lstStyle/>
          <a:p>
            <a:pPr>
              <a:defRPr/>
            </a:pPr>
            <a:fld id="{BA197398-2531-4FDF-A984-CDC4FF74AABF}" type="slidenum">
              <a:rPr lang="en-AU" smtClean="0"/>
              <a:pPr>
                <a:defRPr/>
              </a:pPr>
              <a:t>21</a:t>
            </a:fld>
            <a:endParaRPr lang="en-AU"/>
          </a:p>
        </p:txBody>
      </p:sp>
    </p:spTree>
    <p:extLst>
      <p:ext uri="{BB962C8B-B14F-4D97-AF65-F5344CB8AC3E}">
        <p14:creationId xmlns:p14="http://schemas.microsoft.com/office/powerpoint/2010/main" val="14252434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65669" y="882712"/>
            <a:ext cx="8389937" cy="755650"/>
          </a:xfrm>
        </p:spPr>
        <p:txBody>
          <a:bodyPr/>
          <a:lstStyle/>
          <a:p>
            <a:pPr algn="ctr"/>
            <a:r>
              <a:rPr lang="en-AU" altLang="en-US" sz="2800" b="1" dirty="0" smtClean="0">
                <a:latin typeface="+mn-lt"/>
                <a:ea typeface="ＭＳ Ｐゴシック" pitchFamily="34" charset="-128"/>
              </a:rPr>
              <a:t>Influences on Choice of Measurement </a:t>
            </a:r>
            <a:r>
              <a:rPr lang="en-AU" altLang="en-US" sz="2800" b="1" dirty="0">
                <a:latin typeface="+mn-lt"/>
                <a:ea typeface="ＭＳ Ｐゴシック" pitchFamily="34" charset="-128"/>
              </a:rPr>
              <a:t>A</a:t>
            </a:r>
            <a:r>
              <a:rPr lang="en-AU" altLang="en-US" sz="2800" b="1" dirty="0" smtClean="0">
                <a:latin typeface="+mn-lt"/>
                <a:ea typeface="ＭＳ Ｐゴシック" pitchFamily="34" charset="-128"/>
              </a:rPr>
              <a:t>pproach</a:t>
            </a:r>
          </a:p>
        </p:txBody>
      </p:sp>
      <p:sp>
        <p:nvSpPr>
          <p:cNvPr id="26627" name="Content Placeholder 2"/>
          <p:cNvSpPr>
            <a:spLocks noGrp="1"/>
          </p:cNvSpPr>
          <p:nvPr>
            <p:ph idx="4294967295"/>
          </p:nvPr>
        </p:nvSpPr>
        <p:spPr>
          <a:xfrm>
            <a:off x="465669" y="1484784"/>
            <a:ext cx="8442325" cy="4824834"/>
          </a:xfrm>
          <a:prstGeom prst="rect">
            <a:avLst/>
          </a:prstGeom>
        </p:spPr>
        <p:txBody>
          <a:bodyPr/>
          <a:lstStyle/>
          <a:p>
            <a:pPr>
              <a:spcBef>
                <a:spcPts val="0"/>
              </a:spcBef>
              <a:spcAft>
                <a:spcPts val="0"/>
              </a:spcAft>
              <a:buFont typeface="Arial" panose="020B0604020202020204" pitchFamily="34" charset="0"/>
              <a:buChar char="•"/>
              <a:defRPr/>
            </a:pPr>
            <a:r>
              <a:rPr lang="en-AU" sz="2400" b="1" dirty="0" smtClean="0">
                <a:ea typeface="+mn-ea"/>
              </a:rPr>
              <a:t>Accounting standards</a:t>
            </a:r>
          </a:p>
          <a:p>
            <a:pPr>
              <a:spcBef>
                <a:spcPts val="0"/>
              </a:spcBef>
              <a:spcAft>
                <a:spcPts val="0"/>
              </a:spcAft>
              <a:buFont typeface="Arial" panose="020B0604020202020204" pitchFamily="34" charset="0"/>
              <a:buChar char="•"/>
              <a:defRPr/>
            </a:pPr>
            <a:endParaRPr lang="en-AU" sz="2400" b="1" dirty="0">
              <a:ea typeface="+mn-ea"/>
            </a:endParaRPr>
          </a:p>
          <a:p>
            <a:pPr>
              <a:spcBef>
                <a:spcPts val="0"/>
              </a:spcBef>
              <a:spcAft>
                <a:spcPts val="0"/>
              </a:spcAft>
              <a:buFont typeface="Arial" panose="020B0604020202020204" pitchFamily="34" charset="0"/>
              <a:buChar char="•"/>
              <a:defRPr/>
            </a:pPr>
            <a:r>
              <a:rPr lang="en-AU" sz="2400" b="1" dirty="0" smtClean="0">
                <a:ea typeface="+mn-ea"/>
              </a:rPr>
              <a:t>Potential users of the financial statements</a:t>
            </a:r>
          </a:p>
          <a:p>
            <a:pPr lvl="3">
              <a:spcBef>
                <a:spcPts val="0"/>
              </a:spcBef>
              <a:spcAft>
                <a:spcPts val="0"/>
              </a:spcAft>
              <a:buFont typeface="Wingdings" panose="05000000000000000000" pitchFamily="2" charset="2"/>
              <a:buChar char="Ø"/>
              <a:defRPr/>
            </a:pPr>
            <a:r>
              <a:rPr lang="en-AU" sz="2400" dirty="0" smtClean="0"/>
              <a:t>What will provide the most decision useful information, e.g., creditors – liquidity – fair value</a:t>
            </a:r>
          </a:p>
          <a:p>
            <a:pPr lvl="3">
              <a:spcBef>
                <a:spcPts val="0"/>
              </a:spcBef>
              <a:spcAft>
                <a:spcPts val="0"/>
              </a:spcAft>
              <a:buFont typeface="Wingdings" panose="05000000000000000000" pitchFamily="2" charset="2"/>
              <a:buChar char="Ø"/>
              <a:defRPr/>
            </a:pPr>
            <a:endParaRPr lang="en-AU" sz="2400" dirty="0" smtClean="0"/>
          </a:p>
          <a:p>
            <a:pPr>
              <a:spcBef>
                <a:spcPts val="0"/>
              </a:spcBef>
              <a:spcAft>
                <a:spcPts val="0"/>
              </a:spcAft>
              <a:buFont typeface="Arial" panose="020B0604020202020204" pitchFamily="34" charset="0"/>
              <a:buChar char="•"/>
              <a:defRPr/>
            </a:pPr>
            <a:r>
              <a:rPr lang="en-AU" sz="2400" b="1" dirty="0" smtClean="0">
                <a:ea typeface="+mn-ea"/>
              </a:rPr>
              <a:t>Practical considerations</a:t>
            </a:r>
          </a:p>
          <a:p>
            <a:pPr lvl="3">
              <a:spcBef>
                <a:spcPts val="0"/>
              </a:spcBef>
              <a:spcAft>
                <a:spcPts val="0"/>
              </a:spcAft>
              <a:buFont typeface="Wingdings" panose="05000000000000000000" pitchFamily="2" charset="2"/>
              <a:buChar char="Ø"/>
              <a:defRPr/>
            </a:pPr>
            <a:r>
              <a:rPr lang="en-AU" sz="2400" dirty="0" smtClean="0"/>
              <a:t>Is it possible to calculate</a:t>
            </a:r>
          </a:p>
          <a:p>
            <a:pPr lvl="3">
              <a:spcBef>
                <a:spcPts val="0"/>
              </a:spcBef>
              <a:spcAft>
                <a:spcPts val="0"/>
              </a:spcAft>
              <a:buFont typeface="Wingdings" panose="05000000000000000000" pitchFamily="2" charset="2"/>
              <a:buChar char="Ø"/>
              <a:defRPr/>
            </a:pPr>
            <a:r>
              <a:rPr lang="en-AU" sz="2400" dirty="0" smtClean="0"/>
              <a:t>Cost versus benefit</a:t>
            </a:r>
          </a:p>
          <a:p>
            <a:pPr marL="539750" lvl="3" indent="0">
              <a:spcBef>
                <a:spcPts val="0"/>
              </a:spcBef>
              <a:spcAft>
                <a:spcPts val="0"/>
              </a:spcAft>
              <a:buNone/>
              <a:defRPr/>
            </a:pPr>
            <a:endParaRPr lang="en-AU" sz="2400" dirty="0" smtClean="0"/>
          </a:p>
          <a:p>
            <a:pPr>
              <a:spcBef>
                <a:spcPts val="0"/>
              </a:spcBef>
              <a:spcAft>
                <a:spcPts val="0"/>
              </a:spcAft>
              <a:buFont typeface="Arial" panose="020B0604020202020204" pitchFamily="34" charset="0"/>
              <a:buChar char="•"/>
              <a:defRPr/>
            </a:pPr>
            <a:r>
              <a:rPr lang="en-AU" sz="2400" b="1" dirty="0" smtClean="0">
                <a:ea typeface="+mn-ea"/>
              </a:rPr>
              <a:t>Managements motivations and objectives</a:t>
            </a:r>
          </a:p>
          <a:p>
            <a:pPr lvl="3">
              <a:spcBef>
                <a:spcPts val="0"/>
              </a:spcBef>
              <a:spcAft>
                <a:spcPts val="0"/>
              </a:spcAft>
              <a:buFont typeface="Wingdings" panose="05000000000000000000" pitchFamily="2" charset="2"/>
              <a:buChar char="Ø"/>
              <a:defRPr/>
            </a:pPr>
            <a:r>
              <a:rPr lang="en-AU" sz="2400" dirty="0" smtClean="0"/>
              <a:t>Short-term versus long-term</a:t>
            </a:r>
          </a:p>
          <a:p>
            <a:pPr lvl="3">
              <a:spcBef>
                <a:spcPts val="0"/>
              </a:spcBef>
              <a:spcAft>
                <a:spcPts val="0"/>
              </a:spcAft>
              <a:buFont typeface="Wingdings" panose="05000000000000000000" pitchFamily="2" charset="2"/>
              <a:buChar char="Ø"/>
              <a:defRPr/>
            </a:pPr>
            <a:r>
              <a:rPr lang="en-AU" sz="2400" dirty="0" smtClean="0"/>
              <a:t>Impact on incentives</a:t>
            </a:r>
          </a:p>
          <a:p>
            <a:pPr lvl="3">
              <a:spcBef>
                <a:spcPts val="0"/>
              </a:spcBef>
              <a:spcAft>
                <a:spcPts val="0"/>
              </a:spcAft>
              <a:buFont typeface="Wingdings" panose="05000000000000000000" pitchFamily="2" charset="2"/>
              <a:buChar char="Ø"/>
              <a:defRPr/>
            </a:pPr>
            <a:r>
              <a:rPr lang="en-AU" sz="2400" dirty="0" smtClean="0"/>
              <a:t>Reputational impact</a:t>
            </a:r>
          </a:p>
        </p:txBody>
      </p:sp>
      <p:sp>
        <p:nvSpPr>
          <p:cNvPr id="2458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B5C9D660-4613-419D-BE3B-4A59F9E4B0A0}" type="slidenum">
              <a:rPr lang="en-AU" altLang="en-US" sz="900" smtClean="0">
                <a:solidFill>
                  <a:schemeClr val="tx2"/>
                </a:solidFill>
              </a:rPr>
              <a:pPr eaLnBrk="1" hangingPunct="1">
                <a:spcAft>
                  <a:spcPct val="0"/>
                </a:spcAft>
                <a:buFontTx/>
                <a:buNone/>
              </a:pPr>
              <a:t>22</a:t>
            </a:fld>
            <a:endParaRPr lang="en-AU" altLang="en-US" sz="900" smtClean="0">
              <a:solidFill>
                <a:schemeClr val="tx2"/>
              </a:solidFill>
            </a:endParaRPr>
          </a:p>
        </p:txBody>
      </p:sp>
    </p:spTree>
    <p:extLst>
      <p:ext uri="{BB962C8B-B14F-4D97-AF65-F5344CB8AC3E}">
        <p14:creationId xmlns:p14="http://schemas.microsoft.com/office/powerpoint/2010/main" val="1852566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98809" y="963166"/>
            <a:ext cx="9433047" cy="900261"/>
          </a:xfrm>
        </p:spPr>
        <p:txBody>
          <a:bodyPr/>
          <a:lstStyle/>
          <a:p>
            <a:pPr algn="ctr"/>
            <a:r>
              <a:rPr lang="en-AU" altLang="en-US" sz="2800" b="1" dirty="0" smtClean="0">
                <a:latin typeface="+mn-lt"/>
                <a:ea typeface="ＭＳ Ｐゴシック" pitchFamily="34" charset="-128"/>
              </a:rPr>
              <a:t>The Controversial/Political Nature of Accounting Measurement</a:t>
            </a:r>
          </a:p>
        </p:txBody>
      </p:sp>
      <p:sp>
        <p:nvSpPr>
          <p:cNvPr id="35843" name="Content Placeholder 2"/>
          <p:cNvSpPr>
            <a:spLocks noGrp="1"/>
          </p:cNvSpPr>
          <p:nvPr>
            <p:ph idx="4294967295"/>
          </p:nvPr>
        </p:nvSpPr>
        <p:spPr>
          <a:xfrm>
            <a:off x="594171" y="2132856"/>
            <a:ext cx="8442325" cy="4139803"/>
          </a:xfrm>
          <a:prstGeom prst="rect">
            <a:avLst/>
          </a:prstGeom>
        </p:spPr>
        <p:txBody>
          <a:bodyPr/>
          <a:lstStyle/>
          <a:p>
            <a:pPr>
              <a:spcBef>
                <a:spcPts val="0"/>
              </a:spcBef>
              <a:spcAft>
                <a:spcPts val="0"/>
              </a:spcAft>
              <a:buFont typeface="Arial" panose="020B0604020202020204" pitchFamily="34" charset="0"/>
              <a:buChar char="•"/>
            </a:pPr>
            <a:r>
              <a:rPr lang="en-AU" altLang="en-US" sz="2400" dirty="0" smtClean="0">
                <a:ea typeface="ＭＳ Ｐゴシック" pitchFamily="34" charset="-128"/>
              </a:rPr>
              <a:t>Different </a:t>
            </a:r>
            <a:r>
              <a:rPr lang="en-AU" altLang="en-US" sz="2400" b="1" dirty="0" smtClean="0">
                <a:ea typeface="ＭＳ Ｐゴシック" pitchFamily="34" charset="-128"/>
              </a:rPr>
              <a:t>interest groups </a:t>
            </a:r>
            <a:r>
              <a:rPr lang="en-AU" altLang="en-US" sz="2400" dirty="0" smtClean="0">
                <a:ea typeface="ＭＳ Ｐゴシック" pitchFamily="34" charset="-128"/>
              </a:rPr>
              <a:t>may favour different accounting measurement </a:t>
            </a:r>
            <a:r>
              <a:rPr lang="en-AU" altLang="en-US" sz="2400" dirty="0">
                <a:ea typeface="ＭＳ Ｐゴシック" pitchFamily="34" charset="-128"/>
              </a:rPr>
              <a:t>approaches </a:t>
            </a:r>
            <a:endParaRPr lang="en-AU" altLang="en-US" sz="2400" dirty="0" smtClean="0">
              <a:ea typeface="ＭＳ Ｐゴシック" pitchFamily="34" charset="-128"/>
            </a:endParaRPr>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Variable and subjective in practice  </a:t>
            </a:r>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Impact on financial performance and position</a:t>
            </a:r>
          </a:p>
          <a:p>
            <a:pPr>
              <a:spcBef>
                <a:spcPts val="0"/>
              </a:spcBef>
              <a:spcAft>
                <a:spcPts val="0"/>
              </a:spcAft>
              <a:buFont typeface="Arial" panose="020B0604020202020204" pitchFamily="34" charset="0"/>
              <a:buChar char="•"/>
            </a:pPr>
            <a:endParaRPr lang="en-AU" altLang="en-US" sz="2400" dirty="0" smtClean="0">
              <a:ea typeface="ＭＳ Ｐゴシック" pitchFamily="34" charset="-128"/>
            </a:endParaRPr>
          </a:p>
          <a:p>
            <a:pPr>
              <a:spcBef>
                <a:spcPts val="0"/>
              </a:spcBef>
              <a:spcAft>
                <a:spcPts val="0"/>
              </a:spcAft>
              <a:buFont typeface="Arial" panose="020B0604020202020204" pitchFamily="34" charset="0"/>
              <a:buChar char="•"/>
            </a:pPr>
            <a:r>
              <a:rPr lang="en-AU" altLang="en-US" sz="2400" b="1" dirty="0" smtClean="0">
                <a:ea typeface="ＭＳ Ｐゴシック" pitchFamily="34" charset="-128"/>
              </a:rPr>
              <a:t>Fair value </a:t>
            </a:r>
            <a:r>
              <a:rPr lang="en-AU" altLang="en-US" sz="2400" dirty="0" smtClean="0">
                <a:ea typeface="ＭＳ Ｐゴシック" pitchFamily="34" charset="-128"/>
              </a:rPr>
              <a:t>the focus during the GFC</a:t>
            </a:r>
          </a:p>
          <a:p>
            <a:pPr lvl="3">
              <a:spcBef>
                <a:spcPts val="0"/>
              </a:spcBef>
              <a:spcAft>
                <a:spcPts val="0"/>
              </a:spcAft>
              <a:buFont typeface="Wingdings" charset="2"/>
              <a:buChar char="§"/>
            </a:pPr>
            <a:r>
              <a:rPr lang="en-AU" altLang="en-US" sz="2400" dirty="0" smtClean="0"/>
              <a:t>May have made economic crisis worse</a:t>
            </a:r>
          </a:p>
          <a:p>
            <a:pPr lvl="3">
              <a:spcBef>
                <a:spcPts val="0"/>
              </a:spcBef>
              <a:spcAft>
                <a:spcPts val="0"/>
              </a:spcAft>
              <a:buFont typeface="Wingdings" charset="2"/>
              <a:buChar char="§"/>
            </a:pPr>
            <a:r>
              <a:rPr lang="en-AU" altLang="en-US" sz="2400" dirty="0" smtClean="0"/>
              <a:t>May not be reliable</a:t>
            </a:r>
          </a:p>
          <a:p>
            <a:pPr lvl="3">
              <a:spcBef>
                <a:spcPts val="0"/>
              </a:spcBef>
              <a:spcAft>
                <a:spcPts val="0"/>
              </a:spcAft>
              <a:buFont typeface="Wingdings" charset="2"/>
              <a:buChar char="§"/>
            </a:pPr>
            <a:r>
              <a:rPr lang="en-AU" altLang="en-US" sz="2400" dirty="0" smtClean="0"/>
              <a:t>May have hidden problems</a:t>
            </a:r>
          </a:p>
          <a:p>
            <a:pPr lvl="3">
              <a:spcBef>
                <a:spcPts val="0"/>
              </a:spcBef>
              <a:spcAft>
                <a:spcPts val="0"/>
              </a:spcAft>
              <a:buFont typeface="Wingdings" charset="2"/>
              <a:buChar char="§"/>
            </a:pPr>
            <a:r>
              <a:rPr lang="en-AU" altLang="en-US" sz="2400" dirty="0" smtClean="0"/>
              <a:t>May be difficult to regulate</a:t>
            </a:r>
          </a:p>
        </p:txBody>
      </p:sp>
      <p:sp>
        <p:nvSpPr>
          <p:cNvPr id="3584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037CB1A-8888-41E2-BC88-AA0A092F72B0}" type="slidenum">
              <a:rPr lang="en-AU" altLang="en-US" sz="900" smtClean="0">
                <a:solidFill>
                  <a:schemeClr val="tx2"/>
                </a:solidFill>
              </a:rPr>
              <a:pPr eaLnBrk="1" hangingPunct="1">
                <a:spcAft>
                  <a:spcPct val="0"/>
                </a:spcAft>
                <a:buFontTx/>
                <a:buNone/>
              </a:pPr>
              <a:t>23</a:t>
            </a:fld>
            <a:endParaRPr lang="en-AU" altLang="en-US" sz="900" smtClean="0">
              <a:solidFill>
                <a:schemeClr val="tx2"/>
              </a:solidFill>
            </a:endParaRPr>
          </a:p>
        </p:txBody>
      </p:sp>
    </p:spTree>
    <p:extLst>
      <p:ext uri="{BB962C8B-B14F-4D97-AF65-F5344CB8AC3E}">
        <p14:creationId xmlns:p14="http://schemas.microsoft.com/office/powerpoint/2010/main" val="2698369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Characteristics of an Active Market</a:t>
            </a:r>
            <a:endParaRPr lang="en-AU" sz="2800" b="1" dirty="0"/>
          </a:p>
        </p:txBody>
      </p:sp>
      <p:sp>
        <p:nvSpPr>
          <p:cNvPr id="3" name="Text Placeholder 2"/>
          <p:cNvSpPr>
            <a:spLocks noGrp="1"/>
          </p:cNvSpPr>
          <p:nvPr>
            <p:ph type="body" sz="quarter" idx="13"/>
          </p:nvPr>
        </p:nvSpPr>
        <p:spPr/>
        <p:txBody>
          <a:bodyPr/>
          <a:lstStyle/>
          <a:p>
            <a:r>
              <a:rPr lang="en-AU" sz="2400" dirty="0" smtClean="0"/>
              <a:t>AASB 13 Para 15</a:t>
            </a:r>
          </a:p>
          <a:p>
            <a:r>
              <a:rPr lang="en-AU" sz="2400" dirty="0" smtClean="0"/>
              <a:t>A fair value measurement </a:t>
            </a:r>
            <a:r>
              <a:rPr lang="en-AU" sz="2400" b="1" dirty="0" smtClean="0"/>
              <a:t>assumes </a:t>
            </a:r>
            <a:r>
              <a:rPr lang="en-AU" sz="2400" dirty="0" smtClean="0"/>
              <a:t>that the asset or liability is exchanged in an orderly transaction between market participants to sell the asset or transfer the liability at the measurement date under current market conditions.</a:t>
            </a:r>
            <a:endParaRPr lang="en-AU" sz="2400" b="1"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24</a:t>
            </a:fld>
            <a:endParaRPr lang="en-AU"/>
          </a:p>
        </p:txBody>
      </p:sp>
    </p:spTree>
    <p:extLst>
      <p:ext uri="{BB962C8B-B14F-4D97-AF65-F5344CB8AC3E}">
        <p14:creationId xmlns:p14="http://schemas.microsoft.com/office/powerpoint/2010/main" val="376407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87338" y="908050"/>
            <a:ext cx="8677150" cy="611188"/>
          </a:xfrm>
        </p:spPr>
        <p:txBody>
          <a:bodyPr/>
          <a:lstStyle/>
          <a:p>
            <a:pPr algn="ctr"/>
            <a:r>
              <a:rPr lang="en-AU" altLang="en-US" sz="2800" b="1" dirty="0" smtClean="0">
                <a:latin typeface="+mn-lt"/>
                <a:ea typeface="ＭＳ Ｐゴシック" pitchFamily="34" charset="-128"/>
              </a:rPr>
              <a:t>Fair Value and The Importance of an Active Market</a:t>
            </a:r>
            <a:endParaRPr lang="en-US" altLang="en-US" sz="2800" b="1" dirty="0" smtClean="0">
              <a:latin typeface="+mn-lt"/>
              <a:ea typeface="ＭＳ Ｐゴシック" pitchFamily="34" charset="-128"/>
            </a:endParaRPr>
          </a:p>
        </p:txBody>
      </p:sp>
      <p:sp>
        <p:nvSpPr>
          <p:cNvPr id="41987" name="Content Placeholder 2"/>
          <p:cNvSpPr>
            <a:spLocks noGrp="1"/>
          </p:cNvSpPr>
          <p:nvPr>
            <p:ph idx="4294967295"/>
          </p:nvPr>
        </p:nvSpPr>
        <p:spPr>
          <a:xfrm>
            <a:off x="457200" y="1600200"/>
            <a:ext cx="8686800" cy="4708525"/>
          </a:xfrm>
          <a:prstGeom prst="rect">
            <a:avLst/>
          </a:prstGeom>
        </p:spPr>
        <p:txBody>
          <a:bodyPr lIns="91440" tIns="45720"/>
          <a:lstStyle/>
          <a:p>
            <a:pPr marL="0" indent="0"/>
            <a:r>
              <a:rPr lang="en-AU" altLang="en-US" sz="2400" dirty="0" smtClean="0">
                <a:ea typeface="ＭＳ Ｐゴシック" pitchFamily="34" charset="-128"/>
              </a:rPr>
              <a:t>AASB13 para 16</a:t>
            </a:r>
          </a:p>
          <a:p>
            <a:pPr>
              <a:buFont typeface="Arial" panose="020B0604020202020204" pitchFamily="34" charset="0"/>
              <a:buChar char="•"/>
            </a:pPr>
            <a:r>
              <a:rPr lang="en-AU" altLang="en-US" sz="2400" dirty="0" smtClean="0">
                <a:ea typeface="ＭＳ Ｐゴシック" pitchFamily="34" charset="-128"/>
              </a:rPr>
              <a:t>A fair value </a:t>
            </a:r>
            <a:r>
              <a:rPr lang="en-AU" altLang="en-US" sz="2400" dirty="0" smtClean="0">
                <a:solidFill>
                  <a:srgbClr val="000000"/>
                </a:solidFill>
                <a:ea typeface="ＭＳ Ｐゴシック" pitchFamily="34" charset="-128"/>
              </a:rPr>
              <a:t>measurement assumes that the transaction to sell the asset or transfer the liability takes place either:</a:t>
            </a:r>
          </a:p>
          <a:p>
            <a:pPr marL="914400" lvl="1" indent="-457200">
              <a:buFontTx/>
              <a:buAutoNum type="alphaLcParenBoth"/>
            </a:pPr>
            <a:r>
              <a:rPr lang="en-AU" altLang="en-US" sz="2400" dirty="0" smtClean="0">
                <a:solidFill>
                  <a:srgbClr val="000000"/>
                </a:solidFill>
              </a:rPr>
              <a:t>in the </a:t>
            </a:r>
            <a:r>
              <a:rPr lang="en-AU" altLang="en-US" sz="2400" b="1" i="1" dirty="0" smtClean="0">
                <a:solidFill>
                  <a:srgbClr val="000000"/>
                </a:solidFill>
              </a:rPr>
              <a:t>principal market</a:t>
            </a:r>
            <a:r>
              <a:rPr lang="en-AU" altLang="en-US" sz="2400" b="1" dirty="0" smtClean="0">
                <a:solidFill>
                  <a:srgbClr val="000000"/>
                </a:solidFill>
              </a:rPr>
              <a:t> </a:t>
            </a:r>
            <a:r>
              <a:rPr lang="en-AU" altLang="en-US" sz="2400" dirty="0" smtClean="0">
                <a:solidFill>
                  <a:srgbClr val="000000"/>
                </a:solidFill>
              </a:rPr>
              <a:t>for the asset or liability; or</a:t>
            </a:r>
          </a:p>
          <a:p>
            <a:pPr marL="914400" lvl="1" indent="-457200">
              <a:buFontTx/>
              <a:buNone/>
            </a:pPr>
            <a:endParaRPr lang="en-AU" altLang="en-US" sz="2400" dirty="0" smtClean="0"/>
          </a:p>
          <a:p>
            <a:pPr marL="914400" lvl="1" indent="-457200">
              <a:buFontTx/>
              <a:buNone/>
            </a:pPr>
            <a:r>
              <a:rPr lang="en-AU" altLang="en-US" sz="2400" dirty="0" smtClean="0"/>
              <a:t>(b) in the absence of a principal market, in the </a:t>
            </a:r>
            <a:r>
              <a:rPr lang="en-AU" altLang="en-US" sz="2400" b="1" i="1" dirty="0" smtClean="0"/>
              <a:t>most advantageous market</a:t>
            </a:r>
            <a:r>
              <a:rPr lang="en-AU" altLang="en-US" sz="2400" b="1" dirty="0" smtClean="0"/>
              <a:t> </a:t>
            </a:r>
            <a:r>
              <a:rPr lang="en-AU" altLang="en-US" sz="2400" dirty="0" smtClean="0"/>
              <a:t>for the asset or liability.</a:t>
            </a:r>
          </a:p>
          <a:p>
            <a:pPr marL="914400" lvl="1" indent="-457200">
              <a:buFontTx/>
              <a:buNone/>
            </a:pPr>
            <a:r>
              <a:rPr lang="en-AU" altLang="en-US" sz="2400" b="1" dirty="0" smtClean="0"/>
              <a:t>Appendix A Defined Terms</a:t>
            </a:r>
          </a:p>
          <a:p>
            <a:pPr marL="914400" lvl="1" indent="-457200">
              <a:buFontTx/>
              <a:buNone/>
            </a:pPr>
            <a:endParaRPr lang="en-US" altLang="en-US" sz="2400" dirty="0" smtClean="0"/>
          </a:p>
          <a:p>
            <a:pPr>
              <a:buFont typeface="Wingdings" pitchFamily="2" charset="2"/>
              <a:buNone/>
            </a:pPr>
            <a:r>
              <a:rPr lang="en-US" altLang="en-US" sz="2400" dirty="0" smtClean="0">
                <a:ea typeface="ＭＳ Ｐゴシック" pitchFamily="34" charset="-128"/>
              </a:rPr>
              <a:t>Para 19 - The entity must have access to the principal (or most advantageous) market at the measurement date.</a:t>
            </a:r>
          </a:p>
          <a:p>
            <a:pPr>
              <a:buFont typeface="Wingdings" pitchFamily="2" charset="2"/>
              <a:buNone/>
            </a:pPr>
            <a:endParaRPr lang="en-US" altLang="en-US" sz="2400" dirty="0" smtClean="0">
              <a:ea typeface="ＭＳ Ｐゴシック" pitchFamily="34" charset="-128"/>
            </a:endParaRPr>
          </a:p>
          <a:p>
            <a:pPr>
              <a:buFont typeface="Wingdings" pitchFamily="2" charset="2"/>
              <a:buNone/>
            </a:pPr>
            <a:endParaRPr lang="en-AU" altLang="en-US" sz="2000" dirty="0" smtClean="0">
              <a:ea typeface="ＭＳ Ｐゴシック" pitchFamily="34" charset="-128"/>
            </a:endParaRPr>
          </a:p>
        </p:txBody>
      </p:sp>
      <p:sp>
        <p:nvSpPr>
          <p:cNvPr id="4198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D9B81C7-9DE4-4F70-9B35-5F6548AED7A6}" type="slidenum">
              <a:rPr lang="en-AU" altLang="en-US" sz="900" smtClean="0">
                <a:solidFill>
                  <a:schemeClr val="tx2"/>
                </a:solidFill>
              </a:rPr>
              <a:pPr eaLnBrk="1" hangingPunct="1">
                <a:spcAft>
                  <a:spcPct val="0"/>
                </a:spcAft>
                <a:buFontTx/>
                <a:buNone/>
              </a:pPr>
              <a:t>25</a:t>
            </a:fld>
            <a:endParaRPr lang="en-AU" altLang="en-US" sz="900" smtClean="0">
              <a:solidFill>
                <a:schemeClr val="tx2"/>
              </a:solidFill>
            </a:endParaRPr>
          </a:p>
        </p:txBody>
      </p:sp>
    </p:spTree>
    <p:extLst>
      <p:ext uri="{BB962C8B-B14F-4D97-AF65-F5344CB8AC3E}">
        <p14:creationId xmlns:p14="http://schemas.microsoft.com/office/powerpoint/2010/main" val="34438804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latin typeface="+mn-lt"/>
              </a:rPr>
              <a:t>Market Participants – Appendix A Defined Terms</a:t>
            </a:r>
            <a:endParaRPr lang="en-AU" sz="2800" b="1" dirty="0">
              <a:latin typeface="+mn-lt"/>
            </a:endParaRPr>
          </a:p>
        </p:txBody>
      </p:sp>
      <p:sp>
        <p:nvSpPr>
          <p:cNvPr id="3" name="Text Placeholder 2"/>
          <p:cNvSpPr>
            <a:spLocks noGrp="1"/>
          </p:cNvSpPr>
          <p:nvPr>
            <p:ph type="body" sz="quarter" idx="13"/>
          </p:nvPr>
        </p:nvSpPr>
        <p:spPr>
          <a:xfrm>
            <a:off x="395288" y="1772816"/>
            <a:ext cx="8280400" cy="4248572"/>
          </a:xfrm>
        </p:spPr>
        <p:txBody>
          <a:bodyPr/>
          <a:lstStyle/>
          <a:p>
            <a:pPr marL="0" indent="0">
              <a:spcAft>
                <a:spcPts val="0"/>
              </a:spcAft>
            </a:pPr>
            <a:r>
              <a:rPr lang="en-US" altLang="en-US" sz="2400" dirty="0" smtClean="0">
                <a:ea typeface="ＭＳ Ｐゴシック" pitchFamily="34" charset="-128"/>
              </a:rPr>
              <a:t>	Para 22</a:t>
            </a:r>
            <a:endParaRPr lang="en-US" altLang="en-US" sz="2400" dirty="0">
              <a:ea typeface="ＭＳ Ｐゴシック" pitchFamily="34" charset="-128"/>
            </a:endParaRPr>
          </a:p>
          <a:p>
            <a:pPr marL="800100" lvl="1" indent="-342900">
              <a:spcAft>
                <a:spcPts val="0"/>
              </a:spcAft>
              <a:buFont typeface="Wingdings" panose="05000000000000000000" pitchFamily="2" charset="2"/>
              <a:buChar char="Ø"/>
            </a:pPr>
            <a:r>
              <a:rPr lang="en-US" altLang="en-US" sz="2400" dirty="0" smtClean="0"/>
              <a:t>An entity shall measure the </a:t>
            </a:r>
            <a:r>
              <a:rPr lang="en-US" altLang="en-US" sz="2400" b="1" dirty="0"/>
              <a:t>fair value </a:t>
            </a:r>
            <a:r>
              <a:rPr lang="en-US" altLang="en-US" sz="2400" dirty="0"/>
              <a:t>of </a:t>
            </a:r>
            <a:r>
              <a:rPr lang="en-US" altLang="en-US" sz="2400" dirty="0" smtClean="0"/>
              <a:t>an </a:t>
            </a:r>
            <a:r>
              <a:rPr lang="en-US" altLang="en-US" sz="2400" dirty="0"/>
              <a:t>asset or liability </a:t>
            </a:r>
            <a:r>
              <a:rPr lang="en-US" altLang="en-US" sz="2400" dirty="0" smtClean="0"/>
              <a:t>using </a:t>
            </a:r>
            <a:r>
              <a:rPr lang="en-US" altLang="en-US" sz="2400" dirty="0"/>
              <a:t>the </a:t>
            </a:r>
            <a:r>
              <a:rPr lang="en-US" altLang="en-US" sz="2400" b="1" dirty="0"/>
              <a:t>assumptions</a:t>
            </a:r>
            <a:r>
              <a:rPr lang="en-US" altLang="en-US" sz="2400" dirty="0"/>
              <a:t> that market participants would use in pricing the asset or </a:t>
            </a:r>
            <a:r>
              <a:rPr lang="en-US" altLang="en-US" sz="2400" dirty="0" smtClean="0"/>
              <a:t>liability, assuming that market participants act in their best interest.</a:t>
            </a:r>
          </a:p>
          <a:p>
            <a:pPr marL="457200" lvl="1" indent="0">
              <a:spcAft>
                <a:spcPts val="0"/>
              </a:spcAft>
              <a:buNone/>
            </a:pPr>
            <a:r>
              <a:rPr lang="en-US" altLang="en-US" sz="2400" dirty="0" smtClean="0"/>
              <a:t>	Para 23</a:t>
            </a:r>
          </a:p>
          <a:p>
            <a:pPr marL="800100" lvl="1" indent="-342900">
              <a:spcAft>
                <a:spcPts val="0"/>
              </a:spcAft>
              <a:buFont typeface="Wingdings" panose="05000000000000000000" pitchFamily="2" charset="2"/>
              <a:buChar char="Ø"/>
            </a:pPr>
            <a:r>
              <a:rPr lang="en-US" altLang="en-US" sz="2400" dirty="0" smtClean="0"/>
              <a:t>In </a:t>
            </a:r>
            <a:r>
              <a:rPr lang="en-US" altLang="en-US" sz="2400" dirty="0"/>
              <a:t>developing those </a:t>
            </a:r>
            <a:r>
              <a:rPr lang="en-US" altLang="en-US" sz="2400" b="1" dirty="0"/>
              <a:t>assumptions</a:t>
            </a:r>
            <a:r>
              <a:rPr lang="en-US" altLang="en-US" sz="2400" dirty="0"/>
              <a:t>, an entity need not identify specific market participants. </a:t>
            </a:r>
          </a:p>
          <a:p>
            <a:endParaRPr lang="en-AU"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26</a:t>
            </a:fld>
            <a:endParaRPr lang="en-AU"/>
          </a:p>
        </p:txBody>
      </p:sp>
    </p:spTree>
    <p:extLst>
      <p:ext uri="{BB962C8B-B14F-4D97-AF65-F5344CB8AC3E}">
        <p14:creationId xmlns:p14="http://schemas.microsoft.com/office/powerpoint/2010/main" val="23517815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A197398-2531-4FDF-A984-CDC4FF74AABF}" type="slidenum">
              <a:rPr lang="en-AU" smtClean="0"/>
              <a:pPr>
                <a:defRPr/>
              </a:pPr>
              <a:t>27</a:t>
            </a:fld>
            <a:endParaRPr lang="en-AU"/>
          </a:p>
        </p:txBody>
      </p:sp>
      <p:sp>
        <p:nvSpPr>
          <p:cNvPr id="5" name="Title 4"/>
          <p:cNvSpPr txBox="1">
            <a:spLocks/>
          </p:cNvSpPr>
          <p:nvPr/>
        </p:nvSpPr>
        <p:spPr>
          <a:xfrm>
            <a:off x="395537" y="944563"/>
            <a:ext cx="8280919" cy="900261"/>
          </a:xfrm>
          <a:prstGeom prst="rect">
            <a:avLst/>
          </a:prstGeom>
        </p:spPr>
        <p:txBody>
          <a:bodyPr/>
          <a:lstStyle>
            <a:lvl1pPr algn="l" rtl="0" eaLnBrk="1" fontAlgn="base" hangingPunct="1">
              <a:spcBef>
                <a:spcPct val="0"/>
              </a:spcBef>
              <a:spcAft>
                <a:spcPct val="0"/>
              </a:spcAft>
              <a:defRPr sz="2600">
                <a:solidFill>
                  <a:schemeClr val="accent1"/>
                </a:solidFill>
                <a:latin typeface="+mj-lt"/>
                <a:ea typeface="MS PGothic" panose="020B0600070205080204" pitchFamily="34" charset="-128"/>
                <a:cs typeface="+mj-cs"/>
              </a:defRPr>
            </a:lvl1pPr>
            <a:lvl2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2pPr>
            <a:lvl3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3pPr>
            <a:lvl4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4pPr>
            <a:lvl5pPr algn="l" rtl="0" eaLnBrk="1" fontAlgn="base" hangingPunct="1">
              <a:spcBef>
                <a:spcPct val="0"/>
              </a:spcBef>
              <a:spcAft>
                <a:spcPct val="0"/>
              </a:spcAft>
              <a:defRPr sz="2600">
                <a:solidFill>
                  <a:srgbClr val="114D97"/>
                </a:solidFill>
                <a:latin typeface="Times New Roman" charset="0"/>
                <a:ea typeface="MS PGothic" panose="020B0600070205080204" pitchFamily="34" charset="-128"/>
                <a:cs typeface="Arial" charset="0"/>
              </a:defRPr>
            </a:lvl5pPr>
            <a:lvl6pPr marL="457200" algn="l" rtl="0" eaLnBrk="1" fontAlgn="base" hangingPunct="1">
              <a:spcBef>
                <a:spcPct val="0"/>
              </a:spcBef>
              <a:spcAft>
                <a:spcPct val="0"/>
              </a:spcAft>
              <a:defRPr sz="3200" b="1">
                <a:solidFill>
                  <a:schemeClr val="tx2"/>
                </a:solidFill>
                <a:latin typeface="Arial" charset="0"/>
                <a:ea typeface="Arial" charset="0"/>
                <a:cs typeface="Arial" charset="0"/>
              </a:defRPr>
            </a:lvl6pPr>
            <a:lvl7pPr marL="914400" algn="l" rtl="0" eaLnBrk="1" fontAlgn="base" hangingPunct="1">
              <a:spcBef>
                <a:spcPct val="0"/>
              </a:spcBef>
              <a:spcAft>
                <a:spcPct val="0"/>
              </a:spcAft>
              <a:defRPr sz="3200" b="1">
                <a:solidFill>
                  <a:schemeClr val="tx2"/>
                </a:solidFill>
                <a:latin typeface="Arial" charset="0"/>
                <a:ea typeface="Arial" charset="0"/>
                <a:cs typeface="Arial" charset="0"/>
              </a:defRPr>
            </a:lvl7pPr>
            <a:lvl8pPr marL="1371600" algn="l" rtl="0" eaLnBrk="1" fontAlgn="base" hangingPunct="1">
              <a:spcBef>
                <a:spcPct val="0"/>
              </a:spcBef>
              <a:spcAft>
                <a:spcPct val="0"/>
              </a:spcAft>
              <a:defRPr sz="3200" b="1">
                <a:solidFill>
                  <a:schemeClr val="tx2"/>
                </a:solidFill>
                <a:latin typeface="Arial" charset="0"/>
                <a:ea typeface="Arial" charset="0"/>
                <a:cs typeface="Arial" charset="0"/>
              </a:defRPr>
            </a:lvl8pPr>
            <a:lvl9pPr marL="1828800" algn="l" rtl="0" eaLnBrk="1" fontAlgn="base" hangingPunct="1">
              <a:spcBef>
                <a:spcPct val="0"/>
              </a:spcBef>
              <a:spcAft>
                <a:spcPct val="0"/>
              </a:spcAft>
              <a:defRPr sz="3200" b="1">
                <a:solidFill>
                  <a:schemeClr val="tx2"/>
                </a:solidFill>
                <a:latin typeface="Arial" charset="0"/>
                <a:ea typeface="Arial" charset="0"/>
                <a:cs typeface="Arial" charset="0"/>
              </a:defRPr>
            </a:lvl9pPr>
          </a:lstStyle>
          <a:p>
            <a:pPr algn="ctr"/>
            <a:r>
              <a:rPr lang="en-AU" altLang="en-US" sz="2800" b="1" kern="0" dirty="0" smtClean="0">
                <a:latin typeface="+mn-lt"/>
                <a:ea typeface="ＭＳ Ｐゴシック" pitchFamily="34" charset="-128"/>
              </a:rPr>
              <a:t>Fair Value Focuses on an Exit Price — Why?</a:t>
            </a:r>
          </a:p>
        </p:txBody>
      </p:sp>
      <p:sp>
        <p:nvSpPr>
          <p:cNvPr id="6" name="Content Placeholder 2"/>
          <p:cNvSpPr txBox="1">
            <a:spLocks/>
          </p:cNvSpPr>
          <p:nvPr/>
        </p:nvSpPr>
        <p:spPr bwMode="auto">
          <a:xfrm>
            <a:off x="395288" y="1700808"/>
            <a:ext cx="8442325" cy="47158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0"/>
              </a:spcBef>
              <a:spcAft>
                <a:spcPts val="1200"/>
              </a:spcAft>
              <a:buFont typeface="Wingdings" panose="05000000000000000000" pitchFamily="2" charset="2"/>
              <a:defRPr sz="1600">
                <a:solidFill>
                  <a:schemeClr val="tx1"/>
                </a:solidFill>
                <a:latin typeface="+mn-lt"/>
                <a:ea typeface="MS PGothic" panose="020B0600070205080204" pitchFamily="34" charset="-128"/>
                <a:cs typeface="+mn-cs"/>
              </a:defRPr>
            </a:lvl1pPr>
            <a:lvl2pPr marL="182563" indent="-182563" algn="l" rtl="0" eaLnBrk="1" fontAlgn="base" hangingPunct="1">
              <a:spcBef>
                <a:spcPct val="0"/>
              </a:spcBef>
              <a:spcAft>
                <a:spcPct val="0"/>
              </a:spcAft>
              <a:buFont typeface="Arial" panose="020B0604020202020204" pitchFamily="34" charset="0"/>
              <a:buChar char="•"/>
              <a:defRPr sz="1600">
                <a:solidFill>
                  <a:schemeClr val="tx1"/>
                </a:solidFill>
                <a:latin typeface="+mn-lt"/>
                <a:ea typeface="+mn-ea"/>
                <a:cs typeface="+mn-cs"/>
              </a:defRPr>
            </a:lvl2pPr>
            <a:lvl3pPr marL="539750" indent="-182563" algn="l" rtl="0" eaLnBrk="1" fontAlgn="base" hangingPunct="1">
              <a:spcBef>
                <a:spcPct val="20000"/>
              </a:spcBef>
              <a:spcAft>
                <a:spcPct val="0"/>
              </a:spcAft>
              <a:buChar char="•"/>
              <a:defRPr sz="1600">
                <a:solidFill>
                  <a:schemeClr val="tx1"/>
                </a:solidFill>
                <a:latin typeface="+mn-lt"/>
                <a:ea typeface="+mn-ea"/>
                <a:cs typeface="+mn-cs"/>
              </a:defRPr>
            </a:lvl3pPr>
            <a:lvl4pPr marL="804863" indent="-265113" algn="l" rtl="0" eaLnBrk="1" fontAlgn="base" hangingPunct="1">
              <a:spcBef>
                <a:spcPct val="20000"/>
              </a:spcBef>
              <a:spcAft>
                <a:spcPct val="0"/>
              </a:spcAft>
              <a:buChar char="–"/>
              <a:defRPr sz="1600">
                <a:solidFill>
                  <a:schemeClr val="tx1"/>
                </a:solidFill>
                <a:latin typeface="+mn-lt"/>
                <a:ea typeface="+mn-ea"/>
                <a:cs typeface="+mn-cs"/>
              </a:defRPr>
            </a:lvl4pPr>
            <a:lvl5pPr marL="1079500" indent="-274638" algn="l" rtl="0" eaLnBrk="1" fontAlgn="base" hangingPunct="1">
              <a:spcBef>
                <a:spcPct val="20000"/>
              </a:spcBef>
              <a:spcAft>
                <a:spcPct val="0"/>
              </a:spcAft>
              <a:buChar char="»"/>
              <a:defRPr sz="1600">
                <a:solidFill>
                  <a:schemeClr val="tx1"/>
                </a:solidFill>
                <a:latin typeface="Helvetica" charset="0"/>
                <a:ea typeface="+mn-ea"/>
                <a:cs typeface="+mn-cs"/>
              </a:defRPr>
            </a:lvl5pPr>
            <a:lvl6pPr marL="2798763" indent="-228600" algn="l" rtl="0" eaLnBrk="1" fontAlgn="base" hangingPunct="1">
              <a:spcBef>
                <a:spcPct val="20000"/>
              </a:spcBef>
              <a:spcAft>
                <a:spcPct val="0"/>
              </a:spcAft>
              <a:buChar char="»"/>
              <a:defRPr sz="2000">
                <a:solidFill>
                  <a:schemeClr val="tx1"/>
                </a:solidFill>
                <a:latin typeface="Helvetica" charset="0"/>
                <a:ea typeface="+mn-ea"/>
                <a:cs typeface="+mn-cs"/>
              </a:defRPr>
            </a:lvl6pPr>
            <a:lvl7pPr marL="3255963" indent="-228600" algn="l" rtl="0" eaLnBrk="1" fontAlgn="base" hangingPunct="1">
              <a:spcBef>
                <a:spcPct val="20000"/>
              </a:spcBef>
              <a:spcAft>
                <a:spcPct val="0"/>
              </a:spcAft>
              <a:buChar char="»"/>
              <a:defRPr sz="2000">
                <a:solidFill>
                  <a:schemeClr val="tx1"/>
                </a:solidFill>
                <a:latin typeface="Helvetica" charset="0"/>
                <a:ea typeface="+mn-ea"/>
                <a:cs typeface="+mn-cs"/>
              </a:defRPr>
            </a:lvl7pPr>
            <a:lvl8pPr marL="3713163" indent="-228600" algn="l" rtl="0" eaLnBrk="1" fontAlgn="base" hangingPunct="1">
              <a:spcBef>
                <a:spcPct val="20000"/>
              </a:spcBef>
              <a:spcAft>
                <a:spcPct val="0"/>
              </a:spcAft>
              <a:buChar char="»"/>
              <a:defRPr sz="2000">
                <a:solidFill>
                  <a:schemeClr val="tx1"/>
                </a:solidFill>
                <a:latin typeface="Helvetica" charset="0"/>
                <a:ea typeface="+mn-ea"/>
                <a:cs typeface="+mn-cs"/>
              </a:defRPr>
            </a:lvl8pPr>
            <a:lvl9pPr marL="4170363" indent="-228600" algn="l" rtl="0" eaLnBrk="1" fontAlgn="base" hangingPunct="1">
              <a:spcBef>
                <a:spcPct val="20000"/>
              </a:spcBef>
              <a:spcAft>
                <a:spcPct val="0"/>
              </a:spcAft>
              <a:buChar char="»"/>
              <a:defRPr sz="2000">
                <a:solidFill>
                  <a:schemeClr val="tx1"/>
                </a:solidFill>
                <a:latin typeface="Helvetica" charset="0"/>
                <a:ea typeface="+mn-ea"/>
                <a:cs typeface="+mn-cs"/>
              </a:defRPr>
            </a:lvl9pPr>
          </a:lstStyle>
          <a:p>
            <a:pPr>
              <a:spcAft>
                <a:spcPts val="0"/>
              </a:spcAft>
              <a:buFont typeface="Arial" panose="020B0604020202020204" pitchFamily="34" charset="0"/>
              <a:buChar char="•"/>
            </a:pPr>
            <a:r>
              <a:rPr lang="en-US" altLang="en-US" sz="2400" b="1" kern="0" dirty="0" smtClean="0">
                <a:ea typeface="ＭＳ Ｐゴシック" pitchFamily="34" charset="-128"/>
              </a:rPr>
              <a:t>It is current. </a:t>
            </a:r>
            <a:r>
              <a:rPr lang="en-US" altLang="en-US" sz="2400" kern="0" dirty="0" smtClean="0">
                <a:ea typeface="ＭＳ Ｐゴシック" pitchFamily="34" charset="-128"/>
              </a:rPr>
              <a:t>It allows users to focus on a value today, not some historical cost that may/may not be relevant.</a:t>
            </a:r>
            <a:endParaRPr lang="en-US" altLang="en-US" sz="2400" b="1" kern="0" dirty="0" smtClean="0">
              <a:ea typeface="ＭＳ Ｐゴシック" pitchFamily="34" charset="-128"/>
            </a:endParaRPr>
          </a:p>
          <a:p>
            <a:pPr>
              <a:spcAft>
                <a:spcPts val="0"/>
              </a:spcAft>
              <a:buFont typeface="Wingdings" panose="05000000000000000000" pitchFamily="2" charset="2"/>
              <a:buChar char="Ø"/>
            </a:pPr>
            <a:endParaRPr lang="en-US" altLang="en-US" sz="2400" kern="0" dirty="0" smtClean="0">
              <a:ea typeface="ＭＳ Ｐゴシック" pitchFamily="34" charset="-128"/>
            </a:endParaRPr>
          </a:p>
          <a:p>
            <a:pPr>
              <a:spcAft>
                <a:spcPts val="0"/>
              </a:spcAft>
              <a:buFont typeface="Arial" panose="020B0604020202020204" pitchFamily="34" charset="0"/>
              <a:buChar char="•"/>
            </a:pPr>
            <a:r>
              <a:rPr lang="en-US" altLang="en-US" sz="2400" b="1" kern="0" dirty="0" smtClean="0">
                <a:ea typeface="ＭＳ Ｐゴシック" pitchFamily="34" charset="-128"/>
              </a:rPr>
              <a:t>It is specific. </a:t>
            </a:r>
            <a:r>
              <a:rPr lang="en-US" altLang="en-US" sz="2400" kern="0" dirty="0" smtClean="0">
                <a:ea typeface="ＭＳ Ｐゴシック" pitchFamily="34" charset="-128"/>
              </a:rPr>
              <a:t>It focuses on the asset or liability at hand, rather than the price to purchase a generic equivalent.</a:t>
            </a:r>
          </a:p>
          <a:p>
            <a:pPr>
              <a:spcAft>
                <a:spcPts val="0"/>
              </a:spcAft>
              <a:buFont typeface="Arial" panose="020B0604020202020204" pitchFamily="34" charset="0"/>
              <a:buChar char="•"/>
            </a:pPr>
            <a:endParaRPr lang="en-US" altLang="en-US" sz="2400" kern="0" dirty="0">
              <a:ea typeface="ＭＳ Ｐゴシック" pitchFamily="34" charset="-128"/>
            </a:endParaRPr>
          </a:p>
          <a:p>
            <a:pPr>
              <a:spcAft>
                <a:spcPts val="0"/>
              </a:spcAft>
              <a:buFont typeface="Arial" panose="020B0604020202020204" pitchFamily="34" charset="0"/>
              <a:buChar char="•"/>
            </a:pPr>
            <a:r>
              <a:rPr lang="en-US" altLang="en-US" sz="2400" b="1" kern="0" dirty="0" smtClean="0">
                <a:ea typeface="ＭＳ Ｐゴシック" pitchFamily="34" charset="-128"/>
              </a:rPr>
              <a:t>It has a level of independence </a:t>
            </a:r>
            <a:r>
              <a:rPr lang="en-US" altLang="en-US" sz="2400" kern="0" dirty="0" smtClean="0">
                <a:ea typeface="ＭＳ Ｐゴシック" pitchFamily="34" charset="-128"/>
              </a:rPr>
              <a:t>by introducing an external party into the transaction.</a:t>
            </a:r>
            <a:endParaRPr lang="en-US" altLang="en-US" sz="2400" b="1" kern="0" dirty="0" smtClean="0">
              <a:ea typeface="ＭＳ Ｐゴシック" pitchFamily="34" charset="-128"/>
            </a:endParaRPr>
          </a:p>
          <a:p>
            <a:pPr>
              <a:spcAft>
                <a:spcPts val="0"/>
              </a:spcAft>
              <a:buFont typeface="Arial" panose="020B0604020202020204" pitchFamily="34" charset="0"/>
              <a:buChar char="•"/>
            </a:pPr>
            <a:endParaRPr lang="en-US" altLang="en-US" sz="2400" kern="0" dirty="0">
              <a:ea typeface="ＭＳ Ｐゴシック" pitchFamily="34" charset="-128"/>
            </a:endParaRPr>
          </a:p>
          <a:p>
            <a:pPr>
              <a:spcAft>
                <a:spcPts val="0"/>
              </a:spcAft>
              <a:buFont typeface="Arial" panose="020B0604020202020204" pitchFamily="34" charset="0"/>
              <a:buChar char="•"/>
            </a:pPr>
            <a:r>
              <a:rPr lang="en-US" altLang="en-US" sz="2400" b="1" kern="0" dirty="0" smtClean="0">
                <a:ea typeface="ＭＳ Ｐゴシック" pitchFamily="34" charset="-128"/>
              </a:rPr>
              <a:t>Appendix A Defined Terms – Exit Price</a:t>
            </a:r>
          </a:p>
          <a:p>
            <a:pPr>
              <a:spcAft>
                <a:spcPts val="0"/>
              </a:spcAft>
              <a:buFont typeface="Arial" panose="020B0604020202020204" pitchFamily="34" charset="0"/>
              <a:buChar char="•"/>
            </a:pPr>
            <a:r>
              <a:rPr lang="en-US" altLang="en-US" sz="2400" kern="0" dirty="0" smtClean="0">
                <a:ea typeface="ＭＳ Ｐゴシック" pitchFamily="34" charset="-128"/>
              </a:rPr>
              <a:t>The price that would be received to sell an asset or paid to transfer a liability.</a:t>
            </a:r>
          </a:p>
        </p:txBody>
      </p:sp>
    </p:spTree>
    <p:extLst>
      <p:ext uri="{BB962C8B-B14F-4D97-AF65-F5344CB8AC3E}">
        <p14:creationId xmlns:p14="http://schemas.microsoft.com/office/powerpoint/2010/main" val="5481726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31800" y="944563"/>
            <a:ext cx="8461375" cy="611187"/>
          </a:xfrm>
        </p:spPr>
        <p:txBody>
          <a:bodyPr/>
          <a:lstStyle/>
          <a:p>
            <a:pPr algn="ctr"/>
            <a:r>
              <a:rPr lang="en-AU" altLang="en-US" sz="2800" b="1" dirty="0" smtClean="0">
                <a:latin typeface="+mn-lt"/>
                <a:ea typeface="ＭＳ Ｐゴシック" pitchFamily="34" charset="-128"/>
              </a:rPr>
              <a:t>Fair Value, Active Market, and Valuation Technique</a:t>
            </a:r>
          </a:p>
        </p:txBody>
      </p:sp>
      <p:sp>
        <p:nvSpPr>
          <p:cNvPr id="45059" name="Content Placeholder 2"/>
          <p:cNvSpPr>
            <a:spLocks noGrp="1"/>
          </p:cNvSpPr>
          <p:nvPr>
            <p:ph idx="4294967295"/>
          </p:nvPr>
        </p:nvSpPr>
        <p:spPr>
          <a:xfrm>
            <a:off x="377825" y="2276872"/>
            <a:ext cx="8442325" cy="3852044"/>
          </a:xfrm>
          <a:prstGeom prst="rect">
            <a:avLst/>
          </a:prstGeom>
        </p:spPr>
        <p:txBody>
          <a:bodyPr lIns="91440" tIns="45720"/>
          <a:lstStyle/>
          <a:p>
            <a:pPr>
              <a:buFont typeface="Arial" panose="020B0604020202020204" pitchFamily="34" charset="0"/>
              <a:buChar char="•"/>
            </a:pPr>
            <a:r>
              <a:rPr lang="en-AU" altLang="en-US" sz="2400" dirty="0" smtClean="0">
                <a:ea typeface="ＭＳ Ｐゴシック" pitchFamily="34" charset="-128"/>
              </a:rPr>
              <a:t>Is the market really inactive?</a:t>
            </a:r>
          </a:p>
          <a:p>
            <a:pPr marL="838200" lvl="2" indent="-342900">
              <a:buFont typeface="Wingdings" panose="05000000000000000000" pitchFamily="2" charset="2"/>
              <a:buChar char="Ø"/>
            </a:pPr>
            <a:r>
              <a:rPr lang="en-AU" altLang="en-US" sz="2400" b="1" dirty="0" smtClean="0"/>
              <a:t>Assume</a:t>
            </a:r>
            <a:r>
              <a:rPr lang="en-AU" altLang="en-US" sz="2400" dirty="0" smtClean="0"/>
              <a:t> a market is active, burden of proof on the accountant to show it is inactive.</a:t>
            </a:r>
          </a:p>
          <a:p>
            <a:pPr marL="838200" lvl="2" indent="-342900"/>
            <a:endParaRPr lang="en-AU" altLang="en-US" sz="2400" dirty="0" smtClean="0"/>
          </a:p>
          <a:p>
            <a:pPr>
              <a:buFont typeface="Arial" panose="020B0604020202020204" pitchFamily="34" charset="0"/>
              <a:buChar char="•"/>
            </a:pPr>
            <a:r>
              <a:rPr lang="en-AU" altLang="en-US" sz="2400" dirty="0" smtClean="0">
                <a:ea typeface="ＭＳ Ｐゴシック" pitchFamily="34" charset="-128"/>
              </a:rPr>
              <a:t>If it is inactive</a:t>
            </a:r>
          </a:p>
          <a:p>
            <a:pPr marL="838200" lvl="2" indent="-342900">
              <a:buFont typeface="Wingdings" panose="05000000000000000000" pitchFamily="2" charset="2"/>
              <a:buChar char="Ø"/>
            </a:pPr>
            <a:r>
              <a:rPr lang="en-AU" altLang="en-US" sz="2400" dirty="0" smtClean="0"/>
              <a:t>Make adjustments (possibly substantial)</a:t>
            </a:r>
          </a:p>
          <a:p>
            <a:pPr marL="838200" lvl="2" indent="-342900">
              <a:buFont typeface="Wingdings" panose="05000000000000000000" pitchFamily="2" charset="2"/>
              <a:buChar char="Ø"/>
            </a:pPr>
            <a:r>
              <a:rPr lang="en-AU" altLang="en-US" sz="2400" dirty="0" smtClean="0"/>
              <a:t>Use an alternative valuation technique</a:t>
            </a:r>
          </a:p>
        </p:txBody>
      </p:sp>
      <p:sp>
        <p:nvSpPr>
          <p:cNvPr id="4506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88574449-B73A-41F9-9774-1C0F83A39A80}" type="slidenum">
              <a:rPr lang="en-AU" altLang="en-US" sz="900" smtClean="0">
                <a:solidFill>
                  <a:schemeClr val="tx2"/>
                </a:solidFill>
              </a:rPr>
              <a:pPr eaLnBrk="1" hangingPunct="1">
                <a:spcAft>
                  <a:spcPct val="0"/>
                </a:spcAft>
                <a:buFontTx/>
                <a:buNone/>
              </a:pPr>
              <a:t>28</a:t>
            </a:fld>
            <a:endParaRPr lang="en-AU" altLang="en-US" sz="900" smtClean="0">
              <a:solidFill>
                <a:schemeClr val="tx2"/>
              </a:solidFill>
            </a:endParaRPr>
          </a:p>
        </p:txBody>
      </p:sp>
    </p:spTree>
    <p:extLst>
      <p:ext uri="{BB962C8B-B14F-4D97-AF65-F5344CB8AC3E}">
        <p14:creationId xmlns:p14="http://schemas.microsoft.com/office/powerpoint/2010/main" val="26271911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Content Placeholder 2"/>
          <p:cNvSpPr>
            <a:spLocks noGrp="1"/>
          </p:cNvSpPr>
          <p:nvPr>
            <p:ph idx="4294967295"/>
          </p:nvPr>
        </p:nvSpPr>
        <p:spPr>
          <a:xfrm>
            <a:off x="35496" y="1844824"/>
            <a:ext cx="8442325" cy="4571851"/>
          </a:xfrm>
          <a:prstGeom prst="rect">
            <a:avLst/>
          </a:prstGeom>
        </p:spPr>
        <p:txBody>
          <a:bodyPr/>
          <a:lstStyle/>
          <a:p>
            <a:pPr marL="0" indent="0">
              <a:spcAft>
                <a:spcPts val="0"/>
              </a:spcAft>
              <a:buFont typeface="Wingdings" pitchFamily="2" charset="2"/>
              <a:buNone/>
            </a:pPr>
            <a:r>
              <a:rPr lang="en-AU" altLang="en-US" sz="2400" dirty="0">
                <a:ea typeface="ＭＳ Ｐゴシック" pitchFamily="34" charset="-128"/>
              </a:rPr>
              <a:t> </a:t>
            </a:r>
            <a:r>
              <a:rPr lang="en-AU" altLang="en-US" sz="2400" dirty="0" smtClean="0">
                <a:ea typeface="ＭＳ Ｐゴシック" pitchFamily="34" charset="-128"/>
              </a:rPr>
              <a:t>      An inactive market would be characterised by:</a:t>
            </a:r>
          </a:p>
          <a:p>
            <a:pPr marL="1149350" lvl="1" indent="-514350">
              <a:spcAft>
                <a:spcPts val="0"/>
              </a:spcAft>
              <a:buFontTx/>
              <a:buAutoNum type="alphaLcParenR"/>
            </a:pPr>
            <a:r>
              <a:rPr lang="en-AU" altLang="en-US" sz="2400" dirty="0" smtClean="0"/>
              <a:t>Few recent transactions.</a:t>
            </a:r>
          </a:p>
          <a:p>
            <a:pPr marL="1149350" lvl="1" indent="-514350">
              <a:spcAft>
                <a:spcPts val="0"/>
              </a:spcAft>
              <a:buFontTx/>
              <a:buAutoNum type="alphaLcParenR"/>
            </a:pPr>
            <a:r>
              <a:rPr lang="en-AU" altLang="en-US" sz="2400" dirty="0" smtClean="0"/>
              <a:t>Price quotations are not developed using current information.</a:t>
            </a:r>
          </a:p>
          <a:p>
            <a:pPr marL="1149350" lvl="1" indent="-514350">
              <a:spcAft>
                <a:spcPts val="0"/>
              </a:spcAft>
              <a:buFontTx/>
              <a:buAutoNum type="alphaLcParenR"/>
            </a:pPr>
            <a:r>
              <a:rPr lang="en-AU" altLang="en-US" sz="2400" dirty="0" smtClean="0"/>
              <a:t>Price quotations vary substantially.</a:t>
            </a:r>
          </a:p>
          <a:p>
            <a:pPr marL="1149350" lvl="1" indent="-514350">
              <a:spcAft>
                <a:spcPts val="0"/>
              </a:spcAft>
              <a:buFontTx/>
              <a:buAutoNum type="alphaLcParenR"/>
            </a:pPr>
            <a:r>
              <a:rPr lang="en-AU" altLang="en-US" sz="2400" dirty="0" smtClean="0"/>
              <a:t>Indices that previously were highly correlated with the fair values of the asset or liability are demonstrably uncorrelated.</a:t>
            </a:r>
          </a:p>
          <a:p>
            <a:pPr marL="1149350" lvl="1" indent="-514350">
              <a:spcAft>
                <a:spcPts val="0"/>
              </a:spcAft>
              <a:buFontTx/>
              <a:buAutoNum type="alphaLcParenR"/>
            </a:pPr>
            <a:r>
              <a:rPr lang="en-AU" altLang="en-US" sz="2400" dirty="0" smtClean="0"/>
              <a:t>The market has gone toxic.</a:t>
            </a:r>
          </a:p>
          <a:p>
            <a:pPr marL="1149350" lvl="1" indent="-514350">
              <a:spcAft>
                <a:spcPts val="0"/>
              </a:spcAft>
              <a:buFontTx/>
              <a:buAutoNum type="alphaLcParenR"/>
            </a:pPr>
            <a:r>
              <a:rPr lang="en-AU" altLang="en-US" sz="2400" dirty="0" smtClean="0"/>
              <a:t>There is a wide bid-ask spread.</a:t>
            </a:r>
          </a:p>
          <a:p>
            <a:pPr marL="1149350" lvl="1" indent="-514350">
              <a:spcAft>
                <a:spcPts val="0"/>
              </a:spcAft>
              <a:buFontTx/>
              <a:buAutoNum type="alphaLcParenR"/>
            </a:pPr>
            <a:r>
              <a:rPr lang="en-AU" altLang="en-US" sz="2400" dirty="0" smtClean="0"/>
              <a:t>There is a significant decline in the activity.</a:t>
            </a:r>
          </a:p>
          <a:p>
            <a:pPr marL="1149350" lvl="1" indent="-514350">
              <a:spcAft>
                <a:spcPts val="0"/>
              </a:spcAft>
              <a:buFontTx/>
              <a:buAutoNum type="alphaLcParenR"/>
            </a:pPr>
            <a:r>
              <a:rPr lang="en-AU" altLang="en-US" sz="2400" dirty="0" smtClean="0"/>
              <a:t>Little information is publicly available.</a:t>
            </a:r>
          </a:p>
        </p:txBody>
      </p:sp>
      <p:sp>
        <p:nvSpPr>
          <p:cNvPr id="4403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B2B9A9CA-9A97-4727-8D9D-662C3F72D2F8}" type="slidenum">
              <a:rPr lang="en-AU" altLang="en-US" sz="900" smtClean="0">
                <a:solidFill>
                  <a:schemeClr val="tx2"/>
                </a:solidFill>
              </a:rPr>
              <a:pPr eaLnBrk="1" hangingPunct="1">
                <a:spcAft>
                  <a:spcPct val="0"/>
                </a:spcAft>
                <a:buFontTx/>
                <a:buNone/>
              </a:pPr>
              <a:t>29</a:t>
            </a:fld>
            <a:endParaRPr lang="en-AU" altLang="en-US" sz="900" smtClean="0">
              <a:solidFill>
                <a:schemeClr val="tx2"/>
              </a:solidFill>
            </a:endParaRPr>
          </a:p>
        </p:txBody>
      </p:sp>
      <p:sp>
        <p:nvSpPr>
          <p:cNvPr id="2" name="Title 1"/>
          <p:cNvSpPr>
            <a:spLocks noGrp="1"/>
          </p:cNvSpPr>
          <p:nvPr>
            <p:ph type="title"/>
          </p:nvPr>
        </p:nvSpPr>
        <p:spPr/>
        <p:txBody>
          <a:bodyPr/>
          <a:lstStyle/>
          <a:p>
            <a:pPr algn="ctr"/>
            <a:r>
              <a:rPr lang="en-US" sz="2800" b="1" dirty="0" smtClean="0">
                <a:latin typeface="+mn-lt"/>
              </a:rPr>
              <a:t>Characteristics of an Inactive Market</a:t>
            </a:r>
            <a:endParaRPr lang="en-US" sz="2800" b="1" dirty="0">
              <a:latin typeface="+mn-lt"/>
            </a:endParaRPr>
          </a:p>
        </p:txBody>
      </p:sp>
    </p:spTree>
    <p:extLst>
      <p:ext uri="{BB962C8B-B14F-4D97-AF65-F5344CB8AC3E}">
        <p14:creationId xmlns:p14="http://schemas.microsoft.com/office/powerpoint/2010/main" val="2631800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sz="2800" b="1" dirty="0" smtClean="0"/>
              <a:t>Valuation techniques</a:t>
            </a:r>
            <a:endParaRPr lang="en-AU" sz="2800" b="1" dirty="0"/>
          </a:p>
        </p:txBody>
      </p:sp>
      <p:sp>
        <p:nvSpPr>
          <p:cNvPr id="3" name="Text Placeholder 2"/>
          <p:cNvSpPr>
            <a:spLocks noGrp="1"/>
          </p:cNvSpPr>
          <p:nvPr>
            <p:ph type="body" sz="quarter" idx="13"/>
          </p:nvPr>
        </p:nvSpPr>
        <p:spPr/>
        <p:txBody>
          <a:bodyPr/>
          <a:lstStyle/>
          <a:p>
            <a:r>
              <a:rPr lang="en-AU" sz="2400" dirty="0" smtClean="0"/>
              <a:t>AASB 13 Para 61</a:t>
            </a:r>
          </a:p>
          <a:p>
            <a:r>
              <a:rPr lang="en-AU" sz="2400" dirty="0" smtClean="0"/>
              <a:t>An entity shall use valuation techniques that are appropriate in the circumstances and for which </a:t>
            </a:r>
            <a:r>
              <a:rPr lang="en-AU" sz="2400" smtClean="0"/>
              <a:t>sufficient data </a:t>
            </a:r>
            <a:r>
              <a:rPr lang="en-AU" sz="2400" dirty="0" smtClean="0"/>
              <a:t>are available to measure fair value, maximising the use of relevant </a:t>
            </a:r>
            <a:r>
              <a:rPr lang="en-AU" sz="2400" b="1" dirty="0" smtClean="0"/>
              <a:t>observable inputs </a:t>
            </a:r>
            <a:r>
              <a:rPr lang="en-AU" sz="2400" dirty="0" smtClean="0"/>
              <a:t>and minimising the use of </a:t>
            </a:r>
            <a:r>
              <a:rPr lang="en-AU" sz="2400" b="1" dirty="0" smtClean="0"/>
              <a:t>unobservable inputs</a:t>
            </a:r>
          </a:p>
          <a:p>
            <a:r>
              <a:rPr lang="en-AU" sz="2400" b="1" dirty="0" smtClean="0"/>
              <a:t>Appendix A Defined Terms</a:t>
            </a:r>
            <a:endParaRPr lang="en-AU" sz="2400" dirty="0"/>
          </a:p>
        </p:txBody>
      </p:sp>
      <p:sp>
        <p:nvSpPr>
          <p:cNvPr id="4" name="Slide Number Placeholder 3"/>
          <p:cNvSpPr>
            <a:spLocks noGrp="1"/>
          </p:cNvSpPr>
          <p:nvPr>
            <p:ph type="sldNum" sz="quarter" idx="15"/>
          </p:nvPr>
        </p:nvSpPr>
        <p:spPr/>
        <p:txBody>
          <a:bodyPr/>
          <a:lstStyle/>
          <a:p>
            <a:fld id="{EB72FBF5-2C9F-4A60-88A9-90AC2FD4BE04}" type="slidenum">
              <a:rPr lang="en-AU" smtClean="0"/>
              <a:pPr/>
              <a:t>30</a:t>
            </a:fld>
            <a:endParaRPr lang="en-AU"/>
          </a:p>
        </p:txBody>
      </p:sp>
    </p:spTree>
    <p:extLst>
      <p:ext uri="{BB962C8B-B14F-4D97-AF65-F5344CB8AC3E}">
        <p14:creationId xmlns:p14="http://schemas.microsoft.com/office/powerpoint/2010/main" val="70279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algn="ctr"/>
            <a:r>
              <a:rPr lang="en-US" altLang="en-US" sz="2800" b="1" dirty="0" smtClean="0">
                <a:latin typeface="+mn-lt"/>
                <a:ea typeface="ＭＳ Ｐゴシック" pitchFamily="34" charset="-128"/>
              </a:rPr>
              <a:t>Inputs to Valuation</a:t>
            </a:r>
          </a:p>
        </p:txBody>
      </p:sp>
      <p:sp>
        <p:nvSpPr>
          <p:cNvPr id="53251" name="Content Placeholder 2"/>
          <p:cNvSpPr>
            <a:spLocks noGrp="1"/>
          </p:cNvSpPr>
          <p:nvPr>
            <p:ph idx="4294967295"/>
          </p:nvPr>
        </p:nvSpPr>
        <p:spPr>
          <a:xfrm>
            <a:off x="395288" y="1988840"/>
            <a:ext cx="8442325" cy="4427835"/>
          </a:xfrm>
          <a:prstGeom prst="rect">
            <a:avLst/>
          </a:prstGeom>
        </p:spPr>
        <p:txBody>
          <a:bodyPr lIns="91440" tIns="45720"/>
          <a:lstStyle/>
          <a:p>
            <a:pPr>
              <a:buFont typeface="Arial" panose="020B0604020202020204" pitchFamily="34" charset="0"/>
              <a:buChar char="•"/>
            </a:pPr>
            <a:r>
              <a:rPr lang="en-AU" altLang="en-US" sz="2400" b="1" dirty="0" smtClean="0">
                <a:ea typeface="ＭＳ Ｐゴシック" pitchFamily="34" charset="-128"/>
              </a:rPr>
              <a:t>Observable inputs:</a:t>
            </a:r>
          </a:p>
          <a:p>
            <a:pPr>
              <a:buFont typeface="Arial" panose="020B0604020202020204" pitchFamily="34" charset="0"/>
              <a:buChar char="•"/>
            </a:pPr>
            <a:r>
              <a:rPr lang="en-AU" altLang="en-US" sz="2400" b="1" dirty="0" smtClean="0">
                <a:ea typeface="ＭＳ Ｐゴシック" pitchFamily="34" charset="-128"/>
              </a:rPr>
              <a:t> </a:t>
            </a:r>
            <a:r>
              <a:rPr lang="en-AU" altLang="en-US" sz="2400" dirty="0" smtClean="0">
                <a:ea typeface="ＭＳ Ｐゴシック" pitchFamily="34" charset="-128"/>
              </a:rPr>
              <a:t>are those values that can be obtained </a:t>
            </a:r>
            <a:r>
              <a:rPr lang="en-AU" altLang="en-US" sz="2400" b="1" i="1" dirty="0" smtClean="0">
                <a:ea typeface="ＭＳ Ｐゴシック" pitchFamily="34" charset="-128"/>
              </a:rPr>
              <a:t>independently </a:t>
            </a:r>
            <a:r>
              <a:rPr lang="en-AU" altLang="en-US" sz="2400" dirty="0" smtClean="0">
                <a:ea typeface="ＭＳ Ｐゴシック" pitchFamily="34" charset="-128"/>
              </a:rPr>
              <a:t>from available market data, possibly with some adjustment for the specific asset, which would be used by market participants when valuing an asset or liability. </a:t>
            </a:r>
          </a:p>
          <a:p>
            <a:pPr>
              <a:buFont typeface="Wingdings" panose="05000000000000000000" pitchFamily="2" charset="2"/>
              <a:buChar char="Ø"/>
            </a:pPr>
            <a:endParaRPr lang="en-AU" altLang="en-US" sz="2400" dirty="0" smtClean="0">
              <a:ea typeface="ＭＳ Ｐゴシック" pitchFamily="34" charset="-128"/>
            </a:endParaRPr>
          </a:p>
          <a:p>
            <a:pPr>
              <a:buFont typeface="Arial" panose="020B0604020202020204" pitchFamily="34" charset="0"/>
              <a:buChar char="•"/>
            </a:pPr>
            <a:r>
              <a:rPr lang="en-AU" altLang="en-US" sz="2400" b="1" dirty="0" smtClean="0">
                <a:ea typeface="ＭＳ Ｐゴシック" pitchFamily="34" charset="-128"/>
              </a:rPr>
              <a:t>Unobservable inputs:</a:t>
            </a:r>
          </a:p>
          <a:p>
            <a:pPr>
              <a:buFont typeface="Arial" panose="020B0604020202020204" pitchFamily="34" charset="0"/>
              <a:buChar char="•"/>
            </a:pPr>
            <a:r>
              <a:rPr lang="en-AU" altLang="en-US" sz="2400" b="1" dirty="0" smtClean="0">
                <a:ea typeface="ＭＳ Ｐゴシック" pitchFamily="34" charset="-128"/>
              </a:rPr>
              <a:t> </a:t>
            </a:r>
            <a:r>
              <a:rPr lang="en-AU" altLang="en-US" sz="2400" dirty="0" smtClean="0">
                <a:ea typeface="ＭＳ Ｐゴシック" pitchFamily="34" charset="-128"/>
              </a:rPr>
              <a:t>are based on information that is </a:t>
            </a:r>
            <a:r>
              <a:rPr lang="en-AU" altLang="en-US" sz="2400" b="1" i="1" dirty="0" smtClean="0">
                <a:ea typeface="ＭＳ Ｐゴシック" pitchFamily="34" charset="-128"/>
              </a:rPr>
              <a:t>not available to the market </a:t>
            </a:r>
            <a:r>
              <a:rPr lang="en-AU" altLang="en-US" sz="2400" dirty="0" smtClean="0">
                <a:ea typeface="ＭＳ Ｐゴシック" pitchFamily="34" charset="-128"/>
              </a:rPr>
              <a:t>but must be inferred or estimated based on the best information available.</a:t>
            </a:r>
            <a:endParaRPr lang="en-US" altLang="en-US" sz="2400" dirty="0" smtClean="0">
              <a:ea typeface="ＭＳ Ｐゴシック" pitchFamily="34" charset="-128"/>
            </a:endParaRPr>
          </a:p>
        </p:txBody>
      </p:sp>
      <p:sp>
        <p:nvSpPr>
          <p:cNvPr id="5325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FA2A4501-627B-45EE-A1B0-C008FE16D8F9}" type="slidenum">
              <a:rPr lang="en-AU" altLang="en-US" sz="900" smtClean="0">
                <a:solidFill>
                  <a:schemeClr val="tx2"/>
                </a:solidFill>
              </a:rPr>
              <a:pPr eaLnBrk="1" hangingPunct="1">
                <a:spcAft>
                  <a:spcPct val="0"/>
                </a:spcAft>
                <a:buFontTx/>
                <a:buNone/>
              </a:pPr>
              <a:t>31</a:t>
            </a:fld>
            <a:endParaRPr lang="en-AU" altLang="en-US" sz="900" smtClean="0">
              <a:solidFill>
                <a:schemeClr val="tx2"/>
              </a:solidFill>
            </a:endParaRPr>
          </a:p>
        </p:txBody>
      </p:sp>
    </p:spTree>
    <p:extLst>
      <p:ext uri="{BB962C8B-B14F-4D97-AF65-F5344CB8AC3E}">
        <p14:creationId xmlns:p14="http://schemas.microsoft.com/office/powerpoint/2010/main" val="12639833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323528" y="980729"/>
            <a:ext cx="8280919" cy="682972"/>
          </a:xfrm>
        </p:spPr>
        <p:txBody>
          <a:bodyPr/>
          <a:lstStyle/>
          <a:p>
            <a:pPr algn="ctr"/>
            <a:r>
              <a:rPr lang="en-US" altLang="en-US" sz="2800" b="1" dirty="0" smtClean="0">
                <a:latin typeface="+mn-lt"/>
                <a:ea typeface="ＭＳ Ｐゴシック" pitchFamily="34" charset="-128"/>
              </a:rPr>
              <a:t>Fair Value Hierarchy</a:t>
            </a:r>
          </a:p>
        </p:txBody>
      </p:sp>
      <p:sp>
        <p:nvSpPr>
          <p:cNvPr id="54275" name="Content Placeholder 2"/>
          <p:cNvSpPr>
            <a:spLocks noGrp="1"/>
          </p:cNvSpPr>
          <p:nvPr>
            <p:ph idx="4294967295"/>
          </p:nvPr>
        </p:nvSpPr>
        <p:spPr>
          <a:xfrm>
            <a:off x="395288" y="1663700"/>
            <a:ext cx="8442325" cy="4752975"/>
          </a:xfrm>
          <a:prstGeom prst="rect">
            <a:avLst/>
          </a:prstGeom>
        </p:spPr>
        <p:txBody>
          <a:bodyPr lIns="91440" tIns="45720"/>
          <a:lstStyle/>
          <a:p>
            <a:pPr>
              <a:buFont typeface="Arial" panose="020B0604020202020204" pitchFamily="34" charset="0"/>
              <a:buChar char="•"/>
            </a:pPr>
            <a:r>
              <a:rPr lang="en-US" altLang="en-US" sz="2400" b="1" dirty="0" smtClean="0">
                <a:ea typeface="ＭＳ Ｐゴシック" pitchFamily="34" charset="-128"/>
              </a:rPr>
              <a:t>Level 1 Inputs Para 76-80</a:t>
            </a:r>
          </a:p>
          <a:p>
            <a:pPr lvl="3">
              <a:buFont typeface="Wingdings" panose="05000000000000000000" pitchFamily="2" charset="2"/>
              <a:buChar char="Ø"/>
            </a:pPr>
            <a:r>
              <a:rPr lang="en-US" altLang="en-US" sz="2400" dirty="0" smtClean="0"/>
              <a:t>Quoted prices (unadjusted) in active markets for identical assets or liabilities. </a:t>
            </a:r>
          </a:p>
          <a:p>
            <a:pPr lvl="1">
              <a:buFont typeface="Wingdings" panose="05000000000000000000" pitchFamily="2" charset="2"/>
              <a:buChar char="Ø"/>
            </a:pPr>
            <a:endParaRPr lang="en-US" altLang="en-US" dirty="0" smtClean="0"/>
          </a:p>
          <a:p>
            <a:pPr>
              <a:buFont typeface="Arial" panose="020B0604020202020204" pitchFamily="34" charset="0"/>
              <a:buChar char="•"/>
            </a:pPr>
            <a:r>
              <a:rPr lang="en-US" altLang="en-US" sz="2400" b="1" dirty="0" smtClean="0">
                <a:ea typeface="ＭＳ Ｐゴシック" pitchFamily="34" charset="-128"/>
              </a:rPr>
              <a:t>Level 2 Inputs Para 81-85</a:t>
            </a:r>
          </a:p>
          <a:p>
            <a:pPr lvl="3">
              <a:buFont typeface="Wingdings" panose="05000000000000000000" pitchFamily="2" charset="2"/>
              <a:buChar char="Ø"/>
            </a:pPr>
            <a:r>
              <a:rPr lang="en-US" altLang="en-US" sz="2400" dirty="0" smtClean="0"/>
              <a:t>Inputs other than quoted prices included within Level 1 that are observable.</a:t>
            </a:r>
          </a:p>
          <a:p>
            <a:pPr lvl="1">
              <a:buFont typeface="Wingdings" panose="05000000000000000000" pitchFamily="2" charset="2"/>
              <a:buChar char="Ø"/>
            </a:pPr>
            <a:endParaRPr lang="en-US" altLang="en-US" dirty="0" smtClean="0"/>
          </a:p>
          <a:p>
            <a:pPr>
              <a:buFont typeface="Arial" panose="020B0604020202020204" pitchFamily="34" charset="0"/>
              <a:buChar char="•"/>
            </a:pPr>
            <a:r>
              <a:rPr lang="en-US" altLang="en-US" sz="2400" b="1" dirty="0" smtClean="0">
                <a:ea typeface="ＭＳ Ｐゴシック" pitchFamily="34" charset="-128"/>
              </a:rPr>
              <a:t>Level 3 Inputs Para 86-90</a:t>
            </a:r>
          </a:p>
          <a:p>
            <a:pPr lvl="3">
              <a:buFont typeface="Wingdings" panose="05000000000000000000" pitchFamily="2" charset="2"/>
              <a:buChar char="Ø"/>
            </a:pPr>
            <a:r>
              <a:rPr lang="en-US" altLang="en-US" sz="2400" dirty="0" smtClean="0"/>
              <a:t>Inputs that are not based on observable market data (unobservable inputs).</a:t>
            </a:r>
          </a:p>
        </p:txBody>
      </p:sp>
      <p:sp>
        <p:nvSpPr>
          <p:cNvPr id="5427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A62E3837-6E20-442D-9AD0-DB0E3C841D1F}" type="slidenum">
              <a:rPr lang="en-AU" altLang="en-US" sz="900" smtClean="0">
                <a:solidFill>
                  <a:schemeClr val="tx2"/>
                </a:solidFill>
              </a:rPr>
              <a:pPr eaLnBrk="1" hangingPunct="1">
                <a:spcAft>
                  <a:spcPct val="0"/>
                </a:spcAft>
                <a:buFontTx/>
                <a:buNone/>
              </a:pPr>
              <a:t>32</a:t>
            </a:fld>
            <a:endParaRPr lang="en-AU" altLang="en-US" sz="900" smtClean="0">
              <a:solidFill>
                <a:schemeClr val="tx2"/>
              </a:solidFill>
            </a:endParaRPr>
          </a:p>
        </p:txBody>
      </p:sp>
    </p:spTree>
    <p:extLst>
      <p:ext uri="{BB962C8B-B14F-4D97-AF65-F5344CB8AC3E}">
        <p14:creationId xmlns:p14="http://schemas.microsoft.com/office/powerpoint/2010/main" val="974460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1"/>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E0DE52A6-567A-4B4F-A6EA-45DBE80E4A9E}" type="slidenum">
              <a:rPr lang="en-AU" altLang="en-US" sz="900" smtClean="0">
                <a:solidFill>
                  <a:schemeClr val="tx2"/>
                </a:solidFill>
              </a:rPr>
              <a:pPr eaLnBrk="1" hangingPunct="1">
                <a:spcAft>
                  <a:spcPct val="0"/>
                </a:spcAft>
                <a:buFontTx/>
                <a:buNone/>
              </a:pPr>
              <a:t>33</a:t>
            </a:fld>
            <a:endParaRPr lang="en-AU" altLang="en-US" sz="900" smtClean="0">
              <a:solidFill>
                <a:schemeClr val="tx2"/>
              </a:solidFill>
            </a:endParaRPr>
          </a:p>
        </p:txBody>
      </p:sp>
      <p:sp>
        <p:nvSpPr>
          <p:cNvPr id="4" name="Text Box 3"/>
          <p:cNvSpPr txBox="1">
            <a:spLocks noChangeArrowheads="1"/>
          </p:cNvSpPr>
          <p:nvPr/>
        </p:nvSpPr>
        <p:spPr bwMode="auto">
          <a:xfrm>
            <a:off x="2401888" y="771525"/>
            <a:ext cx="3124200" cy="954097"/>
          </a:xfrm>
          <a:prstGeom prst="rect">
            <a:avLst/>
          </a:prstGeom>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b="1" dirty="0">
                <a:solidFill>
                  <a:srgbClr val="5F6062"/>
                </a:solidFill>
              </a:rPr>
              <a:t>Is there a quoted price in an active market for an identical asset or liability?</a:t>
            </a:r>
          </a:p>
          <a:p>
            <a:pPr eaLnBrk="1" hangingPunct="1">
              <a:spcBef>
                <a:spcPct val="0"/>
              </a:spcBef>
              <a:defRPr/>
            </a:pPr>
            <a:r>
              <a:rPr lang="en-GB" dirty="0">
                <a:solidFill>
                  <a:srgbClr val="5F6062"/>
                </a:solidFill>
              </a:rPr>
              <a:t>(Level 1 input)</a:t>
            </a:r>
          </a:p>
        </p:txBody>
      </p:sp>
      <p:sp>
        <p:nvSpPr>
          <p:cNvPr id="5" name="Text Box 6"/>
          <p:cNvSpPr txBox="1">
            <a:spLocks noChangeArrowheads="1"/>
          </p:cNvSpPr>
          <p:nvPr/>
        </p:nvSpPr>
        <p:spPr bwMode="auto">
          <a:xfrm>
            <a:off x="4722813" y="2022475"/>
            <a:ext cx="2763837" cy="1200150"/>
          </a:xfrm>
          <a:prstGeom prst="rect">
            <a:avLst/>
          </a:prstGeom>
          <a:ln/>
          <a:extLst>
            <a:ext uri="{91240B29-F687-4f45-9708-019B960494DF}">
              <a14:hiddenLine xmlns="" xmlns:a14="http://schemas.microsoft.com/office/drawing/2010/main" w="6350">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dirty="0">
                <a:solidFill>
                  <a:srgbClr val="5F6062"/>
                </a:solidFill>
              </a:rPr>
              <a:t>Are there any observable inputs* other than quoted prices for an identical asset or liability?</a:t>
            </a:r>
          </a:p>
        </p:txBody>
      </p:sp>
      <p:sp>
        <p:nvSpPr>
          <p:cNvPr id="6" name="Text Box 7"/>
          <p:cNvSpPr txBox="1">
            <a:spLocks noChangeArrowheads="1"/>
          </p:cNvSpPr>
          <p:nvPr/>
        </p:nvSpPr>
        <p:spPr bwMode="auto">
          <a:xfrm>
            <a:off x="508000" y="2195513"/>
            <a:ext cx="2527300" cy="523875"/>
          </a:xfrm>
          <a:prstGeom prst="rect">
            <a:avLst/>
          </a:prstGeom>
          <a:ln/>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dirty="0"/>
              <a:t>Use the Level 1 input = </a:t>
            </a:r>
            <a:r>
              <a:rPr lang="en-GB" b="1" dirty="0"/>
              <a:t>Level 1 measurement</a:t>
            </a:r>
          </a:p>
        </p:txBody>
      </p:sp>
      <p:sp>
        <p:nvSpPr>
          <p:cNvPr id="7" name="Text Box 10"/>
          <p:cNvSpPr txBox="1">
            <a:spLocks noChangeArrowheads="1"/>
          </p:cNvSpPr>
          <p:nvPr/>
        </p:nvSpPr>
        <p:spPr bwMode="auto">
          <a:xfrm>
            <a:off x="3175000" y="3994150"/>
            <a:ext cx="2392363" cy="954088"/>
          </a:xfrm>
          <a:prstGeom prst="rect">
            <a:avLst/>
          </a:prstGeom>
          <a:ln/>
        </p:spPr>
        <p:style>
          <a:lnRef idx="2">
            <a:schemeClr val="accent1"/>
          </a:lnRef>
          <a:fillRef idx="1">
            <a:schemeClr val="lt1"/>
          </a:fillRef>
          <a:effectRef idx="0">
            <a:schemeClr val="accent1"/>
          </a:effectRef>
          <a:fontRef idx="minor">
            <a:schemeClr val="dk1"/>
          </a:fontRef>
        </p:style>
        <p:txBody>
          <a:bodyPr lIns="91428" tIns="45715" rIns="91428" bIns="45715" anchor="ctr">
            <a:spAutoFit/>
          </a:bodyP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eaLnBrk="1" hangingPunct="1">
              <a:spcBef>
                <a:spcPct val="0"/>
              </a:spcBef>
              <a:defRPr/>
            </a:pPr>
            <a:r>
              <a:rPr lang="en-GB" smtClean="0"/>
              <a:t>No use of significant unobservable </a:t>
            </a:r>
          </a:p>
          <a:p>
            <a:pPr eaLnBrk="1" hangingPunct="1">
              <a:spcBef>
                <a:spcPct val="0"/>
              </a:spcBef>
              <a:defRPr/>
            </a:pPr>
            <a:r>
              <a:rPr lang="en-GB" smtClean="0"/>
              <a:t>(Level 3) inputs</a:t>
            </a:r>
            <a:r>
              <a:rPr lang="en-GB" baseline="30000" smtClean="0"/>
              <a:t>‡ </a:t>
            </a:r>
            <a:r>
              <a:rPr lang="en-GB" smtClean="0"/>
              <a:t>= </a:t>
            </a:r>
          </a:p>
          <a:p>
            <a:pPr eaLnBrk="1" hangingPunct="1">
              <a:spcBef>
                <a:spcPct val="0"/>
              </a:spcBef>
              <a:defRPr/>
            </a:pPr>
            <a:r>
              <a:rPr lang="en-GB" b="1" smtClean="0"/>
              <a:t>Level 2 measurement</a:t>
            </a:r>
          </a:p>
        </p:txBody>
      </p:sp>
      <p:cxnSp>
        <p:nvCxnSpPr>
          <p:cNvPr id="8" name="AutoShape 12"/>
          <p:cNvCxnSpPr>
            <a:cxnSpLocks noChangeShapeType="1"/>
            <a:stCxn id="4" idx="3"/>
            <a:endCxn id="5" idx="0"/>
          </p:cNvCxnSpPr>
          <p:nvPr/>
        </p:nvCxnSpPr>
        <p:spPr bwMode="auto">
          <a:xfrm>
            <a:off x="5526088" y="1248574"/>
            <a:ext cx="578644" cy="773901"/>
          </a:xfrm>
          <a:prstGeom prst="bentConnector2">
            <a:avLst/>
          </a:prstGeom>
          <a:ln>
            <a:headEnd/>
            <a:tailEnd type="triangle" w="med" len="med"/>
          </a:ln>
          <a:extLst>
            <a:ext uri="{909E8E84-426E-40dd-AFC4-6F175D3DCCD1}">
              <a14:hiddenFill xmlns="" xmlns:a14="http://schemas.microsoft.com/office/drawing/2010/main">
                <a:noFill/>
              </a14:hiddenFill>
            </a:ext>
          </a:extLst>
        </p:spPr>
        <p:style>
          <a:lnRef idx="2">
            <a:schemeClr val="accent1"/>
          </a:lnRef>
          <a:fillRef idx="1">
            <a:schemeClr val="lt1"/>
          </a:fillRef>
          <a:effectRef idx="0">
            <a:schemeClr val="accent1"/>
          </a:effectRef>
          <a:fontRef idx="minor">
            <a:schemeClr val="dk1"/>
          </a:fontRef>
        </p:style>
      </p:cxnSp>
      <p:cxnSp>
        <p:nvCxnSpPr>
          <p:cNvPr id="9" name="AutoShape 13"/>
          <p:cNvCxnSpPr>
            <a:cxnSpLocks noChangeShapeType="1"/>
            <a:stCxn id="4" idx="1"/>
            <a:endCxn id="6" idx="0"/>
          </p:cNvCxnSpPr>
          <p:nvPr/>
        </p:nvCxnSpPr>
        <p:spPr bwMode="auto">
          <a:xfrm rot="10800000" flipV="1">
            <a:off x="1771650" y="1248573"/>
            <a:ext cx="630238" cy="946939"/>
          </a:xfrm>
          <a:prstGeom prst="bentConnector2">
            <a:avLst/>
          </a:prstGeom>
          <a:ln>
            <a:headEnd/>
            <a:tailEnd type="triangle" w="med" len="med"/>
          </a:ln>
          <a:extLst>
            <a:ext uri="{909E8E84-426E-40dd-AFC4-6F175D3DCCD1}">
              <a14:hiddenFill xmlns="" xmlns:a14="http://schemas.microsoft.com/office/drawing/2010/main">
                <a:noFill/>
              </a14:hiddenFill>
            </a:ext>
          </a:extLst>
        </p:spPr>
        <p:style>
          <a:lnRef idx="2">
            <a:schemeClr val="accent1"/>
          </a:lnRef>
          <a:fillRef idx="1">
            <a:schemeClr val="lt1"/>
          </a:fillRef>
          <a:effectRef idx="0">
            <a:schemeClr val="accent1"/>
          </a:effectRef>
          <a:fontRef idx="minor">
            <a:schemeClr val="dk1"/>
          </a:fontRef>
        </p:style>
      </p:cxnSp>
      <p:cxnSp>
        <p:nvCxnSpPr>
          <p:cNvPr id="10" name="AutoShape 14"/>
          <p:cNvCxnSpPr>
            <a:cxnSpLocks noChangeShapeType="1"/>
            <a:endCxn id="7" idx="0"/>
          </p:cNvCxnSpPr>
          <p:nvPr/>
        </p:nvCxnSpPr>
        <p:spPr bwMode="auto">
          <a:xfrm rot="10800000" flipV="1">
            <a:off x="4371975" y="3292475"/>
            <a:ext cx="1733550" cy="701675"/>
          </a:xfrm>
          <a:prstGeom prst="bentConnector2">
            <a:avLst/>
          </a:prstGeom>
          <a:ln>
            <a:headEnd/>
            <a:tailEnd type="triangle" w="med" len="med"/>
          </a:ln>
          <a:extLst>
            <a:ext uri="{909E8E84-426E-40dd-AFC4-6F175D3DCCD1}">
              <a14:hiddenFill xmlns="" xmlns:a14="http://schemas.microsoft.com/office/drawing/2010/main">
                <a:noFill/>
              </a14:hiddenFill>
            </a:ext>
          </a:extLst>
        </p:spPr>
        <p:style>
          <a:lnRef idx="2">
            <a:schemeClr val="accent1"/>
          </a:lnRef>
          <a:fillRef idx="1">
            <a:schemeClr val="lt1"/>
          </a:fillRef>
          <a:effectRef idx="0">
            <a:schemeClr val="accent1"/>
          </a:effectRef>
          <a:fontRef idx="minor">
            <a:schemeClr val="dk1"/>
          </a:fontRef>
        </p:style>
      </p:cxnSp>
      <p:cxnSp>
        <p:nvCxnSpPr>
          <p:cNvPr id="11" name="AutoShape 15"/>
          <p:cNvCxnSpPr>
            <a:cxnSpLocks noChangeShapeType="1"/>
          </p:cNvCxnSpPr>
          <p:nvPr/>
        </p:nvCxnSpPr>
        <p:spPr bwMode="auto">
          <a:xfrm rot="16200000" flipH="1">
            <a:off x="6059578" y="3283387"/>
            <a:ext cx="733425" cy="611900"/>
          </a:xfrm>
          <a:prstGeom prst="bentConnector3">
            <a:avLst>
              <a:gd name="adj1" fmla="val 50000"/>
            </a:avLst>
          </a:prstGeom>
          <a:ln>
            <a:headEnd/>
            <a:tailEnd type="triangle" w="med" len="med"/>
          </a:ln>
          <a:extLst>
            <a:ext uri="{909E8E84-426E-40dd-AFC4-6F175D3DCCD1}">
              <a14:hiddenFill xmlns="" xmlns:a14="http://schemas.microsoft.com/office/drawing/2010/main">
                <a:noFill/>
              </a14:hiddenFill>
            </a:ext>
          </a:extLst>
        </p:spPr>
        <p:style>
          <a:lnRef idx="2">
            <a:schemeClr val="accent1"/>
          </a:lnRef>
          <a:fillRef idx="1">
            <a:schemeClr val="lt1"/>
          </a:fillRef>
          <a:effectRef idx="0">
            <a:schemeClr val="accent1"/>
          </a:effectRef>
          <a:fontRef idx="minor">
            <a:schemeClr val="dk1"/>
          </a:fontRef>
        </p:style>
      </p:cxnSp>
      <p:sp>
        <p:nvSpPr>
          <p:cNvPr id="12" name="Text Box 10"/>
          <p:cNvSpPr txBox="1">
            <a:spLocks noChangeArrowheads="1"/>
          </p:cNvSpPr>
          <p:nvPr/>
        </p:nvSpPr>
        <p:spPr bwMode="auto">
          <a:xfrm>
            <a:off x="6243638" y="3956050"/>
            <a:ext cx="2393950" cy="954088"/>
          </a:xfrm>
          <a:prstGeom prst="rect">
            <a:avLst/>
          </a:prstGeom>
          <a:ln/>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eaLnBrk="1" hangingPunct="1">
              <a:spcBef>
                <a:spcPct val="0"/>
              </a:spcBef>
              <a:defRPr/>
            </a:pPr>
            <a:r>
              <a:rPr lang="en-GB" smtClean="0"/>
              <a:t>Use of significant unobservable </a:t>
            </a:r>
          </a:p>
          <a:p>
            <a:pPr eaLnBrk="1" hangingPunct="1">
              <a:spcBef>
                <a:spcPct val="0"/>
              </a:spcBef>
              <a:defRPr/>
            </a:pPr>
            <a:r>
              <a:rPr lang="en-GB" smtClean="0"/>
              <a:t>(Level 3) inputs</a:t>
            </a:r>
            <a:r>
              <a:rPr lang="en-GB" baseline="30000" smtClean="0"/>
              <a:t>‡ </a:t>
            </a:r>
            <a:r>
              <a:rPr lang="en-GB" smtClean="0"/>
              <a:t>= </a:t>
            </a:r>
          </a:p>
          <a:p>
            <a:pPr eaLnBrk="1" hangingPunct="1">
              <a:spcBef>
                <a:spcPct val="0"/>
              </a:spcBef>
              <a:defRPr/>
            </a:pPr>
            <a:r>
              <a:rPr lang="en-GB" b="1" smtClean="0"/>
              <a:t>Level 3 measurement</a:t>
            </a:r>
          </a:p>
        </p:txBody>
      </p:sp>
      <p:sp>
        <p:nvSpPr>
          <p:cNvPr id="13" name="Text Box 5"/>
          <p:cNvSpPr txBox="1">
            <a:spLocks noChangeArrowheads="1"/>
          </p:cNvSpPr>
          <p:nvPr/>
        </p:nvSpPr>
        <p:spPr bwMode="auto">
          <a:xfrm>
            <a:off x="6137275" y="1316038"/>
            <a:ext cx="439738" cy="307975"/>
          </a:xfrm>
          <a:prstGeom prst="rect">
            <a:avLst/>
          </a:prstGeom>
          <a:noFill/>
          <a:ln>
            <a:noFill/>
          </a:ln>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b="1">
                <a:solidFill>
                  <a:srgbClr val="5F6062"/>
                </a:solidFill>
              </a:rPr>
              <a:t>No</a:t>
            </a:r>
          </a:p>
        </p:txBody>
      </p:sp>
      <p:sp>
        <p:nvSpPr>
          <p:cNvPr id="14" name="Text Box 4"/>
          <p:cNvSpPr txBox="1">
            <a:spLocks noChangeArrowheads="1"/>
          </p:cNvSpPr>
          <p:nvPr/>
        </p:nvSpPr>
        <p:spPr bwMode="auto">
          <a:xfrm>
            <a:off x="982663" y="1244600"/>
            <a:ext cx="741362" cy="307975"/>
          </a:xfrm>
          <a:prstGeom prst="rect">
            <a:avLst/>
          </a:prstGeom>
          <a:noFill/>
          <a:ln w="9525">
            <a:noFill/>
            <a:miter lim="800000"/>
            <a:headEnd/>
            <a:tailEnd/>
          </a:ln>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b="1">
                <a:solidFill>
                  <a:srgbClr val="5F6062"/>
                </a:solidFill>
              </a:rPr>
              <a:t>Yes</a:t>
            </a:r>
          </a:p>
        </p:txBody>
      </p:sp>
      <p:sp>
        <p:nvSpPr>
          <p:cNvPr id="15" name="Text Box 9"/>
          <p:cNvSpPr txBox="1">
            <a:spLocks noChangeArrowheads="1"/>
          </p:cNvSpPr>
          <p:nvPr/>
        </p:nvSpPr>
        <p:spPr bwMode="auto">
          <a:xfrm>
            <a:off x="3573463" y="3352800"/>
            <a:ext cx="742950" cy="307975"/>
          </a:xfrm>
          <a:prstGeom prst="rect">
            <a:avLst/>
          </a:prstGeom>
          <a:noFill/>
          <a:ln w="9525">
            <a:noFill/>
            <a:miter lim="800000"/>
            <a:headEnd/>
            <a:tailEnd/>
          </a:ln>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b="1" dirty="0">
                <a:solidFill>
                  <a:srgbClr val="5F6062"/>
                </a:solidFill>
              </a:rPr>
              <a:t>Yes</a:t>
            </a:r>
          </a:p>
        </p:txBody>
      </p:sp>
      <p:sp>
        <p:nvSpPr>
          <p:cNvPr id="16" name="Text Box 8"/>
          <p:cNvSpPr txBox="1">
            <a:spLocks noChangeArrowheads="1"/>
          </p:cNvSpPr>
          <p:nvPr/>
        </p:nvSpPr>
        <p:spPr bwMode="auto">
          <a:xfrm>
            <a:off x="6772275" y="3435350"/>
            <a:ext cx="714375" cy="307975"/>
          </a:xfrm>
          <a:prstGeom prst="rect">
            <a:avLst/>
          </a:prstGeom>
          <a:noFill/>
          <a:ln>
            <a:noFill/>
          </a:ln>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0"/>
              </a:spcBef>
              <a:defRPr/>
            </a:pPr>
            <a:r>
              <a:rPr lang="en-GB" b="1" dirty="0">
                <a:solidFill>
                  <a:srgbClr val="5F6062"/>
                </a:solidFill>
              </a:rPr>
              <a:t>No</a:t>
            </a:r>
          </a:p>
        </p:txBody>
      </p:sp>
      <p:sp>
        <p:nvSpPr>
          <p:cNvPr id="17" name="Text Box 7"/>
          <p:cNvSpPr txBox="1">
            <a:spLocks noChangeArrowheads="1"/>
          </p:cNvSpPr>
          <p:nvPr/>
        </p:nvSpPr>
        <p:spPr bwMode="auto">
          <a:xfrm>
            <a:off x="506413" y="2917825"/>
            <a:ext cx="2527300" cy="307975"/>
          </a:xfrm>
          <a:prstGeom prst="rect">
            <a:avLst/>
          </a:prstGeom>
          <a:ln/>
          <a:extLst>
            <a:ext uri="{91240B29-F687-4f45-9708-019B960494DF}">
              <a14:hiddenLine xmlns=""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eaLnBrk="1" hangingPunct="1">
              <a:spcBef>
                <a:spcPct val="0"/>
              </a:spcBef>
              <a:defRPr/>
            </a:pPr>
            <a:r>
              <a:rPr lang="en-GB" smtClean="0"/>
              <a:t>Must use without adjustment</a:t>
            </a:r>
            <a:endParaRPr lang="en-GB" b="1" smtClean="0"/>
          </a:p>
        </p:txBody>
      </p:sp>
      <p:sp>
        <p:nvSpPr>
          <p:cNvPr id="18" name="TextBox 1"/>
          <p:cNvSpPr txBox="1">
            <a:spLocks noChangeArrowheads="1"/>
          </p:cNvSpPr>
          <p:nvPr/>
        </p:nvSpPr>
        <p:spPr bwMode="auto">
          <a:xfrm>
            <a:off x="468313" y="3724275"/>
            <a:ext cx="2566987" cy="2692400"/>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lIns="91428" tIns="45715" rIns="91428" bIns="45715">
            <a:spAutoFit/>
          </a:bodyPr>
          <a:lstStyle>
            <a:lvl1pPr marL="161925" indent="-161925"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6pPr>
            <a:lvl7pPr marL="29718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7pPr>
            <a:lvl8pPr marL="34290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8pPr>
            <a:lvl9pPr marL="3886200" indent="-228600" algn="ctr" eaLnBrk="0" fontAlgn="base" hangingPunct="0">
              <a:spcBef>
                <a:spcPct val="50000"/>
              </a:spcBef>
              <a:spcAft>
                <a:spcPct val="0"/>
              </a:spcAft>
              <a:defRPr sz="1400">
                <a:solidFill>
                  <a:schemeClr val="tx1"/>
                </a:solidFill>
                <a:latin typeface="Arial" pitchFamily="34" charset="0"/>
                <a:ea typeface="ＭＳ Ｐゴシック" pitchFamily="34" charset="-128"/>
              </a:defRPr>
            </a:lvl9pPr>
          </a:lstStyle>
          <a:p>
            <a:pPr eaLnBrk="1" hangingPunct="1">
              <a:spcBef>
                <a:spcPct val="0"/>
              </a:spcBef>
              <a:defRPr/>
            </a:pPr>
            <a:r>
              <a:rPr lang="en-GB" sz="1300" dirty="0" smtClean="0">
                <a:solidFill>
                  <a:srgbClr val="5F6062"/>
                </a:solidFill>
              </a:rPr>
              <a:t>*	Maximise the use of </a:t>
            </a:r>
            <a:r>
              <a:rPr lang="en-GB" sz="1300" i="1" dirty="0" smtClean="0">
                <a:solidFill>
                  <a:srgbClr val="5F6062"/>
                </a:solidFill>
              </a:rPr>
              <a:t>relevant</a:t>
            </a:r>
            <a:r>
              <a:rPr lang="en-GB" sz="1300" dirty="0" smtClean="0">
                <a:solidFill>
                  <a:srgbClr val="5F6062"/>
                </a:solidFill>
              </a:rPr>
              <a:t> observable inputs. Observable inputs include market data (prices and other information) that is publicly available</a:t>
            </a:r>
          </a:p>
          <a:p>
            <a:pPr eaLnBrk="1" hangingPunct="1">
              <a:spcBef>
                <a:spcPct val="0"/>
              </a:spcBef>
              <a:defRPr/>
            </a:pPr>
            <a:endParaRPr lang="en-GB" sz="1300" dirty="0" smtClean="0">
              <a:solidFill>
                <a:srgbClr val="5F6062"/>
              </a:solidFill>
            </a:endParaRPr>
          </a:p>
          <a:p>
            <a:pPr eaLnBrk="1" hangingPunct="1">
              <a:spcBef>
                <a:spcPct val="0"/>
              </a:spcBef>
              <a:defRPr/>
            </a:pPr>
            <a:r>
              <a:rPr lang="en-GB" sz="1300" baseline="30000" dirty="0" smtClean="0">
                <a:solidFill>
                  <a:srgbClr val="5F6062"/>
                </a:solidFill>
              </a:rPr>
              <a:t>‡</a:t>
            </a:r>
            <a:r>
              <a:rPr lang="en-GB" sz="1300" dirty="0" smtClean="0">
                <a:solidFill>
                  <a:srgbClr val="5F6062"/>
                </a:solidFill>
              </a:rPr>
              <a:t> 	Unobservable inputs include the entity</a:t>
            </a:r>
            <a:r>
              <a:rPr lang="en-GB" altLang="en-US" sz="1300" dirty="0" smtClean="0">
                <a:solidFill>
                  <a:srgbClr val="5F6062"/>
                </a:solidFill>
              </a:rPr>
              <a:t>’</a:t>
            </a:r>
            <a:r>
              <a:rPr lang="en-GB" sz="1300" dirty="0" smtClean="0">
                <a:solidFill>
                  <a:srgbClr val="5F6062"/>
                </a:solidFill>
              </a:rPr>
              <a:t>s own data (</a:t>
            </a:r>
            <a:r>
              <a:rPr lang="en-GB" sz="1300" dirty="0" err="1" smtClean="0">
                <a:solidFill>
                  <a:srgbClr val="5F6062"/>
                </a:solidFill>
              </a:rPr>
              <a:t>eg</a:t>
            </a:r>
            <a:r>
              <a:rPr lang="en-GB" sz="1300" dirty="0" smtClean="0">
                <a:solidFill>
                  <a:srgbClr val="5F6062"/>
                </a:solidFill>
              </a:rPr>
              <a:t> budgets, forecasts), which must be adjusted if market participants would use different assumptions</a:t>
            </a:r>
          </a:p>
        </p:txBody>
      </p:sp>
      <p:sp>
        <p:nvSpPr>
          <p:cNvPr id="55314" name="Rectangle 2"/>
          <p:cNvSpPr txBox="1">
            <a:spLocks noChangeArrowheads="1"/>
          </p:cNvSpPr>
          <p:nvPr/>
        </p:nvSpPr>
        <p:spPr bwMode="auto">
          <a:xfrm>
            <a:off x="755650" y="80963"/>
            <a:ext cx="7112000" cy="539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algn="ctr">
              <a:spcAft>
                <a:spcPct val="0"/>
              </a:spcAft>
              <a:buFontTx/>
              <a:buNone/>
            </a:pPr>
            <a:endParaRPr lang="en-GB" altLang="en-US" sz="2800" b="1">
              <a:solidFill>
                <a:schemeClr val="tx2"/>
              </a:solidFill>
            </a:endParaRPr>
          </a:p>
        </p:txBody>
      </p:sp>
    </p:spTree>
    <p:extLst>
      <p:ext uri="{BB962C8B-B14F-4D97-AF65-F5344CB8AC3E}">
        <p14:creationId xmlns:p14="http://schemas.microsoft.com/office/powerpoint/2010/main" val="1453944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8E174CB7-F959-470D-90C7-1904AE9F1621}" type="slidenum">
              <a:rPr lang="en-AU" altLang="en-US" sz="900" smtClean="0">
                <a:solidFill>
                  <a:schemeClr val="tx2"/>
                </a:solidFill>
              </a:rPr>
              <a:pPr eaLnBrk="1" hangingPunct="1">
                <a:spcAft>
                  <a:spcPct val="0"/>
                </a:spcAft>
                <a:buFontTx/>
                <a:buNone/>
              </a:pPr>
              <a:t>34</a:t>
            </a:fld>
            <a:endParaRPr lang="en-AU" altLang="en-US" sz="900" smtClean="0">
              <a:solidFill>
                <a:schemeClr val="tx2"/>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2169925058"/>
              </p:ext>
            </p:extLst>
          </p:nvPr>
        </p:nvGraphicFramePr>
        <p:xfrm>
          <a:off x="250752" y="858171"/>
          <a:ext cx="8424936" cy="5811189"/>
        </p:xfrm>
        <a:graphic>
          <a:graphicData uri="http://schemas.openxmlformats.org/drawingml/2006/table">
            <a:tbl>
              <a:tblPr/>
              <a:tblGrid>
                <a:gridCol w="1728192">
                  <a:extLst>
                    <a:ext uri="{9D8B030D-6E8A-4147-A177-3AD203B41FA5}">
                      <a16:colId xmlns:a16="http://schemas.microsoft.com/office/drawing/2014/main" val="20000"/>
                    </a:ext>
                  </a:extLst>
                </a:gridCol>
                <a:gridCol w="6696744">
                  <a:extLst>
                    <a:ext uri="{9D8B030D-6E8A-4147-A177-3AD203B41FA5}">
                      <a16:colId xmlns:a16="http://schemas.microsoft.com/office/drawing/2014/main" val="20001"/>
                    </a:ext>
                  </a:extLst>
                </a:gridCol>
              </a:tblGrid>
              <a:tr h="355239">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1" i="0" u="none" strike="noStrike" cap="none" normalizeH="0" baseline="0" dirty="0" smtClean="0">
                        <a:ln>
                          <a:noFill/>
                        </a:ln>
                        <a:solidFill>
                          <a:srgbClr val="FFFFFF"/>
                        </a:solidFill>
                        <a:effectLst/>
                        <a:latin typeface="Arial" pitchFamily="34" charset="0"/>
                        <a:ea typeface="ＭＳ Ｐゴシック" pitchFamily="34" charset="-128"/>
                        <a:cs typeface="Arial"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endParaRPr kumimoji="0" lang="en-AU" sz="1600" b="1" i="0" u="none" strike="noStrike" cap="none" normalizeH="0" baseline="0" dirty="0" smtClean="0">
                        <a:ln>
                          <a:noFill/>
                        </a:ln>
                        <a:solidFill>
                          <a:srgbClr val="FFFFFF"/>
                        </a:solidFill>
                        <a:effectLst/>
                        <a:latin typeface="Arial" pitchFamily="34" charset="0"/>
                        <a:ea typeface="ＭＳ Ｐゴシック" pitchFamily="34" charset="-128"/>
                        <a:cs typeface="Arial"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588977">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Market approach</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The ability to identify a market for an identical or comparable asset or liability </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Preferred by the standards</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Depending on the nature of the market, adjustments may need to be made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1"/>
                  </a:ext>
                </a:extLst>
              </a:tr>
              <a:tr h="1596012">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Income approach</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tc>
                  <a:txBody>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Converting future cash flows or income and expense into a single present value</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Discounted cash flow models</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More complex: Black–Scholes–</a:t>
                      </a:r>
                      <a:r>
                        <a:rPr kumimoji="0" lang="en-AU" sz="2000" b="0" i="0" u="none" strike="noStrike" cap="none" normalizeH="0" baseline="0" dirty="0" err="1" smtClean="0">
                          <a:ln>
                            <a:noFill/>
                          </a:ln>
                          <a:solidFill>
                            <a:srgbClr val="393938"/>
                          </a:solidFill>
                          <a:effectLst/>
                          <a:latin typeface="Arial" pitchFamily="34" charset="0"/>
                          <a:ea typeface="ＭＳ Ｐゴシック" pitchFamily="34" charset="-128"/>
                          <a:cs typeface="Arial" pitchFamily="34" charset="0"/>
                        </a:rPr>
                        <a:t>Mertons</a:t>
                      </a: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 options pricing approach</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DEF"/>
                    </a:solidFill>
                  </a:tcPr>
                </a:tc>
                <a:extLst>
                  <a:ext uri="{0D108BD9-81ED-4DB2-BD59-A6C34878D82A}">
                    <a16:rowId xmlns:a16="http://schemas.microsoft.com/office/drawing/2014/main" val="10002"/>
                  </a:ext>
                </a:extLst>
              </a:tr>
              <a:tr h="2174501">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Cost approach </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tc>
                  <a:txBody>
                    <a:bodyPr/>
                    <a:lstStyle/>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An estimate of the cost of replacing the </a:t>
                      </a:r>
                      <a:r>
                        <a:rPr kumimoji="0" lang="en-AU" altLang="en-US"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a:t>
                      </a: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service capacity</a:t>
                      </a:r>
                      <a:r>
                        <a:rPr kumimoji="0" lang="en-AU" altLang="en-US"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a:t>
                      </a: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 of the asset under consideration (current replacement cost) </a:t>
                      </a:r>
                    </a:p>
                    <a:p>
                      <a:pPr marL="285750" marR="0" lvl="0" indent="-285750" algn="l" defTabSz="457200" rtl="0" eaLnBrk="1" fontAlgn="base" latinLnBrk="0" hangingPunct="1">
                        <a:lnSpc>
                          <a:spcPct val="100000"/>
                        </a:lnSpc>
                        <a:spcBef>
                          <a:spcPct val="0"/>
                        </a:spcBef>
                        <a:spcAft>
                          <a:spcPct val="0"/>
                        </a:spcAft>
                        <a:buClrTx/>
                        <a:buSzTx/>
                        <a:buFont typeface="Arial" panose="020B0604020202020204" pitchFamily="34" charset="0"/>
                        <a:buChar char="•"/>
                        <a:tabLst/>
                      </a:pP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The cost is calculated not based on a new asset, rather an asset that would substitute to derive comparable benefit, considering the </a:t>
                      </a:r>
                      <a:r>
                        <a:rPr kumimoji="0" lang="en-AU" altLang="en-US"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a:t>
                      </a: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obsolescence</a:t>
                      </a:r>
                      <a:r>
                        <a:rPr kumimoji="0" lang="en-AU" altLang="en-US"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a:t>
                      </a:r>
                      <a:r>
                        <a:rPr kumimoji="0" lang="en-AU" sz="2000" b="0" i="0" u="none" strike="noStrike" cap="none" normalizeH="0" baseline="0" dirty="0" smtClean="0">
                          <a:ln>
                            <a:noFill/>
                          </a:ln>
                          <a:solidFill>
                            <a:srgbClr val="393938"/>
                          </a:solidFill>
                          <a:effectLst/>
                          <a:latin typeface="Arial" pitchFamily="34" charset="0"/>
                          <a:ea typeface="ＭＳ Ｐゴシック" pitchFamily="34" charset="-128"/>
                          <a:cs typeface="Arial" pitchFamily="34" charset="0"/>
                        </a:rPr>
                        <a:t> of the current asset </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DADE"/>
                    </a:solidFill>
                  </a:tcPr>
                </a:tc>
                <a:extLst>
                  <a:ext uri="{0D108BD9-81ED-4DB2-BD59-A6C34878D82A}">
                    <a16:rowId xmlns:a16="http://schemas.microsoft.com/office/drawing/2014/main" val="10003"/>
                  </a:ext>
                </a:extLst>
              </a:tr>
            </a:tbl>
          </a:graphicData>
        </a:graphic>
      </p:graphicFrame>
      <p:sp>
        <p:nvSpPr>
          <p:cNvPr id="2" name="Rectangle 1"/>
          <p:cNvSpPr/>
          <p:nvPr/>
        </p:nvSpPr>
        <p:spPr>
          <a:xfrm>
            <a:off x="1475656" y="332656"/>
            <a:ext cx="7560840" cy="954107"/>
          </a:xfrm>
          <a:prstGeom prst="rect">
            <a:avLst/>
          </a:prstGeom>
        </p:spPr>
        <p:txBody>
          <a:bodyPr wrap="square">
            <a:spAutoFit/>
          </a:bodyPr>
          <a:lstStyle/>
          <a:p>
            <a:pPr algn="ctr"/>
            <a:r>
              <a:rPr lang="en-AU" altLang="en-US" sz="2800" b="1" dirty="0" smtClean="0">
                <a:solidFill>
                  <a:schemeClr val="accent1"/>
                </a:solidFill>
                <a:latin typeface="+mn-lt"/>
                <a:ea typeface="ＭＳ Ｐゴシック" pitchFamily="34" charset="-128"/>
                <a:cs typeface="+mj-cs"/>
              </a:rPr>
              <a:t>Valuation Techniques AASB13 Paras 62-66</a:t>
            </a:r>
          </a:p>
          <a:p>
            <a:endParaRPr lang="en-US" sz="2800" b="1" dirty="0">
              <a:solidFill>
                <a:schemeClr val="accent1"/>
              </a:solidFill>
              <a:latin typeface="+mn-lt"/>
              <a:ea typeface="ＭＳ Ｐゴシック" pitchFamily="34" charset="-128"/>
              <a:cs typeface="+mj-cs"/>
            </a:endParaRPr>
          </a:p>
        </p:txBody>
      </p:sp>
    </p:spTree>
    <p:extLst>
      <p:ext uri="{BB962C8B-B14F-4D97-AF65-F5344CB8AC3E}">
        <p14:creationId xmlns:p14="http://schemas.microsoft.com/office/powerpoint/2010/main" val="16141249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251520" y="1088579"/>
            <a:ext cx="9000999" cy="756245"/>
          </a:xfrm>
        </p:spPr>
        <p:txBody>
          <a:bodyPr/>
          <a:lstStyle/>
          <a:p>
            <a:pPr algn="ctr"/>
            <a:r>
              <a:rPr lang="en-AU" altLang="en-US" sz="2800" b="1" dirty="0" smtClean="0">
                <a:latin typeface="+mn-lt"/>
                <a:ea typeface="ＭＳ Ｐゴシック" pitchFamily="34" charset="-128"/>
              </a:rPr>
              <a:t>Highest and Best Use for Non-Financial Assets</a:t>
            </a:r>
            <a:endParaRPr lang="en-US" altLang="en-US" sz="2800" b="1" dirty="0" smtClean="0">
              <a:latin typeface="+mn-lt"/>
              <a:ea typeface="ＭＳ Ｐゴシック" pitchFamily="34" charset="-128"/>
            </a:endParaRPr>
          </a:p>
        </p:txBody>
      </p:sp>
      <p:sp>
        <p:nvSpPr>
          <p:cNvPr id="47107" name="Content Placeholder 2"/>
          <p:cNvSpPr>
            <a:spLocks noGrp="1"/>
          </p:cNvSpPr>
          <p:nvPr>
            <p:ph idx="4294967295"/>
          </p:nvPr>
        </p:nvSpPr>
        <p:spPr>
          <a:xfrm>
            <a:off x="377203" y="1844824"/>
            <a:ext cx="8442325" cy="4283075"/>
          </a:xfrm>
          <a:prstGeom prst="rect">
            <a:avLst/>
          </a:prstGeom>
        </p:spPr>
        <p:txBody>
          <a:bodyPr/>
          <a:lstStyle/>
          <a:p>
            <a:pPr>
              <a:spcBef>
                <a:spcPts val="0"/>
              </a:spcBef>
              <a:spcAft>
                <a:spcPts val="0"/>
              </a:spcAft>
              <a:buFont typeface="Arial" panose="020B0604020202020204" pitchFamily="34" charset="0"/>
              <a:buChar char="•"/>
            </a:pPr>
            <a:r>
              <a:rPr lang="en-AU" altLang="en-US" sz="2400" b="1" dirty="0" smtClean="0">
                <a:ea typeface="ＭＳ Ｐゴシック" pitchFamily="34" charset="-128"/>
              </a:rPr>
              <a:t>AASB13 Para 27</a:t>
            </a:r>
          </a:p>
          <a:p>
            <a:pPr>
              <a:spcBef>
                <a:spcPts val="0"/>
              </a:spcBef>
              <a:spcAft>
                <a:spcPts val="0"/>
              </a:spcAft>
              <a:buFont typeface="Arial" panose="020B0604020202020204" pitchFamily="34" charset="0"/>
              <a:buChar char="•"/>
            </a:pPr>
            <a:r>
              <a:rPr lang="en-AU" altLang="en-US" sz="2400" dirty="0" smtClean="0">
                <a:ea typeface="ＭＳ Ｐゴシック" pitchFamily="34" charset="-128"/>
              </a:rPr>
              <a:t>A fair value measurement of a non-financial asset takes into account a market participant</a:t>
            </a:r>
            <a:r>
              <a:rPr lang="en-US" altLang="en-US" sz="2400" dirty="0" smtClean="0">
                <a:ea typeface="ＭＳ Ｐゴシック" pitchFamily="34" charset="-128"/>
              </a:rPr>
              <a:t>’</a:t>
            </a:r>
            <a:r>
              <a:rPr lang="en-AU" altLang="ja-JP" sz="2400" dirty="0" smtClean="0">
                <a:ea typeface="ＭＳ Ｐゴシック" pitchFamily="34" charset="-128"/>
              </a:rPr>
              <a:t>s ability to generate economic benefits by using the asset in its </a:t>
            </a:r>
            <a:r>
              <a:rPr lang="en-AU" altLang="ja-JP" sz="2400" b="1" i="1" dirty="0" smtClean="0">
                <a:ea typeface="ＭＳ Ｐゴシック" pitchFamily="34" charset="-128"/>
              </a:rPr>
              <a:t>highest and best use</a:t>
            </a:r>
            <a:r>
              <a:rPr lang="en-AU" altLang="ja-JP" sz="2400" dirty="0" smtClean="0">
                <a:ea typeface="ＭＳ Ｐゴシック" pitchFamily="34" charset="-128"/>
              </a:rPr>
              <a:t> or by selling it to another market participant that would use the asset in its highest and best use.</a:t>
            </a:r>
          </a:p>
          <a:p>
            <a:pPr marL="590550" lvl="1" indent="0" algn="r">
              <a:spcBef>
                <a:spcPts val="0"/>
              </a:spcBef>
              <a:spcAft>
                <a:spcPts val="0"/>
              </a:spcAft>
              <a:buFontTx/>
              <a:buNone/>
            </a:pPr>
            <a:endParaRPr lang="en-US" altLang="en-US" sz="2400" dirty="0" smtClean="0"/>
          </a:p>
          <a:p>
            <a:pPr>
              <a:spcBef>
                <a:spcPts val="0"/>
              </a:spcBef>
              <a:spcAft>
                <a:spcPts val="0"/>
              </a:spcAft>
              <a:buFont typeface="Arial" panose="020B0604020202020204" pitchFamily="34" charset="0"/>
              <a:buChar char="•"/>
            </a:pPr>
            <a:r>
              <a:rPr lang="en-US" altLang="en-US" sz="2400" dirty="0" smtClean="0">
                <a:ea typeface="ＭＳ Ｐゴシック" pitchFamily="34" charset="-128"/>
              </a:rPr>
              <a:t>As determined by the market </a:t>
            </a:r>
            <a:r>
              <a:rPr lang="en-US" altLang="en-US" sz="2400" b="1" dirty="0" smtClean="0">
                <a:ea typeface="ＭＳ Ｐゴシック" pitchFamily="34" charset="-128"/>
              </a:rPr>
              <a:t>Para 28</a:t>
            </a:r>
          </a:p>
          <a:p>
            <a:pPr marL="1212850" lvl="3" indent="0">
              <a:spcBef>
                <a:spcPts val="0"/>
              </a:spcBef>
              <a:spcAft>
                <a:spcPts val="0"/>
              </a:spcAft>
              <a:buNone/>
            </a:pPr>
            <a:r>
              <a:rPr lang="en-US" altLang="en-US" sz="2400" dirty="0" smtClean="0"/>
              <a:t>(a) Physically Possible</a:t>
            </a:r>
          </a:p>
          <a:p>
            <a:pPr marL="1212850" lvl="3" indent="0">
              <a:spcBef>
                <a:spcPts val="0"/>
              </a:spcBef>
              <a:spcAft>
                <a:spcPts val="0"/>
              </a:spcAft>
              <a:buNone/>
            </a:pPr>
            <a:r>
              <a:rPr lang="en-US" altLang="en-US" sz="2400" dirty="0" smtClean="0"/>
              <a:t>(b) Legally Permissible</a:t>
            </a:r>
          </a:p>
          <a:p>
            <a:pPr marL="1212850" lvl="3" indent="0">
              <a:spcBef>
                <a:spcPts val="0"/>
              </a:spcBef>
              <a:spcAft>
                <a:spcPts val="0"/>
              </a:spcAft>
              <a:buNone/>
            </a:pPr>
            <a:r>
              <a:rPr lang="en-US" altLang="en-US" sz="2400" dirty="0" smtClean="0"/>
              <a:t>(c) Financially Feasible</a:t>
            </a:r>
          </a:p>
        </p:txBody>
      </p:sp>
      <p:sp>
        <p:nvSpPr>
          <p:cNvPr id="4710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1E171110-04CC-4F70-B0A9-144F0FF97B50}" type="slidenum">
              <a:rPr lang="en-AU" altLang="en-US" sz="900" smtClean="0">
                <a:solidFill>
                  <a:schemeClr val="tx2"/>
                </a:solidFill>
              </a:rPr>
              <a:pPr eaLnBrk="1" hangingPunct="1">
                <a:spcAft>
                  <a:spcPct val="0"/>
                </a:spcAft>
                <a:buFontTx/>
                <a:buNone/>
              </a:pPr>
              <a:t>35</a:t>
            </a:fld>
            <a:endParaRPr lang="en-AU" altLang="en-US" sz="900" smtClean="0">
              <a:solidFill>
                <a:schemeClr val="tx2"/>
              </a:solidFill>
            </a:endParaRPr>
          </a:p>
        </p:txBody>
      </p:sp>
    </p:spTree>
    <p:extLst>
      <p:ext uri="{BB962C8B-B14F-4D97-AF65-F5344CB8AC3E}">
        <p14:creationId xmlns:p14="http://schemas.microsoft.com/office/powerpoint/2010/main" val="80052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251520" y="1052736"/>
            <a:ext cx="8784207" cy="611187"/>
          </a:xfrm>
        </p:spPr>
        <p:txBody>
          <a:bodyPr/>
          <a:lstStyle/>
          <a:p>
            <a:pPr algn="ctr"/>
            <a:r>
              <a:rPr lang="en-AU" altLang="en-US" sz="2800" b="1" dirty="0" smtClean="0">
                <a:latin typeface="+mn-lt"/>
                <a:ea typeface="ＭＳ Ｐゴシック" pitchFamily="34" charset="-128"/>
              </a:rPr>
              <a:t>Fair Values are Specific, What Factors Should be Considered?</a:t>
            </a:r>
            <a:endParaRPr lang="en-US" altLang="en-US" sz="2800" b="1" dirty="0" smtClean="0">
              <a:latin typeface="+mn-lt"/>
              <a:ea typeface="ＭＳ Ｐゴシック" pitchFamily="34" charset="-128"/>
            </a:endParaRPr>
          </a:p>
        </p:txBody>
      </p:sp>
      <p:sp>
        <p:nvSpPr>
          <p:cNvPr id="46083" name="Content Placeholder 2"/>
          <p:cNvSpPr>
            <a:spLocks noGrp="1"/>
          </p:cNvSpPr>
          <p:nvPr>
            <p:ph idx="4294967295"/>
          </p:nvPr>
        </p:nvSpPr>
        <p:spPr>
          <a:xfrm>
            <a:off x="377825" y="2132856"/>
            <a:ext cx="8442325" cy="3924052"/>
          </a:xfrm>
          <a:prstGeom prst="rect">
            <a:avLst/>
          </a:prstGeom>
        </p:spPr>
        <p:txBody>
          <a:bodyPr/>
          <a:lstStyle/>
          <a:p>
            <a:pPr marL="0" indent="0"/>
            <a:r>
              <a:rPr lang="en-AU" altLang="en-US" sz="2400" b="1" dirty="0" smtClean="0">
                <a:ea typeface="ＭＳ Ｐゴシック" pitchFamily="34" charset="-128"/>
              </a:rPr>
              <a:t>AASB13 Para 11</a:t>
            </a:r>
          </a:p>
          <a:p>
            <a:pPr marL="0" indent="0"/>
            <a:r>
              <a:rPr lang="en-AU" altLang="en-US" sz="2400" dirty="0" smtClean="0">
                <a:ea typeface="ＭＳ Ｐゴシック" pitchFamily="34" charset="-128"/>
              </a:rPr>
              <a:t>A fair value measurement is for a particular asset or liability. Therefore, when measuring fair value an entity  shall take into account the characteristics of the asset or liability if market participants would take those characteristics into account when pricing the asset or liability at the measurement date. Such characteristics include, for example, the following:</a:t>
            </a:r>
          </a:p>
          <a:p>
            <a:pPr marL="539750" lvl="3" indent="0">
              <a:buNone/>
            </a:pPr>
            <a:r>
              <a:rPr lang="en-AU" altLang="en-US" sz="2000" dirty="0" smtClean="0"/>
              <a:t>(a) the condition and location of the asset; and</a:t>
            </a:r>
          </a:p>
          <a:p>
            <a:pPr marL="539750" lvl="3" indent="0">
              <a:buNone/>
            </a:pPr>
            <a:r>
              <a:rPr lang="en-AU" altLang="en-US" sz="2000" dirty="0" smtClean="0"/>
              <a:t>(b) restrictions, if any, on the sale or use of the asset.</a:t>
            </a:r>
          </a:p>
          <a:p>
            <a:pPr lvl="1">
              <a:buFont typeface="Wingdings" pitchFamily="2" charset="2"/>
              <a:buNone/>
            </a:pPr>
            <a:r>
              <a:rPr lang="en-AU" altLang="en-US" dirty="0" smtClean="0"/>
              <a:t>					</a:t>
            </a:r>
            <a:endParaRPr lang="en-US" altLang="en-US" sz="2000" dirty="0" smtClean="0">
              <a:ea typeface="ＭＳ Ｐゴシック" pitchFamily="34" charset="-128"/>
            </a:endParaRPr>
          </a:p>
        </p:txBody>
      </p:sp>
      <p:sp>
        <p:nvSpPr>
          <p:cNvPr id="4608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630EC6E1-C79F-4D15-B1B9-F338DC5037E3}" type="slidenum">
              <a:rPr lang="en-AU" altLang="en-US" sz="900" smtClean="0">
                <a:solidFill>
                  <a:schemeClr val="tx2"/>
                </a:solidFill>
              </a:rPr>
              <a:pPr eaLnBrk="1" hangingPunct="1">
                <a:spcAft>
                  <a:spcPct val="0"/>
                </a:spcAft>
                <a:buFontTx/>
                <a:buNone/>
              </a:pPr>
              <a:t>36</a:t>
            </a:fld>
            <a:endParaRPr lang="en-AU" altLang="en-US" sz="900" smtClean="0">
              <a:solidFill>
                <a:schemeClr val="tx2"/>
              </a:solidFill>
            </a:endParaRPr>
          </a:p>
        </p:txBody>
      </p:sp>
    </p:spTree>
    <p:extLst>
      <p:ext uri="{BB962C8B-B14F-4D97-AF65-F5344CB8AC3E}">
        <p14:creationId xmlns:p14="http://schemas.microsoft.com/office/powerpoint/2010/main" val="1442026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395537" y="1016571"/>
            <a:ext cx="8280919" cy="900261"/>
          </a:xfrm>
        </p:spPr>
        <p:txBody>
          <a:bodyPr/>
          <a:lstStyle/>
          <a:p>
            <a:pPr algn="ctr"/>
            <a:r>
              <a:rPr lang="en-AU" altLang="en-US" sz="2800" b="1" dirty="0" smtClean="0">
                <a:latin typeface="+mn-lt"/>
                <a:ea typeface="ＭＳ Ｐゴシック" pitchFamily="34" charset="-128"/>
              </a:rPr>
              <a:t>Specific Issues</a:t>
            </a:r>
            <a:endParaRPr lang="en-US" altLang="en-US" sz="2800" b="1" dirty="0" smtClean="0">
              <a:latin typeface="+mn-lt"/>
              <a:ea typeface="ＭＳ Ｐゴシック" pitchFamily="34" charset="-128"/>
            </a:endParaRPr>
          </a:p>
        </p:txBody>
      </p:sp>
      <p:sp>
        <p:nvSpPr>
          <p:cNvPr id="57347" name="Content Placeholder 2"/>
          <p:cNvSpPr>
            <a:spLocks noGrp="1"/>
          </p:cNvSpPr>
          <p:nvPr>
            <p:ph idx="4294967295"/>
          </p:nvPr>
        </p:nvSpPr>
        <p:spPr>
          <a:xfrm>
            <a:off x="395288" y="1663700"/>
            <a:ext cx="8442325" cy="4752975"/>
          </a:xfrm>
          <a:prstGeom prst="rect">
            <a:avLst/>
          </a:prstGeom>
        </p:spPr>
        <p:txBody>
          <a:bodyPr lIns="91440" tIns="45720"/>
          <a:lstStyle/>
          <a:p>
            <a:pPr>
              <a:buFont typeface="Arial" panose="020B0604020202020204" pitchFamily="34" charset="0"/>
              <a:buChar char="•"/>
            </a:pPr>
            <a:r>
              <a:rPr lang="en-AU" altLang="en-US" sz="2400" b="1" dirty="0" smtClean="0">
                <a:ea typeface="ＭＳ Ｐゴシック" pitchFamily="34" charset="-128"/>
              </a:rPr>
              <a:t>How to deal with transaction costs</a:t>
            </a:r>
            <a:endParaRPr lang="en-US" altLang="en-US" sz="2400" dirty="0" smtClean="0">
              <a:ea typeface="ＭＳ Ｐゴシック" pitchFamily="34" charset="-128"/>
            </a:endParaRPr>
          </a:p>
          <a:p>
            <a:pPr lvl="3">
              <a:buFont typeface="Wingdings" panose="05000000000000000000" pitchFamily="2" charset="2"/>
              <a:buChar char="Ø"/>
            </a:pPr>
            <a:r>
              <a:rPr lang="en-US" altLang="en-US" sz="2400" dirty="0" smtClean="0"/>
              <a:t> Although transaction costs are considered when determining the most advantageous market, the price used to measure the fair value of the asset or liability shall not be adjusted for those costs. </a:t>
            </a:r>
            <a:r>
              <a:rPr lang="en-US" altLang="en-US" sz="2400" b="1" dirty="0" smtClean="0"/>
              <a:t>Para 25</a:t>
            </a:r>
          </a:p>
          <a:p>
            <a:pPr lvl="1"/>
            <a:endParaRPr lang="en-US" altLang="en-US" sz="2400" dirty="0" smtClean="0"/>
          </a:p>
          <a:p>
            <a:pPr lvl="3">
              <a:buFont typeface="Wingdings" panose="05000000000000000000" pitchFamily="2" charset="2"/>
              <a:buChar char="Ø"/>
            </a:pPr>
            <a:r>
              <a:rPr lang="en-US" altLang="en-US" sz="2400" dirty="0" smtClean="0"/>
              <a:t>Exception: transportation costs are considered (as a negative) in the value an asset.</a:t>
            </a:r>
          </a:p>
        </p:txBody>
      </p:sp>
      <p:sp>
        <p:nvSpPr>
          <p:cNvPr id="57348"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4060829E-0932-418E-BB53-04F9E91C74F0}" type="slidenum">
              <a:rPr lang="en-AU" altLang="en-US" sz="900" smtClean="0">
                <a:solidFill>
                  <a:schemeClr val="tx2"/>
                </a:solidFill>
              </a:rPr>
              <a:pPr eaLnBrk="1" hangingPunct="1">
                <a:spcAft>
                  <a:spcPct val="0"/>
                </a:spcAft>
                <a:buFontTx/>
                <a:buNone/>
              </a:pPr>
              <a:t>37</a:t>
            </a:fld>
            <a:endParaRPr lang="en-AU" altLang="en-US" sz="900" smtClean="0">
              <a:solidFill>
                <a:schemeClr val="tx2"/>
              </a:solidFill>
            </a:endParaRPr>
          </a:p>
        </p:txBody>
      </p:sp>
    </p:spTree>
    <p:extLst>
      <p:ext uri="{BB962C8B-B14F-4D97-AF65-F5344CB8AC3E}">
        <p14:creationId xmlns:p14="http://schemas.microsoft.com/office/powerpoint/2010/main" val="216999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algn="ctr"/>
            <a:r>
              <a:rPr lang="en-AU" altLang="en-US" b="1" dirty="0" smtClean="0">
                <a:latin typeface="+mn-lt"/>
                <a:ea typeface="ＭＳ Ｐゴシック" pitchFamily="34" charset="-128"/>
              </a:rPr>
              <a:t>Example: Dealing with Transaction </a:t>
            </a:r>
            <a:r>
              <a:rPr lang="en-AU" altLang="en-US" b="1" dirty="0">
                <a:latin typeface="+mn-lt"/>
                <a:ea typeface="ＭＳ Ｐゴシック" pitchFamily="34" charset="-128"/>
              </a:rPr>
              <a:t>C</a:t>
            </a:r>
            <a:r>
              <a:rPr lang="en-AU" altLang="en-US" b="1" dirty="0" smtClean="0">
                <a:latin typeface="+mn-lt"/>
                <a:ea typeface="ＭＳ Ｐゴシック" pitchFamily="34" charset="-128"/>
              </a:rPr>
              <a:t>osts</a:t>
            </a:r>
          </a:p>
        </p:txBody>
      </p:sp>
      <p:sp>
        <p:nvSpPr>
          <p:cNvPr id="58371" name="Content Placeholder 2"/>
          <p:cNvSpPr>
            <a:spLocks noGrp="1"/>
          </p:cNvSpPr>
          <p:nvPr>
            <p:ph idx="4294967295"/>
          </p:nvPr>
        </p:nvSpPr>
        <p:spPr>
          <a:xfrm>
            <a:off x="395288" y="1772816"/>
            <a:ext cx="8442325" cy="4643859"/>
          </a:xfrm>
          <a:prstGeom prst="rect">
            <a:avLst/>
          </a:prstGeom>
        </p:spPr>
        <p:txBody>
          <a:bodyPr/>
          <a:lstStyle/>
          <a:p>
            <a:r>
              <a:rPr lang="en-AU" altLang="en-US" sz="2400" dirty="0" smtClean="0">
                <a:ea typeface="ＭＳ Ｐゴシック" pitchFamily="34" charset="-128"/>
              </a:rPr>
              <a:t>Measuring a widget machine</a:t>
            </a:r>
          </a:p>
          <a:p>
            <a:pPr>
              <a:buFont typeface="Arial" panose="020B0604020202020204" pitchFamily="34" charset="0"/>
              <a:buChar char="•"/>
            </a:pPr>
            <a:r>
              <a:rPr lang="en-AU" altLang="en-US" sz="2400" dirty="0" smtClean="0">
                <a:ea typeface="ＭＳ Ｐゴシック" pitchFamily="34" charset="-128"/>
              </a:rPr>
              <a:t>There is no principal market but we have identified two markets where almost identical machines are being actively traded.  </a:t>
            </a:r>
          </a:p>
          <a:p>
            <a:pPr>
              <a:buFont typeface="Arial" panose="020B0604020202020204" pitchFamily="34" charset="0"/>
              <a:buChar char="•"/>
            </a:pPr>
            <a:r>
              <a:rPr lang="en-AU" altLang="en-US" sz="2400" dirty="0" smtClean="0">
                <a:ea typeface="ＭＳ Ｐゴシック" pitchFamily="34" charset="-128"/>
              </a:rPr>
              <a:t>In </a:t>
            </a:r>
            <a:r>
              <a:rPr lang="en-AU" altLang="en-US" sz="2400" b="1" dirty="0" smtClean="0">
                <a:ea typeface="ＭＳ Ｐゴシック" pitchFamily="34" charset="-128"/>
              </a:rPr>
              <a:t>Market A</a:t>
            </a:r>
            <a:r>
              <a:rPr lang="en-AU" altLang="en-US" sz="2400" dirty="0" smtClean="0">
                <a:ea typeface="ＭＳ Ｐゴシック" pitchFamily="34" charset="-128"/>
              </a:rPr>
              <a:t> the price that would be received is $30,000 incurring transport costs of $2,000 to deliver the machine to that market and would incur $1,000 of advertising costs. </a:t>
            </a:r>
          </a:p>
          <a:p>
            <a:pPr>
              <a:buFont typeface="Arial" panose="020B0604020202020204" pitchFamily="34" charset="0"/>
              <a:buChar char="•"/>
            </a:pPr>
            <a:r>
              <a:rPr lang="en-AU" altLang="en-US" sz="2400" dirty="0" smtClean="0">
                <a:ea typeface="ＭＳ Ｐゴシック" pitchFamily="34" charset="-128"/>
              </a:rPr>
              <a:t>In </a:t>
            </a:r>
            <a:r>
              <a:rPr lang="en-AU" altLang="en-US" sz="2400" b="1" dirty="0" smtClean="0">
                <a:ea typeface="ＭＳ Ｐゴシック" pitchFamily="34" charset="-128"/>
              </a:rPr>
              <a:t>Market B</a:t>
            </a:r>
            <a:r>
              <a:rPr lang="en-AU" altLang="en-US" sz="2400" dirty="0" smtClean="0">
                <a:ea typeface="ＭＳ Ｐゴシック" pitchFamily="34" charset="-128"/>
              </a:rPr>
              <a:t> the price that would be received is $28,000 and transport costs of $3,000. </a:t>
            </a:r>
          </a:p>
        </p:txBody>
      </p:sp>
      <p:sp>
        <p:nvSpPr>
          <p:cNvPr id="2" name="Slide Number Placeholder 1"/>
          <p:cNvSpPr>
            <a:spLocks noGrp="1"/>
          </p:cNvSpPr>
          <p:nvPr>
            <p:ph type="sldNum" sz="quarter" idx="15"/>
          </p:nvPr>
        </p:nvSpPr>
        <p:spPr/>
        <p:txBody>
          <a:bodyPr/>
          <a:lstStyle/>
          <a:p>
            <a:fld id="{EB72FBF5-2C9F-4A60-88A9-90AC2FD4BE04}" type="slidenum">
              <a:rPr lang="en-AU" smtClean="0"/>
              <a:pPr/>
              <a:t>38</a:t>
            </a:fld>
            <a:endParaRPr lang="en-AU"/>
          </a:p>
        </p:txBody>
      </p:sp>
    </p:spTree>
    <p:extLst>
      <p:ext uri="{BB962C8B-B14F-4D97-AF65-F5344CB8AC3E}">
        <p14:creationId xmlns:p14="http://schemas.microsoft.com/office/powerpoint/2010/main" val="32039935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algn="ctr"/>
            <a:r>
              <a:rPr lang="en-AU" altLang="en-US" sz="2800" b="1" dirty="0" smtClean="0">
                <a:latin typeface="+mn-lt"/>
                <a:ea typeface="ＭＳ Ｐゴシック" pitchFamily="34" charset="-128"/>
              </a:rPr>
              <a:t>Example: Dealing with Transaction </a:t>
            </a:r>
            <a:r>
              <a:rPr lang="en-AU" altLang="en-US" sz="2800" b="1" dirty="0">
                <a:latin typeface="+mn-lt"/>
                <a:ea typeface="ＭＳ Ｐゴシック" pitchFamily="34" charset="-128"/>
              </a:rPr>
              <a:t>C</a:t>
            </a:r>
            <a:r>
              <a:rPr lang="en-AU" altLang="en-US" sz="2800" b="1" dirty="0" smtClean="0">
                <a:latin typeface="+mn-lt"/>
                <a:ea typeface="ＭＳ Ｐゴシック" pitchFamily="34" charset="-128"/>
              </a:rPr>
              <a:t>osts</a:t>
            </a:r>
          </a:p>
        </p:txBody>
      </p:sp>
      <p:sp>
        <p:nvSpPr>
          <p:cNvPr id="59395" name="Content Placeholder 2"/>
          <p:cNvSpPr>
            <a:spLocks noGrp="1"/>
          </p:cNvSpPr>
          <p:nvPr>
            <p:ph idx="4294967295"/>
          </p:nvPr>
        </p:nvSpPr>
        <p:spPr>
          <a:xfrm>
            <a:off x="395537" y="2204863"/>
            <a:ext cx="8442325" cy="3659857"/>
          </a:xfrm>
          <a:prstGeom prst="rect">
            <a:avLst/>
          </a:prstGeom>
        </p:spPr>
        <p:txBody>
          <a:bodyPr/>
          <a:lstStyle/>
          <a:p>
            <a:r>
              <a:rPr lang="en-AU" altLang="en-US" sz="2400" b="1" dirty="0" smtClean="0">
                <a:ea typeface="ＭＳ Ｐゴシック" pitchFamily="34" charset="-128"/>
              </a:rPr>
              <a:t>Market A    $30,000 - $2,000 - $1,000 = 27,000			</a:t>
            </a:r>
            <a:endParaRPr lang="en-AU" altLang="en-US" sz="2400" dirty="0" smtClean="0">
              <a:ea typeface="ＭＳ Ｐゴシック" pitchFamily="34" charset="-128"/>
            </a:endParaRPr>
          </a:p>
          <a:p>
            <a:r>
              <a:rPr lang="en-AU" altLang="en-US" sz="2400" b="1" dirty="0" smtClean="0">
                <a:ea typeface="ＭＳ Ｐゴシック" pitchFamily="34" charset="-128"/>
              </a:rPr>
              <a:t>Market B    $28,000 - $3,000 = $25,000</a:t>
            </a:r>
          </a:p>
          <a:p>
            <a:endParaRPr lang="en-AU" altLang="en-US" sz="2400" dirty="0" smtClean="0">
              <a:ea typeface="ＭＳ Ｐゴシック" pitchFamily="34" charset="-128"/>
            </a:endParaRPr>
          </a:p>
          <a:p>
            <a:r>
              <a:rPr lang="en-AU" altLang="en-US" sz="2400" b="1" dirty="0" smtClean="0">
                <a:ea typeface="ＭＳ Ｐゴシック" pitchFamily="34" charset="-128"/>
              </a:rPr>
              <a:t>Most advantageous market – Market A</a:t>
            </a:r>
            <a:endParaRPr lang="en-AU" altLang="en-US" sz="2400" dirty="0" smtClean="0">
              <a:ea typeface="ＭＳ Ｐゴシック" pitchFamily="34" charset="-128"/>
            </a:endParaRPr>
          </a:p>
          <a:p>
            <a:endParaRPr lang="en-AU" altLang="en-US" sz="2400" dirty="0" smtClean="0">
              <a:ea typeface="ＭＳ Ｐゴシック" pitchFamily="34" charset="-128"/>
            </a:endParaRPr>
          </a:p>
          <a:p>
            <a:r>
              <a:rPr lang="en-AU" altLang="en-US" sz="2400" b="1" dirty="0" smtClean="0">
                <a:ea typeface="ＭＳ Ｐゴシック" pitchFamily="34" charset="-128"/>
              </a:rPr>
              <a:t>Fair Value = $30,000 - $2,000 = $28,000.     	</a:t>
            </a:r>
            <a:r>
              <a:rPr lang="en-AU" altLang="en-US" sz="2000" b="1" dirty="0" smtClean="0">
                <a:ea typeface="ＭＳ Ｐゴシック" pitchFamily="34" charset="-128"/>
              </a:rPr>
              <a:t>	</a:t>
            </a:r>
            <a:endParaRPr lang="en-AU" altLang="en-US" sz="2000" dirty="0" smtClean="0">
              <a:ea typeface="ＭＳ Ｐゴシック" pitchFamily="34" charset="-128"/>
            </a:endParaRPr>
          </a:p>
          <a:p>
            <a:endParaRPr lang="en-AU" altLang="en-US" sz="2000" dirty="0" smtClean="0">
              <a:ea typeface="ＭＳ Ｐゴシック" pitchFamily="34" charset="-128"/>
            </a:endParaRPr>
          </a:p>
        </p:txBody>
      </p:sp>
      <p:sp>
        <p:nvSpPr>
          <p:cNvPr id="3" name="Slide Number Placeholder 2"/>
          <p:cNvSpPr>
            <a:spLocks noGrp="1"/>
          </p:cNvSpPr>
          <p:nvPr>
            <p:ph type="sldNum" sz="quarter" idx="15"/>
          </p:nvPr>
        </p:nvSpPr>
        <p:spPr/>
        <p:txBody>
          <a:bodyPr/>
          <a:lstStyle/>
          <a:p>
            <a:fld id="{EB72FBF5-2C9F-4A60-88A9-90AC2FD4BE04}" type="slidenum">
              <a:rPr lang="en-AU" smtClean="0"/>
              <a:pPr/>
              <a:t>39</a:t>
            </a:fld>
            <a:endParaRPr lang="en-AU"/>
          </a:p>
        </p:txBody>
      </p:sp>
    </p:spTree>
    <p:extLst>
      <p:ext uri="{BB962C8B-B14F-4D97-AF65-F5344CB8AC3E}">
        <p14:creationId xmlns:p14="http://schemas.microsoft.com/office/powerpoint/2010/main" val="3926377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algn="ctr"/>
            <a:r>
              <a:rPr lang="en-AU" altLang="en-US" sz="2800" b="1" dirty="0" smtClean="0">
                <a:latin typeface="+mn-lt"/>
                <a:ea typeface="ＭＳ Ｐゴシック" pitchFamily="34" charset="-128"/>
              </a:rPr>
              <a:t>Fair Value - Application to Liabilities and Equity: General Principles</a:t>
            </a:r>
          </a:p>
        </p:txBody>
      </p:sp>
      <p:sp>
        <p:nvSpPr>
          <p:cNvPr id="48131" name="Content Placeholder 2"/>
          <p:cNvSpPr>
            <a:spLocks noGrp="1"/>
          </p:cNvSpPr>
          <p:nvPr>
            <p:ph idx="4294967295"/>
          </p:nvPr>
        </p:nvSpPr>
        <p:spPr>
          <a:xfrm>
            <a:off x="395288" y="2168525"/>
            <a:ext cx="8442325" cy="4248150"/>
          </a:xfrm>
          <a:prstGeom prst="rect">
            <a:avLst/>
          </a:prstGeom>
        </p:spPr>
        <p:txBody>
          <a:bodyPr lIns="91440" tIns="45720"/>
          <a:lstStyle/>
          <a:p>
            <a:pPr marL="0" indent="0"/>
            <a:r>
              <a:rPr lang="en-AU" altLang="en-US" sz="2400" dirty="0" smtClean="0">
                <a:ea typeface="ＭＳ Ｐゴシック" pitchFamily="34" charset="-128"/>
              </a:rPr>
              <a:t>AASB13 </a:t>
            </a:r>
            <a:r>
              <a:rPr lang="en-AU" altLang="en-US" sz="2400" b="1" dirty="0" smtClean="0">
                <a:ea typeface="ＭＳ Ｐゴシック" pitchFamily="34" charset="-128"/>
              </a:rPr>
              <a:t>Para 34</a:t>
            </a:r>
          </a:p>
          <a:p>
            <a:pPr marL="0" indent="0"/>
            <a:r>
              <a:rPr lang="en-AU" altLang="en-US" sz="2400" dirty="0" smtClean="0">
                <a:ea typeface="ＭＳ Ｐゴシック" pitchFamily="34" charset="-128"/>
              </a:rPr>
              <a:t>Fair value measurement assumes that a financial or non-financial liability or an entity</a:t>
            </a:r>
            <a:r>
              <a:rPr lang="en-US" altLang="en-US" sz="2400" dirty="0" smtClean="0">
                <a:ea typeface="ＭＳ Ｐゴシック" pitchFamily="34" charset="-128"/>
              </a:rPr>
              <a:t>’</a:t>
            </a:r>
            <a:r>
              <a:rPr lang="en-AU" altLang="ja-JP" sz="2400" dirty="0" smtClean="0">
                <a:ea typeface="ＭＳ Ｐゴシック" pitchFamily="34" charset="-128"/>
              </a:rPr>
              <a:t>s own equity instrument (e.g. equity interests issued as consideration in a business combination) is transferred to a market participant at the measurement date.</a:t>
            </a:r>
          </a:p>
        </p:txBody>
      </p:sp>
      <p:sp>
        <p:nvSpPr>
          <p:cNvPr id="4813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DEBC6010-A631-4772-BF26-3BA27AED06DB}" type="slidenum">
              <a:rPr lang="en-AU" altLang="en-US" sz="900" smtClean="0">
                <a:solidFill>
                  <a:schemeClr val="tx2"/>
                </a:solidFill>
              </a:rPr>
              <a:pPr eaLnBrk="1" hangingPunct="1">
                <a:spcAft>
                  <a:spcPct val="0"/>
                </a:spcAft>
                <a:buFontTx/>
                <a:buNone/>
              </a:pPr>
              <a:t>40</a:t>
            </a:fld>
            <a:endParaRPr lang="en-AU" altLang="en-US" sz="900" smtClean="0">
              <a:solidFill>
                <a:schemeClr val="tx2"/>
              </a:solidFill>
            </a:endParaRPr>
          </a:p>
        </p:txBody>
      </p:sp>
    </p:spTree>
    <p:extLst>
      <p:ext uri="{BB962C8B-B14F-4D97-AF65-F5344CB8AC3E}">
        <p14:creationId xmlns:p14="http://schemas.microsoft.com/office/powerpoint/2010/main" val="7371184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algn="ctr"/>
            <a:r>
              <a:rPr lang="en-AU" altLang="en-US" sz="2800" b="1" dirty="0">
                <a:latin typeface="+mn-lt"/>
                <a:ea typeface="ＭＳ Ｐゴシック" pitchFamily="34" charset="-128"/>
              </a:rPr>
              <a:t>Fair Value - Application </a:t>
            </a:r>
            <a:r>
              <a:rPr lang="en-AU" altLang="en-US" sz="2800" b="1" dirty="0" smtClean="0">
                <a:latin typeface="+mn-lt"/>
                <a:ea typeface="ＭＳ Ｐゴシック" pitchFamily="34" charset="-128"/>
              </a:rPr>
              <a:t>to Liabilities and Equity: General Principles</a:t>
            </a:r>
            <a:endParaRPr lang="en-US" altLang="en-US" sz="2800" b="1" dirty="0" smtClean="0">
              <a:latin typeface="+mn-lt"/>
              <a:ea typeface="ＭＳ Ｐゴシック" pitchFamily="34" charset="-128"/>
            </a:endParaRPr>
          </a:p>
        </p:txBody>
      </p:sp>
      <p:sp>
        <p:nvSpPr>
          <p:cNvPr id="49155" name="Content Placeholder 2"/>
          <p:cNvSpPr>
            <a:spLocks noGrp="1"/>
          </p:cNvSpPr>
          <p:nvPr>
            <p:ph idx="4294967295"/>
          </p:nvPr>
        </p:nvSpPr>
        <p:spPr>
          <a:xfrm>
            <a:off x="395288" y="2133600"/>
            <a:ext cx="8442325" cy="4283075"/>
          </a:xfrm>
          <a:prstGeom prst="rect">
            <a:avLst/>
          </a:prstGeom>
        </p:spPr>
        <p:txBody>
          <a:bodyPr lIns="91440" tIns="45720"/>
          <a:lstStyle/>
          <a:p>
            <a:pPr>
              <a:buFont typeface="Arial" panose="020B0604020202020204" pitchFamily="34" charset="0"/>
              <a:buChar char="•"/>
            </a:pPr>
            <a:r>
              <a:rPr lang="en-AU" altLang="en-US" sz="2400" b="1" dirty="0" smtClean="0">
                <a:ea typeface="ＭＳ Ｐゴシック" pitchFamily="34" charset="-128"/>
              </a:rPr>
              <a:t>Liabilities </a:t>
            </a:r>
            <a:r>
              <a:rPr lang="en-AU" altLang="en-US" sz="2400" dirty="0" smtClean="0">
                <a:ea typeface="ＭＳ Ｐゴシック" pitchFamily="34" charset="-128"/>
              </a:rPr>
              <a:t>can be valued based on the corresponding asset</a:t>
            </a:r>
          </a:p>
          <a:p>
            <a:pPr lvl="3">
              <a:buFont typeface="Wingdings" panose="05000000000000000000" pitchFamily="2" charset="2"/>
              <a:buChar char="Ø"/>
            </a:pPr>
            <a:r>
              <a:rPr lang="en-AU" altLang="en-US" sz="2400" dirty="0" smtClean="0"/>
              <a:t>When public prices are no</a:t>
            </a:r>
            <a:r>
              <a:rPr lang="en-AU" altLang="ja-JP" sz="2400" dirty="0" smtClean="0">
                <a:ea typeface="ＭＳ Ｐゴシック" pitchFamily="34" charset="-128"/>
              </a:rPr>
              <a:t>t available for the debt or equity the entity should, where possible, </a:t>
            </a:r>
          </a:p>
          <a:p>
            <a:pPr lvl="3">
              <a:buFont typeface="Wingdings" panose="05000000000000000000" pitchFamily="2" charset="2"/>
              <a:buChar char="Ø"/>
            </a:pPr>
            <a:r>
              <a:rPr lang="en-AU" altLang="ja-JP" sz="2400" b="1" dirty="0" smtClean="0">
                <a:ea typeface="ＭＳ Ｐゴシック" pitchFamily="34" charset="-128"/>
              </a:rPr>
              <a:t>Para 37 </a:t>
            </a:r>
            <a:r>
              <a:rPr lang="en-AU" altLang="ja-JP" sz="2400" dirty="0" smtClean="0">
                <a:ea typeface="ＭＳ Ｐゴシック" pitchFamily="34" charset="-128"/>
              </a:rPr>
              <a:t>an entity shall measure the fair value of the liability or equity instrument from the perspective of a market participant that holds the identical item as an asset at the measurement date.</a:t>
            </a:r>
            <a:endParaRPr lang="en-US" altLang="en-US" sz="2400" dirty="0" smtClean="0"/>
          </a:p>
        </p:txBody>
      </p:sp>
      <p:sp>
        <p:nvSpPr>
          <p:cNvPr id="49156"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17D739CD-579E-4543-ADA8-9505D4FAB030}" type="slidenum">
              <a:rPr lang="en-AU" altLang="en-US" sz="900" smtClean="0">
                <a:solidFill>
                  <a:schemeClr val="tx2"/>
                </a:solidFill>
              </a:rPr>
              <a:pPr eaLnBrk="1" hangingPunct="1">
                <a:spcAft>
                  <a:spcPct val="0"/>
                </a:spcAft>
                <a:buFontTx/>
                <a:buNone/>
              </a:pPr>
              <a:t>41</a:t>
            </a:fld>
            <a:endParaRPr lang="en-AU" altLang="en-US" sz="900" smtClean="0">
              <a:solidFill>
                <a:schemeClr val="tx2"/>
              </a:solidFill>
            </a:endParaRPr>
          </a:p>
        </p:txBody>
      </p:sp>
    </p:spTree>
    <p:extLst>
      <p:ext uri="{BB962C8B-B14F-4D97-AF65-F5344CB8AC3E}">
        <p14:creationId xmlns:p14="http://schemas.microsoft.com/office/powerpoint/2010/main" val="1145734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algn="ctr"/>
            <a:r>
              <a:rPr lang="en-AU" altLang="en-US" sz="2800" b="1" dirty="0">
                <a:latin typeface="+mn-lt"/>
                <a:ea typeface="ＭＳ Ｐゴシック" pitchFamily="34" charset="-128"/>
              </a:rPr>
              <a:t>Fair Value - Application </a:t>
            </a:r>
            <a:r>
              <a:rPr lang="en-AU" altLang="en-US" sz="2800" b="1" dirty="0" smtClean="0">
                <a:latin typeface="+mn-lt"/>
                <a:ea typeface="ＭＳ Ｐゴシック" pitchFamily="34" charset="-128"/>
              </a:rPr>
              <a:t>to Liabilities and Equity: General Principles</a:t>
            </a:r>
            <a:endParaRPr lang="en-US" altLang="en-US" sz="2800" b="1" dirty="0" smtClean="0">
              <a:latin typeface="+mn-lt"/>
              <a:ea typeface="ＭＳ Ｐゴシック" pitchFamily="34" charset="-128"/>
            </a:endParaRPr>
          </a:p>
        </p:txBody>
      </p:sp>
      <p:sp>
        <p:nvSpPr>
          <p:cNvPr id="50179" name="Content Placeholder 2"/>
          <p:cNvSpPr>
            <a:spLocks noGrp="1"/>
          </p:cNvSpPr>
          <p:nvPr>
            <p:ph idx="4294967295"/>
          </p:nvPr>
        </p:nvSpPr>
        <p:spPr>
          <a:xfrm>
            <a:off x="395288" y="2133600"/>
            <a:ext cx="8442325" cy="4283075"/>
          </a:xfrm>
          <a:prstGeom prst="rect">
            <a:avLst/>
          </a:prstGeom>
        </p:spPr>
        <p:txBody>
          <a:bodyPr/>
          <a:lstStyle/>
          <a:p>
            <a:pPr>
              <a:buFont typeface="Arial" panose="020B0604020202020204" pitchFamily="34" charset="0"/>
              <a:buChar char="•"/>
            </a:pPr>
            <a:r>
              <a:rPr lang="en-AU" altLang="en-US" sz="2400" dirty="0" smtClean="0">
                <a:ea typeface="ＭＳ Ｐゴシック" pitchFamily="34" charset="-128"/>
              </a:rPr>
              <a:t>If no corresponding asset exists</a:t>
            </a:r>
          </a:p>
          <a:p>
            <a:pPr marL="0" indent="0"/>
            <a:endParaRPr lang="en-AU" altLang="en-US" sz="2400" dirty="0" smtClean="0">
              <a:ea typeface="ＭＳ Ｐゴシック" pitchFamily="34" charset="-128"/>
            </a:endParaRPr>
          </a:p>
          <a:p>
            <a:pPr lvl="3">
              <a:buFont typeface="Wingdings" panose="05000000000000000000" pitchFamily="2" charset="2"/>
              <a:buChar char="Ø"/>
            </a:pPr>
            <a:r>
              <a:rPr lang="en-AU" altLang="en-US" sz="2400" b="1" dirty="0" smtClean="0"/>
              <a:t>Para 41 </a:t>
            </a:r>
            <a:r>
              <a:rPr lang="en-AU" altLang="en-US" sz="2400" dirty="0" smtClean="0"/>
              <a:t>When applying a present value technique an entity might take into account:</a:t>
            </a:r>
          </a:p>
          <a:p>
            <a:pPr lvl="3">
              <a:buFont typeface="Wingdings" panose="05000000000000000000" pitchFamily="2" charset="2"/>
              <a:buChar char="Ø"/>
            </a:pPr>
            <a:r>
              <a:rPr lang="en-AU" altLang="en-US" sz="2400" dirty="0" smtClean="0"/>
              <a:t>(a) the future cash outflows that a market participant would expect to incur in fulfilling the obligation…</a:t>
            </a:r>
          </a:p>
          <a:p>
            <a:pPr lvl="3">
              <a:buFont typeface="Wingdings" panose="05000000000000000000" pitchFamily="2" charset="2"/>
              <a:buChar char="Ø"/>
            </a:pPr>
            <a:r>
              <a:rPr lang="en-AU" altLang="en-US" sz="2400" dirty="0" smtClean="0"/>
              <a:t>(b) the amount that a market participant would receive to enter into or issue an identical liability or equity instrument… </a:t>
            </a:r>
          </a:p>
          <a:p>
            <a:pPr marL="357187" lvl="2" indent="0">
              <a:buNone/>
            </a:pPr>
            <a:r>
              <a:rPr lang="en-AU" altLang="en-US" sz="2600" dirty="0"/>
              <a:t>	</a:t>
            </a:r>
            <a:r>
              <a:rPr lang="en-AU" altLang="en-US" sz="2600" dirty="0" smtClean="0"/>
              <a:t>		</a:t>
            </a:r>
            <a:endParaRPr lang="en-AU" altLang="en-US" sz="2000" dirty="0" smtClean="0"/>
          </a:p>
        </p:txBody>
      </p:sp>
      <p:sp>
        <p:nvSpPr>
          <p:cNvPr id="50180"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9A85D757-128A-4FEF-A0F5-775406E482C4}" type="slidenum">
              <a:rPr lang="en-AU" altLang="en-US" sz="900" smtClean="0">
                <a:solidFill>
                  <a:schemeClr val="tx2"/>
                </a:solidFill>
              </a:rPr>
              <a:pPr eaLnBrk="1" hangingPunct="1">
                <a:spcAft>
                  <a:spcPct val="0"/>
                </a:spcAft>
                <a:buFontTx/>
                <a:buNone/>
              </a:pPr>
              <a:t>42</a:t>
            </a:fld>
            <a:endParaRPr lang="en-AU" altLang="en-US" sz="900" smtClean="0">
              <a:solidFill>
                <a:schemeClr val="tx2"/>
              </a:solidFill>
            </a:endParaRPr>
          </a:p>
        </p:txBody>
      </p:sp>
    </p:spTree>
    <p:extLst>
      <p:ext uri="{BB962C8B-B14F-4D97-AF65-F5344CB8AC3E}">
        <p14:creationId xmlns:p14="http://schemas.microsoft.com/office/powerpoint/2010/main" val="31880026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395537" y="944563"/>
            <a:ext cx="8280919" cy="719137"/>
          </a:xfrm>
        </p:spPr>
        <p:txBody>
          <a:bodyPr/>
          <a:lstStyle/>
          <a:p>
            <a:pPr algn="ctr"/>
            <a:r>
              <a:rPr lang="en-AU" altLang="en-US" sz="2800" b="1" dirty="0">
                <a:latin typeface="+mn-lt"/>
                <a:ea typeface="ＭＳ Ｐゴシック" pitchFamily="34" charset="-128"/>
              </a:rPr>
              <a:t>Fair Value </a:t>
            </a:r>
            <a:r>
              <a:rPr lang="en-AU" altLang="en-US" sz="2800" b="1" dirty="0" smtClean="0">
                <a:latin typeface="+mn-lt"/>
                <a:ea typeface="ＭＳ Ｐゴシック" pitchFamily="34" charset="-128"/>
              </a:rPr>
              <a:t>Disclosures</a:t>
            </a:r>
          </a:p>
        </p:txBody>
      </p:sp>
      <p:sp>
        <p:nvSpPr>
          <p:cNvPr id="56323" name="Content Placeholder 2"/>
          <p:cNvSpPr>
            <a:spLocks noGrp="1"/>
          </p:cNvSpPr>
          <p:nvPr>
            <p:ph idx="4294967295"/>
          </p:nvPr>
        </p:nvSpPr>
        <p:spPr>
          <a:xfrm>
            <a:off x="395288" y="1663700"/>
            <a:ext cx="8442325" cy="4752975"/>
          </a:xfrm>
          <a:prstGeom prst="rect">
            <a:avLst/>
          </a:prstGeom>
        </p:spPr>
        <p:txBody>
          <a:bodyPr/>
          <a:lstStyle/>
          <a:p>
            <a:pPr marL="0" indent="0"/>
            <a:r>
              <a:rPr lang="en-AU" altLang="en-US" sz="2400" b="1" dirty="0" smtClean="0">
                <a:ea typeface="ＭＳ Ｐゴシック" pitchFamily="34" charset="-128"/>
              </a:rPr>
              <a:t>Para 91 </a:t>
            </a:r>
            <a:r>
              <a:rPr lang="en-AU" altLang="en-US" sz="2400" dirty="0" smtClean="0">
                <a:ea typeface="ＭＳ Ｐゴシック" pitchFamily="34" charset="-128"/>
              </a:rPr>
              <a:t>An entity shall disclose information that helps users of its financial statements assess both of the following:</a:t>
            </a:r>
          </a:p>
          <a:p>
            <a:pPr marL="914400" lvl="1" indent="-514350">
              <a:buFontTx/>
              <a:buAutoNum type="alphaLcParenR"/>
            </a:pPr>
            <a:r>
              <a:rPr lang="en-AU" altLang="en-US" sz="2400" dirty="0" smtClean="0"/>
              <a:t>For assets and liabilities that are measured at fair value on a recurring or non-recurring basis in the statement of financial position after initial recognition, the </a:t>
            </a:r>
            <a:r>
              <a:rPr lang="en-AU" altLang="en-US" sz="2400" b="1" dirty="0" smtClean="0"/>
              <a:t>valuation techniques and inputs</a:t>
            </a:r>
            <a:r>
              <a:rPr lang="en-AU" altLang="en-US" sz="2400" dirty="0" smtClean="0"/>
              <a:t> used to develop those measurements.</a:t>
            </a:r>
          </a:p>
          <a:p>
            <a:pPr marL="914400" lvl="1" indent="-514350">
              <a:buFontTx/>
              <a:buAutoNum type="alphaLcParenR"/>
            </a:pPr>
            <a:r>
              <a:rPr lang="en-AU" altLang="en-US" sz="2400" dirty="0" smtClean="0"/>
              <a:t>For recurring fair value measurements </a:t>
            </a:r>
            <a:r>
              <a:rPr lang="en-AU" altLang="en-US" sz="2400" b="1" dirty="0" smtClean="0"/>
              <a:t>using significant unobservable inputs (Level 3), the effect of the measurements on profit or loss or other </a:t>
            </a:r>
            <a:r>
              <a:rPr lang="en-AU" altLang="en-US" sz="2400" dirty="0" smtClean="0"/>
              <a:t>comprehensive income for the period.</a:t>
            </a:r>
          </a:p>
          <a:p>
            <a:endParaRPr lang="en-AU" altLang="en-US" sz="2800" dirty="0" smtClean="0">
              <a:ea typeface="ＭＳ Ｐゴシック" pitchFamily="34" charset="-128"/>
            </a:endParaRPr>
          </a:p>
        </p:txBody>
      </p:sp>
      <p:sp>
        <p:nvSpPr>
          <p:cNvPr id="56324"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C060482F-FEC1-4F0D-8793-1FF47802CB85}" type="slidenum">
              <a:rPr lang="en-AU" altLang="en-US" sz="900" smtClean="0">
                <a:solidFill>
                  <a:schemeClr val="tx2"/>
                </a:solidFill>
              </a:rPr>
              <a:pPr eaLnBrk="1" hangingPunct="1">
                <a:spcAft>
                  <a:spcPct val="0"/>
                </a:spcAft>
                <a:buFontTx/>
                <a:buNone/>
              </a:pPr>
              <a:t>43</a:t>
            </a:fld>
            <a:endParaRPr lang="en-AU" altLang="en-US" sz="900" smtClean="0">
              <a:solidFill>
                <a:schemeClr val="tx2"/>
              </a:solidFill>
            </a:endParaRPr>
          </a:p>
        </p:txBody>
      </p:sp>
    </p:spTree>
    <p:extLst>
      <p:ext uri="{BB962C8B-B14F-4D97-AF65-F5344CB8AC3E}">
        <p14:creationId xmlns:p14="http://schemas.microsoft.com/office/powerpoint/2010/main" val="19412672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46088" y="980728"/>
            <a:ext cx="8229600" cy="1230313"/>
          </a:xfrm>
        </p:spPr>
        <p:txBody>
          <a:bodyPr/>
          <a:lstStyle/>
          <a:p>
            <a:r>
              <a:rPr lang="en-AU" sz="2800" b="1" dirty="0">
                <a:latin typeface="Arial (Body)"/>
                <a:ea typeface="ＭＳ Ｐゴシック" charset="0"/>
                <a:cs typeface="ＭＳ Ｐゴシック" charset="0"/>
              </a:rPr>
              <a:t>Power (2010</a:t>
            </a:r>
            <a:r>
              <a:rPr lang="en-AU" sz="2800" b="1" dirty="0" smtClean="0">
                <a:latin typeface="Arial (Body)"/>
                <a:ea typeface="ＭＳ Ｐゴシック" charset="0"/>
                <a:cs typeface="ＭＳ Ｐゴシック" charset="0"/>
              </a:rPr>
              <a:t>): Fair value and reliability</a:t>
            </a:r>
            <a:endParaRPr lang="en-AU" sz="2800" b="1" dirty="0">
              <a:latin typeface="Arial (Body)"/>
              <a:ea typeface="ＭＳ Ｐゴシック" charset="0"/>
              <a:cs typeface="ＭＳ Ｐゴシック" charset="0"/>
            </a:endParaRPr>
          </a:p>
        </p:txBody>
      </p:sp>
      <p:sp>
        <p:nvSpPr>
          <p:cNvPr id="8195" name="Rectangle 3"/>
          <p:cNvSpPr>
            <a:spLocks noGrp="1" noChangeArrowheads="1"/>
          </p:cNvSpPr>
          <p:nvPr>
            <p:ph type="body" idx="4294967295"/>
          </p:nvPr>
        </p:nvSpPr>
        <p:spPr>
          <a:xfrm>
            <a:off x="323528" y="1628800"/>
            <a:ext cx="8318500" cy="3709987"/>
          </a:xfrm>
          <a:prstGeom prst="rect">
            <a:avLst/>
          </a:prstGeom>
        </p:spPr>
        <p:txBody>
          <a:bodyPr/>
          <a:lstStyle/>
          <a:p>
            <a:pPr>
              <a:buFont typeface="Arial" panose="020B0604020202020204" pitchFamily="34" charset="0"/>
              <a:buChar char="•"/>
            </a:pPr>
            <a:r>
              <a:rPr lang="en-US" sz="2400" dirty="0" smtClean="0">
                <a:latin typeface="Arial (Body)"/>
                <a:ea typeface="ＭＳ Ｐゴシック" charset="0"/>
              </a:rPr>
              <a:t>In Level 1, accounting </a:t>
            </a:r>
            <a:r>
              <a:rPr lang="en-US" sz="2400" dirty="0">
                <a:latin typeface="Arial (Body)"/>
                <a:ea typeface="ＭＳ Ｐゴシック" charset="0"/>
              </a:rPr>
              <a:t>systems are, in theory, passive </a:t>
            </a:r>
            <a:r>
              <a:rPr lang="en-US" sz="2400" dirty="0" smtClean="0">
                <a:latin typeface="Arial (Body)"/>
                <a:ea typeface="ＭＳ Ｐゴシック" charset="0"/>
              </a:rPr>
              <a:t>observers of </a:t>
            </a:r>
            <a:r>
              <a:rPr lang="en-US" sz="2400" dirty="0">
                <a:latin typeface="Arial (Body)"/>
                <a:ea typeface="ＭＳ Ｐゴシック" charset="0"/>
              </a:rPr>
              <a:t>prices</a:t>
            </a:r>
            <a:r>
              <a:rPr lang="en-US" sz="2400" dirty="0" smtClean="0">
                <a:latin typeface="Arial (Body)"/>
                <a:ea typeface="ＭＳ Ｐゴシック" charset="0"/>
              </a:rPr>
              <a:t>.</a:t>
            </a:r>
          </a:p>
          <a:p>
            <a:pPr>
              <a:buFont typeface="Arial" panose="020B0604020202020204" pitchFamily="34" charset="0"/>
              <a:buChar char="•"/>
            </a:pPr>
            <a:r>
              <a:rPr lang="en-US" sz="2400" dirty="0" smtClean="0">
                <a:latin typeface="Arial (Body)"/>
                <a:ea typeface="ＭＳ Ｐゴシック" charset="0"/>
              </a:rPr>
              <a:t>Level 3 measurements have been criticized for </a:t>
            </a:r>
            <a:r>
              <a:rPr lang="en-US" sz="2400" dirty="0">
                <a:latin typeface="Arial (Body)"/>
                <a:ea typeface="ＭＳ Ｐゴシック" charset="0"/>
              </a:rPr>
              <a:t>their </a:t>
            </a:r>
            <a:r>
              <a:rPr lang="en-US" sz="2400" dirty="0" smtClean="0">
                <a:latin typeface="Arial (Body)"/>
                <a:ea typeface="ＭＳ Ｐゴシック" charset="0"/>
              </a:rPr>
              <a:t>subjectivity, uncertainty, and the difficulty this poses for auditors (however, the use of cost-based approaches in place of Level 3 measurements often lack legitimacy - e.g., employee share options; derivatives).</a:t>
            </a:r>
          </a:p>
          <a:p>
            <a:pPr>
              <a:buFont typeface="Arial" panose="020B0604020202020204" pitchFamily="34" charset="0"/>
              <a:buChar char="•"/>
            </a:pPr>
            <a:r>
              <a:rPr lang="en-US" sz="2400" dirty="0">
                <a:latin typeface="Arial (Body)"/>
                <a:ea typeface="ＭＳ Ｐゴシック" charset="0"/>
              </a:rPr>
              <a:t>S</a:t>
            </a:r>
            <a:r>
              <a:rPr lang="en-US" sz="2400" dirty="0" smtClean="0">
                <a:latin typeface="Arial (Body)"/>
                <a:ea typeface="ＭＳ Ｐゴシック" charset="0"/>
              </a:rPr>
              <a:t>ubjectivity </a:t>
            </a:r>
            <a:r>
              <a:rPr lang="en-US" sz="2400" dirty="0">
                <a:latin typeface="Arial (Body)"/>
                <a:ea typeface="ＭＳ Ｐゴシック" charset="0"/>
              </a:rPr>
              <a:t>and uncertainty can be transformed into acceptable facts when they are embedded in taken for granted routines</a:t>
            </a:r>
            <a:r>
              <a:rPr lang="en-US" sz="2400" dirty="0" smtClean="0">
                <a:latin typeface="Arial (Body)"/>
                <a:ea typeface="ＭＳ Ｐゴシック" charset="0"/>
              </a:rPr>
              <a:t>.</a:t>
            </a:r>
          </a:p>
          <a:p>
            <a:pPr>
              <a:buFont typeface="Arial" panose="020B0604020202020204" pitchFamily="34" charset="0"/>
              <a:buChar char="•"/>
            </a:pPr>
            <a:r>
              <a:rPr lang="en-US" sz="2400" dirty="0">
                <a:latin typeface="Arial (Body)"/>
                <a:ea typeface="ＭＳ Ｐゴシック" charset="0"/>
              </a:rPr>
              <a:t>Such routines are often outsourced to valuation experts who apply models from financial economics.</a:t>
            </a:r>
          </a:p>
          <a:p>
            <a:pPr marL="0" indent="0"/>
            <a:endParaRPr lang="en-US" sz="2400" dirty="0" smtClean="0">
              <a:latin typeface="Arial (Body)"/>
              <a:ea typeface="ＭＳ Ｐゴシック" charset="0"/>
            </a:endParaRPr>
          </a:p>
          <a:p>
            <a:pPr>
              <a:buFont typeface="Arial" panose="020B0604020202020204" pitchFamily="34" charset="0"/>
              <a:buChar char="•"/>
            </a:pPr>
            <a:endParaRPr lang="en-US" sz="2400" dirty="0">
              <a:latin typeface="Arial (Body)"/>
              <a:ea typeface="ＭＳ Ｐゴシック" charset="0"/>
            </a:endParaRPr>
          </a:p>
          <a:p>
            <a:pPr>
              <a:buFont typeface="Arial" panose="020B0604020202020204" pitchFamily="34" charset="0"/>
              <a:buChar char="•"/>
            </a:pPr>
            <a:endParaRPr lang="en-US" sz="2400" dirty="0" smtClean="0">
              <a:latin typeface="Arial (Body)"/>
              <a:ea typeface="ＭＳ Ｐゴシック" charset="0"/>
            </a:endParaRPr>
          </a:p>
          <a:p>
            <a:pPr>
              <a:buFont typeface="Arial" panose="020B0604020202020204" pitchFamily="34" charset="0"/>
              <a:buChar char="•"/>
            </a:pPr>
            <a:endParaRPr lang="en-AU" sz="2400" dirty="0">
              <a:latin typeface="Arial (Body)"/>
              <a:ea typeface="ＭＳ Ｐゴシック" charset="0"/>
            </a:endParaRPr>
          </a:p>
        </p:txBody>
      </p:sp>
      <p:sp>
        <p:nvSpPr>
          <p:cNvPr id="2" name="Slide Number Placeholder 1"/>
          <p:cNvSpPr>
            <a:spLocks noGrp="1"/>
          </p:cNvSpPr>
          <p:nvPr>
            <p:ph type="sldNum" sz="quarter" idx="15"/>
          </p:nvPr>
        </p:nvSpPr>
        <p:spPr/>
        <p:txBody>
          <a:bodyPr/>
          <a:lstStyle/>
          <a:p>
            <a:fld id="{EB72FBF5-2C9F-4A60-88A9-90AC2FD4BE04}" type="slidenum">
              <a:rPr lang="en-AU" smtClean="0"/>
              <a:pPr/>
              <a:t>44</a:t>
            </a:fld>
            <a:endParaRPr lang="en-AU"/>
          </a:p>
        </p:txBody>
      </p:sp>
    </p:spTree>
    <p:extLst>
      <p:ext uri="{BB962C8B-B14F-4D97-AF65-F5344CB8AC3E}">
        <p14:creationId xmlns:p14="http://schemas.microsoft.com/office/powerpoint/2010/main" val="1800695715"/>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395288" y="1125538"/>
            <a:ext cx="8229600" cy="790575"/>
          </a:xfrm>
        </p:spPr>
        <p:txBody>
          <a:bodyPr/>
          <a:lstStyle/>
          <a:p>
            <a:r>
              <a:rPr lang="en-AU" altLang="en-US" sz="2800" b="1" dirty="0" smtClean="0">
                <a:latin typeface="+mn-lt"/>
                <a:ea typeface="ＭＳ Ｐゴシック" pitchFamily="34" charset="-128"/>
              </a:rPr>
              <a:t>Next week</a:t>
            </a:r>
          </a:p>
        </p:txBody>
      </p:sp>
      <p:sp>
        <p:nvSpPr>
          <p:cNvPr id="63491" name="Content Placeholder 2"/>
          <p:cNvSpPr>
            <a:spLocks noGrp="1"/>
          </p:cNvSpPr>
          <p:nvPr>
            <p:ph idx="4294967295"/>
          </p:nvPr>
        </p:nvSpPr>
        <p:spPr>
          <a:xfrm>
            <a:off x="381000" y="1916113"/>
            <a:ext cx="8043863" cy="4772025"/>
          </a:xfrm>
          <a:prstGeom prst="rect">
            <a:avLst/>
          </a:prstGeom>
        </p:spPr>
        <p:txBody>
          <a:bodyPr/>
          <a:lstStyle/>
          <a:p>
            <a:pPr>
              <a:buFont typeface="Wingdings" pitchFamily="2" charset="2"/>
              <a:buNone/>
            </a:pPr>
            <a:r>
              <a:rPr lang="en-AU" altLang="en-US" sz="2400" smtClean="0">
                <a:ea typeface="ＭＳ Ｐゴシック" pitchFamily="34" charset="-128"/>
              </a:rPr>
              <a:t>Intangible Assets</a:t>
            </a:r>
            <a:endParaRPr lang="en-AU" altLang="en-US" sz="2400" dirty="0" smtClean="0">
              <a:ea typeface="ＭＳ Ｐゴシック" pitchFamily="34" charset="-128"/>
            </a:endParaRPr>
          </a:p>
        </p:txBody>
      </p:sp>
      <p:sp>
        <p:nvSpPr>
          <p:cNvPr id="63492" name="Slide Number Placeholder 1"/>
          <p:cNvSpPr>
            <a:spLocks noGrp="1"/>
          </p:cNvSpPr>
          <p:nvPr>
            <p:ph type="sldNum" sz="quarter" idx="4294967295"/>
          </p:nvPr>
        </p:nvSpPr>
        <p:spPr>
          <a:xfrm>
            <a:off x="8675688" y="6542088"/>
            <a:ext cx="144462" cy="122237"/>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lgn="l" eaLnBrk="0" hangingPunct="0">
              <a:spcBef>
                <a:spcPct val="0"/>
              </a:spcBef>
              <a:spcAft>
                <a:spcPts val="1200"/>
              </a:spcAft>
              <a:buFont typeface="Wingdings" pitchFamily="2" charset="2"/>
              <a:buChar char="§"/>
              <a:defRPr sz="2000">
                <a:solidFill>
                  <a:schemeClr val="tx1"/>
                </a:solidFill>
                <a:latin typeface="Arial" charset="0"/>
                <a:ea typeface="ＭＳ Ｐゴシック" pitchFamily="34" charset="-128"/>
                <a:cs typeface="Arial" charset="0"/>
              </a:defRPr>
            </a:lvl1pPr>
            <a:lvl2pPr marL="742950" indent="-285750" algn="l" eaLnBrk="0" hangingPunct="0">
              <a:spcBef>
                <a:spcPct val="0"/>
              </a:spcBef>
              <a:buChar char="–"/>
              <a:defRPr sz="2000">
                <a:solidFill>
                  <a:schemeClr val="tx1"/>
                </a:solidFill>
                <a:latin typeface="Arial" charset="0"/>
                <a:ea typeface="Arial" charset="0"/>
                <a:cs typeface="Arial" charset="0"/>
              </a:defRPr>
            </a:lvl2pPr>
            <a:lvl3pPr marL="1143000" indent="-228600" algn="l" eaLnBrk="0" hangingPunct="0">
              <a:spcBef>
                <a:spcPct val="20000"/>
              </a:spcBef>
              <a:buChar char="•"/>
              <a:defRPr sz="2000">
                <a:solidFill>
                  <a:schemeClr val="tx1"/>
                </a:solidFill>
                <a:latin typeface="Arial" charset="0"/>
                <a:ea typeface="Arial" charset="0"/>
                <a:cs typeface="Arial" charset="0"/>
              </a:defRPr>
            </a:lvl3pPr>
            <a:lvl4pPr marL="1600200" indent="-228600" algn="l" eaLnBrk="0" hangingPunct="0">
              <a:spcBef>
                <a:spcPct val="20000"/>
              </a:spcBef>
              <a:buChar char="–"/>
              <a:defRPr sz="2000">
                <a:solidFill>
                  <a:schemeClr val="tx1"/>
                </a:solidFill>
                <a:latin typeface="Arial" charset="0"/>
                <a:ea typeface="Arial" charset="0"/>
                <a:cs typeface="Arial" charset="0"/>
              </a:defRPr>
            </a:lvl4pPr>
            <a:lvl5pPr marL="2057400" indent="-228600" algn="l" eaLnBrk="0" hangingPunct="0">
              <a:spcBef>
                <a:spcPct val="20000"/>
              </a:spcBef>
              <a:buChar char="»"/>
              <a:defRPr sz="2000">
                <a:solidFill>
                  <a:schemeClr val="tx1"/>
                </a:solidFill>
                <a:latin typeface="Helvetica" charset="0"/>
                <a:ea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Helvetica" charset="0"/>
                <a:ea typeface="Arial" charset="0"/>
                <a:cs typeface="Arial" charset="0"/>
              </a:defRPr>
            </a:lvl9pPr>
          </a:lstStyle>
          <a:p>
            <a:pPr eaLnBrk="1" hangingPunct="1">
              <a:spcAft>
                <a:spcPct val="0"/>
              </a:spcAft>
              <a:buFontTx/>
              <a:buNone/>
            </a:pPr>
            <a:fld id="{50510311-0D8B-446E-9742-26F0A1C953A5}" type="slidenum">
              <a:rPr lang="en-AU" altLang="en-US" sz="900" smtClean="0">
                <a:solidFill>
                  <a:schemeClr val="tx2"/>
                </a:solidFill>
              </a:rPr>
              <a:pPr eaLnBrk="1" hangingPunct="1">
                <a:spcAft>
                  <a:spcPct val="0"/>
                </a:spcAft>
                <a:buFontTx/>
                <a:buNone/>
              </a:pPr>
              <a:t>45</a:t>
            </a:fld>
            <a:endParaRPr lang="en-AU" altLang="en-US" sz="900" smtClean="0">
              <a:solidFill>
                <a:schemeClr val="tx2"/>
              </a:solidFill>
            </a:endParaRPr>
          </a:p>
        </p:txBody>
      </p:sp>
    </p:spTree>
    <p:extLst>
      <p:ext uri="{BB962C8B-B14F-4D97-AF65-F5344CB8AC3E}">
        <p14:creationId xmlns:p14="http://schemas.microsoft.com/office/powerpoint/2010/main" val="8524946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monash-business-school-template_02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nash Business School template - blue">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nash Business School template - grey">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onash Business School template - black">
  <a:themeElements>
    <a:clrScheme name="Custom 1">
      <a:dk1>
        <a:srgbClr val="000000"/>
      </a:dk1>
      <a:lt1>
        <a:sysClr val="window" lastClr="FFFFFF"/>
      </a:lt1>
      <a:dk2>
        <a:srgbClr val="4D4D4D"/>
      </a:dk2>
      <a:lt2>
        <a:srgbClr val="FFFFFF"/>
      </a:lt2>
      <a:accent1>
        <a:srgbClr val="00528B"/>
      </a:accent1>
      <a:accent2>
        <a:srgbClr val="000000"/>
      </a:accent2>
      <a:accent3>
        <a:srgbClr val="58595B"/>
      </a:accent3>
      <a:accent4>
        <a:srgbClr val="808285"/>
      </a:accent4>
      <a:accent5>
        <a:srgbClr val="A7A9AC"/>
      </a:accent5>
      <a:accent6>
        <a:srgbClr val="DBDBDB"/>
      </a:accent6>
      <a:hlink>
        <a:srgbClr val="0000FF"/>
      </a:hlink>
      <a:folHlink>
        <a:srgbClr val="800080"/>
      </a:folHlink>
    </a:clrScheme>
    <a:fontScheme name="Custom 2">
      <a:majorFont>
        <a:latin typeface="Times New Roman"/>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Monash Business School template - blank">
  <a:themeElements>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fontScheme name="Master without image">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14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Master without image 1">
        <a:dk1>
          <a:srgbClr val="393938"/>
        </a:dk1>
        <a:lt1>
          <a:srgbClr val="FFFFFF"/>
        </a:lt1>
        <a:dk2>
          <a:srgbClr val="393938"/>
        </a:dk2>
        <a:lt2>
          <a:srgbClr val="343333"/>
        </a:lt2>
        <a:accent1>
          <a:srgbClr val="00889C"/>
        </a:accent1>
        <a:accent2>
          <a:srgbClr val="939598"/>
        </a:accent2>
        <a:accent3>
          <a:srgbClr val="FFFFFF"/>
        </a:accent3>
        <a:accent4>
          <a:srgbClr val="2F2F2E"/>
        </a:accent4>
        <a:accent5>
          <a:srgbClr val="AAC3CB"/>
        </a:accent5>
        <a:accent6>
          <a:srgbClr val="858789"/>
        </a:accent6>
        <a:hlink>
          <a:srgbClr val="911C11"/>
        </a:hlink>
        <a:folHlink>
          <a:srgbClr val="00528B"/>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monash-bs-template_01 white</Template>
  <TotalTime>1695</TotalTime>
  <Words>2835</Words>
  <Application>Microsoft Office PowerPoint</Application>
  <PresentationFormat>On-screen Show (4:3)</PresentationFormat>
  <Paragraphs>407</Paragraphs>
  <Slides>45</Slides>
  <Notes>38</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45</vt:i4>
      </vt:variant>
    </vt:vector>
  </HeadingPairs>
  <TitlesOfParts>
    <vt:vector size="58" baseType="lpstr">
      <vt:lpstr>MS PGothic</vt:lpstr>
      <vt:lpstr>MS PGothic</vt:lpstr>
      <vt:lpstr>Arial</vt:lpstr>
      <vt:lpstr>Arial (Body)</vt:lpstr>
      <vt:lpstr>Helvetica</vt:lpstr>
      <vt:lpstr>Marlett</vt:lpstr>
      <vt:lpstr>Times New Roman</vt:lpstr>
      <vt:lpstr>Wingdings</vt:lpstr>
      <vt:lpstr>monash-business-school-template_02 blue</vt:lpstr>
      <vt:lpstr>Monash Business School template - blue</vt:lpstr>
      <vt:lpstr>Monash Business School template - grey</vt:lpstr>
      <vt:lpstr>Monash Business School template - black</vt:lpstr>
      <vt:lpstr>Monash Business School template - blank</vt:lpstr>
      <vt:lpstr>ACC/ACF3100 Advanced Financial Accounting</vt:lpstr>
      <vt:lpstr>Minimum Readings</vt:lpstr>
      <vt:lpstr>Learning Objectives</vt:lpstr>
      <vt:lpstr>Where does this fit into unit learning goals?</vt:lpstr>
      <vt:lpstr>Measurement In Accounting New AASB Conceptual Framework</vt:lpstr>
      <vt:lpstr>Benefits of Measurement</vt:lpstr>
      <vt:lpstr>Accounting Standards</vt:lpstr>
      <vt:lpstr>Measurement and International Accounting Standards</vt:lpstr>
      <vt:lpstr>Example: Mixed Measurement Approach</vt:lpstr>
      <vt:lpstr>Example: Inventory</vt:lpstr>
      <vt:lpstr>PowerPoint Presentation</vt:lpstr>
      <vt:lpstr>Limitations of Measurement</vt:lpstr>
      <vt:lpstr>Historical Cost</vt:lpstr>
      <vt:lpstr>Historical Cost and Quality of Information</vt:lpstr>
      <vt:lpstr>Current Value </vt:lpstr>
      <vt:lpstr>Current Value and the Quality of Information</vt:lpstr>
      <vt:lpstr>Current Cost</vt:lpstr>
      <vt:lpstr>Fair Value </vt:lpstr>
      <vt:lpstr>Arguments for Fair Value</vt:lpstr>
      <vt:lpstr>Arguments against Fair Value</vt:lpstr>
      <vt:lpstr>PowerPoint Presentation</vt:lpstr>
      <vt:lpstr>Influences on Choice of Measurement Approach</vt:lpstr>
      <vt:lpstr>The Controversial/Political Nature of Accounting Measurement</vt:lpstr>
      <vt:lpstr>Characteristics of an Active Market</vt:lpstr>
      <vt:lpstr>Fair Value and The Importance of an Active Market</vt:lpstr>
      <vt:lpstr>Market Participants – Appendix A Defined Terms</vt:lpstr>
      <vt:lpstr>PowerPoint Presentation</vt:lpstr>
      <vt:lpstr>Fair Value, Active Market, and Valuation Technique</vt:lpstr>
      <vt:lpstr>Characteristics of an Inactive Market</vt:lpstr>
      <vt:lpstr>Valuation techniques</vt:lpstr>
      <vt:lpstr>Inputs to Valuation</vt:lpstr>
      <vt:lpstr>Fair Value Hierarchy</vt:lpstr>
      <vt:lpstr>PowerPoint Presentation</vt:lpstr>
      <vt:lpstr>PowerPoint Presentation</vt:lpstr>
      <vt:lpstr>Highest and Best Use for Non-Financial Assets</vt:lpstr>
      <vt:lpstr>Fair Values are Specific, What Factors Should be Considered?</vt:lpstr>
      <vt:lpstr>Specific Issues</vt:lpstr>
      <vt:lpstr>Example: Dealing with Transaction Costs</vt:lpstr>
      <vt:lpstr>Example: Dealing with Transaction Costs</vt:lpstr>
      <vt:lpstr>Fair Value - Application to Liabilities and Equity: General Principles</vt:lpstr>
      <vt:lpstr>Fair Value - Application to Liabilities and Equity: General Principles</vt:lpstr>
      <vt:lpstr>Fair Value - Application to Liabilities and Equity: General Principles</vt:lpstr>
      <vt:lpstr>Fair Value Disclosures</vt:lpstr>
      <vt:lpstr>Power (2010): Fair value and reliability</vt:lpstr>
      <vt:lpstr>Next week</vt:lpstr>
    </vt:vector>
  </TitlesOfParts>
  <Company>Monash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heading  to be inserted here.</dc:title>
  <dc:creator>Claudette Kotze</dc:creator>
  <cp:lastModifiedBy>Patty McNicholas</cp:lastModifiedBy>
  <cp:revision>172</cp:revision>
  <cp:lastPrinted>2015-07-26T06:43:59Z</cp:lastPrinted>
  <dcterms:created xsi:type="dcterms:W3CDTF">2014-11-18T22:56:47Z</dcterms:created>
  <dcterms:modified xsi:type="dcterms:W3CDTF">2020-07-23T00:44:32Z</dcterms:modified>
</cp:coreProperties>
</file>