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81" r:id="rId2"/>
    <p:sldMasterId id="2147483802" r:id="rId3"/>
    <p:sldMasterId id="2147483799" r:id="rId4"/>
    <p:sldMasterId id="2147483650" r:id="rId5"/>
  </p:sldMasterIdLst>
  <p:notesMasterIdLst>
    <p:notesMasterId r:id="rId50"/>
  </p:notesMasterIdLst>
  <p:handoutMasterIdLst>
    <p:handoutMasterId r:id="rId51"/>
  </p:handoutMasterIdLst>
  <p:sldIdLst>
    <p:sldId id="381" r:id="rId6"/>
    <p:sldId id="384" r:id="rId7"/>
    <p:sldId id="313" r:id="rId8"/>
    <p:sldId id="314" r:id="rId9"/>
    <p:sldId id="315" r:id="rId10"/>
    <p:sldId id="317" r:id="rId11"/>
    <p:sldId id="319" r:id="rId12"/>
    <p:sldId id="377" r:id="rId13"/>
    <p:sldId id="331" r:id="rId14"/>
    <p:sldId id="335" r:id="rId15"/>
    <p:sldId id="378" r:id="rId16"/>
    <p:sldId id="336" r:id="rId17"/>
    <p:sldId id="337" r:id="rId18"/>
    <p:sldId id="338" r:id="rId19"/>
    <p:sldId id="372" r:id="rId20"/>
    <p:sldId id="373" r:id="rId21"/>
    <p:sldId id="340" r:id="rId22"/>
    <p:sldId id="374" r:id="rId23"/>
    <p:sldId id="346" r:id="rId24"/>
    <p:sldId id="347" r:id="rId25"/>
    <p:sldId id="350" r:id="rId26"/>
    <p:sldId id="351" r:id="rId27"/>
    <p:sldId id="393" r:id="rId28"/>
    <p:sldId id="391" r:id="rId29"/>
    <p:sldId id="385" r:id="rId30"/>
    <p:sldId id="386" r:id="rId31"/>
    <p:sldId id="388" r:id="rId32"/>
    <p:sldId id="390" r:id="rId33"/>
    <p:sldId id="358" r:id="rId34"/>
    <p:sldId id="359" r:id="rId35"/>
    <p:sldId id="360" r:id="rId36"/>
    <p:sldId id="361" r:id="rId37"/>
    <p:sldId id="354" r:id="rId38"/>
    <p:sldId id="389" r:id="rId39"/>
    <p:sldId id="355" r:id="rId40"/>
    <p:sldId id="356" r:id="rId41"/>
    <p:sldId id="357" r:id="rId42"/>
    <p:sldId id="352" r:id="rId43"/>
    <p:sldId id="392" r:id="rId44"/>
    <p:sldId id="364" r:id="rId45"/>
    <p:sldId id="365" r:id="rId46"/>
    <p:sldId id="366" r:id="rId47"/>
    <p:sldId id="367" r:id="rId48"/>
    <p:sldId id="370" r:id="rId49"/>
  </p:sldIdLst>
  <p:sldSz cx="9144000" cy="6858000" type="screen4x3"/>
  <p:notesSz cx="6735763" cy="9866313"/>
  <p:defaultTextStyle>
    <a:defPPr>
      <a:defRPr lang="en-AU"/>
    </a:defPPr>
    <a:lvl1pPr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31"/>
    <a:srgbClr val="397748"/>
    <a:srgbClr val="114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85816" autoAdjust="0"/>
  </p:normalViewPr>
  <p:slideViewPr>
    <p:cSldViewPr>
      <p:cViewPr varScale="1">
        <p:scale>
          <a:sx n="99" d="100"/>
          <a:sy n="99" d="100"/>
        </p:scale>
        <p:origin x="1188" y="78"/>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wrap="square" lIns="90791" tIns="45395" rIns="90791" bIns="45395" numCol="1" anchor="t" anchorCtr="0" compatLnSpc="1">
            <a:prstTxWarp prst="textNoShape">
              <a:avLst/>
            </a:prstTxWarp>
          </a:bodyPr>
          <a:lstStyle>
            <a:lvl1pPr>
              <a:spcBef>
                <a:spcPct val="50000"/>
              </a:spcBef>
              <a:defRPr sz="1200">
                <a:cs typeface="Arial" panose="020B0604020202020204" pitchFamily="34" charset="0"/>
              </a:defRPr>
            </a:lvl1pPr>
          </a:lstStyle>
          <a:p>
            <a:endParaRPr lang="en-US"/>
          </a:p>
        </p:txBody>
      </p:sp>
      <p:sp>
        <p:nvSpPr>
          <p:cNvPr id="3" name="Date Placeholder 2"/>
          <p:cNvSpPr>
            <a:spLocks noGrp="1"/>
          </p:cNvSpPr>
          <p:nvPr>
            <p:ph type="dt" sz="quarter" idx="1"/>
          </p:nvPr>
        </p:nvSpPr>
        <p:spPr>
          <a:xfrm>
            <a:off x="3815375" y="0"/>
            <a:ext cx="2918831" cy="493316"/>
          </a:xfrm>
          <a:prstGeom prst="rect">
            <a:avLst/>
          </a:prstGeom>
        </p:spPr>
        <p:txBody>
          <a:bodyPr vert="horz" wrap="square" lIns="90791" tIns="45395" rIns="90791" bIns="45395" numCol="1" anchor="t" anchorCtr="0" compatLnSpc="1">
            <a:prstTxWarp prst="textNoShape">
              <a:avLst/>
            </a:prstTxWarp>
          </a:bodyPr>
          <a:lstStyle>
            <a:lvl1pPr algn="r">
              <a:spcBef>
                <a:spcPct val="50000"/>
              </a:spcBef>
              <a:defRPr sz="1200">
                <a:cs typeface="Arial" panose="020B0604020202020204" pitchFamily="34" charset="0"/>
              </a:defRPr>
            </a:lvl1pPr>
          </a:lstStyle>
          <a:p>
            <a:fld id="{695A2842-1745-40C1-A10B-93DB3144000D}" type="datetimeFigureOut">
              <a:rPr lang="en-AU"/>
              <a:pPr/>
              <a:t>28/02/2019</a:t>
            </a:fld>
            <a:endParaRPr lang="en-AU"/>
          </a:p>
        </p:txBody>
      </p:sp>
      <p:sp>
        <p:nvSpPr>
          <p:cNvPr id="4" name="Footer Placeholder 3"/>
          <p:cNvSpPr>
            <a:spLocks noGrp="1"/>
          </p:cNvSpPr>
          <p:nvPr>
            <p:ph type="ftr" sz="quarter" idx="2"/>
          </p:nvPr>
        </p:nvSpPr>
        <p:spPr>
          <a:xfrm>
            <a:off x="0" y="9371287"/>
            <a:ext cx="2918831" cy="493316"/>
          </a:xfrm>
          <a:prstGeom prst="rect">
            <a:avLst/>
          </a:prstGeom>
        </p:spPr>
        <p:txBody>
          <a:bodyPr vert="horz" wrap="square" lIns="90791" tIns="45395" rIns="90791" bIns="45395" numCol="1" anchor="b" anchorCtr="0" compatLnSpc="1">
            <a:prstTxWarp prst="textNoShape">
              <a:avLst/>
            </a:prstTxWarp>
          </a:bodyPr>
          <a:lstStyle>
            <a:lvl1pPr>
              <a:spcBef>
                <a:spcPct val="50000"/>
              </a:spcBef>
              <a:defRPr sz="1200">
                <a:cs typeface="Arial" panose="020B0604020202020204" pitchFamily="34" charset="0"/>
              </a:defRPr>
            </a:lvl1pPr>
          </a:lstStyle>
          <a:p>
            <a:endParaRPr lang="en-US"/>
          </a:p>
        </p:txBody>
      </p:sp>
      <p:sp>
        <p:nvSpPr>
          <p:cNvPr id="5" name="Slide Number Placeholder 4"/>
          <p:cNvSpPr>
            <a:spLocks noGrp="1"/>
          </p:cNvSpPr>
          <p:nvPr>
            <p:ph type="sldNum" sz="quarter" idx="3"/>
          </p:nvPr>
        </p:nvSpPr>
        <p:spPr>
          <a:xfrm>
            <a:off x="3815375" y="9371287"/>
            <a:ext cx="2918831" cy="493316"/>
          </a:xfrm>
          <a:prstGeom prst="rect">
            <a:avLst/>
          </a:prstGeom>
        </p:spPr>
        <p:txBody>
          <a:bodyPr vert="horz" wrap="square" lIns="90791" tIns="45395" rIns="90791" bIns="45395" numCol="1" anchor="b" anchorCtr="0" compatLnSpc="1">
            <a:prstTxWarp prst="textNoShape">
              <a:avLst/>
            </a:prstTxWarp>
          </a:bodyPr>
          <a:lstStyle>
            <a:lvl1pPr algn="r">
              <a:spcBef>
                <a:spcPct val="50000"/>
              </a:spcBef>
              <a:defRPr sz="1200">
                <a:cs typeface="Arial" panose="020B0604020202020204" pitchFamily="34" charset="0"/>
              </a:defRPr>
            </a:lvl1pPr>
          </a:lstStyle>
          <a:p>
            <a:fld id="{05AA5B9F-E303-47F1-B7DC-5AD7EDCA935A}" type="slidenum">
              <a:rPr lang="en-AU"/>
              <a:pPr/>
              <a:t>‹#›</a:t>
            </a:fld>
            <a:endParaRPr lang="en-AU"/>
          </a:p>
        </p:txBody>
      </p:sp>
    </p:spTree>
    <p:extLst>
      <p:ext uri="{BB962C8B-B14F-4D97-AF65-F5344CB8AC3E}">
        <p14:creationId xmlns:p14="http://schemas.microsoft.com/office/powerpoint/2010/main" val="618457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18831" cy="493316"/>
          </a:xfrm>
          <a:prstGeom prst="rect">
            <a:avLst/>
          </a:prstGeom>
          <a:noFill/>
          <a:ln w="9525">
            <a:noFill/>
            <a:miter lim="800000"/>
            <a:headEnd/>
            <a:tailEnd/>
          </a:ln>
          <a:effectLst/>
        </p:spPr>
        <p:txBody>
          <a:bodyPr vert="horz" wrap="square" lIns="90791" tIns="45395" rIns="90791" bIns="45395" numCol="1" anchor="t" anchorCtr="0" compatLnSpc="1">
            <a:prstTxWarp prst="textNoShape">
              <a:avLst/>
            </a:prstTxWarp>
          </a:bodyPr>
          <a:lstStyle>
            <a:lvl1pPr>
              <a:defRPr sz="1200">
                <a:cs typeface="Arial" panose="020B0604020202020204" pitchFamily="34" charset="0"/>
              </a:defRPr>
            </a:lvl1pPr>
          </a:lstStyle>
          <a:p>
            <a:endParaRPr lang="en-US" altLang="en-US"/>
          </a:p>
        </p:txBody>
      </p:sp>
      <p:sp>
        <p:nvSpPr>
          <p:cNvPr id="25603" name="Rectangle 3"/>
          <p:cNvSpPr>
            <a:spLocks noGrp="1" noChangeArrowheads="1"/>
          </p:cNvSpPr>
          <p:nvPr>
            <p:ph type="dt" idx="1"/>
          </p:nvPr>
        </p:nvSpPr>
        <p:spPr bwMode="auto">
          <a:xfrm>
            <a:off x="3815375" y="0"/>
            <a:ext cx="2918831" cy="493316"/>
          </a:xfrm>
          <a:prstGeom prst="rect">
            <a:avLst/>
          </a:prstGeom>
          <a:noFill/>
          <a:ln w="9525">
            <a:noFill/>
            <a:miter lim="800000"/>
            <a:headEnd/>
            <a:tailEnd/>
          </a:ln>
          <a:effectLst/>
        </p:spPr>
        <p:txBody>
          <a:bodyPr vert="horz" wrap="square" lIns="90791" tIns="45395" rIns="90791" bIns="45395" numCol="1" anchor="t" anchorCtr="0" compatLnSpc="1">
            <a:prstTxWarp prst="textNoShape">
              <a:avLst/>
            </a:prstTxWarp>
          </a:bodyPr>
          <a:lstStyle>
            <a:lvl1pPr algn="r">
              <a:defRPr sz="1200">
                <a:cs typeface="Arial" panose="020B0604020202020204" pitchFamily="34" charset="0"/>
              </a:defRPr>
            </a:lvl1pPr>
          </a:lstStyle>
          <a:p>
            <a:endParaRPr lang="en-US" altLang="en-US"/>
          </a:p>
        </p:txBody>
      </p:sp>
      <p:sp>
        <p:nvSpPr>
          <p:cNvPr id="29700" name="Rectangle 4"/>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5605" name="Rectangle 5"/>
          <p:cNvSpPr>
            <a:spLocks noGrp="1" noChangeArrowheads="1"/>
          </p:cNvSpPr>
          <p:nvPr>
            <p:ph type="body" sz="quarter" idx="3"/>
          </p:nvPr>
        </p:nvSpPr>
        <p:spPr bwMode="auto">
          <a:xfrm>
            <a:off x="673577" y="4686499"/>
            <a:ext cx="5388610" cy="4439841"/>
          </a:xfrm>
          <a:prstGeom prst="rect">
            <a:avLst/>
          </a:prstGeom>
          <a:noFill/>
          <a:ln w="9525">
            <a:noFill/>
            <a:miter lim="800000"/>
            <a:headEnd/>
            <a:tailEnd/>
          </a:ln>
          <a:effectLst/>
        </p:spPr>
        <p:txBody>
          <a:bodyPr vert="horz" wrap="square" lIns="90791" tIns="45395" rIns="90791" bIns="4539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606" name="Rectangle 6"/>
          <p:cNvSpPr>
            <a:spLocks noGrp="1" noChangeArrowheads="1"/>
          </p:cNvSpPr>
          <p:nvPr>
            <p:ph type="ftr" sz="quarter" idx="4"/>
          </p:nvPr>
        </p:nvSpPr>
        <p:spPr bwMode="auto">
          <a:xfrm>
            <a:off x="0" y="9371287"/>
            <a:ext cx="2918831" cy="493316"/>
          </a:xfrm>
          <a:prstGeom prst="rect">
            <a:avLst/>
          </a:prstGeom>
          <a:noFill/>
          <a:ln w="9525">
            <a:noFill/>
            <a:miter lim="800000"/>
            <a:headEnd/>
            <a:tailEnd/>
          </a:ln>
          <a:effectLst/>
        </p:spPr>
        <p:txBody>
          <a:bodyPr vert="horz" wrap="square" lIns="90791" tIns="45395" rIns="90791" bIns="45395" numCol="1" anchor="b" anchorCtr="0" compatLnSpc="1">
            <a:prstTxWarp prst="textNoShape">
              <a:avLst/>
            </a:prstTxWarp>
          </a:bodyPr>
          <a:lstStyle>
            <a:lvl1pPr>
              <a:defRPr sz="1200">
                <a:cs typeface="Arial" panose="020B0604020202020204" pitchFamily="34" charset="0"/>
              </a:defRPr>
            </a:lvl1pPr>
          </a:lstStyle>
          <a:p>
            <a:endParaRPr lang="en-US" altLang="en-US"/>
          </a:p>
        </p:txBody>
      </p:sp>
      <p:sp>
        <p:nvSpPr>
          <p:cNvPr id="25607" name="Rectangle 7"/>
          <p:cNvSpPr>
            <a:spLocks noGrp="1" noChangeArrowheads="1"/>
          </p:cNvSpPr>
          <p:nvPr>
            <p:ph type="sldNum" sz="quarter" idx="5"/>
          </p:nvPr>
        </p:nvSpPr>
        <p:spPr bwMode="auto">
          <a:xfrm>
            <a:off x="3815375" y="9371287"/>
            <a:ext cx="2918831" cy="493316"/>
          </a:xfrm>
          <a:prstGeom prst="rect">
            <a:avLst/>
          </a:prstGeom>
          <a:noFill/>
          <a:ln w="9525">
            <a:noFill/>
            <a:miter lim="800000"/>
            <a:headEnd/>
            <a:tailEnd/>
          </a:ln>
          <a:effectLst/>
        </p:spPr>
        <p:txBody>
          <a:bodyPr vert="horz" wrap="square" lIns="90791" tIns="45395" rIns="90791" bIns="45395" numCol="1" anchor="b" anchorCtr="0" compatLnSpc="1">
            <a:prstTxWarp prst="textNoShape">
              <a:avLst/>
            </a:prstTxWarp>
          </a:bodyPr>
          <a:lstStyle>
            <a:lvl1pPr algn="r">
              <a:defRPr sz="1200">
                <a:cs typeface="Arial" panose="020B0604020202020204" pitchFamily="34" charset="0"/>
              </a:defRPr>
            </a:lvl1pPr>
          </a:lstStyle>
          <a:p>
            <a:fld id="{DDF08423-FCE6-4A9A-B7AA-5835D2451E2C}" type="slidenum">
              <a:rPr lang="en-AU"/>
              <a:pPr/>
              <a:t>‹#›</a:t>
            </a:fld>
            <a:endParaRPr lang="en-AU"/>
          </a:p>
        </p:txBody>
      </p:sp>
    </p:spTree>
    <p:extLst>
      <p:ext uri="{BB962C8B-B14F-4D97-AF65-F5344CB8AC3E}">
        <p14:creationId xmlns:p14="http://schemas.microsoft.com/office/powerpoint/2010/main" val="3653702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a:t>
            </a:fld>
            <a:endParaRPr lang="en-AU"/>
          </a:p>
        </p:txBody>
      </p:sp>
    </p:spTree>
    <p:extLst>
      <p:ext uri="{BB962C8B-B14F-4D97-AF65-F5344CB8AC3E}">
        <p14:creationId xmlns:p14="http://schemas.microsoft.com/office/powerpoint/2010/main" val="4074160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a:t>
            </a:fld>
            <a:endParaRPr lang="en-AU"/>
          </a:p>
        </p:txBody>
      </p:sp>
    </p:spTree>
    <p:extLst>
      <p:ext uri="{BB962C8B-B14F-4D97-AF65-F5344CB8AC3E}">
        <p14:creationId xmlns:p14="http://schemas.microsoft.com/office/powerpoint/2010/main" val="93329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5</a:t>
            </a:fld>
            <a:endParaRPr lang="en-AU" dirty="0"/>
          </a:p>
        </p:txBody>
      </p:sp>
    </p:spTree>
    <p:extLst>
      <p:ext uri="{BB962C8B-B14F-4D97-AF65-F5344CB8AC3E}">
        <p14:creationId xmlns:p14="http://schemas.microsoft.com/office/powerpoint/2010/main" val="1481546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6</a:t>
            </a:fld>
            <a:endParaRPr lang="en-AU" dirty="0"/>
          </a:p>
        </p:txBody>
      </p:sp>
    </p:spTree>
    <p:extLst>
      <p:ext uri="{BB962C8B-B14F-4D97-AF65-F5344CB8AC3E}">
        <p14:creationId xmlns:p14="http://schemas.microsoft.com/office/powerpoint/2010/main" val="1918833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7</a:t>
            </a:fld>
            <a:endParaRPr lang="en-AU" dirty="0"/>
          </a:p>
        </p:txBody>
      </p:sp>
    </p:spTree>
    <p:extLst>
      <p:ext uri="{BB962C8B-B14F-4D97-AF65-F5344CB8AC3E}">
        <p14:creationId xmlns:p14="http://schemas.microsoft.com/office/powerpoint/2010/main" val="469626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8</a:t>
            </a:fld>
            <a:endParaRPr lang="en-AU" dirty="0"/>
          </a:p>
        </p:txBody>
      </p:sp>
    </p:spTree>
    <p:extLst>
      <p:ext uri="{BB962C8B-B14F-4D97-AF65-F5344CB8AC3E}">
        <p14:creationId xmlns:p14="http://schemas.microsoft.com/office/powerpoint/2010/main" val="1618727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9</a:t>
            </a:fld>
            <a:endParaRPr lang="en-AU" dirty="0"/>
          </a:p>
        </p:txBody>
      </p:sp>
    </p:spTree>
    <p:extLst>
      <p:ext uri="{BB962C8B-B14F-4D97-AF65-F5344CB8AC3E}">
        <p14:creationId xmlns:p14="http://schemas.microsoft.com/office/powerpoint/2010/main" val="1456716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10</a:t>
            </a:fld>
            <a:endParaRPr lang="en-AU" dirty="0"/>
          </a:p>
        </p:txBody>
      </p:sp>
    </p:spTree>
    <p:extLst>
      <p:ext uri="{BB962C8B-B14F-4D97-AF65-F5344CB8AC3E}">
        <p14:creationId xmlns:p14="http://schemas.microsoft.com/office/powerpoint/2010/main" val="3399598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6977" indent="-226977">
              <a:buFontTx/>
              <a:buAutoNum type="arabicPeriod"/>
            </a:pPr>
            <a:endParaRPr lang="en-US" altLang="en-US" smtClean="0">
              <a:latin typeface="Arial" panose="020B0604020202020204" pitchFamily="34" charset="0"/>
              <a:cs typeface="Arial" panose="020B0604020202020204" pitchFamily="34" charset="0"/>
            </a:endParaRPr>
          </a:p>
        </p:txBody>
      </p:sp>
      <p:sp>
        <p:nvSpPr>
          <p:cNvPr id="972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cs typeface="Arial" panose="020B0604020202020204" pitchFamily="34" charset="0"/>
              </a:defRPr>
            </a:lvl1pPr>
            <a:lvl2pPr marL="737675" indent="-283721" eaLnBrk="0" hangingPunct="0">
              <a:defRPr sz="1400">
                <a:solidFill>
                  <a:schemeClr val="tx1"/>
                </a:solidFill>
                <a:latin typeface="Arial" panose="020B0604020202020204" pitchFamily="34" charset="0"/>
                <a:cs typeface="Arial" panose="020B0604020202020204" pitchFamily="34" charset="0"/>
              </a:defRPr>
            </a:lvl2pPr>
            <a:lvl3pPr marL="1134885" indent="-226977" eaLnBrk="0" hangingPunct="0">
              <a:defRPr sz="1400">
                <a:solidFill>
                  <a:schemeClr val="tx1"/>
                </a:solidFill>
                <a:latin typeface="Arial" panose="020B0604020202020204" pitchFamily="34" charset="0"/>
                <a:cs typeface="Arial" panose="020B0604020202020204" pitchFamily="34" charset="0"/>
              </a:defRPr>
            </a:lvl3pPr>
            <a:lvl4pPr marL="1588839" indent="-226977" eaLnBrk="0" hangingPunct="0">
              <a:defRPr sz="1400">
                <a:solidFill>
                  <a:schemeClr val="tx1"/>
                </a:solidFill>
                <a:latin typeface="Arial" panose="020B0604020202020204" pitchFamily="34" charset="0"/>
                <a:cs typeface="Arial" panose="020B0604020202020204" pitchFamily="34" charset="0"/>
              </a:defRPr>
            </a:lvl4pPr>
            <a:lvl5pPr marL="2042792" indent="-226977" eaLnBrk="0" hangingPunct="0">
              <a:defRPr sz="1400">
                <a:solidFill>
                  <a:schemeClr val="tx1"/>
                </a:solidFill>
                <a:latin typeface="Arial" panose="020B0604020202020204" pitchFamily="34" charset="0"/>
                <a:cs typeface="Arial" panose="020B0604020202020204" pitchFamily="34" charset="0"/>
              </a:defRPr>
            </a:lvl5pPr>
            <a:lvl6pPr marL="2496746" indent="-226977"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50700" indent="-226977"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04654" indent="-226977"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58608" indent="-226977"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fld id="{CF619574-3F33-4F5E-A397-E4BF499F2E44}" type="slidenum">
              <a:rPr lang="en-AU" altLang="en-US" sz="1200"/>
              <a:pPr eaLnBrk="1" hangingPunct="1"/>
              <a:t>11</a:t>
            </a:fld>
            <a:endParaRPr lang="en-AU" altLang="en-US" sz="1200"/>
          </a:p>
        </p:txBody>
      </p:sp>
    </p:spTree>
    <p:extLst>
      <p:ext uri="{BB962C8B-B14F-4D97-AF65-F5344CB8AC3E}">
        <p14:creationId xmlns:p14="http://schemas.microsoft.com/office/powerpoint/2010/main" val="2794680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12</a:t>
            </a:fld>
            <a:endParaRPr lang="en-AU"/>
          </a:p>
        </p:txBody>
      </p:sp>
    </p:spTree>
    <p:extLst>
      <p:ext uri="{BB962C8B-B14F-4D97-AF65-F5344CB8AC3E}">
        <p14:creationId xmlns:p14="http://schemas.microsoft.com/office/powerpoint/2010/main" val="1799627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13</a:t>
            </a:fld>
            <a:endParaRPr lang="en-AU"/>
          </a:p>
        </p:txBody>
      </p:sp>
    </p:spTree>
    <p:extLst>
      <p:ext uri="{BB962C8B-B14F-4D97-AF65-F5344CB8AC3E}">
        <p14:creationId xmlns:p14="http://schemas.microsoft.com/office/powerpoint/2010/main" val="2444131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14</a:t>
            </a:fld>
            <a:endParaRPr lang="en-AU"/>
          </a:p>
        </p:txBody>
      </p:sp>
    </p:spTree>
    <p:extLst>
      <p:ext uri="{BB962C8B-B14F-4D97-AF65-F5344CB8AC3E}">
        <p14:creationId xmlns:p14="http://schemas.microsoft.com/office/powerpoint/2010/main" val="1473888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942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37675" indent="-283721"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34885"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588839"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42792"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496746"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50700"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04654"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58608"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840FB58E-DCC7-4E60-94D9-01716A1EEC97}" type="slidenum">
              <a:rPr lang="en-AU" altLang="en-US"/>
              <a:pPr eaLnBrk="1" hangingPunct="1">
                <a:spcBef>
                  <a:spcPct val="0"/>
                </a:spcBef>
              </a:pPr>
              <a:t>15</a:t>
            </a:fld>
            <a:endParaRPr lang="en-AU" altLang="en-US"/>
          </a:p>
        </p:txBody>
      </p:sp>
    </p:spTree>
    <p:extLst>
      <p:ext uri="{BB962C8B-B14F-4D97-AF65-F5344CB8AC3E}">
        <p14:creationId xmlns:p14="http://schemas.microsoft.com/office/powerpoint/2010/main" val="3718346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9523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37675" indent="-283721"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34885"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588839"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42792"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496746"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50700"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04654"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58608"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E4B55654-E705-4E96-AF33-7699FCE69F22}" type="slidenum">
              <a:rPr lang="en-AU" altLang="en-US"/>
              <a:pPr eaLnBrk="1" hangingPunct="1">
                <a:spcBef>
                  <a:spcPct val="0"/>
                </a:spcBef>
              </a:pPr>
              <a:t>16</a:t>
            </a:fld>
            <a:endParaRPr lang="en-AU" altLang="en-US"/>
          </a:p>
        </p:txBody>
      </p:sp>
    </p:spTree>
    <p:extLst>
      <p:ext uri="{BB962C8B-B14F-4D97-AF65-F5344CB8AC3E}">
        <p14:creationId xmlns:p14="http://schemas.microsoft.com/office/powerpoint/2010/main" val="1131175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17</a:t>
            </a:fld>
            <a:endParaRPr lang="en-AU"/>
          </a:p>
        </p:txBody>
      </p:sp>
    </p:spTree>
    <p:extLst>
      <p:ext uri="{BB962C8B-B14F-4D97-AF65-F5344CB8AC3E}">
        <p14:creationId xmlns:p14="http://schemas.microsoft.com/office/powerpoint/2010/main" val="3194085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972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37675" indent="-283721"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34885"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588839"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42792" indent="-226977" eaLnBrk="0" hangingPunct="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496746"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50700"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04654"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58608" indent="-226977"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49EBF224-EEAA-4A73-A3C9-AB5EB8A085F5}" type="slidenum">
              <a:rPr lang="en-AU" altLang="en-US"/>
              <a:pPr eaLnBrk="1" hangingPunct="1">
                <a:spcBef>
                  <a:spcPct val="0"/>
                </a:spcBef>
              </a:pPr>
              <a:t>18</a:t>
            </a:fld>
            <a:endParaRPr lang="en-AU" altLang="en-US"/>
          </a:p>
        </p:txBody>
      </p:sp>
    </p:spTree>
    <p:extLst>
      <p:ext uri="{BB962C8B-B14F-4D97-AF65-F5344CB8AC3E}">
        <p14:creationId xmlns:p14="http://schemas.microsoft.com/office/powerpoint/2010/main" val="3285003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19</a:t>
            </a:fld>
            <a:endParaRPr lang="en-AU"/>
          </a:p>
        </p:txBody>
      </p:sp>
    </p:spTree>
    <p:extLst>
      <p:ext uri="{BB962C8B-B14F-4D97-AF65-F5344CB8AC3E}">
        <p14:creationId xmlns:p14="http://schemas.microsoft.com/office/powerpoint/2010/main" val="1075909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nSpc>
                <a:spcPct val="90000"/>
              </a:lnSpc>
            </a:pPr>
            <a:endParaRPr lang="en-US" altLang="en-US" dirty="0" smtClean="0"/>
          </a:p>
        </p:txBody>
      </p:sp>
      <p:sp>
        <p:nvSpPr>
          <p:cNvPr id="747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charset="0"/>
                <a:ea typeface="ＭＳ Ｐゴシック" pitchFamily="34" charset="-128"/>
                <a:cs typeface="Arial" charset="0"/>
              </a:defRPr>
            </a:lvl1pPr>
            <a:lvl2pPr marL="737675" indent="-283721" algn="l" eaLnBrk="0" hangingPunct="0">
              <a:spcBef>
                <a:spcPct val="30000"/>
              </a:spcBef>
              <a:defRPr sz="1200">
                <a:solidFill>
                  <a:schemeClr val="tx1"/>
                </a:solidFill>
                <a:latin typeface="Arial" charset="0"/>
                <a:ea typeface="Arial" charset="0"/>
                <a:cs typeface="Arial" charset="0"/>
              </a:defRPr>
            </a:lvl2pPr>
            <a:lvl3pPr marL="1134885" indent="-226977" algn="l" eaLnBrk="0" hangingPunct="0">
              <a:spcBef>
                <a:spcPct val="30000"/>
              </a:spcBef>
              <a:defRPr sz="1200">
                <a:solidFill>
                  <a:schemeClr val="tx1"/>
                </a:solidFill>
                <a:latin typeface="Arial" charset="0"/>
                <a:ea typeface="Arial" charset="0"/>
                <a:cs typeface="Arial" charset="0"/>
              </a:defRPr>
            </a:lvl3pPr>
            <a:lvl4pPr marL="1588839" indent="-226977" algn="l" eaLnBrk="0" hangingPunct="0">
              <a:spcBef>
                <a:spcPct val="30000"/>
              </a:spcBef>
              <a:defRPr sz="1200">
                <a:solidFill>
                  <a:schemeClr val="tx1"/>
                </a:solidFill>
                <a:latin typeface="Arial" charset="0"/>
                <a:ea typeface="Arial" charset="0"/>
                <a:cs typeface="Arial" charset="0"/>
              </a:defRPr>
            </a:lvl4pPr>
            <a:lvl5pPr marL="2042792" indent="-226977" algn="l" eaLnBrk="0" hangingPunct="0">
              <a:spcBef>
                <a:spcPct val="30000"/>
              </a:spcBef>
              <a:defRPr sz="1200">
                <a:solidFill>
                  <a:schemeClr val="tx1"/>
                </a:solidFill>
                <a:latin typeface="Arial" charset="0"/>
                <a:ea typeface="Arial" charset="0"/>
                <a:cs typeface="Arial" charset="0"/>
              </a:defRPr>
            </a:lvl5pPr>
            <a:lvl6pPr marL="2496746" indent="-226977" eaLnBrk="0" fontAlgn="base" hangingPunct="0">
              <a:spcBef>
                <a:spcPct val="30000"/>
              </a:spcBef>
              <a:spcAft>
                <a:spcPct val="0"/>
              </a:spcAft>
              <a:defRPr sz="1200">
                <a:solidFill>
                  <a:schemeClr val="tx1"/>
                </a:solidFill>
                <a:latin typeface="Arial" charset="0"/>
                <a:ea typeface="Arial" charset="0"/>
                <a:cs typeface="Arial" charset="0"/>
              </a:defRPr>
            </a:lvl6pPr>
            <a:lvl7pPr marL="2950700" indent="-226977" eaLnBrk="0" fontAlgn="base" hangingPunct="0">
              <a:spcBef>
                <a:spcPct val="30000"/>
              </a:spcBef>
              <a:spcAft>
                <a:spcPct val="0"/>
              </a:spcAft>
              <a:defRPr sz="1200">
                <a:solidFill>
                  <a:schemeClr val="tx1"/>
                </a:solidFill>
                <a:latin typeface="Arial" charset="0"/>
                <a:ea typeface="Arial" charset="0"/>
                <a:cs typeface="Arial" charset="0"/>
              </a:defRPr>
            </a:lvl7pPr>
            <a:lvl8pPr marL="3404654" indent="-226977" eaLnBrk="0" fontAlgn="base" hangingPunct="0">
              <a:spcBef>
                <a:spcPct val="30000"/>
              </a:spcBef>
              <a:spcAft>
                <a:spcPct val="0"/>
              </a:spcAft>
              <a:defRPr sz="1200">
                <a:solidFill>
                  <a:schemeClr val="tx1"/>
                </a:solidFill>
                <a:latin typeface="Arial" charset="0"/>
                <a:ea typeface="Arial" charset="0"/>
                <a:cs typeface="Arial" charset="0"/>
              </a:defRPr>
            </a:lvl8pPr>
            <a:lvl9pPr marL="3858608" indent="-226977" eaLnBrk="0" fontAlgn="base" hangingPunct="0">
              <a:spcBef>
                <a:spcPct val="30000"/>
              </a:spcBef>
              <a:spcAft>
                <a:spcPct val="0"/>
              </a:spcAft>
              <a:defRPr sz="1200">
                <a:solidFill>
                  <a:schemeClr val="tx1"/>
                </a:solidFill>
                <a:latin typeface="Arial" charset="0"/>
                <a:ea typeface="Arial" charset="0"/>
                <a:cs typeface="Arial" charset="0"/>
              </a:defRPr>
            </a:lvl9pPr>
          </a:lstStyle>
          <a:p>
            <a:pPr algn="r" eaLnBrk="1" hangingPunct="1">
              <a:spcBef>
                <a:spcPct val="0"/>
              </a:spcBef>
            </a:pPr>
            <a:fld id="{93AA24CB-D982-49A6-8025-E7ECE960C7BC}" type="slidenum">
              <a:rPr lang="en-AU" altLang="en-US" smtClean="0"/>
              <a:pPr algn="r" eaLnBrk="1" hangingPunct="1">
                <a:spcBef>
                  <a:spcPct val="0"/>
                </a:spcBef>
              </a:pPr>
              <a:t>20</a:t>
            </a:fld>
            <a:endParaRPr lang="en-AU" altLang="en-US" smtClean="0"/>
          </a:p>
        </p:txBody>
      </p:sp>
    </p:spTree>
    <p:extLst>
      <p:ext uri="{BB962C8B-B14F-4D97-AF65-F5344CB8AC3E}">
        <p14:creationId xmlns:p14="http://schemas.microsoft.com/office/powerpoint/2010/main" val="816703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21</a:t>
            </a:fld>
            <a:endParaRPr lang="en-AU"/>
          </a:p>
        </p:txBody>
      </p:sp>
    </p:spTree>
    <p:extLst>
      <p:ext uri="{BB962C8B-B14F-4D97-AF65-F5344CB8AC3E}">
        <p14:creationId xmlns:p14="http://schemas.microsoft.com/office/powerpoint/2010/main" val="305495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22</a:t>
            </a:fld>
            <a:endParaRPr lang="en-AU"/>
          </a:p>
        </p:txBody>
      </p:sp>
    </p:spTree>
    <p:extLst>
      <p:ext uri="{BB962C8B-B14F-4D97-AF65-F5344CB8AC3E}">
        <p14:creationId xmlns:p14="http://schemas.microsoft.com/office/powerpoint/2010/main" val="3001232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23</a:t>
            </a:fld>
            <a:endParaRPr lang="en-AU"/>
          </a:p>
        </p:txBody>
      </p:sp>
    </p:spTree>
    <p:extLst>
      <p:ext uri="{BB962C8B-B14F-4D97-AF65-F5344CB8AC3E}">
        <p14:creationId xmlns:p14="http://schemas.microsoft.com/office/powerpoint/2010/main" val="1214666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29</a:t>
            </a:fld>
            <a:endParaRPr lang="en-AU"/>
          </a:p>
        </p:txBody>
      </p:sp>
    </p:spTree>
    <p:extLst>
      <p:ext uri="{BB962C8B-B14F-4D97-AF65-F5344CB8AC3E}">
        <p14:creationId xmlns:p14="http://schemas.microsoft.com/office/powerpoint/2010/main" val="1974727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30</a:t>
            </a:fld>
            <a:endParaRPr lang="en-AU"/>
          </a:p>
        </p:txBody>
      </p:sp>
    </p:spTree>
    <p:extLst>
      <p:ext uri="{BB962C8B-B14F-4D97-AF65-F5344CB8AC3E}">
        <p14:creationId xmlns:p14="http://schemas.microsoft.com/office/powerpoint/2010/main" val="624096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31</a:t>
            </a:fld>
            <a:endParaRPr lang="en-AU"/>
          </a:p>
        </p:txBody>
      </p:sp>
    </p:spTree>
    <p:extLst>
      <p:ext uri="{BB962C8B-B14F-4D97-AF65-F5344CB8AC3E}">
        <p14:creationId xmlns:p14="http://schemas.microsoft.com/office/powerpoint/2010/main" val="2310450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32</a:t>
            </a:fld>
            <a:endParaRPr lang="en-AU"/>
          </a:p>
        </p:txBody>
      </p:sp>
    </p:spTree>
    <p:extLst>
      <p:ext uri="{BB962C8B-B14F-4D97-AF65-F5344CB8AC3E}">
        <p14:creationId xmlns:p14="http://schemas.microsoft.com/office/powerpoint/2010/main" val="580558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33</a:t>
            </a:fld>
            <a:endParaRPr lang="en-AU"/>
          </a:p>
        </p:txBody>
      </p:sp>
    </p:spTree>
    <p:extLst>
      <p:ext uri="{BB962C8B-B14F-4D97-AF65-F5344CB8AC3E}">
        <p14:creationId xmlns:p14="http://schemas.microsoft.com/office/powerpoint/2010/main" val="372644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35</a:t>
            </a:fld>
            <a:endParaRPr lang="en-AU"/>
          </a:p>
        </p:txBody>
      </p:sp>
    </p:spTree>
    <p:extLst>
      <p:ext uri="{BB962C8B-B14F-4D97-AF65-F5344CB8AC3E}">
        <p14:creationId xmlns:p14="http://schemas.microsoft.com/office/powerpoint/2010/main" val="26646975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36</a:t>
            </a:fld>
            <a:endParaRPr lang="en-AU"/>
          </a:p>
        </p:txBody>
      </p:sp>
    </p:spTree>
    <p:extLst>
      <p:ext uri="{BB962C8B-B14F-4D97-AF65-F5344CB8AC3E}">
        <p14:creationId xmlns:p14="http://schemas.microsoft.com/office/powerpoint/2010/main" val="2863331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37</a:t>
            </a:fld>
            <a:endParaRPr lang="en-AU"/>
          </a:p>
        </p:txBody>
      </p:sp>
    </p:spTree>
    <p:extLst>
      <p:ext uri="{BB962C8B-B14F-4D97-AF65-F5344CB8AC3E}">
        <p14:creationId xmlns:p14="http://schemas.microsoft.com/office/powerpoint/2010/main" val="26131168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38</a:t>
            </a:fld>
            <a:endParaRPr lang="en-AU"/>
          </a:p>
        </p:txBody>
      </p:sp>
    </p:spTree>
    <p:extLst>
      <p:ext uri="{BB962C8B-B14F-4D97-AF65-F5344CB8AC3E}">
        <p14:creationId xmlns:p14="http://schemas.microsoft.com/office/powerpoint/2010/main" val="64186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40</a:t>
            </a:fld>
            <a:endParaRPr lang="en-AU"/>
          </a:p>
        </p:txBody>
      </p:sp>
    </p:spTree>
    <p:extLst>
      <p:ext uri="{BB962C8B-B14F-4D97-AF65-F5344CB8AC3E}">
        <p14:creationId xmlns:p14="http://schemas.microsoft.com/office/powerpoint/2010/main" val="7877459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41</a:t>
            </a:fld>
            <a:endParaRPr lang="en-AU"/>
          </a:p>
        </p:txBody>
      </p:sp>
    </p:spTree>
    <p:extLst>
      <p:ext uri="{BB962C8B-B14F-4D97-AF65-F5344CB8AC3E}">
        <p14:creationId xmlns:p14="http://schemas.microsoft.com/office/powerpoint/2010/main" val="13919205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42</a:t>
            </a:fld>
            <a:endParaRPr lang="en-AU"/>
          </a:p>
        </p:txBody>
      </p:sp>
    </p:spTree>
    <p:extLst>
      <p:ext uri="{BB962C8B-B14F-4D97-AF65-F5344CB8AC3E}">
        <p14:creationId xmlns:p14="http://schemas.microsoft.com/office/powerpoint/2010/main" val="3430032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43</a:t>
            </a:fld>
            <a:endParaRPr lang="en-AU"/>
          </a:p>
        </p:txBody>
      </p:sp>
    </p:spTree>
    <p:extLst>
      <p:ext uri="{BB962C8B-B14F-4D97-AF65-F5344CB8AC3E}">
        <p14:creationId xmlns:p14="http://schemas.microsoft.com/office/powerpoint/2010/main" val="27909499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44</a:t>
            </a:fld>
            <a:endParaRPr lang="en-AU"/>
          </a:p>
        </p:txBody>
      </p:sp>
    </p:spTree>
    <p:extLst>
      <p:ext uri="{BB962C8B-B14F-4D97-AF65-F5344CB8AC3E}">
        <p14:creationId xmlns:p14="http://schemas.microsoft.com/office/powerpoint/2010/main" val="11374623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spTree>
      <p:nvGrpSpPr>
        <p:cNvPr id="1" name=""/>
        <p:cNvGrpSpPr/>
        <p:nvPr/>
      </p:nvGrpSpPr>
      <p:grpSpPr>
        <a:xfrm>
          <a:off x="0" y="0"/>
          <a:ext cx="0" cy="0"/>
          <a:chOff x="0" y="0"/>
          <a:chExt cx="0" cy="0"/>
        </a:xfrm>
      </p:grpSpPr>
      <p:cxnSp>
        <p:nvCxnSpPr>
          <p:cNvPr id="6" name="Straight Connector 5"/>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976664" cy="1584176"/>
          </a:xfrm>
        </p:spPr>
        <p:txBody>
          <a:bodyPr/>
          <a:lstStyle>
            <a:lvl1pPr>
              <a:defRPr sz="4400" spc="-50" baseline="0">
                <a:solidFill>
                  <a:schemeClr val="tx1"/>
                </a:solidFill>
              </a:defRPr>
            </a:lvl1pPr>
          </a:lstStyle>
          <a:p>
            <a:r>
              <a:rPr lang="en-US" smtClean="0"/>
              <a:t>Click to edit Master title style</a:t>
            </a:r>
            <a:endParaRPr lang="en-US" dirty="0"/>
          </a:p>
        </p:txBody>
      </p:sp>
      <p:sp>
        <p:nvSpPr>
          <p:cNvPr id="20" name="Text Placeholder 6"/>
          <p:cNvSpPr>
            <a:spLocks noGrp="1"/>
          </p:cNvSpPr>
          <p:nvPr>
            <p:ph type="body" sz="quarter" idx="14"/>
          </p:nvPr>
        </p:nvSpPr>
        <p:spPr>
          <a:xfrm>
            <a:off x="1043608" y="4437112"/>
            <a:ext cx="5976664" cy="1080120"/>
          </a:xfrm>
        </p:spPr>
        <p:txBody>
          <a:bodyPr/>
          <a:lstStyle>
            <a:lvl1pPr>
              <a:defRPr sz="3000" i="1" spc="-50" baseline="0">
                <a:latin typeface="+mj-lt"/>
              </a:defRPr>
            </a:lvl1pPr>
          </a:lstStyle>
          <a:p>
            <a:pPr lvl="0"/>
            <a:r>
              <a:rPr lang="en-US" smtClean="0"/>
              <a:t>Click to edit Master text styles</a:t>
            </a:r>
          </a:p>
        </p:txBody>
      </p:sp>
      <p:sp>
        <p:nvSpPr>
          <p:cNvPr id="10"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3"/>
                </a:solidFill>
                <a:latin typeface="+mn-lt"/>
              </a:defRPr>
            </a:lvl1pPr>
          </a:lstStyle>
          <a:p>
            <a:pPr lvl="0"/>
            <a:r>
              <a:rPr lang="en-US" smtClean="0"/>
              <a:t>Click to edit Master text styles</a:t>
            </a:r>
          </a:p>
        </p:txBody>
      </p:sp>
      <p:sp>
        <p:nvSpPr>
          <p:cNvPr id="9" name="Rectangle 5"/>
          <p:cNvSpPr>
            <a:spLocks noGrp="1" noChangeArrowheads="1"/>
          </p:cNvSpPr>
          <p:nvPr>
            <p:ph type="ftr" sz="quarter" idx="16"/>
          </p:nvPr>
        </p:nvSpPr>
        <p:spPr/>
        <p:txBody>
          <a:bodyPr/>
          <a:lstStyle>
            <a:lvl1pPr>
              <a:defRPr>
                <a:solidFill>
                  <a:schemeClr val="accent3"/>
                </a:solidFill>
              </a:defRPr>
            </a:lvl1pPr>
          </a:lstStyle>
          <a:p>
            <a:pPr>
              <a:defRPr/>
            </a:pPr>
            <a:r>
              <a:rPr lang="en-AU" altLang="en-US" dirty="0"/>
              <a:t>Presentation title</a:t>
            </a:r>
          </a:p>
        </p:txBody>
      </p:sp>
      <p:sp>
        <p:nvSpPr>
          <p:cNvPr id="11" name="Rectangle 6"/>
          <p:cNvSpPr>
            <a:spLocks noGrp="1" noChangeArrowheads="1"/>
          </p:cNvSpPr>
          <p:nvPr>
            <p:ph type="sldNum" sz="quarter" idx="17"/>
          </p:nvPr>
        </p:nvSpPr>
        <p:spPr/>
        <p:txBody>
          <a:bodyPr/>
          <a:lstStyle>
            <a:lvl1pPr>
              <a:defRPr/>
            </a:lvl1pPr>
          </a:lstStyle>
          <a:p>
            <a:fld id="{B20F5E64-7474-41BC-B5D7-AB9653D18518}" type="slidenum">
              <a:rPr lang="en-AU"/>
              <a:pPr/>
              <a:t>‹#›</a:t>
            </a:fld>
            <a:endParaRPr lang="en-AU"/>
          </a:p>
        </p:txBody>
      </p:sp>
      <p:pic>
        <p:nvPicPr>
          <p:cNvPr id="12" name="Picture 11" descr="MBS_RGB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536" y="188640"/>
            <a:ext cx="2037264" cy="1063600"/>
          </a:xfrm>
          <a:prstGeom prst="rect">
            <a:avLst/>
          </a:prstGeom>
        </p:spPr>
      </p:pic>
    </p:spTree>
    <p:extLst>
      <p:ext uri="{BB962C8B-B14F-4D97-AF65-F5344CB8AC3E}">
        <p14:creationId xmlns:p14="http://schemas.microsoft.com/office/powerpoint/2010/main" val="130078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7" y="944563"/>
            <a:ext cx="8280919" cy="900261"/>
          </a:xfrm>
        </p:spPr>
        <p:txBody>
          <a:bodyPr/>
          <a:lstStyle>
            <a:lvl1pPr>
              <a:defRPr sz="2600" baseline="0">
                <a:latin typeface="+mj-lt"/>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395288" y="2132856"/>
            <a:ext cx="8280400" cy="3888532"/>
          </a:xfrm>
        </p:spPr>
        <p:txBody>
          <a:bodyPr/>
          <a:lstStyle>
            <a:lvl1pPr>
              <a:lnSpc>
                <a:spcPct val="130000"/>
              </a:lnSpc>
              <a:defRPr sz="1600"/>
            </a:lvl1pPr>
            <a:lvl2pPr>
              <a:lnSpc>
                <a:spcPct val="130000"/>
              </a:lnSpc>
              <a:defRPr sz="1600"/>
            </a:lvl2pPr>
            <a:lvl3pPr>
              <a:lnSpc>
                <a:spcPct val="130000"/>
              </a:lnSpc>
              <a:defRPr sz="1600"/>
            </a:lvl3pPr>
            <a:lvl4pPr>
              <a:lnSpc>
                <a:spcPct val="130000"/>
              </a:lnSpc>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Rectangle 5"/>
          <p:cNvSpPr>
            <a:spLocks noGrp="1" noChangeArrowheads="1"/>
          </p:cNvSpPr>
          <p:nvPr>
            <p:ph type="ftr" sz="quarter" idx="14"/>
          </p:nvPr>
        </p:nvSpPr>
        <p:spPr>
          <a:ln/>
        </p:spPr>
        <p:txBody>
          <a:bodyPr/>
          <a:lstStyle>
            <a:lvl1pPr>
              <a:defRPr/>
            </a:lvl1pPr>
          </a:lstStyle>
          <a:p>
            <a:pPr>
              <a:defRPr/>
            </a:pPr>
            <a:r>
              <a:rPr lang="en-AU" altLang="en-US"/>
              <a:t>Presentation title</a:t>
            </a:r>
          </a:p>
        </p:txBody>
      </p:sp>
      <p:sp>
        <p:nvSpPr>
          <p:cNvPr id="5" name="Rectangle 6"/>
          <p:cNvSpPr>
            <a:spLocks noGrp="1" noChangeArrowheads="1"/>
          </p:cNvSpPr>
          <p:nvPr>
            <p:ph type="sldNum" sz="quarter" idx="15"/>
          </p:nvPr>
        </p:nvSpPr>
        <p:spPr>
          <a:ln/>
        </p:spPr>
        <p:txBody>
          <a:bodyPr/>
          <a:lstStyle>
            <a:lvl1pPr>
              <a:defRPr/>
            </a:lvl1pPr>
          </a:lstStyle>
          <a:p>
            <a:fld id="{EB72FBF5-2C9F-4A60-88A9-90AC2FD4BE04}" type="slidenum">
              <a:rPr lang="en-AU"/>
              <a:pPr/>
              <a:t>‹#›</a:t>
            </a:fld>
            <a:endParaRPr lang="en-AU"/>
          </a:p>
        </p:txBody>
      </p:sp>
    </p:spTree>
    <p:extLst>
      <p:ext uri="{BB962C8B-B14F-4D97-AF65-F5344CB8AC3E}">
        <p14:creationId xmlns:p14="http://schemas.microsoft.com/office/powerpoint/2010/main" val="4144168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0" name="Title 1"/>
          <p:cNvSpPr>
            <a:spLocks noGrp="1"/>
          </p:cNvSpPr>
          <p:nvPr>
            <p:ph type="title"/>
          </p:nvPr>
        </p:nvSpPr>
        <p:spPr>
          <a:xfrm>
            <a:off x="395537" y="944563"/>
            <a:ext cx="8280919" cy="900261"/>
          </a:xfrm>
        </p:spPr>
        <p:txBody>
          <a:bodyPr/>
          <a:lstStyle>
            <a:lvl1pPr>
              <a:defRPr sz="2600"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2132856"/>
            <a:ext cx="4032696" cy="3888532"/>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Text Placeholder 6"/>
          <p:cNvSpPr>
            <a:spLocks noGrp="1"/>
          </p:cNvSpPr>
          <p:nvPr>
            <p:ph type="body" sz="quarter" idx="15"/>
          </p:nvPr>
        </p:nvSpPr>
        <p:spPr>
          <a:xfrm>
            <a:off x="4644008" y="2132856"/>
            <a:ext cx="4032696" cy="3888532"/>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Rectangle 4"/>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6" name="Rectangle 5"/>
          <p:cNvSpPr>
            <a:spLocks noGrp="1" noChangeArrowheads="1"/>
          </p:cNvSpPr>
          <p:nvPr>
            <p:ph type="sldNum" sz="quarter" idx="17"/>
          </p:nvPr>
        </p:nvSpPr>
        <p:spPr/>
        <p:txBody>
          <a:bodyPr/>
          <a:lstStyle>
            <a:lvl1pPr>
              <a:defRPr sz="1000" b="0"/>
            </a:lvl1pPr>
          </a:lstStyle>
          <a:p>
            <a:fld id="{4E549962-EF22-4254-BD0D-E9E635F37392}" type="slidenum">
              <a:rPr lang="en-AU"/>
              <a:pPr/>
              <a:t>‹#›</a:t>
            </a:fld>
            <a:endParaRPr lang="en-AU"/>
          </a:p>
        </p:txBody>
      </p:sp>
    </p:spTree>
    <p:extLst>
      <p:ext uri="{BB962C8B-B14F-4D97-AF65-F5344CB8AC3E}">
        <p14:creationId xmlns:p14="http://schemas.microsoft.com/office/powerpoint/2010/main" val="46624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9" name="Text Placeholder 6"/>
          <p:cNvSpPr>
            <a:spLocks noGrp="1"/>
          </p:cNvSpPr>
          <p:nvPr>
            <p:ph type="body" sz="quarter" idx="15"/>
          </p:nvPr>
        </p:nvSpPr>
        <p:spPr>
          <a:xfrm>
            <a:off x="39528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3" name="Text Placeholder 6"/>
          <p:cNvSpPr>
            <a:spLocks noGrp="1"/>
          </p:cNvSpPr>
          <p:nvPr>
            <p:ph type="body" sz="quarter" idx="16"/>
          </p:nvPr>
        </p:nvSpPr>
        <p:spPr>
          <a:xfrm>
            <a:off x="323972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4" name="Text Placeholder 6"/>
          <p:cNvSpPr>
            <a:spLocks noGrp="1"/>
          </p:cNvSpPr>
          <p:nvPr>
            <p:ph type="body" sz="quarter" idx="17"/>
          </p:nvPr>
        </p:nvSpPr>
        <p:spPr>
          <a:xfrm>
            <a:off x="608416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8"/>
          </p:nvPr>
        </p:nvSpPr>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9"/>
          </p:nvPr>
        </p:nvSpPr>
        <p:spPr/>
        <p:txBody>
          <a:bodyPr/>
          <a:lstStyle>
            <a:lvl1pPr>
              <a:defRPr sz="1000" b="0"/>
            </a:lvl1pPr>
          </a:lstStyle>
          <a:p>
            <a:fld id="{79EA5C21-35E3-46C3-902F-7BEA47126854}" type="slidenum">
              <a:rPr lang="en-AU"/>
              <a:pPr/>
              <a:t>‹#›</a:t>
            </a:fld>
            <a:endParaRPr lang="en-AU"/>
          </a:p>
        </p:txBody>
      </p:sp>
    </p:spTree>
    <p:extLst>
      <p:ext uri="{BB962C8B-B14F-4D97-AF65-F5344CB8AC3E}">
        <p14:creationId xmlns:p14="http://schemas.microsoft.com/office/powerpoint/2010/main" val="3625859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888" y="980728"/>
            <a:ext cx="8275568" cy="5112568"/>
          </a:xfrm>
          <a:solidFill>
            <a:schemeClr val="accent6"/>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6" name="Content Placeholder 2"/>
          <p:cNvSpPr>
            <a:spLocks noGrp="1"/>
          </p:cNvSpPr>
          <p:nvPr>
            <p:ph sz="half" idx="16"/>
          </p:nvPr>
        </p:nvSpPr>
        <p:spPr>
          <a:xfrm>
            <a:off x="395536" y="6165305"/>
            <a:ext cx="7344816" cy="216024"/>
          </a:xfrm>
        </p:spPr>
        <p:txBody>
          <a:bodyPr/>
          <a:lstStyle>
            <a:lvl1pPr>
              <a:defRPr sz="1200" i="1">
                <a:latin typeface="Times New Roman"/>
                <a:cs typeface="Times New Roman"/>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4" name="Rectangle 5"/>
          <p:cNvSpPr>
            <a:spLocks noGrp="1" noChangeArrowheads="1"/>
          </p:cNvSpPr>
          <p:nvPr>
            <p:ph type="ftr" sz="quarter" idx="17"/>
          </p:nvPr>
        </p:nvSpPr>
        <p:spPr>
          <a:ln/>
        </p:spPr>
        <p:txBody>
          <a:bodyPr/>
          <a:lstStyle>
            <a:lvl1pPr>
              <a:defRPr/>
            </a:lvl1pPr>
          </a:lstStyle>
          <a:p>
            <a:pPr>
              <a:defRPr/>
            </a:pPr>
            <a:r>
              <a:rPr lang="en-AU" altLang="en-US"/>
              <a:t>Presentation title</a:t>
            </a:r>
          </a:p>
        </p:txBody>
      </p:sp>
      <p:sp>
        <p:nvSpPr>
          <p:cNvPr id="5" name="Rectangle 6"/>
          <p:cNvSpPr>
            <a:spLocks noGrp="1" noChangeArrowheads="1"/>
          </p:cNvSpPr>
          <p:nvPr>
            <p:ph type="sldNum" sz="quarter" idx="18"/>
          </p:nvPr>
        </p:nvSpPr>
        <p:spPr>
          <a:ln/>
        </p:spPr>
        <p:txBody>
          <a:bodyPr/>
          <a:lstStyle>
            <a:lvl1pPr>
              <a:defRPr/>
            </a:lvl1pPr>
          </a:lstStyle>
          <a:p>
            <a:fld id="{FFBFFEB1-A156-4A5F-81FE-A3C4811A439F}" type="slidenum">
              <a:rPr lang="en-AU"/>
              <a:pPr/>
              <a:t>‹#›</a:t>
            </a:fld>
            <a:endParaRPr lang="en-AU"/>
          </a:p>
        </p:txBody>
      </p:sp>
    </p:spTree>
    <p:extLst>
      <p:ext uri="{BB962C8B-B14F-4D97-AF65-F5344CB8AC3E}">
        <p14:creationId xmlns:p14="http://schemas.microsoft.com/office/powerpoint/2010/main" val="2223413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tex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644008" y="1988840"/>
            <a:ext cx="4032448" cy="23042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1988840"/>
            <a:ext cx="3960688"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7"/>
          </p:nvPr>
        </p:nvSpPr>
        <p:spPr>
          <a:xfrm>
            <a:off x="4644008" y="4509120"/>
            <a:ext cx="4032448" cy="151216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8"/>
          </p:nvPr>
        </p:nvSpPr>
        <p:spPr>
          <a:ln/>
        </p:spPr>
        <p:txBody>
          <a:bodyPr/>
          <a:lstStyle>
            <a:lvl1pPr>
              <a:defRPr/>
            </a:lvl1pPr>
          </a:lstStyle>
          <a:p>
            <a:pPr>
              <a:defRPr/>
            </a:pPr>
            <a:r>
              <a:rPr lang="en-AU" altLang="en-US"/>
              <a:t>Presentation title</a:t>
            </a:r>
          </a:p>
        </p:txBody>
      </p:sp>
      <p:sp>
        <p:nvSpPr>
          <p:cNvPr id="9" name="Rectangle 6"/>
          <p:cNvSpPr>
            <a:spLocks noGrp="1" noChangeArrowheads="1"/>
          </p:cNvSpPr>
          <p:nvPr>
            <p:ph type="sldNum" sz="quarter" idx="19"/>
          </p:nvPr>
        </p:nvSpPr>
        <p:spPr>
          <a:ln/>
        </p:spPr>
        <p:txBody>
          <a:bodyPr/>
          <a:lstStyle>
            <a:lvl1pPr>
              <a:defRPr/>
            </a:lvl1pPr>
          </a:lstStyle>
          <a:p>
            <a:fld id="{C945B265-F3E0-4109-8379-F4044EE76865}" type="slidenum">
              <a:rPr lang="en-AU"/>
              <a:pPr/>
              <a:t>‹#›</a:t>
            </a:fld>
            <a:endParaRPr lang="en-AU"/>
          </a:p>
        </p:txBody>
      </p:sp>
    </p:spTree>
    <p:extLst>
      <p:ext uri="{BB962C8B-B14F-4D97-AF65-F5344CB8AC3E}">
        <p14:creationId xmlns:p14="http://schemas.microsoft.com/office/powerpoint/2010/main" val="268076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pictures with caption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988840"/>
            <a:ext cx="3997391"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5" name="Content Placeholder 2"/>
          <p:cNvSpPr>
            <a:spLocks noGrp="1"/>
          </p:cNvSpPr>
          <p:nvPr>
            <p:ph sz="half" idx="15"/>
          </p:nvPr>
        </p:nvSpPr>
        <p:spPr>
          <a:xfrm>
            <a:off x="395288" y="5224600"/>
            <a:ext cx="3996692" cy="756085"/>
          </a:xfrm>
        </p:spPr>
        <p:txBody>
          <a:bodyPr/>
          <a:lstStyle>
            <a:lvl1pPr>
              <a:defRPr sz="15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2"/>
          <p:cNvSpPr>
            <a:spLocks noGrp="1"/>
          </p:cNvSpPr>
          <p:nvPr>
            <p:ph sz="half" idx="16"/>
          </p:nvPr>
        </p:nvSpPr>
        <p:spPr>
          <a:xfrm>
            <a:off x="4680012" y="5229200"/>
            <a:ext cx="3996692" cy="756085"/>
          </a:xfrm>
        </p:spPr>
        <p:txBody>
          <a:bodyPr/>
          <a:lstStyle>
            <a:lvl1pPr>
              <a:defRPr sz="15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Picture Placeholder 2"/>
          <p:cNvSpPr>
            <a:spLocks noGrp="1"/>
          </p:cNvSpPr>
          <p:nvPr>
            <p:ph type="pic" idx="17"/>
          </p:nvPr>
        </p:nvSpPr>
        <p:spPr>
          <a:xfrm>
            <a:off x="4679065" y="1988840"/>
            <a:ext cx="3997391"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7" name="Rectangle 5"/>
          <p:cNvSpPr>
            <a:spLocks noGrp="1" noChangeArrowheads="1"/>
          </p:cNvSpPr>
          <p:nvPr>
            <p:ph type="ftr" sz="quarter" idx="18"/>
          </p:nvPr>
        </p:nvSpPr>
        <p:spPr>
          <a:ln/>
        </p:spPr>
        <p:txBody>
          <a:bodyPr/>
          <a:lstStyle>
            <a:lvl1pPr>
              <a:defRPr/>
            </a:lvl1pPr>
          </a:lstStyle>
          <a:p>
            <a:pPr>
              <a:defRPr/>
            </a:pPr>
            <a:r>
              <a:rPr lang="en-AU" altLang="en-US"/>
              <a:t>Presentation title</a:t>
            </a:r>
          </a:p>
        </p:txBody>
      </p:sp>
      <p:sp>
        <p:nvSpPr>
          <p:cNvPr id="8" name="Rectangle 6"/>
          <p:cNvSpPr>
            <a:spLocks noGrp="1" noChangeArrowheads="1"/>
          </p:cNvSpPr>
          <p:nvPr>
            <p:ph type="sldNum" sz="quarter" idx="19"/>
          </p:nvPr>
        </p:nvSpPr>
        <p:spPr>
          <a:ln/>
        </p:spPr>
        <p:txBody>
          <a:bodyPr/>
          <a:lstStyle>
            <a:lvl1pPr>
              <a:defRPr/>
            </a:lvl1pPr>
          </a:lstStyle>
          <a:p>
            <a:fld id="{50150228-866C-4C3C-8433-15A02261E0E7}" type="slidenum">
              <a:rPr lang="en-AU"/>
              <a:pPr/>
              <a:t>‹#›</a:t>
            </a:fld>
            <a:endParaRPr lang="en-AU"/>
          </a:p>
        </p:txBody>
      </p:sp>
    </p:spTree>
    <p:extLst>
      <p:ext uri="{BB962C8B-B14F-4D97-AF65-F5344CB8AC3E}">
        <p14:creationId xmlns:p14="http://schemas.microsoft.com/office/powerpoint/2010/main" val="646995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pictures with captions">
    <p:spTree>
      <p:nvGrpSpPr>
        <p:cNvPr id="1" name=""/>
        <p:cNvGrpSpPr/>
        <p:nvPr/>
      </p:nvGrpSpPr>
      <p:grpSpPr>
        <a:xfrm>
          <a:off x="0" y="0"/>
          <a:ext cx="0" cy="0"/>
          <a:chOff x="0" y="0"/>
          <a:chExt cx="0" cy="0"/>
        </a:xfrm>
      </p:grpSpPr>
      <p:sp>
        <p:nvSpPr>
          <p:cNvPr id="20" name="Content Placeholder 2"/>
          <p:cNvSpPr>
            <a:spLocks noGrp="1"/>
          </p:cNvSpPr>
          <p:nvPr>
            <p:ph sz="half" idx="15"/>
          </p:nvPr>
        </p:nvSpPr>
        <p:spPr>
          <a:xfrm>
            <a:off x="395288"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22" name="Content Placeholder 2"/>
          <p:cNvSpPr>
            <a:spLocks noGrp="1"/>
          </p:cNvSpPr>
          <p:nvPr>
            <p:ph sz="half" idx="17"/>
          </p:nvPr>
        </p:nvSpPr>
        <p:spPr>
          <a:xfrm>
            <a:off x="3273384"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23" name="Content Placeholder 2"/>
          <p:cNvSpPr>
            <a:spLocks noGrp="1"/>
          </p:cNvSpPr>
          <p:nvPr>
            <p:ph sz="half" idx="18"/>
          </p:nvPr>
        </p:nvSpPr>
        <p:spPr>
          <a:xfrm>
            <a:off x="6160872"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3" name="Picture Placeholder 2"/>
          <p:cNvSpPr>
            <a:spLocks noGrp="1"/>
          </p:cNvSpPr>
          <p:nvPr>
            <p:ph type="pic" idx="19"/>
          </p:nvPr>
        </p:nvSpPr>
        <p:spPr>
          <a:xfrm>
            <a:off x="39553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5" name="Picture Placeholder 2"/>
          <p:cNvSpPr>
            <a:spLocks noGrp="1"/>
          </p:cNvSpPr>
          <p:nvPr>
            <p:ph type="pic" idx="20"/>
          </p:nvPr>
        </p:nvSpPr>
        <p:spPr>
          <a:xfrm>
            <a:off x="327585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6" name="Picture Placeholder 2"/>
          <p:cNvSpPr>
            <a:spLocks noGrp="1"/>
          </p:cNvSpPr>
          <p:nvPr>
            <p:ph type="pic" idx="21"/>
          </p:nvPr>
        </p:nvSpPr>
        <p:spPr>
          <a:xfrm>
            <a:off x="615617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9" name="Rectangle 5"/>
          <p:cNvSpPr>
            <a:spLocks noGrp="1" noChangeArrowheads="1"/>
          </p:cNvSpPr>
          <p:nvPr>
            <p:ph type="ftr" sz="quarter" idx="22"/>
          </p:nvPr>
        </p:nvSpPr>
        <p:spPr>
          <a:ln/>
        </p:spPr>
        <p:txBody>
          <a:bodyPr/>
          <a:lstStyle>
            <a:lvl1pPr>
              <a:defRPr/>
            </a:lvl1pPr>
          </a:lstStyle>
          <a:p>
            <a:pPr>
              <a:defRPr/>
            </a:pPr>
            <a:r>
              <a:rPr lang="en-AU" altLang="en-US"/>
              <a:t>Presentation title</a:t>
            </a:r>
          </a:p>
        </p:txBody>
      </p:sp>
      <p:sp>
        <p:nvSpPr>
          <p:cNvPr id="10" name="Rectangle 6"/>
          <p:cNvSpPr>
            <a:spLocks noGrp="1" noChangeArrowheads="1"/>
          </p:cNvSpPr>
          <p:nvPr>
            <p:ph type="sldNum" sz="quarter" idx="23"/>
          </p:nvPr>
        </p:nvSpPr>
        <p:spPr>
          <a:ln/>
        </p:spPr>
        <p:txBody>
          <a:bodyPr/>
          <a:lstStyle>
            <a:lvl1pPr>
              <a:defRPr/>
            </a:lvl1pPr>
          </a:lstStyle>
          <a:p>
            <a:fld id="{8B18B233-8CFD-43D6-9F58-F6528EF102F2}" type="slidenum">
              <a:rPr lang="en-AU"/>
              <a:pPr/>
              <a:t>‹#›</a:t>
            </a:fld>
            <a:endParaRPr lang="en-AU"/>
          </a:p>
        </p:txBody>
      </p:sp>
    </p:spTree>
    <p:extLst>
      <p:ext uri="{BB962C8B-B14F-4D97-AF65-F5344CB8AC3E}">
        <p14:creationId xmlns:p14="http://schemas.microsoft.com/office/powerpoint/2010/main" val="281625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9" name="Content Placeholder 2"/>
          <p:cNvSpPr>
            <a:spLocks noGrp="1"/>
          </p:cNvSpPr>
          <p:nvPr>
            <p:ph sz="half" idx="13"/>
          </p:nvPr>
        </p:nvSpPr>
        <p:spPr>
          <a:xfrm>
            <a:off x="390593" y="1988840"/>
            <a:ext cx="2741247" cy="3997548"/>
          </a:xfrm>
        </p:spPr>
        <p:txBody>
          <a:bodyPr/>
          <a:lstStyle>
            <a:lvl1pPr>
              <a:defRPr sz="1400"/>
            </a:lvl1pPr>
            <a:lvl2pPr>
              <a:defRPr sz="14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4"/>
          </p:nvPr>
        </p:nvSpPr>
        <p:spPr>
          <a:xfrm>
            <a:off x="3491880" y="1988840"/>
            <a:ext cx="5112568"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Chart Placeholder 4"/>
          <p:cNvSpPr>
            <a:spLocks noGrp="1"/>
          </p:cNvSpPr>
          <p:nvPr>
            <p:ph type="chart" sz="quarter" idx="15"/>
          </p:nvPr>
        </p:nvSpPr>
        <p:spPr>
          <a:xfrm>
            <a:off x="3491881" y="2348880"/>
            <a:ext cx="5112568" cy="3672408"/>
          </a:xfrm>
        </p:spPr>
        <p:txBody>
          <a:bodyPr/>
          <a:lstStyle>
            <a:lvl1pPr>
              <a:defRPr sz="1000"/>
            </a:lvl1pPr>
          </a:lstStyle>
          <a:p>
            <a:pPr lvl="0"/>
            <a:r>
              <a:rPr lang="en-US" noProof="0" smtClean="0"/>
              <a:t>Click icon to add chart</a:t>
            </a:r>
            <a:endParaRPr lang="en-AU" noProof="0" dirty="0"/>
          </a:p>
        </p:txBody>
      </p:sp>
      <p:sp>
        <p:nvSpPr>
          <p:cNvPr id="10"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6"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7"/>
          </p:nvPr>
        </p:nvSpPr>
        <p:spPr>
          <a:ln/>
        </p:spPr>
        <p:txBody>
          <a:bodyPr/>
          <a:lstStyle>
            <a:lvl1pPr>
              <a:defRPr/>
            </a:lvl1pPr>
          </a:lstStyle>
          <a:p>
            <a:fld id="{23E7685E-4E48-4458-B094-FE723E895433}" type="slidenum">
              <a:rPr lang="en-AU"/>
              <a:pPr/>
              <a:t>‹#›</a:t>
            </a:fld>
            <a:endParaRPr lang="en-AU"/>
          </a:p>
        </p:txBody>
      </p:sp>
    </p:spTree>
    <p:extLst>
      <p:ext uri="{BB962C8B-B14F-4D97-AF65-F5344CB8AC3E}">
        <p14:creationId xmlns:p14="http://schemas.microsoft.com/office/powerpoint/2010/main" val="2174010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nn diagram">
    <p:spTree>
      <p:nvGrpSpPr>
        <p:cNvPr id="1" name=""/>
        <p:cNvGrpSpPr/>
        <p:nvPr/>
      </p:nvGrpSpPr>
      <p:grpSpPr>
        <a:xfrm>
          <a:off x="0" y="0"/>
          <a:ext cx="0" cy="0"/>
          <a:chOff x="0" y="0"/>
          <a:chExt cx="0" cy="0"/>
        </a:xfrm>
      </p:grpSpPr>
      <p:sp>
        <p:nvSpPr>
          <p:cNvPr id="9" name="Content Placeholder 2"/>
          <p:cNvSpPr>
            <a:spLocks noGrp="1"/>
          </p:cNvSpPr>
          <p:nvPr>
            <p:ph sz="half" idx="13"/>
          </p:nvPr>
        </p:nvSpPr>
        <p:spPr>
          <a:xfrm>
            <a:off x="390593" y="1988840"/>
            <a:ext cx="2741247" cy="3997548"/>
          </a:xfrm>
        </p:spPr>
        <p:txBody>
          <a:bodyPr/>
          <a:lstStyle>
            <a:lvl1pPr>
              <a:defRPr sz="1400"/>
            </a:lvl1pPr>
            <a:lvl2pPr>
              <a:defRPr sz="14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4"/>
          </p:nvPr>
        </p:nvSpPr>
        <p:spPr>
          <a:xfrm>
            <a:off x="3491880" y="1988840"/>
            <a:ext cx="5112568"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3" name="Content Placeholder 2"/>
          <p:cNvSpPr>
            <a:spLocks noGrp="1"/>
          </p:cNvSpPr>
          <p:nvPr>
            <p:ph sz="quarter" idx="16"/>
          </p:nvPr>
        </p:nvSpPr>
        <p:spPr>
          <a:xfrm>
            <a:off x="3492500" y="2348880"/>
            <a:ext cx="5111750" cy="3671888"/>
          </a:xfrm>
        </p:spPr>
        <p:txBody>
          <a:bodyPr/>
          <a:lstStyle>
            <a:lvl1pPr>
              <a:defRPr baseline="0"/>
            </a:lvl1pPr>
          </a:lstStyle>
          <a:p>
            <a:pPr lvl="0"/>
            <a:r>
              <a:rPr lang="en-US" smtClean="0"/>
              <a:t>Click to edit Master text styles</a:t>
            </a:r>
          </a:p>
        </p:txBody>
      </p:sp>
      <p:sp>
        <p:nvSpPr>
          <p:cNvPr id="6" name="Rectangle 5"/>
          <p:cNvSpPr>
            <a:spLocks noGrp="1" noChangeArrowheads="1"/>
          </p:cNvSpPr>
          <p:nvPr>
            <p:ph type="ftr" sz="quarter" idx="17"/>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8"/>
          </p:nvPr>
        </p:nvSpPr>
        <p:spPr>
          <a:ln/>
        </p:spPr>
        <p:txBody>
          <a:bodyPr/>
          <a:lstStyle>
            <a:lvl1pPr>
              <a:defRPr/>
            </a:lvl1pPr>
          </a:lstStyle>
          <a:p>
            <a:fld id="{DCBCFD04-62B2-43EB-B983-C3A496E71D6B}" type="slidenum">
              <a:rPr lang="en-AU"/>
              <a:pPr/>
              <a:t>‹#›</a:t>
            </a:fld>
            <a:endParaRPr lang="en-AU"/>
          </a:p>
        </p:txBody>
      </p:sp>
    </p:spTree>
    <p:extLst>
      <p:ext uri="{BB962C8B-B14F-4D97-AF65-F5344CB8AC3E}">
        <p14:creationId xmlns:p14="http://schemas.microsoft.com/office/powerpoint/2010/main" val="179559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 comparison">
    <p:spTree>
      <p:nvGrpSpPr>
        <p:cNvPr id="1" name=""/>
        <p:cNvGrpSpPr/>
        <p:nvPr/>
      </p:nvGrpSpPr>
      <p:grpSpPr>
        <a:xfrm>
          <a:off x="0" y="0"/>
          <a:ext cx="0" cy="0"/>
          <a:chOff x="0" y="0"/>
          <a:chExt cx="0" cy="0"/>
        </a:xfrm>
      </p:grpSpPr>
      <p:sp>
        <p:nvSpPr>
          <p:cNvPr id="15" name="Content Placeholder 2"/>
          <p:cNvSpPr>
            <a:spLocks noGrp="1"/>
          </p:cNvSpPr>
          <p:nvPr>
            <p:ph sz="half" idx="15"/>
          </p:nvPr>
        </p:nvSpPr>
        <p:spPr>
          <a:xfrm>
            <a:off x="395288" y="5373216"/>
            <a:ext cx="8281168" cy="607469"/>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4" name="Chart Placeholder 3"/>
          <p:cNvSpPr>
            <a:spLocks noGrp="1"/>
          </p:cNvSpPr>
          <p:nvPr>
            <p:ph type="chart" sz="quarter" idx="16"/>
          </p:nvPr>
        </p:nvSpPr>
        <p:spPr>
          <a:xfrm>
            <a:off x="395288" y="2204864"/>
            <a:ext cx="3996692" cy="3060576"/>
          </a:xfrm>
        </p:spPr>
        <p:txBody>
          <a:bodyPr/>
          <a:lstStyle/>
          <a:p>
            <a:pPr lvl="0"/>
            <a:r>
              <a:rPr lang="en-US" noProof="0" smtClean="0"/>
              <a:t>Click icon to add chart</a:t>
            </a:r>
            <a:endParaRPr lang="en-AU" noProof="0"/>
          </a:p>
        </p:txBody>
      </p:sp>
      <p:sp>
        <p:nvSpPr>
          <p:cNvPr id="12" name="Chart Placeholder 3"/>
          <p:cNvSpPr>
            <a:spLocks noGrp="1"/>
          </p:cNvSpPr>
          <p:nvPr>
            <p:ph type="chart" sz="quarter" idx="17"/>
          </p:nvPr>
        </p:nvSpPr>
        <p:spPr>
          <a:xfrm>
            <a:off x="4680012" y="2204864"/>
            <a:ext cx="3996692" cy="3060576"/>
          </a:xfrm>
        </p:spPr>
        <p:txBody>
          <a:bodyPr/>
          <a:lstStyle/>
          <a:p>
            <a:pPr lvl="0"/>
            <a:r>
              <a:rPr lang="en-US" noProof="0" smtClean="0"/>
              <a:t>Click icon to add chart</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9" name="Content Placeholder 2"/>
          <p:cNvSpPr>
            <a:spLocks noGrp="1"/>
          </p:cNvSpPr>
          <p:nvPr>
            <p:ph sz="half" idx="14"/>
          </p:nvPr>
        </p:nvSpPr>
        <p:spPr>
          <a:xfrm>
            <a:off x="395536" y="1916832"/>
            <a:ext cx="3960440"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Content Placeholder 2"/>
          <p:cNvSpPr>
            <a:spLocks noGrp="1"/>
          </p:cNvSpPr>
          <p:nvPr>
            <p:ph sz="half" idx="18"/>
          </p:nvPr>
        </p:nvSpPr>
        <p:spPr>
          <a:xfrm>
            <a:off x="4680012" y="1916832"/>
            <a:ext cx="3960440"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Rectangle 5"/>
          <p:cNvSpPr>
            <a:spLocks noGrp="1" noChangeArrowheads="1"/>
          </p:cNvSpPr>
          <p:nvPr>
            <p:ph type="ftr" sz="quarter" idx="19"/>
          </p:nvPr>
        </p:nvSpPr>
        <p:spPr>
          <a:ln/>
        </p:spPr>
        <p:txBody>
          <a:bodyPr/>
          <a:lstStyle>
            <a:lvl1pPr>
              <a:defRPr/>
            </a:lvl1pPr>
          </a:lstStyle>
          <a:p>
            <a:pPr>
              <a:defRPr/>
            </a:pPr>
            <a:r>
              <a:rPr lang="en-AU" altLang="en-US"/>
              <a:t>Presentation title</a:t>
            </a:r>
          </a:p>
        </p:txBody>
      </p:sp>
      <p:sp>
        <p:nvSpPr>
          <p:cNvPr id="13" name="Rectangle 6"/>
          <p:cNvSpPr>
            <a:spLocks noGrp="1" noChangeArrowheads="1"/>
          </p:cNvSpPr>
          <p:nvPr>
            <p:ph type="sldNum" sz="quarter" idx="20"/>
          </p:nvPr>
        </p:nvSpPr>
        <p:spPr>
          <a:ln/>
        </p:spPr>
        <p:txBody>
          <a:bodyPr/>
          <a:lstStyle>
            <a:lvl1pPr>
              <a:defRPr/>
            </a:lvl1pPr>
          </a:lstStyle>
          <a:p>
            <a:fld id="{A90E6FB5-9E49-4A75-A45A-2C0093356DAD}" type="slidenum">
              <a:rPr lang="en-AU"/>
              <a:pPr/>
              <a:t>‹#›</a:t>
            </a:fld>
            <a:endParaRPr lang="en-AU"/>
          </a:p>
        </p:txBody>
      </p:sp>
    </p:spTree>
    <p:extLst>
      <p:ext uri="{BB962C8B-B14F-4D97-AF65-F5344CB8AC3E}">
        <p14:creationId xmlns:p14="http://schemas.microsoft.com/office/powerpoint/2010/main" val="2043791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video">
    <p:spTree>
      <p:nvGrpSpPr>
        <p:cNvPr id="1" name=""/>
        <p:cNvGrpSpPr/>
        <p:nvPr/>
      </p:nvGrpSpPr>
      <p:grpSpPr>
        <a:xfrm>
          <a:off x="0" y="0"/>
          <a:ext cx="0" cy="0"/>
          <a:chOff x="0" y="0"/>
          <a:chExt cx="0" cy="0"/>
        </a:xfrm>
      </p:grpSpPr>
      <p:sp>
        <p:nvSpPr>
          <p:cNvPr id="5" name="Media Placeholder 4"/>
          <p:cNvSpPr>
            <a:spLocks noGrp="1"/>
          </p:cNvSpPr>
          <p:nvPr>
            <p:ph type="media" sz="quarter" idx="14"/>
          </p:nvPr>
        </p:nvSpPr>
        <p:spPr>
          <a:xfrm>
            <a:off x="4211960" y="2205553"/>
            <a:ext cx="4536753" cy="3240087"/>
          </a:xfrm>
        </p:spPr>
        <p:txBody>
          <a:bodyPr/>
          <a:lstStyle/>
          <a:p>
            <a:pPr lvl="0"/>
            <a:r>
              <a:rPr lang="en-US" noProof="0" smtClean="0"/>
              <a:t>Click icon to add media</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5"/>
          </p:nvPr>
        </p:nvSpPr>
        <p:spPr>
          <a:xfrm>
            <a:off x="395288" y="1988840"/>
            <a:ext cx="3600648"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7"/>
          </p:nvPr>
        </p:nvSpPr>
        <p:spPr>
          <a:ln/>
        </p:spPr>
        <p:txBody>
          <a:bodyPr/>
          <a:lstStyle>
            <a:lvl1pPr>
              <a:defRPr/>
            </a:lvl1pPr>
          </a:lstStyle>
          <a:p>
            <a:fld id="{B1CA4174-2156-402C-B2C5-866E807331A8}" type="slidenum">
              <a:rPr lang="en-AU"/>
              <a:pPr/>
              <a:t>‹#›</a:t>
            </a:fld>
            <a:endParaRPr lang="en-AU"/>
          </a:p>
        </p:txBody>
      </p:sp>
    </p:spTree>
    <p:extLst>
      <p:ext uri="{BB962C8B-B14F-4D97-AF65-F5344CB8AC3E}">
        <p14:creationId xmlns:p14="http://schemas.microsoft.com/office/powerpoint/2010/main" val="1412652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able Placeholder 6"/>
          <p:cNvSpPr>
            <a:spLocks noGrp="1"/>
          </p:cNvSpPr>
          <p:nvPr>
            <p:ph type="tbl" sz="quarter" idx="13"/>
          </p:nvPr>
        </p:nvSpPr>
        <p:spPr>
          <a:xfrm>
            <a:off x="395288" y="2025253"/>
            <a:ext cx="8245475" cy="3996035"/>
          </a:xfrm>
        </p:spPr>
        <p:txBody>
          <a:bodyPr/>
          <a:lstStyle/>
          <a:p>
            <a:pPr lvl="0"/>
            <a:r>
              <a:rPr lang="en-US" noProof="0" smtClean="0"/>
              <a:t>Click icon to add table</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4" name="Rectangle 4"/>
          <p:cNvSpPr>
            <a:spLocks noGrp="1" noChangeArrowheads="1"/>
          </p:cNvSpPr>
          <p:nvPr>
            <p:ph type="dt" sz="half" idx="14"/>
          </p:nvPr>
        </p:nvSpPr>
        <p:spPr>
          <a:xfrm>
            <a:off x="7345363" y="6542088"/>
            <a:ext cx="1196975" cy="144462"/>
          </a:xfrm>
          <a:prstGeom prst="rect">
            <a:avLst/>
          </a:prstGeom>
        </p:spPr>
        <p:txBody>
          <a:bodyPr/>
          <a:lstStyle>
            <a:lvl1pPr algn="ctr">
              <a:spcBef>
                <a:spcPct val="50000"/>
              </a:spcBef>
              <a:defRPr>
                <a:latin typeface="Arial" charset="0"/>
                <a:ea typeface="+mn-ea"/>
                <a:cs typeface="Arial" charset="0"/>
              </a:defRPr>
            </a:lvl1pPr>
          </a:lstStyle>
          <a:p>
            <a:pPr>
              <a:defRPr/>
            </a:pPr>
            <a:r>
              <a:rPr lang="en-AU" altLang="en-US"/>
              <a:t>28th February 2011</a:t>
            </a:r>
          </a:p>
        </p:txBody>
      </p:sp>
      <p:sp>
        <p:nvSpPr>
          <p:cNvPr id="5" name="Rectangle 5"/>
          <p:cNvSpPr>
            <a:spLocks noGrp="1" noChangeArrowheads="1"/>
          </p:cNvSpPr>
          <p:nvPr>
            <p:ph type="ftr" sz="quarter" idx="15"/>
          </p:nvPr>
        </p:nvSpPr>
        <p:spPr/>
        <p:txBody>
          <a:bodyPr/>
          <a:lstStyle>
            <a:lvl1pPr>
              <a:defRPr/>
            </a:lvl1pPr>
          </a:lstStyle>
          <a:p>
            <a:pPr>
              <a:defRPr/>
            </a:pPr>
            <a:r>
              <a:rPr lang="en-AU" altLang="en-US"/>
              <a:t>Presentation title</a:t>
            </a:r>
          </a:p>
        </p:txBody>
      </p:sp>
      <p:sp>
        <p:nvSpPr>
          <p:cNvPr id="6" name="Rectangle 6"/>
          <p:cNvSpPr>
            <a:spLocks noGrp="1" noChangeArrowheads="1"/>
          </p:cNvSpPr>
          <p:nvPr>
            <p:ph type="sldNum" sz="quarter" idx="16"/>
          </p:nvPr>
        </p:nvSpPr>
        <p:spPr/>
        <p:txBody>
          <a:bodyPr/>
          <a:lstStyle>
            <a:lvl1pPr>
              <a:defRPr/>
            </a:lvl1pPr>
          </a:lstStyle>
          <a:p>
            <a:fld id="{203E49FB-1348-4FFA-98B6-F3BC800AE666}" type="slidenum">
              <a:rPr lang="en-AU"/>
              <a:pPr/>
              <a:t>‹#›</a:t>
            </a:fld>
            <a:endParaRPr lang="en-AU"/>
          </a:p>
        </p:txBody>
      </p:sp>
    </p:spTree>
    <p:extLst>
      <p:ext uri="{BB962C8B-B14F-4D97-AF65-F5344CB8AC3E}">
        <p14:creationId xmlns:p14="http://schemas.microsoft.com/office/powerpoint/2010/main" val="1714601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equation">
    <p:spTree>
      <p:nvGrpSpPr>
        <p:cNvPr id="1" name=""/>
        <p:cNvGrpSpPr/>
        <p:nvPr/>
      </p:nvGrpSpPr>
      <p:grpSpPr>
        <a:xfrm>
          <a:off x="0" y="0"/>
          <a:ext cx="0" cy="0"/>
          <a:chOff x="0" y="0"/>
          <a:chExt cx="0" cy="0"/>
        </a:xfrm>
      </p:grpSpPr>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2060748"/>
            <a:ext cx="403269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quarter" idx="15"/>
          </p:nvPr>
        </p:nvSpPr>
        <p:spPr>
          <a:xfrm>
            <a:off x="4788025" y="2060748"/>
            <a:ext cx="3888432" cy="4032250"/>
          </a:xfrm>
        </p:spPr>
        <p:txBody>
          <a:bodyPr/>
          <a:lstStyle>
            <a:lvl1pPr>
              <a:defRPr baseline="0"/>
            </a:lvl1pPr>
          </a:lstStyle>
          <a:p>
            <a:pPr lvl="0"/>
            <a:r>
              <a:rPr lang="en-US" smtClean="0"/>
              <a:t>Click to edit Master text styles</a:t>
            </a:r>
          </a:p>
        </p:txBody>
      </p:sp>
      <p:sp>
        <p:nvSpPr>
          <p:cNvPr id="5"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6" name="Rectangle 6"/>
          <p:cNvSpPr>
            <a:spLocks noGrp="1" noChangeArrowheads="1"/>
          </p:cNvSpPr>
          <p:nvPr>
            <p:ph type="sldNum" sz="quarter" idx="17"/>
          </p:nvPr>
        </p:nvSpPr>
        <p:spPr>
          <a:ln/>
        </p:spPr>
        <p:txBody>
          <a:bodyPr/>
          <a:lstStyle>
            <a:lvl1pPr>
              <a:defRPr/>
            </a:lvl1pPr>
          </a:lstStyle>
          <a:p>
            <a:fld id="{04F19510-9612-49A0-A85B-E4ACB6237BB3}" type="slidenum">
              <a:rPr lang="en-AU"/>
              <a:pPr/>
              <a:t>‹#›</a:t>
            </a:fld>
            <a:endParaRPr lang="en-AU"/>
          </a:p>
        </p:txBody>
      </p:sp>
    </p:spTree>
    <p:extLst>
      <p:ext uri="{BB962C8B-B14F-4D97-AF65-F5344CB8AC3E}">
        <p14:creationId xmlns:p14="http://schemas.microsoft.com/office/powerpoint/2010/main" val="2539641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equations and captions">
    <p:spTree>
      <p:nvGrpSpPr>
        <p:cNvPr id="1" name=""/>
        <p:cNvGrpSpPr/>
        <p:nvPr/>
      </p:nvGrpSpPr>
      <p:grpSpPr>
        <a:xfrm>
          <a:off x="0" y="0"/>
          <a:ext cx="0" cy="0"/>
          <a:chOff x="0" y="0"/>
          <a:chExt cx="0" cy="0"/>
        </a:xfrm>
      </p:grpSpPr>
      <p:sp>
        <p:nvSpPr>
          <p:cNvPr id="15" name="Content Placeholder 2"/>
          <p:cNvSpPr>
            <a:spLocks noGrp="1"/>
          </p:cNvSpPr>
          <p:nvPr>
            <p:ph sz="half" idx="15"/>
          </p:nvPr>
        </p:nvSpPr>
        <p:spPr>
          <a:xfrm>
            <a:off x="395288" y="5224600"/>
            <a:ext cx="3996692" cy="756085"/>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2"/>
          <p:cNvSpPr>
            <a:spLocks noGrp="1"/>
          </p:cNvSpPr>
          <p:nvPr>
            <p:ph sz="half" idx="16"/>
          </p:nvPr>
        </p:nvSpPr>
        <p:spPr>
          <a:xfrm>
            <a:off x="4680012" y="5229200"/>
            <a:ext cx="3996692" cy="756085"/>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0" name="Content Placeholder 3"/>
          <p:cNvSpPr>
            <a:spLocks noGrp="1"/>
          </p:cNvSpPr>
          <p:nvPr>
            <p:ph sz="quarter" idx="18"/>
          </p:nvPr>
        </p:nvSpPr>
        <p:spPr>
          <a:xfrm>
            <a:off x="395536" y="1988840"/>
            <a:ext cx="3960440" cy="3096344"/>
          </a:xfrm>
        </p:spPr>
        <p:txBody>
          <a:bodyPr/>
          <a:lstStyle>
            <a:lvl1pPr>
              <a:defRPr baseline="0"/>
            </a:lvl1pPr>
          </a:lstStyle>
          <a:p>
            <a:pPr lvl="0"/>
            <a:r>
              <a:rPr lang="en-US" smtClean="0"/>
              <a:t>Click to edit Master text styles</a:t>
            </a:r>
          </a:p>
        </p:txBody>
      </p:sp>
      <p:sp>
        <p:nvSpPr>
          <p:cNvPr id="12" name="Content Placeholder 3"/>
          <p:cNvSpPr>
            <a:spLocks noGrp="1"/>
          </p:cNvSpPr>
          <p:nvPr>
            <p:ph sz="quarter" idx="19"/>
          </p:nvPr>
        </p:nvSpPr>
        <p:spPr>
          <a:xfrm>
            <a:off x="4680012" y="1988840"/>
            <a:ext cx="3960440" cy="3096344"/>
          </a:xfrm>
        </p:spPr>
        <p:txBody>
          <a:bodyPr/>
          <a:lstStyle>
            <a:lvl1pPr>
              <a:defRPr baseline="0"/>
            </a:lvl1pPr>
          </a:lstStyle>
          <a:p>
            <a:pPr lvl="0"/>
            <a:r>
              <a:rPr lang="en-US" smtClean="0"/>
              <a:t>Click to edit Master text styles</a:t>
            </a:r>
          </a:p>
        </p:txBody>
      </p:sp>
      <p:sp>
        <p:nvSpPr>
          <p:cNvPr id="7" name="Rectangle 5"/>
          <p:cNvSpPr>
            <a:spLocks noGrp="1" noChangeArrowheads="1"/>
          </p:cNvSpPr>
          <p:nvPr>
            <p:ph type="ftr" sz="quarter" idx="20"/>
          </p:nvPr>
        </p:nvSpPr>
        <p:spPr>
          <a:ln/>
        </p:spPr>
        <p:txBody>
          <a:bodyPr/>
          <a:lstStyle>
            <a:lvl1pPr>
              <a:defRPr/>
            </a:lvl1pPr>
          </a:lstStyle>
          <a:p>
            <a:pPr>
              <a:defRPr/>
            </a:pPr>
            <a:r>
              <a:rPr lang="en-AU" altLang="en-US"/>
              <a:t>Presentation title</a:t>
            </a:r>
          </a:p>
        </p:txBody>
      </p:sp>
      <p:sp>
        <p:nvSpPr>
          <p:cNvPr id="8" name="Rectangle 6"/>
          <p:cNvSpPr>
            <a:spLocks noGrp="1" noChangeArrowheads="1"/>
          </p:cNvSpPr>
          <p:nvPr>
            <p:ph type="sldNum" sz="quarter" idx="21"/>
          </p:nvPr>
        </p:nvSpPr>
        <p:spPr>
          <a:ln/>
        </p:spPr>
        <p:txBody>
          <a:bodyPr/>
          <a:lstStyle>
            <a:lvl1pPr>
              <a:defRPr/>
            </a:lvl1pPr>
          </a:lstStyle>
          <a:p>
            <a:fld id="{BFCD10D3-8728-44C3-8A17-9E82FFF8901B}" type="slidenum">
              <a:rPr lang="en-AU"/>
              <a:pPr/>
              <a:t>‹#›</a:t>
            </a:fld>
            <a:endParaRPr lang="en-AU"/>
          </a:p>
        </p:txBody>
      </p:sp>
    </p:spTree>
    <p:extLst>
      <p:ext uri="{BB962C8B-B14F-4D97-AF65-F5344CB8AC3E}">
        <p14:creationId xmlns:p14="http://schemas.microsoft.com/office/powerpoint/2010/main" val="3136598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xfrm>
            <a:off x="7345363" y="6542088"/>
            <a:ext cx="1196975" cy="144462"/>
          </a:xfrm>
          <a:prstGeom prst="rect">
            <a:avLst/>
          </a:prstGeom>
        </p:spPr>
        <p:txBody>
          <a:bodyPr/>
          <a:lstStyle>
            <a:lvl1pPr>
              <a:defRPr/>
            </a:lvl1pPr>
          </a:lstStyle>
          <a:p>
            <a:pPr>
              <a:defRPr/>
            </a:pPr>
            <a:r>
              <a:rPr lang="en-US"/>
              <a:t>28th February 2011</a:t>
            </a:r>
            <a:endParaRPr lang="en-AU"/>
          </a:p>
        </p:txBody>
      </p:sp>
      <p:sp>
        <p:nvSpPr>
          <p:cNvPr id="4" name="Rectangle 5"/>
          <p:cNvSpPr>
            <a:spLocks noGrp="1" noChangeArrowheads="1"/>
          </p:cNvSpPr>
          <p:nvPr>
            <p:ph type="ftr" sz="quarter" idx="11"/>
          </p:nvPr>
        </p:nvSpPr>
        <p:spPr/>
        <p:txBody>
          <a:bodyPr/>
          <a:lstStyle>
            <a:lvl1pPr>
              <a:defRPr/>
            </a:lvl1pPr>
          </a:lstStyle>
          <a:p>
            <a:pPr>
              <a:defRPr/>
            </a:pPr>
            <a:r>
              <a:rPr lang="en-AU"/>
              <a:t>Presentation title</a:t>
            </a:r>
          </a:p>
        </p:txBody>
      </p:sp>
      <p:sp>
        <p:nvSpPr>
          <p:cNvPr id="5" name="Rectangle 6"/>
          <p:cNvSpPr>
            <a:spLocks noGrp="1" noChangeArrowheads="1"/>
          </p:cNvSpPr>
          <p:nvPr>
            <p:ph type="sldNum" sz="quarter" idx="12"/>
          </p:nvPr>
        </p:nvSpPr>
        <p:spPr/>
        <p:txBody>
          <a:bodyPr/>
          <a:lstStyle>
            <a:lvl1pPr>
              <a:defRPr b="0"/>
            </a:lvl1pPr>
          </a:lstStyle>
          <a:p>
            <a:pPr>
              <a:defRPr/>
            </a:pPr>
            <a:fld id="{64AC2779-5630-4F0F-81B8-2D97BE014CD5}" type="slidenum">
              <a:rPr lang="en-AU"/>
              <a:pPr>
                <a:defRPr/>
              </a:pPr>
              <a:t>‹#›</a:t>
            </a:fld>
            <a:endParaRPr lang="en-AU"/>
          </a:p>
        </p:txBody>
      </p:sp>
    </p:spTree>
    <p:extLst>
      <p:ext uri="{BB962C8B-B14F-4D97-AF65-F5344CB8AC3E}">
        <p14:creationId xmlns:p14="http://schemas.microsoft.com/office/powerpoint/2010/main" val="29460846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FC86230E-251E-49EE-A712-C9FBC54F1479}" type="slidenum">
              <a:rPr lang="en-AU" altLang="en-US"/>
              <a:pPr/>
              <a:t>‹#›</a:t>
            </a:fld>
            <a:endParaRPr lang="en-AU" altLang="en-US"/>
          </a:p>
        </p:txBody>
      </p:sp>
    </p:spTree>
    <p:extLst>
      <p:ext uri="{BB962C8B-B14F-4D97-AF65-F5344CB8AC3E}">
        <p14:creationId xmlns:p14="http://schemas.microsoft.com/office/powerpoint/2010/main" val="2862048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White Cov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0B8049-E271-4E0B-AF92-DE5D498BFC4B}" type="slidenum">
              <a:rPr lang="en-AU" smtClean="0"/>
              <a:pPr/>
              <a:t>‹#›</a:t>
            </a:fld>
            <a:endParaRPr lang="en-AU" dirty="0"/>
          </a:p>
        </p:txBody>
      </p:sp>
      <p:sp>
        <p:nvSpPr>
          <p:cNvPr id="4" name="Title Placeholder 28"/>
          <p:cNvSpPr>
            <a:spLocks noGrp="1"/>
          </p:cNvSpPr>
          <p:nvPr>
            <p:ph type="title"/>
          </p:nvPr>
        </p:nvSpPr>
        <p:spPr>
          <a:xfrm>
            <a:off x="1008062" y="1952976"/>
            <a:ext cx="7667625" cy="1260000"/>
          </a:xfrm>
          <a:prstGeom prst="rect">
            <a:avLst/>
          </a:prstGeom>
        </p:spPr>
        <p:txBody>
          <a:bodyPr vert="horz" lIns="0" tIns="45720" rIns="0" bIns="45720" rtlCol="0" anchor="t">
            <a:normAutofit/>
          </a:bodyPr>
          <a:lstStyle/>
          <a:p>
            <a:r>
              <a:rPr lang="en-US" dirty="0" smtClean="0"/>
              <a:t>Click to edit Master title style</a:t>
            </a:r>
            <a:endParaRPr lang="en-AU" dirty="0"/>
          </a:p>
        </p:txBody>
      </p:sp>
      <p:sp>
        <p:nvSpPr>
          <p:cNvPr id="13" name="Content Placeholder 12"/>
          <p:cNvSpPr>
            <a:spLocks noGrp="1"/>
          </p:cNvSpPr>
          <p:nvPr>
            <p:ph sz="quarter" idx="13"/>
          </p:nvPr>
        </p:nvSpPr>
        <p:spPr>
          <a:xfrm>
            <a:off x="1008063" y="3537172"/>
            <a:ext cx="7667625" cy="900000"/>
          </a:xfrm>
          <a:prstGeom prst="rect">
            <a:avLst/>
          </a:prstGeom>
        </p:spPr>
        <p:txBody>
          <a:bodyPr lIns="0">
            <a:noAutofit/>
          </a:bodyPr>
          <a:lstStyle>
            <a:lvl1pPr>
              <a:defRPr i="1">
                <a:solidFill>
                  <a:srgbClr val="114D97"/>
                </a:solidFill>
              </a:defRPr>
            </a:lvl1pPr>
            <a:lvl2pPr>
              <a:defRPr>
                <a:solidFill>
                  <a:srgbClr val="114D97"/>
                </a:solidFill>
              </a:defRPr>
            </a:lvl2pPr>
            <a:lvl3pPr>
              <a:defRPr>
                <a:solidFill>
                  <a:srgbClr val="114D97"/>
                </a:solidFill>
              </a:defRPr>
            </a:lvl3pPr>
            <a:lvl4pPr>
              <a:defRPr i="1"/>
            </a:lvl4pPr>
            <a:lvl5pPr>
              <a:defRPr i="1"/>
            </a:lvl5pPr>
          </a:lstStyle>
          <a:p>
            <a:pPr lvl="0"/>
            <a:r>
              <a:rPr lang="en-US" dirty="0" smtClean="0"/>
              <a:t>Click to edit Master text styles</a:t>
            </a:r>
          </a:p>
          <a:p>
            <a:pPr lvl="3"/>
            <a:r>
              <a:rPr lang="en-US" dirty="0" smtClean="0"/>
              <a:t>Fourth level</a:t>
            </a:r>
          </a:p>
          <a:p>
            <a:pPr lvl="4"/>
            <a:r>
              <a:rPr lang="en-US" dirty="0" smtClean="0"/>
              <a:t>Fifth level</a:t>
            </a:r>
            <a:endParaRPr lang="en-AU" dirty="0"/>
          </a:p>
        </p:txBody>
      </p:sp>
      <p:sp>
        <p:nvSpPr>
          <p:cNvPr id="16" name="Content Placeholder 6"/>
          <p:cNvSpPr>
            <a:spLocks noGrp="1"/>
          </p:cNvSpPr>
          <p:nvPr>
            <p:ph sz="quarter" idx="12"/>
          </p:nvPr>
        </p:nvSpPr>
        <p:spPr>
          <a:xfrm>
            <a:off x="1008063" y="5733256"/>
            <a:ext cx="7667625" cy="360000"/>
          </a:xfrm>
          <a:prstGeom prst="rect">
            <a:avLst/>
          </a:prstGeom>
        </p:spPr>
        <p:txBody>
          <a:bodyPr lIns="0">
            <a:noAutofit/>
          </a:bodyPr>
          <a:lstStyle>
            <a:lvl1pPr marL="0" indent="0">
              <a:defRPr sz="1200">
                <a:solidFill>
                  <a:schemeClr val="tx1"/>
                </a:solidFill>
                <a:latin typeface="+mn-lt"/>
              </a:defRPr>
            </a:lvl1pPr>
          </a:lstStyle>
          <a:p>
            <a:pPr lvl="0"/>
            <a:r>
              <a:rPr lang="en-US" dirty="0" smtClean="0"/>
              <a:t>Click to edit Master text styles</a:t>
            </a:r>
          </a:p>
        </p:txBody>
      </p:sp>
    </p:spTree>
    <p:extLst>
      <p:ext uri="{BB962C8B-B14F-4D97-AF65-F5344CB8AC3E}">
        <p14:creationId xmlns:p14="http://schemas.microsoft.com/office/powerpoint/2010/main" val="587948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224136"/>
          </a:xfrm>
        </p:spPr>
        <p:txBody>
          <a:bodyPr/>
          <a:lstStyle>
            <a:lvl1pPr>
              <a:defRPr sz="2700" i="1" baseline="0">
                <a:latin typeface="+mj-lt"/>
              </a:defRPr>
            </a:lvl1pPr>
          </a:lstStyle>
          <a:p>
            <a:pPr lvl="0"/>
            <a:r>
              <a:rPr lang="en-AU" smtClean="0"/>
              <a:t>Click to edit Master text styles</a:t>
            </a:r>
          </a:p>
        </p:txBody>
      </p:sp>
      <p:sp>
        <p:nvSpPr>
          <p:cNvPr id="9"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10" name="Rectangle 5"/>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5BD52E71-51FA-49CD-BD37-0CF5699C009E}" type="slidenum">
              <a:rPr lang="en-AU"/>
              <a:pPr/>
              <a:t>‹#›</a:t>
            </a:fld>
            <a:endParaRPr lang="en-AU"/>
          </a:p>
        </p:txBody>
      </p:sp>
    </p:spTree>
    <p:extLst>
      <p:ext uri="{BB962C8B-B14F-4D97-AF65-F5344CB8AC3E}">
        <p14:creationId xmlns:p14="http://schemas.microsoft.com/office/powerpoint/2010/main" val="1262230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itle slide - blue">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Rectangle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F75A5E18-FFE2-4604-8337-3711DB2C5798}" type="slidenum">
              <a:rPr lang="en-AU"/>
              <a:pPr/>
              <a:t>‹#›</a:t>
            </a:fld>
            <a:endParaRPr lang="en-AU"/>
          </a:p>
        </p:txBody>
      </p:sp>
    </p:spTree>
    <p:extLst>
      <p:ext uri="{BB962C8B-B14F-4D97-AF65-F5344CB8AC3E}">
        <p14:creationId xmlns:p14="http://schemas.microsoft.com/office/powerpoint/2010/main" val="9541073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 grey">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368152"/>
          </a:xfrm>
        </p:spPr>
        <p:txBody>
          <a:bodyPr/>
          <a:lstStyle>
            <a:lvl1pPr>
              <a:defRPr sz="2700" i="1" baseline="0">
                <a:latin typeface="+mj-lt"/>
              </a:defRPr>
            </a:lvl1pPr>
          </a:lstStyle>
          <a:p>
            <a:pPr lvl="0"/>
            <a:r>
              <a:rPr lang="en-AU" smtClean="0"/>
              <a:t>Click to edit Master text styles</a:t>
            </a:r>
          </a:p>
        </p:txBody>
      </p:sp>
      <p:sp>
        <p:nvSpPr>
          <p:cNvPr id="9"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10" name="Rectangle 5"/>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5FAF3B72-7B1E-4B3B-83FF-E13D68BCEC44}" type="slidenum">
              <a:rPr lang="en-AU"/>
              <a:pPr/>
              <a:t>‹#›</a:t>
            </a:fld>
            <a:endParaRPr lang="en-AU"/>
          </a:p>
        </p:txBody>
      </p:sp>
    </p:spTree>
    <p:extLst>
      <p:ext uri="{BB962C8B-B14F-4D97-AF65-F5344CB8AC3E}">
        <p14:creationId xmlns:p14="http://schemas.microsoft.com/office/powerpoint/2010/main" val="2278686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 grey">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Footer Placeholder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7DE0E499-9942-476D-8810-CDA3CF3CCE27}" type="slidenum">
              <a:rPr lang="en-AU"/>
              <a:pPr/>
              <a:t>‹#›</a:t>
            </a:fld>
            <a:endParaRPr lang="en-AU"/>
          </a:p>
        </p:txBody>
      </p:sp>
    </p:spTree>
    <p:extLst>
      <p:ext uri="{BB962C8B-B14F-4D97-AF65-F5344CB8AC3E}">
        <p14:creationId xmlns:p14="http://schemas.microsoft.com/office/powerpoint/2010/main" val="2685730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152128"/>
          </a:xfrm>
        </p:spPr>
        <p:txBody>
          <a:bodyPr/>
          <a:lstStyle>
            <a:lvl1pPr>
              <a:defRPr sz="2700" i="1" baseline="0">
                <a:latin typeface="+mj-lt"/>
              </a:defRPr>
            </a:lvl1pPr>
          </a:lstStyle>
          <a:p>
            <a:pPr lvl="0"/>
            <a:r>
              <a:rPr lang="en-AU" smtClean="0"/>
              <a:t>Click to edit Master text styles</a:t>
            </a:r>
          </a:p>
        </p:txBody>
      </p:sp>
      <p:sp>
        <p:nvSpPr>
          <p:cNvPr id="10"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9" name="Rectangle 5"/>
          <p:cNvSpPr>
            <a:spLocks noGrp="1" noChangeArrowheads="1"/>
          </p:cNvSpPr>
          <p:nvPr>
            <p:ph type="ftr" sz="quarter" idx="16"/>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EDA9824C-4483-40B8-B7A1-AF2031D7A372}" type="slidenum">
              <a:rPr lang="en-AU"/>
              <a:pPr/>
              <a:t>‹#›</a:t>
            </a:fld>
            <a:endParaRPr lang="en-AU"/>
          </a:p>
        </p:txBody>
      </p:sp>
    </p:spTree>
    <p:extLst>
      <p:ext uri="{BB962C8B-B14F-4D97-AF65-F5344CB8AC3E}">
        <p14:creationId xmlns:p14="http://schemas.microsoft.com/office/powerpoint/2010/main" val="3978873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Footer Placeholder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BD14986F-F4F1-499C-9547-F82213636B06}" type="slidenum">
              <a:rPr lang="en-AU"/>
              <a:pPr/>
              <a:t>‹#›</a:t>
            </a:fld>
            <a:endParaRPr lang="en-AU"/>
          </a:p>
        </p:txBody>
      </p:sp>
    </p:spTree>
    <p:extLst>
      <p:ext uri="{BB962C8B-B14F-4D97-AF65-F5344CB8AC3E}">
        <p14:creationId xmlns:p14="http://schemas.microsoft.com/office/powerpoint/2010/main" val="20923996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AU" altLang="en-US"/>
              <a:t>Presentation title</a:t>
            </a:r>
          </a:p>
        </p:txBody>
      </p:sp>
      <p:sp>
        <p:nvSpPr>
          <p:cNvPr id="3" name="Rectangle 6"/>
          <p:cNvSpPr>
            <a:spLocks noGrp="1" noChangeArrowheads="1"/>
          </p:cNvSpPr>
          <p:nvPr>
            <p:ph type="sldNum" sz="quarter" idx="11"/>
          </p:nvPr>
        </p:nvSpPr>
        <p:spPr>
          <a:ln/>
        </p:spPr>
        <p:txBody>
          <a:bodyPr/>
          <a:lstStyle>
            <a:lvl1pPr>
              <a:defRPr/>
            </a:lvl1pPr>
          </a:lstStyle>
          <a:p>
            <a:fld id="{B5BCCAB8-6CD9-46DE-8217-85040C651993}" type="slidenum">
              <a:rPr lang="en-AU"/>
              <a:pPr/>
              <a:t>‹#›</a:t>
            </a:fld>
            <a:endParaRPr lang="en-AU"/>
          </a:p>
        </p:txBody>
      </p:sp>
    </p:spTree>
    <p:extLst>
      <p:ext uri="{BB962C8B-B14F-4D97-AF65-F5344CB8AC3E}">
        <p14:creationId xmlns:p14="http://schemas.microsoft.com/office/powerpoint/2010/main" val="3932121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54000" rIns="91440" bIns="0" numCol="1" anchor="t" anchorCtr="0" compatLnSpc="1">
            <a:prstTxWarp prst="textNoShape">
              <a:avLst/>
            </a:prstTxWarp>
          </a:bodyPr>
          <a:lstStyle/>
          <a:p>
            <a:pPr lvl="0"/>
            <a:r>
              <a:rPr lang="en-US" dirty="0" smtClean="0"/>
              <a:t>Click to edit Master title style</a:t>
            </a:r>
            <a:endParaRPr lang="en-AU" dirty="0" smtClean="0"/>
          </a:p>
        </p:txBody>
      </p:sp>
      <p:sp>
        <p:nvSpPr>
          <p:cNvPr id="1027"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chemeClr val="tx2"/>
                </a:solidFill>
                <a:latin typeface="Times New Roman" panose="02020603050405020304" pitchFamily="18" charset="0"/>
                <a:cs typeface="Times New Roman" panose="02020603050405020304" pitchFamily="18" charset="0"/>
              </a:defRPr>
            </a:lvl1pPr>
          </a:lstStyle>
          <a:p>
            <a:fld id="{B4ED156E-574E-4664-A0AF-DADB08221E71}"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8" descr="MBS_RGB2.png"/>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395536" y="260648"/>
            <a:ext cx="1103418" cy="576064"/>
          </a:xfrm>
          <a:prstGeom prst="rect">
            <a:avLst/>
          </a:prstGeom>
        </p:spPr>
      </p:pic>
    </p:spTree>
  </p:cSld>
  <p:clrMap bg1="lt1" tx1="dk1" bg2="lt2" tx2="dk2" accent1="accent1" accent2="accent2" accent3="accent3" accent4="accent4" accent5="accent5" accent6="accent6" hlink="hlink" folHlink="folHlink"/>
  <p:sldLayoutIdLst>
    <p:sldLayoutId id="2147484095" r:id="rId1"/>
    <p:sldLayoutId id="2147484083" r:id="rId2"/>
    <p:sldLayoutId id="2147484096" r:id="rId3"/>
    <p:sldLayoutId id="2147484097"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8" r:id="rId13"/>
    <p:sldLayoutId id="2147484092" r:id="rId14"/>
    <p:sldLayoutId id="2147484093" r:id="rId15"/>
    <p:sldLayoutId id="2147484106" r:id="rId16"/>
    <p:sldLayoutId id="2147484107" r:id="rId17"/>
    <p:sldLayoutId id="2147484108" r:id="rId18"/>
  </p:sldLayoutIdLst>
  <p:timing>
    <p:tnLst>
      <p:par>
        <p:cTn id="1" dur="indefinite" restart="never" nodeType="tmRoot"/>
      </p:par>
    </p:tnLst>
  </p:timing>
  <p:hf hdr="0"/>
  <p:txStyles>
    <p:titleStyle>
      <a:lvl1pPr algn="l" rtl="0" eaLnBrk="1" fontAlgn="base" hangingPunct="1">
        <a:spcBef>
          <a:spcPct val="0"/>
        </a:spcBef>
        <a:spcAft>
          <a:spcPct val="0"/>
        </a:spcAft>
        <a:defRPr sz="2600">
          <a:solidFill>
            <a:schemeClr val="accent1"/>
          </a:solidFill>
          <a:latin typeface="+mj-lt"/>
          <a:ea typeface="MS PGothic" panose="020B0600070205080204" pitchFamily="34" charset="-128"/>
          <a:cs typeface="+mj-cs"/>
        </a:defRPr>
      </a:lvl1pPr>
      <a:lvl2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2pPr>
      <a:lvl3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3pPr>
      <a:lvl4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4pPr>
      <a:lvl5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1" fontAlgn="base" hangingPunct="1">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2563" indent="-182563" algn="l" rtl="0" eaLnBrk="1" fontAlgn="base" hangingPunct="1">
        <a:spcBef>
          <a:spcPct val="0"/>
        </a:spcBef>
        <a:spcAft>
          <a:spcPct val="0"/>
        </a:spcAft>
        <a:buFont typeface="Arial" panose="020B0604020202020204" pitchFamily="34" charset="0"/>
        <a:buChar char="•"/>
        <a:defRPr sz="1600">
          <a:solidFill>
            <a:schemeClr val="tx1"/>
          </a:solidFill>
          <a:latin typeface="+mn-lt"/>
          <a:ea typeface="+mn-ea"/>
          <a:cs typeface="+mn-cs"/>
        </a:defRPr>
      </a:lvl2pPr>
      <a:lvl3pPr marL="539750" indent="-182563" algn="l" rtl="0" eaLnBrk="1" fontAlgn="base" hangingPunct="1">
        <a:spcBef>
          <a:spcPct val="20000"/>
        </a:spcBef>
        <a:spcAft>
          <a:spcPct val="0"/>
        </a:spcAft>
        <a:buChar char="•"/>
        <a:defRPr sz="1600">
          <a:solidFill>
            <a:schemeClr val="tx1"/>
          </a:solidFill>
          <a:latin typeface="+mn-lt"/>
          <a:ea typeface="+mn-ea"/>
          <a:cs typeface="+mn-cs"/>
        </a:defRPr>
      </a:lvl3pPr>
      <a:lvl4pPr marL="804863" indent="-265113" algn="l" rtl="0" eaLnBrk="1" fontAlgn="base" hangingPunct="1">
        <a:spcBef>
          <a:spcPct val="20000"/>
        </a:spcBef>
        <a:spcAft>
          <a:spcPct val="0"/>
        </a:spcAft>
        <a:buChar char="–"/>
        <a:defRPr sz="1600">
          <a:solidFill>
            <a:schemeClr val="tx1"/>
          </a:solidFill>
          <a:latin typeface="+mn-lt"/>
          <a:ea typeface="+mn-ea"/>
          <a:cs typeface="+mn-cs"/>
        </a:defRPr>
      </a:lvl4pPr>
      <a:lvl5pPr marL="1079500" indent="-274638" algn="l" rtl="0" eaLnBrk="1" fontAlgn="base" hangingPunct="1">
        <a:spcBef>
          <a:spcPct val="20000"/>
        </a:spcBef>
        <a:spcAft>
          <a:spcPct val="0"/>
        </a:spcAft>
        <a:buChar char="»"/>
        <a:defRPr sz="1600">
          <a:solidFill>
            <a:schemeClr val="tx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14D97"/>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17411"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6E7EA32D-D31C-4092-9588-602F050690CF}"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7416"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9" r:id="rId1"/>
    <p:sldLayoutId id="2147484100" r:id="rId2"/>
  </p:sldLayoutIdLst>
  <p:timing>
    <p:tnLst>
      <p:par>
        <p:cTn id="1" dur="indefinite" restart="never" nodeType="tmRoot"/>
      </p:par>
    </p:tnLst>
  </p:timing>
  <p:hf hdr="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20483"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endParaRPr lang="en-AU" altLang="en-US" dirty="0"/>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0104122E-9030-4982-9664-C8E469FC66B5}"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0488"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1" r:id="rId1"/>
    <p:sldLayoutId id="2147484102" r:id="rId2"/>
  </p:sldLayoutIdLst>
  <p:timing>
    <p:tnLst>
      <p:par>
        <p:cTn id="1" dur="indefinite" restart="never" nodeType="tmRoot"/>
      </p:par>
    </p:tnLst>
  </p:timing>
  <p:hf hdr="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23555"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A029C53A-801A-408F-92C0-A3DA673D0EB3}"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3560"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3" r:id="rId1"/>
    <p:sldLayoutId id="2147484104" r:id="rId2"/>
  </p:sldLayoutIdLst>
  <p:timing>
    <p:tnLst>
      <p:par>
        <p:cTn id="1" dur="indefinite" restart="never" nodeType="tmRoot"/>
      </p:par>
    </p:tnLst>
  </p:timing>
  <p:hf hdr="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323850" y="333375"/>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7"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8"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chemeClr val="tx2"/>
                </a:solidFill>
                <a:latin typeface="Times New Roman" panose="02020603050405020304" pitchFamily="18" charset="0"/>
                <a:cs typeface="Times New Roman" panose="02020603050405020304" pitchFamily="18" charset="0"/>
              </a:defRPr>
            </a:lvl1pPr>
          </a:lstStyle>
          <a:p>
            <a:fld id="{4AE5B922-BF2D-4658-8CF3-8AEE43193124}" type="slidenum">
              <a:rPr lang="en-AU"/>
              <a:pPr/>
              <a:t>‹#›</a:t>
            </a:fld>
            <a:endParaRPr lang="en-AU"/>
          </a:p>
        </p:txBody>
      </p:sp>
      <p:cxnSp>
        <p:nvCxnSpPr>
          <p:cNvPr id="9" name="Straight Connector 8"/>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4094" r:id="rId1"/>
  </p:sldLayoutIdLst>
  <p:timing>
    <p:tnLst>
      <p:par>
        <p:cTn id="1" dur="indefinite" restart="never" nodeType="tmRoot"/>
      </p:par>
    </p:tnLst>
  </p:timing>
  <p:hf hdr="0"/>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0B8049-E271-4E0B-AF92-DE5D498BFC4B}" type="slidenum">
              <a:rPr lang="en-AU" smtClean="0"/>
              <a:pPr/>
              <a:t>1</a:t>
            </a:fld>
            <a:endParaRPr lang="en-AU" dirty="0"/>
          </a:p>
        </p:txBody>
      </p:sp>
      <p:sp>
        <p:nvSpPr>
          <p:cNvPr id="15" name="Title 14"/>
          <p:cNvSpPr>
            <a:spLocks noGrp="1"/>
          </p:cNvSpPr>
          <p:nvPr>
            <p:ph type="title"/>
          </p:nvPr>
        </p:nvSpPr>
        <p:spPr>
          <a:xfrm>
            <a:off x="611560" y="1196752"/>
            <a:ext cx="12313368" cy="1260000"/>
          </a:xfrm>
        </p:spPr>
        <p:txBody>
          <a:bodyPr>
            <a:noAutofit/>
          </a:bodyPr>
          <a:lstStyle/>
          <a:p>
            <a:r>
              <a:rPr lang="en-US" sz="2800" b="1" dirty="0" smtClean="0">
                <a:solidFill>
                  <a:schemeClr val="tx1"/>
                </a:solidFill>
                <a:latin typeface="+mn-lt"/>
              </a:rPr>
              <a:t>ACC/ACF3100 Advanced Financial Accounting</a:t>
            </a:r>
            <a:endParaRPr lang="en-AU" sz="2800" b="1" dirty="0">
              <a:solidFill>
                <a:schemeClr val="tx1"/>
              </a:solidFill>
              <a:latin typeface="+mn-lt"/>
            </a:endParaRPr>
          </a:p>
        </p:txBody>
      </p:sp>
      <p:sp>
        <p:nvSpPr>
          <p:cNvPr id="16" name="Content Placeholder 15"/>
          <p:cNvSpPr>
            <a:spLocks noGrp="1"/>
          </p:cNvSpPr>
          <p:nvPr>
            <p:ph sz="quarter" idx="13"/>
          </p:nvPr>
        </p:nvSpPr>
        <p:spPr>
          <a:xfrm>
            <a:off x="755576" y="2132856"/>
            <a:ext cx="7667625" cy="900000"/>
          </a:xfrm>
        </p:spPr>
        <p:txBody>
          <a:bodyPr/>
          <a:lstStyle/>
          <a:p>
            <a:r>
              <a:rPr lang="en-US" sz="2800" b="1" i="0" dirty="0" smtClean="0">
                <a:solidFill>
                  <a:schemeClr val="tx1"/>
                </a:solidFill>
              </a:rPr>
              <a:t>Lecture 2</a:t>
            </a:r>
          </a:p>
          <a:p>
            <a:endParaRPr lang="en-US" sz="2800" b="1" dirty="0"/>
          </a:p>
          <a:p>
            <a:r>
              <a:rPr lang="en-AU" altLang="en-US" sz="2800" b="1" i="0" dirty="0">
                <a:sym typeface="Marlett" pitchFamily="2" charset="2"/>
              </a:rPr>
              <a:t>Accounting Theories and </a:t>
            </a:r>
            <a:r>
              <a:rPr lang="en-AU" altLang="en-US" sz="2800" b="1" i="0" dirty="0" smtClean="0">
                <a:sym typeface="Marlett" pitchFamily="2" charset="2"/>
              </a:rPr>
              <a:t>Research</a:t>
            </a:r>
            <a:endParaRPr lang="en-US" sz="2800" b="1" i="0" dirty="0" smtClean="0"/>
          </a:p>
        </p:txBody>
      </p:sp>
      <p:sp>
        <p:nvSpPr>
          <p:cNvPr id="17" name="Content Placeholder 16"/>
          <p:cNvSpPr>
            <a:spLocks noGrp="1"/>
          </p:cNvSpPr>
          <p:nvPr>
            <p:ph sz="quarter" idx="12"/>
          </p:nvPr>
        </p:nvSpPr>
        <p:spPr>
          <a:xfrm>
            <a:off x="755576" y="6303963"/>
            <a:ext cx="7667625" cy="360362"/>
          </a:xfrm>
        </p:spPr>
        <p:txBody>
          <a:bodyPr/>
          <a:lstStyle/>
          <a:p>
            <a:r>
              <a:rPr lang="en-US" dirty="0" smtClean="0"/>
              <a:t>Department of Accounting</a:t>
            </a:r>
            <a:endParaRPr lang="en-US" dirty="0"/>
          </a:p>
        </p:txBody>
      </p:sp>
    </p:spTree>
    <p:extLst>
      <p:ext uri="{BB962C8B-B14F-4D97-AF65-F5344CB8AC3E}">
        <p14:creationId xmlns:p14="http://schemas.microsoft.com/office/powerpoint/2010/main" val="1384536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C90B8049-E271-4E0B-AF92-DE5D498BFC4B}" type="slidenum">
              <a:rPr lang="en-AU" smtClean="0"/>
              <a:pPr/>
              <a:t>2</a:t>
            </a:fld>
            <a:endParaRPr lang="en-AU" dirty="0"/>
          </a:p>
        </p:txBody>
      </p:sp>
      <p:sp>
        <p:nvSpPr>
          <p:cNvPr id="3" name="Title 2"/>
          <p:cNvSpPr>
            <a:spLocks noGrp="1"/>
          </p:cNvSpPr>
          <p:nvPr>
            <p:ph type="title"/>
          </p:nvPr>
        </p:nvSpPr>
        <p:spPr/>
        <p:txBody>
          <a:bodyPr>
            <a:noAutofit/>
          </a:bodyPr>
          <a:lstStyle/>
          <a:p>
            <a:r>
              <a:rPr lang="en-AU" sz="2800" b="1" dirty="0" smtClean="0"/>
              <a:t>Minimum Readings</a:t>
            </a:r>
            <a:br>
              <a:rPr lang="en-AU" sz="2800" b="1" dirty="0" smtClean="0"/>
            </a:br>
            <a:r>
              <a:rPr lang="en-AU" sz="2800" b="1" dirty="0"/>
              <a:t/>
            </a:r>
            <a:br>
              <a:rPr lang="en-AU" sz="2800" b="1" dirty="0"/>
            </a:br>
            <a:r>
              <a:rPr lang="en-AU" sz="2800" b="1" dirty="0" smtClean="0"/>
              <a:t>Rankin et al. 2nd Ed Chapter 5</a:t>
            </a:r>
            <a:br>
              <a:rPr lang="en-AU" sz="2800" b="1" dirty="0" smtClean="0"/>
            </a:br>
            <a:r>
              <a:rPr lang="en-AU" sz="2800" b="1" smtClean="0"/>
              <a:t>See Moodle</a:t>
            </a:r>
            <a:endParaRPr lang="en-AU" sz="2800" b="1" dirty="0"/>
          </a:p>
        </p:txBody>
      </p:sp>
    </p:spTree>
    <p:extLst>
      <p:ext uri="{BB962C8B-B14F-4D97-AF65-F5344CB8AC3E}">
        <p14:creationId xmlns:p14="http://schemas.microsoft.com/office/powerpoint/2010/main" val="3202967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95536" y="908720"/>
            <a:ext cx="7128793" cy="648072"/>
          </a:xfrm>
        </p:spPr>
        <p:txBody>
          <a:bodyPr/>
          <a:lstStyle/>
          <a:p>
            <a:pPr algn="ctr"/>
            <a:r>
              <a:rPr lang="en-AU" altLang="en-US" sz="2800" b="1" dirty="0" smtClean="0">
                <a:latin typeface="+mn-lt"/>
              </a:rPr>
              <a:t>Learning Objectives</a:t>
            </a:r>
            <a:endParaRPr lang="en-US" altLang="en-US" sz="2800" b="1" dirty="0" smtClean="0">
              <a:latin typeface="+mn-lt"/>
            </a:endParaRPr>
          </a:p>
        </p:txBody>
      </p:sp>
      <p:sp>
        <p:nvSpPr>
          <p:cNvPr id="11267" name="Content Placeholder 2"/>
          <p:cNvSpPr>
            <a:spLocks noGrp="1"/>
          </p:cNvSpPr>
          <p:nvPr>
            <p:ph idx="4294967295"/>
          </p:nvPr>
        </p:nvSpPr>
        <p:spPr>
          <a:xfrm>
            <a:off x="377825" y="1268760"/>
            <a:ext cx="8442325" cy="4752975"/>
          </a:xfrm>
          <a:prstGeom prst="rect">
            <a:avLst/>
          </a:prstGeom>
        </p:spPr>
        <p:txBody>
          <a:bodyPr/>
          <a:lstStyle/>
          <a:p>
            <a:pPr>
              <a:spcAft>
                <a:spcPct val="0"/>
              </a:spcAft>
              <a:buFont typeface="Arial" charset="0"/>
              <a:buNone/>
            </a:pPr>
            <a:endParaRPr lang="en-AU" altLang="en-US" sz="1900" dirty="0" smtClean="0"/>
          </a:p>
          <a:p>
            <a:pPr>
              <a:lnSpc>
                <a:spcPct val="80000"/>
              </a:lnSpc>
            </a:pPr>
            <a:r>
              <a:rPr lang="en-US" altLang="en-US" sz="1900" dirty="0" smtClean="0"/>
              <a:t>Upon completing this topic you should be able to:</a:t>
            </a:r>
          </a:p>
          <a:p>
            <a:pPr>
              <a:lnSpc>
                <a:spcPct val="80000"/>
              </a:lnSpc>
              <a:buFont typeface="Arial" charset="0"/>
              <a:buAutoNum type="arabicPeriod"/>
            </a:pPr>
            <a:r>
              <a:rPr lang="en-US" altLang="en-US" sz="1900" dirty="0" smtClean="0"/>
              <a:t>Evaluate how theories can enhance our understanding of accounting practice.</a:t>
            </a:r>
          </a:p>
          <a:p>
            <a:pPr>
              <a:lnSpc>
                <a:spcPct val="80000"/>
              </a:lnSpc>
              <a:buFont typeface="Arial" charset="0"/>
              <a:buAutoNum type="arabicPeriod"/>
            </a:pPr>
            <a:r>
              <a:rPr lang="en-US" altLang="en-US" sz="1900" dirty="0" smtClean="0"/>
              <a:t>Contrast positive with normative theories in accounting.</a:t>
            </a:r>
          </a:p>
          <a:p>
            <a:pPr>
              <a:lnSpc>
                <a:spcPct val="80000"/>
              </a:lnSpc>
              <a:buFont typeface="Arial" charset="0"/>
              <a:buAutoNum type="arabicPeriod"/>
            </a:pPr>
            <a:r>
              <a:rPr lang="en-US" altLang="en-US" sz="1900" dirty="0" smtClean="0"/>
              <a:t>Explain positive accounting theory and examine how it explains </a:t>
            </a:r>
            <a:r>
              <a:rPr lang="en-US" altLang="en-US" sz="1900" dirty="0"/>
              <a:t>disclosures and accounting practice </a:t>
            </a:r>
            <a:r>
              <a:rPr lang="en-US" altLang="en-US" sz="1900" dirty="0" smtClean="0"/>
              <a:t>(e.g., expense versus </a:t>
            </a:r>
            <a:r>
              <a:rPr lang="en-US" altLang="en-US" sz="1900" dirty="0" err="1" smtClean="0"/>
              <a:t>capitalisation</a:t>
            </a:r>
            <a:r>
              <a:rPr lang="en-US" altLang="en-US" sz="1900" dirty="0" smtClean="0"/>
              <a:t>, accounting estimates </a:t>
            </a:r>
            <a:r>
              <a:rPr lang="en-US" altLang="en-US" sz="1900" dirty="0" err="1" smtClean="0"/>
              <a:t>etc</a:t>
            </a:r>
            <a:r>
              <a:rPr lang="en-US" altLang="en-US" sz="1900" dirty="0" smtClean="0"/>
              <a:t>).</a:t>
            </a:r>
          </a:p>
          <a:p>
            <a:pPr>
              <a:lnSpc>
                <a:spcPct val="80000"/>
              </a:lnSpc>
              <a:buFont typeface="Arial" charset="0"/>
              <a:buAutoNum type="arabicPeriod"/>
            </a:pPr>
            <a:r>
              <a:rPr lang="en-US" altLang="en-US" sz="1900" dirty="0" smtClean="0"/>
              <a:t>Understand agency costs; the agency problems between managers and shareholders; the agency problems. between managers and debtholders; and how accounting number can mitigate these agency problems.</a:t>
            </a:r>
          </a:p>
          <a:p>
            <a:pPr>
              <a:lnSpc>
                <a:spcPct val="80000"/>
              </a:lnSpc>
              <a:buFont typeface="Arial" charset="0"/>
              <a:buAutoNum type="arabicPeriod"/>
            </a:pPr>
            <a:r>
              <a:rPr lang="en-US" altLang="en-US" sz="1900" dirty="0"/>
              <a:t>Explain stakeholder theory and examine how it prescribes and explains accounting practice.</a:t>
            </a:r>
          </a:p>
          <a:p>
            <a:pPr>
              <a:lnSpc>
                <a:spcPct val="80000"/>
              </a:lnSpc>
              <a:buFont typeface="Arial" charset="0"/>
              <a:buAutoNum type="arabicPeriod"/>
            </a:pPr>
            <a:r>
              <a:rPr lang="en-US" altLang="en-US" sz="1900" dirty="0" smtClean="0"/>
              <a:t>Explain legitimacy theory and examine how it explains accounting disclosure practice.</a:t>
            </a:r>
          </a:p>
          <a:p>
            <a:pPr>
              <a:lnSpc>
                <a:spcPct val="80000"/>
              </a:lnSpc>
              <a:buFont typeface="Arial" charset="0"/>
              <a:buAutoNum type="arabicPeriod"/>
            </a:pPr>
            <a:r>
              <a:rPr lang="en-US" altLang="en-US" sz="1900" dirty="0"/>
              <a:t>Explain institutional theory and examine how it explains accounting disclosure practice</a:t>
            </a:r>
            <a:r>
              <a:rPr lang="en-US" altLang="en-US" sz="1900" dirty="0" smtClean="0"/>
              <a:t>.</a:t>
            </a:r>
            <a:endParaRPr lang="en-AU" altLang="en-US" sz="1900" dirty="0" smtClean="0"/>
          </a:p>
        </p:txBody>
      </p:sp>
      <p:sp>
        <p:nvSpPr>
          <p:cNvPr id="11268"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4AED5CD2-10F0-417C-8542-D7A51863AE64}" type="slidenum">
              <a:rPr lang="en-AU" altLang="en-US" sz="900" smtClean="0">
                <a:solidFill>
                  <a:schemeClr val="tx2"/>
                </a:solidFill>
              </a:rPr>
              <a:pPr eaLnBrk="1" hangingPunct="1">
                <a:spcAft>
                  <a:spcPct val="0"/>
                </a:spcAft>
                <a:buFontTx/>
                <a:buNone/>
              </a:pPr>
              <a:t>3</a:t>
            </a:fld>
            <a:endParaRPr lang="en-AU" altLang="en-US" sz="900" smtClean="0">
              <a:solidFill>
                <a:schemeClr val="tx2"/>
              </a:solidFill>
            </a:endParaRPr>
          </a:p>
        </p:txBody>
      </p:sp>
    </p:spTree>
    <p:extLst>
      <p:ext uri="{BB962C8B-B14F-4D97-AF65-F5344CB8AC3E}">
        <p14:creationId xmlns:p14="http://schemas.microsoft.com/office/powerpoint/2010/main" val="9241499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z="2800" dirty="0" smtClean="0">
                <a:latin typeface="+mn-lt"/>
              </a:rPr>
              <a:t>Where does this fit into unit learning goals?</a:t>
            </a:r>
          </a:p>
        </p:txBody>
      </p:sp>
      <p:sp>
        <p:nvSpPr>
          <p:cNvPr id="12291" name="Content Placeholder 2"/>
          <p:cNvSpPr>
            <a:spLocks noGrp="1"/>
          </p:cNvSpPr>
          <p:nvPr>
            <p:ph idx="4294967295"/>
          </p:nvPr>
        </p:nvSpPr>
        <p:spPr>
          <a:xfrm>
            <a:off x="395537" y="1556792"/>
            <a:ext cx="8442325" cy="4752975"/>
          </a:xfrm>
          <a:prstGeom prst="rect">
            <a:avLst/>
          </a:prstGeom>
        </p:spPr>
        <p:txBody>
          <a:bodyPr/>
          <a:lstStyle/>
          <a:p>
            <a:r>
              <a:rPr lang="en-US" sz="2000" dirty="0"/>
              <a:t>1. Examine contemporary financial accounting issues.</a:t>
            </a:r>
          </a:p>
          <a:p>
            <a:r>
              <a:rPr lang="en-US" sz="2000" b="1" dirty="0">
                <a:solidFill>
                  <a:srgbClr val="FF0000"/>
                </a:solidFill>
              </a:rPr>
              <a:t>2. Apply a range of theories of accounting to explain accounting practices and appreciate the judgements, estimations and assumptions influencing accounting numbers.</a:t>
            </a:r>
          </a:p>
          <a:p>
            <a:r>
              <a:rPr lang="en-US" sz="2000" dirty="0"/>
              <a:t>3. Critically assess and appreciate changing influences in standard setting and regulatory requirements.</a:t>
            </a:r>
          </a:p>
          <a:p>
            <a:r>
              <a:rPr lang="en-US" sz="2000" b="1" dirty="0">
                <a:solidFill>
                  <a:srgbClr val="FF0000"/>
                </a:solidFill>
              </a:rPr>
              <a:t>4. Apply judgement, communication and problem solving skills to deal with advanced financial accounting issues.</a:t>
            </a:r>
          </a:p>
          <a:p>
            <a:pPr marL="457200" indent="-457200">
              <a:defRPr/>
            </a:pPr>
            <a:endParaRPr lang="en-US" altLang="en-US" dirty="0" smtClean="0">
              <a:solidFill>
                <a:srgbClr val="AAC3CB"/>
              </a:solidFill>
            </a:endParaRPr>
          </a:p>
        </p:txBody>
      </p:sp>
      <p:sp>
        <p:nvSpPr>
          <p:cNvPr id="12292"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6EC6983B-2214-4B53-8011-27F73FAD838B}" type="slidenum">
              <a:rPr lang="en-AU" altLang="en-US" sz="900" smtClean="0">
                <a:solidFill>
                  <a:schemeClr val="tx2"/>
                </a:solidFill>
              </a:rPr>
              <a:pPr eaLnBrk="1" hangingPunct="1">
                <a:spcAft>
                  <a:spcPct val="0"/>
                </a:spcAft>
                <a:buFontTx/>
                <a:buNone/>
              </a:pPr>
              <a:t>4</a:t>
            </a:fld>
            <a:endParaRPr lang="en-AU" altLang="en-US" sz="900" smtClean="0">
              <a:solidFill>
                <a:schemeClr val="tx2"/>
              </a:solidFill>
            </a:endParaRPr>
          </a:p>
        </p:txBody>
      </p:sp>
    </p:spTree>
    <p:extLst>
      <p:ext uri="{BB962C8B-B14F-4D97-AF65-F5344CB8AC3E}">
        <p14:creationId xmlns:p14="http://schemas.microsoft.com/office/powerpoint/2010/main" val="464644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67544" y="945604"/>
            <a:ext cx="7956550" cy="611188"/>
          </a:xfrm>
        </p:spPr>
        <p:txBody>
          <a:bodyPr/>
          <a:lstStyle/>
          <a:p>
            <a:pPr algn="ctr"/>
            <a:r>
              <a:rPr lang="en-AU" altLang="en-US" sz="2800" b="1" dirty="0" smtClean="0">
                <a:latin typeface="+mn-lt"/>
              </a:rPr>
              <a:t>Accounting Theory</a:t>
            </a:r>
          </a:p>
        </p:txBody>
      </p:sp>
      <p:sp>
        <p:nvSpPr>
          <p:cNvPr id="13315" name="Content Placeholder 2"/>
          <p:cNvSpPr>
            <a:spLocks noGrp="1"/>
          </p:cNvSpPr>
          <p:nvPr>
            <p:ph idx="4294967295"/>
          </p:nvPr>
        </p:nvSpPr>
        <p:spPr>
          <a:xfrm>
            <a:off x="251521" y="1737891"/>
            <a:ext cx="8568630" cy="4643437"/>
          </a:xfrm>
          <a:prstGeom prst="rect">
            <a:avLst/>
          </a:prstGeom>
        </p:spPr>
        <p:txBody>
          <a:bodyPr/>
          <a:lstStyle/>
          <a:p>
            <a:pPr>
              <a:buFont typeface="Arial" panose="020B0604020202020204" pitchFamily="34" charset="0"/>
              <a:buChar char="•"/>
            </a:pPr>
            <a:r>
              <a:rPr lang="en-AU" altLang="en-US" sz="2000" dirty="0" smtClean="0"/>
              <a:t>Accounting is viewed as a practical discipline</a:t>
            </a:r>
          </a:p>
          <a:p>
            <a:pPr lvl="3">
              <a:buFont typeface="Wingdings" panose="05000000000000000000" pitchFamily="2" charset="2"/>
              <a:buChar char="Ø"/>
            </a:pPr>
            <a:r>
              <a:rPr lang="en-AU" altLang="en-US" sz="2000" dirty="0" smtClean="0"/>
              <a:t>Rule focused</a:t>
            </a:r>
          </a:p>
          <a:p>
            <a:pPr lvl="3">
              <a:buFont typeface="Wingdings" panose="05000000000000000000" pitchFamily="2" charset="2"/>
              <a:buChar char="Ø"/>
            </a:pPr>
            <a:r>
              <a:rPr lang="en-AU" altLang="en-US" sz="2000" dirty="0" smtClean="0"/>
              <a:t>With little use for theory</a:t>
            </a:r>
          </a:p>
          <a:p>
            <a:pPr marL="539750" lvl="3" indent="0">
              <a:buNone/>
            </a:pPr>
            <a:endParaRPr lang="en-AU" altLang="en-US" sz="2000" dirty="0" smtClean="0"/>
          </a:p>
          <a:p>
            <a:pPr>
              <a:buFont typeface="Arial" panose="020B0604020202020204" pitchFamily="34" charset="0"/>
              <a:buChar char="•"/>
            </a:pPr>
            <a:r>
              <a:rPr lang="en-AU" altLang="en-US" sz="2000" dirty="0" smtClean="0"/>
              <a:t>However, theory is necessary to</a:t>
            </a:r>
          </a:p>
          <a:p>
            <a:pPr lvl="3">
              <a:buFont typeface="Wingdings" panose="05000000000000000000" pitchFamily="2" charset="2"/>
              <a:buChar char="Ø"/>
            </a:pPr>
            <a:r>
              <a:rPr lang="en-AU" altLang="en-US" sz="2000" dirty="0" smtClean="0"/>
              <a:t>Understand the world we live in</a:t>
            </a:r>
          </a:p>
          <a:p>
            <a:pPr lvl="3">
              <a:buFont typeface="Wingdings" panose="05000000000000000000" pitchFamily="2" charset="2"/>
              <a:buChar char="Ø"/>
            </a:pPr>
            <a:r>
              <a:rPr lang="en-AU" altLang="en-US" sz="2000" dirty="0" smtClean="0"/>
              <a:t>Provide a basis for decision making</a:t>
            </a:r>
          </a:p>
          <a:p>
            <a:pPr marL="539750" lvl="3" indent="0">
              <a:buNone/>
            </a:pPr>
            <a:endParaRPr lang="en-AU" altLang="en-US" sz="2000" dirty="0" smtClean="0"/>
          </a:p>
          <a:p>
            <a:pPr>
              <a:buFont typeface="Arial" panose="020B0604020202020204" pitchFamily="34" charset="0"/>
              <a:buChar char="•"/>
            </a:pPr>
            <a:r>
              <a:rPr lang="en-AU" altLang="en-US" sz="2000" dirty="0"/>
              <a:t>All accounting is premised on </a:t>
            </a:r>
            <a:r>
              <a:rPr lang="en-AU" altLang="en-US" sz="2000" dirty="0" smtClean="0"/>
              <a:t>theories, e.g.:</a:t>
            </a:r>
            <a:endParaRPr lang="en-AU" altLang="en-US" sz="2000" dirty="0"/>
          </a:p>
          <a:p>
            <a:pPr lvl="3">
              <a:buFont typeface="Wingdings" panose="05000000000000000000" pitchFamily="2" charset="2"/>
              <a:buChar char="Ø"/>
            </a:pPr>
            <a:r>
              <a:rPr lang="en-AU" altLang="en-US" sz="2000" dirty="0"/>
              <a:t> The Conceptual Framework</a:t>
            </a:r>
          </a:p>
          <a:p>
            <a:pPr lvl="3">
              <a:buFont typeface="Wingdings" panose="05000000000000000000" pitchFamily="2" charset="2"/>
              <a:buChar char="Ø"/>
            </a:pPr>
            <a:r>
              <a:rPr lang="en-AU" altLang="en-US" sz="2000" dirty="0"/>
              <a:t> </a:t>
            </a:r>
            <a:r>
              <a:rPr lang="en-AU" altLang="en-US" sz="2000" dirty="0" smtClean="0"/>
              <a:t>Definition of accounting elements and </a:t>
            </a:r>
            <a:r>
              <a:rPr lang="en-AU" altLang="en-US" sz="2000" dirty="0"/>
              <a:t>r</a:t>
            </a:r>
            <a:r>
              <a:rPr lang="en-AU" altLang="en-US" sz="2000" dirty="0" smtClean="0"/>
              <a:t>ecognition criteria</a:t>
            </a:r>
            <a:endParaRPr lang="en-AU" altLang="en-US" sz="2000" dirty="0"/>
          </a:p>
          <a:p>
            <a:pPr lvl="3">
              <a:buFont typeface="Wingdings" panose="05000000000000000000" pitchFamily="2" charset="2"/>
              <a:buChar char="Ø"/>
            </a:pPr>
            <a:r>
              <a:rPr lang="en-AU" altLang="en-US" sz="2000" dirty="0"/>
              <a:t> Measurement </a:t>
            </a:r>
            <a:r>
              <a:rPr lang="en-AU" altLang="en-US" sz="2000" dirty="0" smtClean="0"/>
              <a:t>bases</a:t>
            </a:r>
            <a:endParaRPr lang="en-AU" altLang="en-US" sz="2000" dirty="0"/>
          </a:p>
          <a:p>
            <a:pPr marL="539750" lvl="3" indent="0">
              <a:buNone/>
            </a:pPr>
            <a:endParaRPr lang="en-AU" altLang="en-US" sz="2000" dirty="0" smtClean="0"/>
          </a:p>
        </p:txBody>
      </p:sp>
      <p:sp>
        <p:nvSpPr>
          <p:cNvPr id="1331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5F25F1F8-D860-4D9C-861A-34F18E643D52}" type="slidenum">
              <a:rPr lang="en-AU" altLang="en-US" sz="900" smtClean="0">
                <a:solidFill>
                  <a:schemeClr val="tx2"/>
                </a:solidFill>
              </a:rPr>
              <a:pPr eaLnBrk="1" hangingPunct="1">
                <a:spcAft>
                  <a:spcPct val="0"/>
                </a:spcAft>
                <a:buFontTx/>
                <a:buNone/>
              </a:pPr>
              <a:t>5</a:t>
            </a:fld>
            <a:endParaRPr lang="en-AU" altLang="en-US" sz="900" dirty="0" smtClean="0">
              <a:solidFill>
                <a:schemeClr val="tx2"/>
              </a:solidFill>
            </a:endParaRPr>
          </a:p>
        </p:txBody>
      </p:sp>
    </p:spTree>
    <p:extLst>
      <p:ext uri="{BB962C8B-B14F-4D97-AF65-F5344CB8AC3E}">
        <p14:creationId xmlns:p14="http://schemas.microsoft.com/office/powerpoint/2010/main" val="39257201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67000" y="1053974"/>
            <a:ext cx="8280919" cy="900261"/>
          </a:xfrm>
        </p:spPr>
        <p:txBody>
          <a:bodyPr/>
          <a:lstStyle/>
          <a:p>
            <a:pPr algn="ctr"/>
            <a:r>
              <a:rPr lang="en-AU" altLang="en-US" sz="2800" b="1" dirty="0" smtClean="0">
                <a:latin typeface="+mn-lt"/>
              </a:rPr>
              <a:t>Theory Defined</a:t>
            </a:r>
          </a:p>
        </p:txBody>
      </p:sp>
      <p:sp>
        <p:nvSpPr>
          <p:cNvPr id="15363" name="Content Placeholder 2"/>
          <p:cNvSpPr>
            <a:spLocks noGrp="1"/>
          </p:cNvSpPr>
          <p:nvPr>
            <p:ph idx="4294967295"/>
          </p:nvPr>
        </p:nvSpPr>
        <p:spPr>
          <a:xfrm>
            <a:off x="353865" y="2204864"/>
            <a:ext cx="8442325" cy="4337224"/>
          </a:xfrm>
          <a:prstGeom prst="rect">
            <a:avLst/>
          </a:prstGeom>
        </p:spPr>
        <p:txBody>
          <a:bodyPr/>
          <a:lstStyle/>
          <a:p>
            <a:pPr>
              <a:buFont typeface="Arial" panose="020B0604020202020204" pitchFamily="34" charset="0"/>
              <a:buChar char="•"/>
            </a:pPr>
            <a:r>
              <a:rPr lang="en-AU" altLang="en-US" sz="2400" dirty="0" smtClean="0"/>
              <a:t>Theory can mean a lot of different things</a:t>
            </a:r>
            <a:endParaRPr lang="en-AU" altLang="en-US" sz="2000" dirty="0" smtClean="0"/>
          </a:p>
          <a:p>
            <a:pPr lvl="1"/>
            <a:r>
              <a:rPr lang="en-AU" altLang="en-US" sz="2400" dirty="0" smtClean="0"/>
              <a:t>  Dictionary definition:</a:t>
            </a:r>
          </a:p>
          <a:p>
            <a:pPr marL="0" lvl="1" indent="0">
              <a:buNone/>
            </a:pPr>
            <a:endParaRPr lang="en-AU" altLang="en-US" sz="500" dirty="0" smtClean="0"/>
          </a:p>
          <a:p>
            <a:pPr lvl="2">
              <a:buFont typeface="Wingdings" panose="05000000000000000000" pitchFamily="2" charset="2"/>
              <a:buChar char="Ø"/>
            </a:pPr>
            <a:r>
              <a:rPr lang="en-AU" altLang="en-US" sz="2400" dirty="0" smtClean="0"/>
              <a:t> A </a:t>
            </a:r>
            <a:r>
              <a:rPr lang="en-AU" altLang="en-US" sz="2400" dirty="0"/>
              <a:t>belief or </a:t>
            </a:r>
            <a:r>
              <a:rPr lang="en-AU" altLang="en-US" sz="2400" b="1" dirty="0">
                <a:solidFill>
                  <a:srgbClr val="000000"/>
                </a:solidFill>
              </a:rPr>
              <a:t>principle</a:t>
            </a:r>
            <a:r>
              <a:rPr lang="en-AU" altLang="en-US" sz="2400" dirty="0">
                <a:solidFill>
                  <a:srgbClr val="000000"/>
                </a:solidFill>
              </a:rPr>
              <a:t> that guides actions or behaviour</a:t>
            </a:r>
          </a:p>
          <a:p>
            <a:pPr lvl="2">
              <a:buFont typeface="Wingdings" panose="05000000000000000000" pitchFamily="2" charset="2"/>
              <a:buChar char="Ø"/>
            </a:pPr>
            <a:r>
              <a:rPr lang="en-AU" altLang="en-US" sz="2400" dirty="0" smtClean="0">
                <a:solidFill>
                  <a:srgbClr val="000000"/>
                </a:solidFill>
              </a:rPr>
              <a:t> An </a:t>
            </a:r>
            <a:r>
              <a:rPr lang="en-AU" altLang="en-US" sz="2400" dirty="0">
                <a:solidFill>
                  <a:srgbClr val="000000"/>
                </a:solidFill>
              </a:rPr>
              <a:t>idea or set of ideas that is intended to </a:t>
            </a:r>
            <a:r>
              <a:rPr lang="en-AU" altLang="en-US" sz="2400" b="1" dirty="0">
                <a:solidFill>
                  <a:srgbClr val="000000"/>
                </a:solidFill>
              </a:rPr>
              <a:t>explain </a:t>
            </a:r>
            <a:r>
              <a:rPr lang="en-AU" altLang="en-US" sz="2400" dirty="0">
                <a:solidFill>
                  <a:srgbClr val="000000"/>
                </a:solidFill>
              </a:rPr>
              <a:t>something</a:t>
            </a:r>
          </a:p>
          <a:p>
            <a:pPr lvl="2">
              <a:buFont typeface="Wingdings" panose="05000000000000000000" pitchFamily="2" charset="2"/>
              <a:buChar char="Ø"/>
            </a:pPr>
            <a:r>
              <a:rPr lang="en-AU" altLang="en-US" sz="2400" dirty="0" smtClean="0">
                <a:solidFill>
                  <a:srgbClr val="000000"/>
                </a:solidFill>
              </a:rPr>
              <a:t> The </a:t>
            </a:r>
            <a:r>
              <a:rPr lang="en-AU" altLang="en-US" sz="2400" dirty="0">
                <a:solidFill>
                  <a:srgbClr val="000000"/>
                </a:solidFill>
              </a:rPr>
              <a:t>set of principles on which a subject is based or of ideas that are suggested to explain a fact or event</a:t>
            </a:r>
          </a:p>
          <a:p>
            <a:pPr>
              <a:buFont typeface="Arial" panose="020B0604020202020204" pitchFamily="34" charset="0"/>
              <a:buChar char="•"/>
            </a:pPr>
            <a:endParaRPr lang="en-AU" altLang="en-US" sz="2400" dirty="0" smtClean="0">
              <a:solidFill>
                <a:srgbClr val="000000"/>
              </a:solidFill>
            </a:endParaRPr>
          </a:p>
          <a:p>
            <a:pPr>
              <a:buFont typeface="Wingdings" panose="05000000000000000000" pitchFamily="2" charset="2"/>
              <a:buChar char="Ø"/>
            </a:pPr>
            <a:endParaRPr lang="en-AU" altLang="en-US" sz="2400" dirty="0" smtClean="0">
              <a:solidFill>
                <a:srgbClr val="000000"/>
              </a:solidFill>
            </a:endParaRPr>
          </a:p>
        </p:txBody>
      </p:sp>
      <p:sp>
        <p:nvSpPr>
          <p:cNvPr id="1536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4CD7084D-1725-41E4-8E23-60D45F891C67}" type="slidenum">
              <a:rPr lang="en-AU" altLang="en-US" sz="900" smtClean="0">
                <a:solidFill>
                  <a:schemeClr val="tx2"/>
                </a:solidFill>
              </a:rPr>
              <a:pPr eaLnBrk="1" hangingPunct="1">
                <a:spcAft>
                  <a:spcPct val="0"/>
                </a:spcAft>
                <a:buFontTx/>
                <a:buNone/>
              </a:pPr>
              <a:t>6</a:t>
            </a:fld>
            <a:endParaRPr lang="en-AU" altLang="en-US" sz="900" dirty="0" smtClean="0">
              <a:solidFill>
                <a:schemeClr val="tx2"/>
              </a:solidFill>
            </a:endParaRPr>
          </a:p>
        </p:txBody>
      </p:sp>
      <p:sp>
        <p:nvSpPr>
          <p:cNvPr id="6" name="Content Placeholder 2"/>
          <p:cNvSpPr txBox="1">
            <a:spLocks/>
          </p:cNvSpPr>
          <p:nvPr/>
        </p:nvSpPr>
        <p:spPr bwMode="auto">
          <a:xfrm>
            <a:off x="403009" y="3861048"/>
            <a:ext cx="8442325" cy="4752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lvl1pPr marL="342900" indent="-342900" algn="l" rtl="0" eaLnBrk="1" fontAlgn="base" hangingPunct="1">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2563" indent="-182563" algn="l" rtl="0" eaLnBrk="1" fontAlgn="base" hangingPunct="1">
              <a:spcBef>
                <a:spcPct val="0"/>
              </a:spcBef>
              <a:spcAft>
                <a:spcPct val="0"/>
              </a:spcAft>
              <a:buFont typeface="Arial" panose="020B0604020202020204" pitchFamily="34" charset="0"/>
              <a:buChar char="•"/>
              <a:defRPr sz="1600">
                <a:solidFill>
                  <a:schemeClr val="tx1"/>
                </a:solidFill>
                <a:latin typeface="+mn-lt"/>
                <a:ea typeface="+mn-ea"/>
                <a:cs typeface="+mn-cs"/>
              </a:defRPr>
            </a:lvl2pPr>
            <a:lvl3pPr marL="539750" indent="-182563" algn="l" rtl="0" eaLnBrk="1" fontAlgn="base" hangingPunct="1">
              <a:spcBef>
                <a:spcPct val="20000"/>
              </a:spcBef>
              <a:spcAft>
                <a:spcPct val="0"/>
              </a:spcAft>
              <a:buChar char="•"/>
              <a:defRPr sz="1600">
                <a:solidFill>
                  <a:schemeClr val="tx1"/>
                </a:solidFill>
                <a:latin typeface="+mn-lt"/>
                <a:ea typeface="+mn-ea"/>
                <a:cs typeface="+mn-cs"/>
              </a:defRPr>
            </a:lvl3pPr>
            <a:lvl4pPr marL="804863" indent="-265113" algn="l" rtl="0" eaLnBrk="1" fontAlgn="base" hangingPunct="1">
              <a:spcBef>
                <a:spcPct val="20000"/>
              </a:spcBef>
              <a:spcAft>
                <a:spcPct val="0"/>
              </a:spcAft>
              <a:buChar char="–"/>
              <a:defRPr sz="1600">
                <a:solidFill>
                  <a:schemeClr val="tx1"/>
                </a:solidFill>
                <a:latin typeface="+mn-lt"/>
                <a:ea typeface="+mn-ea"/>
                <a:cs typeface="+mn-cs"/>
              </a:defRPr>
            </a:lvl4pPr>
            <a:lvl5pPr marL="1079500" indent="-274638" algn="l" rtl="0" eaLnBrk="1" fontAlgn="base" hangingPunct="1">
              <a:spcBef>
                <a:spcPct val="20000"/>
              </a:spcBef>
              <a:spcAft>
                <a:spcPct val="0"/>
              </a:spcAft>
              <a:buChar char="»"/>
              <a:defRPr sz="1600">
                <a:solidFill>
                  <a:schemeClr val="tx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lvl="2">
              <a:buFont typeface="Wingdings" panose="05000000000000000000" pitchFamily="2" charset="2"/>
              <a:buChar char="Ø"/>
            </a:pPr>
            <a:endParaRPr lang="en-AU" altLang="en-US" sz="2400" kern="0" dirty="0" smtClean="0"/>
          </a:p>
        </p:txBody>
      </p:sp>
    </p:spTree>
    <p:extLst>
      <p:ext uri="{BB962C8B-B14F-4D97-AF65-F5344CB8AC3E}">
        <p14:creationId xmlns:p14="http://schemas.microsoft.com/office/powerpoint/2010/main" val="4188006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a:r>
              <a:rPr lang="en-AU" altLang="en-US" sz="2800" b="1" dirty="0" smtClean="0">
                <a:latin typeface="+mn-lt"/>
              </a:rPr>
              <a:t>Accounting Theory Defined</a:t>
            </a:r>
          </a:p>
        </p:txBody>
      </p:sp>
      <p:sp>
        <p:nvSpPr>
          <p:cNvPr id="17411" name="Content Placeholder 2"/>
          <p:cNvSpPr>
            <a:spLocks noGrp="1"/>
          </p:cNvSpPr>
          <p:nvPr>
            <p:ph idx="4294967295"/>
          </p:nvPr>
        </p:nvSpPr>
        <p:spPr>
          <a:xfrm>
            <a:off x="395288" y="2276872"/>
            <a:ext cx="8442325" cy="4139803"/>
          </a:xfrm>
          <a:prstGeom prst="rect">
            <a:avLst/>
          </a:prstGeom>
        </p:spPr>
        <p:txBody>
          <a:bodyPr/>
          <a:lstStyle/>
          <a:p>
            <a:pPr>
              <a:buFont typeface="Arial" panose="020B0604020202020204" pitchFamily="34" charset="0"/>
              <a:buChar char="•"/>
            </a:pPr>
            <a:r>
              <a:rPr lang="en-AU" altLang="en-US" sz="2400" dirty="0" smtClean="0"/>
              <a:t>A description, explanation or a prediction </a:t>
            </a:r>
            <a:r>
              <a:rPr lang="en-AU" altLang="en-US" sz="2400" b="1" dirty="0" smtClean="0"/>
              <a:t>of accounting practice</a:t>
            </a:r>
            <a:r>
              <a:rPr lang="en-AU" altLang="en-US" sz="2400" dirty="0" smtClean="0"/>
              <a:t> based on observations and/or logical reasoning</a:t>
            </a:r>
          </a:p>
          <a:p>
            <a:endParaRPr lang="en-AU" altLang="en-US" sz="2400" dirty="0" smtClean="0"/>
          </a:p>
          <a:p>
            <a:pPr>
              <a:buFont typeface="Arial" panose="020B0604020202020204" pitchFamily="34" charset="0"/>
              <a:buChar char="•"/>
            </a:pPr>
            <a:r>
              <a:rPr lang="en-AU" altLang="en-US" sz="2400" dirty="0" smtClean="0"/>
              <a:t>Logical reasoning in the form of </a:t>
            </a:r>
            <a:r>
              <a:rPr lang="en-AU" altLang="en-US" sz="2400" b="1" dirty="0" smtClean="0"/>
              <a:t>a set of broad principles </a:t>
            </a:r>
            <a:r>
              <a:rPr lang="en-AU" altLang="en-US" sz="2400" dirty="0" smtClean="0"/>
              <a:t>that </a:t>
            </a:r>
          </a:p>
          <a:p>
            <a:pPr marL="1092200" lvl="1" indent="-457200">
              <a:buFontTx/>
              <a:buAutoNum type="arabicParenBoth"/>
            </a:pPr>
            <a:r>
              <a:rPr lang="en-AU" altLang="en-US" sz="2400" dirty="0" smtClean="0"/>
              <a:t>provide a general framework of reference by which accounting practice can be evaluated and</a:t>
            </a:r>
          </a:p>
          <a:p>
            <a:pPr marL="1092200" lvl="1" indent="-457200">
              <a:buFontTx/>
              <a:buNone/>
            </a:pPr>
            <a:r>
              <a:rPr lang="en-AU" altLang="en-US" sz="2400" dirty="0" smtClean="0"/>
              <a:t>(2) guide the development of new practice and procedures</a:t>
            </a:r>
          </a:p>
        </p:txBody>
      </p:sp>
      <p:sp>
        <p:nvSpPr>
          <p:cNvPr id="1741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C3DE4F1D-C8E0-4E59-8786-FC36985EB001}" type="slidenum">
              <a:rPr lang="en-AU" altLang="en-US" sz="900" smtClean="0">
                <a:solidFill>
                  <a:schemeClr val="tx2"/>
                </a:solidFill>
              </a:rPr>
              <a:pPr eaLnBrk="1" hangingPunct="1">
                <a:spcAft>
                  <a:spcPct val="0"/>
                </a:spcAft>
                <a:buFontTx/>
                <a:buNone/>
              </a:pPr>
              <a:t>7</a:t>
            </a:fld>
            <a:endParaRPr lang="en-AU" altLang="en-US" sz="900" dirty="0" smtClean="0">
              <a:solidFill>
                <a:schemeClr val="tx2"/>
              </a:solidFill>
            </a:endParaRPr>
          </a:p>
        </p:txBody>
      </p:sp>
    </p:spTree>
    <p:extLst>
      <p:ext uri="{BB962C8B-B14F-4D97-AF65-F5344CB8AC3E}">
        <p14:creationId xmlns:p14="http://schemas.microsoft.com/office/powerpoint/2010/main" val="3873094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lgn="ctr"/>
            <a:r>
              <a:rPr lang="en-AU" altLang="en-US" sz="2800" b="1" dirty="0" smtClean="0">
                <a:latin typeface="+mn-lt"/>
              </a:rPr>
              <a:t>What Value Does Accounting Theory Offer?</a:t>
            </a:r>
          </a:p>
        </p:txBody>
      </p:sp>
      <p:sp>
        <p:nvSpPr>
          <p:cNvPr id="28675" name="Content Placeholder 3"/>
          <p:cNvSpPr>
            <a:spLocks noGrp="1"/>
          </p:cNvSpPr>
          <p:nvPr>
            <p:ph idx="4294967295"/>
          </p:nvPr>
        </p:nvSpPr>
        <p:spPr>
          <a:xfrm>
            <a:off x="233363" y="2060848"/>
            <a:ext cx="8442325" cy="4293120"/>
          </a:xfrm>
          <a:prstGeom prst="rect">
            <a:avLst/>
          </a:prstGeom>
        </p:spPr>
        <p:txBody>
          <a:bodyPr/>
          <a:lstStyle/>
          <a:p>
            <a:pPr>
              <a:buFont typeface="Arial" panose="020B0604020202020204" pitchFamily="34" charset="0"/>
              <a:buChar char="•"/>
            </a:pPr>
            <a:r>
              <a:rPr lang="en-AU" altLang="en-US" sz="2400" dirty="0" smtClean="0"/>
              <a:t>Accounting theories provide principles for </a:t>
            </a:r>
            <a:r>
              <a:rPr lang="en-AU" altLang="en-US" sz="2400" b="1" dirty="0" smtClean="0"/>
              <a:t>decision making </a:t>
            </a:r>
          </a:p>
          <a:p>
            <a:endParaRPr lang="en-AU" altLang="en-US" sz="2400" dirty="0" smtClean="0"/>
          </a:p>
          <a:p>
            <a:pPr>
              <a:buFont typeface="Arial" panose="020B0604020202020204" pitchFamily="34" charset="0"/>
              <a:buChar char="•"/>
            </a:pPr>
            <a:r>
              <a:rPr lang="en-AU" altLang="en-US" sz="2400" dirty="0" smtClean="0"/>
              <a:t>Accounting theories help us </a:t>
            </a:r>
            <a:r>
              <a:rPr lang="en-AU" altLang="en-US" sz="2400" b="1" dirty="0" smtClean="0"/>
              <a:t>understand</a:t>
            </a:r>
          </a:p>
          <a:p>
            <a:pPr lvl="3">
              <a:buFont typeface="Wingdings" panose="05000000000000000000" pitchFamily="2" charset="2"/>
              <a:buChar char="Ø"/>
            </a:pPr>
            <a:r>
              <a:rPr lang="en-AU" altLang="en-US" sz="2400" dirty="0" smtClean="0"/>
              <a:t> Decisions of financial report preparers</a:t>
            </a:r>
          </a:p>
          <a:p>
            <a:pPr lvl="3">
              <a:buFont typeface="Wingdings" panose="05000000000000000000" pitchFamily="2" charset="2"/>
              <a:buChar char="Ø"/>
            </a:pPr>
            <a:r>
              <a:rPr lang="en-AU" altLang="en-US" sz="2400" dirty="0" smtClean="0"/>
              <a:t> Actions of financial report users</a:t>
            </a:r>
          </a:p>
          <a:p>
            <a:pPr lvl="3">
              <a:buFont typeface="Wingdings" panose="05000000000000000000" pitchFamily="2" charset="2"/>
              <a:buChar char="Ø"/>
            </a:pPr>
            <a:r>
              <a:rPr lang="en-AU" altLang="en-US" sz="2400" dirty="0" smtClean="0"/>
              <a:t> Influences of organisational environment</a:t>
            </a:r>
          </a:p>
          <a:p>
            <a:pPr lvl="3">
              <a:buFont typeface="Wingdings" panose="05000000000000000000" pitchFamily="2" charset="2"/>
              <a:buChar char="Ø"/>
            </a:pPr>
            <a:r>
              <a:rPr lang="en-AU" altLang="en-US" sz="2400" dirty="0" smtClean="0"/>
              <a:t> Potentially better accounting and financial reporting practice</a:t>
            </a:r>
          </a:p>
          <a:p>
            <a:pPr lvl="1"/>
            <a:endParaRPr lang="en-AU" altLang="en-US" sz="2400" dirty="0" smtClean="0"/>
          </a:p>
          <a:p>
            <a:endParaRPr lang="en-AU" altLang="en-US" dirty="0" smtClean="0"/>
          </a:p>
          <a:p>
            <a:pPr lvl="1"/>
            <a:endParaRPr lang="en-AU" altLang="en-US" dirty="0" smtClean="0"/>
          </a:p>
        </p:txBody>
      </p:sp>
      <p:sp>
        <p:nvSpPr>
          <p:cNvPr id="2867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AF4EA398-9706-4045-9E4B-843D8B7A7DEA}" type="slidenum">
              <a:rPr lang="en-AU" altLang="en-US" sz="900" smtClean="0">
                <a:solidFill>
                  <a:schemeClr val="tx2"/>
                </a:solidFill>
              </a:rPr>
              <a:pPr eaLnBrk="1" hangingPunct="1">
                <a:spcAft>
                  <a:spcPct val="0"/>
                </a:spcAft>
                <a:buFontTx/>
                <a:buNone/>
              </a:pPr>
              <a:t>8</a:t>
            </a:fld>
            <a:endParaRPr lang="en-AU" altLang="en-US" sz="900" dirty="0" smtClean="0">
              <a:solidFill>
                <a:schemeClr val="tx2"/>
              </a:solidFill>
            </a:endParaRPr>
          </a:p>
        </p:txBody>
      </p:sp>
    </p:spTree>
    <p:extLst>
      <p:ext uri="{BB962C8B-B14F-4D97-AF65-F5344CB8AC3E}">
        <p14:creationId xmlns:p14="http://schemas.microsoft.com/office/powerpoint/2010/main" val="3333952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lgn="ctr"/>
            <a:r>
              <a:rPr lang="en-AU" altLang="en-US" sz="2800" b="1" dirty="0" smtClean="0">
                <a:latin typeface="+mn-lt"/>
              </a:rPr>
              <a:t>Types of Theories</a:t>
            </a:r>
          </a:p>
        </p:txBody>
      </p:sp>
      <p:sp>
        <p:nvSpPr>
          <p:cNvPr id="29699" name="Content Placeholder 2"/>
          <p:cNvSpPr>
            <a:spLocks noGrp="1"/>
          </p:cNvSpPr>
          <p:nvPr>
            <p:ph idx="4294967295"/>
          </p:nvPr>
        </p:nvSpPr>
        <p:spPr>
          <a:xfrm>
            <a:off x="395288" y="1916832"/>
            <a:ext cx="8442325" cy="4499843"/>
          </a:xfrm>
          <a:prstGeom prst="rect">
            <a:avLst/>
          </a:prstGeom>
        </p:spPr>
        <p:txBody>
          <a:bodyPr/>
          <a:lstStyle/>
          <a:p>
            <a:pPr>
              <a:spcBef>
                <a:spcPts val="0"/>
              </a:spcBef>
              <a:spcAft>
                <a:spcPts val="0"/>
              </a:spcAft>
              <a:buFont typeface="Arial" panose="020B0604020202020204" pitchFamily="34" charset="0"/>
              <a:buChar char="•"/>
            </a:pPr>
            <a:r>
              <a:rPr lang="en-AU" altLang="en-US" sz="2000" b="1" dirty="0" smtClean="0"/>
              <a:t>Positive Theories</a:t>
            </a:r>
          </a:p>
          <a:p>
            <a:pPr lvl="3">
              <a:spcBef>
                <a:spcPts val="0"/>
              </a:spcBef>
              <a:spcAft>
                <a:spcPts val="0"/>
              </a:spcAft>
              <a:buFont typeface="Wingdings" panose="05000000000000000000" pitchFamily="2" charset="2"/>
              <a:buChar char="Ø"/>
            </a:pPr>
            <a:r>
              <a:rPr lang="en-AU" altLang="en-US" sz="2000" b="1" dirty="0" smtClean="0"/>
              <a:t>Describes, explains or predicts </a:t>
            </a:r>
            <a:r>
              <a:rPr lang="en-AU" altLang="en-US" sz="2000" dirty="0" smtClean="0"/>
              <a:t>activities</a:t>
            </a:r>
          </a:p>
          <a:p>
            <a:pPr lvl="3">
              <a:spcBef>
                <a:spcPts val="0"/>
              </a:spcBef>
              <a:spcAft>
                <a:spcPts val="0"/>
              </a:spcAft>
              <a:buFont typeface="Wingdings" panose="05000000000000000000" pitchFamily="2" charset="2"/>
              <a:buChar char="Ø"/>
            </a:pPr>
            <a:r>
              <a:rPr lang="en-AU" altLang="en-US" sz="2000" dirty="0" smtClean="0"/>
              <a:t>Help us understand what happens in the world</a:t>
            </a:r>
          </a:p>
          <a:p>
            <a:pPr lvl="3">
              <a:spcBef>
                <a:spcPts val="0"/>
              </a:spcBef>
              <a:spcAft>
                <a:spcPts val="0"/>
              </a:spcAft>
              <a:buFont typeface="Wingdings" panose="05000000000000000000" pitchFamily="2" charset="2"/>
              <a:buChar char="Ø"/>
            </a:pPr>
            <a:r>
              <a:rPr lang="en-AU" altLang="en-US" sz="2000" dirty="0" smtClean="0">
                <a:ea typeface="+mn-ea"/>
              </a:rPr>
              <a:t>Based </a:t>
            </a:r>
            <a:r>
              <a:rPr lang="en-AU" altLang="en-US" sz="2000" dirty="0">
                <a:ea typeface="+mn-ea"/>
              </a:rPr>
              <a:t>around </a:t>
            </a:r>
            <a:r>
              <a:rPr lang="en-AU" altLang="en-US" sz="2000" dirty="0" smtClean="0">
                <a:ea typeface="+mn-ea"/>
              </a:rPr>
              <a:t>Hypotheses</a:t>
            </a:r>
          </a:p>
          <a:p>
            <a:pPr lvl="3">
              <a:spcBef>
                <a:spcPts val="0"/>
              </a:spcBef>
              <a:spcAft>
                <a:spcPts val="0"/>
              </a:spcAft>
              <a:buFont typeface="Wingdings" panose="05000000000000000000" pitchFamily="2" charset="2"/>
              <a:buChar char="Ø"/>
            </a:pPr>
            <a:r>
              <a:rPr lang="en-AU" altLang="en-US" sz="2000" dirty="0" smtClean="0">
                <a:ea typeface="+mn-ea"/>
              </a:rPr>
              <a:t>Also </a:t>
            </a:r>
            <a:r>
              <a:rPr lang="en-AU" altLang="en-US" sz="2000" dirty="0">
                <a:ea typeface="+mn-ea"/>
              </a:rPr>
              <a:t>called empirical </a:t>
            </a:r>
            <a:r>
              <a:rPr lang="en-AU" altLang="en-US" sz="2000" dirty="0" smtClean="0">
                <a:ea typeface="+mn-ea"/>
              </a:rPr>
              <a:t>theories</a:t>
            </a:r>
            <a:endParaRPr lang="en-AU" altLang="en-US" sz="2000" dirty="0" smtClean="0"/>
          </a:p>
          <a:p>
            <a:pPr lvl="3">
              <a:spcBef>
                <a:spcPts val="0"/>
              </a:spcBef>
              <a:spcAft>
                <a:spcPts val="0"/>
              </a:spcAft>
              <a:buFont typeface="Wingdings" panose="05000000000000000000" pitchFamily="2" charset="2"/>
              <a:buChar char="Ø"/>
            </a:pPr>
            <a:r>
              <a:rPr lang="en-AU" altLang="en-US" sz="2000" dirty="0" smtClean="0"/>
              <a:t>e.g. Agency </a:t>
            </a:r>
            <a:r>
              <a:rPr lang="en-AU" altLang="en-US" sz="2000" dirty="0"/>
              <a:t>theory </a:t>
            </a:r>
            <a:r>
              <a:rPr lang="en-AU" altLang="en-US" sz="2000" dirty="0" smtClean="0"/>
              <a:t>claims</a:t>
            </a:r>
            <a:r>
              <a:rPr lang="en-AU" sz="2000" dirty="0" smtClean="0"/>
              <a:t> </a:t>
            </a:r>
            <a:r>
              <a:rPr lang="en-AU" sz="2000" dirty="0"/>
              <a:t>that </a:t>
            </a:r>
            <a:r>
              <a:rPr lang="en-AU" sz="2000" dirty="0" smtClean="0"/>
              <a:t>self-interest drives </a:t>
            </a:r>
            <a:r>
              <a:rPr lang="en-AU" sz="2000" dirty="0"/>
              <a:t>managers to engage in </a:t>
            </a:r>
            <a:r>
              <a:rPr lang="en-AU" sz="2000" b="1" dirty="0"/>
              <a:t>opportunistic</a:t>
            </a:r>
            <a:r>
              <a:rPr lang="en-AU" sz="2000" dirty="0"/>
              <a:t> financial </a:t>
            </a:r>
            <a:r>
              <a:rPr lang="en-AU" sz="2000" dirty="0" smtClean="0"/>
              <a:t>reporting</a:t>
            </a:r>
            <a:endParaRPr lang="en-AU" sz="2000" dirty="0"/>
          </a:p>
          <a:p>
            <a:pPr>
              <a:spcBef>
                <a:spcPts val="0"/>
              </a:spcBef>
              <a:spcAft>
                <a:spcPts val="0"/>
              </a:spcAft>
              <a:buFont typeface="Arial" panose="020B0604020202020204" pitchFamily="34" charset="0"/>
              <a:buChar char="•"/>
            </a:pPr>
            <a:endParaRPr lang="en-AU" altLang="en-US" sz="2000" dirty="0" smtClean="0"/>
          </a:p>
          <a:p>
            <a:pPr>
              <a:spcBef>
                <a:spcPts val="0"/>
              </a:spcBef>
              <a:spcAft>
                <a:spcPts val="0"/>
              </a:spcAft>
              <a:buFont typeface="Arial" panose="020B0604020202020204" pitchFamily="34" charset="0"/>
              <a:buChar char="•"/>
            </a:pPr>
            <a:r>
              <a:rPr lang="en-AU" altLang="en-US" sz="2000" b="1" dirty="0" smtClean="0"/>
              <a:t>Normative </a:t>
            </a:r>
            <a:r>
              <a:rPr lang="en-AU" altLang="en-US" sz="2000" b="1" dirty="0"/>
              <a:t>Theories</a:t>
            </a:r>
          </a:p>
          <a:p>
            <a:pPr lvl="3">
              <a:spcBef>
                <a:spcPts val="0"/>
              </a:spcBef>
              <a:spcAft>
                <a:spcPts val="0"/>
              </a:spcAft>
              <a:buFont typeface="Wingdings" panose="05000000000000000000" pitchFamily="2" charset="2"/>
              <a:buChar char="Ø"/>
            </a:pPr>
            <a:r>
              <a:rPr lang="en-AU" altLang="en-US" sz="2000" dirty="0"/>
              <a:t>Recommend </a:t>
            </a:r>
            <a:r>
              <a:rPr lang="en-AU" altLang="en-US" sz="2000" b="1" dirty="0"/>
              <a:t>what should happen</a:t>
            </a:r>
          </a:p>
          <a:p>
            <a:pPr lvl="3">
              <a:spcBef>
                <a:spcPts val="0"/>
              </a:spcBef>
              <a:spcAft>
                <a:spcPts val="0"/>
              </a:spcAft>
              <a:buFont typeface="Wingdings" panose="05000000000000000000" pitchFamily="2" charset="2"/>
              <a:buChar char="Ø"/>
            </a:pPr>
            <a:r>
              <a:rPr lang="en-AU" altLang="en-US" sz="2000" dirty="0"/>
              <a:t>Prescribe action to achieve specific objectives</a:t>
            </a:r>
          </a:p>
          <a:p>
            <a:pPr lvl="3">
              <a:spcBef>
                <a:spcPts val="0"/>
              </a:spcBef>
              <a:spcAft>
                <a:spcPts val="0"/>
              </a:spcAft>
              <a:buFont typeface="Wingdings" panose="05000000000000000000" pitchFamily="2" charset="2"/>
              <a:buChar char="Ø"/>
            </a:pPr>
            <a:r>
              <a:rPr lang="en-AU" altLang="en-US" sz="2000" dirty="0"/>
              <a:t>E.g. </a:t>
            </a:r>
            <a:r>
              <a:rPr lang="en-AU" altLang="en-US" sz="2000" b="1" i="1" dirty="0"/>
              <a:t>The Conceptual Framework </a:t>
            </a:r>
            <a:r>
              <a:rPr lang="en-AU" sz="2000" dirty="0"/>
              <a:t>prescribes the objective of financial reports and the qualitative characteristics of information </a:t>
            </a:r>
            <a:endParaRPr lang="en-AU" altLang="en-US" sz="2000" dirty="0"/>
          </a:p>
          <a:p>
            <a:pPr lvl="3">
              <a:buFont typeface="Wingdings" panose="05000000000000000000" pitchFamily="2" charset="2"/>
              <a:buChar char="Ø"/>
            </a:pPr>
            <a:endParaRPr lang="en-AU" sz="2000" dirty="0" smtClean="0"/>
          </a:p>
        </p:txBody>
      </p:sp>
      <p:sp>
        <p:nvSpPr>
          <p:cNvPr id="2970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33F5E18E-DF3D-4BED-8746-0EF7BD9D3093}" type="slidenum">
              <a:rPr lang="en-AU" altLang="en-US" sz="900" smtClean="0">
                <a:solidFill>
                  <a:schemeClr val="tx2"/>
                </a:solidFill>
              </a:rPr>
              <a:pPr eaLnBrk="1" hangingPunct="1">
                <a:spcAft>
                  <a:spcPct val="0"/>
                </a:spcAft>
                <a:buFontTx/>
                <a:buNone/>
              </a:pPr>
              <a:t>9</a:t>
            </a:fld>
            <a:endParaRPr lang="en-AU" altLang="en-US" sz="900" dirty="0" smtClean="0">
              <a:solidFill>
                <a:schemeClr val="tx2"/>
              </a:solidFill>
            </a:endParaRPr>
          </a:p>
        </p:txBody>
      </p:sp>
    </p:spTree>
    <p:extLst>
      <p:ext uri="{BB962C8B-B14F-4D97-AF65-F5344CB8AC3E}">
        <p14:creationId xmlns:p14="http://schemas.microsoft.com/office/powerpoint/2010/main" val="3914774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algn="ctr"/>
            <a:r>
              <a:rPr lang="en-AU" altLang="en-US" b="1" dirty="0" smtClean="0">
                <a:latin typeface="+mn-lt"/>
              </a:rPr>
              <a:t>Where Positive Theories Come From</a:t>
            </a:r>
          </a:p>
        </p:txBody>
      </p:sp>
      <p:pic>
        <p:nvPicPr>
          <p:cNvPr id="337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557338"/>
            <a:ext cx="5816600" cy="4895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8737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68584" y="948379"/>
            <a:ext cx="8208963" cy="611187"/>
          </a:xfrm>
        </p:spPr>
        <p:txBody>
          <a:bodyPr/>
          <a:lstStyle/>
          <a:p>
            <a:pPr algn="ctr"/>
            <a:r>
              <a:rPr lang="en-US" altLang="en-US" b="1" dirty="0" smtClean="0">
                <a:solidFill>
                  <a:schemeClr val="tx1"/>
                </a:solidFill>
                <a:latin typeface="+mn-lt"/>
              </a:rPr>
              <a:t>Quiz:</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3019629830"/>
              </p:ext>
            </p:extLst>
          </p:nvPr>
        </p:nvGraphicFramePr>
        <p:xfrm>
          <a:off x="233363" y="1482090"/>
          <a:ext cx="8442325" cy="4846320"/>
        </p:xfrm>
        <a:graphic>
          <a:graphicData uri="http://schemas.openxmlformats.org/drawingml/2006/table">
            <a:tbl>
              <a:tblPr/>
              <a:tblGrid>
                <a:gridCol w="6913562">
                  <a:extLst>
                    <a:ext uri="{9D8B030D-6E8A-4147-A177-3AD203B41FA5}">
                      <a16:colId xmlns:a16="http://schemas.microsoft.com/office/drawing/2014/main" val="20000"/>
                    </a:ext>
                  </a:extLst>
                </a:gridCol>
                <a:gridCol w="1528763">
                  <a:extLst>
                    <a:ext uri="{9D8B030D-6E8A-4147-A177-3AD203B41FA5}">
                      <a16:colId xmlns:a16="http://schemas.microsoft.com/office/drawing/2014/main" val="20001"/>
                    </a:ext>
                  </a:extLst>
                </a:gridCol>
              </a:tblGrid>
              <a:tr h="3714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3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Theories/Statements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Positive or Normative?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The conceptual framework of accounting provides guidance on how assets, liabilities, expenses, income and equity should be defined, </a:t>
                      </a:r>
                      <a:r>
                        <a:rPr kumimoji="0" lang="en-US" altLang="en-US" sz="18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recognised</a:t>
                      </a: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and measured.</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393938"/>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1"/>
                  </a:ext>
                </a:extLst>
              </a:tr>
              <a:tr h="3714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Agency theory predicts that managers have incentives to extract private rent in the world of information asymmetry.</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393938"/>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2"/>
                  </a:ext>
                </a:extLst>
              </a:tr>
              <a:tr h="3714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According to the debt/equity hypothesis, the higher the firm's debt/equity ratio, the more likely managers use accounting methods that increase income.</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rgbClr val="393938"/>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3"/>
                  </a:ext>
                </a:extLst>
              </a:tr>
              <a:tr h="3714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According to the ethical branch of stakeholder theory, all stakeholders ought to be treated equally.</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4"/>
                  </a:ext>
                </a:extLst>
              </a:tr>
            </a:tbl>
          </a:graphicData>
        </a:graphic>
      </p:graphicFrame>
      <p:sp>
        <p:nvSpPr>
          <p:cNvPr id="33815" name="Slide Number Placeholder 3"/>
          <p:cNvSpPr>
            <a:spLocks noGrp="1"/>
          </p:cNvSpPr>
          <p:nvPr>
            <p:ph type="sldNum" sz="quarter" idx="4294967295"/>
          </p:nvPr>
        </p:nvSpPr>
        <p:spPr>
          <a:xfrm>
            <a:off x="8604770" y="6542088"/>
            <a:ext cx="431726" cy="1992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panose="020B0604020202020204" pitchFamily="34" charset="0"/>
                <a:cs typeface="Arial" panose="020B0604020202020204" pitchFamily="34" charset="0"/>
              </a:defRPr>
            </a:lvl1pPr>
            <a:lvl2pPr marL="742950" indent="-285750" eaLnBrk="0" hangingPunct="0">
              <a:defRPr sz="1400">
                <a:solidFill>
                  <a:schemeClr val="tx1"/>
                </a:solidFill>
                <a:latin typeface="Arial" panose="020B0604020202020204" pitchFamily="34" charset="0"/>
                <a:cs typeface="Arial" panose="020B0604020202020204" pitchFamily="34" charset="0"/>
              </a:defRPr>
            </a:lvl2pPr>
            <a:lvl3pPr marL="1143000" indent="-228600" eaLnBrk="0" hangingPunct="0">
              <a:defRPr sz="1400">
                <a:solidFill>
                  <a:schemeClr val="tx1"/>
                </a:solidFill>
                <a:latin typeface="Arial" panose="020B0604020202020204" pitchFamily="34" charset="0"/>
                <a:cs typeface="Arial" panose="020B0604020202020204" pitchFamily="34" charset="0"/>
              </a:defRPr>
            </a:lvl3pPr>
            <a:lvl4pPr marL="1600200" indent="-228600" eaLnBrk="0" hangingPunct="0">
              <a:defRPr sz="1400">
                <a:solidFill>
                  <a:schemeClr val="tx1"/>
                </a:solidFill>
                <a:latin typeface="Arial" panose="020B0604020202020204" pitchFamily="34" charset="0"/>
                <a:cs typeface="Arial" panose="020B0604020202020204" pitchFamily="34" charset="0"/>
              </a:defRPr>
            </a:lvl4pPr>
            <a:lvl5pPr marL="2057400" indent="-228600" eaLnBrk="0" hangingPunct="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eaLnBrk="1" hangingPunct="1"/>
            <a:fld id="{01B8CEC8-74A3-4BDC-A425-9B98CBCD4D9F}" type="slidenum">
              <a:rPr lang="en-AU" altLang="en-US" sz="900">
                <a:solidFill>
                  <a:schemeClr val="tx2"/>
                </a:solidFill>
              </a:rPr>
              <a:pPr eaLnBrk="1" hangingPunct="1"/>
              <a:t>11</a:t>
            </a:fld>
            <a:endParaRPr lang="en-AU" altLang="en-US" sz="900" dirty="0">
              <a:solidFill>
                <a:schemeClr val="tx2"/>
              </a:solidFill>
            </a:endParaRPr>
          </a:p>
        </p:txBody>
      </p:sp>
    </p:spTree>
    <p:extLst>
      <p:ext uri="{BB962C8B-B14F-4D97-AF65-F5344CB8AC3E}">
        <p14:creationId xmlns:p14="http://schemas.microsoft.com/office/powerpoint/2010/main" val="41190780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algn="ctr"/>
            <a:r>
              <a:rPr lang="en-AU" altLang="en-US" b="1" dirty="0" smtClean="0">
                <a:latin typeface="+mn-lt"/>
              </a:rPr>
              <a:t>Example: Positive Accounting Theory</a:t>
            </a:r>
          </a:p>
        </p:txBody>
      </p:sp>
      <p:sp>
        <p:nvSpPr>
          <p:cNvPr id="34819" name="Content Placeholder 2"/>
          <p:cNvSpPr>
            <a:spLocks noGrp="1"/>
          </p:cNvSpPr>
          <p:nvPr>
            <p:ph idx="4294967295"/>
          </p:nvPr>
        </p:nvSpPr>
        <p:spPr>
          <a:xfrm>
            <a:off x="179512" y="1484784"/>
            <a:ext cx="8658101" cy="4931891"/>
          </a:xfrm>
          <a:prstGeom prst="rect">
            <a:avLst/>
          </a:prstGeom>
        </p:spPr>
        <p:txBody>
          <a:bodyPr/>
          <a:lstStyle/>
          <a:p>
            <a:pPr>
              <a:buFont typeface="Arial" panose="020B0604020202020204" pitchFamily="34" charset="0"/>
              <a:buChar char="•"/>
            </a:pPr>
            <a:r>
              <a:rPr lang="en-AU" altLang="en-US" sz="2400" dirty="0" smtClean="0"/>
              <a:t>Used to explain and predict accounting practice.</a:t>
            </a:r>
          </a:p>
          <a:p>
            <a:pPr lvl="3">
              <a:buFont typeface="Wingdings" panose="05000000000000000000" pitchFamily="2" charset="2"/>
              <a:buChar char="Ø"/>
            </a:pPr>
            <a:r>
              <a:rPr lang="en-AU" altLang="en-US" sz="2400" dirty="0" smtClean="0"/>
              <a:t>Often used to </a:t>
            </a:r>
            <a:r>
              <a:rPr lang="en-AU" altLang="en-US" sz="2400" b="1" dirty="0" smtClean="0"/>
              <a:t>explain choice of accounting policies </a:t>
            </a:r>
            <a:r>
              <a:rPr lang="en-AU" altLang="en-US" sz="2400" dirty="0" smtClean="0"/>
              <a:t>or the decision to provide information</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It examines a range of relationships between the entity and </a:t>
            </a:r>
          </a:p>
          <a:p>
            <a:pPr lvl="3">
              <a:buFont typeface="Wingdings" panose="05000000000000000000" pitchFamily="2" charset="2"/>
              <a:buChar char="Ø"/>
            </a:pPr>
            <a:r>
              <a:rPr lang="en-AU" altLang="en-US" sz="2400" dirty="0" smtClean="0"/>
              <a:t>suppliers of equity capital (owners), </a:t>
            </a:r>
          </a:p>
          <a:p>
            <a:pPr lvl="3">
              <a:buFont typeface="Wingdings" panose="05000000000000000000" pitchFamily="2" charset="2"/>
              <a:buChar char="Ø"/>
            </a:pPr>
            <a:r>
              <a:rPr lang="en-AU" altLang="en-US" sz="2400" dirty="0" smtClean="0"/>
              <a:t>managerial labour (management)</a:t>
            </a:r>
          </a:p>
          <a:p>
            <a:pPr lvl="3">
              <a:buFont typeface="Wingdings" panose="05000000000000000000" pitchFamily="2" charset="2"/>
              <a:buChar char="Ø"/>
            </a:pPr>
            <a:r>
              <a:rPr lang="en-AU" altLang="en-US" sz="2400" dirty="0" smtClean="0"/>
              <a:t>debt capital (lenders or debt holders)</a:t>
            </a:r>
          </a:p>
          <a:p>
            <a:pPr lvl="1">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a:t>B</a:t>
            </a:r>
            <a:r>
              <a:rPr lang="en-AU" altLang="en-US" sz="2400" dirty="0" smtClean="0"/>
              <a:t>ased on the </a:t>
            </a:r>
            <a:r>
              <a:rPr lang="ja-JP" altLang="en-AU" sz="2400" dirty="0" smtClean="0"/>
              <a:t>‘</a:t>
            </a:r>
            <a:r>
              <a:rPr lang="en-AU" altLang="ja-JP" sz="2400" b="1" dirty="0" smtClean="0">
                <a:solidFill>
                  <a:srgbClr val="FF0000"/>
                </a:solidFill>
              </a:rPr>
              <a:t>rational economic person</a:t>
            </a:r>
            <a:r>
              <a:rPr lang="ja-JP" altLang="en-AU" sz="2400" dirty="0" smtClean="0"/>
              <a:t>’</a:t>
            </a:r>
            <a:r>
              <a:rPr lang="en-AU" altLang="ja-JP" sz="2400" dirty="0" smtClean="0"/>
              <a:t> assumption</a:t>
            </a:r>
          </a:p>
          <a:p>
            <a:pPr>
              <a:buFont typeface="Arial" panose="020B0604020202020204" pitchFamily="34" charset="0"/>
              <a:buChar char="•"/>
            </a:pPr>
            <a:r>
              <a:rPr lang="en-AU" altLang="en-US" sz="2400" b="1" dirty="0" smtClean="0"/>
              <a:t>Incorporates contracting and agency theories</a:t>
            </a:r>
          </a:p>
        </p:txBody>
      </p:sp>
      <p:sp>
        <p:nvSpPr>
          <p:cNvPr id="3482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A1B5164B-D5DC-4831-914A-B8A4BCC1B56C}" type="slidenum">
              <a:rPr lang="en-AU" altLang="en-US" sz="900" smtClean="0">
                <a:solidFill>
                  <a:schemeClr val="tx2"/>
                </a:solidFill>
              </a:rPr>
              <a:pPr eaLnBrk="1" hangingPunct="1">
                <a:spcAft>
                  <a:spcPct val="0"/>
                </a:spcAft>
                <a:buFontTx/>
                <a:buNone/>
              </a:pPr>
              <a:t>12</a:t>
            </a:fld>
            <a:endParaRPr lang="en-AU" altLang="en-US" sz="900" smtClean="0">
              <a:solidFill>
                <a:schemeClr val="tx2"/>
              </a:solidFill>
            </a:endParaRPr>
          </a:p>
        </p:txBody>
      </p:sp>
    </p:spTree>
    <p:extLst>
      <p:ext uri="{BB962C8B-B14F-4D97-AF65-F5344CB8AC3E}">
        <p14:creationId xmlns:p14="http://schemas.microsoft.com/office/powerpoint/2010/main" val="29275142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algn="ctr"/>
            <a:r>
              <a:rPr lang="en-AU" altLang="en-US" b="1" dirty="0" smtClean="0">
                <a:latin typeface="+mn-lt"/>
              </a:rPr>
              <a:t>Contracting Theory</a:t>
            </a:r>
          </a:p>
        </p:txBody>
      </p:sp>
      <p:sp>
        <p:nvSpPr>
          <p:cNvPr id="35843" name="Content Placeholder 2"/>
          <p:cNvSpPr>
            <a:spLocks noGrp="1"/>
          </p:cNvSpPr>
          <p:nvPr>
            <p:ph idx="4294967295"/>
          </p:nvPr>
        </p:nvSpPr>
        <p:spPr>
          <a:xfrm>
            <a:off x="395288" y="1844824"/>
            <a:ext cx="8442325" cy="4571851"/>
          </a:xfrm>
          <a:prstGeom prst="rect">
            <a:avLst/>
          </a:prstGeom>
        </p:spPr>
        <p:txBody>
          <a:bodyPr/>
          <a:lstStyle/>
          <a:p>
            <a:pPr>
              <a:buFont typeface="Arial" panose="020B0604020202020204" pitchFamily="34" charset="0"/>
              <a:buChar char="•"/>
            </a:pPr>
            <a:r>
              <a:rPr lang="en-AU" altLang="en-US" sz="2400" dirty="0" smtClean="0"/>
              <a:t>Suggests that the organisation is characterised as a </a:t>
            </a:r>
            <a:r>
              <a:rPr lang="en-AU" altLang="en-US" sz="2400" b="1" dirty="0" smtClean="0"/>
              <a:t>legal </a:t>
            </a:r>
            <a:r>
              <a:rPr lang="ja-JP" altLang="en-AU" sz="2400" b="1" dirty="0" smtClean="0"/>
              <a:t>‘</a:t>
            </a:r>
            <a:r>
              <a:rPr lang="en-AU" altLang="ja-JP" sz="2400" b="1" dirty="0" smtClean="0"/>
              <a:t>nexus of contracts</a:t>
            </a:r>
            <a:r>
              <a:rPr lang="ja-JP" altLang="en-AU" sz="2400" b="1" dirty="0" smtClean="0"/>
              <a:t>’</a:t>
            </a:r>
            <a:r>
              <a:rPr lang="en-AU" altLang="ja-JP" sz="2400" b="1" dirty="0" smtClean="0"/>
              <a:t>.</a:t>
            </a:r>
          </a:p>
          <a:p>
            <a:pPr>
              <a:buFont typeface="Arial" panose="020B0604020202020204" pitchFamily="34" charset="0"/>
              <a:buChar char="•"/>
            </a:pPr>
            <a:r>
              <a:rPr lang="en-AU" altLang="en-US" sz="2400" dirty="0" smtClean="0"/>
              <a:t>With contracting parties having rights and responsibilities under these contracts.</a:t>
            </a:r>
          </a:p>
          <a:p>
            <a:pPr>
              <a:buFont typeface="Arial" panose="020B0604020202020204" pitchFamily="34" charset="0"/>
              <a:buChar char="•"/>
            </a:pPr>
            <a:r>
              <a:rPr lang="en-AU" altLang="en-US" sz="2400" b="1" dirty="0" smtClean="0"/>
              <a:t>Positive accounting theory focuses on</a:t>
            </a:r>
          </a:p>
          <a:p>
            <a:pPr lvl="4">
              <a:buFont typeface="Wingdings" panose="05000000000000000000" pitchFamily="2" charset="2"/>
              <a:buChar char="Ø"/>
            </a:pPr>
            <a:r>
              <a:rPr lang="en-AU" altLang="en-US" sz="2400" b="1" dirty="0" smtClean="0"/>
              <a:t>managerial contracts, and </a:t>
            </a:r>
          </a:p>
          <a:p>
            <a:pPr lvl="4">
              <a:buFont typeface="Wingdings" panose="05000000000000000000" pitchFamily="2" charset="2"/>
              <a:buChar char="Ø"/>
            </a:pPr>
            <a:r>
              <a:rPr lang="en-AU" altLang="en-US" sz="2400" b="1" dirty="0" smtClean="0"/>
              <a:t>debt contracts. </a:t>
            </a:r>
          </a:p>
          <a:p>
            <a:pPr lvl="1">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These are agency contracts used to manage relationships where there is a separation between management and capital providers.</a:t>
            </a:r>
          </a:p>
        </p:txBody>
      </p:sp>
      <p:sp>
        <p:nvSpPr>
          <p:cNvPr id="3584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38960C30-4914-4AA9-A7B5-42DBEA5642A7}" type="slidenum">
              <a:rPr lang="en-AU" altLang="en-US" sz="900" smtClean="0">
                <a:solidFill>
                  <a:schemeClr val="tx2"/>
                </a:solidFill>
              </a:rPr>
              <a:pPr eaLnBrk="1" hangingPunct="1">
                <a:spcAft>
                  <a:spcPct val="0"/>
                </a:spcAft>
                <a:buFontTx/>
                <a:buNone/>
              </a:pPr>
              <a:t>13</a:t>
            </a:fld>
            <a:endParaRPr lang="en-AU" altLang="en-US" sz="900" smtClean="0">
              <a:solidFill>
                <a:schemeClr val="tx2"/>
              </a:solidFill>
            </a:endParaRPr>
          </a:p>
        </p:txBody>
      </p:sp>
    </p:spTree>
    <p:extLst>
      <p:ext uri="{BB962C8B-B14F-4D97-AF65-F5344CB8AC3E}">
        <p14:creationId xmlns:p14="http://schemas.microsoft.com/office/powerpoint/2010/main" val="1166223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23528" y="890587"/>
            <a:ext cx="8208962" cy="504825"/>
          </a:xfrm>
        </p:spPr>
        <p:txBody>
          <a:bodyPr/>
          <a:lstStyle/>
          <a:p>
            <a:pPr algn="ctr"/>
            <a:r>
              <a:rPr lang="en-AU" altLang="en-US" sz="2800" b="1" dirty="0" smtClean="0">
                <a:latin typeface="+mn-lt"/>
              </a:rPr>
              <a:t>Agency Theory</a:t>
            </a:r>
          </a:p>
        </p:txBody>
      </p:sp>
      <p:sp>
        <p:nvSpPr>
          <p:cNvPr id="36867" name="Content Placeholder 2"/>
          <p:cNvSpPr>
            <a:spLocks noGrp="1"/>
          </p:cNvSpPr>
          <p:nvPr>
            <p:ph idx="4294967295"/>
          </p:nvPr>
        </p:nvSpPr>
        <p:spPr>
          <a:xfrm>
            <a:off x="179512" y="1520825"/>
            <a:ext cx="8784976" cy="4895850"/>
          </a:xfrm>
          <a:prstGeom prst="rect">
            <a:avLst/>
          </a:prstGeom>
        </p:spPr>
        <p:txBody>
          <a:bodyPr/>
          <a:lstStyle/>
          <a:p>
            <a:pPr>
              <a:buFont typeface="Arial" panose="020B0604020202020204" pitchFamily="34" charset="0"/>
              <a:buChar char="•"/>
            </a:pPr>
            <a:r>
              <a:rPr lang="en-AU" altLang="en-US" sz="2000" dirty="0" smtClean="0"/>
              <a:t>Used to understand relationships whereby a principal employs an </a:t>
            </a:r>
            <a:r>
              <a:rPr lang="en-AU" altLang="en-US" sz="2000" b="1" dirty="0" smtClean="0"/>
              <a:t>agent.</a:t>
            </a:r>
          </a:p>
          <a:p>
            <a:pPr>
              <a:buFont typeface="Arial" panose="020B0604020202020204" pitchFamily="34" charset="0"/>
              <a:buChar char="•"/>
            </a:pPr>
            <a:r>
              <a:rPr lang="en-AU" altLang="en-US" sz="2000" dirty="0" smtClean="0"/>
              <a:t>Creates a moral hazard</a:t>
            </a:r>
          </a:p>
          <a:p>
            <a:pPr lvl="3">
              <a:buFont typeface="Wingdings" panose="05000000000000000000" pitchFamily="2" charset="2"/>
              <a:buChar char="Ø"/>
            </a:pPr>
            <a:r>
              <a:rPr lang="en-AU" altLang="en-US" sz="2000" b="1" dirty="0" smtClean="0"/>
              <a:t>The risk that managers might undertake actions that are detrimental to owners</a:t>
            </a:r>
          </a:p>
          <a:p>
            <a:pPr marL="539750" lvl="3" indent="0">
              <a:buNone/>
            </a:pPr>
            <a:endParaRPr lang="en-AU" altLang="en-US" dirty="0" smtClean="0"/>
          </a:p>
          <a:p>
            <a:pPr>
              <a:buFont typeface="Arial" panose="020B0604020202020204" pitchFamily="34" charset="0"/>
              <a:buChar char="•"/>
            </a:pPr>
            <a:r>
              <a:rPr lang="en-AU" altLang="en-US" sz="2000" dirty="0" smtClean="0"/>
              <a:t>If the interests of </a:t>
            </a:r>
            <a:r>
              <a:rPr lang="en-AU" altLang="en-US" sz="2000" b="1" dirty="0" smtClean="0"/>
              <a:t>principal and agent </a:t>
            </a:r>
            <a:r>
              <a:rPr lang="en-AU" altLang="en-US" sz="2000" dirty="0" smtClean="0"/>
              <a:t>are not aligned there are incentives for agent to act in a way not in the best interest of the principal</a:t>
            </a:r>
          </a:p>
          <a:p>
            <a:pPr lvl="3">
              <a:buFont typeface="Wingdings" panose="05000000000000000000" pitchFamily="2" charset="2"/>
              <a:buChar char="Ø"/>
            </a:pPr>
            <a:r>
              <a:rPr lang="en-AU" altLang="en-US" sz="2000" dirty="0" smtClean="0"/>
              <a:t>excessive perquisites  (unnecessary consumptions of firm resources) </a:t>
            </a:r>
          </a:p>
          <a:p>
            <a:pPr lvl="3">
              <a:buFont typeface="Wingdings" panose="05000000000000000000" pitchFamily="2" charset="2"/>
              <a:buChar char="Ø"/>
            </a:pPr>
            <a:r>
              <a:rPr lang="en-AU" altLang="en-US" sz="2000" dirty="0" smtClean="0"/>
              <a:t>shirking (reducing workloads) </a:t>
            </a:r>
          </a:p>
          <a:p>
            <a:pPr lvl="3">
              <a:buFont typeface="Wingdings" panose="05000000000000000000" pitchFamily="2" charset="2"/>
              <a:buChar char="Ø"/>
            </a:pPr>
            <a:r>
              <a:rPr lang="en-AU" altLang="en-US" sz="2000" dirty="0" smtClean="0"/>
              <a:t>empire building (expanding firm size beyond shareholders</a:t>
            </a:r>
            <a:r>
              <a:rPr lang="ja-JP" altLang="en-AU" sz="2000" dirty="0" smtClean="0">
                <a:ea typeface="ＭＳ Ｐゴシック" pitchFamily="34" charset="-128"/>
              </a:rPr>
              <a:t>’</a:t>
            </a:r>
            <a:r>
              <a:rPr lang="en-AU" altLang="ja-JP" sz="2000" dirty="0" smtClean="0">
                <a:ea typeface="ＭＳ Ｐゴシック" pitchFamily="34" charset="-128"/>
              </a:rPr>
              <a:t> interests) </a:t>
            </a:r>
          </a:p>
          <a:p>
            <a:pPr lvl="3">
              <a:buFont typeface="Wingdings" panose="05000000000000000000" pitchFamily="2" charset="2"/>
              <a:buChar char="Ø"/>
            </a:pPr>
            <a:r>
              <a:rPr lang="en-AU" altLang="en-US" sz="2000" dirty="0" smtClean="0"/>
              <a:t>incorrect investment decisions (avoiding risky yet promising projects)</a:t>
            </a:r>
          </a:p>
          <a:p>
            <a:pPr eaLnBrk="1" hangingPunct="1">
              <a:buFont typeface="Wingdings" panose="05000000000000000000" pitchFamily="2" charset="2"/>
              <a:buChar char="Ø"/>
            </a:pPr>
            <a:endParaRPr lang="en-AU" altLang="en-US" sz="1000" dirty="0" smtClean="0"/>
          </a:p>
          <a:p>
            <a:pPr>
              <a:buFont typeface="Arial" panose="020B0604020202020204" pitchFamily="34" charset="0"/>
              <a:buChar char="•"/>
            </a:pPr>
            <a:r>
              <a:rPr lang="en-AU" altLang="en-US" sz="2000" dirty="0" smtClean="0"/>
              <a:t>Leads to three </a:t>
            </a:r>
            <a:r>
              <a:rPr lang="en-AU" altLang="en-US" sz="2000" b="1" dirty="0" smtClean="0">
                <a:solidFill>
                  <a:srgbClr val="FF0000"/>
                </a:solidFill>
              </a:rPr>
              <a:t>agency costs</a:t>
            </a:r>
            <a:r>
              <a:rPr lang="en-AU" altLang="en-US" sz="2000" dirty="0" smtClean="0"/>
              <a:t>: monitoring costs, bonding costs and residual loss.</a:t>
            </a:r>
          </a:p>
        </p:txBody>
      </p:sp>
      <p:sp>
        <p:nvSpPr>
          <p:cNvPr id="3686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7DF29962-8C02-4CE3-958C-EABA6B7D8739}" type="slidenum">
              <a:rPr lang="en-AU" altLang="en-US" sz="900" smtClean="0">
                <a:solidFill>
                  <a:schemeClr val="tx2"/>
                </a:solidFill>
              </a:rPr>
              <a:pPr eaLnBrk="1" hangingPunct="1">
                <a:spcAft>
                  <a:spcPct val="0"/>
                </a:spcAft>
                <a:buFontTx/>
                <a:buNone/>
              </a:pPr>
              <a:t>14</a:t>
            </a:fld>
            <a:endParaRPr lang="en-AU" altLang="en-US" sz="900" smtClean="0">
              <a:solidFill>
                <a:schemeClr val="tx2"/>
              </a:solidFill>
            </a:endParaRPr>
          </a:p>
        </p:txBody>
      </p:sp>
    </p:spTree>
    <p:extLst>
      <p:ext uri="{BB962C8B-B14F-4D97-AF65-F5344CB8AC3E}">
        <p14:creationId xmlns:p14="http://schemas.microsoft.com/office/powerpoint/2010/main" val="31988987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4294967295"/>
          </p:nvPr>
        </p:nvSpPr>
        <p:spPr>
          <a:xfrm>
            <a:off x="8675688" y="6542088"/>
            <a:ext cx="360808" cy="127272"/>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fld id="{93901BE0-CBFB-40C8-B7E9-E2EFD2B46B0C}" type="slidenum">
              <a:rPr lang="en-AU" altLang="en-US" sz="900">
                <a:solidFill>
                  <a:schemeClr val="tx2"/>
                </a:solidFill>
              </a:rPr>
              <a:pPr eaLnBrk="1" hangingPunct="1">
                <a:spcAft>
                  <a:spcPct val="0"/>
                </a:spcAft>
                <a:buFontTx/>
                <a:buNone/>
              </a:pPr>
              <a:t>15</a:t>
            </a:fld>
            <a:endParaRPr lang="en-AU" altLang="en-US" sz="900" dirty="0">
              <a:solidFill>
                <a:schemeClr val="tx2"/>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95570503"/>
              </p:ext>
            </p:extLst>
          </p:nvPr>
        </p:nvGraphicFramePr>
        <p:xfrm>
          <a:off x="271998" y="1412777"/>
          <a:ext cx="8692490" cy="5079415"/>
        </p:xfrm>
        <a:graphic>
          <a:graphicData uri="http://schemas.openxmlformats.org/drawingml/2006/table">
            <a:tbl>
              <a:tblPr/>
              <a:tblGrid>
                <a:gridCol w="1702098">
                  <a:extLst>
                    <a:ext uri="{9D8B030D-6E8A-4147-A177-3AD203B41FA5}">
                      <a16:colId xmlns:a16="http://schemas.microsoft.com/office/drawing/2014/main" val="20000"/>
                    </a:ext>
                  </a:extLst>
                </a:gridCol>
                <a:gridCol w="1835118">
                  <a:extLst>
                    <a:ext uri="{9D8B030D-6E8A-4147-A177-3AD203B41FA5}">
                      <a16:colId xmlns:a16="http://schemas.microsoft.com/office/drawing/2014/main" val="20001"/>
                    </a:ext>
                  </a:extLst>
                </a:gridCol>
                <a:gridCol w="5155274">
                  <a:extLst>
                    <a:ext uri="{9D8B030D-6E8A-4147-A177-3AD203B41FA5}">
                      <a16:colId xmlns:a16="http://schemas.microsoft.com/office/drawing/2014/main" val="20002"/>
                    </a:ext>
                  </a:extLst>
                </a:gridCol>
              </a:tblGrid>
              <a:tr h="54328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smtClean="0">
                          <a:ln>
                            <a:noFill/>
                          </a:ln>
                          <a:solidFill>
                            <a:srgbClr val="FFFFFF"/>
                          </a:solidFill>
                          <a:effectLst/>
                          <a:latin typeface="Arial" pitchFamily="34" charset="0"/>
                          <a:ea typeface="ＭＳ Ｐゴシック" pitchFamily="34" charset="-128"/>
                        </a:rPr>
                        <a:t>Agency costs</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smtClean="0">
                          <a:ln>
                            <a:noFill/>
                          </a:ln>
                          <a:solidFill>
                            <a:srgbClr val="FFFFFF"/>
                          </a:solidFill>
                          <a:effectLst/>
                          <a:latin typeface="Arial" pitchFamily="34" charset="0"/>
                          <a:ea typeface="ＭＳ Ｐゴシック" pitchFamily="34" charset="-128"/>
                        </a:rPr>
                        <a:t>Who bear the costs?</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rgbClr val="FFFFFF"/>
                          </a:solidFill>
                          <a:effectLst/>
                          <a:latin typeface="Arial" pitchFamily="34" charset="0"/>
                          <a:ea typeface="ＭＳ Ｐゴシック" pitchFamily="34" charset="-128"/>
                        </a:rPr>
                        <a:t>Purpose</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7204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393938"/>
                          </a:solidFill>
                          <a:effectLst/>
                          <a:latin typeface="Arial" pitchFamily="34" charset="0"/>
                          <a:ea typeface="ＭＳ Ｐゴシック" pitchFamily="34" charset="-128"/>
                        </a:rPr>
                        <a:t>Monitoring</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Shareholders</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To monitor managerial behaviour</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e.g., Costs of preparing financial statements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1"/>
                  </a:ext>
                </a:extLst>
              </a:tr>
              <a:tr h="14583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393938"/>
                          </a:solidFill>
                          <a:effectLst/>
                          <a:latin typeface="Arial" pitchFamily="34" charset="0"/>
                          <a:ea typeface="ＭＳ Ｐゴシック" pitchFamily="34" charset="-128"/>
                        </a:rPr>
                        <a:t>Bonding</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Managers</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Managerial actions are constrained by the restrictions placed by shareholders to align the principal-agent relationship</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e.g., Time and effort incurred by managers to prepare more frequent reports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2"/>
                  </a:ext>
                </a:extLst>
              </a:tr>
              <a:tr h="212290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393938"/>
                          </a:solidFill>
                          <a:effectLst/>
                          <a:latin typeface="Arial" pitchFamily="34" charset="0"/>
                          <a:ea typeface="ＭＳ Ｐゴシック" pitchFamily="34" charset="-128"/>
                        </a:rPr>
                        <a:t>Residual loss</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393938"/>
                          </a:solidFill>
                          <a:effectLst/>
                          <a:latin typeface="Arial" pitchFamily="34" charset="0"/>
                          <a:ea typeface="ＭＳ Ｐゴシック" pitchFamily="34" charset="-128"/>
                        </a:rPr>
                        <a:t>Shareholders</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The reduction of wealth suffered by shareholders due to managerial sub-optimal behaviour that  cannot be eliminated by monitoring and bonding costs, as it is too costly to do so given the costs of full enforcement  of contracts exceed the benefits </a:t>
                      </a:r>
                    </a:p>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e.g., Misuse of business travel expenses</a:t>
                      </a:r>
                    </a:p>
                  </a:txBody>
                  <a:tcPr marL="91445" marR="91445"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3"/>
                  </a:ext>
                </a:extLst>
              </a:tr>
            </a:tbl>
          </a:graphicData>
        </a:graphic>
      </p:graphicFrame>
      <p:sp>
        <p:nvSpPr>
          <p:cNvPr id="25625" name="Title 1"/>
          <p:cNvSpPr>
            <a:spLocks noGrp="1"/>
          </p:cNvSpPr>
          <p:nvPr>
            <p:ph type="title"/>
          </p:nvPr>
        </p:nvSpPr>
        <p:spPr>
          <a:xfrm>
            <a:off x="467494" y="873596"/>
            <a:ext cx="8208962" cy="611188"/>
          </a:xfrm>
        </p:spPr>
        <p:txBody>
          <a:bodyPr/>
          <a:lstStyle/>
          <a:p>
            <a:pPr algn="ctr"/>
            <a:r>
              <a:rPr lang="en-AU" altLang="en-US" sz="2800" b="1" dirty="0" smtClean="0">
                <a:latin typeface="+mn-lt"/>
              </a:rPr>
              <a:t>Agency Costs</a:t>
            </a:r>
          </a:p>
        </p:txBody>
      </p:sp>
    </p:spTree>
    <p:extLst>
      <p:ext uri="{BB962C8B-B14F-4D97-AF65-F5344CB8AC3E}">
        <p14:creationId xmlns:p14="http://schemas.microsoft.com/office/powerpoint/2010/main" val="34591237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1"/>
          <p:cNvSpPr>
            <a:spLocks noGrp="1"/>
          </p:cNvSpPr>
          <p:nvPr>
            <p:ph type="sldNum" sz="quarter" idx="12"/>
          </p:nvPr>
        </p:nvSpPr>
        <p:spPr>
          <a:xfrm>
            <a:off x="8675688" y="6542088"/>
            <a:ext cx="360808" cy="12727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fld id="{A7B5469C-4265-4769-90AD-C82B47CE0F91}" type="slidenum">
              <a:rPr lang="en-AU" altLang="en-US" sz="1400"/>
              <a:pPr eaLnBrk="1" hangingPunct="1">
                <a:spcBef>
                  <a:spcPct val="0"/>
                </a:spcBef>
                <a:buFontTx/>
                <a:buNone/>
              </a:pPr>
              <a:t>16</a:t>
            </a:fld>
            <a:endParaRPr lang="en-AU" altLang="en-US" sz="1400" dirty="0"/>
          </a:p>
        </p:txBody>
      </p:sp>
      <p:graphicFrame>
        <p:nvGraphicFramePr>
          <p:cNvPr id="3" name="Table 2"/>
          <p:cNvGraphicFramePr>
            <a:graphicFrameLocks noGrp="1"/>
          </p:cNvGraphicFramePr>
          <p:nvPr>
            <p:extLst>
              <p:ext uri="{D42A27DB-BD31-4B8C-83A1-F6EECF244321}">
                <p14:modId xmlns:p14="http://schemas.microsoft.com/office/powerpoint/2010/main" val="2423840470"/>
              </p:ext>
            </p:extLst>
          </p:nvPr>
        </p:nvGraphicFramePr>
        <p:xfrm>
          <a:off x="378432" y="1700808"/>
          <a:ext cx="8101012" cy="4023527"/>
        </p:xfrm>
        <a:graphic>
          <a:graphicData uri="http://schemas.openxmlformats.org/drawingml/2006/table">
            <a:tbl>
              <a:tblPr/>
              <a:tblGrid>
                <a:gridCol w="6937375">
                  <a:extLst>
                    <a:ext uri="{9D8B030D-6E8A-4147-A177-3AD203B41FA5}">
                      <a16:colId xmlns:a16="http://schemas.microsoft.com/office/drawing/2014/main" val="20000"/>
                    </a:ext>
                  </a:extLst>
                </a:gridCol>
                <a:gridCol w="1163637">
                  <a:extLst>
                    <a:ext uri="{9D8B030D-6E8A-4147-A177-3AD203B41FA5}">
                      <a16:colId xmlns:a16="http://schemas.microsoft.com/office/drawing/2014/main" val="20001"/>
                    </a:ext>
                  </a:extLst>
                </a:gridCol>
              </a:tblGrid>
              <a:tr h="338308">
                <a:tc grid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Arial" pitchFamily="34" charset="0"/>
                          <a:ea typeface="ＭＳ Ｐゴシック" pitchFamily="34" charset="-128"/>
                        </a:rPr>
                        <a:t>Classify the following agency costs as an example of monitoring costs, bonding costs or residual loss.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FFFFFF"/>
                        </a:solidFill>
                        <a:effectLst/>
                        <a:latin typeface="Arial" pitchFamily="34" charset="0"/>
                        <a:ea typeface="ＭＳ Ｐゴシック" pitchFamily="34" charset="-128"/>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640119">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AU" sz="1800" b="0" i="0" u="none" strike="noStrike" cap="none" normalizeH="0" baseline="0" dirty="0" smtClean="0">
                          <a:ln>
                            <a:noFill/>
                          </a:ln>
                          <a:solidFill>
                            <a:srgbClr val="393938"/>
                          </a:solidFill>
                          <a:effectLst/>
                          <a:latin typeface="Arial" pitchFamily="34" charset="0"/>
                          <a:ea typeface="ＭＳ Ｐゴシック" pitchFamily="34" charset="-128"/>
                        </a:rPr>
                        <a:t>1. Managers </a:t>
                      </a:r>
                      <a:r>
                        <a:rPr kumimoji="0" lang="en-US" sz="1800" b="0" i="0" u="none" strike="noStrike" cap="none" normalizeH="0" baseline="0" smtClean="0">
                          <a:ln>
                            <a:noFill/>
                          </a:ln>
                          <a:solidFill>
                            <a:schemeClr val="tx1"/>
                          </a:solidFill>
                          <a:effectLst/>
                          <a:latin typeface="+mn-lt"/>
                          <a:ea typeface="+mn-ea"/>
                        </a:rPr>
                        <a:t>consume</a:t>
                      </a:r>
                      <a:r>
                        <a:rPr lang="en-US" smtClean="0"/>
                        <a:t> </a:t>
                      </a:r>
                      <a:r>
                        <a:rPr lang="en-US" dirty="0" smtClean="0"/>
                        <a:t>company resources such as stationery or printing facilities for their own use</a:t>
                      </a:r>
                      <a:endParaRPr kumimoji="0" lang="en-US" sz="1800" b="0" i="0" u="none" strike="noStrike" cap="none" normalizeH="0" baseline="0" dirty="0" smtClean="0">
                        <a:ln>
                          <a:noFill/>
                        </a:ln>
                        <a:solidFill>
                          <a:srgbClr val="393938"/>
                        </a:solidFill>
                        <a:effectLst/>
                        <a:latin typeface="Arial" pitchFamily="34" charset="0"/>
                        <a:ea typeface="ＭＳ Ｐゴシック"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1"/>
                  </a:ext>
                </a:extLst>
              </a:tr>
              <a:tr h="640119">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dirty="0" smtClean="0">
                          <a:ln>
                            <a:noFill/>
                          </a:ln>
                          <a:solidFill>
                            <a:srgbClr val="393938"/>
                          </a:solidFill>
                          <a:effectLst/>
                          <a:latin typeface="Arial" pitchFamily="34" charset="0"/>
                          <a:ea typeface="ＭＳ Ｐゴシック" pitchFamily="34" charset="-128"/>
                        </a:rPr>
                        <a:t>3. Costs of establishing corporate governance</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T="45706" marB="4570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393938"/>
                        </a:solidFill>
                        <a:effectLst/>
                        <a:latin typeface="Arial" pitchFamily="34" charset="0"/>
                        <a:ea typeface="ＭＳ Ｐゴシック" pitchFamily="34" charset="-128"/>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2"/>
                  </a:ext>
                </a:extLst>
              </a:tr>
              <a:tr h="91451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smtClean="0">
                          <a:ln>
                            <a:noFill/>
                          </a:ln>
                          <a:solidFill>
                            <a:srgbClr val="393938"/>
                          </a:solidFill>
                          <a:effectLst/>
                          <a:latin typeface="Arial" pitchFamily="34" charset="0"/>
                          <a:ea typeface="ＭＳ Ｐゴシック" pitchFamily="34" charset="-128"/>
                        </a:rPr>
                        <a:t>4. Personal revenue foregone as managers are prohibited from disclosing/selling company information</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393938"/>
                        </a:solidFill>
                        <a:effectLst/>
                        <a:latin typeface="Arial" pitchFamily="34" charset="0"/>
                        <a:ea typeface="ＭＳ Ｐゴシック" pitchFamily="34" charset="-128"/>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393938"/>
                        </a:solidFill>
                        <a:effectLst/>
                        <a:latin typeface="Arial" pitchFamily="34" charset="0"/>
                        <a:ea typeface="ＭＳ Ｐゴシック" pitchFamily="34" charset="-128"/>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3"/>
                  </a:ext>
                </a:extLst>
              </a:tr>
              <a:tr h="64015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0" i="0" u="none" strike="noStrike" cap="none" normalizeH="0" baseline="0" smtClean="0">
                          <a:ln>
                            <a:noFill/>
                          </a:ln>
                          <a:solidFill>
                            <a:srgbClr val="393938"/>
                          </a:solidFill>
                          <a:effectLst/>
                          <a:latin typeface="Arial" pitchFamily="34" charset="0"/>
                          <a:ea typeface="ＭＳ Ｐゴシック" pitchFamily="34" charset="-128"/>
                        </a:rPr>
                        <a:t>5. Audit costs to certify financial statements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393938"/>
                        </a:solidFill>
                        <a:effectLst/>
                        <a:latin typeface="Arial" pitchFamily="34" charset="0"/>
                        <a:ea typeface="ＭＳ Ｐゴシック" pitchFamily="34" charset="-128"/>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4"/>
                  </a:ext>
                </a:extLst>
              </a:tr>
            </a:tbl>
          </a:graphicData>
        </a:graphic>
      </p:graphicFrame>
      <p:sp>
        <p:nvSpPr>
          <p:cNvPr id="4" name="Title 1"/>
          <p:cNvSpPr txBox="1">
            <a:spLocks/>
          </p:cNvSpPr>
          <p:nvPr/>
        </p:nvSpPr>
        <p:spPr>
          <a:xfrm>
            <a:off x="395536" y="980728"/>
            <a:ext cx="8208963" cy="611187"/>
          </a:xfrm>
          <a:prstGeom prst="rect">
            <a:avLst/>
          </a:prstGeom>
        </p:spPr>
        <p:txBody>
          <a:bodyPr/>
          <a:lstStyle/>
          <a:p>
            <a:pPr algn="ctr" eaLnBrk="0" hangingPunct="0">
              <a:defRPr/>
            </a:pPr>
            <a:r>
              <a:rPr lang="en-AU" sz="2800" b="1" dirty="0">
                <a:latin typeface="+mn-lt"/>
                <a:cs typeface="+mj-cs"/>
              </a:rPr>
              <a:t>Quiz</a:t>
            </a:r>
          </a:p>
        </p:txBody>
      </p:sp>
    </p:spTree>
    <p:extLst>
      <p:ext uri="{BB962C8B-B14F-4D97-AF65-F5344CB8AC3E}">
        <p14:creationId xmlns:p14="http://schemas.microsoft.com/office/powerpoint/2010/main" val="32733892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algn="ctr"/>
            <a:r>
              <a:rPr lang="en-AU" altLang="en-US" sz="2800" b="1" dirty="0" smtClean="0">
                <a:latin typeface="+mn-lt"/>
              </a:rPr>
              <a:t>Owner–Manager Agency Relationships</a:t>
            </a:r>
          </a:p>
        </p:txBody>
      </p:sp>
      <p:sp>
        <p:nvSpPr>
          <p:cNvPr id="38915" name="Content Placeholder 2"/>
          <p:cNvSpPr>
            <a:spLocks noGrp="1"/>
          </p:cNvSpPr>
          <p:nvPr>
            <p:ph idx="4294967295"/>
          </p:nvPr>
        </p:nvSpPr>
        <p:spPr>
          <a:xfrm>
            <a:off x="457200" y="1600200"/>
            <a:ext cx="8229600" cy="4852988"/>
          </a:xfrm>
          <a:prstGeom prst="rect">
            <a:avLst/>
          </a:prstGeom>
        </p:spPr>
        <p:txBody>
          <a:bodyPr/>
          <a:lstStyle/>
          <a:p>
            <a:pPr>
              <a:buFont typeface="Arial" panose="020B0604020202020204" pitchFamily="34" charset="0"/>
              <a:buChar char="•"/>
            </a:pPr>
            <a:r>
              <a:rPr lang="en-AU" altLang="en-US" sz="2400" dirty="0" smtClean="0"/>
              <a:t>Agency theory identifies a number of </a:t>
            </a:r>
            <a:r>
              <a:rPr lang="en-AU" altLang="en-US" sz="2400" b="1" dirty="0" smtClean="0"/>
              <a:t>problems</a:t>
            </a:r>
            <a:r>
              <a:rPr lang="en-AU" altLang="en-US" sz="2400" dirty="0" smtClean="0"/>
              <a:t> that can exist between managers and owners.</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Contracts and accounting information can be used to </a:t>
            </a:r>
            <a:r>
              <a:rPr lang="ja-JP" altLang="en-AU" sz="2400" dirty="0" smtClean="0"/>
              <a:t>‘</a:t>
            </a:r>
            <a:r>
              <a:rPr lang="en-AU" altLang="ja-JP" sz="2400" dirty="0" smtClean="0"/>
              <a:t>bond</a:t>
            </a:r>
            <a:r>
              <a:rPr lang="ja-JP" altLang="en-AU" sz="2400" dirty="0" smtClean="0"/>
              <a:t>’</a:t>
            </a:r>
            <a:r>
              <a:rPr lang="en-AU" altLang="ja-JP" sz="2400" dirty="0" smtClean="0"/>
              <a:t> the interests of owners and managers.</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Addresses three specific problems</a:t>
            </a:r>
          </a:p>
          <a:p>
            <a:pPr lvl="4">
              <a:buFont typeface="Wingdings" panose="05000000000000000000" pitchFamily="2" charset="2"/>
              <a:buChar char="Ø"/>
            </a:pPr>
            <a:r>
              <a:rPr lang="en-AU" altLang="en-US" sz="2400" dirty="0" smtClean="0"/>
              <a:t>Horizon problem</a:t>
            </a:r>
          </a:p>
          <a:p>
            <a:pPr lvl="4">
              <a:buFont typeface="Wingdings" panose="05000000000000000000" pitchFamily="2" charset="2"/>
              <a:buChar char="Ø"/>
            </a:pPr>
            <a:r>
              <a:rPr lang="en-AU" altLang="en-US" sz="2400" dirty="0" smtClean="0"/>
              <a:t>Risk aversion</a:t>
            </a:r>
          </a:p>
          <a:p>
            <a:pPr lvl="4">
              <a:buFont typeface="Wingdings" panose="05000000000000000000" pitchFamily="2" charset="2"/>
              <a:buChar char="Ø"/>
            </a:pPr>
            <a:r>
              <a:rPr lang="en-AU" altLang="en-US" sz="2400" dirty="0" smtClean="0"/>
              <a:t>Dividend retention</a:t>
            </a:r>
          </a:p>
          <a:p>
            <a:endParaRPr lang="en-AU" altLang="en-US" dirty="0" smtClean="0"/>
          </a:p>
        </p:txBody>
      </p:sp>
      <p:sp>
        <p:nvSpPr>
          <p:cNvPr id="3891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5A552C00-79FB-4980-9431-CF5D51ACF6A3}" type="slidenum">
              <a:rPr lang="en-AU" altLang="en-US" sz="900" smtClean="0">
                <a:solidFill>
                  <a:schemeClr val="tx2"/>
                </a:solidFill>
              </a:rPr>
              <a:pPr eaLnBrk="1" hangingPunct="1">
                <a:spcAft>
                  <a:spcPct val="0"/>
                </a:spcAft>
                <a:buFontTx/>
                <a:buNone/>
              </a:pPr>
              <a:t>17</a:t>
            </a:fld>
            <a:endParaRPr lang="en-AU" altLang="en-US" sz="900" smtClean="0">
              <a:solidFill>
                <a:schemeClr val="tx2"/>
              </a:solidFill>
            </a:endParaRPr>
          </a:p>
        </p:txBody>
      </p:sp>
    </p:spTree>
    <p:extLst>
      <p:ext uri="{BB962C8B-B14F-4D97-AF65-F5344CB8AC3E}">
        <p14:creationId xmlns:p14="http://schemas.microsoft.com/office/powerpoint/2010/main" val="32467021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4294967295"/>
          </p:nvPr>
        </p:nvSpPr>
        <p:spPr>
          <a:xfrm>
            <a:off x="395288" y="188913"/>
            <a:ext cx="8229600" cy="5721350"/>
          </a:xfrm>
          <a:prstGeom prst="rect">
            <a:avLst/>
          </a:prstGeom>
        </p:spPr>
        <p:txBody>
          <a:bodyPr/>
          <a:lstStyle/>
          <a:p>
            <a:pPr>
              <a:buFont typeface="Wingdings" panose="05000000000000000000" pitchFamily="2" charset="2"/>
              <a:buNone/>
            </a:pPr>
            <a:endParaRPr lang="en-AU" altLang="en-US" smtClean="0"/>
          </a:p>
          <a:p>
            <a:pPr>
              <a:buFont typeface="Wingdings" panose="05000000000000000000" pitchFamily="2" charset="2"/>
              <a:buNone/>
            </a:pPr>
            <a:endParaRPr lang="en-AU" altLang="en-US" smtClean="0"/>
          </a:p>
          <a:p>
            <a:pPr>
              <a:buFont typeface="Wingdings" panose="05000000000000000000" pitchFamily="2" charset="2"/>
              <a:buNone/>
            </a:pPr>
            <a:endParaRPr lang="en-AU" altLang="en-US" smtClean="0"/>
          </a:p>
        </p:txBody>
      </p:sp>
      <p:sp>
        <p:nvSpPr>
          <p:cNvPr id="28675" name="Slide Number Placeholder 5"/>
          <p:cNvSpPr>
            <a:spLocks noGrp="1"/>
          </p:cNvSpPr>
          <p:nvPr>
            <p:ph type="sldNum" sz="quarter" idx="4294967295"/>
          </p:nvPr>
        </p:nvSpPr>
        <p:spPr>
          <a:xfrm>
            <a:off x="8675688" y="6658720"/>
            <a:ext cx="325437" cy="1992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fld id="{227C5F6B-F26D-487A-AA0E-3CACA0983E99}" type="slidenum">
              <a:rPr lang="en-AU" altLang="en-US" sz="900">
                <a:solidFill>
                  <a:schemeClr val="tx2"/>
                </a:solidFill>
              </a:rPr>
              <a:pPr eaLnBrk="1" hangingPunct="1">
                <a:spcAft>
                  <a:spcPct val="0"/>
                </a:spcAft>
                <a:buFontTx/>
                <a:buNone/>
              </a:pPr>
              <a:t>18</a:t>
            </a:fld>
            <a:endParaRPr lang="en-AU" altLang="en-US" sz="900" dirty="0">
              <a:solidFill>
                <a:schemeClr val="tx2"/>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476948794"/>
              </p:ext>
            </p:extLst>
          </p:nvPr>
        </p:nvGraphicFramePr>
        <p:xfrm>
          <a:off x="251324" y="85072"/>
          <a:ext cx="8785225" cy="6512280"/>
        </p:xfrm>
        <a:graphic>
          <a:graphicData uri="http://schemas.openxmlformats.org/drawingml/2006/table">
            <a:tbl>
              <a:tblPr/>
              <a:tblGrid>
                <a:gridCol w="1512364">
                  <a:extLst>
                    <a:ext uri="{9D8B030D-6E8A-4147-A177-3AD203B41FA5}">
                      <a16:colId xmlns:a16="http://schemas.microsoft.com/office/drawing/2014/main" val="20000"/>
                    </a:ext>
                  </a:extLst>
                </a:gridCol>
                <a:gridCol w="2411971">
                  <a:extLst>
                    <a:ext uri="{9D8B030D-6E8A-4147-A177-3AD203B41FA5}">
                      <a16:colId xmlns:a16="http://schemas.microsoft.com/office/drawing/2014/main" val="20001"/>
                    </a:ext>
                  </a:extLst>
                </a:gridCol>
                <a:gridCol w="2844613">
                  <a:extLst>
                    <a:ext uri="{9D8B030D-6E8A-4147-A177-3AD203B41FA5}">
                      <a16:colId xmlns:a16="http://schemas.microsoft.com/office/drawing/2014/main" val="20002"/>
                    </a:ext>
                  </a:extLst>
                </a:gridCol>
                <a:gridCol w="2016277">
                  <a:extLst>
                    <a:ext uri="{9D8B030D-6E8A-4147-A177-3AD203B41FA5}">
                      <a16:colId xmlns:a16="http://schemas.microsoft.com/office/drawing/2014/main" val="20003"/>
                    </a:ext>
                  </a:extLst>
                </a:gridCol>
              </a:tblGrid>
              <a:tr h="388890">
                <a:tc row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smtClean="0">
                          <a:ln>
                            <a:noFill/>
                          </a:ln>
                          <a:solidFill>
                            <a:schemeClr val="tx1"/>
                          </a:solidFill>
                          <a:effectLst/>
                          <a:latin typeface="Arial" pitchFamily="34" charset="0"/>
                          <a:ea typeface="ＭＳ Ｐゴシック" pitchFamily="34" charset="-128"/>
                        </a:rPr>
                        <a:t>Agency problems</a:t>
                      </a:r>
                    </a:p>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smtClean="0">
                          <a:ln>
                            <a:noFill/>
                          </a:ln>
                          <a:solidFill>
                            <a:schemeClr val="tx1"/>
                          </a:solidFill>
                          <a:effectLst/>
                          <a:latin typeface="Arial" pitchFamily="34" charset="0"/>
                          <a:ea typeface="ＭＳ Ｐゴシック" pitchFamily="34" charset="-128"/>
                        </a:rPr>
                        <a:t>between shareholders and managers</a:t>
                      </a: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grid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chemeClr val="tx1"/>
                          </a:solidFill>
                          <a:effectLst/>
                          <a:latin typeface="Arial" pitchFamily="34" charset="0"/>
                          <a:ea typeface="ＭＳ Ｐゴシック" pitchFamily="34" charset="-128"/>
                        </a:rPr>
                        <a:t>Conflicts</a:t>
                      </a: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hMerge="1">
                  <a:txBody>
                    <a:bodyPr/>
                    <a:lstStyle/>
                    <a:p>
                      <a:endParaRPr lang="en-US"/>
                    </a:p>
                  </a:txBody>
                  <a:tcPr/>
                </a:tc>
                <a:tc rowSpan="2">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smtClean="0">
                          <a:ln>
                            <a:noFill/>
                          </a:ln>
                          <a:solidFill>
                            <a:schemeClr val="tx1"/>
                          </a:solidFill>
                          <a:effectLst/>
                          <a:latin typeface="Arial" pitchFamily="34" charset="0"/>
                          <a:ea typeface="ＭＳ Ｐゴシック" pitchFamily="34" charset="-128"/>
                        </a:rPr>
                        <a:t>Mitigated through remuneration design  and accounting information</a:t>
                      </a: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922223">
                <a:tc vMerge="1">
                  <a:txBody>
                    <a:bodyPr/>
                    <a:lstStyle/>
                    <a:p>
                      <a:endParaRPr lang="en-US"/>
                    </a:p>
                  </a:txBody>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chemeClr val="tx1"/>
                          </a:solidFill>
                          <a:effectLst/>
                          <a:latin typeface="Arial" pitchFamily="34" charset="0"/>
                          <a:ea typeface="ＭＳ Ｐゴシック" pitchFamily="34" charset="-128"/>
                        </a:rPr>
                        <a:t>Shareholders</a:t>
                      </a: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smtClean="0">
                          <a:ln>
                            <a:noFill/>
                          </a:ln>
                          <a:solidFill>
                            <a:schemeClr val="tx1"/>
                          </a:solidFill>
                          <a:effectLst/>
                          <a:latin typeface="Arial" pitchFamily="34" charset="0"/>
                          <a:ea typeface="ＭＳ Ｐゴシック" pitchFamily="34" charset="-128"/>
                        </a:rPr>
                        <a:t>Managers</a:t>
                      </a: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vMerge="1">
                  <a:txBody>
                    <a:bodyPr/>
                    <a:lstStyle/>
                    <a:p>
                      <a:endParaRPr lang="en-US"/>
                    </a:p>
                  </a:txBody>
                  <a:tcPr/>
                </a:tc>
                <a:extLst>
                  <a:ext uri="{0D108BD9-81ED-4DB2-BD59-A6C34878D82A}">
                    <a16:rowId xmlns:a16="http://schemas.microsoft.com/office/drawing/2014/main" val="10001"/>
                  </a:ext>
                </a:extLst>
              </a:tr>
              <a:tr h="179841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dirty="0" smtClean="0">
                          <a:ln>
                            <a:noFill/>
                          </a:ln>
                          <a:solidFill>
                            <a:srgbClr val="393938"/>
                          </a:solidFill>
                          <a:effectLst/>
                          <a:latin typeface="Arial" pitchFamily="34" charset="0"/>
                          <a:ea typeface="ＭＳ Ｐゴシック" pitchFamily="34" charset="-128"/>
                        </a:rPr>
                        <a:t>Horizon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82112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393938"/>
                          </a:solidFill>
                          <a:effectLst/>
                          <a:latin typeface="Arial" pitchFamily="34" charset="0"/>
                          <a:ea typeface="ＭＳ Ｐゴシック" pitchFamily="34" charset="-128"/>
                        </a:rPr>
                        <a:t>Risk aversion</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393938"/>
                        </a:solidFill>
                        <a:effectLst/>
                        <a:latin typeface="Arial" pitchFamily="34" charset="0"/>
                        <a:ea typeface="ＭＳ Ｐゴシック" pitchFamily="34" charset="-128"/>
                      </a:endParaRPr>
                    </a:p>
                  </a:txBody>
                  <a:tcPr marL="91447" marR="91447"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133826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600" b="0" i="0" u="none" strike="noStrike" cap="none" normalizeH="0" baseline="0" smtClean="0">
                          <a:ln>
                            <a:noFill/>
                          </a:ln>
                          <a:solidFill>
                            <a:srgbClr val="393938"/>
                          </a:solidFill>
                          <a:effectLst/>
                          <a:latin typeface="Arial" pitchFamily="34" charset="0"/>
                          <a:ea typeface="ＭＳ Ｐゴシック" pitchFamily="34" charset="-128"/>
                        </a:rPr>
                        <a:t>Dividend retention</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393938"/>
                        </a:solidFill>
                        <a:effectLst/>
                        <a:latin typeface="Arial" pitchFamily="34" charset="0"/>
                        <a:ea typeface="ＭＳ Ｐゴシック" pitchFamily="34" charset="-128"/>
                      </a:endParaRPr>
                    </a:p>
                  </a:txBody>
                  <a:tcPr marL="91447" marR="91447"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L="91447" marR="91447"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bl>
          </a:graphicData>
        </a:graphic>
      </p:graphicFrame>
      <p:sp>
        <p:nvSpPr>
          <p:cNvPr id="28705" name="TextBox 1"/>
          <p:cNvSpPr txBox="1">
            <a:spLocks noChangeArrowheads="1"/>
          </p:cNvSpPr>
          <p:nvPr/>
        </p:nvSpPr>
        <p:spPr bwMode="auto">
          <a:xfrm>
            <a:off x="1826692" y="1664078"/>
            <a:ext cx="2180681"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b="1" dirty="0">
                <a:solidFill>
                  <a:srgbClr val="393938"/>
                </a:solidFill>
              </a:rPr>
              <a:t>Long term horizon in the entity </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I</a:t>
            </a:r>
            <a:r>
              <a:rPr lang="en-AU" altLang="en-US" sz="1600" dirty="0">
                <a:solidFill>
                  <a:srgbClr val="393938"/>
                </a:solidFill>
              </a:rPr>
              <a:t>nterested in long term growth, future cash flows</a:t>
            </a:r>
          </a:p>
        </p:txBody>
      </p:sp>
      <p:sp>
        <p:nvSpPr>
          <p:cNvPr id="28706" name="TextBox 2"/>
          <p:cNvSpPr txBox="1">
            <a:spLocks noChangeArrowheads="1"/>
          </p:cNvSpPr>
          <p:nvPr/>
        </p:nvSpPr>
        <p:spPr bwMode="auto">
          <a:xfrm>
            <a:off x="4212431" y="1654804"/>
            <a:ext cx="2632075" cy="1568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b="1" dirty="0">
                <a:solidFill>
                  <a:srgbClr val="393938"/>
                </a:solidFill>
              </a:rPr>
              <a:t>Short term horizon in the entity </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Interested in short term profit to show effective management</a:t>
            </a:r>
          </a:p>
        </p:txBody>
      </p:sp>
      <p:sp>
        <p:nvSpPr>
          <p:cNvPr id="28707" name="TextBox 3"/>
          <p:cNvSpPr txBox="1">
            <a:spLocks noChangeArrowheads="1"/>
          </p:cNvSpPr>
          <p:nvPr/>
        </p:nvSpPr>
        <p:spPr bwMode="auto">
          <a:xfrm>
            <a:off x="1811088" y="3492437"/>
            <a:ext cx="2052093" cy="1570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b="1" dirty="0">
                <a:solidFill>
                  <a:srgbClr val="393938"/>
                </a:solidFill>
              </a:rPr>
              <a:t>Prefer risks</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Hold well diversified portfolio</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Limited liability</a:t>
            </a:r>
          </a:p>
        </p:txBody>
      </p:sp>
      <p:sp>
        <p:nvSpPr>
          <p:cNvPr id="28708" name="TextBox 4"/>
          <p:cNvSpPr txBox="1">
            <a:spLocks noChangeArrowheads="1"/>
          </p:cNvSpPr>
          <p:nvPr/>
        </p:nvSpPr>
        <p:spPr bwMode="auto">
          <a:xfrm>
            <a:off x="4212431" y="3429000"/>
            <a:ext cx="2951162" cy="1816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b="1" dirty="0">
                <a:solidFill>
                  <a:srgbClr val="393938"/>
                </a:solidFill>
              </a:rPr>
              <a:t>Prefer less risk than shareholders</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Human capital tied up in the firm</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Salary as main income</a:t>
            </a:r>
          </a:p>
        </p:txBody>
      </p:sp>
      <p:sp>
        <p:nvSpPr>
          <p:cNvPr id="28709" name="TextBox 6"/>
          <p:cNvSpPr txBox="1">
            <a:spLocks noChangeArrowheads="1"/>
          </p:cNvSpPr>
          <p:nvPr/>
        </p:nvSpPr>
        <p:spPr bwMode="auto">
          <a:xfrm>
            <a:off x="7087045" y="1676337"/>
            <a:ext cx="1765300" cy="1816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Give shares or options</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Link managerial pay to share price movements</a:t>
            </a:r>
          </a:p>
          <a:p>
            <a:pPr eaLnBrk="1" hangingPunct="1">
              <a:spcAft>
                <a:spcPct val="0"/>
              </a:spcAft>
              <a:buFontTx/>
              <a:buNone/>
            </a:pPr>
            <a:r>
              <a:rPr lang="en-AU" altLang="en-US" sz="1600" dirty="0">
                <a:solidFill>
                  <a:srgbClr val="393938"/>
                </a:solidFill>
              </a:rPr>
              <a:t> </a:t>
            </a:r>
          </a:p>
        </p:txBody>
      </p:sp>
      <p:sp>
        <p:nvSpPr>
          <p:cNvPr id="28710" name="TextBox 8"/>
          <p:cNvSpPr txBox="1">
            <a:spLocks noChangeArrowheads="1"/>
          </p:cNvSpPr>
          <p:nvPr/>
        </p:nvSpPr>
        <p:spPr bwMode="auto">
          <a:xfrm>
            <a:off x="7087045" y="3483229"/>
            <a:ext cx="1644650" cy="132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Profit based measurement</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Share based compensation</a:t>
            </a:r>
            <a:endParaRPr lang="en-US" altLang="en-US" sz="1600" dirty="0">
              <a:solidFill>
                <a:srgbClr val="393938"/>
              </a:solidFill>
            </a:endParaRPr>
          </a:p>
        </p:txBody>
      </p:sp>
      <p:sp>
        <p:nvSpPr>
          <p:cNvPr id="28711" name="TextBox 9"/>
          <p:cNvSpPr txBox="1">
            <a:spLocks noChangeArrowheads="1"/>
          </p:cNvSpPr>
          <p:nvPr/>
        </p:nvSpPr>
        <p:spPr bwMode="auto">
          <a:xfrm>
            <a:off x="1835694" y="5321174"/>
            <a:ext cx="200288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b="1" dirty="0">
                <a:solidFill>
                  <a:srgbClr val="393938"/>
                </a:solidFill>
                <a:sym typeface="Wingdings 2" panose="05020102010507070707" pitchFamily="18" charset="2"/>
              </a:rPr>
              <a:t>Prefer to receive dividends</a:t>
            </a:r>
            <a:endParaRPr lang="en-AU" altLang="en-US" sz="1600" b="1" dirty="0">
              <a:solidFill>
                <a:srgbClr val="393938"/>
              </a:solidFill>
            </a:endParaRPr>
          </a:p>
        </p:txBody>
      </p:sp>
      <p:sp>
        <p:nvSpPr>
          <p:cNvPr id="28712" name="TextBox 10"/>
          <p:cNvSpPr txBox="1">
            <a:spLocks noChangeArrowheads="1"/>
          </p:cNvSpPr>
          <p:nvPr/>
        </p:nvSpPr>
        <p:spPr bwMode="auto">
          <a:xfrm>
            <a:off x="4212431" y="5326063"/>
            <a:ext cx="2417762"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b="1" dirty="0">
                <a:solidFill>
                  <a:srgbClr val="393938"/>
                </a:solidFill>
                <a:sym typeface="Wingdings 2" panose="05020102010507070707" pitchFamily="18" charset="2"/>
              </a:rPr>
              <a:t>R</a:t>
            </a:r>
            <a:r>
              <a:rPr lang="en-AU" altLang="en-US" sz="1600" b="1" dirty="0">
                <a:solidFill>
                  <a:srgbClr val="393938"/>
                </a:solidFill>
              </a:rPr>
              <a:t>etain cash to expand business</a:t>
            </a:r>
            <a:endParaRPr lang="en-US" altLang="en-US" sz="1600" b="1" dirty="0">
              <a:solidFill>
                <a:srgbClr val="393938"/>
              </a:solidFill>
            </a:endParaRPr>
          </a:p>
        </p:txBody>
      </p:sp>
      <p:sp>
        <p:nvSpPr>
          <p:cNvPr id="28713" name="TextBox 11"/>
          <p:cNvSpPr txBox="1">
            <a:spLocks noChangeArrowheads="1"/>
          </p:cNvSpPr>
          <p:nvPr/>
        </p:nvSpPr>
        <p:spPr bwMode="auto">
          <a:xfrm>
            <a:off x="7004050" y="5263324"/>
            <a:ext cx="2139950"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defTabSz="457200" eaLnBrk="0" hangingPunct="0">
              <a:spcAft>
                <a:spcPts val="1200"/>
              </a:spcAft>
              <a:buFont typeface="Wingdings" panose="05000000000000000000" pitchFamily="2" charset="2"/>
              <a:buChar char="§"/>
              <a:defRPr sz="2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457200" eaLnBrk="0" hangingPunct="0">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457200" eaLnBrk="0" hangingPunct="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457200" eaLnBrk="0" hangingPunct="0">
              <a:spcBef>
                <a:spcPct val="20000"/>
              </a:spcBef>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har char="»"/>
              <a:defRPr sz="2000">
                <a:solidFill>
                  <a:schemeClr val="tx1"/>
                </a:solidFill>
                <a:latin typeface="Helvetica" panose="020B0604020202020204" pitchFamily="34" charset="0"/>
                <a:ea typeface="Arial" panose="020B0604020202020204" pitchFamily="34" charset="0"/>
                <a:cs typeface="Arial" panose="020B0604020202020204" pitchFamily="34" charset="0"/>
              </a:defRPr>
            </a:lvl9pPr>
          </a:lstStyle>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Link bonuses to dividend payout ratio</a:t>
            </a:r>
          </a:p>
          <a:p>
            <a:pPr eaLnBrk="1" hangingPunct="1">
              <a:spcAft>
                <a:spcPct val="0"/>
              </a:spcAft>
              <a:buFontTx/>
              <a:buNone/>
            </a:pPr>
            <a:endParaRPr lang="en-AU" altLang="en-US" sz="1600" dirty="0">
              <a:solidFill>
                <a:srgbClr val="393938"/>
              </a:solidFill>
            </a:endParaRPr>
          </a:p>
          <a:p>
            <a:pPr eaLnBrk="1" hangingPunct="1">
              <a:spcAft>
                <a:spcPct val="0"/>
              </a:spcAft>
              <a:buFontTx/>
              <a:buNone/>
            </a:pPr>
            <a:r>
              <a:rPr lang="en-AU" altLang="en-US" sz="1600" dirty="0">
                <a:solidFill>
                  <a:srgbClr val="393938"/>
                </a:solidFill>
                <a:sym typeface="Wingdings 2" panose="05020102010507070707" pitchFamily="18" charset="2"/>
              </a:rPr>
              <a:t></a:t>
            </a:r>
            <a:r>
              <a:rPr lang="en-AU" altLang="en-US" sz="1600" dirty="0">
                <a:solidFill>
                  <a:srgbClr val="393938"/>
                </a:solidFill>
              </a:rPr>
              <a:t>Link bonuses to profits </a:t>
            </a:r>
            <a:endParaRPr lang="en-US" altLang="en-US" sz="1600" dirty="0">
              <a:solidFill>
                <a:srgbClr val="393938"/>
              </a:solidFill>
            </a:endParaRPr>
          </a:p>
        </p:txBody>
      </p:sp>
    </p:spTree>
    <p:extLst>
      <p:ext uri="{BB962C8B-B14F-4D97-AF65-F5344CB8AC3E}">
        <p14:creationId xmlns:p14="http://schemas.microsoft.com/office/powerpoint/2010/main" val="392709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705"/>
                                        </p:tgtEl>
                                        <p:attrNameLst>
                                          <p:attrName>style.visibility</p:attrName>
                                        </p:attrNameLst>
                                      </p:cBhvr>
                                      <p:to>
                                        <p:strVal val="visible"/>
                                      </p:to>
                                    </p:set>
                                    <p:animEffect transition="in" filter="dissolve">
                                      <p:cBhvr>
                                        <p:cTn id="7" dur="500"/>
                                        <p:tgtEl>
                                          <p:spTgt spid="2870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706"/>
                                        </p:tgtEl>
                                        <p:attrNameLst>
                                          <p:attrName>style.visibility</p:attrName>
                                        </p:attrNameLst>
                                      </p:cBhvr>
                                      <p:to>
                                        <p:strVal val="visible"/>
                                      </p:to>
                                    </p:set>
                                    <p:animEffect transition="in" filter="dissolve">
                                      <p:cBhvr>
                                        <p:cTn id="10" dur="500"/>
                                        <p:tgtEl>
                                          <p:spTgt spid="2870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709"/>
                                        </p:tgtEl>
                                        <p:attrNameLst>
                                          <p:attrName>style.visibility</p:attrName>
                                        </p:attrNameLst>
                                      </p:cBhvr>
                                      <p:to>
                                        <p:strVal val="visible"/>
                                      </p:to>
                                    </p:set>
                                    <p:animEffect transition="in" filter="dissolve">
                                      <p:cBhvr>
                                        <p:cTn id="13" dur="500"/>
                                        <p:tgtEl>
                                          <p:spTgt spid="2870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8707"/>
                                        </p:tgtEl>
                                        <p:attrNameLst>
                                          <p:attrName>style.visibility</p:attrName>
                                        </p:attrNameLst>
                                      </p:cBhvr>
                                      <p:to>
                                        <p:strVal val="visible"/>
                                      </p:to>
                                    </p:set>
                                    <p:animEffect transition="in" filter="dissolve">
                                      <p:cBhvr>
                                        <p:cTn id="18" dur="500"/>
                                        <p:tgtEl>
                                          <p:spTgt spid="2870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8708"/>
                                        </p:tgtEl>
                                        <p:attrNameLst>
                                          <p:attrName>style.visibility</p:attrName>
                                        </p:attrNameLst>
                                      </p:cBhvr>
                                      <p:to>
                                        <p:strVal val="visible"/>
                                      </p:to>
                                    </p:set>
                                    <p:animEffect transition="in" filter="dissolve">
                                      <p:cBhvr>
                                        <p:cTn id="21" dur="500"/>
                                        <p:tgtEl>
                                          <p:spTgt spid="2870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8710"/>
                                        </p:tgtEl>
                                        <p:attrNameLst>
                                          <p:attrName>style.visibility</p:attrName>
                                        </p:attrNameLst>
                                      </p:cBhvr>
                                      <p:to>
                                        <p:strVal val="visible"/>
                                      </p:to>
                                    </p:set>
                                    <p:animEffect transition="in" filter="dissolve">
                                      <p:cBhvr>
                                        <p:cTn id="24" dur="500"/>
                                        <p:tgtEl>
                                          <p:spTgt spid="28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05" grpId="0"/>
      <p:bldP spid="28706" grpId="0"/>
      <p:bldP spid="28707" grpId="0"/>
      <p:bldP spid="28708" grpId="0"/>
      <p:bldP spid="28709" grpId="0"/>
      <p:bldP spid="287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lgn="ctr"/>
            <a:r>
              <a:rPr lang="en-AU" altLang="en-US" sz="2800" b="1" dirty="0" smtClean="0">
                <a:latin typeface="+mn-lt"/>
              </a:rPr>
              <a:t>Manager–Lender Agency Relationships</a:t>
            </a:r>
          </a:p>
        </p:txBody>
      </p:sp>
      <p:sp>
        <p:nvSpPr>
          <p:cNvPr id="45059" name="Content Placeholder 2"/>
          <p:cNvSpPr>
            <a:spLocks noGrp="1"/>
          </p:cNvSpPr>
          <p:nvPr>
            <p:ph idx="4294967295"/>
          </p:nvPr>
        </p:nvSpPr>
        <p:spPr>
          <a:xfrm>
            <a:off x="395288" y="1663700"/>
            <a:ext cx="8442325" cy="4752975"/>
          </a:xfrm>
          <a:prstGeom prst="rect">
            <a:avLst/>
          </a:prstGeom>
        </p:spPr>
        <p:txBody>
          <a:bodyPr/>
          <a:lstStyle/>
          <a:p>
            <a:pPr>
              <a:buFont typeface="Arial" panose="020B0604020202020204" pitchFamily="34" charset="0"/>
              <a:buChar char="•"/>
            </a:pPr>
            <a:r>
              <a:rPr lang="en-AU" altLang="en-US" sz="2400" dirty="0" smtClean="0"/>
              <a:t>When a lender agrees to provide funds to an entity there is the risk that the lending party may not repay those funds.</a:t>
            </a:r>
          </a:p>
          <a:p>
            <a:pPr lvl="4">
              <a:buFont typeface="Wingdings" panose="05000000000000000000" pitchFamily="2" charset="2"/>
              <a:buChar char="Ø"/>
            </a:pPr>
            <a:r>
              <a:rPr lang="en-AU" altLang="en-US" sz="2400" dirty="0" smtClean="0"/>
              <a:t>Excessive dividend payments</a:t>
            </a:r>
          </a:p>
          <a:p>
            <a:pPr lvl="4">
              <a:buFont typeface="Wingdings" panose="05000000000000000000" pitchFamily="2" charset="2"/>
              <a:buChar char="Ø"/>
            </a:pPr>
            <a:r>
              <a:rPr lang="en-AU" altLang="en-US" sz="2400" dirty="0" smtClean="0"/>
              <a:t>Underinvestment</a:t>
            </a:r>
          </a:p>
          <a:p>
            <a:pPr lvl="4">
              <a:buFont typeface="Wingdings" panose="05000000000000000000" pitchFamily="2" charset="2"/>
              <a:buChar char="Ø"/>
            </a:pPr>
            <a:r>
              <a:rPr lang="en-AU" altLang="en-US" sz="2400" dirty="0" smtClean="0"/>
              <a:t>Asset substitution</a:t>
            </a:r>
          </a:p>
          <a:p>
            <a:pPr lvl="4">
              <a:buFont typeface="Wingdings" panose="05000000000000000000" pitchFamily="2" charset="2"/>
              <a:buChar char="Ø"/>
            </a:pPr>
            <a:r>
              <a:rPr lang="en-AU" altLang="en-US" sz="2400" dirty="0" smtClean="0"/>
              <a:t>Claim dilution</a:t>
            </a:r>
          </a:p>
          <a:p>
            <a:pPr lvl="1">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To avoid higher interest costs managers have incentives to show they are acting in a way that is not detrimental to lenders.</a:t>
            </a:r>
          </a:p>
        </p:txBody>
      </p:sp>
      <p:sp>
        <p:nvSpPr>
          <p:cNvPr id="4506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2F1C003A-C976-4542-8200-FF809D6781B9}" type="slidenum">
              <a:rPr lang="en-AU" altLang="en-US" sz="900" smtClean="0">
                <a:solidFill>
                  <a:schemeClr val="tx2"/>
                </a:solidFill>
              </a:rPr>
              <a:pPr eaLnBrk="1" hangingPunct="1">
                <a:spcAft>
                  <a:spcPct val="0"/>
                </a:spcAft>
                <a:buFontTx/>
                <a:buNone/>
              </a:pPr>
              <a:t>19</a:t>
            </a:fld>
            <a:endParaRPr lang="en-AU" altLang="en-US" sz="900" smtClean="0">
              <a:solidFill>
                <a:schemeClr val="tx2"/>
              </a:solidFill>
            </a:endParaRPr>
          </a:p>
        </p:txBody>
      </p:sp>
    </p:spTree>
    <p:extLst>
      <p:ext uri="{BB962C8B-B14F-4D97-AF65-F5344CB8AC3E}">
        <p14:creationId xmlns:p14="http://schemas.microsoft.com/office/powerpoint/2010/main" val="3182693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2"/>
          <p:cNvSpPr>
            <a:spLocks noGrp="1"/>
          </p:cNvSpPr>
          <p:nvPr>
            <p:ph type="sldNum" sz="quarter" idx="12"/>
          </p:nvPr>
        </p:nvSpPr>
        <p:spPr>
          <a:xfrm>
            <a:off x="8604770" y="6542088"/>
            <a:ext cx="359718" cy="12727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E91386D5-E68B-47D0-84F3-4F67E0BA1294}" type="slidenum">
              <a:rPr lang="en-AU" altLang="en-US" sz="1400" smtClean="0"/>
              <a:pPr eaLnBrk="1" hangingPunct="1">
                <a:spcAft>
                  <a:spcPct val="0"/>
                </a:spcAft>
                <a:buFontTx/>
                <a:buNone/>
              </a:pPr>
              <a:t>20</a:t>
            </a:fld>
            <a:endParaRPr lang="en-AU" altLang="en-US" sz="1400" smtClean="0"/>
          </a:p>
        </p:txBody>
      </p:sp>
      <p:graphicFrame>
        <p:nvGraphicFramePr>
          <p:cNvPr id="4" name="Table 3"/>
          <p:cNvGraphicFramePr>
            <a:graphicFrameLocks noGrp="1"/>
          </p:cNvGraphicFramePr>
          <p:nvPr>
            <p:extLst>
              <p:ext uri="{D42A27DB-BD31-4B8C-83A1-F6EECF244321}">
                <p14:modId xmlns:p14="http://schemas.microsoft.com/office/powerpoint/2010/main" val="656776297"/>
              </p:ext>
            </p:extLst>
          </p:nvPr>
        </p:nvGraphicFramePr>
        <p:xfrm>
          <a:off x="379131" y="260648"/>
          <a:ext cx="8569325" cy="6264696"/>
        </p:xfrm>
        <a:graphic>
          <a:graphicData uri="http://schemas.openxmlformats.org/drawingml/2006/table">
            <a:tbl>
              <a:tblPr/>
              <a:tblGrid>
                <a:gridCol w="1657350">
                  <a:extLst>
                    <a:ext uri="{9D8B030D-6E8A-4147-A177-3AD203B41FA5}">
                      <a16:colId xmlns:a16="http://schemas.microsoft.com/office/drawing/2014/main" val="20000"/>
                    </a:ext>
                  </a:extLst>
                </a:gridCol>
                <a:gridCol w="6911975">
                  <a:extLst>
                    <a:ext uri="{9D8B030D-6E8A-4147-A177-3AD203B41FA5}">
                      <a16:colId xmlns:a16="http://schemas.microsoft.com/office/drawing/2014/main" val="20001"/>
                    </a:ext>
                  </a:extLst>
                </a:gridCol>
              </a:tblGrid>
              <a:tr h="64006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dirty="0" smtClean="0">
                          <a:ln>
                            <a:noFill/>
                          </a:ln>
                          <a:solidFill>
                            <a:srgbClr val="FFFFFF"/>
                          </a:solidFill>
                          <a:effectLst/>
                          <a:latin typeface="Arial" pitchFamily="34" charset="0"/>
                          <a:ea typeface="ＭＳ Ｐゴシック" pitchFamily="34" charset="-128"/>
                        </a:rPr>
                        <a:t>Agency problem</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dirty="0" smtClean="0">
                          <a:ln>
                            <a:noFill/>
                          </a:ln>
                          <a:solidFill>
                            <a:srgbClr val="FFFFFF"/>
                          </a:solidFill>
                          <a:effectLst/>
                          <a:latin typeface="Arial" pitchFamily="34" charset="0"/>
                          <a:ea typeface="ＭＳ Ｐゴシック" pitchFamily="34" charset="-128"/>
                        </a:rPr>
                        <a:t>Conflicts between managers and lenders?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62862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393938"/>
                          </a:solidFill>
                          <a:effectLst/>
                          <a:latin typeface="Arial" pitchFamily="34" charset="0"/>
                          <a:ea typeface="ＭＳ Ｐゴシック" pitchFamily="34" charset="-128"/>
                        </a:rPr>
                        <a:t>Excessive dividend payments</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800" b="0" i="0" u="none" strike="noStrike" cap="none" normalizeH="0" baseline="0" smtClean="0">
                        <a:ln>
                          <a:noFill/>
                        </a:ln>
                        <a:solidFill>
                          <a:srgbClr val="393938"/>
                        </a:solidFill>
                        <a:effectLst/>
                        <a:latin typeface="Arial" pitchFamily="34"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3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1"/>
                  </a:ext>
                </a:extLst>
              </a:tr>
              <a:tr h="136830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393938"/>
                          </a:solidFill>
                          <a:effectLst/>
                          <a:latin typeface="Arial" pitchFamily="34" charset="0"/>
                          <a:ea typeface="ＭＳ Ｐゴシック" pitchFamily="34" charset="-128"/>
                        </a:rPr>
                        <a:t>Underinvestment</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3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2"/>
                  </a:ext>
                </a:extLst>
              </a:tr>
              <a:tr h="176434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393938"/>
                          </a:solidFill>
                          <a:effectLst/>
                          <a:latin typeface="Arial" pitchFamily="34" charset="0"/>
                          <a:ea typeface="ＭＳ Ｐゴシック" pitchFamily="34" charset="-128"/>
                        </a:rPr>
                        <a:t>Asset substitution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3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3"/>
                  </a:ext>
                </a:extLst>
              </a:tr>
              <a:tr h="86335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1800" b="1" i="0" u="none" strike="noStrike" cap="none" normalizeH="0" baseline="0" smtClean="0">
                          <a:ln>
                            <a:noFill/>
                          </a:ln>
                          <a:solidFill>
                            <a:srgbClr val="393938"/>
                          </a:solidFill>
                          <a:effectLst/>
                          <a:latin typeface="Arial" pitchFamily="34" charset="0"/>
                          <a:ea typeface="ＭＳ Ｐゴシック" pitchFamily="34" charset="-128"/>
                        </a:rPr>
                        <a:t>Claim dilution</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300" b="0" i="0" u="none" strike="noStrike" cap="none" normalizeH="0" baseline="0" dirty="0" smtClean="0">
                        <a:ln>
                          <a:noFill/>
                        </a:ln>
                        <a:solidFill>
                          <a:srgbClr val="393938"/>
                        </a:solidFill>
                        <a:effectLst/>
                        <a:latin typeface="Arial" pitchFamily="34" charset="0"/>
                        <a:ea typeface="ＭＳ Ｐゴシック" pitchFamily="34" charset="-128"/>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4"/>
                  </a:ext>
                </a:extLst>
              </a:tr>
            </a:tbl>
          </a:graphicData>
        </a:graphic>
      </p:graphicFrame>
      <p:sp>
        <p:nvSpPr>
          <p:cNvPr id="2" name="Rectangle 1"/>
          <p:cNvSpPr/>
          <p:nvPr/>
        </p:nvSpPr>
        <p:spPr>
          <a:xfrm>
            <a:off x="2123728" y="1052736"/>
            <a:ext cx="6624736" cy="1200329"/>
          </a:xfrm>
          <a:prstGeom prst="rect">
            <a:avLst/>
          </a:prstGeom>
        </p:spPr>
        <p:txBody>
          <a:bodyPr wrap="square">
            <a:spAutoFit/>
          </a:bodyPr>
          <a:lstStyle/>
          <a:p>
            <a:pPr lvl="0" defTabSz="457200"/>
            <a:r>
              <a:rPr lang="en-AU" sz="1800" dirty="0">
                <a:solidFill>
                  <a:srgbClr val="393938"/>
                </a:solidFill>
                <a:ea typeface="ＭＳ Ｐゴシック" pitchFamily="34" charset="-128"/>
              </a:rPr>
              <a:t>Shareholders </a:t>
            </a:r>
            <a:r>
              <a:rPr lang="en-AU" sz="1800" dirty="0" smtClean="0">
                <a:solidFill>
                  <a:srgbClr val="393938"/>
                </a:solidFill>
                <a:ea typeface="ＭＳ Ｐゴシック" pitchFamily="34" charset="-128"/>
              </a:rPr>
              <a:t>dividends, managers </a:t>
            </a:r>
            <a:r>
              <a:rPr lang="en-AU" sz="1800" dirty="0">
                <a:solidFill>
                  <a:srgbClr val="393938"/>
                </a:solidFill>
                <a:ea typeface="ＭＳ Ｐゴシック" pitchFamily="34" charset="-128"/>
              </a:rPr>
              <a:t>distribute excessively</a:t>
            </a:r>
          </a:p>
          <a:p>
            <a:pPr lvl="0" defTabSz="457200"/>
            <a:endParaRPr lang="en-AU" sz="1800" dirty="0">
              <a:solidFill>
                <a:srgbClr val="393938"/>
              </a:solidFill>
              <a:ea typeface="ＭＳ Ｐゴシック" pitchFamily="34" charset="-128"/>
            </a:endParaRPr>
          </a:p>
          <a:p>
            <a:pPr lvl="0" defTabSz="457200"/>
            <a:r>
              <a:rPr lang="en-AU" sz="1800" dirty="0">
                <a:solidFill>
                  <a:srgbClr val="393938"/>
                </a:solidFill>
                <a:ea typeface="ＭＳ Ｐゴシック" pitchFamily="34" charset="-128"/>
              </a:rPr>
              <a:t>Lenders are concerned with firms paying too much dividend: cash ↓, asset↓, default risk↑</a:t>
            </a:r>
          </a:p>
        </p:txBody>
      </p:sp>
      <p:sp>
        <p:nvSpPr>
          <p:cNvPr id="3" name="Rectangle 2"/>
          <p:cNvSpPr/>
          <p:nvPr/>
        </p:nvSpPr>
        <p:spPr>
          <a:xfrm>
            <a:off x="2138432" y="2619171"/>
            <a:ext cx="6826056" cy="1200329"/>
          </a:xfrm>
          <a:prstGeom prst="rect">
            <a:avLst/>
          </a:prstGeom>
        </p:spPr>
        <p:txBody>
          <a:bodyPr wrap="square">
            <a:spAutoFit/>
          </a:bodyPr>
          <a:lstStyle/>
          <a:p>
            <a:pPr lvl="0" defTabSz="457200"/>
            <a:r>
              <a:rPr lang="en-AU" sz="1800" dirty="0">
                <a:solidFill>
                  <a:srgbClr val="393938"/>
                </a:solidFill>
                <a:ea typeface="ＭＳ Ｐゴシック" pitchFamily="34" charset="-128"/>
              </a:rPr>
              <a:t>In the event of liquidation, lenders get the funds first </a:t>
            </a:r>
          </a:p>
          <a:p>
            <a:pPr lvl="0" defTabSz="457200"/>
            <a:endParaRPr lang="en-AU" sz="1800" dirty="0">
              <a:solidFill>
                <a:srgbClr val="393938"/>
              </a:solidFill>
              <a:ea typeface="ＭＳ Ｐゴシック" pitchFamily="34" charset="-128"/>
            </a:endParaRPr>
          </a:p>
          <a:p>
            <a:pPr lvl="0" defTabSz="457200"/>
            <a:r>
              <a:rPr lang="en-AU" sz="1800" dirty="0">
                <a:solidFill>
                  <a:srgbClr val="393938"/>
                </a:solidFill>
                <a:ea typeface="ＭＳ Ｐゴシック" pitchFamily="34" charset="-128"/>
              </a:rPr>
              <a:t>Managers, on behalf of owners, have incentives not to invest in positive NPV projects that can increase funds available to lenders</a:t>
            </a:r>
          </a:p>
        </p:txBody>
      </p:sp>
      <p:sp>
        <p:nvSpPr>
          <p:cNvPr id="5" name="Rectangle 4"/>
          <p:cNvSpPr/>
          <p:nvPr/>
        </p:nvSpPr>
        <p:spPr>
          <a:xfrm>
            <a:off x="2123130" y="4071680"/>
            <a:ext cx="6826056" cy="1477328"/>
          </a:xfrm>
          <a:prstGeom prst="rect">
            <a:avLst/>
          </a:prstGeom>
        </p:spPr>
        <p:txBody>
          <a:bodyPr wrap="square">
            <a:spAutoFit/>
          </a:bodyPr>
          <a:lstStyle/>
          <a:p>
            <a:pPr lvl="0" defTabSz="457200"/>
            <a:r>
              <a:rPr lang="en-AU" sz="1800" dirty="0">
                <a:solidFill>
                  <a:srgbClr val="393938"/>
                </a:solidFill>
                <a:ea typeface="ＭＳ Ｐゴシック" pitchFamily="34" charset="-128"/>
              </a:rPr>
              <a:t>Managers choose riskier investment to maximize shareholder returns </a:t>
            </a:r>
          </a:p>
          <a:p>
            <a:pPr lvl="0" defTabSz="457200"/>
            <a:endParaRPr lang="en-AU" sz="1800" dirty="0">
              <a:solidFill>
                <a:srgbClr val="393938"/>
              </a:solidFill>
              <a:ea typeface="ＭＳ Ｐゴシック" pitchFamily="34" charset="-128"/>
            </a:endParaRPr>
          </a:p>
          <a:p>
            <a:pPr lvl="0" defTabSz="457200"/>
            <a:r>
              <a:rPr lang="en-AU" sz="1800" dirty="0">
                <a:ea typeface="ＭＳ Ｐゴシック" pitchFamily="34" charset="-128"/>
              </a:rPr>
              <a:t>Lenders bear the downside risk, but do not share upside benefits of such riskier investments (the repayment to lenders is fixed)</a:t>
            </a:r>
          </a:p>
        </p:txBody>
      </p:sp>
      <p:sp>
        <p:nvSpPr>
          <p:cNvPr id="6" name="Rectangle 5"/>
          <p:cNvSpPr/>
          <p:nvPr/>
        </p:nvSpPr>
        <p:spPr>
          <a:xfrm>
            <a:off x="2123130" y="5801189"/>
            <a:ext cx="6841358" cy="646331"/>
          </a:xfrm>
          <a:prstGeom prst="rect">
            <a:avLst/>
          </a:prstGeom>
        </p:spPr>
        <p:txBody>
          <a:bodyPr wrap="square">
            <a:spAutoFit/>
          </a:bodyPr>
          <a:lstStyle/>
          <a:p>
            <a:pPr lvl="0" defTabSz="457200"/>
            <a:r>
              <a:rPr lang="en-AU" sz="1800" dirty="0">
                <a:solidFill>
                  <a:srgbClr val="393938"/>
                </a:solidFill>
                <a:ea typeface="ＭＳ Ｐゴシック" pitchFamily="34" charset="-128"/>
              </a:rPr>
              <a:t>Increase borrowing from higher priority debt can reduce security to lenders</a:t>
            </a:r>
          </a:p>
        </p:txBody>
      </p:sp>
    </p:spTree>
    <p:extLst>
      <p:ext uri="{BB962C8B-B14F-4D97-AF65-F5344CB8AC3E}">
        <p14:creationId xmlns:p14="http://schemas.microsoft.com/office/powerpoint/2010/main" val="82902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algn="ctr"/>
            <a:r>
              <a:rPr lang="en-AU" altLang="en-US" sz="2800" b="1" dirty="0" smtClean="0">
                <a:latin typeface="+mn-lt"/>
              </a:rPr>
              <a:t>Role of Accounting Information in Reducing Agency Problems</a:t>
            </a:r>
          </a:p>
        </p:txBody>
      </p:sp>
      <p:sp>
        <p:nvSpPr>
          <p:cNvPr id="49155" name="Content Placeholder 2"/>
          <p:cNvSpPr>
            <a:spLocks noGrp="1"/>
          </p:cNvSpPr>
          <p:nvPr>
            <p:ph idx="4294967295"/>
          </p:nvPr>
        </p:nvSpPr>
        <p:spPr>
          <a:xfrm>
            <a:off x="395537" y="1970237"/>
            <a:ext cx="8442325" cy="4571851"/>
          </a:xfrm>
          <a:prstGeom prst="rect">
            <a:avLst/>
          </a:prstGeom>
        </p:spPr>
        <p:txBody>
          <a:bodyPr/>
          <a:lstStyle/>
          <a:p>
            <a:pPr>
              <a:buFont typeface="Arial" panose="020B0604020202020204" pitchFamily="34" charset="0"/>
              <a:buChar char="•"/>
            </a:pPr>
            <a:r>
              <a:rPr lang="en-AU" altLang="en-US" sz="2400" dirty="0" smtClean="0"/>
              <a:t>Accounting information forms one of the major components of both </a:t>
            </a:r>
            <a:r>
              <a:rPr lang="en-AU" altLang="en-US" sz="2400" b="1" dirty="0" smtClean="0"/>
              <a:t>manager remuneration and lending contracts</a:t>
            </a:r>
            <a:r>
              <a:rPr lang="en-AU" altLang="en-US" sz="2400" dirty="0" smtClean="0"/>
              <a:t>. </a:t>
            </a:r>
          </a:p>
          <a:p>
            <a:pPr>
              <a:buFont typeface="Arial" panose="020B0604020202020204" pitchFamily="34" charset="0"/>
              <a:buChar char="•"/>
            </a:pPr>
            <a:r>
              <a:rPr lang="en-AU" altLang="en-US" sz="2400" dirty="0" smtClean="0"/>
              <a:t>For managers accounting information plays two roles in the contracting process: </a:t>
            </a:r>
          </a:p>
          <a:p>
            <a:pPr marL="800100" lvl="1" indent="-342900">
              <a:buFont typeface="Wingdings" panose="05000000000000000000" pitchFamily="2" charset="2"/>
              <a:buChar char="Ø"/>
            </a:pPr>
            <a:r>
              <a:rPr lang="en-AU" altLang="en-US" sz="2400" dirty="0" smtClean="0"/>
              <a:t>To write the terms of managerial contracts.</a:t>
            </a:r>
          </a:p>
          <a:p>
            <a:pPr marL="800100" lvl="1" indent="-342900">
              <a:buFont typeface="Wingdings" panose="05000000000000000000" pitchFamily="2" charset="2"/>
              <a:buChar char="Ø"/>
            </a:pPr>
            <a:r>
              <a:rPr lang="en-AU" altLang="en-US" sz="2400" dirty="0" smtClean="0"/>
              <a:t>To determine performance against the terms of the contracts and consequently the amount of bonus and other pay components managers will receive.</a:t>
            </a:r>
          </a:p>
          <a:p>
            <a:pPr marL="971550" lvl="1" indent="-514350">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Lenders look to regular financial updates to ensure companies are maintaining the terms of their covenants.</a:t>
            </a:r>
          </a:p>
        </p:txBody>
      </p:sp>
      <p:sp>
        <p:nvSpPr>
          <p:cNvPr id="49156" name="Slide Number Placeholder 2"/>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EBB78D72-9B46-42B7-B7D9-9EBDCD5FD5AB}" type="slidenum">
              <a:rPr lang="en-AU" altLang="en-US" sz="900" smtClean="0">
                <a:solidFill>
                  <a:schemeClr val="tx2"/>
                </a:solidFill>
              </a:rPr>
              <a:pPr eaLnBrk="1" hangingPunct="1">
                <a:spcAft>
                  <a:spcPct val="0"/>
                </a:spcAft>
                <a:buFontTx/>
                <a:buNone/>
              </a:pPr>
              <a:t>21</a:t>
            </a:fld>
            <a:endParaRPr lang="en-AU" altLang="en-US" sz="900" smtClean="0">
              <a:solidFill>
                <a:schemeClr val="tx2"/>
              </a:solidFill>
            </a:endParaRPr>
          </a:p>
        </p:txBody>
      </p:sp>
    </p:spTree>
    <p:extLst>
      <p:ext uri="{BB962C8B-B14F-4D97-AF65-F5344CB8AC3E}">
        <p14:creationId xmlns:p14="http://schemas.microsoft.com/office/powerpoint/2010/main" val="39193748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algn="ctr"/>
            <a:r>
              <a:rPr lang="en-AU" altLang="en-US" sz="2800" b="1" dirty="0" smtClean="0">
                <a:latin typeface="+mn-lt"/>
              </a:rPr>
              <a:t>Information Asymmetry</a:t>
            </a:r>
          </a:p>
        </p:txBody>
      </p:sp>
      <p:sp>
        <p:nvSpPr>
          <p:cNvPr id="50179" name="Content Placeholder 2"/>
          <p:cNvSpPr>
            <a:spLocks noGrp="1"/>
          </p:cNvSpPr>
          <p:nvPr>
            <p:ph idx="4294967295"/>
          </p:nvPr>
        </p:nvSpPr>
        <p:spPr>
          <a:xfrm>
            <a:off x="395288" y="2132856"/>
            <a:ext cx="8442325" cy="4320332"/>
          </a:xfrm>
          <a:prstGeom prst="rect">
            <a:avLst/>
          </a:prstGeom>
        </p:spPr>
        <p:txBody>
          <a:bodyPr/>
          <a:lstStyle/>
          <a:p>
            <a:pPr>
              <a:buFont typeface="Arial" panose="020B0604020202020204" pitchFamily="34" charset="0"/>
              <a:buChar char="•"/>
            </a:pPr>
            <a:r>
              <a:rPr lang="en-AU" altLang="en-US" sz="2400" dirty="0" smtClean="0"/>
              <a:t>Results from managers having more information about the current and future prospects of the entity than outsiders.</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Managers can choose when and how to disseminate this information.</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Under positive accounting theory there are incentives to disclose most news, good or bad, to the market.</a:t>
            </a:r>
          </a:p>
        </p:txBody>
      </p:sp>
      <p:sp>
        <p:nvSpPr>
          <p:cNvPr id="5018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0F8F7E48-D17D-45A2-85D9-61F6E6DEB75A}" type="slidenum">
              <a:rPr lang="en-AU" altLang="en-US" sz="900" smtClean="0">
                <a:solidFill>
                  <a:schemeClr val="tx2"/>
                </a:solidFill>
              </a:rPr>
              <a:pPr eaLnBrk="1" hangingPunct="1">
                <a:spcAft>
                  <a:spcPct val="0"/>
                </a:spcAft>
                <a:buFontTx/>
                <a:buNone/>
              </a:pPr>
              <a:t>22</a:t>
            </a:fld>
            <a:endParaRPr lang="en-AU" altLang="en-US" sz="900" smtClean="0">
              <a:solidFill>
                <a:schemeClr val="tx2"/>
              </a:solidFill>
            </a:endParaRPr>
          </a:p>
        </p:txBody>
      </p:sp>
    </p:spTree>
    <p:extLst>
      <p:ext uri="{BB962C8B-B14F-4D97-AF65-F5344CB8AC3E}">
        <p14:creationId xmlns:p14="http://schemas.microsoft.com/office/powerpoint/2010/main" val="12480583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algn="ctr"/>
            <a:r>
              <a:rPr lang="en-AU" altLang="en-US" sz="2800" b="1" dirty="0" smtClean="0">
                <a:latin typeface="+mn-lt"/>
              </a:rPr>
              <a:t>Role of Accounting </a:t>
            </a:r>
            <a:r>
              <a:rPr lang="en-AU" altLang="en-US" sz="2800" b="1" dirty="0" smtClean="0">
                <a:latin typeface="+mn-lt"/>
              </a:rPr>
              <a:t>Standards in </a:t>
            </a:r>
            <a:r>
              <a:rPr lang="en-AU" altLang="en-US" sz="2800" b="1" dirty="0" smtClean="0">
                <a:latin typeface="+mn-lt"/>
              </a:rPr>
              <a:t>Reducing Agency Problems</a:t>
            </a:r>
          </a:p>
        </p:txBody>
      </p:sp>
      <p:sp>
        <p:nvSpPr>
          <p:cNvPr id="49155" name="Content Placeholder 2"/>
          <p:cNvSpPr>
            <a:spLocks noGrp="1"/>
          </p:cNvSpPr>
          <p:nvPr>
            <p:ph idx="4294967295"/>
          </p:nvPr>
        </p:nvSpPr>
        <p:spPr>
          <a:xfrm>
            <a:off x="372018" y="2204864"/>
            <a:ext cx="8442325" cy="4571851"/>
          </a:xfrm>
          <a:prstGeom prst="rect">
            <a:avLst/>
          </a:prstGeom>
        </p:spPr>
        <p:txBody>
          <a:bodyPr/>
          <a:lstStyle/>
          <a:p>
            <a:pPr marL="0" indent="0"/>
            <a:r>
              <a:rPr lang="en-US" altLang="en-US" sz="2400" b="1" dirty="0" smtClean="0"/>
              <a:t>Barker and </a:t>
            </a:r>
            <a:r>
              <a:rPr lang="en-US" altLang="en-US" sz="2400" b="1" dirty="0" err="1" smtClean="0"/>
              <a:t>McGeachin</a:t>
            </a:r>
            <a:r>
              <a:rPr lang="en-US" altLang="en-US" sz="2400" b="1" dirty="0" smtClean="0"/>
              <a:t> (2015):</a:t>
            </a:r>
          </a:p>
          <a:p>
            <a:pPr>
              <a:buFont typeface="Arial" panose="020B0604020202020204" pitchFamily="34" charset="0"/>
              <a:buChar char="•"/>
            </a:pPr>
            <a:r>
              <a:rPr lang="en-US" altLang="en-US" sz="2400" dirty="0" smtClean="0"/>
              <a:t>As a result </a:t>
            </a:r>
            <a:r>
              <a:rPr lang="en-US" altLang="en-US" sz="2400" dirty="0"/>
              <a:t>of information asymmetry between </a:t>
            </a:r>
            <a:r>
              <a:rPr lang="en-US" altLang="en-US" sz="2400" dirty="0" smtClean="0"/>
              <a:t>preparers and users, conservatism is a way to reduce opportunistic financial reporting practices.</a:t>
            </a:r>
            <a:endParaRPr lang="en-US" altLang="en-US" sz="2400" dirty="0"/>
          </a:p>
          <a:p>
            <a:pPr>
              <a:buFont typeface="Arial" panose="020B0604020202020204" pitchFamily="34" charset="0"/>
              <a:buChar char="•"/>
            </a:pPr>
            <a:r>
              <a:rPr lang="en-US" altLang="en-US" sz="2400" dirty="0" smtClean="0"/>
              <a:t>IFRS mitigates agency problems since it tends to recognize losses earlier than gains.</a:t>
            </a:r>
          </a:p>
          <a:p>
            <a:pPr>
              <a:buFont typeface="Arial" panose="020B0604020202020204" pitchFamily="34" charset="0"/>
              <a:buChar char="•"/>
            </a:pPr>
            <a:r>
              <a:rPr lang="en-US" altLang="en-US" sz="2400" dirty="0"/>
              <a:t>H</a:t>
            </a:r>
            <a:r>
              <a:rPr lang="en-US" altLang="en-US" sz="2400" dirty="0" smtClean="0"/>
              <a:t>owever</a:t>
            </a:r>
            <a:r>
              <a:rPr lang="en-US" altLang="en-US" sz="2400" dirty="0"/>
              <a:t>, “the weakness in IFRS that the paper highlights is that the Framework acknowledges neither the existence of agency problems, nor the role of financial statements in mitigating those problems” (p. 202).</a:t>
            </a:r>
            <a:endParaRPr lang="en-AU" altLang="en-US" sz="2400" dirty="0" smtClean="0"/>
          </a:p>
        </p:txBody>
      </p:sp>
      <p:sp>
        <p:nvSpPr>
          <p:cNvPr id="49156" name="Slide Number Placeholder 2"/>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EBB78D72-9B46-42B7-B7D9-9EBDCD5FD5AB}" type="slidenum">
              <a:rPr lang="en-AU" altLang="en-US" sz="900" smtClean="0">
                <a:solidFill>
                  <a:schemeClr val="tx2"/>
                </a:solidFill>
              </a:rPr>
              <a:pPr eaLnBrk="1" hangingPunct="1">
                <a:spcAft>
                  <a:spcPct val="0"/>
                </a:spcAft>
                <a:buFontTx/>
                <a:buNone/>
              </a:pPr>
              <a:t>23</a:t>
            </a:fld>
            <a:endParaRPr lang="en-AU" altLang="en-US" sz="900" smtClean="0">
              <a:solidFill>
                <a:schemeClr val="tx2"/>
              </a:solidFill>
            </a:endParaRPr>
          </a:p>
        </p:txBody>
      </p:sp>
    </p:spTree>
    <p:extLst>
      <p:ext uri="{BB962C8B-B14F-4D97-AF65-F5344CB8AC3E}">
        <p14:creationId xmlns:p14="http://schemas.microsoft.com/office/powerpoint/2010/main" val="5771053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latin typeface="+mn-lt"/>
              </a:rPr>
              <a:t>Criticisms of PAT</a:t>
            </a:r>
            <a:endParaRPr lang="en-AU" sz="2800" b="1" dirty="0">
              <a:latin typeface="+mn-lt"/>
            </a:endParaRPr>
          </a:p>
        </p:txBody>
      </p:sp>
      <p:sp>
        <p:nvSpPr>
          <p:cNvPr id="3" name="Text Placeholder 2"/>
          <p:cNvSpPr>
            <a:spLocks noGrp="1"/>
          </p:cNvSpPr>
          <p:nvPr>
            <p:ph type="body" sz="quarter" idx="13"/>
          </p:nvPr>
        </p:nvSpPr>
        <p:spPr/>
        <p:txBody>
          <a:bodyPr/>
          <a:lstStyle/>
          <a:p>
            <a:r>
              <a:rPr lang="en-US" altLang="en-US" sz="2400" dirty="0"/>
              <a:t>Does not provide prescription so does not provide a means of improving accounting practice</a:t>
            </a:r>
          </a:p>
          <a:p>
            <a:r>
              <a:rPr lang="en-US" altLang="en-US" sz="2400" dirty="0"/>
              <a:t>Not value-free but rather is value-laden</a:t>
            </a:r>
          </a:p>
          <a:p>
            <a:r>
              <a:rPr lang="en-US" altLang="en-US" sz="2400" dirty="0"/>
              <a:t>Underlying assumption of wealth </a:t>
            </a:r>
            <a:r>
              <a:rPr lang="en-US" altLang="en-US" sz="2400" dirty="0" err="1"/>
              <a:t>maximisation</a:t>
            </a:r>
            <a:r>
              <a:rPr lang="en-US" altLang="en-US" sz="2400" dirty="0"/>
              <a:t> is simplistic</a:t>
            </a:r>
          </a:p>
          <a:p>
            <a:r>
              <a:rPr lang="en-US" altLang="en-US" sz="2400" dirty="0"/>
              <a:t>Issues being addressed have not shown any significant development</a:t>
            </a:r>
          </a:p>
          <a:p>
            <a:r>
              <a:rPr lang="en-US" altLang="en-US" sz="2400" dirty="0"/>
              <a:t>Scientifically flawed</a:t>
            </a:r>
          </a:p>
          <a:p>
            <a:endParaRPr lang="en-AU" sz="2400" dirty="0"/>
          </a:p>
        </p:txBody>
      </p:sp>
      <p:sp>
        <p:nvSpPr>
          <p:cNvPr id="4" name="Footer Placeholder 3"/>
          <p:cNvSpPr>
            <a:spLocks noGrp="1"/>
          </p:cNvSpPr>
          <p:nvPr>
            <p:ph type="ftr" sz="quarter" idx="14"/>
          </p:nvPr>
        </p:nvSpPr>
        <p:spPr/>
        <p:txBody>
          <a:bodyPr/>
          <a:lstStyle/>
          <a:p>
            <a:pPr>
              <a:defRPr/>
            </a:pPr>
            <a:r>
              <a:rPr lang="en-AU" altLang="en-US" smtClean="0"/>
              <a:t>Presentation title</a:t>
            </a:r>
            <a:endParaRPr lang="en-AU" altLang="en-US"/>
          </a:p>
        </p:txBody>
      </p:sp>
      <p:sp>
        <p:nvSpPr>
          <p:cNvPr id="5" name="Slide Number Placeholder 4"/>
          <p:cNvSpPr>
            <a:spLocks noGrp="1"/>
          </p:cNvSpPr>
          <p:nvPr>
            <p:ph type="sldNum" sz="quarter" idx="15"/>
          </p:nvPr>
        </p:nvSpPr>
        <p:spPr/>
        <p:txBody>
          <a:bodyPr/>
          <a:lstStyle/>
          <a:p>
            <a:fld id="{EB72FBF5-2C9F-4A60-88A9-90AC2FD4BE04}" type="slidenum">
              <a:rPr lang="en-AU" smtClean="0"/>
              <a:pPr/>
              <a:t>24</a:t>
            </a:fld>
            <a:endParaRPr lang="en-AU"/>
          </a:p>
        </p:txBody>
      </p:sp>
    </p:spTree>
    <p:extLst>
      <p:ext uri="{BB962C8B-B14F-4D97-AF65-F5344CB8AC3E}">
        <p14:creationId xmlns:p14="http://schemas.microsoft.com/office/powerpoint/2010/main" val="666015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latin typeface="+mn-lt"/>
              </a:rPr>
              <a:t>Normative accounting theories</a:t>
            </a:r>
            <a:endParaRPr lang="en-AU" sz="2800" b="1" dirty="0">
              <a:latin typeface="+mn-lt"/>
            </a:endParaRPr>
          </a:p>
        </p:txBody>
      </p:sp>
      <p:sp>
        <p:nvSpPr>
          <p:cNvPr id="3" name="Text Placeholder 2"/>
          <p:cNvSpPr>
            <a:spLocks noGrp="1"/>
          </p:cNvSpPr>
          <p:nvPr>
            <p:ph type="body" sz="quarter" idx="13"/>
          </p:nvPr>
        </p:nvSpPr>
        <p:spPr/>
        <p:txBody>
          <a:bodyPr/>
          <a:lstStyle/>
          <a:p>
            <a:pPr marL="360000" indent="0">
              <a:spcAft>
                <a:spcPts val="600"/>
              </a:spcAft>
              <a:defRPr/>
            </a:pPr>
            <a:r>
              <a:rPr lang="en-US" altLang="en-US" sz="2400" dirty="0"/>
              <a:t>In contrast with positive theories, normative theories:</a:t>
            </a:r>
          </a:p>
          <a:p>
            <a:pPr marL="360000" indent="0">
              <a:spcAft>
                <a:spcPts val="600"/>
              </a:spcAft>
              <a:defRPr/>
            </a:pPr>
            <a:r>
              <a:rPr lang="en-US" altLang="en-US" sz="2400" dirty="0"/>
              <a:t> seek to provide guidance in selecting accounting procedures that are most appropriate</a:t>
            </a:r>
          </a:p>
          <a:p>
            <a:pPr marL="360000" indent="0">
              <a:spcAft>
                <a:spcPts val="600"/>
              </a:spcAft>
              <a:defRPr/>
            </a:pPr>
            <a:r>
              <a:rPr lang="en-US" altLang="en-US" sz="2400" dirty="0"/>
              <a:t> prescribe what </a:t>
            </a:r>
            <a:r>
              <a:rPr lang="en-US" altLang="en-US" sz="2400" i="1" dirty="0"/>
              <a:t>should</a:t>
            </a:r>
            <a:r>
              <a:rPr lang="en-US" altLang="en-US" sz="2400" dirty="0"/>
              <a:t> be done</a:t>
            </a:r>
          </a:p>
          <a:p>
            <a:endParaRPr lang="en-AU" sz="2400" dirty="0"/>
          </a:p>
        </p:txBody>
      </p:sp>
      <p:sp>
        <p:nvSpPr>
          <p:cNvPr id="4" name="Footer Placeholder 3"/>
          <p:cNvSpPr>
            <a:spLocks noGrp="1"/>
          </p:cNvSpPr>
          <p:nvPr>
            <p:ph type="ftr" sz="quarter" idx="14"/>
          </p:nvPr>
        </p:nvSpPr>
        <p:spPr/>
        <p:txBody>
          <a:bodyPr/>
          <a:lstStyle/>
          <a:p>
            <a:pPr>
              <a:defRPr/>
            </a:pPr>
            <a:r>
              <a:rPr lang="en-AU" altLang="en-US" smtClean="0"/>
              <a:t>Presentation title</a:t>
            </a:r>
            <a:endParaRPr lang="en-AU" altLang="en-US"/>
          </a:p>
        </p:txBody>
      </p:sp>
      <p:sp>
        <p:nvSpPr>
          <p:cNvPr id="5" name="Slide Number Placeholder 4"/>
          <p:cNvSpPr>
            <a:spLocks noGrp="1"/>
          </p:cNvSpPr>
          <p:nvPr>
            <p:ph type="sldNum" sz="quarter" idx="15"/>
          </p:nvPr>
        </p:nvSpPr>
        <p:spPr/>
        <p:txBody>
          <a:bodyPr/>
          <a:lstStyle/>
          <a:p>
            <a:fld id="{EB72FBF5-2C9F-4A60-88A9-90AC2FD4BE04}" type="slidenum">
              <a:rPr lang="en-AU" smtClean="0"/>
              <a:pPr/>
              <a:t>25</a:t>
            </a:fld>
            <a:endParaRPr lang="en-AU"/>
          </a:p>
        </p:txBody>
      </p:sp>
    </p:spTree>
    <p:extLst>
      <p:ext uri="{BB962C8B-B14F-4D97-AF65-F5344CB8AC3E}">
        <p14:creationId xmlns:p14="http://schemas.microsoft.com/office/powerpoint/2010/main" val="7278780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The Conceptual Framework:</a:t>
            </a:r>
          </a:p>
        </p:txBody>
      </p:sp>
      <p:sp>
        <p:nvSpPr>
          <p:cNvPr id="3" name="Text Placeholder 2"/>
          <p:cNvSpPr>
            <a:spLocks noGrp="1"/>
          </p:cNvSpPr>
          <p:nvPr>
            <p:ph type="body" sz="quarter" idx="13"/>
          </p:nvPr>
        </p:nvSpPr>
        <p:spPr/>
        <p:txBody>
          <a:bodyPr/>
          <a:lstStyle/>
          <a:p>
            <a:pPr>
              <a:spcAft>
                <a:spcPts val="0"/>
              </a:spcAft>
              <a:buFont typeface="Arial" panose="020B0604020202020204" pitchFamily="34" charset="0"/>
              <a:buChar char="•"/>
            </a:pPr>
            <a:r>
              <a:rPr lang="en-US" altLang="en-US" sz="2400" dirty="0" smtClean="0"/>
              <a:t>is </a:t>
            </a:r>
            <a:r>
              <a:rPr lang="en-US" altLang="en-US" sz="2400" dirty="0"/>
              <a:t>considered a </a:t>
            </a:r>
            <a:r>
              <a:rPr lang="en-US" altLang="en-US" sz="2400" b="1" dirty="0"/>
              <a:t>normative theory</a:t>
            </a:r>
          </a:p>
          <a:p>
            <a:pPr>
              <a:spcAft>
                <a:spcPts val="0"/>
              </a:spcAft>
              <a:buFont typeface="Arial" panose="020B0604020202020204" pitchFamily="34" charset="0"/>
              <a:buChar char="•"/>
            </a:pPr>
            <a:r>
              <a:rPr lang="en-US" altLang="en-US" sz="2400" dirty="0"/>
              <a:t>seeks to identify the objective of </a:t>
            </a:r>
            <a:r>
              <a:rPr lang="en-US" altLang="en-US" sz="2400" dirty="0" smtClean="0"/>
              <a:t>GPFRs</a:t>
            </a:r>
            <a:endParaRPr lang="en-US" altLang="en-US" sz="2400" dirty="0"/>
          </a:p>
          <a:p>
            <a:pPr>
              <a:spcAft>
                <a:spcPts val="0"/>
              </a:spcAft>
              <a:buFont typeface="Arial" panose="020B0604020202020204" pitchFamily="34" charset="0"/>
              <a:buChar char="•"/>
            </a:pPr>
            <a:r>
              <a:rPr lang="en-US" altLang="en-US" sz="2400" dirty="0"/>
              <a:t>seeks to provide accounting guidance within a ‘coherent’ and ‘consistent’ framework</a:t>
            </a:r>
          </a:p>
          <a:p>
            <a:pPr>
              <a:spcAft>
                <a:spcPts val="0"/>
              </a:spcAft>
              <a:buFont typeface="Arial" panose="020B0604020202020204" pitchFamily="34" charset="0"/>
              <a:buChar char="•"/>
            </a:pPr>
            <a:r>
              <a:rPr lang="en-US" altLang="en-US" sz="2400" dirty="0"/>
              <a:t>identifies the qualitative characteristics financial information </a:t>
            </a:r>
            <a:r>
              <a:rPr lang="en-US" altLang="en-US" sz="2400" i="1" dirty="0"/>
              <a:t>should</a:t>
            </a:r>
            <a:r>
              <a:rPr lang="en-US" altLang="en-US" sz="2400" dirty="0"/>
              <a:t> possess</a:t>
            </a:r>
          </a:p>
          <a:p>
            <a:pPr>
              <a:spcAft>
                <a:spcPts val="0"/>
              </a:spcAft>
              <a:buFont typeface="Arial" panose="020B0604020202020204" pitchFamily="34" charset="0"/>
              <a:buChar char="•"/>
            </a:pPr>
            <a:r>
              <a:rPr lang="en-US" altLang="en-US" sz="2400" dirty="0"/>
              <a:t>makes recommendations that sometimes depart from current practice</a:t>
            </a:r>
          </a:p>
          <a:p>
            <a:endParaRPr lang="en-AU" sz="2400" dirty="0"/>
          </a:p>
        </p:txBody>
      </p:sp>
      <p:sp>
        <p:nvSpPr>
          <p:cNvPr id="4" name="Footer Placeholder 3"/>
          <p:cNvSpPr>
            <a:spLocks noGrp="1"/>
          </p:cNvSpPr>
          <p:nvPr>
            <p:ph type="ftr" sz="quarter" idx="14"/>
          </p:nvPr>
        </p:nvSpPr>
        <p:spPr/>
        <p:txBody>
          <a:bodyPr/>
          <a:lstStyle/>
          <a:p>
            <a:pPr>
              <a:defRPr/>
            </a:pPr>
            <a:r>
              <a:rPr lang="en-AU" altLang="en-US" smtClean="0"/>
              <a:t>Presentation title</a:t>
            </a:r>
            <a:endParaRPr lang="en-AU" altLang="en-US"/>
          </a:p>
        </p:txBody>
      </p:sp>
      <p:sp>
        <p:nvSpPr>
          <p:cNvPr id="5" name="Slide Number Placeholder 4"/>
          <p:cNvSpPr>
            <a:spLocks noGrp="1"/>
          </p:cNvSpPr>
          <p:nvPr>
            <p:ph type="sldNum" sz="quarter" idx="15"/>
          </p:nvPr>
        </p:nvSpPr>
        <p:spPr/>
        <p:txBody>
          <a:bodyPr/>
          <a:lstStyle/>
          <a:p>
            <a:fld id="{EB72FBF5-2C9F-4A60-88A9-90AC2FD4BE04}" type="slidenum">
              <a:rPr lang="en-AU" smtClean="0"/>
              <a:pPr/>
              <a:t>26</a:t>
            </a:fld>
            <a:endParaRPr lang="en-AU"/>
          </a:p>
        </p:txBody>
      </p:sp>
    </p:spTree>
    <p:extLst>
      <p:ext uri="{BB962C8B-B14F-4D97-AF65-F5344CB8AC3E}">
        <p14:creationId xmlns:p14="http://schemas.microsoft.com/office/powerpoint/2010/main" val="2339835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Systems-oriented theories</a:t>
            </a:r>
            <a:endParaRPr lang="en-AU" sz="2800" b="1" dirty="0"/>
          </a:p>
        </p:txBody>
      </p:sp>
      <p:sp>
        <p:nvSpPr>
          <p:cNvPr id="3" name="Text Placeholder 2"/>
          <p:cNvSpPr>
            <a:spLocks noGrp="1"/>
          </p:cNvSpPr>
          <p:nvPr>
            <p:ph type="body" sz="quarter" idx="13"/>
          </p:nvPr>
        </p:nvSpPr>
        <p:spPr/>
        <p:txBody>
          <a:bodyPr/>
          <a:lstStyle/>
          <a:p>
            <a:pPr>
              <a:lnSpc>
                <a:spcPct val="90000"/>
              </a:lnSpc>
            </a:pPr>
            <a:r>
              <a:rPr lang="en-US" altLang="en-US" sz="2400" dirty="0"/>
              <a:t>These theories focus on the role of </a:t>
            </a:r>
            <a:r>
              <a:rPr lang="en-US" altLang="en-US" sz="2400" b="1" dirty="0"/>
              <a:t>information and disclosure </a:t>
            </a:r>
            <a:r>
              <a:rPr lang="en-US" altLang="en-US" sz="2400" dirty="0"/>
              <a:t>in the relationships between </a:t>
            </a:r>
            <a:r>
              <a:rPr lang="en-US" altLang="en-US" sz="2400" dirty="0" err="1"/>
              <a:t>organisations</a:t>
            </a:r>
            <a:r>
              <a:rPr lang="en-US" altLang="en-US" sz="2400" dirty="0"/>
              <a:t>, the State, individuals and groups</a:t>
            </a:r>
          </a:p>
          <a:p>
            <a:pPr>
              <a:lnSpc>
                <a:spcPct val="90000"/>
              </a:lnSpc>
            </a:pPr>
            <a:r>
              <a:rPr lang="en-US" altLang="en-US" sz="2400" dirty="0"/>
              <a:t>The entity is assumed to be </a:t>
            </a:r>
            <a:r>
              <a:rPr lang="en-US" altLang="en-US" sz="2400" b="1" dirty="0"/>
              <a:t>influenced by the society </a:t>
            </a:r>
            <a:r>
              <a:rPr lang="en-US" altLang="en-US" sz="2400" dirty="0"/>
              <a:t>in which it operates and to have an influence on it</a:t>
            </a:r>
          </a:p>
          <a:p>
            <a:pPr>
              <a:lnSpc>
                <a:spcPct val="90000"/>
              </a:lnSpc>
            </a:pPr>
            <a:r>
              <a:rPr lang="en-US" altLang="en-US" sz="2400" dirty="0" smtClean="0"/>
              <a:t>Include</a:t>
            </a:r>
            <a:r>
              <a:rPr lang="en-US" altLang="en-US" sz="2400" dirty="0"/>
              <a:t>:</a:t>
            </a:r>
          </a:p>
          <a:p>
            <a:pPr lvl="1">
              <a:lnSpc>
                <a:spcPct val="90000"/>
              </a:lnSpc>
              <a:spcAft>
                <a:spcPts val="1200"/>
              </a:spcAft>
            </a:pPr>
            <a:r>
              <a:rPr lang="en-US" altLang="en-US" sz="2400" b="1" dirty="0"/>
              <a:t>Stakeholder Theory</a:t>
            </a:r>
          </a:p>
          <a:p>
            <a:pPr lvl="1">
              <a:lnSpc>
                <a:spcPct val="90000"/>
              </a:lnSpc>
              <a:spcAft>
                <a:spcPts val="1200"/>
              </a:spcAft>
            </a:pPr>
            <a:r>
              <a:rPr lang="en-US" altLang="en-US" sz="2400" b="1" dirty="0"/>
              <a:t>Legitimacy Theory</a:t>
            </a:r>
          </a:p>
          <a:p>
            <a:pPr lvl="1">
              <a:lnSpc>
                <a:spcPct val="90000"/>
              </a:lnSpc>
              <a:spcAft>
                <a:spcPts val="1200"/>
              </a:spcAft>
            </a:pPr>
            <a:r>
              <a:rPr lang="en-US" altLang="en-US" sz="2400" b="1" dirty="0"/>
              <a:t>Institutional Theory</a:t>
            </a:r>
          </a:p>
          <a:p>
            <a:endParaRPr lang="en-AU" sz="2400" dirty="0"/>
          </a:p>
        </p:txBody>
      </p:sp>
      <p:sp>
        <p:nvSpPr>
          <p:cNvPr id="4" name="Footer Placeholder 3"/>
          <p:cNvSpPr>
            <a:spLocks noGrp="1"/>
          </p:cNvSpPr>
          <p:nvPr>
            <p:ph type="ftr" sz="quarter" idx="14"/>
          </p:nvPr>
        </p:nvSpPr>
        <p:spPr/>
        <p:txBody>
          <a:bodyPr/>
          <a:lstStyle/>
          <a:p>
            <a:pPr>
              <a:defRPr/>
            </a:pPr>
            <a:r>
              <a:rPr lang="en-AU" altLang="en-US" smtClean="0"/>
              <a:t>Presentation title</a:t>
            </a:r>
            <a:endParaRPr lang="en-AU" altLang="en-US"/>
          </a:p>
        </p:txBody>
      </p:sp>
      <p:sp>
        <p:nvSpPr>
          <p:cNvPr id="5" name="Slide Number Placeholder 4"/>
          <p:cNvSpPr>
            <a:spLocks noGrp="1"/>
          </p:cNvSpPr>
          <p:nvPr>
            <p:ph type="sldNum" sz="quarter" idx="15"/>
          </p:nvPr>
        </p:nvSpPr>
        <p:spPr/>
        <p:txBody>
          <a:bodyPr/>
          <a:lstStyle/>
          <a:p>
            <a:fld id="{EB72FBF5-2C9F-4A60-88A9-90AC2FD4BE04}" type="slidenum">
              <a:rPr lang="en-AU" smtClean="0"/>
              <a:pPr/>
              <a:t>27</a:t>
            </a:fld>
            <a:endParaRPr lang="en-AU"/>
          </a:p>
        </p:txBody>
      </p:sp>
    </p:spTree>
    <p:extLst>
      <p:ext uri="{BB962C8B-B14F-4D97-AF65-F5344CB8AC3E}">
        <p14:creationId xmlns:p14="http://schemas.microsoft.com/office/powerpoint/2010/main" val="2903689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sz="2800" b="1" dirty="0"/>
              <a:t>The organisation viewed as part of a wider social system</a:t>
            </a:r>
            <a:endParaRPr lang="en-AU" sz="2800" b="1" dirty="0"/>
          </a:p>
        </p:txBody>
      </p:sp>
      <p:sp>
        <p:nvSpPr>
          <p:cNvPr id="3" name="Text Placeholder 2"/>
          <p:cNvSpPr>
            <a:spLocks noGrp="1"/>
          </p:cNvSpPr>
          <p:nvPr>
            <p:ph type="body" sz="quarter" idx="13"/>
          </p:nvPr>
        </p:nvSpPr>
        <p:spPr/>
        <p:txBody>
          <a:bodyPr/>
          <a:lstStyle/>
          <a:p>
            <a:endParaRPr lang="en-AU" dirty="0"/>
          </a:p>
        </p:txBody>
      </p:sp>
      <p:sp>
        <p:nvSpPr>
          <p:cNvPr id="4" name="Footer Placeholder 3"/>
          <p:cNvSpPr>
            <a:spLocks noGrp="1"/>
          </p:cNvSpPr>
          <p:nvPr>
            <p:ph type="ftr" sz="quarter" idx="14"/>
          </p:nvPr>
        </p:nvSpPr>
        <p:spPr/>
        <p:txBody>
          <a:bodyPr/>
          <a:lstStyle/>
          <a:p>
            <a:pPr>
              <a:defRPr/>
            </a:pPr>
            <a:r>
              <a:rPr lang="en-AU" altLang="en-US" smtClean="0"/>
              <a:t>Presentation title</a:t>
            </a:r>
            <a:endParaRPr lang="en-AU" altLang="en-US"/>
          </a:p>
        </p:txBody>
      </p:sp>
      <p:sp>
        <p:nvSpPr>
          <p:cNvPr id="5" name="Slide Number Placeholder 4"/>
          <p:cNvSpPr>
            <a:spLocks noGrp="1"/>
          </p:cNvSpPr>
          <p:nvPr>
            <p:ph type="sldNum" sz="quarter" idx="15"/>
          </p:nvPr>
        </p:nvSpPr>
        <p:spPr/>
        <p:txBody>
          <a:bodyPr/>
          <a:lstStyle/>
          <a:p>
            <a:fld id="{EB72FBF5-2C9F-4A60-88A9-90AC2FD4BE04}" type="slidenum">
              <a:rPr lang="en-AU" smtClean="0"/>
              <a:pPr/>
              <a:t>28</a:t>
            </a:fld>
            <a:endParaRPr lang="en-AU"/>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132856"/>
            <a:ext cx="7539856" cy="388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659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algn="ctr"/>
            <a:r>
              <a:rPr lang="en-AU" altLang="en-US" sz="2800" b="1" dirty="0" smtClean="0">
                <a:latin typeface="+mn-lt"/>
              </a:rPr>
              <a:t>Stakeholder Theory</a:t>
            </a:r>
          </a:p>
        </p:txBody>
      </p:sp>
      <p:sp>
        <p:nvSpPr>
          <p:cNvPr id="57347" name="Content Placeholder 2"/>
          <p:cNvSpPr>
            <a:spLocks noGrp="1"/>
          </p:cNvSpPr>
          <p:nvPr>
            <p:ph idx="4294967295"/>
          </p:nvPr>
        </p:nvSpPr>
        <p:spPr>
          <a:xfrm>
            <a:off x="179512" y="1700808"/>
            <a:ext cx="8856984" cy="4429596"/>
          </a:xfrm>
          <a:prstGeom prst="rect">
            <a:avLst/>
          </a:prstGeom>
        </p:spPr>
        <p:txBody>
          <a:bodyPr/>
          <a:lstStyle/>
          <a:p>
            <a:pPr>
              <a:buFont typeface="Arial" panose="020B0604020202020204" pitchFamily="34" charset="0"/>
              <a:buChar char="•"/>
            </a:pPr>
            <a:r>
              <a:rPr lang="en-AU" altLang="en-US" sz="2400" dirty="0" smtClean="0"/>
              <a:t>Considers the relationships that exist between the organisation and its various stakeholders.</a:t>
            </a:r>
          </a:p>
          <a:p>
            <a:pPr marL="0" indent="0"/>
            <a:endParaRPr lang="en-AU" altLang="en-US" sz="2400" dirty="0" smtClean="0"/>
          </a:p>
          <a:p>
            <a:pPr>
              <a:buFont typeface="Arial" panose="020B0604020202020204" pitchFamily="34" charset="0"/>
              <a:buChar char="•"/>
            </a:pPr>
            <a:r>
              <a:rPr lang="en-AU" altLang="en-US" sz="2400" dirty="0" smtClean="0"/>
              <a:t>Stakeholders are </a:t>
            </a:r>
            <a:r>
              <a:rPr lang="ja-JP" altLang="en-AU" sz="2400" dirty="0" smtClean="0"/>
              <a:t>‘</a:t>
            </a:r>
            <a:r>
              <a:rPr lang="en-AU" altLang="ja-JP" sz="2400" dirty="0" smtClean="0"/>
              <a:t>any group or individual who can affect or is affected by the achievements of an organization</a:t>
            </a:r>
            <a:r>
              <a:rPr lang="en-US" altLang="ja-JP" sz="2400" dirty="0" smtClean="0"/>
              <a:t>’</a:t>
            </a:r>
            <a:r>
              <a:rPr lang="en-AU" altLang="ja-JP" sz="2400" dirty="0" smtClean="0"/>
              <a:t>s objectives</a:t>
            </a:r>
            <a:r>
              <a:rPr lang="ja-JP" altLang="en-AU" sz="2400" dirty="0" smtClean="0"/>
              <a:t>’</a:t>
            </a:r>
            <a:endParaRPr lang="en-US" altLang="ja-JP" sz="2400" dirty="0" smtClean="0"/>
          </a:p>
          <a:p>
            <a:pPr marL="0" indent="0"/>
            <a:endParaRPr lang="en-AU" altLang="en-US" sz="2400" dirty="0" smtClean="0"/>
          </a:p>
          <a:p>
            <a:pPr>
              <a:buFont typeface="Arial" panose="020B0604020202020204" pitchFamily="34" charset="0"/>
              <a:buChar char="•"/>
            </a:pPr>
            <a:r>
              <a:rPr lang="en-AU" altLang="en-US" sz="2400" dirty="0" smtClean="0"/>
              <a:t>There are two versions of stakeholder theory</a:t>
            </a:r>
          </a:p>
          <a:p>
            <a:pPr lvl="3">
              <a:buFont typeface="Wingdings" panose="05000000000000000000" pitchFamily="2" charset="2"/>
              <a:buChar char="Ø"/>
            </a:pPr>
            <a:r>
              <a:rPr lang="en-AU" altLang="en-US" sz="2400" dirty="0" smtClean="0"/>
              <a:t>a normative theory, known as the </a:t>
            </a:r>
            <a:r>
              <a:rPr lang="ja-JP" altLang="en-AU" sz="2400" dirty="0" smtClean="0">
                <a:ea typeface="ＭＳ Ｐゴシック" pitchFamily="34" charset="-128"/>
              </a:rPr>
              <a:t>‘</a:t>
            </a:r>
            <a:r>
              <a:rPr lang="en-AU" altLang="ja-JP" sz="2400" dirty="0" smtClean="0">
                <a:ea typeface="ＭＳ Ｐゴシック" pitchFamily="34" charset="-128"/>
              </a:rPr>
              <a:t>ethical branch</a:t>
            </a:r>
            <a:r>
              <a:rPr lang="ja-JP" altLang="en-AU" sz="2400" dirty="0" smtClean="0">
                <a:ea typeface="ＭＳ Ｐゴシック" pitchFamily="34" charset="-128"/>
              </a:rPr>
              <a:t>’</a:t>
            </a:r>
            <a:r>
              <a:rPr lang="en-AU" altLang="ja-JP" sz="2400" dirty="0" smtClean="0">
                <a:ea typeface="ＭＳ Ｐゴシック" pitchFamily="34" charset="-128"/>
              </a:rPr>
              <a:t>, </a:t>
            </a:r>
          </a:p>
          <a:p>
            <a:pPr lvl="3">
              <a:buFont typeface="Wingdings" panose="05000000000000000000" pitchFamily="2" charset="2"/>
              <a:buChar char="Ø"/>
            </a:pPr>
            <a:r>
              <a:rPr lang="en-AU" altLang="en-US" sz="2400" dirty="0" smtClean="0"/>
              <a:t>an empirical theory of management, which is a positive theory</a:t>
            </a:r>
          </a:p>
        </p:txBody>
      </p:sp>
      <p:sp>
        <p:nvSpPr>
          <p:cNvPr id="5734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1EF28E94-E9C8-4440-8D44-F83BE1DD1D9C}" type="slidenum">
              <a:rPr lang="en-AU" altLang="en-US" sz="900" smtClean="0">
                <a:solidFill>
                  <a:schemeClr val="tx2"/>
                </a:solidFill>
              </a:rPr>
              <a:pPr eaLnBrk="1" hangingPunct="1">
                <a:spcAft>
                  <a:spcPct val="0"/>
                </a:spcAft>
                <a:buFontTx/>
                <a:buNone/>
              </a:pPr>
              <a:t>29</a:t>
            </a:fld>
            <a:endParaRPr lang="en-AU" altLang="en-US" sz="900" smtClean="0">
              <a:solidFill>
                <a:schemeClr val="tx2"/>
              </a:solidFill>
            </a:endParaRPr>
          </a:p>
        </p:txBody>
      </p:sp>
    </p:spTree>
    <p:extLst>
      <p:ext uri="{BB962C8B-B14F-4D97-AF65-F5344CB8AC3E}">
        <p14:creationId xmlns:p14="http://schemas.microsoft.com/office/powerpoint/2010/main" val="3598429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AU" altLang="en-US" sz="2800" b="1" dirty="0" smtClean="0">
                <a:latin typeface="+mn-lt"/>
              </a:rPr>
              <a:t>Normative Branch of  Stakeholder Theory</a:t>
            </a:r>
          </a:p>
        </p:txBody>
      </p:sp>
      <p:sp>
        <p:nvSpPr>
          <p:cNvPr id="58371" name="Content Placeholder 2"/>
          <p:cNvSpPr>
            <a:spLocks noGrp="1"/>
          </p:cNvSpPr>
          <p:nvPr>
            <p:ph idx="4294967295"/>
          </p:nvPr>
        </p:nvSpPr>
        <p:spPr>
          <a:xfrm>
            <a:off x="395288" y="1663700"/>
            <a:ext cx="8442325" cy="4752975"/>
          </a:xfrm>
          <a:prstGeom prst="rect">
            <a:avLst/>
          </a:prstGeom>
        </p:spPr>
        <p:txBody>
          <a:bodyPr/>
          <a:lstStyle/>
          <a:p>
            <a:pPr>
              <a:buFont typeface="Arial" panose="020B0604020202020204" pitchFamily="34" charset="0"/>
              <a:buChar char="•"/>
            </a:pPr>
            <a:r>
              <a:rPr lang="en-AU" altLang="en-US" sz="2400" dirty="0" smtClean="0"/>
              <a:t>Argues that organisations should treat all their stakeholders fairly.</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An organisation should be managed for the benefit of all its</a:t>
            </a:r>
            <a:r>
              <a:rPr lang="ja-JP" altLang="en-AU" sz="2400" dirty="0" smtClean="0"/>
              <a:t>’</a:t>
            </a:r>
            <a:r>
              <a:rPr lang="en-AU" altLang="ja-JP" sz="2400" dirty="0" smtClean="0"/>
              <a:t>stakeholders.</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Stakeholders are identified, and should be considered in organisational decisions because of </a:t>
            </a:r>
            <a:r>
              <a:rPr lang="en-AU" altLang="en-US" sz="2400" i="1" dirty="0" smtClean="0"/>
              <a:t>their interest in the activities of the </a:t>
            </a:r>
            <a:r>
              <a:rPr lang="en-AU" altLang="en-US" sz="2400" dirty="0" smtClean="0"/>
              <a:t>organisation.</a:t>
            </a:r>
          </a:p>
        </p:txBody>
      </p:sp>
      <p:sp>
        <p:nvSpPr>
          <p:cNvPr id="5837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EB72377E-DFF7-453D-915C-A0FA2361AF2A}" type="slidenum">
              <a:rPr lang="en-AU" altLang="en-US" sz="900" smtClean="0">
                <a:solidFill>
                  <a:schemeClr val="tx2"/>
                </a:solidFill>
              </a:rPr>
              <a:pPr eaLnBrk="1" hangingPunct="1">
                <a:spcAft>
                  <a:spcPct val="0"/>
                </a:spcAft>
                <a:buFontTx/>
                <a:buNone/>
              </a:pPr>
              <a:t>30</a:t>
            </a:fld>
            <a:endParaRPr lang="en-AU" altLang="en-US" sz="900" smtClean="0">
              <a:solidFill>
                <a:schemeClr val="tx2"/>
              </a:solidFill>
            </a:endParaRPr>
          </a:p>
        </p:txBody>
      </p:sp>
    </p:spTree>
    <p:extLst>
      <p:ext uri="{BB962C8B-B14F-4D97-AF65-F5344CB8AC3E}">
        <p14:creationId xmlns:p14="http://schemas.microsoft.com/office/powerpoint/2010/main" val="21304471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algn="ctr"/>
            <a:r>
              <a:rPr lang="en-AU" altLang="en-US" sz="2800" b="1" dirty="0" smtClean="0">
                <a:latin typeface="+mn-lt"/>
              </a:rPr>
              <a:t>Managerial Branch of Stakeholder Theory</a:t>
            </a:r>
          </a:p>
        </p:txBody>
      </p:sp>
      <p:sp>
        <p:nvSpPr>
          <p:cNvPr id="59395" name="Content Placeholder 2"/>
          <p:cNvSpPr>
            <a:spLocks noGrp="1"/>
          </p:cNvSpPr>
          <p:nvPr>
            <p:ph idx="4294967295"/>
          </p:nvPr>
        </p:nvSpPr>
        <p:spPr>
          <a:xfrm>
            <a:off x="395288" y="1736725"/>
            <a:ext cx="8442325" cy="4679950"/>
          </a:xfrm>
          <a:prstGeom prst="rect">
            <a:avLst/>
          </a:prstGeom>
        </p:spPr>
        <p:txBody>
          <a:bodyPr/>
          <a:lstStyle/>
          <a:p>
            <a:pPr>
              <a:buFont typeface="Arial" panose="020B0604020202020204" pitchFamily="34" charset="0"/>
              <a:buChar char="•"/>
            </a:pPr>
            <a:r>
              <a:rPr lang="en-AU" altLang="en-US" sz="2400" dirty="0" smtClean="0"/>
              <a:t>Seeks to explain how stakeholders influence organisational actions.</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The extent to which an organisation will consider its stakeholders is related to the power or influence of those stakeholders.</a:t>
            </a:r>
          </a:p>
          <a:p>
            <a:pPr lvl="4">
              <a:buFont typeface="Wingdings" panose="05000000000000000000" pitchFamily="2" charset="2"/>
              <a:buChar char="Ø"/>
            </a:pPr>
            <a:r>
              <a:rPr lang="en-AU" altLang="en-US" sz="2400" dirty="0" smtClean="0"/>
              <a:t>A stakeholders</a:t>
            </a:r>
            <a:r>
              <a:rPr lang="ja-JP" altLang="en-AU" sz="2400" dirty="0" smtClean="0">
                <a:ea typeface="ＭＳ Ｐゴシック" pitchFamily="34" charset="-128"/>
              </a:rPr>
              <a:t>’</a:t>
            </a:r>
            <a:r>
              <a:rPr lang="en-AU" altLang="ja-JP" sz="2400" dirty="0" smtClean="0">
                <a:ea typeface="ＭＳ Ｐゴシック" pitchFamily="34" charset="-128"/>
              </a:rPr>
              <a:t> power is related to the degree of control they have over resources required by the organisation.</a:t>
            </a:r>
            <a:endParaRPr lang="en-AU" altLang="en-US" sz="2400" dirty="0" smtClean="0"/>
          </a:p>
        </p:txBody>
      </p:sp>
      <p:sp>
        <p:nvSpPr>
          <p:cNvPr id="5939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36F3012A-AAF0-4047-9A72-2DE10FEB747B}" type="slidenum">
              <a:rPr lang="en-AU" altLang="en-US" sz="900" smtClean="0">
                <a:solidFill>
                  <a:schemeClr val="tx2"/>
                </a:solidFill>
              </a:rPr>
              <a:pPr eaLnBrk="1" hangingPunct="1">
                <a:spcAft>
                  <a:spcPct val="0"/>
                </a:spcAft>
                <a:buFontTx/>
                <a:buNone/>
              </a:pPr>
              <a:t>31</a:t>
            </a:fld>
            <a:endParaRPr lang="en-AU" altLang="en-US" sz="900" smtClean="0">
              <a:solidFill>
                <a:schemeClr val="tx2"/>
              </a:solidFill>
            </a:endParaRPr>
          </a:p>
        </p:txBody>
      </p:sp>
    </p:spTree>
    <p:extLst>
      <p:ext uri="{BB962C8B-B14F-4D97-AF65-F5344CB8AC3E}">
        <p14:creationId xmlns:p14="http://schemas.microsoft.com/office/powerpoint/2010/main" val="5352493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68313" y="944563"/>
            <a:ext cx="8424862" cy="611187"/>
          </a:xfrm>
        </p:spPr>
        <p:txBody>
          <a:bodyPr/>
          <a:lstStyle/>
          <a:p>
            <a:pPr algn="ctr"/>
            <a:r>
              <a:rPr lang="en-AU" altLang="en-US" sz="2800" b="1" dirty="0" smtClean="0">
                <a:latin typeface="+mn-lt"/>
              </a:rPr>
              <a:t>Role of Accounting Information in Stakeholder Theory</a:t>
            </a:r>
          </a:p>
        </p:txBody>
      </p:sp>
      <p:sp>
        <p:nvSpPr>
          <p:cNvPr id="60419" name="Content Placeholder 2"/>
          <p:cNvSpPr>
            <a:spLocks noGrp="1"/>
          </p:cNvSpPr>
          <p:nvPr>
            <p:ph idx="4294967295"/>
          </p:nvPr>
        </p:nvSpPr>
        <p:spPr>
          <a:xfrm>
            <a:off x="358775" y="2492896"/>
            <a:ext cx="8442325" cy="3923779"/>
          </a:xfrm>
          <a:prstGeom prst="rect">
            <a:avLst/>
          </a:prstGeom>
        </p:spPr>
        <p:txBody>
          <a:bodyPr/>
          <a:lstStyle/>
          <a:p>
            <a:pPr>
              <a:buFont typeface="Arial" panose="020B0604020202020204" pitchFamily="34" charset="0"/>
              <a:buChar char="•"/>
            </a:pPr>
            <a:r>
              <a:rPr lang="en-AU" altLang="en-US" sz="2400" dirty="0" smtClean="0"/>
              <a:t>One important way of meeting stakeholders</a:t>
            </a:r>
            <a:r>
              <a:rPr lang="ja-JP" altLang="en-AU" sz="2400" dirty="0" smtClean="0"/>
              <a:t>’</a:t>
            </a:r>
            <a:r>
              <a:rPr lang="en-AU" altLang="ja-JP" sz="2400" dirty="0" smtClean="0"/>
              <a:t> needs and expectations is providing information about organisational activities and performance.</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Stakeholder theory has been used to examine disclosure of </a:t>
            </a:r>
            <a:r>
              <a:rPr lang="en-AU" altLang="en-US" sz="2400" b="1" dirty="0" smtClean="0"/>
              <a:t>voluntary information </a:t>
            </a:r>
            <a:r>
              <a:rPr lang="en-AU" altLang="en-US" sz="2400" dirty="0" smtClean="0"/>
              <a:t>to stakeholders, most commonly relating to social and environmental performance.</a:t>
            </a:r>
          </a:p>
        </p:txBody>
      </p:sp>
      <p:sp>
        <p:nvSpPr>
          <p:cNvPr id="60420" name="Slide Number Placeholder 2"/>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1C9CBC5E-7464-483E-9861-FC39B668C1B9}" type="slidenum">
              <a:rPr lang="en-AU" altLang="en-US" sz="900" smtClean="0">
                <a:solidFill>
                  <a:schemeClr val="tx2"/>
                </a:solidFill>
              </a:rPr>
              <a:pPr eaLnBrk="1" hangingPunct="1">
                <a:spcAft>
                  <a:spcPct val="0"/>
                </a:spcAft>
                <a:buFontTx/>
                <a:buNone/>
              </a:pPr>
              <a:t>32</a:t>
            </a:fld>
            <a:endParaRPr lang="en-AU" altLang="en-US" sz="900" smtClean="0">
              <a:solidFill>
                <a:schemeClr val="tx2"/>
              </a:solidFill>
            </a:endParaRPr>
          </a:p>
        </p:txBody>
      </p:sp>
    </p:spTree>
    <p:extLst>
      <p:ext uri="{BB962C8B-B14F-4D97-AF65-F5344CB8AC3E}">
        <p14:creationId xmlns:p14="http://schemas.microsoft.com/office/powerpoint/2010/main" val="40352928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algn="ctr"/>
            <a:r>
              <a:rPr lang="en-AU" altLang="en-US" sz="2800" b="1" dirty="0" smtClean="0">
                <a:latin typeface="+mn-lt"/>
              </a:rPr>
              <a:t>Legitimacy Theory</a:t>
            </a:r>
          </a:p>
        </p:txBody>
      </p:sp>
      <p:sp>
        <p:nvSpPr>
          <p:cNvPr id="53251" name="Content Placeholder 2"/>
          <p:cNvSpPr>
            <a:spLocks noGrp="1"/>
          </p:cNvSpPr>
          <p:nvPr>
            <p:ph idx="4294967295"/>
          </p:nvPr>
        </p:nvSpPr>
        <p:spPr>
          <a:xfrm>
            <a:off x="395288" y="1663700"/>
            <a:ext cx="8442325" cy="4752975"/>
          </a:xfrm>
          <a:prstGeom prst="rect">
            <a:avLst/>
          </a:prstGeom>
        </p:spPr>
        <p:txBody>
          <a:bodyPr/>
          <a:lstStyle/>
          <a:p>
            <a:pPr>
              <a:buFont typeface="Arial" panose="020B0604020202020204" pitchFamily="34" charset="0"/>
              <a:buChar char="•"/>
            </a:pPr>
            <a:r>
              <a:rPr lang="en-AU" altLang="en-US" sz="2400" dirty="0" smtClean="0"/>
              <a:t>Based on the idea of a </a:t>
            </a:r>
            <a:r>
              <a:rPr lang="en-AU" altLang="en-US" sz="3600" b="1" dirty="0" smtClean="0">
                <a:solidFill>
                  <a:srgbClr val="FF0000"/>
                </a:solidFill>
              </a:rPr>
              <a:t>social contract</a:t>
            </a:r>
            <a:endParaRPr lang="en-AU" altLang="en-US" sz="2400" b="1" dirty="0" smtClean="0">
              <a:solidFill>
                <a:srgbClr val="FF0000"/>
              </a:solidFill>
            </a:endParaRPr>
          </a:p>
          <a:p>
            <a:endParaRPr lang="en-AU" altLang="en-US" sz="2400" dirty="0" smtClean="0"/>
          </a:p>
          <a:p>
            <a:pPr lvl="3">
              <a:buFont typeface="Wingdings" panose="05000000000000000000" pitchFamily="2" charset="2"/>
              <a:buChar char="Ø"/>
            </a:pPr>
            <a:r>
              <a:rPr lang="en-AU" altLang="en-US" sz="2400" dirty="0" smtClean="0"/>
              <a:t>Relates to the explicit and implicit expectations society has about how businesses should act to ensure they survive into the future.</a:t>
            </a:r>
          </a:p>
          <a:p>
            <a:pPr lvl="1"/>
            <a:endParaRPr lang="en-AU" altLang="en-US" sz="2400" dirty="0" smtClean="0"/>
          </a:p>
          <a:p>
            <a:pPr lvl="3">
              <a:buFont typeface="Wingdings" panose="05000000000000000000" pitchFamily="2" charset="2"/>
              <a:buChar char="Ø"/>
            </a:pPr>
            <a:r>
              <a:rPr lang="en-AU" altLang="en-US" sz="2400" dirty="0" smtClean="0"/>
              <a:t>Organisations need to show they are operating in accordance with the expectations in the social contract.</a:t>
            </a:r>
          </a:p>
          <a:p>
            <a:pPr lvl="1">
              <a:buFont typeface="Wingdings" pitchFamily="2" charset="2"/>
              <a:buChar char="Ø"/>
            </a:pPr>
            <a:endParaRPr lang="en-AU" altLang="en-US" sz="2400" dirty="0" smtClean="0"/>
          </a:p>
        </p:txBody>
      </p:sp>
      <p:sp>
        <p:nvSpPr>
          <p:cNvPr id="5325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00FEE3E9-9EAC-40F5-8A58-6ABAED613A97}" type="slidenum">
              <a:rPr lang="en-AU" altLang="en-US" sz="900" smtClean="0">
                <a:solidFill>
                  <a:schemeClr val="tx2"/>
                </a:solidFill>
              </a:rPr>
              <a:pPr eaLnBrk="1" hangingPunct="1">
                <a:spcAft>
                  <a:spcPct val="0"/>
                </a:spcAft>
                <a:buFontTx/>
                <a:buNone/>
              </a:pPr>
              <a:t>33</a:t>
            </a:fld>
            <a:endParaRPr lang="en-AU" altLang="en-US" sz="900" smtClean="0">
              <a:solidFill>
                <a:schemeClr val="tx2"/>
              </a:solidFill>
            </a:endParaRPr>
          </a:p>
        </p:txBody>
      </p:sp>
    </p:spTree>
    <p:extLst>
      <p:ext uri="{BB962C8B-B14F-4D97-AF65-F5344CB8AC3E}">
        <p14:creationId xmlns:p14="http://schemas.microsoft.com/office/powerpoint/2010/main" val="29959937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AU" sz="2400" b="1" dirty="0"/>
              <a:t>Legitimacy</a:t>
            </a:r>
            <a:r>
              <a:rPr lang="en-AU" sz="2400" dirty="0"/>
              <a:t> is a generalised perception or assumption that the actions of an entity are </a:t>
            </a:r>
            <a:r>
              <a:rPr lang="en-AU" sz="2400" b="1" dirty="0"/>
              <a:t>desirable, proper, or appropriate </a:t>
            </a:r>
            <a:r>
              <a:rPr lang="en-AU" sz="2400" dirty="0"/>
              <a:t>within some socially constructed system of norms, values, beliefs and definitions. </a:t>
            </a:r>
            <a:endParaRPr lang="en-US" sz="2400" dirty="0"/>
          </a:p>
          <a:p>
            <a:endParaRPr lang="en-AU" sz="2400" dirty="0"/>
          </a:p>
        </p:txBody>
      </p:sp>
      <p:sp>
        <p:nvSpPr>
          <p:cNvPr id="4" name="Footer Placeholder 3"/>
          <p:cNvSpPr>
            <a:spLocks noGrp="1"/>
          </p:cNvSpPr>
          <p:nvPr>
            <p:ph type="ftr" sz="quarter" idx="14"/>
          </p:nvPr>
        </p:nvSpPr>
        <p:spPr/>
        <p:txBody>
          <a:bodyPr/>
          <a:lstStyle/>
          <a:p>
            <a:pPr>
              <a:defRPr/>
            </a:pPr>
            <a:r>
              <a:rPr lang="en-AU" altLang="en-US" smtClean="0"/>
              <a:t>Presentation title</a:t>
            </a:r>
            <a:endParaRPr lang="en-AU" altLang="en-US"/>
          </a:p>
        </p:txBody>
      </p:sp>
      <p:sp>
        <p:nvSpPr>
          <p:cNvPr id="5" name="Slide Number Placeholder 4"/>
          <p:cNvSpPr>
            <a:spLocks noGrp="1"/>
          </p:cNvSpPr>
          <p:nvPr>
            <p:ph type="sldNum" sz="quarter" idx="15"/>
          </p:nvPr>
        </p:nvSpPr>
        <p:spPr/>
        <p:txBody>
          <a:bodyPr/>
          <a:lstStyle/>
          <a:p>
            <a:fld id="{EB72FBF5-2C9F-4A60-88A9-90AC2FD4BE04}" type="slidenum">
              <a:rPr lang="en-AU" smtClean="0"/>
              <a:pPr/>
              <a:t>34</a:t>
            </a:fld>
            <a:endParaRPr lang="en-AU"/>
          </a:p>
        </p:txBody>
      </p:sp>
    </p:spTree>
    <p:extLst>
      <p:ext uri="{BB962C8B-B14F-4D97-AF65-F5344CB8AC3E}">
        <p14:creationId xmlns:p14="http://schemas.microsoft.com/office/powerpoint/2010/main" val="565156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algn="ctr"/>
            <a:r>
              <a:rPr lang="en-AU" altLang="en-US" sz="2800" b="1" dirty="0" smtClean="0">
                <a:latin typeface="+mn-lt"/>
              </a:rPr>
              <a:t>Legitimacy Theory</a:t>
            </a:r>
          </a:p>
        </p:txBody>
      </p:sp>
      <p:sp>
        <p:nvSpPr>
          <p:cNvPr id="54275" name="Content Placeholder 2"/>
          <p:cNvSpPr>
            <a:spLocks noGrp="1"/>
          </p:cNvSpPr>
          <p:nvPr>
            <p:ph idx="4294967295"/>
          </p:nvPr>
        </p:nvSpPr>
        <p:spPr>
          <a:xfrm>
            <a:off x="395288" y="1844824"/>
            <a:ext cx="8442325" cy="4571851"/>
          </a:xfrm>
          <a:prstGeom prst="rect">
            <a:avLst/>
          </a:prstGeom>
        </p:spPr>
        <p:txBody>
          <a:bodyPr/>
          <a:lstStyle/>
          <a:p>
            <a:pPr>
              <a:buFont typeface="Arial" panose="020B0604020202020204" pitchFamily="34" charset="0"/>
              <a:buChar char="•"/>
            </a:pPr>
            <a:r>
              <a:rPr lang="en-AU" altLang="en-US" sz="2400" dirty="0" smtClean="0"/>
              <a:t>Organisational legitimacy</a:t>
            </a:r>
          </a:p>
          <a:p>
            <a:pPr lvl="3">
              <a:buFont typeface="Wingdings" panose="05000000000000000000" pitchFamily="2" charset="2"/>
              <a:buChar char="Ø"/>
            </a:pPr>
            <a:r>
              <a:rPr lang="en-AU" altLang="en-US" sz="2400" dirty="0" smtClean="0"/>
              <a:t>The values and norms evident in the social contract have changed over time. </a:t>
            </a:r>
          </a:p>
          <a:p>
            <a:pPr lvl="1"/>
            <a:endParaRPr lang="en-AU" altLang="en-US" sz="2400" dirty="0" smtClean="0"/>
          </a:p>
          <a:p>
            <a:pPr lvl="3">
              <a:buFont typeface="Wingdings" panose="05000000000000000000" pitchFamily="2" charset="2"/>
              <a:buChar char="Ø"/>
            </a:pPr>
            <a:r>
              <a:rPr lang="en-AU" altLang="en-US" sz="2400" dirty="0" smtClean="0"/>
              <a:t>In the past legitimacy was considered only in terms of economic performance.</a:t>
            </a:r>
          </a:p>
          <a:p>
            <a:pPr lvl="1"/>
            <a:endParaRPr lang="en-AU" altLang="en-US" sz="2400" dirty="0" smtClean="0"/>
          </a:p>
          <a:p>
            <a:pPr lvl="3">
              <a:buFont typeface="Wingdings" panose="05000000000000000000" pitchFamily="2" charset="2"/>
              <a:buChar char="Ø"/>
            </a:pPr>
            <a:r>
              <a:rPr lang="en-AU" altLang="en-US" sz="2400" dirty="0" smtClean="0"/>
              <a:t>Now businesses are expected to consider a range of issues, including the </a:t>
            </a:r>
            <a:r>
              <a:rPr lang="en-AU" altLang="en-US" sz="2400" dirty="0" smtClean="0">
                <a:solidFill>
                  <a:srgbClr val="FF0000"/>
                </a:solidFill>
              </a:rPr>
              <a:t>environmental and social </a:t>
            </a:r>
            <a:r>
              <a:rPr lang="en-AU" altLang="en-US" sz="2400" dirty="0" smtClean="0"/>
              <a:t>consequences of their activities.</a:t>
            </a:r>
          </a:p>
        </p:txBody>
      </p:sp>
      <p:sp>
        <p:nvSpPr>
          <p:cNvPr id="5427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47B390A7-53FD-4010-A8B4-664C43FD430E}" type="slidenum">
              <a:rPr lang="en-AU" altLang="en-US" sz="900" smtClean="0">
                <a:solidFill>
                  <a:schemeClr val="tx2"/>
                </a:solidFill>
              </a:rPr>
              <a:pPr eaLnBrk="1" hangingPunct="1">
                <a:spcAft>
                  <a:spcPct val="0"/>
                </a:spcAft>
                <a:buFontTx/>
                <a:buNone/>
              </a:pPr>
              <a:t>35</a:t>
            </a:fld>
            <a:endParaRPr lang="en-AU" altLang="en-US" sz="900" smtClean="0">
              <a:solidFill>
                <a:schemeClr val="tx2"/>
              </a:solidFill>
            </a:endParaRPr>
          </a:p>
        </p:txBody>
      </p:sp>
    </p:spTree>
    <p:extLst>
      <p:ext uri="{BB962C8B-B14F-4D97-AF65-F5344CB8AC3E}">
        <p14:creationId xmlns:p14="http://schemas.microsoft.com/office/powerpoint/2010/main" val="36099506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algn="ctr"/>
            <a:r>
              <a:rPr lang="en-AU" altLang="en-US" sz="2800" b="1" dirty="0" smtClean="0">
                <a:latin typeface="+mn-lt"/>
              </a:rPr>
              <a:t>Accounting Disclosures and Legitimation</a:t>
            </a:r>
          </a:p>
        </p:txBody>
      </p:sp>
      <p:sp>
        <p:nvSpPr>
          <p:cNvPr id="55299" name="Content Placeholder 2"/>
          <p:cNvSpPr>
            <a:spLocks noGrp="1"/>
          </p:cNvSpPr>
          <p:nvPr>
            <p:ph idx="4294967295"/>
          </p:nvPr>
        </p:nvSpPr>
        <p:spPr>
          <a:xfrm>
            <a:off x="395288" y="1844823"/>
            <a:ext cx="8442325" cy="4571851"/>
          </a:xfrm>
          <a:prstGeom prst="rect">
            <a:avLst/>
          </a:prstGeom>
        </p:spPr>
        <p:txBody>
          <a:bodyPr/>
          <a:lstStyle/>
          <a:p>
            <a:pPr>
              <a:buFont typeface="Arial" panose="020B0604020202020204" pitchFamily="34" charset="0"/>
              <a:buChar char="•"/>
            </a:pPr>
            <a:r>
              <a:rPr lang="en-AU" altLang="en-US" sz="2000" dirty="0" err="1" smtClean="0"/>
              <a:t>Lindblom</a:t>
            </a:r>
            <a:r>
              <a:rPr lang="en-AU" altLang="en-US" sz="2000" dirty="0" smtClean="0"/>
              <a:t> (1994)* identifies four ways an organisation can obtain or maintain legitimacy:</a:t>
            </a:r>
          </a:p>
          <a:p>
            <a:pPr marL="800100" lvl="1" indent="-342900">
              <a:buFont typeface="Wingdings" panose="05000000000000000000" pitchFamily="2" charset="2"/>
              <a:buChar char="Ø"/>
            </a:pPr>
            <a:r>
              <a:rPr lang="en-AU" altLang="en-US" sz="2000" dirty="0" smtClean="0"/>
              <a:t>Seek to educate and inform society about actual changes in the organization</a:t>
            </a:r>
            <a:r>
              <a:rPr lang="en-US" altLang="en-US" sz="2000" dirty="0" smtClean="0">
                <a:ea typeface="ＭＳ Ｐゴシック" pitchFamily="34" charset="-128"/>
              </a:rPr>
              <a:t>’</a:t>
            </a:r>
            <a:r>
              <a:rPr lang="en-AU" altLang="ja-JP" sz="2000" dirty="0" smtClean="0">
                <a:ea typeface="ＭＳ Ｐゴシック" pitchFamily="34" charset="-128"/>
              </a:rPr>
              <a:t>s performance and activities</a:t>
            </a:r>
          </a:p>
          <a:p>
            <a:pPr marL="971550" lvl="1" indent="-514350">
              <a:buFontTx/>
              <a:buAutoNum type="arabicPeriod"/>
            </a:pPr>
            <a:endParaRPr lang="en-AU" altLang="en-US" sz="2000" dirty="0" smtClean="0"/>
          </a:p>
          <a:p>
            <a:pPr marL="800100" lvl="1" indent="-342900">
              <a:buFont typeface="Wingdings" panose="05000000000000000000" pitchFamily="2" charset="2"/>
              <a:buChar char="Ø"/>
            </a:pPr>
            <a:r>
              <a:rPr lang="en-AU" altLang="en-US" sz="2000" dirty="0" smtClean="0"/>
              <a:t>Seek to change the perceptions of society, but not actually change behaviour</a:t>
            </a:r>
          </a:p>
          <a:p>
            <a:pPr marL="971550" lvl="1" indent="-514350">
              <a:buFontTx/>
              <a:buAutoNum type="arabicPeriod"/>
            </a:pPr>
            <a:endParaRPr lang="en-AU" altLang="en-US" sz="2000" dirty="0" smtClean="0"/>
          </a:p>
          <a:p>
            <a:pPr marL="800100" lvl="1" indent="-342900">
              <a:buFont typeface="Wingdings" panose="05000000000000000000" pitchFamily="2" charset="2"/>
              <a:buChar char="Ø"/>
            </a:pPr>
            <a:r>
              <a:rPr lang="en-AU" altLang="en-US" sz="2000" dirty="0" smtClean="0"/>
              <a:t>Seek to manipulate perception by deflecting attention from the issue of concern to other related issues</a:t>
            </a:r>
          </a:p>
          <a:p>
            <a:pPr marL="971550" lvl="1" indent="-514350">
              <a:buFontTx/>
              <a:buAutoNum type="arabicPeriod"/>
            </a:pPr>
            <a:endParaRPr lang="en-AU" altLang="en-US" sz="2000" dirty="0" smtClean="0"/>
          </a:p>
          <a:p>
            <a:pPr marL="800100" lvl="1" indent="-342900">
              <a:buFont typeface="Wingdings" panose="05000000000000000000" pitchFamily="2" charset="2"/>
              <a:buChar char="Ø"/>
            </a:pPr>
            <a:r>
              <a:rPr lang="en-AU" altLang="en-US" sz="2000" dirty="0" smtClean="0"/>
              <a:t>Seek to change expectations of its performance.</a:t>
            </a:r>
          </a:p>
          <a:p>
            <a:pPr marL="457200" lvl="1" indent="0">
              <a:buNone/>
            </a:pPr>
            <a:endParaRPr lang="en-AU" altLang="en-US" sz="2000" dirty="0" smtClean="0"/>
          </a:p>
          <a:p>
            <a:pPr marL="971550" lvl="1" indent="-514350">
              <a:buFontTx/>
              <a:buNone/>
            </a:pPr>
            <a:endParaRPr lang="en-AU" altLang="en-US" sz="2000" dirty="0" smtClean="0"/>
          </a:p>
        </p:txBody>
      </p:sp>
      <p:sp>
        <p:nvSpPr>
          <p:cNvPr id="5530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F08562E8-C516-4DB4-A6F0-3389E9EB668E}" type="slidenum">
              <a:rPr lang="en-AU" altLang="en-US" sz="900" smtClean="0">
                <a:solidFill>
                  <a:schemeClr val="tx2"/>
                </a:solidFill>
              </a:rPr>
              <a:pPr eaLnBrk="1" hangingPunct="1">
                <a:spcAft>
                  <a:spcPct val="0"/>
                </a:spcAft>
                <a:buFontTx/>
                <a:buNone/>
              </a:pPr>
              <a:t>36</a:t>
            </a:fld>
            <a:endParaRPr lang="en-AU" altLang="en-US" sz="900" smtClean="0">
              <a:solidFill>
                <a:schemeClr val="tx2"/>
              </a:solidFill>
            </a:endParaRPr>
          </a:p>
        </p:txBody>
      </p:sp>
    </p:spTree>
    <p:extLst>
      <p:ext uri="{BB962C8B-B14F-4D97-AF65-F5344CB8AC3E}">
        <p14:creationId xmlns:p14="http://schemas.microsoft.com/office/powerpoint/2010/main" val="6940934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algn="ctr"/>
            <a:r>
              <a:rPr lang="en-AU" altLang="en-US" sz="2800" b="1" dirty="0" smtClean="0">
                <a:latin typeface="+mn-lt"/>
              </a:rPr>
              <a:t>Accounting Disclosures and Legitimation</a:t>
            </a:r>
          </a:p>
        </p:txBody>
      </p:sp>
      <p:sp>
        <p:nvSpPr>
          <p:cNvPr id="56323" name="Content Placeholder 2"/>
          <p:cNvSpPr>
            <a:spLocks noGrp="1"/>
          </p:cNvSpPr>
          <p:nvPr>
            <p:ph idx="4294967295"/>
          </p:nvPr>
        </p:nvSpPr>
        <p:spPr>
          <a:xfrm>
            <a:off x="342441" y="2204864"/>
            <a:ext cx="8442325" cy="3816548"/>
          </a:xfrm>
          <a:prstGeom prst="rect">
            <a:avLst/>
          </a:prstGeom>
        </p:spPr>
        <p:txBody>
          <a:bodyPr/>
          <a:lstStyle/>
          <a:p>
            <a:pPr>
              <a:buFont typeface="Arial" panose="020B0604020202020204" pitchFamily="34" charset="0"/>
              <a:buChar char="•"/>
            </a:pPr>
            <a:r>
              <a:rPr lang="en-AU" altLang="en-US" sz="2400" dirty="0" smtClean="0"/>
              <a:t>Disclosure of information about an organisation’</a:t>
            </a:r>
            <a:r>
              <a:rPr lang="en-AU" altLang="ja-JP" sz="2400" dirty="0" smtClean="0"/>
              <a:t>s effect on, or relationship with society can be used </a:t>
            </a:r>
          </a:p>
          <a:p>
            <a:pPr lvl="4">
              <a:buFont typeface="Wingdings" panose="05000000000000000000" pitchFamily="2" charset="2"/>
              <a:buChar char="Ø"/>
            </a:pPr>
            <a:r>
              <a:rPr lang="en-AU" altLang="en-US" sz="2400" dirty="0" smtClean="0"/>
              <a:t>An entity might provide information to offset negative news which may be publicly available. </a:t>
            </a:r>
          </a:p>
          <a:p>
            <a:pPr lvl="4">
              <a:buFont typeface="Wingdings" panose="05000000000000000000" pitchFamily="2" charset="2"/>
              <a:buChar char="Ø"/>
            </a:pPr>
            <a:r>
              <a:rPr lang="en-AU" altLang="en-US" sz="2400" dirty="0" smtClean="0"/>
              <a:t>An organisation may draw attention to strengths.</a:t>
            </a:r>
          </a:p>
          <a:p>
            <a:pPr marL="0" lvl="1" indent="0">
              <a:buNone/>
            </a:pPr>
            <a:endParaRPr lang="en-AU" altLang="en-US" sz="2400" dirty="0" smtClean="0"/>
          </a:p>
          <a:p>
            <a:pPr>
              <a:buFont typeface="Arial" panose="020B0604020202020204" pitchFamily="34" charset="0"/>
              <a:buChar char="•"/>
            </a:pPr>
            <a:r>
              <a:rPr lang="en-AU" altLang="en-US" sz="2400" dirty="0" smtClean="0"/>
              <a:t>Public reporting through the annual report or the entity website can be a powerful tool in showing an organisation is meeting the expectations of society.	</a:t>
            </a:r>
          </a:p>
        </p:txBody>
      </p:sp>
      <p:sp>
        <p:nvSpPr>
          <p:cNvPr id="5632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4C17EDFB-345A-41C8-BA0B-F261CE54E69D}" type="slidenum">
              <a:rPr lang="en-AU" altLang="en-US" sz="900" smtClean="0">
                <a:solidFill>
                  <a:schemeClr val="tx2"/>
                </a:solidFill>
              </a:rPr>
              <a:pPr eaLnBrk="1" hangingPunct="1">
                <a:spcAft>
                  <a:spcPct val="0"/>
                </a:spcAft>
                <a:buFontTx/>
                <a:buNone/>
              </a:pPr>
              <a:t>37</a:t>
            </a:fld>
            <a:endParaRPr lang="en-AU" altLang="en-US" sz="900" smtClean="0">
              <a:solidFill>
                <a:schemeClr val="tx2"/>
              </a:solidFill>
            </a:endParaRPr>
          </a:p>
        </p:txBody>
      </p:sp>
    </p:spTree>
    <p:extLst>
      <p:ext uri="{BB962C8B-B14F-4D97-AF65-F5344CB8AC3E}">
        <p14:creationId xmlns:p14="http://schemas.microsoft.com/office/powerpoint/2010/main" val="2816704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algn="ctr"/>
            <a:r>
              <a:rPr lang="en-AU" altLang="en-US" sz="2800" b="1" dirty="0" smtClean="0">
                <a:latin typeface="+mn-lt"/>
              </a:rPr>
              <a:t>Institutional Theory</a:t>
            </a:r>
          </a:p>
        </p:txBody>
      </p:sp>
      <p:sp>
        <p:nvSpPr>
          <p:cNvPr id="51203" name="Content Placeholder 2"/>
          <p:cNvSpPr>
            <a:spLocks noGrp="1"/>
          </p:cNvSpPr>
          <p:nvPr>
            <p:ph idx="4294967295"/>
          </p:nvPr>
        </p:nvSpPr>
        <p:spPr>
          <a:xfrm>
            <a:off x="395288" y="1663700"/>
            <a:ext cx="8442325" cy="4752975"/>
          </a:xfrm>
          <a:prstGeom prst="rect">
            <a:avLst/>
          </a:prstGeom>
        </p:spPr>
        <p:txBody>
          <a:bodyPr/>
          <a:lstStyle/>
          <a:p>
            <a:pPr>
              <a:buFont typeface="Arial" panose="020B0604020202020204" pitchFamily="34" charset="0"/>
              <a:buChar char="•"/>
            </a:pPr>
            <a:r>
              <a:rPr lang="en-AU" altLang="en-US" sz="2400" dirty="0" smtClean="0"/>
              <a:t>Comes from management literature.</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It considers how rules, norms and routines become established as authoritative guidelines, and considers how these elements are created, adopted and adapted over time.</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Practices within organisations can be predicted from perceptions of legitimate behaviour derived from cultural values, industry tradition, entity value </a:t>
            </a:r>
            <a:r>
              <a:rPr lang="en-AU" altLang="en-US" sz="2400" dirty="0" err="1" smtClean="0"/>
              <a:t>etc</a:t>
            </a:r>
            <a:endParaRPr lang="en-AU" altLang="en-US" sz="2400" dirty="0" smtClean="0"/>
          </a:p>
        </p:txBody>
      </p:sp>
      <p:sp>
        <p:nvSpPr>
          <p:cNvPr id="5120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0E3542FD-7D37-40AF-9BD1-3E1C12CFD5EA}" type="slidenum">
              <a:rPr lang="en-AU" altLang="en-US" sz="900" smtClean="0">
                <a:solidFill>
                  <a:schemeClr val="tx2"/>
                </a:solidFill>
              </a:rPr>
              <a:pPr eaLnBrk="1" hangingPunct="1">
                <a:spcAft>
                  <a:spcPct val="0"/>
                </a:spcAft>
                <a:buFontTx/>
                <a:buNone/>
              </a:pPr>
              <a:t>38</a:t>
            </a:fld>
            <a:endParaRPr lang="en-AU" altLang="en-US" sz="900" smtClean="0">
              <a:solidFill>
                <a:schemeClr val="tx2"/>
              </a:solidFill>
            </a:endParaRPr>
          </a:p>
        </p:txBody>
      </p:sp>
    </p:spTree>
    <p:extLst>
      <p:ext uri="{BB962C8B-B14F-4D97-AF65-F5344CB8AC3E}">
        <p14:creationId xmlns:p14="http://schemas.microsoft.com/office/powerpoint/2010/main" val="22017214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Contingency theory</a:t>
            </a:r>
            <a:endParaRPr lang="en-AU" sz="2800" b="1" dirty="0"/>
          </a:p>
        </p:txBody>
      </p:sp>
      <p:sp>
        <p:nvSpPr>
          <p:cNvPr id="3" name="Text Placeholder 2"/>
          <p:cNvSpPr>
            <a:spLocks noGrp="1"/>
          </p:cNvSpPr>
          <p:nvPr>
            <p:ph type="body" sz="quarter" idx="13"/>
          </p:nvPr>
        </p:nvSpPr>
        <p:spPr/>
        <p:txBody>
          <a:bodyPr/>
          <a:lstStyle/>
          <a:p>
            <a:r>
              <a:rPr lang="en-AU" sz="2400" dirty="0" smtClean="0"/>
              <a:t>Also comes from management literature</a:t>
            </a:r>
          </a:p>
          <a:p>
            <a:r>
              <a:rPr lang="en-AU" sz="2400" dirty="0" smtClean="0"/>
              <a:t>Proposes that organisations are affected by a range of factors that differ across organisations</a:t>
            </a:r>
          </a:p>
          <a:p>
            <a:r>
              <a:rPr lang="en-AU" sz="2400" dirty="0" smtClean="0"/>
              <a:t>Therefore need to adapt to external environment, size and business strategy to perform well</a:t>
            </a:r>
          </a:p>
          <a:p>
            <a:r>
              <a:rPr lang="en-AU" sz="2400" dirty="0" smtClean="0"/>
              <a:t>No one best way</a:t>
            </a:r>
            <a:endParaRPr lang="en-AU" sz="2400" dirty="0"/>
          </a:p>
        </p:txBody>
      </p:sp>
      <p:sp>
        <p:nvSpPr>
          <p:cNvPr id="5" name="Slide Number Placeholder 4"/>
          <p:cNvSpPr>
            <a:spLocks noGrp="1"/>
          </p:cNvSpPr>
          <p:nvPr>
            <p:ph type="sldNum" sz="quarter" idx="15"/>
          </p:nvPr>
        </p:nvSpPr>
        <p:spPr/>
        <p:txBody>
          <a:bodyPr/>
          <a:lstStyle/>
          <a:p>
            <a:fld id="{EB72FBF5-2C9F-4A60-88A9-90AC2FD4BE04}" type="slidenum">
              <a:rPr lang="en-AU" smtClean="0"/>
              <a:pPr/>
              <a:t>39</a:t>
            </a:fld>
            <a:endParaRPr lang="en-AU"/>
          </a:p>
        </p:txBody>
      </p:sp>
    </p:spTree>
    <p:extLst>
      <p:ext uri="{BB962C8B-B14F-4D97-AF65-F5344CB8AC3E}">
        <p14:creationId xmlns:p14="http://schemas.microsoft.com/office/powerpoint/2010/main" val="2959836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AU" altLang="en-US" sz="2800" b="1" dirty="0" smtClean="0">
                <a:latin typeface="+mn-lt"/>
              </a:rPr>
              <a:t>Using Theories To Understand Accounting Decisions</a:t>
            </a:r>
          </a:p>
        </p:txBody>
      </p:sp>
      <p:sp>
        <p:nvSpPr>
          <p:cNvPr id="63491" name="Content Placeholder 2"/>
          <p:cNvSpPr>
            <a:spLocks noGrp="1"/>
          </p:cNvSpPr>
          <p:nvPr>
            <p:ph idx="4294967295"/>
          </p:nvPr>
        </p:nvSpPr>
        <p:spPr>
          <a:xfrm>
            <a:off x="395536" y="2132856"/>
            <a:ext cx="8442325" cy="4211811"/>
          </a:xfrm>
          <a:prstGeom prst="rect">
            <a:avLst/>
          </a:prstGeom>
        </p:spPr>
        <p:txBody>
          <a:bodyPr/>
          <a:lstStyle/>
          <a:p>
            <a:pPr>
              <a:buFont typeface="Arial" panose="020B0604020202020204" pitchFamily="34" charset="0"/>
              <a:buChar char="•"/>
            </a:pPr>
            <a:r>
              <a:rPr lang="en-AU" altLang="en-US" sz="2400" dirty="0" smtClean="0"/>
              <a:t>Accountants use judgement to make a range of accounting decisions on a daily basis.</a:t>
            </a:r>
          </a:p>
          <a:p>
            <a:pPr>
              <a:buFont typeface="Arial" panose="020B0604020202020204" pitchFamily="34" charset="0"/>
              <a:buChar char="•"/>
            </a:pPr>
            <a:r>
              <a:rPr lang="en-AU" altLang="en-US" sz="2400" dirty="0" smtClean="0"/>
              <a:t>Examples include:</a:t>
            </a:r>
          </a:p>
          <a:p>
            <a:pPr lvl="4">
              <a:buFont typeface="Wingdings" panose="05000000000000000000" pitchFamily="2" charset="2"/>
              <a:buChar char="Ø"/>
            </a:pPr>
            <a:r>
              <a:rPr lang="en-AU" altLang="en-US" sz="2400" dirty="0" smtClean="0"/>
              <a:t>Whether to expense or capitalise costs.</a:t>
            </a:r>
          </a:p>
          <a:p>
            <a:pPr lvl="4">
              <a:buFont typeface="Wingdings" panose="05000000000000000000" pitchFamily="2" charset="2"/>
              <a:buChar char="Ø"/>
            </a:pPr>
            <a:r>
              <a:rPr lang="en-AU" altLang="en-US" sz="2400" dirty="0" smtClean="0"/>
              <a:t>What accounting estimates to use.</a:t>
            </a:r>
          </a:p>
          <a:p>
            <a:pPr lvl="4">
              <a:buFont typeface="Wingdings" panose="05000000000000000000" pitchFamily="2" charset="2"/>
              <a:buChar char="Ø"/>
            </a:pPr>
            <a:r>
              <a:rPr lang="en-AU" altLang="en-US" sz="2400" dirty="0" smtClean="0"/>
              <a:t>What, where and how to disclose information.</a:t>
            </a:r>
          </a:p>
          <a:p>
            <a:pPr lvl="4">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t>Theories offer some assistance in explaining managers</a:t>
            </a:r>
            <a:r>
              <a:rPr lang="ja-JP" altLang="en-AU" sz="2400" dirty="0" smtClean="0"/>
              <a:t>’</a:t>
            </a:r>
            <a:r>
              <a:rPr lang="en-AU" altLang="ja-JP" sz="2400" dirty="0" smtClean="0"/>
              <a:t> and accountants</a:t>
            </a:r>
            <a:r>
              <a:rPr lang="ja-JP" altLang="en-AU" sz="2400" dirty="0" smtClean="0"/>
              <a:t>’</a:t>
            </a:r>
            <a:r>
              <a:rPr lang="en-AU" altLang="ja-JP" sz="2400" dirty="0" smtClean="0"/>
              <a:t> decisions.</a:t>
            </a:r>
            <a:endParaRPr lang="en-AU" altLang="en-US" sz="2400" dirty="0" smtClean="0"/>
          </a:p>
        </p:txBody>
      </p:sp>
      <p:sp>
        <p:nvSpPr>
          <p:cNvPr id="6349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9319A8FC-190B-4BCA-B5F0-38E5C005577E}" type="slidenum">
              <a:rPr lang="en-AU" altLang="en-US" sz="900" smtClean="0">
                <a:solidFill>
                  <a:schemeClr val="tx2"/>
                </a:solidFill>
              </a:rPr>
              <a:pPr eaLnBrk="1" hangingPunct="1">
                <a:spcAft>
                  <a:spcPct val="0"/>
                </a:spcAft>
                <a:buFontTx/>
                <a:buNone/>
              </a:pPr>
              <a:t>40</a:t>
            </a:fld>
            <a:endParaRPr lang="en-AU" altLang="en-US" sz="900" smtClean="0">
              <a:solidFill>
                <a:schemeClr val="tx2"/>
              </a:solidFill>
            </a:endParaRPr>
          </a:p>
        </p:txBody>
      </p:sp>
    </p:spTree>
    <p:extLst>
      <p:ext uri="{BB962C8B-B14F-4D97-AF65-F5344CB8AC3E}">
        <p14:creationId xmlns:p14="http://schemas.microsoft.com/office/powerpoint/2010/main" val="1380981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AU" altLang="en-US" sz="2800" b="1" dirty="0" smtClean="0">
                <a:latin typeface="+mn-lt"/>
              </a:rPr>
              <a:t>Expensing and Capitalising Costs</a:t>
            </a:r>
          </a:p>
        </p:txBody>
      </p:sp>
      <p:sp>
        <p:nvSpPr>
          <p:cNvPr id="64515" name="Content Placeholder 2"/>
          <p:cNvSpPr>
            <a:spLocks noGrp="1"/>
          </p:cNvSpPr>
          <p:nvPr>
            <p:ph idx="4294967295"/>
          </p:nvPr>
        </p:nvSpPr>
        <p:spPr>
          <a:xfrm>
            <a:off x="395288" y="2060848"/>
            <a:ext cx="8442325" cy="4355827"/>
          </a:xfrm>
          <a:prstGeom prst="rect">
            <a:avLst/>
          </a:prstGeom>
        </p:spPr>
        <p:txBody>
          <a:bodyPr/>
          <a:lstStyle/>
          <a:p>
            <a:pPr>
              <a:buFont typeface="Arial" panose="020B0604020202020204" pitchFamily="34" charset="0"/>
              <a:buChar char="•"/>
            </a:pPr>
            <a:r>
              <a:rPr lang="en-AU" altLang="en-US" sz="2400" dirty="0" smtClean="0"/>
              <a:t>Agency theory would hold that </a:t>
            </a:r>
          </a:p>
          <a:p>
            <a:pPr lvl="3">
              <a:buFont typeface="Wingdings" panose="05000000000000000000" pitchFamily="2" charset="2"/>
              <a:buChar char="Ø"/>
            </a:pPr>
            <a:r>
              <a:rPr lang="en-AU" altLang="en-US" sz="2400" dirty="0" smtClean="0"/>
              <a:t>Managers on compensation contracts which have bonuses tied to a current measure of entity </a:t>
            </a:r>
            <a:r>
              <a:rPr lang="en-AU" altLang="en-US" sz="2400" b="1" dirty="0" smtClean="0"/>
              <a:t>performance</a:t>
            </a:r>
          </a:p>
          <a:p>
            <a:pPr marL="539750" lvl="3" indent="0">
              <a:buNone/>
            </a:pPr>
            <a:endParaRPr lang="en-AU" altLang="en-US" sz="2400" dirty="0" smtClean="0"/>
          </a:p>
          <a:p>
            <a:pPr lvl="3">
              <a:buFont typeface="Wingdings" panose="05000000000000000000" pitchFamily="2" charset="2"/>
              <a:buChar char="Ø"/>
            </a:pPr>
            <a:r>
              <a:rPr lang="en-AU" altLang="en-US" sz="2400" dirty="0" smtClean="0"/>
              <a:t>Entities with lending agreements with a </a:t>
            </a:r>
            <a:r>
              <a:rPr lang="en-AU" altLang="en-US" sz="2400" b="1" dirty="0" smtClean="0"/>
              <a:t>lending covenant</a:t>
            </a:r>
          </a:p>
          <a:p>
            <a:pPr lvl="3"/>
            <a:endParaRPr lang="en-AU" altLang="en-US" sz="2400" dirty="0"/>
          </a:p>
          <a:p>
            <a:pPr marL="0" lvl="1" indent="0">
              <a:buNone/>
            </a:pPr>
            <a:r>
              <a:rPr lang="en-AU" altLang="en-US" sz="2400" dirty="0" smtClean="0"/>
              <a:t> would prefer to </a:t>
            </a:r>
            <a:r>
              <a:rPr lang="en-AU" altLang="en-US" sz="2400" b="1" dirty="0" smtClean="0">
                <a:solidFill>
                  <a:srgbClr val="FF0000"/>
                </a:solidFill>
              </a:rPr>
              <a:t>capitalise </a:t>
            </a:r>
            <a:r>
              <a:rPr lang="en-AU" altLang="en-US" sz="2400" dirty="0" smtClean="0"/>
              <a:t>costs.</a:t>
            </a:r>
          </a:p>
          <a:p>
            <a:pPr lvl="1"/>
            <a:endParaRPr lang="en-AU" altLang="en-US" sz="2400" dirty="0" smtClean="0"/>
          </a:p>
        </p:txBody>
      </p:sp>
      <p:sp>
        <p:nvSpPr>
          <p:cNvPr id="6451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0AC86B1C-484B-482A-A544-0639A427C6DE}" type="slidenum">
              <a:rPr lang="en-AU" altLang="en-US" sz="900" smtClean="0">
                <a:solidFill>
                  <a:schemeClr val="tx2"/>
                </a:solidFill>
              </a:rPr>
              <a:pPr eaLnBrk="1" hangingPunct="1">
                <a:spcAft>
                  <a:spcPct val="0"/>
                </a:spcAft>
                <a:buFontTx/>
                <a:buNone/>
              </a:pPr>
              <a:t>41</a:t>
            </a:fld>
            <a:endParaRPr lang="en-AU" altLang="en-US" sz="900" smtClean="0">
              <a:solidFill>
                <a:schemeClr val="tx2"/>
              </a:solidFill>
            </a:endParaRPr>
          </a:p>
        </p:txBody>
      </p:sp>
    </p:spTree>
    <p:extLst>
      <p:ext uri="{BB962C8B-B14F-4D97-AF65-F5344CB8AC3E}">
        <p14:creationId xmlns:p14="http://schemas.microsoft.com/office/powerpoint/2010/main" val="3564770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algn="ctr"/>
            <a:r>
              <a:rPr lang="en-AU" altLang="en-US" sz="2800" b="1" dirty="0" smtClean="0">
                <a:latin typeface="+mn-lt"/>
              </a:rPr>
              <a:t>Accounting Estimates</a:t>
            </a:r>
          </a:p>
        </p:txBody>
      </p:sp>
      <p:sp>
        <p:nvSpPr>
          <p:cNvPr id="65539" name="Content Placeholder 2"/>
          <p:cNvSpPr>
            <a:spLocks noGrp="1"/>
          </p:cNvSpPr>
          <p:nvPr>
            <p:ph idx="4294967295"/>
          </p:nvPr>
        </p:nvSpPr>
        <p:spPr>
          <a:xfrm>
            <a:off x="395288" y="2060848"/>
            <a:ext cx="8442325" cy="4355827"/>
          </a:xfrm>
          <a:prstGeom prst="rect">
            <a:avLst/>
          </a:prstGeom>
        </p:spPr>
        <p:txBody>
          <a:bodyPr/>
          <a:lstStyle/>
          <a:p>
            <a:pPr>
              <a:buFont typeface="Arial" panose="020B0604020202020204" pitchFamily="34" charset="0"/>
              <a:buChar char="•"/>
            </a:pPr>
            <a:r>
              <a:rPr lang="en-AU" altLang="en-US" sz="2400" b="1" dirty="0" smtClean="0"/>
              <a:t>Agency </a:t>
            </a:r>
            <a:r>
              <a:rPr lang="en-AU" altLang="en-US" sz="2400" dirty="0" smtClean="0"/>
              <a:t>contracts can explain managerial decisions in this regard. </a:t>
            </a:r>
          </a:p>
          <a:p>
            <a:pPr lvl="3">
              <a:buFont typeface="Wingdings" panose="05000000000000000000" pitchFamily="2" charset="2"/>
              <a:buChar char="Ø"/>
            </a:pPr>
            <a:r>
              <a:rPr lang="en-AU" altLang="en-US" sz="2400" dirty="0" smtClean="0"/>
              <a:t>Managers and accountants, acting in self interest, are likely to ensure their </a:t>
            </a:r>
            <a:r>
              <a:rPr lang="en-AU" altLang="en-US" sz="2400" b="1" dirty="0" smtClean="0"/>
              <a:t>own bonuses </a:t>
            </a:r>
            <a:r>
              <a:rPr lang="en-AU" altLang="en-US" sz="2400" dirty="0" smtClean="0"/>
              <a:t>are maximised and the entity is not at risk of breaching debt contracts.</a:t>
            </a:r>
          </a:p>
          <a:p>
            <a:pPr lvl="1"/>
            <a:endParaRPr lang="en-AU" altLang="en-US" sz="2400" dirty="0" smtClean="0"/>
          </a:p>
          <a:p>
            <a:pPr lvl="1"/>
            <a:endParaRPr lang="en-AU" altLang="en-US" sz="2400" dirty="0" smtClean="0"/>
          </a:p>
          <a:p>
            <a:pPr>
              <a:buFont typeface="Arial" panose="020B0604020202020204" pitchFamily="34" charset="0"/>
              <a:buChar char="•"/>
            </a:pPr>
            <a:r>
              <a:rPr lang="en-AU" altLang="en-US" sz="2400" b="1" dirty="0" smtClean="0"/>
              <a:t>Legitimacy and stakeholder theory </a:t>
            </a:r>
            <a:r>
              <a:rPr lang="en-AU" altLang="en-US" sz="2400" dirty="0" smtClean="0"/>
              <a:t>suggest there are times entities, for political reasons, will actively reduce their reported profits.</a:t>
            </a:r>
          </a:p>
        </p:txBody>
      </p:sp>
      <p:sp>
        <p:nvSpPr>
          <p:cNvPr id="6554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032B8837-D00D-4838-9947-2E30688D0743}" type="slidenum">
              <a:rPr lang="en-AU" altLang="en-US" sz="900" smtClean="0">
                <a:solidFill>
                  <a:schemeClr val="tx2"/>
                </a:solidFill>
              </a:rPr>
              <a:pPr eaLnBrk="1" hangingPunct="1">
                <a:spcAft>
                  <a:spcPct val="0"/>
                </a:spcAft>
                <a:buFontTx/>
                <a:buNone/>
              </a:pPr>
              <a:t>42</a:t>
            </a:fld>
            <a:endParaRPr lang="en-AU" altLang="en-US" sz="900" smtClean="0">
              <a:solidFill>
                <a:schemeClr val="tx2"/>
              </a:solidFill>
            </a:endParaRPr>
          </a:p>
        </p:txBody>
      </p:sp>
    </p:spTree>
    <p:extLst>
      <p:ext uri="{BB962C8B-B14F-4D97-AF65-F5344CB8AC3E}">
        <p14:creationId xmlns:p14="http://schemas.microsoft.com/office/powerpoint/2010/main" val="37158329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pPr algn="ctr"/>
            <a:r>
              <a:rPr lang="en-AU" altLang="en-US" sz="2800" b="1" dirty="0" smtClean="0">
                <a:latin typeface="+mn-lt"/>
              </a:rPr>
              <a:t>Disclosure Policy</a:t>
            </a:r>
          </a:p>
        </p:txBody>
      </p:sp>
      <p:sp>
        <p:nvSpPr>
          <p:cNvPr id="66563" name="Content Placeholder 2"/>
          <p:cNvSpPr>
            <a:spLocks noGrp="1"/>
          </p:cNvSpPr>
          <p:nvPr>
            <p:ph idx="4294967295"/>
          </p:nvPr>
        </p:nvSpPr>
        <p:spPr>
          <a:xfrm>
            <a:off x="395288" y="1916832"/>
            <a:ext cx="8442325" cy="4499843"/>
          </a:xfrm>
          <a:prstGeom prst="rect">
            <a:avLst/>
          </a:prstGeom>
        </p:spPr>
        <p:txBody>
          <a:bodyPr/>
          <a:lstStyle/>
          <a:p>
            <a:pPr>
              <a:buFont typeface="Arial" panose="020B0604020202020204" pitchFamily="34" charset="0"/>
              <a:buChar char="•"/>
            </a:pPr>
            <a:r>
              <a:rPr lang="en-AU" altLang="en-US" sz="2400" dirty="0" smtClean="0"/>
              <a:t>Disclosure policy relates to additional disclosure within the annual report or media releases.</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b="1" dirty="0" smtClean="0"/>
              <a:t>Stakeholder theory </a:t>
            </a:r>
            <a:r>
              <a:rPr lang="en-AU" altLang="en-US" sz="2400" dirty="0" smtClean="0"/>
              <a:t>would explain these disclosures in terms of providing relevant information to maintain relationships with powerful stakeholders.</a:t>
            </a:r>
          </a:p>
          <a:p>
            <a:pPr>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b="1" dirty="0" smtClean="0"/>
              <a:t>Legitimacy theory </a:t>
            </a:r>
            <a:r>
              <a:rPr lang="en-AU" altLang="en-US" sz="2400" dirty="0" smtClean="0"/>
              <a:t>sees voluntary disclosure as a way of maintaining or regaining legitimacy by demonstrating how the entity is meeting societal expectations.</a:t>
            </a:r>
          </a:p>
        </p:txBody>
      </p:sp>
      <p:sp>
        <p:nvSpPr>
          <p:cNvPr id="6656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A3B8D350-0A75-4A45-AABF-133524B0081B}" type="slidenum">
              <a:rPr lang="en-AU" altLang="en-US" sz="900" smtClean="0">
                <a:solidFill>
                  <a:schemeClr val="tx2"/>
                </a:solidFill>
              </a:rPr>
              <a:pPr eaLnBrk="1" hangingPunct="1">
                <a:spcAft>
                  <a:spcPct val="0"/>
                </a:spcAft>
                <a:buFontTx/>
                <a:buNone/>
              </a:pPr>
              <a:t>43</a:t>
            </a:fld>
            <a:endParaRPr lang="en-AU" altLang="en-US" sz="900" smtClean="0">
              <a:solidFill>
                <a:schemeClr val="tx2"/>
              </a:solidFill>
            </a:endParaRPr>
          </a:p>
        </p:txBody>
      </p:sp>
    </p:spTree>
    <p:extLst>
      <p:ext uri="{BB962C8B-B14F-4D97-AF65-F5344CB8AC3E}">
        <p14:creationId xmlns:p14="http://schemas.microsoft.com/office/powerpoint/2010/main" val="7194808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323528" y="1196752"/>
            <a:ext cx="8229600" cy="466725"/>
          </a:xfrm>
        </p:spPr>
        <p:txBody>
          <a:bodyPr/>
          <a:lstStyle/>
          <a:p>
            <a:r>
              <a:rPr lang="en-AU" altLang="en-US" sz="2800" dirty="0" smtClean="0">
                <a:latin typeface="+mn-lt"/>
              </a:rPr>
              <a:t>Next week</a:t>
            </a:r>
            <a:br>
              <a:rPr lang="en-AU" altLang="en-US" sz="2800" dirty="0" smtClean="0">
                <a:latin typeface="+mn-lt"/>
              </a:rPr>
            </a:br>
            <a:r>
              <a:rPr lang="en-AU" altLang="en-US" sz="2800" dirty="0">
                <a:latin typeface="+mn-lt"/>
              </a:rPr>
              <a:t/>
            </a:r>
            <a:br>
              <a:rPr lang="en-AU" altLang="en-US" sz="2800" dirty="0">
                <a:latin typeface="+mn-lt"/>
              </a:rPr>
            </a:br>
            <a:r>
              <a:rPr lang="en-AU" altLang="en-US" sz="2800" dirty="0" smtClean="0">
                <a:latin typeface="+mn-lt"/>
              </a:rPr>
              <a:t>Measurement and </a:t>
            </a:r>
            <a:r>
              <a:rPr lang="en-AU" altLang="en-US" sz="2800" smtClean="0">
                <a:latin typeface="+mn-lt"/>
              </a:rPr>
              <a:t>Fair Value</a:t>
            </a:r>
            <a:endParaRPr lang="en-AU" altLang="en-US" sz="2800" dirty="0" smtClean="0">
              <a:latin typeface="+mn-lt"/>
            </a:endParaRPr>
          </a:p>
        </p:txBody>
      </p:sp>
      <p:sp>
        <p:nvSpPr>
          <p:cNvPr id="6963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83BDE7E5-3B81-4568-B9D1-11B2F3BF355A}" type="slidenum">
              <a:rPr lang="en-AU" altLang="en-US" sz="900" smtClean="0">
                <a:solidFill>
                  <a:schemeClr val="tx2"/>
                </a:solidFill>
              </a:rPr>
              <a:pPr eaLnBrk="1" hangingPunct="1">
                <a:spcAft>
                  <a:spcPct val="0"/>
                </a:spcAft>
                <a:buFontTx/>
                <a:buNone/>
              </a:pPr>
              <a:t>44</a:t>
            </a:fld>
            <a:endParaRPr lang="en-AU" altLang="en-US" sz="900" smtClean="0">
              <a:solidFill>
                <a:schemeClr val="tx2"/>
              </a:solidFill>
            </a:endParaRPr>
          </a:p>
        </p:txBody>
      </p:sp>
    </p:spTree>
    <p:extLst>
      <p:ext uri="{BB962C8B-B14F-4D97-AF65-F5344CB8AC3E}">
        <p14:creationId xmlns:p14="http://schemas.microsoft.com/office/powerpoint/2010/main" val="3734513340"/>
      </p:ext>
    </p:extLst>
  </p:cSld>
  <p:clrMapOvr>
    <a:masterClrMapping/>
  </p:clrMapOvr>
  <p:timing>
    <p:tnLst>
      <p:par>
        <p:cTn id="1" dur="indefinite" restart="never" nodeType="tmRoot"/>
      </p:par>
    </p:tnLst>
  </p:timing>
</p:sld>
</file>

<file path=ppt/theme/theme1.xml><?xml version="1.0" encoding="utf-8"?>
<a:theme xmlns:a="http://schemas.openxmlformats.org/drawingml/2006/main" name="monash-business-school-template_02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nash Business School template -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nash Business School template - grey">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onash Business School template - black">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Monash Business School template - blank">
  <a:themeElements>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fontScheme name="Master without imag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monash-bs-template_01 white</Template>
  <TotalTime>839</TotalTime>
  <Words>2668</Words>
  <Application>Microsoft Office PowerPoint</Application>
  <PresentationFormat>On-screen Show (4:3)</PresentationFormat>
  <Paragraphs>420</Paragraphs>
  <Slides>44</Slides>
  <Notes>35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44</vt:i4>
      </vt:variant>
    </vt:vector>
  </HeadingPairs>
  <TitlesOfParts>
    <vt:vector size="57" baseType="lpstr">
      <vt:lpstr>MS PGothic</vt:lpstr>
      <vt:lpstr>MS PGothic</vt:lpstr>
      <vt:lpstr>Arial</vt:lpstr>
      <vt:lpstr>Helvetica</vt:lpstr>
      <vt:lpstr>Marlett</vt:lpstr>
      <vt:lpstr>Times New Roman</vt:lpstr>
      <vt:lpstr>Wingdings</vt:lpstr>
      <vt:lpstr>Wingdings 2</vt:lpstr>
      <vt:lpstr>monash-business-school-template_02 blue</vt:lpstr>
      <vt:lpstr>Monash Business School template - blue</vt:lpstr>
      <vt:lpstr>Monash Business School template - grey</vt:lpstr>
      <vt:lpstr>Monash Business School template - black</vt:lpstr>
      <vt:lpstr>Monash Business School template - blank</vt:lpstr>
      <vt:lpstr>ACC/ACF3100 Advanced Financial Accounting</vt:lpstr>
      <vt:lpstr>Minimum Readings  Rankin et al. 2nd Ed Chapter 5 See Moodle</vt:lpstr>
      <vt:lpstr>Learning Objectives</vt:lpstr>
      <vt:lpstr>Where does this fit into unit learning goals?</vt:lpstr>
      <vt:lpstr>Accounting Theory</vt:lpstr>
      <vt:lpstr>Theory Defined</vt:lpstr>
      <vt:lpstr>Accounting Theory Defined</vt:lpstr>
      <vt:lpstr>What Value Does Accounting Theory Offer?</vt:lpstr>
      <vt:lpstr>Types of Theories</vt:lpstr>
      <vt:lpstr>Where Positive Theories Come From</vt:lpstr>
      <vt:lpstr>Quiz:</vt:lpstr>
      <vt:lpstr>Example: Positive Accounting Theory</vt:lpstr>
      <vt:lpstr>Contracting Theory</vt:lpstr>
      <vt:lpstr>Agency Theory</vt:lpstr>
      <vt:lpstr>Agency Costs</vt:lpstr>
      <vt:lpstr>PowerPoint Presentation</vt:lpstr>
      <vt:lpstr>Owner–Manager Agency Relationships</vt:lpstr>
      <vt:lpstr>PowerPoint Presentation</vt:lpstr>
      <vt:lpstr>Manager–Lender Agency Relationships</vt:lpstr>
      <vt:lpstr>PowerPoint Presentation</vt:lpstr>
      <vt:lpstr>Role of Accounting Information in Reducing Agency Problems</vt:lpstr>
      <vt:lpstr>Information Asymmetry</vt:lpstr>
      <vt:lpstr>Role of Accounting Standards in Reducing Agency Problems</vt:lpstr>
      <vt:lpstr>Criticisms of PAT</vt:lpstr>
      <vt:lpstr>Normative accounting theories</vt:lpstr>
      <vt:lpstr>The Conceptual Framework:</vt:lpstr>
      <vt:lpstr>Systems-oriented theories</vt:lpstr>
      <vt:lpstr>The organisation viewed as part of a wider social system</vt:lpstr>
      <vt:lpstr>Stakeholder Theory</vt:lpstr>
      <vt:lpstr>Normative Branch of  Stakeholder Theory</vt:lpstr>
      <vt:lpstr>Managerial Branch of Stakeholder Theory</vt:lpstr>
      <vt:lpstr>Role of Accounting Information in Stakeholder Theory</vt:lpstr>
      <vt:lpstr>Legitimacy Theory</vt:lpstr>
      <vt:lpstr>PowerPoint Presentation</vt:lpstr>
      <vt:lpstr>Legitimacy Theory</vt:lpstr>
      <vt:lpstr>Accounting Disclosures and Legitimation</vt:lpstr>
      <vt:lpstr>Accounting Disclosures and Legitimation</vt:lpstr>
      <vt:lpstr>Institutional Theory</vt:lpstr>
      <vt:lpstr>Contingency theory</vt:lpstr>
      <vt:lpstr>Using Theories To Understand Accounting Decisions</vt:lpstr>
      <vt:lpstr>Expensing and Capitalising Costs</vt:lpstr>
      <vt:lpstr>Accounting Estimates</vt:lpstr>
      <vt:lpstr>Disclosure Policy</vt:lpstr>
      <vt:lpstr>Next week  Measurement and Fair Value</vt:lpstr>
    </vt:vector>
  </TitlesOfParts>
  <Company>Monash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heading  to be inserted here.</dc:title>
  <dc:creator>Claudette Kotze</dc:creator>
  <cp:lastModifiedBy>Richard Pucci</cp:lastModifiedBy>
  <cp:revision>118</cp:revision>
  <cp:lastPrinted>2017-08-03T01:16:20Z</cp:lastPrinted>
  <dcterms:created xsi:type="dcterms:W3CDTF">2014-11-18T22:56:47Z</dcterms:created>
  <dcterms:modified xsi:type="dcterms:W3CDTF">2019-02-28T02:07:00Z</dcterms:modified>
</cp:coreProperties>
</file>