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81" r:id="rId2"/>
    <p:sldMasterId id="2147483802" r:id="rId3"/>
    <p:sldMasterId id="2147483799" r:id="rId4"/>
    <p:sldMasterId id="2147483650" r:id="rId5"/>
  </p:sldMasterIdLst>
  <p:notesMasterIdLst>
    <p:notesMasterId r:id="rId46"/>
  </p:notesMasterIdLst>
  <p:handoutMasterIdLst>
    <p:handoutMasterId r:id="rId47"/>
  </p:handoutMasterIdLst>
  <p:sldIdLst>
    <p:sldId id="390" r:id="rId6"/>
    <p:sldId id="410" r:id="rId7"/>
    <p:sldId id="313" r:id="rId8"/>
    <p:sldId id="316" r:id="rId9"/>
    <p:sldId id="317" r:id="rId10"/>
    <p:sldId id="392" r:id="rId11"/>
    <p:sldId id="393" r:id="rId12"/>
    <p:sldId id="394" r:id="rId13"/>
    <p:sldId id="395" r:id="rId14"/>
    <p:sldId id="396" r:id="rId15"/>
    <p:sldId id="397" r:id="rId16"/>
    <p:sldId id="398" r:id="rId17"/>
    <p:sldId id="386" r:id="rId18"/>
    <p:sldId id="337" r:id="rId19"/>
    <p:sldId id="338" r:id="rId20"/>
    <p:sldId id="339" r:id="rId21"/>
    <p:sldId id="340" r:id="rId22"/>
    <p:sldId id="341" r:id="rId23"/>
    <p:sldId id="342" r:id="rId24"/>
    <p:sldId id="412" r:id="rId25"/>
    <p:sldId id="400" r:id="rId26"/>
    <p:sldId id="402" r:id="rId27"/>
    <p:sldId id="403" r:id="rId28"/>
    <p:sldId id="387" r:id="rId29"/>
    <p:sldId id="349" r:id="rId30"/>
    <p:sldId id="351" r:id="rId31"/>
    <p:sldId id="352" r:id="rId32"/>
    <p:sldId id="353" r:id="rId33"/>
    <p:sldId id="327" r:id="rId34"/>
    <p:sldId id="328" r:id="rId35"/>
    <p:sldId id="329" r:id="rId36"/>
    <p:sldId id="330" r:id="rId37"/>
    <p:sldId id="404" r:id="rId38"/>
    <p:sldId id="405" r:id="rId39"/>
    <p:sldId id="411" r:id="rId40"/>
    <p:sldId id="413" r:id="rId41"/>
    <p:sldId id="406" r:id="rId42"/>
    <p:sldId id="407" r:id="rId43"/>
    <p:sldId id="408" r:id="rId44"/>
    <p:sldId id="409" r:id="rId45"/>
  </p:sldIdLst>
  <p:sldSz cx="9144000" cy="6858000" type="screen4x3"/>
  <p:notesSz cx="6735763" cy="9866313"/>
  <p:defaultTextStyle>
    <a:defPPr>
      <a:defRPr lang="en-AU"/>
    </a:defPPr>
    <a:lvl1pPr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CC"/>
    <a:srgbClr val="114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0" autoAdjust="0"/>
    <p:restoredTop sz="81803" autoAdjust="0"/>
  </p:normalViewPr>
  <p:slideViewPr>
    <p:cSldViewPr>
      <p:cViewPr varScale="1">
        <p:scale>
          <a:sx n="94" d="100"/>
          <a:sy n="94" d="100"/>
        </p:scale>
        <p:origin x="1962" y="90"/>
      </p:cViewPr>
      <p:guideLst>
        <p:guide orient="horz" pos="2160"/>
        <p:guide pos="2880"/>
      </p:guideLst>
    </p:cSldViewPr>
  </p:slideViewPr>
  <p:outlineViewPr>
    <p:cViewPr>
      <p:scale>
        <a:sx n="33" d="100"/>
        <a:sy n="33" d="100"/>
      </p:scale>
      <p:origin x="0" y="-38058"/>
    </p:cViewPr>
  </p:outlineViewPr>
  <p:notesTextViewPr>
    <p:cViewPr>
      <p:scale>
        <a:sx n="1" d="1"/>
        <a:sy n="1" d="1"/>
      </p:scale>
      <p:origin x="0" y="0"/>
    </p:cViewPr>
  </p:notesTextViewPr>
  <p:sorterViewPr>
    <p:cViewPr>
      <p:scale>
        <a:sx n="153" d="100"/>
        <a:sy n="153"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554D09-BC37-48E8-879D-7F2D441C872D}" type="doc">
      <dgm:prSet loTypeId="urn:microsoft.com/office/officeart/2005/8/layout/hProcess9" loCatId="process" qsTypeId="urn:microsoft.com/office/officeart/2005/8/quickstyle/3d7" qsCatId="3D" csTypeId="urn:microsoft.com/office/officeart/2005/8/colors/accent1_2" csCatId="accent1" phldr="1"/>
      <dgm:spPr/>
    </dgm:pt>
    <dgm:pt modelId="{91661BE9-5811-46D7-B8A7-A10D8051EF60}">
      <dgm:prSet phldrT="[Text]" custT="1"/>
      <dgm:spPr/>
      <dgm:t>
        <a:bodyPr/>
        <a:lstStyle/>
        <a:p>
          <a:r>
            <a:rPr lang="en-AU" sz="1100" dirty="0" smtClean="0"/>
            <a:t>1966 </a:t>
          </a:r>
          <a:r>
            <a:rPr lang="en-AU" sz="1100" dirty="0" err="1" smtClean="0"/>
            <a:t>AARF</a:t>
          </a:r>
          <a:endParaRPr lang="en-AU" sz="1100" dirty="0"/>
        </a:p>
      </dgm:t>
    </dgm:pt>
    <dgm:pt modelId="{F335352F-AB93-4FB3-96E1-60ACC4056B56}" type="parTrans" cxnId="{178329AD-1EF4-45CA-878C-3053E6240A2C}">
      <dgm:prSet/>
      <dgm:spPr/>
      <dgm:t>
        <a:bodyPr/>
        <a:lstStyle/>
        <a:p>
          <a:endParaRPr lang="en-AU"/>
        </a:p>
      </dgm:t>
    </dgm:pt>
    <dgm:pt modelId="{8F9E73F1-C2B0-4E1A-BA7F-B7E09FC0FA93}" type="sibTrans" cxnId="{178329AD-1EF4-45CA-878C-3053E6240A2C}">
      <dgm:prSet/>
      <dgm:spPr/>
      <dgm:t>
        <a:bodyPr/>
        <a:lstStyle/>
        <a:p>
          <a:endParaRPr lang="en-AU"/>
        </a:p>
      </dgm:t>
    </dgm:pt>
    <dgm:pt modelId="{8FAC8F94-AEA1-41AB-9EBC-AA7E40026756}">
      <dgm:prSet phldrT="[Text]" custT="1"/>
      <dgm:spPr/>
      <dgm:t>
        <a:bodyPr/>
        <a:lstStyle/>
        <a:p>
          <a:r>
            <a:rPr lang="en-AU" sz="1100" dirty="0" smtClean="0"/>
            <a:t>1981 national Co Act</a:t>
          </a:r>
          <a:endParaRPr lang="en-AU" sz="1100" dirty="0"/>
        </a:p>
      </dgm:t>
    </dgm:pt>
    <dgm:pt modelId="{12BF92CD-0944-42F4-A194-D758B6A8C6EE}" type="parTrans" cxnId="{947B5814-D272-46A4-81F8-6582A363A264}">
      <dgm:prSet/>
      <dgm:spPr/>
      <dgm:t>
        <a:bodyPr/>
        <a:lstStyle/>
        <a:p>
          <a:endParaRPr lang="en-AU"/>
        </a:p>
      </dgm:t>
    </dgm:pt>
    <dgm:pt modelId="{7498B906-D2B2-4223-BA99-621961A4357A}" type="sibTrans" cxnId="{947B5814-D272-46A4-81F8-6582A363A264}">
      <dgm:prSet/>
      <dgm:spPr/>
      <dgm:t>
        <a:bodyPr/>
        <a:lstStyle/>
        <a:p>
          <a:endParaRPr lang="en-AU"/>
        </a:p>
      </dgm:t>
    </dgm:pt>
    <dgm:pt modelId="{240630C8-F302-4745-AC29-17DA7F764C2D}">
      <dgm:prSet phldrT="[Text]"/>
      <dgm:spPr/>
      <dgm:t>
        <a:bodyPr/>
        <a:lstStyle/>
        <a:p>
          <a:r>
            <a:rPr lang="en-AU" dirty="0" smtClean="0"/>
            <a:t>2005 </a:t>
          </a:r>
        </a:p>
        <a:p>
          <a:r>
            <a:rPr lang="en-AU" dirty="0" smtClean="0"/>
            <a:t>Adoption </a:t>
          </a:r>
          <a:r>
            <a:rPr lang="en-AU" dirty="0" err="1" smtClean="0"/>
            <a:t>IFRS</a:t>
          </a:r>
          <a:endParaRPr lang="en-AU" dirty="0"/>
        </a:p>
      </dgm:t>
    </dgm:pt>
    <dgm:pt modelId="{52EF364B-8FB0-4A28-BA86-EA5481BAE33D}" type="parTrans" cxnId="{519968A8-4156-494B-BA8D-F4221D0BF7E1}">
      <dgm:prSet/>
      <dgm:spPr/>
      <dgm:t>
        <a:bodyPr/>
        <a:lstStyle/>
        <a:p>
          <a:endParaRPr lang="en-AU"/>
        </a:p>
      </dgm:t>
    </dgm:pt>
    <dgm:pt modelId="{939EF9D7-CE11-43FF-82E7-77409061D46A}" type="sibTrans" cxnId="{519968A8-4156-494B-BA8D-F4221D0BF7E1}">
      <dgm:prSet/>
      <dgm:spPr/>
      <dgm:t>
        <a:bodyPr/>
        <a:lstStyle/>
        <a:p>
          <a:endParaRPr lang="en-AU"/>
        </a:p>
      </dgm:t>
    </dgm:pt>
    <dgm:pt modelId="{A1D866F4-B051-49F9-8CA0-92FFB8311E20}">
      <dgm:prSet custT="1"/>
      <dgm:spPr/>
      <dgm:t>
        <a:bodyPr/>
        <a:lstStyle/>
        <a:p>
          <a:r>
            <a:rPr lang="en-AU" sz="1100" dirty="0" smtClean="0"/>
            <a:t>1991 </a:t>
          </a:r>
          <a:r>
            <a:rPr lang="en-AU" sz="1100" dirty="0" err="1" smtClean="0"/>
            <a:t>AASB</a:t>
          </a:r>
          <a:endParaRPr lang="en-AU" sz="1100" dirty="0"/>
        </a:p>
      </dgm:t>
    </dgm:pt>
    <dgm:pt modelId="{1DB1C4F8-33A7-4C35-87D4-576D417C3BA8}" type="parTrans" cxnId="{423BAE14-CE5E-4F5D-AF64-CD90780DC8C6}">
      <dgm:prSet/>
      <dgm:spPr/>
      <dgm:t>
        <a:bodyPr/>
        <a:lstStyle/>
        <a:p>
          <a:endParaRPr lang="en-AU"/>
        </a:p>
      </dgm:t>
    </dgm:pt>
    <dgm:pt modelId="{3A5072D6-280A-43F8-9964-215E280E7A4C}" type="sibTrans" cxnId="{423BAE14-CE5E-4F5D-AF64-CD90780DC8C6}">
      <dgm:prSet/>
      <dgm:spPr/>
      <dgm:t>
        <a:bodyPr/>
        <a:lstStyle/>
        <a:p>
          <a:endParaRPr lang="en-AU"/>
        </a:p>
      </dgm:t>
    </dgm:pt>
    <dgm:pt modelId="{53E4B962-9EDC-41E4-8D52-CA7E6128837F}">
      <dgm:prSet custT="1"/>
      <dgm:spPr/>
      <dgm:t>
        <a:bodyPr/>
        <a:lstStyle/>
        <a:p>
          <a:pPr algn="ctr"/>
          <a:r>
            <a:rPr lang="en-AU" sz="1100" dirty="0" smtClean="0"/>
            <a:t>2000 new </a:t>
          </a:r>
          <a:r>
            <a:rPr lang="en-AU" sz="1100" dirty="0" err="1" smtClean="0"/>
            <a:t>AASB</a:t>
          </a:r>
          <a:r>
            <a:rPr lang="en-AU" sz="1100" dirty="0" smtClean="0"/>
            <a:t>	</a:t>
          </a:r>
          <a:endParaRPr lang="en-AU" sz="1100" dirty="0"/>
        </a:p>
      </dgm:t>
    </dgm:pt>
    <dgm:pt modelId="{5D61AF27-F79A-4DB0-AF88-024C3B8546BF}" type="parTrans" cxnId="{E5B3CAD3-75B3-414C-9A87-41B7B2512BE4}">
      <dgm:prSet/>
      <dgm:spPr/>
      <dgm:t>
        <a:bodyPr/>
        <a:lstStyle/>
        <a:p>
          <a:endParaRPr lang="en-AU"/>
        </a:p>
      </dgm:t>
    </dgm:pt>
    <dgm:pt modelId="{2ECBE300-5773-416F-8AAE-CCFAEE9E3CEA}" type="sibTrans" cxnId="{E5B3CAD3-75B3-414C-9A87-41B7B2512BE4}">
      <dgm:prSet/>
      <dgm:spPr/>
      <dgm:t>
        <a:bodyPr/>
        <a:lstStyle/>
        <a:p>
          <a:endParaRPr lang="en-AU"/>
        </a:p>
      </dgm:t>
    </dgm:pt>
    <dgm:pt modelId="{45E80974-FD94-44E9-A550-0DA2592DA8D1}">
      <dgm:prSet custT="1"/>
      <dgm:spPr/>
      <dgm:t>
        <a:bodyPr/>
        <a:lstStyle/>
        <a:p>
          <a:r>
            <a:rPr lang="en-AU" sz="1100" dirty="0" smtClean="0"/>
            <a:t>2000</a:t>
          </a:r>
        </a:p>
        <a:p>
          <a:r>
            <a:rPr lang="en-AU" sz="1100" dirty="0" err="1" smtClean="0"/>
            <a:t>FRC</a:t>
          </a:r>
          <a:r>
            <a:rPr lang="en-AU" sz="1100" dirty="0" smtClean="0"/>
            <a:t> established  Harmonisation</a:t>
          </a:r>
          <a:endParaRPr lang="en-AU" sz="1100" dirty="0"/>
        </a:p>
      </dgm:t>
    </dgm:pt>
    <dgm:pt modelId="{CF240ED0-0205-4D81-AC7D-FBFEEED42BE3}" type="parTrans" cxnId="{11DD6E16-EBD3-4A87-9FA4-53965D9EB438}">
      <dgm:prSet/>
      <dgm:spPr/>
      <dgm:t>
        <a:bodyPr/>
        <a:lstStyle/>
        <a:p>
          <a:endParaRPr lang="en-AU"/>
        </a:p>
      </dgm:t>
    </dgm:pt>
    <dgm:pt modelId="{3B3DD81B-D368-4B62-8A80-0ACC410DF0E4}" type="sibTrans" cxnId="{11DD6E16-EBD3-4A87-9FA4-53965D9EB438}">
      <dgm:prSet/>
      <dgm:spPr/>
      <dgm:t>
        <a:bodyPr/>
        <a:lstStyle/>
        <a:p>
          <a:endParaRPr lang="en-AU"/>
        </a:p>
      </dgm:t>
    </dgm:pt>
    <dgm:pt modelId="{6A1373A8-B225-45F3-9098-22CE7896C31F}">
      <dgm:prSet/>
      <dgm:spPr/>
      <dgm:t>
        <a:bodyPr/>
        <a:lstStyle/>
        <a:p>
          <a:r>
            <a:rPr lang="en-AU" dirty="0" smtClean="0"/>
            <a:t>2002 Decision to adopt </a:t>
          </a:r>
          <a:r>
            <a:rPr lang="en-AU" dirty="0" err="1" smtClean="0"/>
            <a:t>IFRS</a:t>
          </a:r>
          <a:endParaRPr lang="en-AU" dirty="0"/>
        </a:p>
      </dgm:t>
    </dgm:pt>
    <dgm:pt modelId="{25F99FF2-5341-40A0-8C9C-0929A90F46CB}" type="parTrans" cxnId="{22B7DFA1-0BD8-49CA-90A2-ACA8CF4CD666}">
      <dgm:prSet/>
      <dgm:spPr/>
      <dgm:t>
        <a:bodyPr/>
        <a:lstStyle/>
        <a:p>
          <a:endParaRPr lang="en-AU"/>
        </a:p>
      </dgm:t>
    </dgm:pt>
    <dgm:pt modelId="{CF115E29-4946-4D13-959D-731090A05BC6}" type="sibTrans" cxnId="{22B7DFA1-0BD8-49CA-90A2-ACA8CF4CD666}">
      <dgm:prSet/>
      <dgm:spPr/>
      <dgm:t>
        <a:bodyPr/>
        <a:lstStyle/>
        <a:p>
          <a:endParaRPr lang="en-AU"/>
        </a:p>
      </dgm:t>
    </dgm:pt>
    <dgm:pt modelId="{1E2C1DAD-A8AE-4DCB-BBF0-19775B167616}">
      <dgm:prSet custT="1"/>
      <dgm:spPr/>
      <dgm:t>
        <a:bodyPr/>
        <a:lstStyle/>
        <a:p>
          <a:r>
            <a:rPr lang="en-AU" sz="1100" dirty="0" smtClean="0"/>
            <a:t>1989 </a:t>
          </a:r>
          <a:r>
            <a:rPr lang="en-AU" sz="1100" dirty="0" err="1" smtClean="0"/>
            <a:t>ASIC</a:t>
          </a:r>
          <a:r>
            <a:rPr lang="en-AU" sz="1100" dirty="0" smtClean="0"/>
            <a:t> Act</a:t>
          </a:r>
          <a:endParaRPr lang="en-AU" sz="1100" dirty="0"/>
        </a:p>
      </dgm:t>
    </dgm:pt>
    <dgm:pt modelId="{4C057BD3-A1A6-4E39-ADEA-710BA88719B2}" type="parTrans" cxnId="{2D19E454-3CB9-49F0-8A8E-BE94225BE0E4}">
      <dgm:prSet/>
      <dgm:spPr/>
      <dgm:t>
        <a:bodyPr/>
        <a:lstStyle/>
        <a:p>
          <a:endParaRPr lang="en-AU"/>
        </a:p>
      </dgm:t>
    </dgm:pt>
    <dgm:pt modelId="{11524A21-34F5-4D19-932F-DE971576C75E}" type="sibTrans" cxnId="{2D19E454-3CB9-49F0-8A8E-BE94225BE0E4}">
      <dgm:prSet/>
      <dgm:spPr/>
      <dgm:t>
        <a:bodyPr/>
        <a:lstStyle/>
        <a:p>
          <a:endParaRPr lang="en-AU"/>
        </a:p>
      </dgm:t>
    </dgm:pt>
    <dgm:pt modelId="{23CC94BA-D635-4755-8747-62C6C1FBD7F8}">
      <dgm:prSet/>
      <dgm:spPr/>
      <dgm:t>
        <a:bodyPr/>
        <a:lstStyle/>
        <a:p>
          <a:r>
            <a:rPr lang="en-AU" dirty="0" smtClean="0"/>
            <a:t>1984 </a:t>
          </a:r>
          <a:r>
            <a:rPr lang="en-AU" dirty="0" err="1" smtClean="0"/>
            <a:t>ASRB</a:t>
          </a:r>
          <a:endParaRPr lang="en-AU" dirty="0"/>
        </a:p>
      </dgm:t>
    </dgm:pt>
    <dgm:pt modelId="{74441965-2F9A-4215-AF16-B60E0D8E9C57}" type="parTrans" cxnId="{D6131ECD-3B7C-4F47-82E1-625063ACBC80}">
      <dgm:prSet/>
      <dgm:spPr/>
      <dgm:t>
        <a:bodyPr/>
        <a:lstStyle/>
        <a:p>
          <a:endParaRPr lang="en-AU"/>
        </a:p>
      </dgm:t>
    </dgm:pt>
    <dgm:pt modelId="{97DC455B-F718-4376-985A-22E986CE3225}" type="sibTrans" cxnId="{D6131ECD-3B7C-4F47-82E1-625063ACBC80}">
      <dgm:prSet/>
      <dgm:spPr/>
      <dgm:t>
        <a:bodyPr/>
        <a:lstStyle/>
        <a:p>
          <a:endParaRPr lang="en-AU"/>
        </a:p>
      </dgm:t>
    </dgm:pt>
    <dgm:pt modelId="{1C661968-406B-41ED-838E-E10308A23DA8}" type="pres">
      <dgm:prSet presAssocID="{04554D09-BC37-48E8-879D-7F2D441C872D}" presName="CompostProcess" presStyleCnt="0">
        <dgm:presLayoutVars>
          <dgm:dir/>
          <dgm:resizeHandles val="exact"/>
        </dgm:presLayoutVars>
      </dgm:prSet>
      <dgm:spPr/>
    </dgm:pt>
    <dgm:pt modelId="{CE4408ED-6E95-446B-A2AB-81745A433A17}" type="pres">
      <dgm:prSet presAssocID="{04554D09-BC37-48E8-879D-7F2D441C872D}" presName="arrow" presStyleLbl="bgShp" presStyleIdx="0" presStyleCnt="1" custLinFactNeighborX="-7906" custLinFactNeighborY="37889"/>
      <dgm:spPr/>
    </dgm:pt>
    <dgm:pt modelId="{9E78477A-7E3B-42C0-BFA6-CEEBD6548946}" type="pres">
      <dgm:prSet presAssocID="{04554D09-BC37-48E8-879D-7F2D441C872D}" presName="linearProcess" presStyleCnt="0"/>
      <dgm:spPr/>
    </dgm:pt>
    <dgm:pt modelId="{A8667A12-0B25-4C0A-ABAD-C5D794B429FA}" type="pres">
      <dgm:prSet presAssocID="{91661BE9-5811-46D7-B8A7-A10D8051EF60}" presName="textNode" presStyleLbl="node1" presStyleIdx="0" presStyleCnt="9">
        <dgm:presLayoutVars>
          <dgm:bulletEnabled val="1"/>
        </dgm:presLayoutVars>
      </dgm:prSet>
      <dgm:spPr/>
      <dgm:t>
        <a:bodyPr/>
        <a:lstStyle/>
        <a:p>
          <a:endParaRPr lang="en-AU"/>
        </a:p>
      </dgm:t>
    </dgm:pt>
    <dgm:pt modelId="{6DE2FEA9-8A94-4E79-910B-517E5ED15D3C}" type="pres">
      <dgm:prSet presAssocID="{8F9E73F1-C2B0-4E1A-BA7F-B7E09FC0FA93}" presName="sibTrans" presStyleCnt="0"/>
      <dgm:spPr/>
    </dgm:pt>
    <dgm:pt modelId="{00BB8793-FCD5-41EE-BC5F-412A05E85B2B}" type="pres">
      <dgm:prSet presAssocID="{8FAC8F94-AEA1-41AB-9EBC-AA7E40026756}" presName="textNode" presStyleLbl="node1" presStyleIdx="1" presStyleCnt="9">
        <dgm:presLayoutVars>
          <dgm:bulletEnabled val="1"/>
        </dgm:presLayoutVars>
      </dgm:prSet>
      <dgm:spPr/>
      <dgm:t>
        <a:bodyPr/>
        <a:lstStyle/>
        <a:p>
          <a:endParaRPr lang="en-AU"/>
        </a:p>
      </dgm:t>
    </dgm:pt>
    <dgm:pt modelId="{93376B8F-C605-4A66-A238-491163F8A481}" type="pres">
      <dgm:prSet presAssocID="{7498B906-D2B2-4223-BA99-621961A4357A}" presName="sibTrans" presStyleCnt="0"/>
      <dgm:spPr/>
    </dgm:pt>
    <dgm:pt modelId="{FA97CA71-4E43-4DEE-B3AE-2E795FB119F3}" type="pres">
      <dgm:prSet presAssocID="{23CC94BA-D635-4755-8747-62C6C1FBD7F8}" presName="textNode" presStyleLbl="node1" presStyleIdx="2" presStyleCnt="9">
        <dgm:presLayoutVars>
          <dgm:bulletEnabled val="1"/>
        </dgm:presLayoutVars>
      </dgm:prSet>
      <dgm:spPr/>
      <dgm:t>
        <a:bodyPr/>
        <a:lstStyle/>
        <a:p>
          <a:endParaRPr lang="en-AU"/>
        </a:p>
      </dgm:t>
    </dgm:pt>
    <dgm:pt modelId="{F3C6AA38-9692-49B5-859A-00325545A8F8}" type="pres">
      <dgm:prSet presAssocID="{97DC455B-F718-4376-985A-22E986CE3225}" presName="sibTrans" presStyleCnt="0"/>
      <dgm:spPr/>
    </dgm:pt>
    <dgm:pt modelId="{0B7BD750-B1BD-4842-814F-257712693E0B}" type="pres">
      <dgm:prSet presAssocID="{1E2C1DAD-A8AE-4DCB-BBF0-19775B167616}" presName="textNode" presStyleLbl="node1" presStyleIdx="3" presStyleCnt="9" custLinFactNeighborX="-40287" custLinFactNeighborY="-2215">
        <dgm:presLayoutVars>
          <dgm:bulletEnabled val="1"/>
        </dgm:presLayoutVars>
      </dgm:prSet>
      <dgm:spPr/>
      <dgm:t>
        <a:bodyPr/>
        <a:lstStyle/>
        <a:p>
          <a:endParaRPr lang="en-AU"/>
        </a:p>
      </dgm:t>
    </dgm:pt>
    <dgm:pt modelId="{F4C6F4EF-DF0D-44C5-87D2-31145A4FDDC6}" type="pres">
      <dgm:prSet presAssocID="{11524A21-34F5-4D19-932F-DE971576C75E}" presName="sibTrans" presStyleCnt="0"/>
      <dgm:spPr/>
    </dgm:pt>
    <dgm:pt modelId="{CD8F3388-0C8E-40E8-BB67-AE1A60DC277A}" type="pres">
      <dgm:prSet presAssocID="{A1D866F4-B051-49F9-8CA0-92FFB8311E20}" presName="textNode" presStyleLbl="node1" presStyleIdx="4" presStyleCnt="9">
        <dgm:presLayoutVars>
          <dgm:bulletEnabled val="1"/>
        </dgm:presLayoutVars>
      </dgm:prSet>
      <dgm:spPr/>
      <dgm:t>
        <a:bodyPr/>
        <a:lstStyle/>
        <a:p>
          <a:endParaRPr lang="en-AU"/>
        </a:p>
      </dgm:t>
    </dgm:pt>
    <dgm:pt modelId="{3B5C0ADA-90C0-4277-97B3-3FAAFB2CCD9B}" type="pres">
      <dgm:prSet presAssocID="{3A5072D6-280A-43F8-9964-215E280E7A4C}" presName="sibTrans" presStyleCnt="0"/>
      <dgm:spPr/>
    </dgm:pt>
    <dgm:pt modelId="{D292BF7E-3F68-41FB-ADF5-7A8AB3B3B637}" type="pres">
      <dgm:prSet presAssocID="{53E4B962-9EDC-41E4-8D52-CA7E6128837F}" presName="textNode" presStyleLbl="node1" presStyleIdx="5" presStyleCnt="9">
        <dgm:presLayoutVars>
          <dgm:bulletEnabled val="1"/>
        </dgm:presLayoutVars>
      </dgm:prSet>
      <dgm:spPr/>
      <dgm:t>
        <a:bodyPr/>
        <a:lstStyle/>
        <a:p>
          <a:endParaRPr lang="en-AU"/>
        </a:p>
      </dgm:t>
    </dgm:pt>
    <dgm:pt modelId="{DF158204-CC1A-4F5D-90BD-7413968F5D8E}" type="pres">
      <dgm:prSet presAssocID="{2ECBE300-5773-416F-8AAE-CCFAEE9E3CEA}" presName="sibTrans" presStyleCnt="0"/>
      <dgm:spPr/>
    </dgm:pt>
    <dgm:pt modelId="{77849267-01DF-4299-B3D3-0C2EDFE52599}" type="pres">
      <dgm:prSet presAssocID="{45E80974-FD94-44E9-A550-0DA2592DA8D1}" presName="textNode" presStyleLbl="node1" presStyleIdx="6" presStyleCnt="9">
        <dgm:presLayoutVars>
          <dgm:bulletEnabled val="1"/>
        </dgm:presLayoutVars>
      </dgm:prSet>
      <dgm:spPr/>
      <dgm:t>
        <a:bodyPr/>
        <a:lstStyle/>
        <a:p>
          <a:endParaRPr lang="en-AU"/>
        </a:p>
      </dgm:t>
    </dgm:pt>
    <dgm:pt modelId="{FCD4710C-3A9C-4D91-9A69-3FA9F0956F35}" type="pres">
      <dgm:prSet presAssocID="{3B3DD81B-D368-4B62-8A80-0ACC410DF0E4}" presName="sibTrans" presStyleCnt="0"/>
      <dgm:spPr/>
    </dgm:pt>
    <dgm:pt modelId="{F92C79A3-BE35-4A85-9B1F-F7C40E1EFD73}" type="pres">
      <dgm:prSet presAssocID="{6A1373A8-B225-45F3-9098-22CE7896C31F}" presName="textNode" presStyleLbl="node1" presStyleIdx="7" presStyleCnt="9">
        <dgm:presLayoutVars>
          <dgm:bulletEnabled val="1"/>
        </dgm:presLayoutVars>
      </dgm:prSet>
      <dgm:spPr/>
      <dgm:t>
        <a:bodyPr/>
        <a:lstStyle/>
        <a:p>
          <a:endParaRPr lang="en-AU"/>
        </a:p>
      </dgm:t>
    </dgm:pt>
    <dgm:pt modelId="{34EBB525-CA45-44B0-84D2-6B8D1123F714}" type="pres">
      <dgm:prSet presAssocID="{CF115E29-4946-4D13-959D-731090A05BC6}" presName="sibTrans" presStyleCnt="0"/>
      <dgm:spPr/>
    </dgm:pt>
    <dgm:pt modelId="{CCC41710-71E2-4F02-A525-CEAA3A36548D}" type="pres">
      <dgm:prSet presAssocID="{240630C8-F302-4745-AC29-17DA7F764C2D}" presName="textNode" presStyleLbl="node1" presStyleIdx="8" presStyleCnt="9">
        <dgm:presLayoutVars>
          <dgm:bulletEnabled val="1"/>
        </dgm:presLayoutVars>
      </dgm:prSet>
      <dgm:spPr/>
      <dgm:t>
        <a:bodyPr/>
        <a:lstStyle/>
        <a:p>
          <a:endParaRPr lang="en-AU"/>
        </a:p>
      </dgm:t>
    </dgm:pt>
  </dgm:ptLst>
  <dgm:cxnLst>
    <dgm:cxn modelId="{178329AD-1EF4-45CA-878C-3053E6240A2C}" srcId="{04554D09-BC37-48E8-879D-7F2D441C872D}" destId="{91661BE9-5811-46D7-B8A7-A10D8051EF60}" srcOrd="0" destOrd="0" parTransId="{F335352F-AB93-4FB3-96E1-60ACC4056B56}" sibTransId="{8F9E73F1-C2B0-4E1A-BA7F-B7E09FC0FA93}"/>
    <dgm:cxn modelId="{03EDD617-6D5F-452D-BF9E-C976136CB23C}" type="presOf" srcId="{53E4B962-9EDC-41E4-8D52-CA7E6128837F}" destId="{D292BF7E-3F68-41FB-ADF5-7A8AB3B3B637}" srcOrd="0" destOrd="0" presId="urn:microsoft.com/office/officeart/2005/8/layout/hProcess9"/>
    <dgm:cxn modelId="{22B7DFA1-0BD8-49CA-90A2-ACA8CF4CD666}" srcId="{04554D09-BC37-48E8-879D-7F2D441C872D}" destId="{6A1373A8-B225-45F3-9098-22CE7896C31F}" srcOrd="7" destOrd="0" parTransId="{25F99FF2-5341-40A0-8C9C-0929A90F46CB}" sibTransId="{CF115E29-4946-4D13-959D-731090A05BC6}"/>
    <dgm:cxn modelId="{A6697E59-D79E-4220-A916-441DC2A34C5A}" type="presOf" srcId="{8FAC8F94-AEA1-41AB-9EBC-AA7E40026756}" destId="{00BB8793-FCD5-41EE-BC5F-412A05E85B2B}" srcOrd="0" destOrd="0" presId="urn:microsoft.com/office/officeart/2005/8/layout/hProcess9"/>
    <dgm:cxn modelId="{FFDB0496-1135-4E89-A8F3-93B4C02AC319}" type="presOf" srcId="{91661BE9-5811-46D7-B8A7-A10D8051EF60}" destId="{A8667A12-0B25-4C0A-ABAD-C5D794B429FA}" srcOrd="0" destOrd="0" presId="urn:microsoft.com/office/officeart/2005/8/layout/hProcess9"/>
    <dgm:cxn modelId="{519968A8-4156-494B-BA8D-F4221D0BF7E1}" srcId="{04554D09-BC37-48E8-879D-7F2D441C872D}" destId="{240630C8-F302-4745-AC29-17DA7F764C2D}" srcOrd="8" destOrd="0" parTransId="{52EF364B-8FB0-4A28-BA86-EA5481BAE33D}" sibTransId="{939EF9D7-CE11-43FF-82E7-77409061D46A}"/>
    <dgm:cxn modelId="{947B5814-D272-46A4-81F8-6582A363A264}" srcId="{04554D09-BC37-48E8-879D-7F2D441C872D}" destId="{8FAC8F94-AEA1-41AB-9EBC-AA7E40026756}" srcOrd="1" destOrd="0" parTransId="{12BF92CD-0944-42F4-A194-D758B6A8C6EE}" sibTransId="{7498B906-D2B2-4223-BA99-621961A4357A}"/>
    <dgm:cxn modelId="{A9D2B168-C369-4D23-819E-A2A03AC64092}" type="presOf" srcId="{A1D866F4-B051-49F9-8CA0-92FFB8311E20}" destId="{CD8F3388-0C8E-40E8-BB67-AE1A60DC277A}" srcOrd="0" destOrd="0" presId="urn:microsoft.com/office/officeart/2005/8/layout/hProcess9"/>
    <dgm:cxn modelId="{2D19E454-3CB9-49F0-8A8E-BE94225BE0E4}" srcId="{04554D09-BC37-48E8-879D-7F2D441C872D}" destId="{1E2C1DAD-A8AE-4DCB-BBF0-19775B167616}" srcOrd="3" destOrd="0" parTransId="{4C057BD3-A1A6-4E39-ADEA-710BA88719B2}" sibTransId="{11524A21-34F5-4D19-932F-DE971576C75E}"/>
    <dgm:cxn modelId="{D6131ECD-3B7C-4F47-82E1-625063ACBC80}" srcId="{04554D09-BC37-48E8-879D-7F2D441C872D}" destId="{23CC94BA-D635-4755-8747-62C6C1FBD7F8}" srcOrd="2" destOrd="0" parTransId="{74441965-2F9A-4215-AF16-B60E0D8E9C57}" sibTransId="{97DC455B-F718-4376-985A-22E986CE3225}"/>
    <dgm:cxn modelId="{1D784780-0FD2-42E6-9A1B-44EE643632EC}" type="presOf" srcId="{6A1373A8-B225-45F3-9098-22CE7896C31F}" destId="{F92C79A3-BE35-4A85-9B1F-F7C40E1EFD73}" srcOrd="0" destOrd="0" presId="urn:microsoft.com/office/officeart/2005/8/layout/hProcess9"/>
    <dgm:cxn modelId="{7FDEA93B-A590-485B-AA98-B83600487142}" type="presOf" srcId="{23CC94BA-D635-4755-8747-62C6C1FBD7F8}" destId="{FA97CA71-4E43-4DEE-B3AE-2E795FB119F3}" srcOrd="0" destOrd="0" presId="urn:microsoft.com/office/officeart/2005/8/layout/hProcess9"/>
    <dgm:cxn modelId="{E5B3CAD3-75B3-414C-9A87-41B7B2512BE4}" srcId="{04554D09-BC37-48E8-879D-7F2D441C872D}" destId="{53E4B962-9EDC-41E4-8D52-CA7E6128837F}" srcOrd="5" destOrd="0" parTransId="{5D61AF27-F79A-4DB0-AF88-024C3B8546BF}" sibTransId="{2ECBE300-5773-416F-8AAE-CCFAEE9E3CEA}"/>
    <dgm:cxn modelId="{423BAE14-CE5E-4F5D-AF64-CD90780DC8C6}" srcId="{04554D09-BC37-48E8-879D-7F2D441C872D}" destId="{A1D866F4-B051-49F9-8CA0-92FFB8311E20}" srcOrd="4" destOrd="0" parTransId="{1DB1C4F8-33A7-4C35-87D4-576D417C3BA8}" sibTransId="{3A5072D6-280A-43F8-9964-215E280E7A4C}"/>
    <dgm:cxn modelId="{04A19130-0A7A-4D15-B4A8-84470A925FA5}" type="presOf" srcId="{240630C8-F302-4745-AC29-17DA7F764C2D}" destId="{CCC41710-71E2-4F02-A525-CEAA3A36548D}" srcOrd="0" destOrd="0" presId="urn:microsoft.com/office/officeart/2005/8/layout/hProcess9"/>
    <dgm:cxn modelId="{9C79C2EB-13F8-4840-A919-BB10B8889A82}" type="presOf" srcId="{1E2C1DAD-A8AE-4DCB-BBF0-19775B167616}" destId="{0B7BD750-B1BD-4842-814F-257712693E0B}" srcOrd="0" destOrd="0" presId="urn:microsoft.com/office/officeart/2005/8/layout/hProcess9"/>
    <dgm:cxn modelId="{9AD06F89-BAED-49A8-B043-8C3D418C6C7A}" type="presOf" srcId="{04554D09-BC37-48E8-879D-7F2D441C872D}" destId="{1C661968-406B-41ED-838E-E10308A23DA8}" srcOrd="0" destOrd="0" presId="urn:microsoft.com/office/officeart/2005/8/layout/hProcess9"/>
    <dgm:cxn modelId="{11DD6E16-EBD3-4A87-9FA4-53965D9EB438}" srcId="{04554D09-BC37-48E8-879D-7F2D441C872D}" destId="{45E80974-FD94-44E9-A550-0DA2592DA8D1}" srcOrd="6" destOrd="0" parTransId="{CF240ED0-0205-4D81-AC7D-FBFEEED42BE3}" sibTransId="{3B3DD81B-D368-4B62-8A80-0ACC410DF0E4}"/>
    <dgm:cxn modelId="{B0220018-CFE8-4426-8036-E68397E31BAC}" type="presOf" srcId="{45E80974-FD94-44E9-A550-0DA2592DA8D1}" destId="{77849267-01DF-4299-B3D3-0C2EDFE52599}" srcOrd="0" destOrd="0" presId="urn:microsoft.com/office/officeart/2005/8/layout/hProcess9"/>
    <dgm:cxn modelId="{036F983B-66F5-4716-A652-0C38AA5E5424}" type="presParOf" srcId="{1C661968-406B-41ED-838E-E10308A23DA8}" destId="{CE4408ED-6E95-446B-A2AB-81745A433A17}" srcOrd="0" destOrd="0" presId="urn:microsoft.com/office/officeart/2005/8/layout/hProcess9"/>
    <dgm:cxn modelId="{33C7640C-BE91-414B-BB79-EE08216573A4}" type="presParOf" srcId="{1C661968-406B-41ED-838E-E10308A23DA8}" destId="{9E78477A-7E3B-42C0-BFA6-CEEBD6548946}" srcOrd="1" destOrd="0" presId="urn:microsoft.com/office/officeart/2005/8/layout/hProcess9"/>
    <dgm:cxn modelId="{4551D4B7-8B2B-481E-B6C4-AE2AE649E30E}" type="presParOf" srcId="{9E78477A-7E3B-42C0-BFA6-CEEBD6548946}" destId="{A8667A12-0B25-4C0A-ABAD-C5D794B429FA}" srcOrd="0" destOrd="0" presId="urn:microsoft.com/office/officeart/2005/8/layout/hProcess9"/>
    <dgm:cxn modelId="{4DBEB1E9-0EBA-45DD-B17A-DC5DDCB55AE4}" type="presParOf" srcId="{9E78477A-7E3B-42C0-BFA6-CEEBD6548946}" destId="{6DE2FEA9-8A94-4E79-910B-517E5ED15D3C}" srcOrd="1" destOrd="0" presId="urn:microsoft.com/office/officeart/2005/8/layout/hProcess9"/>
    <dgm:cxn modelId="{AAF726F1-EAD4-4680-8B02-11EEDB128C43}" type="presParOf" srcId="{9E78477A-7E3B-42C0-BFA6-CEEBD6548946}" destId="{00BB8793-FCD5-41EE-BC5F-412A05E85B2B}" srcOrd="2" destOrd="0" presId="urn:microsoft.com/office/officeart/2005/8/layout/hProcess9"/>
    <dgm:cxn modelId="{9A6D2E80-2248-4F52-9A45-D5ACEAB8EFD8}" type="presParOf" srcId="{9E78477A-7E3B-42C0-BFA6-CEEBD6548946}" destId="{93376B8F-C605-4A66-A238-491163F8A481}" srcOrd="3" destOrd="0" presId="urn:microsoft.com/office/officeart/2005/8/layout/hProcess9"/>
    <dgm:cxn modelId="{67EAC673-1D44-46B8-8E4E-900CA67BC60D}" type="presParOf" srcId="{9E78477A-7E3B-42C0-BFA6-CEEBD6548946}" destId="{FA97CA71-4E43-4DEE-B3AE-2E795FB119F3}" srcOrd="4" destOrd="0" presId="urn:microsoft.com/office/officeart/2005/8/layout/hProcess9"/>
    <dgm:cxn modelId="{4C98CDB1-14F9-431F-9AC5-B309A07134D3}" type="presParOf" srcId="{9E78477A-7E3B-42C0-BFA6-CEEBD6548946}" destId="{F3C6AA38-9692-49B5-859A-00325545A8F8}" srcOrd="5" destOrd="0" presId="urn:microsoft.com/office/officeart/2005/8/layout/hProcess9"/>
    <dgm:cxn modelId="{BE43B88D-A538-4C33-9383-5A3ED2BF9A05}" type="presParOf" srcId="{9E78477A-7E3B-42C0-BFA6-CEEBD6548946}" destId="{0B7BD750-B1BD-4842-814F-257712693E0B}" srcOrd="6" destOrd="0" presId="urn:microsoft.com/office/officeart/2005/8/layout/hProcess9"/>
    <dgm:cxn modelId="{0D997EE1-6259-4E75-BDA0-4F2C9FD2C52E}" type="presParOf" srcId="{9E78477A-7E3B-42C0-BFA6-CEEBD6548946}" destId="{F4C6F4EF-DF0D-44C5-87D2-31145A4FDDC6}" srcOrd="7" destOrd="0" presId="urn:microsoft.com/office/officeart/2005/8/layout/hProcess9"/>
    <dgm:cxn modelId="{5906AC62-3C97-439E-A0DD-DCE46F66E2EA}" type="presParOf" srcId="{9E78477A-7E3B-42C0-BFA6-CEEBD6548946}" destId="{CD8F3388-0C8E-40E8-BB67-AE1A60DC277A}" srcOrd="8" destOrd="0" presId="urn:microsoft.com/office/officeart/2005/8/layout/hProcess9"/>
    <dgm:cxn modelId="{57C099DA-311C-4CEF-A4FE-2B177A1F14EB}" type="presParOf" srcId="{9E78477A-7E3B-42C0-BFA6-CEEBD6548946}" destId="{3B5C0ADA-90C0-4277-97B3-3FAAFB2CCD9B}" srcOrd="9" destOrd="0" presId="urn:microsoft.com/office/officeart/2005/8/layout/hProcess9"/>
    <dgm:cxn modelId="{93DBFDFB-CB4D-4B54-A04A-95FCC1E8F7DF}" type="presParOf" srcId="{9E78477A-7E3B-42C0-BFA6-CEEBD6548946}" destId="{D292BF7E-3F68-41FB-ADF5-7A8AB3B3B637}" srcOrd="10" destOrd="0" presId="urn:microsoft.com/office/officeart/2005/8/layout/hProcess9"/>
    <dgm:cxn modelId="{15D39549-69FB-44CE-8F09-92F4ACD6C286}" type="presParOf" srcId="{9E78477A-7E3B-42C0-BFA6-CEEBD6548946}" destId="{DF158204-CC1A-4F5D-90BD-7413968F5D8E}" srcOrd="11" destOrd="0" presId="urn:microsoft.com/office/officeart/2005/8/layout/hProcess9"/>
    <dgm:cxn modelId="{ADAE7C95-3ECB-4E7C-841F-154FDCAFD2C2}" type="presParOf" srcId="{9E78477A-7E3B-42C0-BFA6-CEEBD6548946}" destId="{77849267-01DF-4299-B3D3-0C2EDFE52599}" srcOrd="12" destOrd="0" presId="urn:microsoft.com/office/officeart/2005/8/layout/hProcess9"/>
    <dgm:cxn modelId="{CD9C9E00-A06B-4E51-AC4D-EDB1AAB2A439}" type="presParOf" srcId="{9E78477A-7E3B-42C0-BFA6-CEEBD6548946}" destId="{FCD4710C-3A9C-4D91-9A69-3FA9F0956F35}" srcOrd="13" destOrd="0" presId="urn:microsoft.com/office/officeart/2005/8/layout/hProcess9"/>
    <dgm:cxn modelId="{457AAA49-1663-40D5-A03A-E86CAC6B03C9}" type="presParOf" srcId="{9E78477A-7E3B-42C0-BFA6-CEEBD6548946}" destId="{F92C79A3-BE35-4A85-9B1F-F7C40E1EFD73}" srcOrd="14" destOrd="0" presId="urn:microsoft.com/office/officeart/2005/8/layout/hProcess9"/>
    <dgm:cxn modelId="{AD5563E1-978B-431E-B9A3-B08CDCDCA085}" type="presParOf" srcId="{9E78477A-7E3B-42C0-BFA6-CEEBD6548946}" destId="{34EBB525-CA45-44B0-84D2-6B8D1123F714}" srcOrd="15" destOrd="0" presId="urn:microsoft.com/office/officeart/2005/8/layout/hProcess9"/>
    <dgm:cxn modelId="{192CEED0-6D0F-44B5-B997-BA0C1C7358C0}" type="presParOf" srcId="{9E78477A-7E3B-42C0-BFA6-CEEBD6548946}" destId="{CCC41710-71E2-4F02-A525-CEAA3A36548D}" srcOrd="1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4408ED-6E95-446B-A2AB-81745A433A17}">
      <dsp:nvSpPr>
        <dsp:cNvPr id="0" name=""/>
        <dsp:cNvSpPr/>
      </dsp:nvSpPr>
      <dsp:spPr>
        <a:xfrm>
          <a:off x="71996" y="0"/>
          <a:ext cx="7846826" cy="5131346"/>
        </a:xfrm>
        <a:prstGeom prst="rightArrow">
          <a:avLst/>
        </a:prstGeom>
        <a:solidFill>
          <a:schemeClr val="accent1">
            <a:tint val="40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A8667A12-0B25-4C0A-ABAD-C5D794B429FA}">
      <dsp:nvSpPr>
        <dsp:cNvPr id="0" name=""/>
        <dsp:cNvSpPr/>
      </dsp:nvSpPr>
      <dsp:spPr>
        <a:xfrm>
          <a:off x="2591"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AU" sz="1100" kern="1200" dirty="0" smtClean="0"/>
            <a:t>1966 </a:t>
          </a:r>
          <a:r>
            <a:rPr lang="en-AU" sz="1100" kern="1200" dirty="0" err="1" smtClean="0"/>
            <a:t>AARF</a:t>
          </a:r>
          <a:endParaRPr lang="en-AU" sz="1100" kern="1200" dirty="0"/>
        </a:p>
      </dsp:txBody>
      <dsp:txXfrm>
        <a:off x="50505" y="1587317"/>
        <a:ext cx="885701" cy="1956710"/>
      </dsp:txXfrm>
    </dsp:sp>
    <dsp:sp modelId="{00BB8793-FCD5-41EE-BC5F-412A05E85B2B}">
      <dsp:nvSpPr>
        <dsp:cNvPr id="0" name=""/>
        <dsp:cNvSpPr/>
      </dsp:nvSpPr>
      <dsp:spPr>
        <a:xfrm>
          <a:off x="1033197"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AU" sz="1100" kern="1200" dirty="0" smtClean="0"/>
            <a:t>1981 national Co Act</a:t>
          </a:r>
          <a:endParaRPr lang="en-AU" sz="1100" kern="1200" dirty="0"/>
        </a:p>
      </dsp:txBody>
      <dsp:txXfrm>
        <a:off x="1081111" y="1587317"/>
        <a:ext cx="885701" cy="1956710"/>
      </dsp:txXfrm>
    </dsp:sp>
    <dsp:sp modelId="{FA97CA71-4E43-4DEE-B3AE-2E795FB119F3}">
      <dsp:nvSpPr>
        <dsp:cNvPr id="0" name=""/>
        <dsp:cNvSpPr/>
      </dsp:nvSpPr>
      <dsp:spPr>
        <a:xfrm>
          <a:off x="2063803"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AU" sz="1500" kern="1200" dirty="0" smtClean="0"/>
            <a:t>1984 </a:t>
          </a:r>
          <a:r>
            <a:rPr lang="en-AU" sz="1500" kern="1200" dirty="0" err="1" smtClean="0"/>
            <a:t>ASRB</a:t>
          </a:r>
          <a:endParaRPr lang="en-AU" sz="1500" kern="1200" dirty="0"/>
        </a:p>
      </dsp:txBody>
      <dsp:txXfrm>
        <a:off x="2111717" y="1587317"/>
        <a:ext cx="885701" cy="1956710"/>
      </dsp:txXfrm>
    </dsp:sp>
    <dsp:sp modelId="{0B7BD750-B1BD-4842-814F-257712693E0B}">
      <dsp:nvSpPr>
        <dsp:cNvPr id="0" name=""/>
        <dsp:cNvSpPr/>
      </dsp:nvSpPr>
      <dsp:spPr>
        <a:xfrm>
          <a:off x="3074638" y="1493940"/>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AU" sz="1100" kern="1200" dirty="0" smtClean="0"/>
            <a:t>1989 </a:t>
          </a:r>
          <a:r>
            <a:rPr lang="en-AU" sz="1100" kern="1200" dirty="0" err="1" smtClean="0"/>
            <a:t>ASIC</a:t>
          </a:r>
          <a:r>
            <a:rPr lang="en-AU" sz="1100" kern="1200" dirty="0" smtClean="0"/>
            <a:t> Act</a:t>
          </a:r>
          <a:endParaRPr lang="en-AU" sz="1100" kern="1200" dirty="0"/>
        </a:p>
      </dsp:txBody>
      <dsp:txXfrm>
        <a:off x="3122552" y="1541854"/>
        <a:ext cx="885701" cy="1956710"/>
      </dsp:txXfrm>
    </dsp:sp>
    <dsp:sp modelId="{CD8F3388-0C8E-40E8-BB67-AE1A60DC277A}">
      <dsp:nvSpPr>
        <dsp:cNvPr id="0" name=""/>
        <dsp:cNvSpPr/>
      </dsp:nvSpPr>
      <dsp:spPr>
        <a:xfrm>
          <a:off x="4125015"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AU" sz="1100" kern="1200" dirty="0" smtClean="0"/>
            <a:t>1991 </a:t>
          </a:r>
          <a:r>
            <a:rPr lang="en-AU" sz="1100" kern="1200" dirty="0" err="1" smtClean="0"/>
            <a:t>AASB</a:t>
          </a:r>
          <a:endParaRPr lang="en-AU" sz="1100" kern="1200" dirty="0"/>
        </a:p>
      </dsp:txBody>
      <dsp:txXfrm>
        <a:off x="4172929" y="1587317"/>
        <a:ext cx="885701" cy="1956710"/>
      </dsp:txXfrm>
    </dsp:sp>
    <dsp:sp modelId="{D292BF7E-3F68-41FB-ADF5-7A8AB3B3B637}">
      <dsp:nvSpPr>
        <dsp:cNvPr id="0" name=""/>
        <dsp:cNvSpPr/>
      </dsp:nvSpPr>
      <dsp:spPr>
        <a:xfrm>
          <a:off x="5155621"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AU" sz="1100" kern="1200" dirty="0" smtClean="0"/>
            <a:t>2000 new </a:t>
          </a:r>
          <a:r>
            <a:rPr lang="en-AU" sz="1100" kern="1200" dirty="0" err="1" smtClean="0"/>
            <a:t>AASB</a:t>
          </a:r>
          <a:r>
            <a:rPr lang="en-AU" sz="1100" kern="1200" dirty="0" smtClean="0"/>
            <a:t>	</a:t>
          </a:r>
          <a:endParaRPr lang="en-AU" sz="1100" kern="1200" dirty="0"/>
        </a:p>
      </dsp:txBody>
      <dsp:txXfrm>
        <a:off x="5203535" y="1587317"/>
        <a:ext cx="885701" cy="1956710"/>
      </dsp:txXfrm>
    </dsp:sp>
    <dsp:sp modelId="{77849267-01DF-4299-B3D3-0C2EDFE52599}">
      <dsp:nvSpPr>
        <dsp:cNvPr id="0" name=""/>
        <dsp:cNvSpPr/>
      </dsp:nvSpPr>
      <dsp:spPr>
        <a:xfrm>
          <a:off x="6186227"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AU" sz="1100" kern="1200" dirty="0" smtClean="0"/>
            <a:t>2000</a:t>
          </a:r>
        </a:p>
        <a:p>
          <a:pPr lvl="0" algn="ctr" defTabSz="488950">
            <a:lnSpc>
              <a:spcPct val="90000"/>
            </a:lnSpc>
            <a:spcBef>
              <a:spcPct val="0"/>
            </a:spcBef>
            <a:spcAft>
              <a:spcPct val="35000"/>
            </a:spcAft>
          </a:pPr>
          <a:r>
            <a:rPr lang="en-AU" sz="1100" kern="1200" dirty="0" err="1" smtClean="0"/>
            <a:t>FRC</a:t>
          </a:r>
          <a:r>
            <a:rPr lang="en-AU" sz="1100" kern="1200" dirty="0" smtClean="0"/>
            <a:t> established  Harmonisation</a:t>
          </a:r>
          <a:endParaRPr lang="en-AU" sz="1100" kern="1200" dirty="0"/>
        </a:p>
      </dsp:txBody>
      <dsp:txXfrm>
        <a:off x="6234141" y="1587317"/>
        <a:ext cx="885701" cy="1956710"/>
      </dsp:txXfrm>
    </dsp:sp>
    <dsp:sp modelId="{F92C79A3-BE35-4A85-9B1F-F7C40E1EFD73}">
      <dsp:nvSpPr>
        <dsp:cNvPr id="0" name=""/>
        <dsp:cNvSpPr/>
      </dsp:nvSpPr>
      <dsp:spPr>
        <a:xfrm>
          <a:off x="7216832"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AU" sz="1500" kern="1200" dirty="0" smtClean="0"/>
            <a:t>2002 Decision to adopt </a:t>
          </a:r>
          <a:r>
            <a:rPr lang="en-AU" sz="1500" kern="1200" dirty="0" err="1" smtClean="0"/>
            <a:t>IFRS</a:t>
          </a:r>
          <a:endParaRPr lang="en-AU" sz="1500" kern="1200" dirty="0"/>
        </a:p>
      </dsp:txBody>
      <dsp:txXfrm>
        <a:off x="7264746" y="1587317"/>
        <a:ext cx="885701" cy="1956710"/>
      </dsp:txXfrm>
    </dsp:sp>
    <dsp:sp modelId="{CCC41710-71E2-4F02-A525-CEAA3A36548D}">
      <dsp:nvSpPr>
        <dsp:cNvPr id="0" name=""/>
        <dsp:cNvSpPr/>
      </dsp:nvSpPr>
      <dsp:spPr>
        <a:xfrm>
          <a:off x="8247438" y="1539403"/>
          <a:ext cx="981529" cy="2052538"/>
        </a:xfrm>
        <a:prstGeom prst="round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AU" sz="1500" kern="1200" dirty="0" smtClean="0"/>
            <a:t>2005 </a:t>
          </a:r>
        </a:p>
        <a:p>
          <a:pPr lvl="0" algn="ctr" defTabSz="666750">
            <a:lnSpc>
              <a:spcPct val="90000"/>
            </a:lnSpc>
            <a:spcBef>
              <a:spcPct val="0"/>
            </a:spcBef>
            <a:spcAft>
              <a:spcPct val="35000"/>
            </a:spcAft>
          </a:pPr>
          <a:r>
            <a:rPr lang="en-AU" sz="1500" kern="1200" dirty="0" smtClean="0"/>
            <a:t>Adoption </a:t>
          </a:r>
          <a:r>
            <a:rPr lang="en-AU" sz="1500" kern="1200" dirty="0" err="1" smtClean="0"/>
            <a:t>IFRS</a:t>
          </a:r>
          <a:endParaRPr lang="en-AU" sz="1500" kern="1200" dirty="0"/>
        </a:p>
      </dsp:txBody>
      <dsp:txXfrm>
        <a:off x="8295352" y="1587317"/>
        <a:ext cx="885701" cy="195671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wrap="square" lIns="91440" tIns="45720" rIns="91440" bIns="45720" numCol="1" anchor="t"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3" name="Date Placeholder 2"/>
          <p:cNvSpPr>
            <a:spLocks noGrp="1"/>
          </p:cNvSpPr>
          <p:nvPr>
            <p:ph type="dt" sz="quarter" idx="1"/>
          </p:nvPr>
        </p:nvSpPr>
        <p:spPr>
          <a:xfrm>
            <a:off x="3815373" y="0"/>
            <a:ext cx="2918831" cy="493316"/>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200">
                <a:cs typeface="Arial" panose="020B0604020202020204" pitchFamily="34" charset="0"/>
              </a:defRPr>
            </a:lvl1pPr>
          </a:lstStyle>
          <a:p>
            <a:fld id="{695A2842-1745-40C1-A10B-93DB3144000D}" type="datetimeFigureOut">
              <a:rPr lang="en-AU"/>
              <a:pPr/>
              <a:t>21/07/2020</a:t>
            </a:fld>
            <a:endParaRPr lang="en-AU"/>
          </a:p>
        </p:txBody>
      </p:sp>
      <p:sp>
        <p:nvSpPr>
          <p:cNvPr id="4" name="Footer Placeholder 3"/>
          <p:cNvSpPr>
            <a:spLocks noGrp="1"/>
          </p:cNvSpPr>
          <p:nvPr>
            <p:ph type="ftr" sz="quarter" idx="2"/>
          </p:nvPr>
        </p:nvSpPr>
        <p:spPr>
          <a:xfrm>
            <a:off x="0" y="9371285"/>
            <a:ext cx="2918831" cy="493316"/>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wrap="square" lIns="91440" tIns="45720" rIns="91440" bIns="45720" numCol="1" anchor="b" anchorCtr="0" compatLnSpc="1">
            <a:prstTxWarp prst="textNoShape">
              <a:avLst/>
            </a:prstTxWarp>
          </a:bodyPr>
          <a:lstStyle>
            <a:lvl1pPr algn="r">
              <a:spcBef>
                <a:spcPct val="50000"/>
              </a:spcBef>
              <a:defRPr sz="1200">
                <a:cs typeface="Arial" panose="020B0604020202020204" pitchFamily="34" charset="0"/>
              </a:defRPr>
            </a:lvl1pPr>
          </a:lstStyle>
          <a:p>
            <a:fld id="{05AA5B9F-E303-47F1-B7DC-5AD7EDCA935A}" type="slidenum">
              <a:rPr lang="en-AU"/>
              <a:pPr/>
              <a:t>‹#›</a:t>
            </a:fld>
            <a:endParaRPr lang="en-AU"/>
          </a:p>
        </p:txBody>
      </p:sp>
    </p:spTree>
    <p:extLst>
      <p:ext uri="{BB962C8B-B14F-4D97-AF65-F5344CB8AC3E}">
        <p14:creationId xmlns:p14="http://schemas.microsoft.com/office/powerpoint/2010/main" val="618457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18831" cy="4933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3" name="Rectangle 3"/>
          <p:cNvSpPr>
            <a:spLocks noGrp="1" noChangeArrowheads="1"/>
          </p:cNvSpPr>
          <p:nvPr>
            <p:ph type="dt" idx="1"/>
          </p:nvPr>
        </p:nvSpPr>
        <p:spPr bwMode="auto">
          <a:xfrm>
            <a:off x="3815373" y="0"/>
            <a:ext cx="2918831" cy="4933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Arial" panose="020B0604020202020204" pitchFamily="34" charset="0"/>
              </a:defRPr>
            </a:lvl1pPr>
          </a:lstStyle>
          <a:p>
            <a:endParaRPr lang="en-US" altLang="en-US"/>
          </a:p>
        </p:txBody>
      </p:sp>
      <p:sp>
        <p:nvSpPr>
          <p:cNvPr id="29700"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5" name="Rectangle 5"/>
          <p:cNvSpPr>
            <a:spLocks noGrp="1" noChangeArrowheads="1"/>
          </p:cNvSpPr>
          <p:nvPr>
            <p:ph type="body" sz="quarter" idx="3"/>
          </p:nvPr>
        </p:nvSpPr>
        <p:spPr bwMode="auto">
          <a:xfrm>
            <a:off x="673577" y="4686499"/>
            <a:ext cx="5388610" cy="443984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606" name="Rectangle 6"/>
          <p:cNvSpPr>
            <a:spLocks noGrp="1" noChangeArrowheads="1"/>
          </p:cNvSpPr>
          <p:nvPr>
            <p:ph type="ftr" sz="quarter" idx="4"/>
          </p:nvPr>
        </p:nvSpPr>
        <p:spPr bwMode="auto">
          <a:xfrm>
            <a:off x="0" y="9371285"/>
            <a:ext cx="2918831" cy="49331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7" name="Rectangle 7"/>
          <p:cNvSpPr>
            <a:spLocks noGrp="1" noChangeArrowheads="1"/>
          </p:cNvSpPr>
          <p:nvPr>
            <p:ph type="sldNum" sz="quarter" idx="5"/>
          </p:nvPr>
        </p:nvSpPr>
        <p:spPr bwMode="auto">
          <a:xfrm>
            <a:off x="3815373" y="9371285"/>
            <a:ext cx="2918831" cy="49331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anose="020B0604020202020204" pitchFamily="34" charset="0"/>
              </a:defRPr>
            </a:lvl1pPr>
          </a:lstStyle>
          <a:p>
            <a:fld id="{DDF08423-FCE6-4A9A-B7AA-5835D2451E2C}" type="slidenum">
              <a:rPr lang="en-AU"/>
              <a:pPr/>
              <a:t>‹#›</a:t>
            </a:fld>
            <a:endParaRPr lang="en-AU"/>
          </a:p>
        </p:txBody>
      </p:sp>
    </p:spTree>
    <p:extLst>
      <p:ext uri="{BB962C8B-B14F-4D97-AF65-F5344CB8AC3E}">
        <p14:creationId xmlns:p14="http://schemas.microsoft.com/office/powerpoint/2010/main" val="3653702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a:t>
            </a:fld>
            <a:endParaRPr lang="en-AU"/>
          </a:p>
        </p:txBody>
      </p:sp>
    </p:spTree>
    <p:extLst>
      <p:ext uri="{BB962C8B-B14F-4D97-AF65-F5344CB8AC3E}">
        <p14:creationId xmlns:p14="http://schemas.microsoft.com/office/powerpoint/2010/main" val="868460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a:t>
            </a:fld>
            <a:endParaRPr lang="en-AU"/>
          </a:p>
        </p:txBody>
      </p:sp>
    </p:spTree>
    <p:extLst>
      <p:ext uri="{BB962C8B-B14F-4D97-AF65-F5344CB8AC3E}">
        <p14:creationId xmlns:p14="http://schemas.microsoft.com/office/powerpoint/2010/main" val="3039208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Tx/>
              <a:buAutoNum type="arabicPeriod"/>
            </a:pPr>
            <a:endParaRPr lang="en-US" altLang="en-US"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DF08423-FCE6-4A9A-B7AA-5835D2451E2C}" type="slidenum">
              <a:rPr lang="en-AU" smtClean="0"/>
              <a:pPr/>
              <a:t>13</a:t>
            </a:fld>
            <a:endParaRPr lang="en-AU"/>
          </a:p>
        </p:txBody>
      </p:sp>
    </p:spTree>
    <p:extLst>
      <p:ext uri="{BB962C8B-B14F-4D97-AF65-F5344CB8AC3E}">
        <p14:creationId xmlns:p14="http://schemas.microsoft.com/office/powerpoint/2010/main" val="2176738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endParaRPr lang="en-US" altLang="en-US"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DF08423-FCE6-4A9A-B7AA-5835D2451E2C}" type="slidenum">
              <a:rPr lang="en-AU" smtClean="0"/>
              <a:pPr/>
              <a:t>14</a:t>
            </a:fld>
            <a:endParaRPr lang="en-AU"/>
          </a:p>
        </p:txBody>
      </p:sp>
    </p:spTree>
    <p:extLst>
      <p:ext uri="{BB962C8B-B14F-4D97-AF65-F5344CB8AC3E}">
        <p14:creationId xmlns:p14="http://schemas.microsoft.com/office/powerpoint/2010/main" val="1535291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15</a:t>
            </a:fld>
            <a:endParaRPr lang="en-AU"/>
          </a:p>
        </p:txBody>
      </p:sp>
    </p:spTree>
    <p:extLst>
      <p:ext uri="{BB962C8B-B14F-4D97-AF65-F5344CB8AC3E}">
        <p14:creationId xmlns:p14="http://schemas.microsoft.com/office/powerpoint/2010/main" val="3060272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16</a:t>
            </a:fld>
            <a:endParaRPr lang="en-AU"/>
          </a:p>
        </p:txBody>
      </p:sp>
    </p:spTree>
    <p:extLst>
      <p:ext uri="{BB962C8B-B14F-4D97-AF65-F5344CB8AC3E}">
        <p14:creationId xmlns:p14="http://schemas.microsoft.com/office/powerpoint/2010/main" val="24250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17</a:t>
            </a:fld>
            <a:endParaRPr lang="en-AU"/>
          </a:p>
        </p:txBody>
      </p:sp>
    </p:spTree>
    <p:extLst>
      <p:ext uri="{BB962C8B-B14F-4D97-AF65-F5344CB8AC3E}">
        <p14:creationId xmlns:p14="http://schemas.microsoft.com/office/powerpoint/2010/main" val="31786227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18</a:t>
            </a:fld>
            <a:endParaRPr lang="en-AU"/>
          </a:p>
        </p:txBody>
      </p:sp>
    </p:spTree>
    <p:extLst>
      <p:ext uri="{BB962C8B-B14F-4D97-AF65-F5344CB8AC3E}">
        <p14:creationId xmlns:p14="http://schemas.microsoft.com/office/powerpoint/2010/main" val="3054721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19</a:t>
            </a:fld>
            <a:endParaRPr lang="en-AU"/>
          </a:p>
        </p:txBody>
      </p:sp>
    </p:spTree>
    <p:extLst>
      <p:ext uri="{BB962C8B-B14F-4D97-AF65-F5344CB8AC3E}">
        <p14:creationId xmlns:p14="http://schemas.microsoft.com/office/powerpoint/2010/main" val="226677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20</a:t>
            </a:fld>
            <a:endParaRPr lang="en-AU"/>
          </a:p>
        </p:txBody>
      </p:sp>
    </p:spTree>
    <p:extLst>
      <p:ext uri="{BB962C8B-B14F-4D97-AF65-F5344CB8AC3E}">
        <p14:creationId xmlns:p14="http://schemas.microsoft.com/office/powerpoint/2010/main" val="3283813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24</a:t>
            </a:fld>
            <a:endParaRPr lang="en-AU"/>
          </a:p>
        </p:txBody>
      </p:sp>
    </p:spTree>
    <p:extLst>
      <p:ext uri="{BB962C8B-B14F-4D97-AF65-F5344CB8AC3E}">
        <p14:creationId xmlns:p14="http://schemas.microsoft.com/office/powerpoint/2010/main" val="4256234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25</a:t>
            </a:fld>
            <a:endParaRPr lang="en-AU"/>
          </a:p>
        </p:txBody>
      </p:sp>
    </p:spTree>
    <p:extLst>
      <p:ext uri="{BB962C8B-B14F-4D97-AF65-F5344CB8AC3E}">
        <p14:creationId xmlns:p14="http://schemas.microsoft.com/office/powerpoint/2010/main" val="156053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26</a:t>
            </a:fld>
            <a:endParaRPr lang="en-AU"/>
          </a:p>
        </p:txBody>
      </p:sp>
    </p:spTree>
    <p:extLst>
      <p:ext uri="{BB962C8B-B14F-4D97-AF65-F5344CB8AC3E}">
        <p14:creationId xmlns:p14="http://schemas.microsoft.com/office/powerpoint/2010/main" val="3395840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27</a:t>
            </a:fld>
            <a:endParaRPr lang="en-AU"/>
          </a:p>
        </p:txBody>
      </p:sp>
    </p:spTree>
    <p:extLst>
      <p:ext uri="{BB962C8B-B14F-4D97-AF65-F5344CB8AC3E}">
        <p14:creationId xmlns:p14="http://schemas.microsoft.com/office/powerpoint/2010/main" val="704060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28</a:t>
            </a:fld>
            <a:endParaRPr lang="en-AU"/>
          </a:p>
        </p:txBody>
      </p:sp>
    </p:spTree>
    <p:extLst>
      <p:ext uri="{BB962C8B-B14F-4D97-AF65-F5344CB8AC3E}">
        <p14:creationId xmlns:p14="http://schemas.microsoft.com/office/powerpoint/2010/main" val="3268162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29</a:t>
            </a:fld>
            <a:endParaRPr lang="en-AU"/>
          </a:p>
        </p:txBody>
      </p:sp>
    </p:spTree>
    <p:extLst>
      <p:ext uri="{BB962C8B-B14F-4D97-AF65-F5344CB8AC3E}">
        <p14:creationId xmlns:p14="http://schemas.microsoft.com/office/powerpoint/2010/main" val="2231431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AU"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30</a:t>
            </a:fld>
            <a:endParaRPr lang="en-AU"/>
          </a:p>
        </p:txBody>
      </p:sp>
    </p:spTree>
    <p:extLst>
      <p:ext uri="{BB962C8B-B14F-4D97-AF65-F5344CB8AC3E}">
        <p14:creationId xmlns:p14="http://schemas.microsoft.com/office/powerpoint/2010/main" val="625930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AU" baseline="0" dirty="0" smtClean="0"/>
          </a:p>
        </p:txBody>
      </p:sp>
      <p:sp>
        <p:nvSpPr>
          <p:cNvPr id="4" name="Slide Number Placeholder 3"/>
          <p:cNvSpPr>
            <a:spLocks noGrp="1"/>
          </p:cNvSpPr>
          <p:nvPr>
            <p:ph type="sldNum" sz="quarter" idx="10"/>
          </p:nvPr>
        </p:nvSpPr>
        <p:spPr/>
        <p:txBody>
          <a:bodyPr/>
          <a:lstStyle/>
          <a:p>
            <a:fld id="{DDF08423-FCE6-4A9A-B7AA-5835D2451E2C}" type="slidenum">
              <a:rPr lang="en-AU" smtClean="0"/>
              <a:pPr/>
              <a:t>31</a:t>
            </a:fld>
            <a:endParaRPr lang="en-AU"/>
          </a:p>
        </p:txBody>
      </p:sp>
    </p:spTree>
    <p:extLst>
      <p:ext uri="{BB962C8B-B14F-4D97-AF65-F5344CB8AC3E}">
        <p14:creationId xmlns:p14="http://schemas.microsoft.com/office/powerpoint/2010/main" val="2140490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90000"/>
              </a:lnSpc>
              <a:buFontTx/>
              <a:buAutoNum type="arabicPeriod"/>
            </a:pPr>
            <a:endParaRPr lang="en-AU" sz="1200" kern="1200" dirty="0" smtClean="0">
              <a:solidFill>
                <a:schemeClr val="tx1"/>
              </a:solidFill>
              <a:effectLst/>
              <a:latin typeface="Arial" charset="0"/>
              <a:ea typeface="MS PGothic" panose="020B0600070205080204" pitchFamily="34" charset="-128"/>
              <a:cs typeface="Arial" charset="0"/>
            </a:endParaRPr>
          </a:p>
        </p:txBody>
      </p:sp>
      <p:sp>
        <p:nvSpPr>
          <p:cNvPr id="4" name="Slide Number Placeholder 3"/>
          <p:cNvSpPr>
            <a:spLocks noGrp="1"/>
          </p:cNvSpPr>
          <p:nvPr>
            <p:ph type="sldNum" sz="quarter" idx="10"/>
          </p:nvPr>
        </p:nvSpPr>
        <p:spPr/>
        <p:txBody>
          <a:bodyPr/>
          <a:lstStyle/>
          <a:p>
            <a:fld id="{DDF08423-FCE6-4A9A-B7AA-5835D2451E2C}" type="slidenum">
              <a:rPr lang="en-AU" smtClean="0"/>
              <a:pPr/>
              <a:t>32</a:t>
            </a:fld>
            <a:endParaRPr lang="en-AU"/>
          </a:p>
        </p:txBody>
      </p:sp>
    </p:spTree>
    <p:extLst>
      <p:ext uri="{BB962C8B-B14F-4D97-AF65-F5344CB8AC3E}">
        <p14:creationId xmlns:p14="http://schemas.microsoft.com/office/powerpoint/2010/main" val="17189261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spTree>
      <p:nvGrpSpPr>
        <p:cNvPr id="1" name=""/>
        <p:cNvGrpSpPr/>
        <p:nvPr/>
      </p:nvGrpSpPr>
      <p:grpSpPr>
        <a:xfrm>
          <a:off x="0" y="0"/>
          <a:ext cx="0" cy="0"/>
          <a:chOff x="0" y="0"/>
          <a:chExt cx="0" cy="0"/>
        </a:xfrm>
      </p:grpSpPr>
      <p:cxnSp>
        <p:nvCxnSpPr>
          <p:cNvPr id="6" name="Straight Connector 5"/>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976664" cy="1584176"/>
          </a:xfrm>
        </p:spPr>
        <p:txBody>
          <a:bodyPr/>
          <a:lstStyle>
            <a:lvl1pPr>
              <a:defRPr sz="4400" spc="-50" baseline="0">
                <a:solidFill>
                  <a:schemeClr val="tx1"/>
                </a:solidFill>
              </a:defRPr>
            </a:lvl1pPr>
          </a:lstStyle>
          <a:p>
            <a:r>
              <a:rPr lang="en-US" smtClean="0"/>
              <a:t>Click to edit Master title style</a:t>
            </a:r>
            <a:endParaRPr lang="en-US" dirty="0"/>
          </a:p>
        </p:txBody>
      </p:sp>
      <p:sp>
        <p:nvSpPr>
          <p:cNvPr id="20" name="Text Placeholder 6"/>
          <p:cNvSpPr>
            <a:spLocks noGrp="1"/>
          </p:cNvSpPr>
          <p:nvPr>
            <p:ph type="body" sz="quarter" idx="14"/>
          </p:nvPr>
        </p:nvSpPr>
        <p:spPr>
          <a:xfrm>
            <a:off x="1043608" y="4437112"/>
            <a:ext cx="5976664" cy="1080120"/>
          </a:xfrm>
        </p:spPr>
        <p:txBody>
          <a:bodyPr/>
          <a:lstStyle>
            <a:lvl1pPr>
              <a:defRPr sz="3000" i="1" spc="-50" baseline="0">
                <a:latin typeface="+mj-lt"/>
              </a:defRPr>
            </a:lvl1pPr>
          </a:lstStyle>
          <a:p>
            <a:pPr lvl="0"/>
            <a:r>
              <a:rPr lang="en-US" smtClean="0"/>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3"/>
                </a:solidFill>
                <a:latin typeface="+mn-lt"/>
              </a:defRPr>
            </a:lvl1pPr>
          </a:lstStyle>
          <a:p>
            <a:pPr lvl="0"/>
            <a:r>
              <a:rPr lang="en-US" smtClean="0"/>
              <a:t>Click to edit Master text styles</a:t>
            </a:r>
          </a:p>
        </p:txBody>
      </p:sp>
      <p:sp>
        <p:nvSpPr>
          <p:cNvPr id="9" name="Rectangle 5"/>
          <p:cNvSpPr>
            <a:spLocks noGrp="1" noChangeArrowheads="1"/>
          </p:cNvSpPr>
          <p:nvPr>
            <p:ph type="ftr" sz="quarter" idx="16"/>
          </p:nvPr>
        </p:nvSpPr>
        <p:spPr/>
        <p:txBody>
          <a:bodyPr/>
          <a:lstStyle>
            <a:lvl1pPr>
              <a:defRPr>
                <a:solidFill>
                  <a:schemeClr val="accent3"/>
                </a:solidFill>
              </a:defRPr>
            </a:lvl1pPr>
          </a:lstStyle>
          <a:p>
            <a:pPr>
              <a:defRPr/>
            </a:pPr>
            <a:endParaRPr lang="en-AU" altLang="en-US" dirty="0"/>
          </a:p>
        </p:txBody>
      </p:sp>
      <p:sp>
        <p:nvSpPr>
          <p:cNvPr id="11" name="Rectangle 6"/>
          <p:cNvSpPr>
            <a:spLocks noGrp="1" noChangeArrowheads="1"/>
          </p:cNvSpPr>
          <p:nvPr>
            <p:ph type="sldNum" sz="quarter" idx="17"/>
          </p:nvPr>
        </p:nvSpPr>
        <p:spPr/>
        <p:txBody>
          <a:bodyPr/>
          <a:lstStyle>
            <a:lvl1pPr>
              <a:defRPr/>
            </a:lvl1pPr>
          </a:lstStyle>
          <a:p>
            <a:fld id="{B20F5E64-7474-41BC-B5D7-AB9653D18518}" type="slidenum">
              <a:rPr lang="en-AU"/>
              <a:pPr/>
              <a:t>‹#›</a:t>
            </a:fld>
            <a:endParaRPr lang="en-AU"/>
          </a:p>
        </p:txBody>
      </p:sp>
      <p:pic>
        <p:nvPicPr>
          <p:cNvPr id="12" name="Picture 11" descr="MBS_RGB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536" y="188640"/>
            <a:ext cx="2037264" cy="1063600"/>
          </a:xfrm>
          <a:prstGeom prst="rect">
            <a:avLst/>
          </a:prstGeom>
        </p:spPr>
      </p:pic>
    </p:spTree>
    <p:extLst>
      <p:ext uri="{BB962C8B-B14F-4D97-AF65-F5344CB8AC3E}">
        <p14:creationId xmlns:p14="http://schemas.microsoft.com/office/powerpoint/2010/main" val="130078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7" y="944563"/>
            <a:ext cx="8280919" cy="900261"/>
          </a:xfrm>
        </p:spPr>
        <p:txBody>
          <a:bodyPr/>
          <a:lstStyle>
            <a:lvl1pPr>
              <a:defRPr sz="2600" baseline="0">
                <a:latin typeface="+mj-lt"/>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95288" y="2132856"/>
            <a:ext cx="8280400" cy="3888532"/>
          </a:xfrm>
        </p:spPr>
        <p:txBody>
          <a:bodyPr/>
          <a:lstStyle>
            <a:lvl1pPr>
              <a:lnSpc>
                <a:spcPct val="130000"/>
              </a:lnSpc>
              <a:defRPr sz="1600"/>
            </a:lvl1pPr>
            <a:lvl2pPr>
              <a:lnSpc>
                <a:spcPct val="130000"/>
              </a:lnSpc>
              <a:defRPr sz="1600"/>
            </a:lvl2pPr>
            <a:lvl3pPr>
              <a:lnSpc>
                <a:spcPct val="130000"/>
              </a:lnSpc>
              <a:defRPr sz="1600"/>
            </a:lvl3pPr>
            <a:lvl4pPr>
              <a:lnSpc>
                <a:spcPct val="130000"/>
              </a:lnSpc>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Rectangle 5"/>
          <p:cNvSpPr>
            <a:spLocks noGrp="1" noChangeArrowheads="1"/>
          </p:cNvSpPr>
          <p:nvPr>
            <p:ph type="ftr" sz="quarter" idx="14"/>
          </p:nvPr>
        </p:nvSpPr>
        <p:spPr>
          <a:ln/>
        </p:spPr>
        <p:txBody>
          <a:bodyPr/>
          <a:lstStyle>
            <a:lvl1pPr>
              <a:defRPr/>
            </a:lvl1pPr>
          </a:lstStyle>
          <a:p>
            <a:pPr>
              <a:defRPr/>
            </a:pPr>
            <a:endParaRPr lang="en-AU" altLang="en-US"/>
          </a:p>
        </p:txBody>
      </p:sp>
      <p:sp>
        <p:nvSpPr>
          <p:cNvPr id="5" name="Rectangle 6"/>
          <p:cNvSpPr>
            <a:spLocks noGrp="1" noChangeArrowheads="1"/>
          </p:cNvSpPr>
          <p:nvPr>
            <p:ph type="sldNum" sz="quarter" idx="15"/>
          </p:nvPr>
        </p:nvSpPr>
        <p:spPr>
          <a:ln/>
        </p:spPr>
        <p:txBody>
          <a:bodyPr/>
          <a:lstStyle>
            <a:lvl1pPr>
              <a:defRPr/>
            </a:lvl1pPr>
          </a:lstStyle>
          <a:p>
            <a:fld id="{EB72FBF5-2C9F-4A60-88A9-90AC2FD4BE04}" type="slidenum">
              <a:rPr lang="en-AU"/>
              <a:pPr/>
              <a:t>‹#›</a:t>
            </a:fld>
            <a:endParaRPr lang="en-AU"/>
          </a:p>
        </p:txBody>
      </p:sp>
    </p:spTree>
    <p:extLst>
      <p:ext uri="{BB962C8B-B14F-4D97-AF65-F5344CB8AC3E}">
        <p14:creationId xmlns:p14="http://schemas.microsoft.com/office/powerpoint/2010/main" val="414416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Title 1"/>
          <p:cNvSpPr>
            <a:spLocks noGrp="1"/>
          </p:cNvSpPr>
          <p:nvPr>
            <p:ph type="title"/>
          </p:nvPr>
        </p:nvSpPr>
        <p:spPr>
          <a:xfrm>
            <a:off x="395537" y="944563"/>
            <a:ext cx="8280919" cy="900261"/>
          </a:xfrm>
        </p:spPr>
        <p:txBody>
          <a:bodyPr/>
          <a:lstStyle>
            <a:lvl1pPr>
              <a:defRPr sz="2600"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2132856"/>
            <a:ext cx="4032696" cy="3888532"/>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 Placeholder 6"/>
          <p:cNvSpPr>
            <a:spLocks noGrp="1"/>
          </p:cNvSpPr>
          <p:nvPr>
            <p:ph type="body" sz="quarter" idx="15"/>
          </p:nvPr>
        </p:nvSpPr>
        <p:spPr>
          <a:xfrm>
            <a:off x="4644008" y="2132856"/>
            <a:ext cx="4032696" cy="3888532"/>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Rectangle 4"/>
          <p:cNvSpPr>
            <a:spLocks noGrp="1" noChangeArrowheads="1"/>
          </p:cNvSpPr>
          <p:nvPr>
            <p:ph type="ftr" sz="quarter" idx="16"/>
          </p:nvPr>
        </p:nvSpPr>
        <p:spPr/>
        <p:txBody>
          <a:bodyPr/>
          <a:lstStyle>
            <a:lvl1pPr>
              <a:defRPr/>
            </a:lvl1pPr>
          </a:lstStyle>
          <a:p>
            <a:pPr>
              <a:defRPr/>
            </a:pPr>
            <a:endParaRPr lang="en-AU" altLang="en-US"/>
          </a:p>
        </p:txBody>
      </p:sp>
      <p:sp>
        <p:nvSpPr>
          <p:cNvPr id="6" name="Rectangle 5"/>
          <p:cNvSpPr>
            <a:spLocks noGrp="1" noChangeArrowheads="1"/>
          </p:cNvSpPr>
          <p:nvPr>
            <p:ph type="sldNum" sz="quarter" idx="17"/>
          </p:nvPr>
        </p:nvSpPr>
        <p:spPr/>
        <p:txBody>
          <a:bodyPr/>
          <a:lstStyle>
            <a:lvl1pPr>
              <a:defRPr sz="1000" b="0"/>
            </a:lvl1pPr>
          </a:lstStyle>
          <a:p>
            <a:fld id="{4E549962-EF22-4254-BD0D-E9E635F37392}" type="slidenum">
              <a:rPr lang="en-AU"/>
              <a:pPr/>
              <a:t>‹#›</a:t>
            </a:fld>
            <a:endParaRPr lang="en-AU"/>
          </a:p>
        </p:txBody>
      </p:sp>
    </p:spTree>
    <p:extLst>
      <p:ext uri="{BB962C8B-B14F-4D97-AF65-F5344CB8AC3E}">
        <p14:creationId xmlns:p14="http://schemas.microsoft.com/office/powerpoint/2010/main" val="46624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9" name="Text Placeholder 6"/>
          <p:cNvSpPr>
            <a:spLocks noGrp="1"/>
          </p:cNvSpPr>
          <p:nvPr>
            <p:ph type="body" sz="quarter" idx="15"/>
          </p:nvPr>
        </p:nvSpPr>
        <p:spPr>
          <a:xfrm>
            <a:off x="39528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3" name="Text Placeholder 6"/>
          <p:cNvSpPr>
            <a:spLocks noGrp="1"/>
          </p:cNvSpPr>
          <p:nvPr>
            <p:ph type="body" sz="quarter" idx="16"/>
          </p:nvPr>
        </p:nvSpPr>
        <p:spPr>
          <a:xfrm>
            <a:off x="323972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4" name="Text Placeholder 6"/>
          <p:cNvSpPr>
            <a:spLocks noGrp="1"/>
          </p:cNvSpPr>
          <p:nvPr>
            <p:ph type="body" sz="quarter" idx="17"/>
          </p:nvPr>
        </p:nvSpPr>
        <p:spPr>
          <a:xfrm>
            <a:off x="608416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8"/>
          </p:nvPr>
        </p:nvSpPr>
        <p:spPr/>
        <p:txBody>
          <a:bodyPr/>
          <a:lstStyle>
            <a:lvl1pPr>
              <a:defRPr/>
            </a:lvl1pPr>
          </a:lstStyle>
          <a:p>
            <a:pPr>
              <a:defRPr/>
            </a:pPr>
            <a:endParaRPr lang="en-AU" altLang="en-US"/>
          </a:p>
        </p:txBody>
      </p:sp>
      <p:sp>
        <p:nvSpPr>
          <p:cNvPr id="7" name="Rectangle 6"/>
          <p:cNvSpPr>
            <a:spLocks noGrp="1" noChangeArrowheads="1"/>
          </p:cNvSpPr>
          <p:nvPr>
            <p:ph type="sldNum" sz="quarter" idx="19"/>
          </p:nvPr>
        </p:nvSpPr>
        <p:spPr/>
        <p:txBody>
          <a:bodyPr/>
          <a:lstStyle>
            <a:lvl1pPr>
              <a:defRPr sz="1000" b="0"/>
            </a:lvl1pPr>
          </a:lstStyle>
          <a:p>
            <a:fld id="{79EA5C21-35E3-46C3-902F-7BEA47126854}" type="slidenum">
              <a:rPr lang="en-AU"/>
              <a:pPr/>
              <a:t>‹#›</a:t>
            </a:fld>
            <a:endParaRPr lang="en-AU"/>
          </a:p>
        </p:txBody>
      </p:sp>
    </p:spTree>
    <p:extLst>
      <p:ext uri="{BB962C8B-B14F-4D97-AF65-F5344CB8AC3E}">
        <p14:creationId xmlns:p14="http://schemas.microsoft.com/office/powerpoint/2010/main" val="362585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888" y="980728"/>
            <a:ext cx="8275568" cy="5112568"/>
          </a:xfrm>
          <a:solidFill>
            <a:schemeClr val="accent6"/>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6" name="Content Placeholder 2"/>
          <p:cNvSpPr>
            <a:spLocks noGrp="1"/>
          </p:cNvSpPr>
          <p:nvPr>
            <p:ph sz="half" idx="16"/>
          </p:nvPr>
        </p:nvSpPr>
        <p:spPr>
          <a:xfrm>
            <a:off x="395536" y="6165305"/>
            <a:ext cx="7344816" cy="216024"/>
          </a:xfrm>
        </p:spPr>
        <p:txBody>
          <a:bodyPr/>
          <a:lstStyle>
            <a:lvl1pPr>
              <a:defRPr sz="1200" i="1">
                <a:latin typeface="Times New Roman"/>
                <a:cs typeface="Times New Roman"/>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Rectangle 5"/>
          <p:cNvSpPr>
            <a:spLocks noGrp="1" noChangeArrowheads="1"/>
          </p:cNvSpPr>
          <p:nvPr>
            <p:ph type="ftr" sz="quarter" idx="17"/>
          </p:nvPr>
        </p:nvSpPr>
        <p:spPr>
          <a:ln/>
        </p:spPr>
        <p:txBody>
          <a:bodyPr/>
          <a:lstStyle>
            <a:lvl1pPr>
              <a:defRPr/>
            </a:lvl1pPr>
          </a:lstStyle>
          <a:p>
            <a:pPr>
              <a:defRPr/>
            </a:pPr>
            <a:endParaRPr lang="en-AU" altLang="en-US"/>
          </a:p>
        </p:txBody>
      </p:sp>
      <p:sp>
        <p:nvSpPr>
          <p:cNvPr id="5" name="Rectangle 6"/>
          <p:cNvSpPr>
            <a:spLocks noGrp="1" noChangeArrowheads="1"/>
          </p:cNvSpPr>
          <p:nvPr>
            <p:ph type="sldNum" sz="quarter" idx="18"/>
          </p:nvPr>
        </p:nvSpPr>
        <p:spPr>
          <a:ln/>
        </p:spPr>
        <p:txBody>
          <a:bodyPr/>
          <a:lstStyle>
            <a:lvl1pPr>
              <a:defRPr/>
            </a:lvl1pPr>
          </a:lstStyle>
          <a:p>
            <a:fld id="{FFBFFEB1-A156-4A5F-81FE-A3C4811A439F}" type="slidenum">
              <a:rPr lang="en-AU"/>
              <a:pPr/>
              <a:t>‹#›</a:t>
            </a:fld>
            <a:endParaRPr lang="en-AU"/>
          </a:p>
        </p:txBody>
      </p:sp>
    </p:spTree>
    <p:extLst>
      <p:ext uri="{BB962C8B-B14F-4D97-AF65-F5344CB8AC3E}">
        <p14:creationId xmlns:p14="http://schemas.microsoft.com/office/powerpoint/2010/main" val="2223413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tex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644008" y="1988840"/>
            <a:ext cx="4032448" cy="23042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1988840"/>
            <a:ext cx="3960688"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7"/>
          </p:nvPr>
        </p:nvSpPr>
        <p:spPr>
          <a:xfrm>
            <a:off x="4644008" y="4509120"/>
            <a:ext cx="4032448" cy="151216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8"/>
          </p:nvPr>
        </p:nvSpPr>
        <p:spPr>
          <a:ln/>
        </p:spPr>
        <p:txBody>
          <a:bodyPr/>
          <a:lstStyle>
            <a:lvl1pPr>
              <a:defRPr/>
            </a:lvl1pPr>
          </a:lstStyle>
          <a:p>
            <a:pPr>
              <a:defRPr/>
            </a:pPr>
            <a:endParaRPr lang="en-AU" altLang="en-US"/>
          </a:p>
        </p:txBody>
      </p:sp>
      <p:sp>
        <p:nvSpPr>
          <p:cNvPr id="9" name="Rectangle 6"/>
          <p:cNvSpPr>
            <a:spLocks noGrp="1" noChangeArrowheads="1"/>
          </p:cNvSpPr>
          <p:nvPr>
            <p:ph type="sldNum" sz="quarter" idx="19"/>
          </p:nvPr>
        </p:nvSpPr>
        <p:spPr>
          <a:ln/>
        </p:spPr>
        <p:txBody>
          <a:bodyPr/>
          <a:lstStyle>
            <a:lvl1pPr>
              <a:defRPr/>
            </a:lvl1pPr>
          </a:lstStyle>
          <a:p>
            <a:fld id="{C945B265-F3E0-4109-8379-F4044EE76865}" type="slidenum">
              <a:rPr lang="en-AU"/>
              <a:pPr/>
              <a:t>‹#›</a:t>
            </a:fld>
            <a:endParaRPr lang="en-AU"/>
          </a:p>
        </p:txBody>
      </p:sp>
    </p:spTree>
    <p:extLst>
      <p:ext uri="{BB962C8B-B14F-4D97-AF65-F5344CB8AC3E}">
        <p14:creationId xmlns:p14="http://schemas.microsoft.com/office/powerpoint/2010/main" val="268076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pictures with caption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5" name="Content Placeholder 2"/>
          <p:cNvSpPr>
            <a:spLocks noGrp="1"/>
          </p:cNvSpPr>
          <p:nvPr>
            <p:ph sz="half" idx="15"/>
          </p:nvPr>
        </p:nvSpPr>
        <p:spPr>
          <a:xfrm>
            <a:off x="395288" y="52246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Picture Placeholder 2"/>
          <p:cNvSpPr>
            <a:spLocks noGrp="1"/>
          </p:cNvSpPr>
          <p:nvPr>
            <p:ph type="pic" idx="17"/>
          </p:nvPr>
        </p:nvSpPr>
        <p:spPr>
          <a:xfrm>
            <a:off x="4679065"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7" name="Rectangle 5"/>
          <p:cNvSpPr>
            <a:spLocks noGrp="1" noChangeArrowheads="1"/>
          </p:cNvSpPr>
          <p:nvPr>
            <p:ph type="ftr" sz="quarter" idx="18"/>
          </p:nvPr>
        </p:nvSpPr>
        <p:spPr>
          <a:ln/>
        </p:spPr>
        <p:txBody>
          <a:bodyPr/>
          <a:lstStyle>
            <a:lvl1pPr>
              <a:defRPr/>
            </a:lvl1pPr>
          </a:lstStyle>
          <a:p>
            <a:pPr>
              <a:defRPr/>
            </a:pPr>
            <a:endParaRPr lang="en-AU" altLang="en-US"/>
          </a:p>
        </p:txBody>
      </p:sp>
      <p:sp>
        <p:nvSpPr>
          <p:cNvPr id="8" name="Rectangle 6"/>
          <p:cNvSpPr>
            <a:spLocks noGrp="1" noChangeArrowheads="1"/>
          </p:cNvSpPr>
          <p:nvPr>
            <p:ph type="sldNum" sz="quarter" idx="19"/>
          </p:nvPr>
        </p:nvSpPr>
        <p:spPr>
          <a:ln/>
        </p:spPr>
        <p:txBody>
          <a:bodyPr/>
          <a:lstStyle>
            <a:lvl1pPr>
              <a:defRPr/>
            </a:lvl1pPr>
          </a:lstStyle>
          <a:p>
            <a:fld id="{50150228-866C-4C3C-8433-15A02261E0E7}" type="slidenum">
              <a:rPr lang="en-AU"/>
              <a:pPr/>
              <a:t>‹#›</a:t>
            </a:fld>
            <a:endParaRPr lang="en-AU"/>
          </a:p>
        </p:txBody>
      </p:sp>
    </p:spTree>
    <p:extLst>
      <p:ext uri="{BB962C8B-B14F-4D97-AF65-F5344CB8AC3E}">
        <p14:creationId xmlns:p14="http://schemas.microsoft.com/office/powerpoint/2010/main" val="646995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pictures with captions">
    <p:spTree>
      <p:nvGrpSpPr>
        <p:cNvPr id="1" name=""/>
        <p:cNvGrpSpPr/>
        <p:nvPr/>
      </p:nvGrpSpPr>
      <p:grpSpPr>
        <a:xfrm>
          <a:off x="0" y="0"/>
          <a:ext cx="0" cy="0"/>
          <a:chOff x="0" y="0"/>
          <a:chExt cx="0" cy="0"/>
        </a:xfrm>
      </p:grpSpPr>
      <p:sp>
        <p:nvSpPr>
          <p:cNvPr id="20" name="Content Placeholder 2"/>
          <p:cNvSpPr>
            <a:spLocks noGrp="1"/>
          </p:cNvSpPr>
          <p:nvPr>
            <p:ph sz="half" idx="15"/>
          </p:nvPr>
        </p:nvSpPr>
        <p:spPr>
          <a:xfrm>
            <a:off x="395288"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22" name="Content Placeholder 2"/>
          <p:cNvSpPr>
            <a:spLocks noGrp="1"/>
          </p:cNvSpPr>
          <p:nvPr>
            <p:ph sz="half" idx="17"/>
          </p:nvPr>
        </p:nvSpPr>
        <p:spPr>
          <a:xfrm>
            <a:off x="3273384"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23" name="Content Placeholder 2"/>
          <p:cNvSpPr>
            <a:spLocks noGrp="1"/>
          </p:cNvSpPr>
          <p:nvPr>
            <p:ph sz="half" idx="18"/>
          </p:nvPr>
        </p:nvSpPr>
        <p:spPr>
          <a:xfrm>
            <a:off x="6160872"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3" name="Picture Placeholder 2"/>
          <p:cNvSpPr>
            <a:spLocks noGrp="1"/>
          </p:cNvSpPr>
          <p:nvPr>
            <p:ph type="pic" idx="19"/>
          </p:nvPr>
        </p:nvSpPr>
        <p:spPr>
          <a:xfrm>
            <a:off x="39553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5" name="Picture Placeholder 2"/>
          <p:cNvSpPr>
            <a:spLocks noGrp="1"/>
          </p:cNvSpPr>
          <p:nvPr>
            <p:ph type="pic" idx="20"/>
          </p:nvPr>
        </p:nvSpPr>
        <p:spPr>
          <a:xfrm>
            <a:off x="327585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6" name="Picture Placeholder 2"/>
          <p:cNvSpPr>
            <a:spLocks noGrp="1"/>
          </p:cNvSpPr>
          <p:nvPr>
            <p:ph type="pic" idx="21"/>
          </p:nvPr>
        </p:nvSpPr>
        <p:spPr>
          <a:xfrm>
            <a:off x="615617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9" name="Rectangle 5"/>
          <p:cNvSpPr>
            <a:spLocks noGrp="1" noChangeArrowheads="1"/>
          </p:cNvSpPr>
          <p:nvPr>
            <p:ph type="ftr" sz="quarter" idx="22"/>
          </p:nvPr>
        </p:nvSpPr>
        <p:spPr>
          <a:ln/>
        </p:spPr>
        <p:txBody>
          <a:bodyPr/>
          <a:lstStyle>
            <a:lvl1pPr>
              <a:defRPr/>
            </a:lvl1pPr>
          </a:lstStyle>
          <a:p>
            <a:pPr>
              <a:defRPr/>
            </a:pPr>
            <a:endParaRPr lang="en-AU" altLang="en-US"/>
          </a:p>
        </p:txBody>
      </p:sp>
      <p:sp>
        <p:nvSpPr>
          <p:cNvPr id="10" name="Rectangle 6"/>
          <p:cNvSpPr>
            <a:spLocks noGrp="1" noChangeArrowheads="1"/>
          </p:cNvSpPr>
          <p:nvPr>
            <p:ph type="sldNum" sz="quarter" idx="23"/>
          </p:nvPr>
        </p:nvSpPr>
        <p:spPr>
          <a:ln/>
        </p:spPr>
        <p:txBody>
          <a:bodyPr/>
          <a:lstStyle>
            <a:lvl1pPr>
              <a:defRPr/>
            </a:lvl1pPr>
          </a:lstStyle>
          <a:p>
            <a:fld id="{8B18B233-8CFD-43D6-9F58-F6528EF102F2}" type="slidenum">
              <a:rPr lang="en-AU"/>
              <a:pPr/>
              <a:t>‹#›</a:t>
            </a:fld>
            <a:endParaRPr lang="en-AU"/>
          </a:p>
        </p:txBody>
      </p:sp>
    </p:spTree>
    <p:extLst>
      <p:ext uri="{BB962C8B-B14F-4D97-AF65-F5344CB8AC3E}">
        <p14:creationId xmlns:p14="http://schemas.microsoft.com/office/powerpoint/2010/main" val="281625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Chart Placeholder 4"/>
          <p:cNvSpPr>
            <a:spLocks noGrp="1"/>
          </p:cNvSpPr>
          <p:nvPr>
            <p:ph type="chart" sz="quarter" idx="15"/>
          </p:nvPr>
        </p:nvSpPr>
        <p:spPr>
          <a:xfrm>
            <a:off x="3491881" y="2348880"/>
            <a:ext cx="5112568" cy="3672408"/>
          </a:xfrm>
        </p:spPr>
        <p:txBody>
          <a:bodyPr/>
          <a:lstStyle>
            <a:lvl1pPr>
              <a:defRPr sz="1000"/>
            </a:lvl1pPr>
          </a:lstStyle>
          <a:p>
            <a:pPr lvl="0"/>
            <a:r>
              <a:rPr lang="en-US" noProof="0" smtClean="0"/>
              <a:t>Click icon to add chart</a:t>
            </a:r>
            <a:endParaRPr lang="en-AU" noProof="0" dirty="0"/>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6" name="Rectangle 5"/>
          <p:cNvSpPr>
            <a:spLocks noGrp="1" noChangeArrowheads="1"/>
          </p:cNvSpPr>
          <p:nvPr>
            <p:ph type="ftr" sz="quarter" idx="16"/>
          </p:nvPr>
        </p:nvSpPr>
        <p:spPr>
          <a:ln/>
        </p:spPr>
        <p:txBody>
          <a:bodyPr/>
          <a:lstStyle>
            <a:lvl1pPr>
              <a:defRPr/>
            </a:lvl1pPr>
          </a:lstStyle>
          <a:p>
            <a:pPr>
              <a:defRPr/>
            </a:pPr>
            <a:endParaRPr lang="en-AU" altLang="en-US"/>
          </a:p>
        </p:txBody>
      </p:sp>
      <p:sp>
        <p:nvSpPr>
          <p:cNvPr id="7" name="Rectangle 6"/>
          <p:cNvSpPr>
            <a:spLocks noGrp="1" noChangeArrowheads="1"/>
          </p:cNvSpPr>
          <p:nvPr>
            <p:ph type="sldNum" sz="quarter" idx="17"/>
          </p:nvPr>
        </p:nvSpPr>
        <p:spPr>
          <a:ln/>
        </p:spPr>
        <p:txBody>
          <a:bodyPr/>
          <a:lstStyle>
            <a:lvl1pPr>
              <a:defRPr/>
            </a:lvl1pPr>
          </a:lstStyle>
          <a:p>
            <a:fld id="{23E7685E-4E48-4458-B094-FE723E895433}" type="slidenum">
              <a:rPr lang="en-AU"/>
              <a:pPr/>
              <a:t>‹#›</a:t>
            </a:fld>
            <a:endParaRPr lang="en-AU"/>
          </a:p>
        </p:txBody>
      </p:sp>
    </p:spTree>
    <p:extLst>
      <p:ext uri="{BB962C8B-B14F-4D97-AF65-F5344CB8AC3E}">
        <p14:creationId xmlns:p14="http://schemas.microsoft.com/office/powerpoint/2010/main" val="2174010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nn diagram">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3" name="Content Placeholder 2"/>
          <p:cNvSpPr>
            <a:spLocks noGrp="1"/>
          </p:cNvSpPr>
          <p:nvPr>
            <p:ph sz="quarter" idx="16"/>
          </p:nvPr>
        </p:nvSpPr>
        <p:spPr>
          <a:xfrm>
            <a:off x="3492500" y="2348880"/>
            <a:ext cx="5111750" cy="3671888"/>
          </a:xfrm>
        </p:spPr>
        <p:txBody>
          <a:bodyPr/>
          <a:lstStyle>
            <a:lvl1pPr>
              <a:defRPr baseline="0"/>
            </a:lvl1pPr>
          </a:lstStyle>
          <a:p>
            <a:pPr lvl="0"/>
            <a:r>
              <a:rPr lang="en-US" smtClean="0"/>
              <a:t>Click to edit Master text styles</a:t>
            </a:r>
          </a:p>
        </p:txBody>
      </p:sp>
      <p:sp>
        <p:nvSpPr>
          <p:cNvPr id="6" name="Rectangle 5"/>
          <p:cNvSpPr>
            <a:spLocks noGrp="1" noChangeArrowheads="1"/>
          </p:cNvSpPr>
          <p:nvPr>
            <p:ph type="ftr" sz="quarter" idx="17"/>
          </p:nvPr>
        </p:nvSpPr>
        <p:spPr>
          <a:ln/>
        </p:spPr>
        <p:txBody>
          <a:bodyPr/>
          <a:lstStyle>
            <a:lvl1pPr>
              <a:defRPr/>
            </a:lvl1pPr>
          </a:lstStyle>
          <a:p>
            <a:pPr>
              <a:defRPr/>
            </a:pPr>
            <a:endParaRPr lang="en-AU" altLang="en-US"/>
          </a:p>
        </p:txBody>
      </p:sp>
      <p:sp>
        <p:nvSpPr>
          <p:cNvPr id="7" name="Rectangle 6"/>
          <p:cNvSpPr>
            <a:spLocks noGrp="1" noChangeArrowheads="1"/>
          </p:cNvSpPr>
          <p:nvPr>
            <p:ph type="sldNum" sz="quarter" idx="18"/>
          </p:nvPr>
        </p:nvSpPr>
        <p:spPr>
          <a:ln/>
        </p:spPr>
        <p:txBody>
          <a:bodyPr/>
          <a:lstStyle>
            <a:lvl1pPr>
              <a:defRPr/>
            </a:lvl1pPr>
          </a:lstStyle>
          <a:p>
            <a:fld id="{DCBCFD04-62B2-43EB-B983-C3A496E71D6B}" type="slidenum">
              <a:rPr lang="en-AU"/>
              <a:pPr/>
              <a:t>‹#›</a:t>
            </a:fld>
            <a:endParaRPr lang="en-AU"/>
          </a:p>
        </p:txBody>
      </p:sp>
    </p:spTree>
    <p:extLst>
      <p:ext uri="{BB962C8B-B14F-4D97-AF65-F5344CB8AC3E}">
        <p14:creationId xmlns:p14="http://schemas.microsoft.com/office/powerpoint/2010/main" val="179559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 comparison">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373216"/>
            <a:ext cx="8281168" cy="607469"/>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Chart Placeholder 3"/>
          <p:cNvSpPr>
            <a:spLocks noGrp="1"/>
          </p:cNvSpPr>
          <p:nvPr>
            <p:ph type="chart" sz="quarter" idx="16"/>
          </p:nvPr>
        </p:nvSpPr>
        <p:spPr>
          <a:xfrm>
            <a:off x="395288" y="2204864"/>
            <a:ext cx="3996692" cy="3060576"/>
          </a:xfrm>
        </p:spPr>
        <p:txBody>
          <a:bodyPr/>
          <a:lstStyle/>
          <a:p>
            <a:pPr lvl="0"/>
            <a:r>
              <a:rPr lang="en-US" noProof="0" smtClean="0"/>
              <a:t>Click icon to add chart</a:t>
            </a:r>
            <a:endParaRPr lang="en-AU" noProof="0"/>
          </a:p>
        </p:txBody>
      </p:sp>
      <p:sp>
        <p:nvSpPr>
          <p:cNvPr id="12" name="Chart Placeholder 3"/>
          <p:cNvSpPr>
            <a:spLocks noGrp="1"/>
          </p:cNvSpPr>
          <p:nvPr>
            <p:ph type="chart" sz="quarter" idx="17"/>
          </p:nvPr>
        </p:nvSpPr>
        <p:spPr>
          <a:xfrm>
            <a:off x="4680012" y="2204864"/>
            <a:ext cx="3996692" cy="3060576"/>
          </a:xfrm>
        </p:spPr>
        <p:txBody>
          <a:bodyPr/>
          <a:lstStyle/>
          <a:p>
            <a:pPr lvl="0"/>
            <a:r>
              <a:rPr lang="en-US" noProof="0" smtClean="0"/>
              <a:t>Click icon to add chart</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9" name="Content Placeholder 2"/>
          <p:cNvSpPr>
            <a:spLocks noGrp="1"/>
          </p:cNvSpPr>
          <p:nvPr>
            <p:ph sz="half" idx="14"/>
          </p:nvPr>
        </p:nvSpPr>
        <p:spPr>
          <a:xfrm>
            <a:off x="395536"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Content Placeholder 2"/>
          <p:cNvSpPr>
            <a:spLocks noGrp="1"/>
          </p:cNvSpPr>
          <p:nvPr>
            <p:ph sz="half" idx="18"/>
          </p:nvPr>
        </p:nvSpPr>
        <p:spPr>
          <a:xfrm>
            <a:off x="4680012"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Rectangle 5"/>
          <p:cNvSpPr>
            <a:spLocks noGrp="1" noChangeArrowheads="1"/>
          </p:cNvSpPr>
          <p:nvPr>
            <p:ph type="ftr" sz="quarter" idx="19"/>
          </p:nvPr>
        </p:nvSpPr>
        <p:spPr>
          <a:ln/>
        </p:spPr>
        <p:txBody>
          <a:bodyPr/>
          <a:lstStyle>
            <a:lvl1pPr>
              <a:defRPr/>
            </a:lvl1pPr>
          </a:lstStyle>
          <a:p>
            <a:pPr>
              <a:defRPr/>
            </a:pPr>
            <a:endParaRPr lang="en-AU" altLang="en-US"/>
          </a:p>
        </p:txBody>
      </p:sp>
      <p:sp>
        <p:nvSpPr>
          <p:cNvPr id="13" name="Rectangle 6"/>
          <p:cNvSpPr>
            <a:spLocks noGrp="1" noChangeArrowheads="1"/>
          </p:cNvSpPr>
          <p:nvPr>
            <p:ph type="sldNum" sz="quarter" idx="20"/>
          </p:nvPr>
        </p:nvSpPr>
        <p:spPr>
          <a:ln/>
        </p:spPr>
        <p:txBody>
          <a:bodyPr/>
          <a:lstStyle>
            <a:lvl1pPr>
              <a:defRPr/>
            </a:lvl1pPr>
          </a:lstStyle>
          <a:p>
            <a:fld id="{A90E6FB5-9E49-4A75-A45A-2C0093356DAD}" type="slidenum">
              <a:rPr lang="en-AU"/>
              <a:pPr/>
              <a:t>‹#›</a:t>
            </a:fld>
            <a:endParaRPr lang="en-AU"/>
          </a:p>
        </p:txBody>
      </p:sp>
    </p:spTree>
    <p:extLst>
      <p:ext uri="{BB962C8B-B14F-4D97-AF65-F5344CB8AC3E}">
        <p14:creationId xmlns:p14="http://schemas.microsoft.com/office/powerpoint/2010/main" val="2043791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video">
    <p:spTree>
      <p:nvGrpSpPr>
        <p:cNvPr id="1" name=""/>
        <p:cNvGrpSpPr/>
        <p:nvPr/>
      </p:nvGrpSpPr>
      <p:grpSpPr>
        <a:xfrm>
          <a:off x="0" y="0"/>
          <a:ext cx="0" cy="0"/>
          <a:chOff x="0" y="0"/>
          <a:chExt cx="0" cy="0"/>
        </a:xfrm>
      </p:grpSpPr>
      <p:sp>
        <p:nvSpPr>
          <p:cNvPr id="5" name="Media Placeholder 4"/>
          <p:cNvSpPr>
            <a:spLocks noGrp="1"/>
          </p:cNvSpPr>
          <p:nvPr>
            <p:ph type="media" sz="quarter" idx="14"/>
          </p:nvPr>
        </p:nvSpPr>
        <p:spPr>
          <a:xfrm>
            <a:off x="4211960" y="2205553"/>
            <a:ext cx="4536753" cy="3240087"/>
          </a:xfrm>
        </p:spPr>
        <p:txBody>
          <a:bodyPr/>
          <a:lstStyle/>
          <a:p>
            <a:pPr lvl="0"/>
            <a:r>
              <a:rPr lang="en-US" noProof="0" smtClean="0"/>
              <a:t>Click icon to add media</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5"/>
          </p:nvPr>
        </p:nvSpPr>
        <p:spPr>
          <a:xfrm>
            <a:off x="395288" y="1988840"/>
            <a:ext cx="3600648"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6"/>
          </p:nvPr>
        </p:nvSpPr>
        <p:spPr>
          <a:ln/>
        </p:spPr>
        <p:txBody>
          <a:bodyPr/>
          <a:lstStyle>
            <a:lvl1pPr>
              <a:defRPr/>
            </a:lvl1pPr>
          </a:lstStyle>
          <a:p>
            <a:pPr>
              <a:defRPr/>
            </a:pPr>
            <a:endParaRPr lang="en-AU" altLang="en-US"/>
          </a:p>
        </p:txBody>
      </p:sp>
      <p:sp>
        <p:nvSpPr>
          <p:cNvPr id="7" name="Rectangle 6"/>
          <p:cNvSpPr>
            <a:spLocks noGrp="1" noChangeArrowheads="1"/>
          </p:cNvSpPr>
          <p:nvPr>
            <p:ph type="sldNum" sz="quarter" idx="17"/>
          </p:nvPr>
        </p:nvSpPr>
        <p:spPr>
          <a:ln/>
        </p:spPr>
        <p:txBody>
          <a:bodyPr/>
          <a:lstStyle>
            <a:lvl1pPr>
              <a:defRPr/>
            </a:lvl1pPr>
          </a:lstStyle>
          <a:p>
            <a:fld id="{B1CA4174-2156-402C-B2C5-866E807331A8}" type="slidenum">
              <a:rPr lang="en-AU"/>
              <a:pPr/>
              <a:t>‹#›</a:t>
            </a:fld>
            <a:endParaRPr lang="en-AU"/>
          </a:p>
        </p:txBody>
      </p:sp>
    </p:spTree>
    <p:extLst>
      <p:ext uri="{BB962C8B-B14F-4D97-AF65-F5344CB8AC3E}">
        <p14:creationId xmlns:p14="http://schemas.microsoft.com/office/powerpoint/2010/main" val="1412652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able Placeholder 6"/>
          <p:cNvSpPr>
            <a:spLocks noGrp="1"/>
          </p:cNvSpPr>
          <p:nvPr>
            <p:ph type="tbl" sz="quarter" idx="13"/>
          </p:nvPr>
        </p:nvSpPr>
        <p:spPr>
          <a:xfrm>
            <a:off x="395288" y="2025253"/>
            <a:ext cx="8245475" cy="3996035"/>
          </a:xfrm>
        </p:spPr>
        <p:txBody>
          <a:bodyPr/>
          <a:lstStyle/>
          <a:p>
            <a:pPr lvl="0"/>
            <a:r>
              <a:rPr lang="en-US" noProof="0" smtClean="0"/>
              <a:t>Click icon to add table</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4" name="Rectangle 4"/>
          <p:cNvSpPr>
            <a:spLocks noGrp="1" noChangeArrowheads="1"/>
          </p:cNvSpPr>
          <p:nvPr>
            <p:ph type="dt" sz="half" idx="14"/>
          </p:nvPr>
        </p:nvSpPr>
        <p:spPr>
          <a:xfrm>
            <a:off x="7345363" y="6542088"/>
            <a:ext cx="1196975" cy="144462"/>
          </a:xfrm>
          <a:prstGeom prst="rect">
            <a:avLst/>
          </a:prstGeom>
        </p:spPr>
        <p:txBody>
          <a:bodyPr/>
          <a:lstStyle>
            <a:lvl1pPr algn="ctr">
              <a:spcBef>
                <a:spcPct val="50000"/>
              </a:spcBef>
              <a:defRPr>
                <a:latin typeface="Arial" charset="0"/>
                <a:ea typeface="+mn-ea"/>
                <a:cs typeface="Arial" charset="0"/>
              </a:defRPr>
            </a:lvl1pPr>
          </a:lstStyle>
          <a:p>
            <a:pPr>
              <a:defRPr/>
            </a:pPr>
            <a:endParaRPr lang="en-AU" altLang="en-US"/>
          </a:p>
        </p:txBody>
      </p:sp>
      <p:sp>
        <p:nvSpPr>
          <p:cNvPr id="5" name="Rectangle 5"/>
          <p:cNvSpPr>
            <a:spLocks noGrp="1" noChangeArrowheads="1"/>
          </p:cNvSpPr>
          <p:nvPr>
            <p:ph type="ftr" sz="quarter" idx="15"/>
          </p:nvPr>
        </p:nvSpPr>
        <p:spPr/>
        <p:txBody>
          <a:bodyPr/>
          <a:lstStyle>
            <a:lvl1pPr>
              <a:defRPr/>
            </a:lvl1pPr>
          </a:lstStyle>
          <a:p>
            <a:pPr>
              <a:defRPr/>
            </a:pPr>
            <a:endParaRPr lang="en-AU" altLang="en-US"/>
          </a:p>
        </p:txBody>
      </p:sp>
      <p:sp>
        <p:nvSpPr>
          <p:cNvPr id="6" name="Rectangle 6"/>
          <p:cNvSpPr>
            <a:spLocks noGrp="1" noChangeArrowheads="1"/>
          </p:cNvSpPr>
          <p:nvPr>
            <p:ph type="sldNum" sz="quarter" idx="16"/>
          </p:nvPr>
        </p:nvSpPr>
        <p:spPr/>
        <p:txBody>
          <a:bodyPr/>
          <a:lstStyle>
            <a:lvl1pPr>
              <a:defRPr/>
            </a:lvl1pPr>
          </a:lstStyle>
          <a:p>
            <a:fld id="{203E49FB-1348-4FFA-98B6-F3BC800AE666}" type="slidenum">
              <a:rPr lang="en-AU"/>
              <a:pPr/>
              <a:t>‹#›</a:t>
            </a:fld>
            <a:endParaRPr lang="en-AU"/>
          </a:p>
        </p:txBody>
      </p:sp>
    </p:spTree>
    <p:extLst>
      <p:ext uri="{BB962C8B-B14F-4D97-AF65-F5344CB8AC3E}">
        <p14:creationId xmlns:p14="http://schemas.microsoft.com/office/powerpoint/2010/main" val="1714601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equatio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2060748"/>
            <a:ext cx="403269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quarter" idx="15"/>
          </p:nvPr>
        </p:nvSpPr>
        <p:spPr>
          <a:xfrm>
            <a:off x="4788025" y="2060748"/>
            <a:ext cx="3888432" cy="4032250"/>
          </a:xfrm>
        </p:spPr>
        <p:txBody>
          <a:bodyPr/>
          <a:lstStyle>
            <a:lvl1pPr>
              <a:defRPr baseline="0"/>
            </a:lvl1pPr>
          </a:lstStyle>
          <a:p>
            <a:pPr lvl="0"/>
            <a:r>
              <a:rPr lang="en-US" smtClean="0"/>
              <a:t>Click to edit Master text styles</a:t>
            </a:r>
          </a:p>
        </p:txBody>
      </p:sp>
      <p:sp>
        <p:nvSpPr>
          <p:cNvPr id="5" name="Rectangle 5"/>
          <p:cNvSpPr>
            <a:spLocks noGrp="1" noChangeArrowheads="1"/>
          </p:cNvSpPr>
          <p:nvPr>
            <p:ph type="ftr" sz="quarter" idx="16"/>
          </p:nvPr>
        </p:nvSpPr>
        <p:spPr>
          <a:ln/>
        </p:spPr>
        <p:txBody>
          <a:bodyPr/>
          <a:lstStyle>
            <a:lvl1pPr>
              <a:defRPr/>
            </a:lvl1pPr>
          </a:lstStyle>
          <a:p>
            <a:pPr>
              <a:defRPr/>
            </a:pPr>
            <a:endParaRPr lang="en-AU" altLang="en-US"/>
          </a:p>
        </p:txBody>
      </p:sp>
      <p:sp>
        <p:nvSpPr>
          <p:cNvPr id="6" name="Rectangle 6"/>
          <p:cNvSpPr>
            <a:spLocks noGrp="1" noChangeArrowheads="1"/>
          </p:cNvSpPr>
          <p:nvPr>
            <p:ph type="sldNum" sz="quarter" idx="17"/>
          </p:nvPr>
        </p:nvSpPr>
        <p:spPr>
          <a:ln/>
        </p:spPr>
        <p:txBody>
          <a:bodyPr/>
          <a:lstStyle>
            <a:lvl1pPr>
              <a:defRPr/>
            </a:lvl1pPr>
          </a:lstStyle>
          <a:p>
            <a:fld id="{04F19510-9612-49A0-A85B-E4ACB6237BB3}" type="slidenum">
              <a:rPr lang="en-AU"/>
              <a:pPr/>
              <a:t>‹#›</a:t>
            </a:fld>
            <a:endParaRPr lang="en-AU"/>
          </a:p>
        </p:txBody>
      </p:sp>
    </p:spTree>
    <p:extLst>
      <p:ext uri="{BB962C8B-B14F-4D97-AF65-F5344CB8AC3E}">
        <p14:creationId xmlns:p14="http://schemas.microsoft.com/office/powerpoint/2010/main" val="2539641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equations and captions">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2246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0" name="Content Placeholder 3"/>
          <p:cNvSpPr>
            <a:spLocks noGrp="1"/>
          </p:cNvSpPr>
          <p:nvPr>
            <p:ph sz="quarter" idx="18"/>
          </p:nvPr>
        </p:nvSpPr>
        <p:spPr>
          <a:xfrm>
            <a:off x="395536" y="1988840"/>
            <a:ext cx="3960440" cy="3096344"/>
          </a:xfrm>
        </p:spPr>
        <p:txBody>
          <a:bodyPr/>
          <a:lstStyle>
            <a:lvl1pPr>
              <a:defRPr baseline="0"/>
            </a:lvl1pPr>
          </a:lstStyle>
          <a:p>
            <a:pPr lvl="0"/>
            <a:r>
              <a:rPr lang="en-US" smtClean="0"/>
              <a:t>Click to edit Master text styles</a:t>
            </a:r>
          </a:p>
        </p:txBody>
      </p:sp>
      <p:sp>
        <p:nvSpPr>
          <p:cNvPr id="12" name="Content Placeholder 3"/>
          <p:cNvSpPr>
            <a:spLocks noGrp="1"/>
          </p:cNvSpPr>
          <p:nvPr>
            <p:ph sz="quarter" idx="19"/>
          </p:nvPr>
        </p:nvSpPr>
        <p:spPr>
          <a:xfrm>
            <a:off x="4680012" y="1988840"/>
            <a:ext cx="3960440" cy="3096344"/>
          </a:xfrm>
        </p:spPr>
        <p:txBody>
          <a:bodyPr/>
          <a:lstStyle>
            <a:lvl1pPr>
              <a:defRPr baseline="0"/>
            </a:lvl1pPr>
          </a:lstStyle>
          <a:p>
            <a:pPr lvl="0"/>
            <a:r>
              <a:rPr lang="en-US" smtClean="0"/>
              <a:t>Click to edit Master text styles</a:t>
            </a:r>
          </a:p>
        </p:txBody>
      </p:sp>
      <p:sp>
        <p:nvSpPr>
          <p:cNvPr id="7" name="Rectangle 5"/>
          <p:cNvSpPr>
            <a:spLocks noGrp="1" noChangeArrowheads="1"/>
          </p:cNvSpPr>
          <p:nvPr>
            <p:ph type="ftr" sz="quarter" idx="20"/>
          </p:nvPr>
        </p:nvSpPr>
        <p:spPr>
          <a:ln/>
        </p:spPr>
        <p:txBody>
          <a:bodyPr/>
          <a:lstStyle>
            <a:lvl1pPr>
              <a:defRPr/>
            </a:lvl1pPr>
          </a:lstStyle>
          <a:p>
            <a:pPr>
              <a:defRPr/>
            </a:pPr>
            <a:endParaRPr lang="en-AU" altLang="en-US"/>
          </a:p>
        </p:txBody>
      </p:sp>
      <p:sp>
        <p:nvSpPr>
          <p:cNvPr id="8" name="Rectangle 6"/>
          <p:cNvSpPr>
            <a:spLocks noGrp="1" noChangeArrowheads="1"/>
          </p:cNvSpPr>
          <p:nvPr>
            <p:ph type="sldNum" sz="quarter" idx="21"/>
          </p:nvPr>
        </p:nvSpPr>
        <p:spPr>
          <a:ln/>
        </p:spPr>
        <p:txBody>
          <a:bodyPr/>
          <a:lstStyle>
            <a:lvl1pPr>
              <a:defRPr/>
            </a:lvl1pPr>
          </a:lstStyle>
          <a:p>
            <a:fld id="{BFCD10D3-8728-44C3-8A17-9E82FFF8901B}" type="slidenum">
              <a:rPr lang="en-AU"/>
              <a:pPr/>
              <a:t>‹#›</a:t>
            </a:fld>
            <a:endParaRPr lang="en-AU"/>
          </a:p>
        </p:txBody>
      </p:sp>
    </p:spTree>
    <p:extLst>
      <p:ext uri="{BB962C8B-B14F-4D97-AF65-F5344CB8AC3E}">
        <p14:creationId xmlns:p14="http://schemas.microsoft.com/office/powerpoint/2010/main" val="3136598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White Cov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0B8049-E271-4E0B-AF92-DE5D498BFC4B}" type="slidenum">
              <a:rPr lang="en-AU" smtClean="0"/>
              <a:pPr/>
              <a:t>‹#›</a:t>
            </a:fld>
            <a:endParaRPr lang="en-AU" dirty="0"/>
          </a:p>
        </p:txBody>
      </p:sp>
      <p:sp>
        <p:nvSpPr>
          <p:cNvPr id="4" name="Title Placeholder 28"/>
          <p:cNvSpPr>
            <a:spLocks noGrp="1"/>
          </p:cNvSpPr>
          <p:nvPr>
            <p:ph type="title"/>
          </p:nvPr>
        </p:nvSpPr>
        <p:spPr>
          <a:xfrm>
            <a:off x="1008062" y="1952976"/>
            <a:ext cx="7667625" cy="1260000"/>
          </a:xfrm>
          <a:prstGeom prst="rect">
            <a:avLst/>
          </a:prstGeom>
        </p:spPr>
        <p:txBody>
          <a:bodyPr vert="horz" lIns="0" tIns="45720" rIns="0" bIns="45720" rtlCol="0" anchor="t">
            <a:normAutofit/>
          </a:bodyPr>
          <a:lstStyle/>
          <a:p>
            <a:r>
              <a:rPr lang="en-US" dirty="0" smtClean="0"/>
              <a:t>Click to edit Master title style</a:t>
            </a:r>
            <a:endParaRPr lang="en-AU" dirty="0"/>
          </a:p>
        </p:txBody>
      </p:sp>
      <p:sp>
        <p:nvSpPr>
          <p:cNvPr id="13" name="Content Placeholder 12"/>
          <p:cNvSpPr>
            <a:spLocks noGrp="1"/>
          </p:cNvSpPr>
          <p:nvPr>
            <p:ph sz="quarter" idx="13"/>
          </p:nvPr>
        </p:nvSpPr>
        <p:spPr>
          <a:xfrm>
            <a:off x="1008063" y="3537172"/>
            <a:ext cx="7667625" cy="900000"/>
          </a:xfrm>
          <a:prstGeom prst="rect">
            <a:avLst/>
          </a:prstGeom>
        </p:spPr>
        <p:txBody>
          <a:bodyPr lIns="0">
            <a:noAutofit/>
          </a:bodyPr>
          <a:lstStyle>
            <a:lvl1pPr>
              <a:defRPr i="1">
                <a:solidFill>
                  <a:srgbClr val="114D97"/>
                </a:solidFill>
              </a:defRPr>
            </a:lvl1pPr>
            <a:lvl2pPr>
              <a:defRPr>
                <a:solidFill>
                  <a:srgbClr val="114D97"/>
                </a:solidFill>
              </a:defRPr>
            </a:lvl2pPr>
            <a:lvl3pPr>
              <a:defRPr>
                <a:solidFill>
                  <a:srgbClr val="114D97"/>
                </a:solidFill>
              </a:defRPr>
            </a:lvl3pPr>
            <a:lvl4pPr>
              <a:defRPr i="1"/>
            </a:lvl4pPr>
            <a:lvl5pPr>
              <a:defRPr i="1"/>
            </a:lvl5pPr>
          </a:lstStyle>
          <a:p>
            <a:pPr lvl="0"/>
            <a:r>
              <a:rPr lang="en-US" dirty="0" smtClean="0"/>
              <a:t>Click to edit Master text styles</a:t>
            </a:r>
          </a:p>
          <a:p>
            <a:pPr lvl="3"/>
            <a:r>
              <a:rPr lang="en-US" dirty="0" smtClean="0"/>
              <a:t>Fourth level</a:t>
            </a:r>
          </a:p>
          <a:p>
            <a:pPr lvl="4"/>
            <a:r>
              <a:rPr lang="en-US" dirty="0" smtClean="0"/>
              <a:t>Fifth level</a:t>
            </a:r>
            <a:endParaRPr lang="en-AU" dirty="0"/>
          </a:p>
        </p:txBody>
      </p:sp>
      <p:sp>
        <p:nvSpPr>
          <p:cNvPr id="16" name="Content Placeholder 6"/>
          <p:cNvSpPr>
            <a:spLocks noGrp="1"/>
          </p:cNvSpPr>
          <p:nvPr>
            <p:ph sz="quarter" idx="12"/>
          </p:nvPr>
        </p:nvSpPr>
        <p:spPr>
          <a:xfrm>
            <a:off x="1008063" y="5733256"/>
            <a:ext cx="7667625" cy="360000"/>
          </a:xfrm>
          <a:prstGeom prst="rect">
            <a:avLst/>
          </a:prstGeom>
        </p:spPr>
        <p:txBody>
          <a:bodyPr lIns="0">
            <a:noAutofit/>
          </a:bodyPr>
          <a:lstStyle>
            <a:lvl1pPr marL="0" indent="0">
              <a:defRPr sz="1200">
                <a:solidFill>
                  <a:schemeClr val="tx1"/>
                </a:solidFill>
                <a:latin typeface="+mn-lt"/>
              </a:defRPr>
            </a:lvl1pPr>
          </a:lstStyle>
          <a:p>
            <a:pPr lvl="0"/>
            <a:r>
              <a:rPr lang="en-US" dirty="0" smtClean="0"/>
              <a:t>Click to edit Master text styles</a:t>
            </a:r>
          </a:p>
        </p:txBody>
      </p:sp>
    </p:spTree>
    <p:extLst>
      <p:ext uri="{BB962C8B-B14F-4D97-AF65-F5344CB8AC3E}">
        <p14:creationId xmlns:p14="http://schemas.microsoft.com/office/powerpoint/2010/main" val="4137813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224136"/>
          </a:xfrm>
        </p:spPr>
        <p:txBody>
          <a:bodyPr/>
          <a:lstStyle>
            <a:lvl1pPr>
              <a:defRPr sz="2700" i="1" baseline="0">
                <a:latin typeface="+mj-lt"/>
              </a:defRPr>
            </a:lvl1pPr>
          </a:lstStyle>
          <a:p>
            <a:pPr lvl="0"/>
            <a:r>
              <a:rPr lang="en-AU" smtClean="0"/>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endParaRPr lang="en-AU" altLang="en-US"/>
          </a:p>
        </p:txBody>
      </p:sp>
      <p:sp>
        <p:nvSpPr>
          <p:cNvPr id="11" name="Rectangle 6"/>
          <p:cNvSpPr>
            <a:spLocks noGrp="1" noChangeArrowheads="1"/>
          </p:cNvSpPr>
          <p:nvPr>
            <p:ph type="sldNum" sz="quarter" idx="17"/>
          </p:nvPr>
        </p:nvSpPr>
        <p:spPr/>
        <p:txBody>
          <a:bodyPr/>
          <a:lstStyle>
            <a:lvl1pPr>
              <a:defRPr/>
            </a:lvl1pPr>
          </a:lstStyle>
          <a:p>
            <a:fld id="{5BD52E71-51FA-49CD-BD37-0CF5699C009E}" type="slidenum">
              <a:rPr lang="en-AU"/>
              <a:pPr/>
              <a:t>‹#›</a:t>
            </a:fld>
            <a:endParaRPr lang="en-AU"/>
          </a:p>
        </p:txBody>
      </p:sp>
    </p:spTree>
    <p:extLst>
      <p:ext uri="{BB962C8B-B14F-4D97-AF65-F5344CB8AC3E}">
        <p14:creationId xmlns:p14="http://schemas.microsoft.com/office/powerpoint/2010/main" val="1262230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slide - blue">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Rectangle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endParaRPr lang="en-AU" altLang="en-US"/>
          </a:p>
        </p:txBody>
      </p:sp>
      <p:sp>
        <p:nvSpPr>
          <p:cNvPr id="9" name="Rectangle 6"/>
          <p:cNvSpPr>
            <a:spLocks noGrp="1" noChangeArrowheads="1"/>
          </p:cNvSpPr>
          <p:nvPr>
            <p:ph type="sldNum" sz="quarter" idx="16"/>
          </p:nvPr>
        </p:nvSpPr>
        <p:spPr/>
        <p:txBody>
          <a:bodyPr/>
          <a:lstStyle>
            <a:lvl1pPr>
              <a:defRPr/>
            </a:lvl1pPr>
          </a:lstStyle>
          <a:p>
            <a:fld id="{F75A5E18-FFE2-4604-8337-3711DB2C5798}" type="slidenum">
              <a:rPr lang="en-AU"/>
              <a:pPr/>
              <a:t>‹#›</a:t>
            </a:fld>
            <a:endParaRPr lang="en-AU"/>
          </a:p>
        </p:txBody>
      </p:sp>
    </p:spTree>
    <p:extLst>
      <p:ext uri="{BB962C8B-B14F-4D97-AF65-F5344CB8AC3E}">
        <p14:creationId xmlns:p14="http://schemas.microsoft.com/office/powerpoint/2010/main" val="954107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368152"/>
          </a:xfrm>
        </p:spPr>
        <p:txBody>
          <a:bodyPr/>
          <a:lstStyle>
            <a:lvl1pPr>
              <a:defRPr sz="2700" i="1" baseline="0">
                <a:latin typeface="+mj-lt"/>
              </a:defRPr>
            </a:lvl1pPr>
          </a:lstStyle>
          <a:p>
            <a:pPr lvl="0"/>
            <a:r>
              <a:rPr lang="en-AU" smtClean="0"/>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endParaRPr lang="en-AU" altLang="en-US"/>
          </a:p>
        </p:txBody>
      </p:sp>
      <p:sp>
        <p:nvSpPr>
          <p:cNvPr id="11" name="Rectangle 6"/>
          <p:cNvSpPr>
            <a:spLocks noGrp="1" noChangeArrowheads="1"/>
          </p:cNvSpPr>
          <p:nvPr>
            <p:ph type="sldNum" sz="quarter" idx="17"/>
          </p:nvPr>
        </p:nvSpPr>
        <p:spPr/>
        <p:txBody>
          <a:bodyPr/>
          <a:lstStyle>
            <a:lvl1pPr>
              <a:defRPr/>
            </a:lvl1pPr>
          </a:lstStyle>
          <a:p>
            <a:fld id="{5FAF3B72-7B1E-4B3B-83FF-E13D68BCEC44}" type="slidenum">
              <a:rPr lang="en-AU"/>
              <a:pPr/>
              <a:t>‹#›</a:t>
            </a:fld>
            <a:endParaRPr lang="en-AU"/>
          </a:p>
        </p:txBody>
      </p:sp>
    </p:spTree>
    <p:extLst>
      <p:ext uri="{BB962C8B-B14F-4D97-AF65-F5344CB8AC3E}">
        <p14:creationId xmlns:p14="http://schemas.microsoft.com/office/powerpoint/2010/main" val="2278686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slide - grey">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endParaRPr lang="en-AU" altLang="en-US"/>
          </a:p>
        </p:txBody>
      </p:sp>
      <p:sp>
        <p:nvSpPr>
          <p:cNvPr id="9" name="Rectangle 6"/>
          <p:cNvSpPr>
            <a:spLocks noGrp="1" noChangeArrowheads="1"/>
          </p:cNvSpPr>
          <p:nvPr>
            <p:ph type="sldNum" sz="quarter" idx="16"/>
          </p:nvPr>
        </p:nvSpPr>
        <p:spPr/>
        <p:txBody>
          <a:bodyPr/>
          <a:lstStyle>
            <a:lvl1pPr>
              <a:defRPr/>
            </a:lvl1pPr>
          </a:lstStyle>
          <a:p>
            <a:fld id="{7DE0E499-9942-476D-8810-CDA3CF3CCE27}" type="slidenum">
              <a:rPr lang="en-AU"/>
              <a:pPr/>
              <a:t>‹#›</a:t>
            </a:fld>
            <a:endParaRPr lang="en-AU"/>
          </a:p>
        </p:txBody>
      </p:sp>
    </p:spTree>
    <p:extLst>
      <p:ext uri="{BB962C8B-B14F-4D97-AF65-F5344CB8AC3E}">
        <p14:creationId xmlns:p14="http://schemas.microsoft.com/office/powerpoint/2010/main" val="26857308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152128"/>
          </a:xfrm>
        </p:spPr>
        <p:txBody>
          <a:bodyPr/>
          <a:lstStyle>
            <a:lvl1pPr>
              <a:defRPr sz="2700" i="1" baseline="0">
                <a:latin typeface="+mj-lt"/>
              </a:defRPr>
            </a:lvl1pPr>
          </a:lstStyle>
          <a:p>
            <a:pPr lvl="0"/>
            <a:r>
              <a:rPr lang="en-AU" smtClean="0"/>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9" name="Rectangle 5"/>
          <p:cNvSpPr>
            <a:spLocks noGrp="1" noChangeArrowheads="1"/>
          </p:cNvSpPr>
          <p:nvPr>
            <p:ph type="ftr" sz="quarter" idx="16"/>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endParaRPr lang="en-AU" altLang="en-US"/>
          </a:p>
        </p:txBody>
      </p:sp>
      <p:sp>
        <p:nvSpPr>
          <p:cNvPr id="11" name="Rectangle 6"/>
          <p:cNvSpPr>
            <a:spLocks noGrp="1" noChangeArrowheads="1"/>
          </p:cNvSpPr>
          <p:nvPr>
            <p:ph type="sldNum" sz="quarter" idx="17"/>
          </p:nvPr>
        </p:nvSpPr>
        <p:spPr/>
        <p:txBody>
          <a:bodyPr/>
          <a:lstStyle>
            <a:lvl1pPr>
              <a:defRPr/>
            </a:lvl1pPr>
          </a:lstStyle>
          <a:p>
            <a:fld id="{EDA9824C-4483-40B8-B7A1-AF2031D7A372}" type="slidenum">
              <a:rPr lang="en-AU"/>
              <a:pPr/>
              <a:t>‹#›</a:t>
            </a:fld>
            <a:endParaRPr lang="en-AU"/>
          </a:p>
        </p:txBody>
      </p:sp>
    </p:spTree>
    <p:extLst>
      <p:ext uri="{BB962C8B-B14F-4D97-AF65-F5344CB8AC3E}">
        <p14:creationId xmlns:p14="http://schemas.microsoft.com/office/powerpoint/2010/main" val="3978873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endParaRPr lang="en-AU" altLang="en-US"/>
          </a:p>
        </p:txBody>
      </p:sp>
      <p:sp>
        <p:nvSpPr>
          <p:cNvPr id="9" name="Rectangle 6"/>
          <p:cNvSpPr>
            <a:spLocks noGrp="1" noChangeArrowheads="1"/>
          </p:cNvSpPr>
          <p:nvPr>
            <p:ph type="sldNum" sz="quarter" idx="16"/>
          </p:nvPr>
        </p:nvSpPr>
        <p:spPr/>
        <p:txBody>
          <a:bodyPr/>
          <a:lstStyle>
            <a:lvl1pPr>
              <a:defRPr/>
            </a:lvl1pPr>
          </a:lstStyle>
          <a:p>
            <a:fld id="{BD14986F-F4F1-499C-9547-F82213636B06}" type="slidenum">
              <a:rPr lang="en-AU"/>
              <a:pPr/>
              <a:t>‹#›</a:t>
            </a:fld>
            <a:endParaRPr lang="en-AU"/>
          </a:p>
        </p:txBody>
      </p:sp>
    </p:spTree>
    <p:extLst>
      <p:ext uri="{BB962C8B-B14F-4D97-AF65-F5344CB8AC3E}">
        <p14:creationId xmlns:p14="http://schemas.microsoft.com/office/powerpoint/2010/main" val="2092399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AU" altLang="en-US"/>
          </a:p>
        </p:txBody>
      </p:sp>
      <p:sp>
        <p:nvSpPr>
          <p:cNvPr id="3" name="Rectangle 6"/>
          <p:cNvSpPr>
            <a:spLocks noGrp="1" noChangeArrowheads="1"/>
          </p:cNvSpPr>
          <p:nvPr>
            <p:ph type="sldNum" sz="quarter" idx="11"/>
          </p:nvPr>
        </p:nvSpPr>
        <p:spPr>
          <a:ln/>
        </p:spPr>
        <p:txBody>
          <a:bodyPr/>
          <a:lstStyle>
            <a:lvl1pPr>
              <a:defRPr/>
            </a:lvl1pPr>
          </a:lstStyle>
          <a:p>
            <a:fld id="{B5BCCAB8-6CD9-46DE-8217-85040C651993}" type="slidenum">
              <a:rPr lang="en-AU"/>
              <a:pPr/>
              <a:t>‹#›</a:t>
            </a:fld>
            <a:endParaRPr lang="en-AU"/>
          </a:p>
        </p:txBody>
      </p:sp>
    </p:spTree>
    <p:extLst>
      <p:ext uri="{BB962C8B-B14F-4D97-AF65-F5344CB8AC3E}">
        <p14:creationId xmlns:p14="http://schemas.microsoft.com/office/powerpoint/2010/main" val="3932121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54000" rIns="91440" bIns="0" numCol="1" anchor="t" anchorCtr="0" compatLnSpc="1">
            <a:prstTxWarp prst="textNoShape">
              <a:avLst/>
            </a:prstTxWarp>
          </a:bodyPr>
          <a:lstStyle/>
          <a:p>
            <a:pPr lvl="0"/>
            <a:r>
              <a:rPr lang="en-US" dirty="0" smtClean="0"/>
              <a:t>Click to edit Master title style</a:t>
            </a:r>
            <a:endParaRPr lang="en-AU" dirty="0" smtClean="0"/>
          </a:p>
        </p:txBody>
      </p:sp>
      <p:sp>
        <p:nvSpPr>
          <p:cNvPr id="1027"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endParaRPr lang="en-AU" altLang="en-US"/>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B4ED156E-574E-4664-A0AF-DADB08221E71}"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MBS_RGB2.png"/>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395536" y="260648"/>
            <a:ext cx="1103418" cy="576064"/>
          </a:xfrm>
          <a:prstGeom prst="rect">
            <a:avLst/>
          </a:prstGeom>
        </p:spPr>
      </p:pic>
    </p:spTree>
  </p:cSld>
  <p:clrMap bg1="lt1" tx1="dk1" bg2="lt2" tx2="dk2" accent1="accent1" accent2="accent2" accent3="accent3" accent4="accent4" accent5="accent5" accent6="accent6" hlink="hlink" folHlink="folHlink"/>
  <p:sldLayoutIdLst>
    <p:sldLayoutId id="2147484095" r:id="rId1"/>
    <p:sldLayoutId id="2147484083" r:id="rId2"/>
    <p:sldLayoutId id="2147484096" r:id="rId3"/>
    <p:sldLayoutId id="2147484097"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8" r:id="rId13"/>
    <p:sldLayoutId id="2147484092" r:id="rId14"/>
    <p:sldLayoutId id="2147484093" r:id="rId15"/>
    <p:sldLayoutId id="2147484106" r:id="rId16"/>
  </p:sldLayoutIdLst>
  <p:timing>
    <p:tnLst>
      <p:par>
        <p:cTn id="1" dur="indefinite" restart="never" nodeType="tmRoot"/>
      </p:par>
    </p:tnLst>
  </p:timing>
  <p:hf hdr="0" ftr="0" dt="0"/>
  <p:txStyles>
    <p:titleStyle>
      <a:lvl1pPr algn="l" rtl="0" eaLnBrk="1" fontAlgn="base" hangingPunct="1">
        <a:spcBef>
          <a:spcPct val="0"/>
        </a:spcBef>
        <a:spcAft>
          <a:spcPct val="0"/>
        </a:spcAft>
        <a:defRPr sz="2600">
          <a:solidFill>
            <a:schemeClr val="accent1"/>
          </a:solidFill>
          <a:latin typeface="+mj-lt"/>
          <a:ea typeface="MS PGothic" panose="020B0600070205080204" pitchFamily="34" charset="-128"/>
          <a:cs typeface="+mj-cs"/>
        </a:defRPr>
      </a:lvl1pPr>
      <a:lvl2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2pPr>
      <a:lvl3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3pPr>
      <a:lvl4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4pPr>
      <a:lvl5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1" fontAlgn="base" hangingPunct="1">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2563" indent="-182563" algn="l" rtl="0" eaLnBrk="1" fontAlgn="base" hangingPunct="1">
        <a:spcBef>
          <a:spcPct val="0"/>
        </a:spcBef>
        <a:spcAft>
          <a:spcPct val="0"/>
        </a:spcAft>
        <a:buFont typeface="Arial" panose="020B0604020202020204" pitchFamily="34" charset="0"/>
        <a:buChar char="•"/>
        <a:defRPr sz="1600">
          <a:solidFill>
            <a:schemeClr val="tx1"/>
          </a:solidFill>
          <a:latin typeface="+mn-lt"/>
          <a:ea typeface="+mn-ea"/>
          <a:cs typeface="+mn-cs"/>
        </a:defRPr>
      </a:lvl2pPr>
      <a:lvl3pPr marL="539750" indent="-182563" algn="l" rtl="0" eaLnBrk="1" fontAlgn="base" hangingPunct="1">
        <a:spcBef>
          <a:spcPct val="20000"/>
        </a:spcBef>
        <a:spcAft>
          <a:spcPct val="0"/>
        </a:spcAft>
        <a:buChar char="•"/>
        <a:defRPr sz="1600">
          <a:solidFill>
            <a:schemeClr val="tx1"/>
          </a:solidFill>
          <a:latin typeface="+mn-lt"/>
          <a:ea typeface="+mn-ea"/>
          <a:cs typeface="+mn-cs"/>
        </a:defRPr>
      </a:lvl3pPr>
      <a:lvl4pPr marL="804863" indent="-265113" algn="l" rtl="0" eaLnBrk="1" fontAlgn="base" hangingPunct="1">
        <a:spcBef>
          <a:spcPct val="20000"/>
        </a:spcBef>
        <a:spcAft>
          <a:spcPct val="0"/>
        </a:spcAft>
        <a:buChar char="–"/>
        <a:defRPr sz="1600">
          <a:solidFill>
            <a:schemeClr val="tx1"/>
          </a:solidFill>
          <a:latin typeface="+mn-lt"/>
          <a:ea typeface="+mn-ea"/>
          <a:cs typeface="+mn-cs"/>
        </a:defRPr>
      </a:lvl4pPr>
      <a:lvl5pPr marL="1079500" indent="-274638" algn="l" rtl="0" eaLnBrk="1" fontAlgn="base" hangingPunct="1">
        <a:spcBef>
          <a:spcPct val="20000"/>
        </a:spcBef>
        <a:spcAft>
          <a:spcPct val="0"/>
        </a:spcAft>
        <a:buChar char="»"/>
        <a:defRPr sz="16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14D97"/>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17411"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endParaRPr lang="en-AU" altLang="en-US"/>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6E7EA32D-D31C-4092-9588-602F050690CF}"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7416"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9" r:id="rId1"/>
    <p:sldLayoutId id="2147484100" r:id="rId2"/>
  </p:sldLayoutIdLst>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20483"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endParaRPr lang="en-AU" altLang="en-US" dirty="0"/>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0104122E-9030-4982-9664-C8E469FC66B5}"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0488"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1" r:id="rId1"/>
    <p:sldLayoutId id="2147484102" r:id="rId2"/>
  </p:sldLayoutIdLst>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23555"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endParaRPr lang="en-AU" altLang="en-US"/>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A029C53A-801A-408F-92C0-A3DA673D0EB3}"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3560"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3" r:id="rId1"/>
    <p:sldLayoutId id="2147484104" r:id="rId2"/>
  </p:sldLayoutIdLst>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323850" y="333375"/>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7"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endParaRPr lang="en-AU" altLang="en-US"/>
          </a:p>
        </p:txBody>
      </p:sp>
      <p:sp>
        <p:nvSpPr>
          <p:cNvPr id="8"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4AE5B922-BF2D-4658-8CF3-8AEE43193124}" type="slidenum">
              <a:rPr lang="en-AU"/>
              <a:pPr/>
              <a:t>‹#›</a:t>
            </a:fld>
            <a:endParaRPr lang="en-AU"/>
          </a:p>
        </p:txBody>
      </p:sp>
      <p:cxnSp>
        <p:nvCxnSpPr>
          <p:cNvPr id="9" name="Straight Connector 8"/>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4094" r:id="rId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0B8049-E271-4E0B-AF92-DE5D498BFC4B}" type="slidenum">
              <a:rPr lang="en-AU" smtClean="0"/>
              <a:pPr/>
              <a:t>1</a:t>
            </a:fld>
            <a:endParaRPr lang="en-AU"/>
          </a:p>
        </p:txBody>
      </p:sp>
      <p:sp>
        <p:nvSpPr>
          <p:cNvPr id="15" name="Title 14"/>
          <p:cNvSpPr>
            <a:spLocks noGrp="1"/>
          </p:cNvSpPr>
          <p:nvPr>
            <p:ph type="title"/>
          </p:nvPr>
        </p:nvSpPr>
        <p:spPr>
          <a:xfrm>
            <a:off x="611560" y="1196752"/>
            <a:ext cx="8208912" cy="1260000"/>
          </a:xfrm>
        </p:spPr>
        <p:txBody>
          <a:bodyPr>
            <a:noAutofit/>
          </a:bodyPr>
          <a:lstStyle/>
          <a:p>
            <a:pPr algn="ctr"/>
            <a:r>
              <a:rPr lang="en-US" sz="3200" b="1" dirty="0" smtClean="0">
                <a:solidFill>
                  <a:schemeClr val="tx1"/>
                </a:solidFill>
                <a:latin typeface="+mn-lt"/>
              </a:rPr>
              <a:t>ACC/ACF3100 Advanced Financial </a:t>
            </a:r>
            <a:br>
              <a:rPr lang="en-US" sz="3200" b="1" dirty="0" smtClean="0">
                <a:solidFill>
                  <a:schemeClr val="tx1"/>
                </a:solidFill>
                <a:latin typeface="+mn-lt"/>
              </a:rPr>
            </a:br>
            <a:r>
              <a:rPr lang="en-US" sz="3200" b="1" dirty="0" smtClean="0">
                <a:solidFill>
                  <a:schemeClr val="tx1"/>
                </a:solidFill>
                <a:latin typeface="+mn-lt"/>
              </a:rPr>
              <a:t>Accounting</a:t>
            </a:r>
            <a:br>
              <a:rPr lang="en-US" sz="3200" b="1" dirty="0" smtClean="0">
                <a:solidFill>
                  <a:schemeClr val="tx1"/>
                </a:solidFill>
                <a:latin typeface="+mn-lt"/>
              </a:rPr>
            </a:br>
            <a:endParaRPr lang="en-AU" sz="3200" b="1" dirty="0">
              <a:solidFill>
                <a:schemeClr val="tx1"/>
              </a:solidFill>
              <a:latin typeface="+mn-lt"/>
            </a:endParaRPr>
          </a:p>
        </p:txBody>
      </p:sp>
      <p:sp>
        <p:nvSpPr>
          <p:cNvPr id="16" name="Content Placeholder 15"/>
          <p:cNvSpPr>
            <a:spLocks noGrp="1"/>
          </p:cNvSpPr>
          <p:nvPr>
            <p:ph sz="quarter" idx="13"/>
          </p:nvPr>
        </p:nvSpPr>
        <p:spPr>
          <a:xfrm>
            <a:off x="755576" y="2636912"/>
            <a:ext cx="7667625" cy="1224136"/>
          </a:xfrm>
        </p:spPr>
        <p:txBody>
          <a:bodyPr/>
          <a:lstStyle/>
          <a:p>
            <a:r>
              <a:rPr lang="en-US" sz="2800" b="1" i="0" dirty="0" smtClean="0">
                <a:solidFill>
                  <a:schemeClr val="tx1"/>
                </a:solidFill>
              </a:rPr>
              <a:t>Lecture 1</a:t>
            </a:r>
          </a:p>
          <a:p>
            <a:endParaRPr lang="en-US" sz="2800" b="1" dirty="0"/>
          </a:p>
          <a:p>
            <a:r>
              <a:rPr lang="en-US" sz="2800" b="1" i="0" dirty="0" smtClean="0"/>
              <a:t>	The Australian Accounting Environment   </a:t>
            </a:r>
          </a:p>
        </p:txBody>
      </p:sp>
      <p:sp>
        <p:nvSpPr>
          <p:cNvPr id="17" name="Content Placeholder 16"/>
          <p:cNvSpPr>
            <a:spLocks noGrp="1"/>
          </p:cNvSpPr>
          <p:nvPr>
            <p:ph sz="quarter" idx="12"/>
          </p:nvPr>
        </p:nvSpPr>
        <p:spPr>
          <a:xfrm>
            <a:off x="755576" y="6303963"/>
            <a:ext cx="7667625" cy="360362"/>
          </a:xfrm>
        </p:spPr>
        <p:txBody>
          <a:bodyPr/>
          <a:lstStyle/>
          <a:p>
            <a:r>
              <a:rPr lang="en-US" dirty="0" smtClean="0"/>
              <a:t>Department of Accounting</a:t>
            </a:r>
            <a:endParaRPr lang="en-US" dirty="0"/>
          </a:p>
        </p:txBody>
      </p:sp>
    </p:spTree>
    <p:extLst>
      <p:ext uri="{BB962C8B-B14F-4D97-AF65-F5344CB8AC3E}">
        <p14:creationId xmlns:p14="http://schemas.microsoft.com/office/powerpoint/2010/main" val="9233306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C90B8049-E271-4E0B-AF92-DE5D498BFC4B}" type="slidenum">
              <a:rPr lang="en-AU" smtClean="0"/>
              <a:pPr/>
              <a:t>2</a:t>
            </a:fld>
            <a:endParaRPr lang="en-AU" dirty="0"/>
          </a:p>
        </p:txBody>
      </p:sp>
      <p:sp>
        <p:nvSpPr>
          <p:cNvPr id="3" name="Title 2"/>
          <p:cNvSpPr>
            <a:spLocks noGrp="1"/>
          </p:cNvSpPr>
          <p:nvPr>
            <p:ph type="title"/>
          </p:nvPr>
        </p:nvSpPr>
        <p:spPr/>
        <p:txBody>
          <a:bodyPr>
            <a:noAutofit/>
          </a:bodyPr>
          <a:lstStyle/>
          <a:p>
            <a:r>
              <a:rPr lang="en-AU" sz="2800" b="1" dirty="0" smtClean="0"/>
              <a:t>Minimum Readings</a:t>
            </a:r>
            <a:br>
              <a:rPr lang="en-AU" sz="2800" b="1" dirty="0" smtClean="0"/>
            </a:br>
            <a:r>
              <a:rPr lang="en-AU" sz="2800" b="1" dirty="0"/>
              <a:t/>
            </a:r>
            <a:br>
              <a:rPr lang="en-AU" sz="2800" b="1" dirty="0"/>
            </a:br>
            <a:r>
              <a:rPr lang="en-AU" sz="2800" b="1" dirty="0" smtClean="0"/>
              <a:t>Henderson: Chapter 1 and 2</a:t>
            </a:r>
            <a:br>
              <a:rPr lang="en-AU" sz="2800" b="1" dirty="0" smtClean="0"/>
            </a:br>
            <a:r>
              <a:rPr lang="en-AU" sz="2800" b="1" dirty="0" smtClean="0"/>
              <a:t/>
            </a:r>
            <a:br>
              <a:rPr lang="en-AU" sz="2800" b="1" dirty="0" smtClean="0"/>
            </a:br>
            <a:r>
              <a:rPr lang="en-AU" sz="2800" b="1" dirty="0" smtClean="0"/>
              <a:t>Financial Reporting </a:t>
            </a:r>
            <a:r>
              <a:rPr lang="en-AU" sz="2800" b="1" dirty="0"/>
              <a:t>Handbook </a:t>
            </a:r>
            <a:r>
              <a:rPr lang="en-AU" sz="2800" b="1" dirty="0" smtClean="0"/>
              <a:t>2020</a:t>
            </a:r>
            <a:br>
              <a:rPr lang="en-AU" sz="2800" b="1" dirty="0" smtClean="0"/>
            </a:br>
            <a:r>
              <a:rPr lang="en-AU" sz="2800" b="1" dirty="0" smtClean="0"/>
              <a:t>*new AASB Conceptual Framework for Financial Reporting</a:t>
            </a:r>
            <a:br>
              <a:rPr lang="en-AU" sz="2800" b="1" dirty="0" smtClean="0"/>
            </a:br>
            <a:endParaRPr lang="en-AU" sz="2800" b="1" dirty="0"/>
          </a:p>
        </p:txBody>
      </p:sp>
    </p:spTree>
    <p:extLst>
      <p:ext uri="{BB962C8B-B14F-4D97-AF65-F5344CB8AC3E}">
        <p14:creationId xmlns:p14="http://schemas.microsoft.com/office/powerpoint/2010/main" val="4227449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75656" y="260648"/>
            <a:ext cx="5040560" cy="503238"/>
          </a:xfrm>
        </p:spPr>
        <p:txBody>
          <a:bodyPr/>
          <a:lstStyle/>
          <a:p>
            <a:pPr algn="ctr" eaLnBrk="1" hangingPunct="1"/>
            <a:r>
              <a:rPr lang="en-AU" altLang="en-US" sz="2800" b="1" dirty="0" smtClean="0">
                <a:latin typeface="+mn-lt"/>
                <a:ea typeface="MS PGothic" pitchFamily="34" charset="-128"/>
                <a:cs typeface="Times New Roman" pitchFamily="18" charset="0"/>
              </a:rPr>
              <a:t>Topic Overview </a:t>
            </a:r>
            <a:r>
              <a:rPr lang="en-AU" altLang="en-US" sz="2800" b="1" i="1" dirty="0" smtClean="0">
                <a:latin typeface="+mn-lt"/>
                <a:ea typeface="MS PGothic" pitchFamily="34" charset="-128"/>
                <a:cs typeface="Times New Roman" pitchFamily="18" charset="0"/>
              </a:rPr>
              <a:t>	</a:t>
            </a:r>
            <a:br>
              <a:rPr lang="en-AU" altLang="en-US" sz="2800" b="1" i="1" dirty="0" smtClean="0">
                <a:latin typeface="+mn-lt"/>
                <a:ea typeface="MS PGothic" pitchFamily="34" charset="-128"/>
                <a:cs typeface="Times New Roman" pitchFamily="18" charset="0"/>
              </a:rPr>
            </a:br>
            <a:endParaRPr lang="en-US" altLang="en-US" sz="2800" b="1" i="1" dirty="0" smtClean="0">
              <a:latin typeface="+mn-lt"/>
              <a:ea typeface="MS PGothic" pitchFamily="34" charset="-128"/>
              <a:cs typeface="Times New Roman" pitchFamily="18" charset="0"/>
            </a:endParaRPr>
          </a:p>
        </p:txBody>
      </p:sp>
      <p:sp>
        <p:nvSpPr>
          <p:cNvPr id="11267" name="Rectangle 3"/>
          <p:cNvSpPr>
            <a:spLocks noGrp="1" noChangeArrowheads="1"/>
          </p:cNvSpPr>
          <p:nvPr>
            <p:ph idx="4294967295"/>
          </p:nvPr>
        </p:nvSpPr>
        <p:spPr>
          <a:xfrm>
            <a:off x="395536" y="1052736"/>
            <a:ext cx="8586663" cy="5003800"/>
          </a:xfrm>
          <a:prstGeom prst="rect">
            <a:avLst/>
          </a:prstGeom>
        </p:spPr>
        <p:txBody>
          <a:bodyPr/>
          <a:lstStyle/>
          <a:p>
            <a:pPr>
              <a:buFont typeface="Arial" panose="020B0604020202020204" pitchFamily="34" charset="0"/>
              <a:buChar char="•"/>
            </a:pPr>
            <a:r>
              <a:rPr lang="en-AU" altLang="en-US" sz="2800" dirty="0" smtClean="0">
                <a:sym typeface="Marlett" pitchFamily="2" charset="2"/>
              </a:rPr>
              <a:t>Unit adopts ‘the balance sheet approach’.</a:t>
            </a:r>
          </a:p>
          <a:p>
            <a:pPr>
              <a:spcBef>
                <a:spcPts val="0"/>
              </a:spcBef>
              <a:spcAft>
                <a:spcPts val="0"/>
              </a:spcAft>
              <a:buFont typeface="Arial" panose="020B0604020202020204" pitchFamily="34" charset="0"/>
              <a:buChar char="•"/>
            </a:pPr>
            <a:r>
              <a:rPr lang="en-AU" altLang="en-US" sz="2800" dirty="0" smtClean="0">
                <a:sym typeface="Marlett" pitchFamily="2" charset="2"/>
              </a:rPr>
              <a:t>Weeks 1-2 Set the scene</a:t>
            </a:r>
          </a:p>
          <a:p>
            <a:pPr lvl="2">
              <a:spcBef>
                <a:spcPts val="0"/>
              </a:spcBef>
              <a:spcAft>
                <a:spcPts val="0"/>
              </a:spcAft>
            </a:pPr>
            <a:r>
              <a:rPr lang="en-AU" altLang="en-US" sz="2800" dirty="0" smtClean="0">
                <a:sym typeface="Marlett" pitchFamily="2" charset="2"/>
              </a:rPr>
              <a:t>Regulatory environment central theme</a:t>
            </a:r>
          </a:p>
          <a:p>
            <a:pPr lvl="2">
              <a:spcBef>
                <a:spcPts val="0"/>
              </a:spcBef>
              <a:spcAft>
                <a:spcPts val="0"/>
              </a:spcAft>
            </a:pPr>
            <a:r>
              <a:rPr lang="en-AU" altLang="en-US" sz="2800" dirty="0" smtClean="0">
                <a:sym typeface="Marlett" pitchFamily="2" charset="2"/>
              </a:rPr>
              <a:t>Conceptual environment</a:t>
            </a:r>
          </a:p>
          <a:p>
            <a:pPr lvl="2">
              <a:spcBef>
                <a:spcPts val="0"/>
              </a:spcBef>
              <a:spcAft>
                <a:spcPts val="0"/>
              </a:spcAft>
            </a:pPr>
            <a:r>
              <a:rPr lang="en-AU" altLang="en-US" sz="2800" dirty="0" smtClean="0">
                <a:sym typeface="Marlett" pitchFamily="2" charset="2"/>
              </a:rPr>
              <a:t>Separation of economic interest and control</a:t>
            </a:r>
          </a:p>
          <a:p>
            <a:pPr lvl="2">
              <a:spcBef>
                <a:spcPts val="0"/>
              </a:spcBef>
              <a:spcAft>
                <a:spcPts val="0"/>
              </a:spcAft>
            </a:pPr>
            <a:endParaRPr lang="en-AU" altLang="en-US" sz="2800" dirty="0" smtClean="0">
              <a:sym typeface="Marlett" pitchFamily="2" charset="2"/>
            </a:endParaRPr>
          </a:p>
          <a:p>
            <a:pPr>
              <a:spcBef>
                <a:spcPts val="0"/>
              </a:spcBef>
              <a:spcAft>
                <a:spcPts val="0"/>
              </a:spcAft>
              <a:buFont typeface="Arial" panose="020B0604020202020204" pitchFamily="34" charset="0"/>
              <a:buChar char="•"/>
            </a:pPr>
            <a:r>
              <a:rPr lang="en-AU" altLang="en-US" sz="2800" dirty="0" smtClean="0">
                <a:sym typeface="Marlett" pitchFamily="2" charset="2"/>
              </a:rPr>
              <a:t>Week 3 Measurement – Fair Value</a:t>
            </a:r>
          </a:p>
          <a:p>
            <a:pPr lvl="2">
              <a:spcBef>
                <a:spcPts val="0"/>
              </a:spcBef>
              <a:spcAft>
                <a:spcPts val="0"/>
              </a:spcAft>
            </a:pPr>
            <a:r>
              <a:rPr lang="en-AU" altLang="en-US" sz="2800" dirty="0" smtClean="0">
                <a:sym typeface="Marlett" pitchFamily="2" charset="2"/>
              </a:rPr>
              <a:t>Impact of regulatory environment</a:t>
            </a:r>
          </a:p>
          <a:p>
            <a:pPr lvl="2">
              <a:spcBef>
                <a:spcPts val="0"/>
              </a:spcBef>
              <a:spcAft>
                <a:spcPts val="0"/>
              </a:spcAft>
            </a:pPr>
            <a:endParaRPr lang="en-AU" altLang="en-US" sz="2800" dirty="0" smtClean="0">
              <a:sym typeface="Marlett" pitchFamily="2" charset="2"/>
            </a:endParaRPr>
          </a:p>
          <a:p>
            <a:pPr>
              <a:spcBef>
                <a:spcPts val="0"/>
              </a:spcBef>
              <a:spcAft>
                <a:spcPts val="0"/>
              </a:spcAft>
              <a:buFont typeface="Arial" panose="020B0604020202020204" pitchFamily="34" charset="0"/>
              <a:buChar char="•"/>
            </a:pPr>
            <a:r>
              <a:rPr lang="en-AU" altLang="en-US" sz="2800" dirty="0" smtClean="0">
                <a:sym typeface="Marlett" pitchFamily="2" charset="2"/>
              </a:rPr>
              <a:t>Weeks 4-11 Definition and disclosure issues</a:t>
            </a:r>
          </a:p>
          <a:p>
            <a:pPr>
              <a:spcBef>
                <a:spcPts val="0"/>
              </a:spcBef>
              <a:spcAft>
                <a:spcPts val="0"/>
              </a:spcAft>
              <a:buFont typeface="Arial" panose="020B0604020202020204" pitchFamily="34" charset="0"/>
              <a:buChar char="•"/>
            </a:pPr>
            <a:endParaRPr lang="en-AU" altLang="en-US" sz="2800" dirty="0" smtClean="0">
              <a:sym typeface="Marlett" pitchFamily="2" charset="2"/>
            </a:endParaRPr>
          </a:p>
          <a:p>
            <a:pPr>
              <a:spcBef>
                <a:spcPts val="0"/>
              </a:spcBef>
              <a:spcAft>
                <a:spcPts val="0"/>
              </a:spcAft>
              <a:buFont typeface="Arial" panose="020B0604020202020204" pitchFamily="34" charset="0"/>
              <a:buChar char="•"/>
            </a:pPr>
            <a:r>
              <a:rPr lang="en-AU" altLang="en-US" sz="2800" dirty="0" smtClean="0">
                <a:sym typeface="Marlett" pitchFamily="2" charset="2"/>
              </a:rPr>
              <a:t>Week </a:t>
            </a:r>
            <a:r>
              <a:rPr lang="en-AU" altLang="en-US" sz="2800" smtClean="0">
                <a:sym typeface="Marlett" pitchFamily="2" charset="2"/>
              </a:rPr>
              <a:t>12 Revision</a:t>
            </a:r>
            <a:endParaRPr lang="en-AU" altLang="en-US" sz="2800" dirty="0" smtClean="0">
              <a:sym typeface="Marlett" pitchFamily="2" charset="2"/>
            </a:endParaRPr>
          </a:p>
          <a:p>
            <a:pPr lvl="1" eaLnBrk="1" hangingPunct="1">
              <a:buFont typeface="Marlett" pitchFamily="2" charset="2"/>
              <a:buNone/>
            </a:pPr>
            <a:endParaRPr lang="en-AU" altLang="en-US" sz="1800" dirty="0" smtClean="0"/>
          </a:p>
          <a:p>
            <a:pPr marL="0" indent="0" eaLnBrk="1" hangingPunct="1"/>
            <a:endParaRPr lang="en-AU" altLang="en-US" dirty="0" smtClean="0"/>
          </a:p>
          <a:p>
            <a:pPr marL="0" indent="0" eaLnBrk="1" hangingPunct="1"/>
            <a:endParaRPr lang="en-US" altLang="en-US" sz="1200" dirty="0" smtClean="0"/>
          </a:p>
        </p:txBody>
      </p:sp>
      <p:sp>
        <p:nvSpPr>
          <p:cNvPr id="11268" name="Slide Number Placeholder 5"/>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32FC8658-05F7-4236-835C-1C98428FBEC5}" type="slidenum">
              <a:rPr lang="en-US" altLang="en-US" sz="900">
                <a:latin typeface="Times New Roman" pitchFamily="18" charset="0"/>
                <a:ea typeface="MS PGothic" pitchFamily="34" charset="-128"/>
              </a:rPr>
              <a:pPr eaLnBrk="1" hangingPunct="1">
                <a:spcAft>
                  <a:spcPct val="0"/>
                </a:spcAft>
                <a:buFontTx/>
                <a:buNone/>
              </a:pPr>
              <a:t>3</a:t>
            </a:fld>
            <a:endParaRPr lang="en-US" altLang="en-US" sz="900">
              <a:latin typeface="Times New Roman" pitchFamily="18" charset="0"/>
              <a:ea typeface="MS PGothic" pitchFamily="34" charset="-128"/>
            </a:endParaRPr>
          </a:p>
        </p:txBody>
      </p:sp>
    </p:spTree>
    <p:extLst>
      <p:ext uri="{BB962C8B-B14F-4D97-AF65-F5344CB8AC3E}">
        <p14:creationId xmlns:p14="http://schemas.microsoft.com/office/powerpoint/2010/main" val="1666877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23528" y="908720"/>
            <a:ext cx="8280919" cy="900261"/>
          </a:xfrm>
        </p:spPr>
        <p:txBody>
          <a:bodyPr/>
          <a:lstStyle/>
          <a:p>
            <a:pPr algn="ctr"/>
            <a:r>
              <a:rPr lang="en-AU" altLang="en-US" sz="2800" b="1" dirty="0" smtClean="0">
                <a:latin typeface="+mn-lt"/>
              </a:rPr>
              <a:t>Learning Objectives</a:t>
            </a:r>
            <a:endParaRPr lang="en-US" altLang="en-US" sz="2800" b="1" dirty="0" smtClean="0">
              <a:latin typeface="+mn-lt"/>
            </a:endParaRPr>
          </a:p>
        </p:txBody>
      </p:sp>
      <p:sp>
        <p:nvSpPr>
          <p:cNvPr id="14339" name="Content Placeholder 2"/>
          <p:cNvSpPr>
            <a:spLocks noGrp="1"/>
          </p:cNvSpPr>
          <p:nvPr>
            <p:ph idx="4294967295"/>
          </p:nvPr>
        </p:nvSpPr>
        <p:spPr>
          <a:xfrm>
            <a:off x="467544" y="1808981"/>
            <a:ext cx="8442325" cy="4641602"/>
          </a:xfrm>
          <a:prstGeom prst="rect">
            <a:avLst/>
          </a:prstGeom>
        </p:spPr>
        <p:txBody>
          <a:bodyPr/>
          <a:lstStyle/>
          <a:p>
            <a:pPr>
              <a:spcAft>
                <a:spcPts val="0"/>
              </a:spcAft>
            </a:pPr>
            <a:r>
              <a:rPr lang="en-AU" altLang="en-US" sz="2400" dirty="0"/>
              <a:t>Understand the meaning of ‘financial accounting’ and its relationship to the broader areas of accounting and </a:t>
            </a:r>
            <a:r>
              <a:rPr lang="en-AU" altLang="en-US" sz="2400" dirty="0" smtClean="0"/>
              <a:t>accountability.</a:t>
            </a:r>
            <a:endParaRPr lang="en-AU" altLang="en-US" sz="2400" dirty="0"/>
          </a:p>
          <a:p>
            <a:pPr>
              <a:spcAft>
                <a:spcPts val="0"/>
              </a:spcAft>
            </a:pPr>
            <a:r>
              <a:rPr lang="en-AU" altLang="en-US" sz="2400" dirty="0"/>
              <a:t>Be able to explain </a:t>
            </a:r>
            <a:r>
              <a:rPr lang="en-AU" altLang="en-US" sz="2400" dirty="0" smtClean="0"/>
              <a:t>users </a:t>
            </a:r>
            <a:r>
              <a:rPr lang="en-AU" altLang="en-US" sz="2400" dirty="0"/>
              <a:t>of general purpose financial </a:t>
            </a:r>
            <a:r>
              <a:rPr lang="en-AU" altLang="en-US" sz="2400" dirty="0" smtClean="0"/>
              <a:t>statements.</a:t>
            </a:r>
            <a:endParaRPr lang="en-AU" altLang="en-US" sz="2400" dirty="0"/>
          </a:p>
          <a:p>
            <a:pPr>
              <a:spcAft>
                <a:spcPts val="0"/>
              </a:spcAft>
            </a:pPr>
            <a:r>
              <a:rPr lang="en-AU" altLang="en-US" sz="2400" dirty="0"/>
              <a:t>Understand the scope </a:t>
            </a:r>
            <a:r>
              <a:rPr lang="en-AU" altLang="en-US" sz="2400" dirty="0" smtClean="0"/>
              <a:t>and sources of </a:t>
            </a:r>
            <a:r>
              <a:rPr lang="en-AU" altLang="en-US" sz="2400" dirty="0"/>
              <a:t>regulation relating to Australian external financial </a:t>
            </a:r>
            <a:r>
              <a:rPr lang="en-AU" altLang="en-US" sz="2400" dirty="0" smtClean="0"/>
              <a:t>reporting.</a:t>
            </a:r>
            <a:endParaRPr lang="en-AU" altLang="en-US" sz="2400" dirty="0"/>
          </a:p>
          <a:p>
            <a:pPr>
              <a:spcAft>
                <a:spcPts val="0"/>
              </a:spcAft>
            </a:pPr>
            <a:r>
              <a:rPr lang="en-AU" altLang="en-US" sz="2400" dirty="0" smtClean="0"/>
              <a:t>Be </a:t>
            </a:r>
            <a:r>
              <a:rPr lang="en-AU" altLang="en-US" sz="2400" dirty="0"/>
              <a:t>able to explain the central requirement that financial statements be ‘true and fair</a:t>
            </a:r>
            <a:r>
              <a:rPr lang="en-AU" altLang="en-US" sz="2400" dirty="0" smtClean="0"/>
              <a:t>’.</a:t>
            </a:r>
            <a:endParaRPr lang="en-AU" altLang="en-US" sz="2400" dirty="0"/>
          </a:p>
          <a:p>
            <a:pPr>
              <a:spcAft>
                <a:spcPts val="0"/>
              </a:spcAft>
            </a:pPr>
            <a:r>
              <a:rPr lang="en-AU" altLang="en-US" sz="2400" dirty="0"/>
              <a:t>Be able to explain the general functions of the </a:t>
            </a:r>
            <a:r>
              <a:rPr lang="en-AU" altLang="en-US" sz="2400" dirty="0" smtClean="0"/>
              <a:t>IASB </a:t>
            </a:r>
            <a:r>
              <a:rPr lang="en-AU" altLang="en-US" sz="2400" dirty="0"/>
              <a:t>and its direct relevance to Australian accounting </a:t>
            </a:r>
            <a:r>
              <a:rPr lang="en-AU" altLang="en-US" sz="2400" dirty="0" smtClean="0"/>
              <a:t>standard-setting.</a:t>
            </a:r>
          </a:p>
          <a:p>
            <a:pPr>
              <a:spcAft>
                <a:spcPts val="0"/>
              </a:spcAft>
            </a:pPr>
            <a:r>
              <a:rPr lang="en-AU" altLang="en-US" sz="2400" dirty="0" smtClean="0"/>
              <a:t>Understand the Conceptual framework for financial reporting.</a:t>
            </a:r>
            <a:endParaRPr lang="en-AU" altLang="en-US" sz="2400" dirty="0"/>
          </a:p>
          <a:p>
            <a:pPr>
              <a:spcAft>
                <a:spcPts val="0"/>
              </a:spcAft>
              <a:buFont typeface="Arial" charset="0"/>
              <a:buNone/>
            </a:pPr>
            <a:endParaRPr lang="en-AU" altLang="en-US" sz="1100" dirty="0" smtClean="0"/>
          </a:p>
        </p:txBody>
      </p:sp>
      <p:sp>
        <p:nvSpPr>
          <p:cNvPr id="14340"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850CD9D1-4385-451B-BFD8-A95FD8F7B824}" type="slidenum">
              <a:rPr lang="en-AU" altLang="en-US" sz="900">
                <a:solidFill>
                  <a:schemeClr val="tx2"/>
                </a:solidFill>
                <a:ea typeface="MS PGothic" pitchFamily="34" charset="-128"/>
              </a:rPr>
              <a:pPr eaLnBrk="1" hangingPunct="1">
                <a:spcAft>
                  <a:spcPct val="0"/>
                </a:spcAft>
                <a:buFontTx/>
                <a:buNone/>
              </a:pPr>
              <a:t>4</a:t>
            </a:fld>
            <a:endParaRPr lang="en-AU" altLang="en-US" sz="900">
              <a:solidFill>
                <a:schemeClr val="tx2"/>
              </a:solidFill>
              <a:ea typeface="MS PGothic" pitchFamily="34" charset="-128"/>
            </a:endParaRPr>
          </a:p>
        </p:txBody>
      </p:sp>
    </p:spTree>
    <p:extLst>
      <p:ext uri="{BB962C8B-B14F-4D97-AF65-F5344CB8AC3E}">
        <p14:creationId xmlns:p14="http://schemas.microsoft.com/office/powerpoint/2010/main" val="272282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67545" y="1016571"/>
            <a:ext cx="8280919" cy="900261"/>
          </a:xfrm>
        </p:spPr>
        <p:txBody>
          <a:bodyPr/>
          <a:lstStyle/>
          <a:p>
            <a:pPr algn="ctr"/>
            <a:r>
              <a:rPr lang="en-US" altLang="en-US" sz="2800" dirty="0" smtClean="0">
                <a:latin typeface="+mn-lt"/>
              </a:rPr>
              <a:t>Where does this fit into unit learning goals?</a:t>
            </a:r>
          </a:p>
        </p:txBody>
      </p:sp>
      <p:sp>
        <p:nvSpPr>
          <p:cNvPr id="15363" name="Content Placeholder 2"/>
          <p:cNvSpPr>
            <a:spLocks noGrp="1"/>
          </p:cNvSpPr>
          <p:nvPr>
            <p:ph idx="4294967295"/>
          </p:nvPr>
        </p:nvSpPr>
        <p:spPr>
          <a:xfrm>
            <a:off x="450155" y="2420888"/>
            <a:ext cx="8442325" cy="4176464"/>
          </a:xfrm>
          <a:prstGeom prst="rect">
            <a:avLst/>
          </a:prstGeom>
        </p:spPr>
        <p:txBody>
          <a:bodyPr/>
          <a:lstStyle/>
          <a:p>
            <a:r>
              <a:rPr lang="en-US" sz="2400" b="1" dirty="0">
                <a:solidFill>
                  <a:srgbClr val="FF0000"/>
                </a:solidFill>
              </a:rPr>
              <a:t>1. Examine contemporary financial accounting issues.</a:t>
            </a:r>
          </a:p>
          <a:p>
            <a:r>
              <a:rPr lang="en-US" sz="2400" b="1" dirty="0">
                <a:solidFill>
                  <a:srgbClr val="FF0000"/>
                </a:solidFill>
              </a:rPr>
              <a:t>2. Apply a range of theories of accounting to explain accounting practices and appreciate the judgements, estimations and assumptions influencing accounting numbers.</a:t>
            </a:r>
          </a:p>
          <a:p>
            <a:r>
              <a:rPr lang="en-US" sz="2400" b="1" dirty="0">
                <a:solidFill>
                  <a:srgbClr val="FF0000"/>
                </a:solidFill>
              </a:rPr>
              <a:t>3. Critically assess and appreciate changing influences in standard setting and regulatory requirements.</a:t>
            </a:r>
          </a:p>
          <a:p>
            <a:r>
              <a:rPr lang="en-US" sz="2400" b="1" dirty="0">
                <a:solidFill>
                  <a:srgbClr val="FF0000"/>
                </a:solidFill>
              </a:rPr>
              <a:t>4. Apply judgement, communication and problem solving skills to deal with advanced financial accounting issues.</a:t>
            </a:r>
          </a:p>
          <a:p>
            <a:pPr marL="457200" indent="-457200"/>
            <a:endParaRPr lang="en-US" altLang="en-US" dirty="0" smtClean="0">
              <a:solidFill>
                <a:srgbClr val="AAC3CB"/>
              </a:solidFill>
            </a:endParaRPr>
          </a:p>
        </p:txBody>
      </p:sp>
      <p:sp>
        <p:nvSpPr>
          <p:cNvPr id="15364"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8BFBC82C-4032-4578-A2D5-EC32ED1C4152}" type="slidenum">
              <a:rPr lang="en-AU" altLang="en-US" sz="900">
                <a:solidFill>
                  <a:schemeClr val="tx2"/>
                </a:solidFill>
                <a:ea typeface="MS PGothic" pitchFamily="34" charset="-128"/>
              </a:rPr>
              <a:pPr eaLnBrk="1" hangingPunct="1">
                <a:spcAft>
                  <a:spcPct val="0"/>
                </a:spcAft>
                <a:buFontTx/>
                <a:buNone/>
              </a:pPr>
              <a:t>5</a:t>
            </a:fld>
            <a:endParaRPr lang="en-AU" altLang="en-US" sz="900">
              <a:solidFill>
                <a:schemeClr val="tx2"/>
              </a:solidFill>
              <a:ea typeface="MS PGothic" pitchFamily="34" charset="-128"/>
            </a:endParaRPr>
          </a:p>
        </p:txBody>
      </p:sp>
    </p:spTree>
    <p:extLst>
      <p:ext uri="{BB962C8B-B14F-4D97-AF65-F5344CB8AC3E}">
        <p14:creationId xmlns:p14="http://schemas.microsoft.com/office/powerpoint/2010/main" val="10213118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sz="2800" b="1" dirty="0"/>
              <a:t>Financial accounting defined</a:t>
            </a:r>
            <a:endParaRPr lang="en-AU" sz="2800" b="1" dirty="0"/>
          </a:p>
        </p:txBody>
      </p:sp>
      <p:sp>
        <p:nvSpPr>
          <p:cNvPr id="3" name="Text Placeholder 2"/>
          <p:cNvSpPr>
            <a:spLocks noGrp="1"/>
          </p:cNvSpPr>
          <p:nvPr>
            <p:ph type="body" sz="quarter" idx="13"/>
          </p:nvPr>
        </p:nvSpPr>
        <p:spPr>
          <a:xfrm>
            <a:off x="395288" y="2060848"/>
            <a:ext cx="8280400" cy="3960540"/>
          </a:xfrm>
        </p:spPr>
        <p:txBody>
          <a:bodyPr/>
          <a:lstStyle/>
          <a:p>
            <a:r>
              <a:rPr lang="en-AU" altLang="en-US" sz="2400" dirty="0"/>
              <a:t>Financial accounting is a process involving the collection and processing of financial information to meet the decision-making needs of </a:t>
            </a:r>
            <a:r>
              <a:rPr lang="en-AU" altLang="en-US" sz="2400" dirty="0" smtClean="0"/>
              <a:t>external parties </a:t>
            </a:r>
          </a:p>
          <a:p>
            <a:r>
              <a:rPr lang="en-AU" altLang="en-US" sz="2400" dirty="0" smtClean="0"/>
              <a:t>Financial </a:t>
            </a:r>
            <a:r>
              <a:rPr lang="en-AU" altLang="en-US" sz="2400" dirty="0"/>
              <a:t>accounting is heavily regulated, and a great deal of regulation changes each year. </a:t>
            </a:r>
            <a:endParaRPr lang="en-AU" altLang="en-US" sz="2400" dirty="0" smtClean="0"/>
          </a:p>
          <a:p>
            <a:r>
              <a:rPr lang="en-AU" altLang="en-US" sz="2400" dirty="0" smtClean="0"/>
              <a:t>It </a:t>
            </a:r>
            <a:r>
              <a:rPr lang="en-AU" altLang="en-US" sz="2400" dirty="0"/>
              <a:t>is ever evolving and changing </a:t>
            </a:r>
          </a:p>
          <a:p>
            <a:endParaRPr lang="en-AU" altLang="en-US" sz="2000" dirty="0"/>
          </a:p>
          <a:p>
            <a:endParaRPr lang="en-AU"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6</a:t>
            </a:fld>
            <a:endParaRPr lang="en-AU"/>
          </a:p>
        </p:txBody>
      </p:sp>
    </p:spTree>
    <p:extLst>
      <p:ext uri="{BB962C8B-B14F-4D97-AF65-F5344CB8AC3E}">
        <p14:creationId xmlns:p14="http://schemas.microsoft.com/office/powerpoint/2010/main" val="1089434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General vs special purpose financial statements </a:t>
            </a:r>
            <a:endParaRPr lang="en-AU" sz="2800" b="1" dirty="0"/>
          </a:p>
        </p:txBody>
      </p:sp>
      <p:sp>
        <p:nvSpPr>
          <p:cNvPr id="3" name="Text Placeholder 2"/>
          <p:cNvSpPr>
            <a:spLocks noGrp="1"/>
          </p:cNvSpPr>
          <p:nvPr>
            <p:ph type="body" sz="quarter" idx="13"/>
          </p:nvPr>
        </p:nvSpPr>
        <p:spPr>
          <a:xfrm>
            <a:off x="395288" y="1700808"/>
            <a:ext cx="8280400" cy="4320580"/>
          </a:xfrm>
        </p:spPr>
        <p:txBody>
          <a:bodyPr/>
          <a:lstStyle/>
          <a:p>
            <a:pPr>
              <a:lnSpc>
                <a:spcPct val="90000"/>
              </a:lnSpc>
              <a:spcAft>
                <a:spcPts val="0"/>
              </a:spcAft>
            </a:pPr>
            <a:r>
              <a:rPr lang="en-US" altLang="en-US" sz="2400" b="1" dirty="0"/>
              <a:t>General-purpose financial statements</a:t>
            </a:r>
          </a:p>
          <a:p>
            <a:pPr lvl="1">
              <a:lnSpc>
                <a:spcPct val="90000"/>
              </a:lnSpc>
              <a:spcAft>
                <a:spcPts val="0"/>
              </a:spcAft>
            </a:pPr>
            <a:r>
              <a:rPr lang="en-US" altLang="en-US" sz="2400" dirty="0"/>
              <a:t>Comply with the Conceptual Framework and accounting standards</a:t>
            </a:r>
          </a:p>
          <a:p>
            <a:pPr lvl="1">
              <a:lnSpc>
                <a:spcPct val="90000"/>
              </a:lnSpc>
              <a:spcAft>
                <a:spcPts val="0"/>
              </a:spcAft>
            </a:pPr>
            <a:r>
              <a:rPr lang="en-US" altLang="en-US" sz="2400" dirty="0"/>
              <a:t>Meet the information needs </a:t>
            </a:r>
            <a:r>
              <a:rPr lang="en-US" altLang="en-US" sz="2400" b="1" dirty="0"/>
              <a:t>common to users </a:t>
            </a:r>
            <a:r>
              <a:rPr lang="en-US" altLang="en-US" sz="2400" dirty="0"/>
              <a:t>who are unable to command the preparation of reports tailored to </a:t>
            </a:r>
            <a:r>
              <a:rPr lang="en-US" altLang="en-US" sz="2400" dirty="0" smtClean="0"/>
              <a:t>satisfy </a:t>
            </a:r>
            <a:r>
              <a:rPr lang="en-US" altLang="en-US" sz="2400" dirty="0"/>
              <a:t>all their information needs</a:t>
            </a:r>
          </a:p>
          <a:p>
            <a:pPr lvl="1">
              <a:lnSpc>
                <a:spcPct val="90000"/>
              </a:lnSpc>
              <a:spcAft>
                <a:spcPts val="0"/>
              </a:spcAft>
            </a:pPr>
            <a:r>
              <a:rPr lang="en-US" altLang="en-US" sz="2400" dirty="0"/>
              <a:t>Represent financial statements and supporting notes included within an </a:t>
            </a:r>
            <a:r>
              <a:rPr lang="en-US" altLang="en-US" sz="2400" dirty="0" smtClean="0"/>
              <a:t>Annual Report.</a:t>
            </a:r>
          </a:p>
          <a:p>
            <a:pPr lvl="1">
              <a:lnSpc>
                <a:spcPct val="90000"/>
              </a:lnSpc>
              <a:spcAft>
                <a:spcPts val="0"/>
              </a:spcAft>
            </a:pPr>
            <a:endParaRPr lang="en-US" altLang="en-US" sz="2400" dirty="0"/>
          </a:p>
          <a:p>
            <a:pPr>
              <a:lnSpc>
                <a:spcPct val="90000"/>
              </a:lnSpc>
              <a:spcAft>
                <a:spcPts val="0"/>
              </a:spcAft>
            </a:pPr>
            <a:r>
              <a:rPr lang="en-US" altLang="en-US" sz="2400" b="1" dirty="0"/>
              <a:t>Special-purpose financial statements</a:t>
            </a:r>
          </a:p>
          <a:p>
            <a:pPr lvl="1">
              <a:lnSpc>
                <a:spcPct val="90000"/>
              </a:lnSpc>
              <a:spcAft>
                <a:spcPts val="0"/>
              </a:spcAft>
            </a:pPr>
            <a:r>
              <a:rPr lang="en-US" altLang="en-US" sz="2400" dirty="0"/>
              <a:t>Designed to meet the needs of a </a:t>
            </a:r>
            <a:r>
              <a:rPr lang="en-US" altLang="en-US" sz="2400" b="1" dirty="0"/>
              <a:t>specific group </a:t>
            </a:r>
            <a:r>
              <a:rPr lang="en-US" altLang="en-US" sz="2400" dirty="0"/>
              <a:t>or to satisfy a specific purpose</a:t>
            </a:r>
          </a:p>
          <a:p>
            <a:pPr lvl="1">
              <a:lnSpc>
                <a:spcPct val="90000"/>
              </a:lnSpc>
              <a:spcAft>
                <a:spcPts val="0"/>
              </a:spcAft>
            </a:pPr>
            <a:r>
              <a:rPr lang="en-US" altLang="en-US" sz="2400" dirty="0"/>
              <a:t>Example: a bank demanding as part of a loan agreement that the borrowing entity provide information about projected cash flows</a:t>
            </a:r>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7</a:t>
            </a:fld>
            <a:endParaRPr lang="en-AU"/>
          </a:p>
        </p:txBody>
      </p:sp>
    </p:spTree>
    <p:extLst>
      <p:ext uri="{BB962C8B-B14F-4D97-AF65-F5344CB8AC3E}">
        <p14:creationId xmlns:p14="http://schemas.microsoft.com/office/powerpoint/2010/main" val="477883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Sources of </a:t>
            </a:r>
            <a:r>
              <a:rPr lang="en-US" altLang="en-US" sz="2800" b="1" dirty="0" smtClean="0"/>
              <a:t>financial </a:t>
            </a:r>
            <a:r>
              <a:rPr lang="en-US" altLang="en-US" sz="2800" b="1" dirty="0"/>
              <a:t>reporting regulation</a:t>
            </a:r>
            <a:endParaRPr lang="en-AU" b="1" dirty="0"/>
          </a:p>
        </p:txBody>
      </p:sp>
      <p:sp>
        <p:nvSpPr>
          <p:cNvPr id="3" name="Text Placeholder 2"/>
          <p:cNvSpPr>
            <a:spLocks noGrp="1"/>
          </p:cNvSpPr>
          <p:nvPr>
            <p:ph type="body" sz="quarter" idx="13"/>
          </p:nvPr>
        </p:nvSpPr>
        <p:spPr/>
        <p:txBody>
          <a:bodyPr/>
          <a:lstStyle/>
          <a:p>
            <a:pPr marL="0" indent="0" defTabSz="898525"/>
            <a:r>
              <a:rPr lang="en-US" altLang="en-US" sz="2400" dirty="0"/>
              <a:t>Four main bodies </a:t>
            </a:r>
            <a:endParaRPr lang="en-US" altLang="en-US" sz="2400" dirty="0" smtClean="0"/>
          </a:p>
          <a:p>
            <a:pPr marL="0" indent="0" defTabSz="898525">
              <a:buFontTx/>
              <a:buAutoNum type="arabicPeriod"/>
            </a:pPr>
            <a:r>
              <a:rPr lang="en-US" altLang="en-US" sz="2400" dirty="0" smtClean="0"/>
              <a:t>The Australian Securities and Investments Commission (ASIC)</a:t>
            </a:r>
          </a:p>
          <a:p>
            <a:pPr marL="0" indent="0" defTabSz="898525">
              <a:buFontTx/>
              <a:buAutoNum type="arabicPeriod"/>
            </a:pPr>
            <a:r>
              <a:rPr lang="en-US" altLang="en-US" sz="2400" dirty="0" smtClean="0"/>
              <a:t>The </a:t>
            </a:r>
            <a:r>
              <a:rPr lang="en-US" altLang="en-US" sz="2400" dirty="0"/>
              <a:t>Australian Accounting Standards Board (AASB)</a:t>
            </a:r>
          </a:p>
          <a:p>
            <a:pPr marL="0" indent="0" defTabSz="898525">
              <a:buFontTx/>
              <a:buAutoNum type="arabicPeriod"/>
            </a:pPr>
            <a:r>
              <a:rPr lang="en-US" altLang="en-US" sz="2400" dirty="0"/>
              <a:t>The Financial Reporting Council (FRC)</a:t>
            </a:r>
          </a:p>
          <a:p>
            <a:pPr marL="0" indent="0" defTabSz="898525">
              <a:buFontTx/>
              <a:buAutoNum type="arabicPeriod"/>
            </a:pPr>
            <a:r>
              <a:rPr lang="en-US" altLang="en-US" sz="2400" dirty="0"/>
              <a:t>The Australian Securities Exchange (ASX)</a:t>
            </a:r>
          </a:p>
          <a:p>
            <a:endParaRPr lang="en-AU"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8</a:t>
            </a:fld>
            <a:endParaRPr lang="en-AU"/>
          </a:p>
        </p:txBody>
      </p:sp>
    </p:spTree>
    <p:extLst>
      <p:ext uri="{BB962C8B-B14F-4D97-AF65-F5344CB8AC3E}">
        <p14:creationId xmlns:p14="http://schemas.microsoft.com/office/powerpoint/2010/main" val="2524058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Australian Securities and Investments Commission (ASIC)</a:t>
            </a:r>
            <a:endParaRPr lang="en-AU" b="1" dirty="0"/>
          </a:p>
        </p:txBody>
      </p:sp>
      <p:sp>
        <p:nvSpPr>
          <p:cNvPr id="3" name="Text Placeholder 2"/>
          <p:cNvSpPr>
            <a:spLocks noGrp="1"/>
          </p:cNvSpPr>
          <p:nvPr>
            <p:ph type="body" sz="quarter" idx="13"/>
          </p:nvPr>
        </p:nvSpPr>
        <p:spPr/>
        <p:txBody>
          <a:bodyPr/>
          <a:lstStyle/>
          <a:p>
            <a:pPr marL="0" indent="0">
              <a:spcAft>
                <a:spcPts val="0"/>
              </a:spcAft>
            </a:pPr>
            <a:r>
              <a:rPr lang="en-US" altLang="en-US" sz="2400" dirty="0" smtClean="0"/>
              <a:t>The</a:t>
            </a:r>
            <a:r>
              <a:rPr lang="en-US" altLang="en-US" sz="2400" i="1" dirty="0" smtClean="0"/>
              <a:t> </a:t>
            </a:r>
            <a:r>
              <a:rPr lang="en-US" altLang="en-US" sz="2400" i="1" dirty="0"/>
              <a:t>Corporations </a:t>
            </a:r>
            <a:r>
              <a:rPr lang="en-US" altLang="en-US" sz="2400" i="1" dirty="0" smtClean="0"/>
              <a:t>Act 2001</a:t>
            </a:r>
            <a:r>
              <a:rPr lang="en-US" altLang="en-US" sz="2400" dirty="0" smtClean="0"/>
              <a:t> </a:t>
            </a:r>
            <a:r>
              <a:rPr lang="en-US" altLang="en-US" sz="2400" dirty="0"/>
              <a:t>(enforced by ASIC)</a:t>
            </a:r>
          </a:p>
          <a:p>
            <a:pPr marL="0" indent="0">
              <a:spcAft>
                <a:spcPts val="0"/>
              </a:spcAft>
            </a:pPr>
            <a:r>
              <a:rPr lang="en-US" altLang="en-US" sz="2400" dirty="0"/>
              <a:t> Outlines the responsibilities of </a:t>
            </a:r>
            <a:r>
              <a:rPr lang="en-US" altLang="en-US" sz="2400" b="1" dirty="0"/>
              <a:t>company directors </a:t>
            </a:r>
            <a:r>
              <a:rPr lang="en-US" altLang="en-US" sz="2400" dirty="0"/>
              <a:t>in relation to various activities, including:</a:t>
            </a:r>
          </a:p>
          <a:p>
            <a:pPr lvl="1">
              <a:spcAft>
                <a:spcPts val="0"/>
              </a:spcAft>
            </a:pPr>
            <a:r>
              <a:rPr lang="en-US" altLang="en-US" sz="2400" dirty="0"/>
              <a:t>the nature of their conduct</a:t>
            </a:r>
          </a:p>
          <a:p>
            <a:pPr lvl="1">
              <a:spcAft>
                <a:spcPts val="0"/>
              </a:spcAft>
            </a:pPr>
            <a:r>
              <a:rPr lang="en-US" altLang="en-US" sz="2400" dirty="0"/>
              <a:t>financial statement preparation, lodgment and distribution.</a:t>
            </a:r>
          </a:p>
          <a:p>
            <a:pPr marL="0" indent="0">
              <a:spcAft>
                <a:spcPts val="0"/>
              </a:spcAft>
            </a:pPr>
            <a:r>
              <a:rPr lang="en-US" altLang="en-US" sz="2400" dirty="0"/>
              <a:t> Requires preparation of ‘true and fair’ financial statements by directors of public companies, </a:t>
            </a:r>
            <a:r>
              <a:rPr lang="en-US" altLang="en-US" sz="2400" b="1" dirty="0"/>
              <a:t>large proprietary </a:t>
            </a:r>
            <a:r>
              <a:rPr lang="en-US" altLang="en-US" sz="2400" dirty="0"/>
              <a:t>companies, </a:t>
            </a:r>
            <a:r>
              <a:rPr lang="en-US" altLang="en-US" sz="2400" dirty="0" err="1"/>
              <a:t>organisations</a:t>
            </a:r>
            <a:r>
              <a:rPr lang="en-US" altLang="en-US" sz="2400" dirty="0"/>
              <a:t> with securities listed on the ASX, and some small proprietary companies. </a:t>
            </a:r>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9</a:t>
            </a:fld>
            <a:endParaRPr lang="en-AU"/>
          </a:p>
        </p:txBody>
      </p:sp>
    </p:spTree>
    <p:extLst>
      <p:ext uri="{BB962C8B-B14F-4D97-AF65-F5344CB8AC3E}">
        <p14:creationId xmlns:p14="http://schemas.microsoft.com/office/powerpoint/2010/main" val="2473168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sz="2800" b="1" dirty="0"/>
              <a:t>Overview of Australian accounting standard-setting structure</a:t>
            </a:r>
            <a:endParaRPr lang="en-AU" sz="2800" b="1" dirty="0"/>
          </a:p>
        </p:txBody>
      </p:sp>
      <p:sp>
        <p:nvSpPr>
          <p:cNvPr id="3" name="Text Placeholder 2"/>
          <p:cNvSpPr>
            <a:spLocks noGrp="1"/>
          </p:cNvSpPr>
          <p:nvPr>
            <p:ph type="body" sz="quarter" idx="13"/>
          </p:nvPr>
        </p:nvSpPr>
        <p:spPr/>
        <p:txBody>
          <a:bodyPr/>
          <a:lstStyle/>
          <a:p>
            <a:endParaRPr lang="en-AU"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10</a:t>
            </a:fld>
            <a:endParaRPr lang="en-AU"/>
          </a:p>
        </p:txBody>
      </p:sp>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82788"/>
            <a:ext cx="72913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4238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Australian Accounting Standards Board (AASB)</a:t>
            </a:r>
            <a:endParaRPr lang="en-AU" sz="2800" b="1" dirty="0"/>
          </a:p>
        </p:txBody>
      </p:sp>
      <p:sp>
        <p:nvSpPr>
          <p:cNvPr id="3" name="Text Placeholder 2"/>
          <p:cNvSpPr>
            <a:spLocks noGrp="1"/>
          </p:cNvSpPr>
          <p:nvPr>
            <p:ph type="body" sz="quarter" idx="13"/>
          </p:nvPr>
        </p:nvSpPr>
        <p:spPr>
          <a:xfrm>
            <a:off x="395288" y="1772816"/>
            <a:ext cx="8280400" cy="4248572"/>
          </a:xfrm>
        </p:spPr>
        <p:txBody>
          <a:bodyPr/>
          <a:lstStyle/>
          <a:p>
            <a:pPr>
              <a:spcBef>
                <a:spcPts val="0"/>
              </a:spcBef>
              <a:spcAft>
                <a:spcPts val="0"/>
              </a:spcAft>
            </a:pPr>
            <a:r>
              <a:rPr lang="en-US" altLang="en-US" sz="2400" dirty="0"/>
              <a:t>Within Australia, accounting standards issued by the AASB have ‘power’ by virtue of the </a:t>
            </a:r>
            <a:r>
              <a:rPr lang="en-US" altLang="en-US" sz="2400" i="1" dirty="0"/>
              <a:t>Corporations </a:t>
            </a:r>
            <a:r>
              <a:rPr lang="en-US" altLang="en-US" sz="2400" i="1" dirty="0" smtClean="0"/>
              <a:t>Act 2001</a:t>
            </a:r>
            <a:endParaRPr lang="en-US" altLang="en-US" sz="2400" dirty="0"/>
          </a:p>
          <a:p>
            <a:pPr>
              <a:spcBef>
                <a:spcPts val="0"/>
              </a:spcBef>
              <a:spcAft>
                <a:spcPts val="0"/>
              </a:spcAft>
            </a:pPr>
            <a:r>
              <a:rPr lang="en-US" altLang="en-US" sz="2400" dirty="0"/>
              <a:t>Functions of the AASB (pursuant to s. 227 of the </a:t>
            </a:r>
            <a:r>
              <a:rPr lang="en-US" altLang="en-US" sz="2400" i="1" dirty="0"/>
              <a:t>ASIC Act</a:t>
            </a:r>
            <a:r>
              <a:rPr lang="en-US" altLang="en-US" sz="2400" dirty="0" smtClean="0"/>
              <a:t>):</a:t>
            </a:r>
            <a:endParaRPr lang="en-US" altLang="en-US" sz="2400" dirty="0"/>
          </a:p>
          <a:p>
            <a:pPr lvl="1">
              <a:spcBef>
                <a:spcPts val="0"/>
              </a:spcBef>
              <a:spcAft>
                <a:spcPts val="0"/>
              </a:spcAft>
            </a:pPr>
            <a:r>
              <a:rPr lang="en-US" altLang="en-US" sz="2400" dirty="0"/>
              <a:t>developing a conceptual framework</a:t>
            </a:r>
          </a:p>
          <a:p>
            <a:pPr lvl="1">
              <a:spcBef>
                <a:spcPts val="0"/>
              </a:spcBef>
              <a:spcAft>
                <a:spcPts val="0"/>
              </a:spcAft>
            </a:pPr>
            <a:r>
              <a:rPr lang="en-US" altLang="en-US" sz="2400" dirty="0"/>
              <a:t>making accounting standards that have force of law under s. 334 of the </a:t>
            </a:r>
            <a:r>
              <a:rPr lang="en-US" altLang="en-US" sz="2400" i="1" dirty="0"/>
              <a:t>Corporations Act</a:t>
            </a:r>
          </a:p>
          <a:p>
            <a:pPr lvl="1">
              <a:spcBef>
                <a:spcPts val="0"/>
              </a:spcBef>
              <a:spcAft>
                <a:spcPts val="0"/>
              </a:spcAft>
            </a:pPr>
            <a:r>
              <a:rPr lang="en-US" altLang="en-US" sz="2400" dirty="0"/>
              <a:t>formulating accounting standards for other purposes: </a:t>
            </a:r>
          </a:p>
          <a:p>
            <a:pPr lvl="2">
              <a:spcBef>
                <a:spcPts val="0"/>
              </a:spcBef>
              <a:spcAft>
                <a:spcPts val="0"/>
              </a:spcAft>
            </a:pPr>
            <a:r>
              <a:rPr lang="en-US" altLang="en-US" sz="2400" dirty="0">
                <a:ea typeface="ＭＳ Ｐゴシック" panose="020B0600070205080204" pitchFamily="34" charset="-128"/>
              </a:rPr>
              <a:t>for entities not governed by the Corporations Act</a:t>
            </a:r>
          </a:p>
          <a:p>
            <a:pPr lvl="1">
              <a:spcBef>
                <a:spcPts val="0"/>
              </a:spcBef>
              <a:spcAft>
                <a:spcPts val="0"/>
              </a:spcAft>
            </a:pPr>
            <a:r>
              <a:rPr lang="en-US" altLang="en-US" sz="2400" dirty="0"/>
              <a:t>participating in and contributing to the development of a single set of accounting standards for worldwide use</a:t>
            </a:r>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11</a:t>
            </a:fld>
            <a:endParaRPr lang="en-AU"/>
          </a:p>
        </p:txBody>
      </p:sp>
    </p:spTree>
    <p:extLst>
      <p:ext uri="{BB962C8B-B14F-4D97-AF65-F5344CB8AC3E}">
        <p14:creationId xmlns:p14="http://schemas.microsoft.com/office/powerpoint/2010/main" val="3506970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Financial Reporting Council (FRC)</a:t>
            </a:r>
            <a:endParaRPr lang="en-AU" sz="2800" b="1" dirty="0"/>
          </a:p>
        </p:txBody>
      </p:sp>
      <p:sp>
        <p:nvSpPr>
          <p:cNvPr id="3" name="Text Placeholder 2"/>
          <p:cNvSpPr>
            <a:spLocks noGrp="1"/>
          </p:cNvSpPr>
          <p:nvPr>
            <p:ph type="body" sz="quarter" idx="13"/>
          </p:nvPr>
        </p:nvSpPr>
        <p:spPr/>
        <p:txBody>
          <a:bodyPr/>
          <a:lstStyle/>
          <a:p>
            <a:r>
              <a:rPr lang="en-US" altLang="en-US" sz="2400" dirty="0"/>
              <a:t>The AASB reports to the Financial Reporting Council (FRC), which oversees the operations of the AASB. </a:t>
            </a:r>
            <a:endParaRPr lang="en-US" altLang="en-US" sz="2400" dirty="0" smtClean="0"/>
          </a:p>
          <a:p>
            <a:r>
              <a:rPr lang="en-US" altLang="en-US" sz="2400" dirty="0" smtClean="0"/>
              <a:t>The </a:t>
            </a:r>
            <a:r>
              <a:rPr lang="en-US" altLang="en-US" sz="2400" dirty="0"/>
              <a:t>FRC</a:t>
            </a:r>
          </a:p>
          <a:p>
            <a:pPr lvl="1"/>
            <a:r>
              <a:rPr lang="en-AU" altLang="en-US" sz="2400" dirty="0"/>
              <a:t>appoints members of the AASB</a:t>
            </a:r>
          </a:p>
          <a:p>
            <a:pPr lvl="1"/>
            <a:r>
              <a:rPr lang="en-AU" altLang="en-US" sz="2400" dirty="0"/>
              <a:t>approves and monitors the AASB’s priorities, business plan, budget and staffing</a:t>
            </a:r>
          </a:p>
          <a:p>
            <a:pPr lvl="1"/>
            <a:r>
              <a:rPr lang="en-AU" altLang="en-US" sz="2400" dirty="0"/>
              <a:t>gives the AASB directions, advice or feedback on matters of general </a:t>
            </a:r>
            <a:r>
              <a:rPr lang="en-AU" altLang="en-US" sz="2400" dirty="0" smtClean="0"/>
              <a:t>policy</a:t>
            </a:r>
            <a:endParaRPr lang="en-AU" altLang="en-US"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12</a:t>
            </a:fld>
            <a:endParaRPr lang="en-AU"/>
          </a:p>
        </p:txBody>
      </p:sp>
    </p:spTree>
    <p:extLst>
      <p:ext uri="{BB962C8B-B14F-4D97-AF65-F5344CB8AC3E}">
        <p14:creationId xmlns:p14="http://schemas.microsoft.com/office/powerpoint/2010/main" val="1991088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38609" y="1089621"/>
            <a:ext cx="8497887" cy="611187"/>
          </a:xfrm>
        </p:spPr>
        <p:txBody>
          <a:bodyPr/>
          <a:lstStyle/>
          <a:p>
            <a:pPr algn="ctr"/>
            <a:r>
              <a:rPr lang="en-AU" altLang="en-US" sz="2800" b="1" dirty="0" smtClean="0">
                <a:latin typeface="+mn-lt"/>
              </a:rPr>
              <a:t>Accounting Standards</a:t>
            </a:r>
          </a:p>
        </p:txBody>
      </p:sp>
      <p:sp>
        <p:nvSpPr>
          <p:cNvPr id="24579" name="Content Placeholder 2"/>
          <p:cNvSpPr>
            <a:spLocks noGrp="1"/>
          </p:cNvSpPr>
          <p:nvPr>
            <p:ph idx="4294967295"/>
          </p:nvPr>
        </p:nvSpPr>
        <p:spPr>
          <a:xfrm>
            <a:off x="467296" y="1772369"/>
            <a:ext cx="8569200" cy="4752975"/>
          </a:xfrm>
          <a:prstGeom prst="rect">
            <a:avLst/>
          </a:prstGeom>
        </p:spPr>
        <p:txBody>
          <a:bodyPr/>
          <a:lstStyle/>
          <a:p>
            <a:pPr marL="98425" indent="0">
              <a:lnSpc>
                <a:spcPct val="90000"/>
              </a:lnSpc>
            </a:pPr>
            <a:r>
              <a:rPr lang="en-US" altLang="en-US" sz="2000" dirty="0" smtClean="0">
                <a:sym typeface="Marlett" pitchFamily="2" charset="2"/>
              </a:rPr>
              <a:t>• </a:t>
            </a:r>
            <a:r>
              <a:rPr lang="en-US" altLang="en-US" sz="2400" dirty="0" smtClean="0">
                <a:sym typeface="Marlett" pitchFamily="2" charset="2"/>
              </a:rPr>
              <a:t>The Conceptual </a:t>
            </a:r>
            <a:r>
              <a:rPr lang="en-US" altLang="en-US" sz="2400" dirty="0">
                <a:sym typeface="Marlett" pitchFamily="2" charset="2"/>
              </a:rPr>
              <a:t>Framework </a:t>
            </a:r>
            <a:r>
              <a:rPr lang="en-US" altLang="en-US" sz="2400" dirty="0" smtClean="0">
                <a:sym typeface="Marlett" pitchFamily="2" charset="2"/>
              </a:rPr>
              <a:t>– objective of financial reporting is</a:t>
            </a:r>
            <a:r>
              <a:rPr lang="en-US" altLang="en-US" sz="2400" dirty="0">
                <a:sym typeface="Marlett" pitchFamily="2" charset="2"/>
              </a:rPr>
              <a:t>:   </a:t>
            </a:r>
          </a:p>
          <a:p>
            <a:pPr lvl="2">
              <a:lnSpc>
                <a:spcPct val="90000"/>
              </a:lnSpc>
              <a:buFont typeface="Wingdings" pitchFamily="2" charset="2"/>
              <a:buChar char="Ø"/>
            </a:pPr>
            <a:r>
              <a:rPr lang="en-US" altLang="en-US" sz="2400" dirty="0" smtClean="0">
                <a:ea typeface="MS PGothic" pitchFamily="34" charset="-128"/>
                <a:sym typeface="Marlett" pitchFamily="2" charset="2"/>
              </a:rPr>
              <a:t> to </a:t>
            </a:r>
            <a:r>
              <a:rPr lang="en-US" altLang="en-US" sz="2400" dirty="0">
                <a:ea typeface="MS PGothic" pitchFamily="34" charset="-128"/>
                <a:sym typeface="Marlett" pitchFamily="2" charset="2"/>
              </a:rPr>
              <a:t>provide information to report users for making and reviewing resource allocation decisions,</a:t>
            </a:r>
          </a:p>
          <a:p>
            <a:pPr marL="98425" indent="0" eaLnBrk="1" hangingPunct="1">
              <a:lnSpc>
                <a:spcPct val="90000"/>
              </a:lnSpc>
              <a:buFontTx/>
              <a:buNone/>
            </a:pPr>
            <a:endParaRPr lang="en-AU" altLang="en-US" sz="2400" dirty="0" smtClean="0">
              <a:sym typeface="Marlett" pitchFamily="2" charset="2"/>
            </a:endParaRPr>
          </a:p>
          <a:p>
            <a:pPr marL="98425" indent="0">
              <a:lnSpc>
                <a:spcPct val="90000"/>
              </a:lnSpc>
            </a:pPr>
            <a:r>
              <a:rPr lang="en-US" altLang="en-US" sz="2400" dirty="0" smtClean="0">
                <a:sym typeface="Marlett" pitchFamily="2" charset="2"/>
              </a:rPr>
              <a:t> </a:t>
            </a:r>
          </a:p>
          <a:p>
            <a:pPr marL="98425" indent="0">
              <a:lnSpc>
                <a:spcPct val="90000"/>
              </a:lnSpc>
            </a:pPr>
            <a:r>
              <a:rPr lang="en-AU" altLang="en-US" sz="2400" dirty="0" smtClean="0">
                <a:sym typeface="Marlett" pitchFamily="2" charset="2"/>
              </a:rPr>
              <a:t>What is the purpose of standard setting?</a:t>
            </a:r>
          </a:p>
          <a:p>
            <a:pPr marL="98425" indent="0" eaLnBrk="1" hangingPunct="1">
              <a:lnSpc>
                <a:spcPct val="90000"/>
              </a:lnSpc>
              <a:buFontTx/>
              <a:buNone/>
            </a:pPr>
            <a:r>
              <a:rPr lang="en-AU" altLang="en-US" sz="2400" dirty="0" smtClean="0">
                <a:sym typeface="Marlett" pitchFamily="2" charset="2"/>
              </a:rPr>
              <a:t>  Accounting standards regulate the way in which:</a:t>
            </a:r>
            <a:r>
              <a:rPr lang="en-US" altLang="en-US" sz="2400" dirty="0" smtClean="0"/>
              <a:t>   </a:t>
            </a:r>
          </a:p>
          <a:p>
            <a:pPr lvl="2">
              <a:lnSpc>
                <a:spcPct val="90000"/>
              </a:lnSpc>
              <a:buFont typeface="Wingdings" pitchFamily="2" charset="2"/>
              <a:buChar char="Ø"/>
            </a:pPr>
            <a:r>
              <a:rPr lang="en-US" altLang="en-US" sz="2400" dirty="0" smtClean="0">
                <a:ea typeface="MS PGothic" pitchFamily="34" charset="-128"/>
              </a:rPr>
              <a:t> financial transactions are accounted for and how </a:t>
            </a:r>
          </a:p>
          <a:p>
            <a:pPr lvl="2">
              <a:lnSpc>
                <a:spcPct val="90000"/>
              </a:lnSpc>
              <a:buFont typeface="Wingdings" pitchFamily="2" charset="2"/>
              <a:buChar char="Ø"/>
            </a:pPr>
            <a:r>
              <a:rPr lang="en-US" altLang="en-US" sz="2400" dirty="0" smtClean="0">
                <a:ea typeface="MS PGothic" pitchFamily="34" charset="-128"/>
              </a:rPr>
              <a:t> transactions are aggregated and financial information is presented/disclosed (financial reporting). </a:t>
            </a:r>
          </a:p>
          <a:p>
            <a:pPr marL="98425" indent="0" eaLnBrk="1" hangingPunct="1">
              <a:lnSpc>
                <a:spcPct val="90000"/>
              </a:lnSpc>
              <a:buFont typeface="Marlett" pitchFamily="2" charset="2"/>
              <a:buNone/>
            </a:pPr>
            <a:endParaRPr lang="en-US" altLang="en-US" sz="2000" i="1" dirty="0" smtClean="0"/>
          </a:p>
          <a:p>
            <a:pPr marL="98425" indent="0"/>
            <a:endParaRPr lang="en-AU" altLang="en-US" sz="2000" dirty="0" smtClean="0"/>
          </a:p>
        </p:txBody>
      </p:sp>
      <p:sp>
        <p:nvSpPr>
          <p:cNvPr id="24580"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32290CE9-E1B5-44C2-9EC9-AD1D07FCF3E6}" type="slidenum">
              <a:rPr lang="en-AU" altLang="en-US" sz="900">
                <a:solidFill>
                  <a:schemeClr val="tx2"/>
                </a:solidFill>
              </a:rPr>
              <a:pPr eaLnBrk="1" hangingPunct="1">
                <a:spcAft>
                  <a:spcPct val="0"/>
                </a:spcAft>
                <a:buFontTx/>
                <a:buNone/>
              </a:pPr>
              <a:t>13</a:t>
            </a:fld>
            <a:endParaRPr lang="en-AU" altLang="en-US" sz="900">
              <a:solidFill>
                <a:schemeClr val="tx2"/>
              </a:solidFill>
            </a:endParaRPr>
          </a:p>
        </p:txBody>
      </p:sp>
      <p:sp>
        <p:nvSpPr>
          <p:cNvPr id="2" name="Rectangle 1"/>
          <p:cNvSpPr/>
          <p:nvPr/>
        </p:nvSpPr>
        <p:spPr>
          <a:xfrm>
            <a:off x="736164" y="3573016"/>
            <a:ext cx="6291722" cy="461665"/>
          </a:xfrm>
          <a:prstGeom prst="rect">
            <a:avLst/>
          </a:prstGeom>
        </p:spPr>
        <p:txBody>
          <a:bodyPr wrap="none">
            <a:spAutoFit/>
          </a:bodyPr>
          <a:lstStyle/>
          <a:p>
            <a:r>
              <a:rPr lang="en-US" altLang="en-US" sz="2400" b="1" dirty="0" smtClean="0">
                <a:solidFill>
                  <a:srgbClr val="0070C0"/>
                </a:solidFill>
                <a:cs typeface="Arial" panose="020B0604020202020204" pitchFamily="34" charset="0"/>
              </a:rPr>
              <a:t>To ensure high </a:t>
            </a:r>
            <a:r>
              <a:rPr lang="en-US" altLang="en-US" sz="2400" b="1" dirty="0">
                <a:solidFill>
                  <a:srgbClr val="0070C0"/>
                </a:solidFill>
                <a:cs typeface="Arial" panose="020B0604020202020204" pitchFamily="34" charset="0"/>
              </a:rPr>
              <a:t>quality financial </a:t>
            </a:r>
            <a:r>
              <a:rPr lang="en-US" altLang="en-US" sz="2400" b="1" dirty="0" smtClean="0">
                <a:solidFill>
                  <a:srgbClr val="0070C0"/>
                </a:solidFill>
                <a:cs typeface="Arial" panose="020B0604020202020204" pitchFamily="34" charset="0"/>
              </a:rPr>
              <a:t>reporting.</a:t>
            </a:r>
            <a:endParaRPr lang="en-AU" sz="2400" b="1" dirty="0">
              <a:solidFill>
                <a:srgbClr val="0070C0"/>
              </a:solidFill>
            </a:endParaRPr>
          </a:p>
        </p:txBody>
      </p:sp>
    </p:spTree>
    <p:extLst>
      <p:ext uri="{BB962C8B-B14F-4D97-AF65-F5344CB8AC3E}">
        <p14:creationId xmlns:p14="http://schemas.microsoft.com/office/powerpoint/2010/main" val="1920484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579">
                                            <p:txEl>
                                              <p:pRg st="3" end="3"/>
                                            </p:txEl>
                                          </p:spTgt>
                                        </p:tgtEl>
                                        <p:attrNameLst>
                                          <p:attrName>style.visibility</p:attrName>
                                        </p:attrNameLst>
                                      </p:cBhvr>
                                      <p:to>
                                        <p:strVal val="visible"/>
                                      </p:to>
                                    </p:set>
                                    <p:animEffect transition="in" filter="fade">
                                      <p:cBhvr>
                                        <p:cTn id="7" dur="500"/>
                                        <p:tgtEl>
                                          <p:spTgt spid="2457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79">
                                            <p:txEl>
                                              <p:pRg st="4" end="4"/>
                                            </p:txEl>
                                          </p:spTgt>
                                        </p:tgtEl>
                                        <p:attrNameLst>
                                          <p:attrName>style.visibility</p:attrName>
                                        </p:attrNameLst>
                                      </p:cBhvr>
                                      <p:to>
                                        <p:strVal val="visible"/>
                                      </p:to>
                                    </p:set>
                                    <p:animEffect transition="in" filter="fade">
                                      <p:cBhvr>
                                        <p:cTn id="12" dur="500"/>
                                        <p:tgtEl>
                                          <p:spTgt spid="24579">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4579">
                                            <p:txEl>
                                              <p:pRg st="5" end="5"/>
                                            </p:txEl>
                                          </p:spTgt>
                                        </p:tgtEl>
                                        <p:attrNameLst>
                                          <p:attrName>style.visibility</p:attrName>
                                        </p:attrNameLst>
                                      </p:cBhvr>
                                      <p:to>
                                        <p:strVal val="visible"/>
                                      </p:to>
                                    </p:set>
                                    <p:animEffect transition="in" filter="fade">
                                      <p:cBhvr>
                                        <p:cTn id="15" dur="500"/>
                                        <p:tgtEl>
                                          <p:spTgt spid="24579">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 presetClass="entr" presetSubtype="0" fill="hold" nodeType="withEffect">
                                  <p:stCondLst>
                                    <p:cond delay="0"/>
                                  </p:stCondLst>
                                  <p:childTnLst>
                                    <p:set>
                                      <p:cBhvr>
                                        <p:cTn id="22" dur="1" fill="hold">
                                          <p:stCondLst>
                                            <p:cond delay="0"/>
                                          </p:stCondLst>
                                        </p:cTn>
                                        <p:tgtEl>
                                          <p:spTgt spid="2457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5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90860" y="1123652"/>
            <a:ext cx="8329612" cy="865188"/>
          </a:xfrm>
        </p:spPr>
        <p:txBody>
          <a:bodyPr/>
          <a:lstStyle/>
          <a:p>
            <a:pPr algn="ctr"/>
            <a:r>
              <a:rPr lang="en-AU" altLang="en-US" sz="2800" b="1" dirty="0" smtClean="0">
                <a:latin typeface="+mn-lt"/>
                <a:ea typeface="MS PGothic" pitchFamily="34" charset="-128"/>
              </a:rPr>
              <a:t>Rules-based Versus Principles-based Standards</a:t>
            </a:r>
          </a:p>
        </p:txBody>
      </p:sp>
      <p:sp>
        <p:nvSpPr>
          <p:cNvPr id="35843" name="Content Placeholder 2"/>
          <p:cNvSpPr>
            <a:spLocks noGrp="1"/>
          </p:cNvSpPr>
          <p:nvPr>
            <p:ph idx="4294967295"/>
          </p:nvPr>
        </p:nvSpPr>
        <p:spPr>
          <a:xfrm>
            <a:off x="525338" y="1772816"/>
            <a:ext cx="8439150" cy="3096344"/>
          </a:xfrm>
          <a:prstGeom prst="rect">
            <a:avLst/>
          </a:prstGeom>
        </p:spPr>
        <p:txBody>
          <a:bodyPr/>
          <a:lstStyle/>
          <a:p>
            <a:pPr>
              <a:buFont typeface="Arial" panose="020B0604020202020204" pitchFamily="34" charset="0"/>
              <a:buChar char="•"/>
            </a:pPr>
            <a:r>
              <a:rPr lang="en-AU" altLang="en-US" sz="2000" dirty="0" smtClean="0">
                <a:ea typeface="MS PGothic" pitchFamily="34" charset="-128"/>
              </a:rPr>
              <a:t>Rules-based standards are sets of detailed rules that must be followed when preparing financial statements.</a:t>
            </a:r>
          </a:p>
          <a:p>
            <a:pPr>
              <a:buFont typeface="Arial" panose="020B0604020202020204" pitchFamily="34" charset="0"/>
              <a:buChar char="•"/>
            </a:pPr>
            <a:r>
              <a:rPr lang="en-AU" altLang="en-US" sz="2000" dirty="0" smtClean="0">
                <a:ea typeface="MS PGothic" pitchFamily="34" charset="-128"/>
              </a:rPr>
              <a:t>Principles-based standards are based on a conceptual framework that provides a broad basis for accountants to follow</a:t>
            </a:r>
          </a:p>
          <a:p>
            <a:pPr lvl="2">
              <a:buFont typeface="Wingdings" pitchFamily="2" charset="2"/>
              <a:buChar char="Ø"/>
            </a:pPr>
            <a:r>
              <a:rPr lang="en-AU" altLang="en-US" sz="2000" dirty="0" smtClean="0">
                <a:ea typeface="MS PGothic" pitchFamily="34" charset="-128"/>
              </a:rPr>
              <a:t>The focus is on the economic substance of a transaction, engaging the professional judgement and expertise of those preparing financial statements.</a:t>
            </a:r>
          </a:p>
          <a:p>
            <a:endParaRPr lang="en-AU" altLang="en-US" sz="2400" dirty="0" smtClean="0">
              <a:ea typeface="MS PGothic" pitchFamily="34" charset="-128"/>
            </a:endParaRPr>
          </a:p>
        </p:txBody>
      </p:sp>
      <p:sp>
        <p:nvSpPr>
          <p:cNvPr id="3584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1F9E1DF3-B5B9-4917-BA07-1C10A301F444}" type="slidenum">
              <a:rPr lang="en-AU" altLang="en-US" sz="900">
                <a:solidFill>
                  <a:schemeClr val="tx2"/>
                </a:solidFill>
              </a:rPr>
              <a:pPr eaLnBrk="1" hangingPunct="1">
                <a:spcAft>
                  <a:spcPct val="0"/>
                </a:spcAft>
                <a:buFontTx/>
                <a:buNone/>
              </a:pPr>
              <a:t>14</a:t>
            </a:fld>
            <a:endParaRPr lang="en-AU" altLang="en-US" sz="900">
              <a:solidFill>
                <a:schemeClr val="tx2"/>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493046056"/>
              </p:ext>
            </p:extLst>
          </p:nvPr>
        </p:nvGraphicFramePr>
        <p:xfrm>
          <a:off x="611560" y="4581128"/>
          <a:ext cx="8208912" cy="1800200"/>
        </p:xfrm>
        <a:graphic>
          <a:graphicData uri="http://schemas.openxmlformats.org/drawingml/2006/table">
            <a:tbl>
              <a:tblPr/>
              <a:tblGrid>
                <a:gridCol w="3528392">
                  <a:extLst>
                    <a:ext uri="{9D8B030D-6E8A-4147-A177-3AD203B41FA5}">
                      <a16:colId xmlns:a16="http://schemas.microsoft.com/office/drawing/2014/main" val="20000"/>
                    </a:ext>
                  </a:extLst>
                </a:gridCol>
                <a:gridCol w="4680520">
                  <a:extLst>
                    <a:ext uri="{9D8B030D-6E8A-4147-A177-3AD203B41FA5}">
                      <a16:colId xmlns:a16="http://schemas.microsoft.com/office/drawing/2014/main" val="20001"/>
                    </a:ext>
                  </a:extLst>
                </a:gridCol>
              </a:tblGrid>
              <a:tr h="432048">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Rules-Based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Principles- Based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936104">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Plant &amp; equipment purchased – have to use 10% depreciation straight line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Plant and equipment – look at the pattern of use and/or its contribution to revenue and the determine how to depreciate it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432048">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Provide rules to be followed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Required professional </a:t>
                      </a:r>
                      <a:r>
                        <a:rPr kumimoji="0" lang="en-US" altLang="en-US" sz="1600" b="0" i="0" u="none" strike="noStrike" cap="none" normalizeH="0" baseline="0" dirty="0" err="1" smtClean="0">
                          <a:ln>
                            <a:noFill/>
                          </a:ln>
                          <a:solidFill>
                            <a:srgbClr val="393938"/>
                          </a:solidFill>
                          <a:effectLst/>
                          <a:latin typeface="Arial" panose="020B0604020202020204" pitchFamily="34" charset="0"/>
                          <a:cs typeface="Arial" panose="020B0604020202020204" pitchFamily="34" charset="0"/>
                        </a:rPr>
                        <a:t>judgement</a:t>
                      </a: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5418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39553" y="1088579"/>
            <a:ext cx="8280919" cy="900261"/>
          </a:xfrm>
        </p:spPr>
        <p:txBody>
          <a:bodyPr/>
          <a:lstStyle/>
          <a:p>
            <a:pPr algn="ctr"/>
            <a:r>
              <a:rPr lang="en-AU" altLang="en-US" b="1" dirty="0" smtClean="0">
                <a:latin typeface="+mn-lt"/>
              </a:rPr>
              <a:t>Advantages of Rules-Based Standards</a:t>
            </a:r>
          </a:p>
        </p:txBody>
      </p:sp>
      <p:sp>
        <p:nvSpPr>
          <p:cNvPr id="36867" name="Content Placeholder 2"/>
          <p:cNvSpPr>
            <a:spLocks noGrp="1"/>
          </p:cNvSpPr>
          <p:nvPr>
            <p:ph idx="4294967295"/>
          </p:nvPr>
        </p:nvSpPr>
        <p:spPr>
          <a:xfrm>
            <a:off x="594171" y="1844377"/>
            <a:ext cx="8442325" cy="4752975"/>
          </a:xfrm>
          <a:prstGeom prst="rect">
            <a:avLst/>
          </a:prstGeom>
        </p:spPr>
        <p:txBody>
          <a:bodyPr/>
          <a:lstStyle/>
          <a:p>
            <a:pPr>
              <a:buFont typeface="Arial" panose="020B0604020202020204" pitchFamily="34" charset="0"/>
              <a:buChar char="•"/>
            </a:pPr>
            <a:r>
              <a:rPr lang="en-AU" altLang="en-US" sz="2400" dirty="0" smtClean="0"/>
              <a:t>Financial statements are easier to prepare</a:t>
            </a:r>
          </a:p>
          <a:p>
            <a:pPr>
              <a:buFont typeface="Arial" panose="020B0604020202020204" pitchFamily="34" charset="0"/>
              <a:buChar char="•"/>
            </a:pPr>
            <a:endParaRPr lang="en-AU" altLang="en-US" sz="2400" dirty="0" smtClean="0"/>
          </a:p>
          <a:p>
            <a:pPr>
              <a:buFont typeface="Arial" panose="020B0604020202020204" pitchFamily="34" charset="0"/>
              <a:buChar char="•"/>
            </a:pPr>
            <a:r>
              <a:rPr lang="en-AU" altLang="en-US" sz="2400" dirty="0" smtClean="0"/>
              <a:t>Financial statements are more comparable</a:t>
            </a:r>
          </a:p>
          <a:p>
            <a:pPr>
              <a:buFont typeface="Wingdings" pitchFamily="2" charset="2"/>
              <a:buNone/>
            </a:pPr>
            <a:endParaRPr lang="en-AU" altLang="en-US" sz="2400" dirty="0" smtClean="0"/>
          </a:p>
          <a:p>
            <a:pPr>
              <a:buFont typeface="Arial" panose="020B0604020202020204" pitchFamily="34" charset="0"/>
              <a:buChar char="•"/>
            </a:pPr>
            <a:r>
              <a:rPr lang="en-AU" altLang="en-US" sz="2400" dirty="0" smtClean="0"/>
              <a:t>Specific rules – compliance is easier</a:t>
            </a:r>
          </a:p>
          <a:p>
            <a:pPr lvl="4">
              <a:buFont typeface="Wingdings" pitchFamily="2" charset="2"/>
              <a:buChar char="Ø"/>
            </a:pPr>
            <a:r>
              <a:rPr lang="en-AU" altLang="en-US" sz="2400" dirty="0" smtClean="0"/>
              <a:t>there is less interpretation and subjectivity</a:t>
            </a:r>
          </a:p>
          <a:p>
            <a:pPr lvl="4">
              <a:buFont typeface="Wingdings" pitchFamily="2" charset="2"/>
              <a:buChar char="Ø"/>
            </a:pPr>
            <a:r>
              <a:rPr lang="en-AU" altLang="en-US" sz="2400" dirty="0" smtClean="0"/>
              <a:t>so less opportunistic behaviour</a:t>
            </a:r>
          </a:p>
        </p:txBody>
      </p:sp>
      <p:sp>
        <p:nvSpPr>
          <p:cNvPr id="36868"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E3970EB1-B220-4B73-8BCD-6878DB099F6F}" type="slidenum">
              <a:rPr lang="en-AU" altLang="en-US" sz="900">
                <a:solidFill>
                  <a:schemeClr val="tx2"/>
                </a:solidFill>
              </a:rPr>
              <a:pPr eaLnBrk="1" hangingPunct="1">
                <a:spcAft>
                  <a:spcPct val="0"/>
                </a:spcAft>
                <a:buFontTx/>
                <a:buNone/>
              </a:pPr>
              <a:t>15</a:t>
            </a:fld>
            <a:endParaRPr lang="en-AU" altLang="en-US" sz="900">
              <a:solidFill>
                <a:schemeClr val="tx2"/>
              </a:solidFill>
            </a:endParaRPr>
          </a:p>
        </p:txBody>
      </p:sp>
    </p:spTree>
    <p:extLst>
      <p:ext uri="{BB962C8B-B14F-4D97-AF65-F5344CB8AC3E}">
        <p14:creationId xmlns:p14="http://schemas.microsoft.com/office/powerpoint/2010/main" val="28080984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518864" y="1124670"/>
            <a:ext cx="8229600" cy="792162"/>
          </a:xfrm>
        </p:spPr>
        <p:txBody>
          <a:bodyPr/>
          <a:lstStyle/>
          <a:p>
            <a:pPr algn="ctr"/>
            <a:r>
              <a:rPr lang="en-AU" altLang="en-US" sz="2800" b="1" dirty="0" smtClean="0">
                <a:latin typeface="+mn-lt"/>
                <a:ea typeface="MS PGothic" pitchFamily="34" charset="-128"/>
              </a:rPr>
              <a:t>Disadvantages of Rules-Based Standard</a:t>
            </a:r>
            <a:r>
              <a:rPr lang="en-AU" altLang="en-US" b="1" dirty="0" smtClean="0">
                <a:latin typeface="+mn-lt"/>
                <a:ea typeface="MS PGothic" pitchFamily="34" charset="-128"/>
              </a:rPr>
              <a:t>s</a:t>
            </a:r>
          </a:p>
        </p:txBody>
      </p:sp>
      <p:sp>
        <p:nvSpPr>
          <p:cNvPr id="37891" name="Content Placeholder 2"/>
          <p:cNvSpPr>
            <a:spLocks noGrp="1"/>
          </p:cNvSpPr>
          <p:nvPr>
            <p:ph idx="4294967295"/>
          </p:nvPr>
        </p:nvSpPr>
        <p:spPr>
          <a:xfrm>
            <a:off x="596651" y="1825451"/>
            <a:ext cx="8151813" cy="4987925"/>
          </a:xfrm>
          <a:prstGeom prst="rect">
            <a:avLst/>
          </a:prstGeom>
        </p:spPr>
        <p:txBody>
          <a:bodyPr/>
          <a:lstStyle/>
          <a:p>
            <a:pPr>
              <a:buFont typeface="Arial" panose="020B0604020202020204" pitchFamily="34" charset="0"/>
              <a:buChar char="•"/>
            </a:pPr>
            <a:r>
              <a:rPr lang="en-AU" altLang="en-US" sz="2400" dirty="0" smtClean="0">
                <a:ea typeface="MS PGothic" pitchFamily="34" charset="-128"/>
              </a:rPr>
              <a:t>Rules-based standards can be very complex.</a:t>
            </a:r>
          </a:p>
          <a:p>
            <a:pPr>
              <a:buFont typeface="Wingdings" pitchFamily="2" charset="2"/>
              <a:buChar char="Ø"/>
            </a:pPr>
            <a:endParaRPr lang="en-AU" altLang="en-US" sz="24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Organisations can structure transactions to circumvent unfavourable reporting. </a:t>
            </a:r>
          </a:p>
          <a:p>
            <a:pPr>
              <a:buFont typeface="Wingdings" pitchFamily="2" charset="2"/>
              <a:buChar char="Ø"/>
            </a:pPr>
            <a:endParaRPr lang="en-AU" altLang="en-US" sz="24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Standards are likely to be incomplete or even obsolete by the time they are issued.</a:t>
            </a:r>
          </a:p>
          <a:p>
            <a:pPr>
              <a:buFont typeface="Wingdings" pitchFamily="2" charset="2"/>
              <a:buChar char="Ø"/>
            </a:pPr>
            <a:endParaRPr lang="en-AU" altLang="en-US" sz="24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Manipulated compliance with rules makes auditing more difficult.</a:t>
            </a:r>
          </a:p>
        </p:txBody>
      </p:sp>
      <p:sp>
        <p:nvSpPr>
          <p:cNvPr id="3789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7CE4FA88-8680-45A1-970F-EE7A245A66D6}" type="slidenum">
              <a:rPr lang="en-AU" altLang="en-US" sz="900">
                <a:solidFill>
                  <a:schemeClr val="tx2"/>
                </a:solidFill>
              </a:rPr>
              <a:pPr eaLnBrk="1" hangingPunct="1">
                <a:spcAft>
                  <a:spcPct val="0"/>
                </a:spcAft>
                <a:buFontTx/>
                <a:buNone/>
              </a:pPr>
              <a:t>16</a:t>
            </a:fld>
            <a:endParaRPr lang="en-AU" altLang="en-US" sz="900">
              <a:solidFill>
                <a:schemeClr val="tx2"/>
              </a:solidFill>
            </a:endParaRPr>
          </a:p>
        </p:txBody>
      </p:sp>
    </p:spTree>
    <p:extLst>
      <p:ext uri="{BB962C8B-B14F-4D97-AF65-F5344CB8AC3E}">
        <p14:creationId xmlns:p14="http://schemas.microsoft.com/office/powerpoint/2010/main" val="3242112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518864" y="1052736"/>
            <a:ext cx="8229600" cy="863600"/>
          </a:xfrm>
        </p:spPr>
        <p:txBody>
          <a:bodyPr/>
          <a:lstStyle/>
          <a:p>
            <a:pPr algn="ctr"/>
            <a:r>
              <a:rPr lang="en-AU" altLang="en-US" sz="2800" b="1" dirty="0" smtClean="0">
                <a:latin typeface="+mn-lt"/>
                <a:ea typeface="MS PGothic" pitchFamily="34" charset="-128"/>
              </a:rPr>
              <a:t>Advantages of Principles-Based Standards</a:t>
            </a:r>
          </a:p>
        </p:txBody>
      </p:sp>
      <p:sp>
        <p:nvSpPr>
          <p:cNvPr id="38915" name="Content Placeholder 2"/>
          <p:cNvSpPr>
            <a:spLocks noGrp="1"/>
          </p:cNvSpPr>
          <p:nvPr>
            <p:ph idx="4294967295"/>
          </p:nvPr>
        </p:nvSpPr>
        <p:spPr>
          <a:xfrm>
            <a:off x="565919" y="1773238"/>
            <a:ext cx="8110537" cy="4876800"/>
          </a:xfrm>
          <a:prstGeom prst="rect">
            <a:avLst/>
          </a:prstGeom>
        </p:spPr>
        <p:txBody>
          <a:bodyPr/>
          <a:lstStyle/>
          <a:p>
            <a:pPr>
              <a:lnSpc>
                <a:spcPct val="80000"/>
              </a:lnSpc>
              <a:buFont typeface="Arial" panose="020B0604020202020204" pitchFamily="34" charset="0"/>
              <a:buChar char="•"/>
            </a:pPr>
            <a:r>
              <a:rPr lang="en-AU" altLang="en-US" sz="2200" dirty="0" smtClean="0"/>
              <a:t>Principles-based standards are simpler. </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200" dirty="0" smtClean="0"/>
              <a:t>They supply broad guidelines that can be applied to many situations.</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200" dirty="0" smtClean="0"/>
              <a:t>They improve the representational faithfulness of financial statements.</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200" dirty="0" smtClean="0"/>
              <a:t>They allow accountants to use their professional judgement.</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200" dirty="0" smtClean="0"/>
              <a:t>Evidence suggests that managers are less likely to attempt earnings management.</a:t>
            </a:r>
          </a:p>
        </p:txBody>
      </p:sp>
      <p:sp>
        <p:nvSpPr>
          <p:cNvPr id="3891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A0077D14-B485-4901-AE6D-36352AA92CF2}" type="slidenum">
              <a:rPr lang="en-AU" altLang="en-US" sz="900">
                <a:solidFill>
                  <a:schemeClr val="tx2"/>
                </a:solidFill>
              </a:rPr>
              <a:pPr eaLnBrk="1" hangingPunct="1">
                <a:spcAft>
                  <a:spcPct val="0"/>
                </a:spcAft>
                <a:buFontTx/>
                <a:buNone/>
              </a:pPr>
              <a:t>17</a:t>
            </a:fld>
            <a:endParaRPr lang="en-AU" altLang="en-US" sz="900">
              <a:solidFill>
                <a:schemeClr val="tx2"/>
              </a:solidFill>
            </a:endParaRPr>
          </a:p>
        </p:txBody>
      </p:sp>
    </p:spTree>
    <p:extLst>
      <p:ext uri="{BB962C8B-B14F-4D97-AF65-F5344CB8AC3E}">
        <p14:creationId xmlns:p14="http://schemas.microsoft.com/office/powerpoint/2010/main" val="11745349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46856" y="1082948"/>
            <a:ext cx="8229600" cy="977900"/>
          </a:xfrm>
        </p:spPr>
        <p:txBody>
          <a:bodyPr/>
          <a:lstStyle/>
          <a:p>
            <a:pPr algn="ctr"/>
            <a:r>
              <a:rPr lang="en-AU" altLang="en-US" sz="2800" b="1" dirty="0" smtClean="0">
                <a:latin typeface="+mn-lt"/>
                <a:ea typeface="MS PGothic" pitchFamily="34" charset="-128"/>
              </a:rPr>
              <a:t>Disadvantages of Principles-Based Standards</a:t>
            </a:r>
          </a:p>
        </p:txBody>
      </p:sp>
      <p:sp>
        <p:nvSpPr>
          <p:cNvPr id="39939" name="Content Placeholder 2"/>
          <p:cNvSpPr>
            <a:spLocks noGrp="1"/>
          </p:cNvSpPr>
          <p:nvPr>
            <p:ph idx="4294967295"/>
          </p:nvPr>
        </p:nvSpPr>
        <p:spPr>
          <a:xfrm>
            <a:off x="488131" y="1844675"/>
            <a:ext cx="8188325" cy="4876800"/>
          </a:xfrm>
          <a:prstGeom prst="rect">
            <a:avLst/>
          </a:prstGeom>
        </p:spPr>
        <p:txBody>
          <a:bodyPr/>
          <a:lstStyle/>
          <a:p>
            <a:pPr>
              <a:buFont typeface="Arial" panose="020B0604020202020204" pitchFamily="34" charset="0"/>
              <a:buChar char="•"/>
            </a:pPr>
            <a:r>
              <a:rPr lang="en-AU" altLang="en-US" sz="2400" dirty="0" smtClean="0">
                <a:ea typeface="MS PGothic" pitchFamily="34" charset="-128"/>
              </a:rPr>
              <a:t>Managers may select treatments that do not reflect the underlying economic substance. </a:t>
            </a:r>
          </a:p>
          <a:p>
            <a:pPr>
              <a:buFont typeface="Arial" panose="020B0604020202020204" pitchFamily="34" charset="0"/>
              <a:buChar char="•"/>
            </a:pPr>
            <a:r>
              <a:rPr lang="en-AU" altLang="en-US" sz="2400" dirty="0" smtClean="0">
                <a:ea typeface="MS PGothic" pitchFamily="34" charset="-128"/>
              </a:rPr>
              <a:t>The </a:t>
            </a:r>
            <a:r>
              <a:rPr lang="en-AU" altLang="en-US" sz="2400" b="1" dirty="0" smtClean="0">
                <a:ea typeface="MS PGothic" pitchFamily="34" charset="-128"/>
              </a:rPr>
              <a:t>judgement and choice </a:t>
            </a:r>
            <a:r>
              <a:rPr lang="en-AU" altLang="en-US" sz="2400" dirty="0" smtClean="0">
                <a:ea typeface="MS PGothic" pitchFamily="34" charset="-128"/>
              </a:rPr>
              <a:t>involved in many of the decisions mean that comparability among  financial statements may be reduced.</a:t>
            </a:r>
          </a:p>
          <a:p>
            <a:pPr>
              <a:buFont typeface="Arial" panose="020B0604020202020204" pitchFamily="34" charset="0"/>
              <a:buChar char="•"/>
            </a:pPr>
            <a:r>
              <a:rPr lang="en-AU" altLang="en-US" sz="2400" b="1" dirty="0" smtClean="0"/>
              <a:t>Choice = creative accounting e.g.</a:t>
            </a:r>
          </a:p>
          <a:p>
            <a:pPr lvl="2"/>
            <a:r>
              <a:rPr lang="en-AU" altLang="en-US" sz="2400" dirty="0" smtClean="0">
                <a:ea typeface="MS PGothic" pitchFamily="34" charset="-128"/>
              </a:rPr>
              <a:t>Choice of accounting policy</a:t>
            </a:r>
          </a:p>
          <a:p>
            <a:pPr lvl="2"/>
            <a:r>
              <a:rPr lang="en-AU" altLang="en-US" sz="2400" dirty="0" smtClean="0">
                <a:ea typeface="MS PGothic" pitchFamily="34" charset="-128"/>
              </a:rPr>
              <a:t>Estimates or predictions of future events</a:t>
            </a:r>
          </a:p>
          <a:p>
            <a:pPr lvl="2"/>
            <a:r>
              <a:rPr lang="en-AU" altLang="en-US" sz="2400" dirty="0" smtClean="0">
                <a:ea typeface="MS PGothic" pitchFamily="34" charset="-128"/>
              </a:rPr>
              <a:t>Disclosure of transactions or events</a:t>
            </a:r>
          </a:p>
          <a:p>
            <a:pPr lvl="2"/>
            <a:r>
              <a:rPr lang="en-AU" altLang="en-US" sz="2400" dirty="0" smtClean="0">
                <a:ea typeface="MS PGothic" pitchFamily="34" charset="-128"/>
              </a:rPr>
              <a:t>Timing of transactions</a:t>
            </a:r>
          </a:p>
          <a:p>
            <a:endParaRPr lang="en-AU" altLang="en-US" dirty="0" smtClean="0">
              <a:ea typeface="MS PGothic" pitchFamily="34" charset="-128"/>
            </a:endParaRPr>
          </a:p>
        </p:txBody>
      </p:sp>
      <p:sp>
        <p:nvSpPr>
          <p:cNvPr id="3994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B398974A-E8F9-480D-96B2-F995BF135BC3}" type="slidenum">
              <a:rPr lang="en-AU" altLang="en-US" sz="900">
                <a:solidFill>
                  <a:schemeClr val="tx2"/>
                </a:solidFill>
              </a:rPr>
              <a:pPr eaLnBrk="1" hangingPunct="1">
                <a:spcAft>
                  <a:spcPct val="0"/>
                </a:spcAft>
                <a:buFontTx/>
                <a:buNone/>
              </a:pPr>
              <a:t>18</a:t>
            </a:fld>
            <a:endParaRPr lang="en-AU" altLang="en-US" sz="900">
              <a:solidFill>
                <a:schemeClr val="tx2"/>
              </a:solidFill>
            </a:endParaRPr>
          </a:p>
        </p:txBody>
      </p:sp>
    </p:spTree>
    <p:extLst>
      <p:ext uri="{BB962C8B-B14F-4D97-AF65-F5344CB8AC3E}">
        <p14:creationId xmlns:p14="http://schemas.microsoft.com/office/powerpoint/2010/main" val="2449814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4775C702-1ED8-45B1-A7B1-6D9F58B5BE4F}" type="slidenum">
              <a:rPr lang="en-AU" altLang="en-US" sz="900">
                <a:solidFill>
                  <a:schemeClr val="tx2"/>
                </a:solidFill>
              </a:rPr>
              <a:pPr eaLnBrk="1" hangingPunct="1">
                <a:spcAft>
                  <a:spcPct val="0"/>
                </a:spcAft>
                <a:buFontTx/>
                <a:buNone/>
              </a:pPr>
              <a:t>19</a:t>
            </a:fld>
            <a:endParaRPr lang="en-AU" altLang="en-US" sz="900">
              <a:solidFill>
                <a:schemeClr val="tx2"/>
              </a:solidFill>
            </a:endParaRPr>
          </a:p>
        </p:txBody>
      </p:sp>
      <p:sp>
        <p:nvSpPr>
          <p:cNvPr id="7" name="Rectangle 2"/>
          <p:cNvSpPr>
            <a:spLocks noChangeArrowheads="1"/>
          </p:cNvSpPr>
          <p:nvPr/>
        </p:nvSpPr>
        <p:spPr bwMode="auto">
          <a:xfrm>
            <a:off x="395536" y="939800"/>
            <a:ext cx="8605838" cy="4739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cs typeface="Arial" panose="020B0604020202020204" pitchFamily="34" charset="0"/>
              </a:defRPr>
            </a:lvl1pPr>
            <a:lvl2pPr marL="742950" indent="-285750" eaLnBrk="0" hangingPunct="0">
              <a:defRPr sz="1400">
                <a:solidFill>
                  <a:schemeClr val="tx1"/>
                </a:solidFill>
                <a:latin typeface="Arial" panose="020B0604020202020204" pitchFamily="34" charset="0"/>
                <a:cs typeface="Arial" panose="020B0604020202020204" pitchFamily="34" charset="0"/>
              </a:defRPr>
            </a:lvl2pPr>
            <a:lvl3pPr marL="1143000" indent="-228600" eaLnBrk="0" hangingPunct="0">
              <a:defRPr sz="1400">
                <a:solidFill>
                  <a:schemeClr val="tx1"/>
                </a:solidFill>
                <a:latin typeface="Arial" panose="020B0604020202020204" pitchFamily="34" charset="0"/>
                <a:cs typeface="Arial" panose="020B0604020202020204" pitchFamily="34" charset="0"/>
              </a:defRPr>
            </a:lvl3pPr>
            <a:lvl4pPr marL="1600200" indent="-228600" eaLnBrk="0" hangingPunct="0">
              <a:defRPr sz="1400">
                <a:solidFill>
                  <a:schemeClr val="tx1"/>
                </a:solidFill>
                <a:latin typeface="Arial" panose="020B0604020202020204" pitchFamily="34" charset="0"/>
                <a:cs typeface="Arial" panose="020B0604020202020204" pitchFamily="34" charset="0"/>
              </a:defRPr>
            </a:lvl4pPr>
            <a:lvl5pPr marL="2057400" indent="-228600" eaLnBrk="0" hangingPunct="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solidFill>
                  <a:schemeClr val="accent1"/>
                </a:solidFill>
              </a:rPr>
              <a:t>Quiz:</a:t>
            </a:r>
          </a:p>
          <a:p>
            <a:pPr eaLnBrk="1" hangingPunct="1"/>
            <a:endParaRPr lang="en-US" altLang="en-US" sz="1600" dirty="0" smtClean="0"/>
          </a:p>
          <a:p>
            <a:pPr eaLnBrk="1" hangingPunct="1"/>
            <a:r>
              <a:rPr lang="en-US" altLang="en-US" sz="1600" dirty="0" smtClean="0"/>
              <a:t>“</a:t>
            </a:r>
            <a:r>
              <a:rPr lang="en-US" altLang="en-US" sz="1600" dirty="0"/>
              <a:t>The IFRS requires that a lease should be capitalized as an asset and a liability when it “transfers  substantially all the risks and rewards” to the lessee. The IFRS contains no numerical or  other technical rules surrounding that vague principle, which is itself based on the  principle of substance over form.” </a:t>
            </a:r>
          </a:p>
          <a:p>
            <a:pPr eaLnBrk="1" hangingPunct="1"/>
            <a:endParaRPr lang="en-US" altLang="en-US" sz="1600" dirty="0"/>
          </a:p>
          <a:p>
            <a:pPr eaLnBrk="1" hangingPunct="1"/>
            <a:r>
              <a:rPr lang="en-US" altLang="en-US" sz="1600" dirty="0"/>
              <a:t>“In order to make the same principle practicable and  auditable in the U.S., SFAS 13 requires capitalization when any one of four technical  tests are satisfied, including cases where the length of the lease equals or exceeds 75  percent of the useful life of the asset or where the present value of the lease payments  equals or exceeds 90 percent of the fair value of the asset.” </a:t>
            </a:r>
          </a:p>
          <a:p>
            <a:pPr eaLnBrk="1" hangingPunct="1"/>
            <a:endParaRPr lang="en-US" altLang="en-US" i="1" dirty="0"/>
          </a:p>
          <a:p>
            <a:pPr eaLnBrk="1" hangingPunct="1"/>
            <a:r>
              <a:rPr lang="en-US" altLang="en-US" i="1" dirty="0"/>
              <a:t>Source: </a:t>
            </a:r>
            <a:r>
              <a:rPr lang="en-US" altLang="en-US" i="1" dirty="0" err="1" smtClean="0"/>
              <a:t>Nobes</a:t>
            </a:r>
            <a:r>
              <a:rPr lang="en-US" altLang="en-US" i="1" dirty="0" smtClean="0"/>
              <a:t> (2004), </a:t>
            </a:r>
            <a:r>
              <a:rPr lang="en-US" altLang="en-US" i="1" dirty="0"/>
              <a:t>Rules-based Standards and the Lack of Principles in Accounting.</a:t>
            </a:r>
          </a:p>
          <a:p>
            <a:pPr eaLnBrk="1" hangingPunct="1"/>
            <a:endParaRPr lang="en-US" altLang="en-US" b="1"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b="1" dirty="0"/>
          </a:p>
        </p:txBody>
      </p:sp>
      <p:graphicFrame>
        <p:nvGraphicFramePr>
          <p:cNvPr id="8" name="Table 7"/>
          <p:cNvGraphicFramePr>
            <a:graphicFrameLocks noGrp="1"/>
          </p:cNvGraphicFramePr>
          <p:nvPr>
            <p:extLst>
              <p:ext uri="{D42A27DB-BD31-4B8C-83A1-F6EECF244321}">
                <p14:modId xmlns:p14="http://schemas.microsoft.com/office/powerpoint/2010/main" val="4214168366"/>
              </p:ext>
            </p:extLst>
          </p:nvPr>
        </p:nvGraphicFramePr>
        <p:xfrm>
          <a:off x="1115616" y="4798402"/>
          <a:ext cx="7165975" cy="1438910"/>
        </p:xfrm>
        <a:graphic>
          <a:graphicData uri="http://schemas.openxmlformats.org/drawingml/2006/table">
            <a:tbl>
              <a:tblPr/>
              <a:tblGrid>
                <a:gridCol w="3411537">
                  <a:extLst>
                    <a:ext uri="{9D8B030D-6E8A-4147-A177-3AD203B41FA5}">
                      <a16:colId xmlns:a16="http://schemas.microsoft.com/office/drawing/2014/main" val="20000"/>
                    </a:ext>
                  </a:extLst>
                </a:gridCol>
                <a:gridCol w="3754438">
                  <a:extLst>
                    <a:ext uri="{9D8B030D-6E8A-4147-A177-3AD203B41FA5}">
                      <a16:colId xmlns:a16="http://schemas.microsoft.com/office/drawing/2014/main" val="20001"/>
                    </a:ext>
                  </a:extLst>
                </a:gridCol>
              </a:tblGrid>
              <a:tr h="3841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Standards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Rules- or Principles- Based?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698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393938"/>
                          </a:solidFill>
                          <a:effectLst/>
                          <a:latin typeface="Arial" panose="020B0604020202020204" pitchFamily="34" charset="0"/>
                          <a:cs typeface="Arial" panose="020B0604020202020204" pitchFamily="34" charset="0"/>
                        </a:rPr>
                        <a:t>IFRS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smtClean="0">
                        <a:ln>
                          <a:noFill/>
                        </a:ln>
                        <a:solidFill>
                          <a:srgbClr val="393938"/>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293688">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393938"/>
                          </a:solidFill>
                          <a:effectLst/>
                          <a:latin typeface="Arial" panose="020B0604020202020204" pitchFamily="34" charset="0"/>
                          <a:cs typeface="Arial" panose="020B0604020202020204" pitchFamily="34" charset="0"/>
                        </a:rPr>
                        <a:t>US GAAP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2"/>
                  </a:ext>
                </a:extLst>
              </a:tr>
              <a:tr h="3841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AASB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69466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4775C702-1ED8-45B1-A7B1-6D9F58B5BE4F}" type="slidenum">
              <a:rPr lang="en-AU" altLang="en-US" sz="900">
                <a:solidFill>
                  <a:schemeClr val="tx2"/>
                </a:solidFill>
              </a:rPr>
              <a:pPr eaLnBrk="1" hangingPunct="1">
                <a:spcAft>
                  <a:spcPct val="0"/>
                </a:spcAft>
                <a:buFontTx/>
                <a:buNone/>
              </a:pPr>
              <a:t>20</a:t>
            </a:fld>
            <a:endParaRPr lang="en-AU" altLang="en-US" sz="900">
              <a:solidFill>
                <a:schemeClr val="tx2"/>
              </a:solidFill>
            </a:endParaRPr>
          </a:p>
        </p:txBody>
      </p:sp>
      <p:sp>
        <p:nvSpPr>
          <p:cNvPr id="7" name="Rectangle 2"/>
          <p:cNvSpPr>
            <a:spLocks noChangeArrowheads="1"/>
          </p:cNvSpPr>
          <p:nvPr/>
        </p:nvSpPr>
        <p:spPr bwMode="auto">
          <a:xfrm>
            <a:off x="395536" y="939800"/>
            <a:ext cx="8605838" cy="4739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Arial" panose="020B0604020202020204" pitchFamily="34" charset="0"/>
                <a:cs typeface="Arial" panose="020B0604020202020204" pitchFamily="34" charset="0"/>
              </a:defRPr>
            </a:lvl1pPr>
            <a:lvl2pPr marL="742950" indent="-285750" eaLnBrk="0" hangingPunct="0">
              <a:defRPr sz="1400">
                <a:solidFill>
                  <a:schemeClr val="tx1"/>
                </a:solidFill>
                <a:latin typeface="Arial" panose="020B0604020202020204" pitchFamily="34" charset="0"/>
                <a:cs typeface="Arial" panose="020B0604020202020204" pitchFamily="34" charset="0"/>
              </a:defRPr>
            </a:lvl2pPr>
            <a:lvl3pPr marL="1143000" indent="-228600" eaLnBrk="0" hangingPunct="0">
              <a:defRPr sz="1400">
                <a:solidFill>
                  <a:schemeClr val="tx1"/>
                </a:solidFill>
                <a:latin typeface="Arial" panose="020B0604020202020204" pitchFamily="34" charset="0"/>
                <a:cs typeface="Arial" panose="020B0604020202020204" pitchFamily="34" charset="0"/>
              </a:defRPr>
            </a:lvl3pPr>
            <a:lvl4pPr marL="1600200" indent="-228600" eaLnBrk="0" hangingPunct="0">
              <a:defRPr sz="1400">
                <a:solidFill>
                  <a:schemeClr val="tx1"/>
                </a:solidFill>
                <a:latin typeface="Arial" panose="020B0604020202020204" pitchFamily="34" charset="0"/>
                <a:cs typeface="Arial" panose="020B0604020202020204" pitchFamily="34" charset="0"/>
              </a:defRPr>
            </a:lvl4pPr>
            <a:lvl5pPr marL="2057400" indent="-228600" eaLnBrk="0" hangingPunct="0">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cs typeface="Arial" panose="020B0604020202020204" pitchFamily="34" charset="0"/>
              </a:defRPr>
            </a:lvl9pPr>
          </a:lstStyle>
          <a:p>
            <a:pPr algn="ctr" eaLnBrk="1" hangingPunct="1"/>
            <a:r>
              <a:rPr lang="en-US" altLang="en-US" sz="2800" b="1" dirty="0">
                <a:solidFill>
                  <a:schemeClr val="accent1"/>
                </a:solidFill>
              </a:rPr>
              <a:t>Quiz:</a:t>
            </a:r>
          </a:p>
          <a:p>
            <a:pPr eaLnBrk="1" hangingPunct="1"/>
            <a:endParaRPr lang="en-US" altLang="en-US" sz="1600" dirty="0" smtClean="0"/>
          </a:p>
          <a:p>
            <a:pPr eaLnBrk="1" hangingPunct="1"/>
            <a:r>
              <a:rPr lang="en-US" altLang="en-US" sz="1600" dirty="0" smtClean="0"/>
              <a:t>“</a:t>
            </a:r>
            <a:r>
              <a:rPr lang="en-US" altLang="en-US" sz="1600" dirty="0"/>
              <a:t>The IFRS requires that a lease should be capitalized as an asset and a liability when it “transfers  substantially all the risks and rewards” to the lessee. The IFRS contains no numerical or  other technical rules surrounding that vague principle, which is itself based on the  principle of substance over form.” </a:t>
            </a:r>
          </a:p>
          <a:p>
            <a:pPr eaLnBrk="1" hangingPunct="1"/>
            <a:endParaRPr lang="en-US" altLang="en-US" sz="1600" dirty="0"/>
          </a:p>
          <a:p>
            <a:pPr eaLnBrk="1" hangingPunct="1"/>
            <a:r>
              <a:rPr lang="en-US" altLang="en-US" sz="1600" dirty="0"/>
              <a:t>“In order to make the same principle practicable and  auditable in the U.S., SFAS 13 requires capitalization when any one of four technical  tests are satisfied, including cases where the length of the lease equals or exceeds 75  percent of the useful life of the asset or where the present value of the lease payments  equals or exceeds 90 percent of the fair value of the asset.” </a:t>
            </a:r>
          </a:p>
          <a:p>
            <a:pPr eaLnBrk="1" hangingPunct="1"/>
            <a:endParaRPr lang="en-US" altLang="en-US" i="1" dirty="0"/>
          </a:p>
          <a:p>
            <a:pPr eaLnBrk="1" hangingPunct="1"/>
            <a:r>
              <a:rPr lang="en-US" altLang="en-US" i="1" dirty="0"/>
              <a:t>Source: </a:t>
            </a:r>
            <a:r>
              <a:rPr lang="en-US" altLang="en-US" i="1" dirty="0" err="1" smtClean="0"/>
              <a:t>Nobes</a:t>
            </a:r>
            <a:r>
              <a:rPr lang="en-US" altLang="en-US" i="1" dirty="0" smtClean="0"/>
              <a:t> (2004), </a:t>
            </a:r>
            <a:r>
              <a:rPr lang="en-US" altLang="en-US" i="1" dirty="0"/>
              <a:t>Rules-based Standards and the Lack of Principles in Accounting.</a:t>
            </a:r>
          </a:p>
          <a:p>
            <a:pPr eaLnBrk="1" hangingPunct="1"/>
            <a:endParaRPr lang="en-US" altLang="en-US" b="1"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b="1" dirty="0"/>
          </a:p>
        </p:txBody>
      </p:sp>
      <p:graphicFrame>
        <p:nvGraphicFramePr>
          <p:cNvPr id="8" name="Table 7"/>
          <p:cNvGraphicFramePr>
            <a:graphicFrameLocks noGrp="1"/>
          </p:cNvGraphicFramePr>
          <p:nvPr>
            <p:extLst>
              <p:ext uri="{D42A27DB-BD31-4B8C-83A1-F6EECF244321}">
                <p14:modId xmlns:p14="http://schemas.microsoft.com/office/powerpoint/2010/main" val="1778961601"/>
              </p:ext>
            </p:extLst>
          </p:nvPr>
        </p:nvGraphicFramePr>
        <p:xfrm>
          <a:off x="1115616" y="4798402"/>
          <a:ext cx="7165975" cy="1438910"/>
        </p:xfrm>
        <a:graphic>
          <a:graphicData uri="http://schemas.openxmlformats.org/drawingml/2006/table">
            <a:tbl>
              <a:tblPr/>
              <a:tblGrid>
                <a:gridCol w="3411537">
                  <a:extLst>
                    <a:ext uri="{9D8B030D-6E8A-4147-A177-3AD203B41FA5}">
                      <a16:colId xmlns:a16="http://schemas.microsoft.com/office/drawing/2014/main" val="20000"/>
                    </a:ext>
                  </a:extLst>
                </a:gridCol>
                <a:gridCol w="3754438">
                  <a:extLst>
                    <a:ext uri="{9D8B030D-6E8A-4147-A177-3AD203B41FA5}">
                      <a16:colId xmlns:a16="http://schemas.microsoft.com/office/drawing/2014/main" val="20001"/>
                    </a:ext>
                  </a:extLst>
                </a:gridCol>
              </a:tblGrid>
              <a:tr h="3841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FFFFFF"/>
                          </a:solidFill>
                          <a:effectLst/>
                          <a:latin typeface="Arial" panose="020B0604020202020204" pitchFamily="34" charset="0"/>
                          <a:cs typeface="Arial" panose="020B0604020202020204" pitchFamily="34" charset="0"/>
                        </a:rPr>
                        <a:t>Standards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smtClean="0">
                          <a:ln>
                            <a:noFill/>
                          </a:ln>
                          <a:solidFill>
                            <a:srgbClr val="FFFFFF"/>
                          </a:solidFill>
                          <a:effectLst/>
                          <a:latin typeface="Arial" panose="020B0604020202020204" pitchFamily="34" charset="0"/>
                          <a:cs typeface="Arial" panose="020B0604020202020204" pitchFamily="34" charset="0"/>
                        </a:rPr>
                        <a:t>Rules- or Principles- Based?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698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IFRS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293688">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smtClean="0">
                          <a:ln>
                            <a:noFill/>
                          </a:ln>
                          <a:solidFill>
                            <a:srgbClr val="393938"/>
                          </a:solidFill>
                          <a:effectLst/>
                          <a:latin typeface="Arial" panose="020B0604020202020204" pitchFamily="34" charset="0"/>
                          <a:cs typeface="Arial" panose="020B0604020202020204" pitchFamily="34" charset="0"/>
                        </a:rPr>
                        <a:t>US GAAP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2"/>
                  </a:ext>
                </a:extLst>
              </a:tr>
              <a:tr h="384175">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AASB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lvl1pPr defTabSz="457200" eaLnBrk="0" hangingPunct="0">
                        <a:spcAft>
                          <a:spcPts val="1200"/>
                        </a:spcAft>
                        <a:buFont typeface="Wingdings" panose="05000000000000000000" pitchFamily="2" charset="2"/>
                        <a:defRPr>
                          <a:solidFill>
                            <a:schemeClr val="tx1"/>
                          </a:solidFill>
                          <a:latin typeface="Arial" panose="020B0604020202020204" pitchFamily="34" charset="0"/>
                          <a:cs typeface="Arial" panose="020B0604020202020204" pitchFamily="34" charset="0"/>
                        </a:defRPr>
                      </a:lvl1pPr>
                      <a:lvl2pPr marL="742950" indent="-285750" defTabSz="457200" eaLnBrk="0" hangingPunct="0">
                        <a:defRPr>
                          <a:solidFill>
                            <a:schemeClr val="tx1"/>
                          </a:solidFill>
                          <a:latin typeface="Arial" panose="020B0604020202020204" pitchFamily="34" charset="0"/>
                          <a:cs typeface="Arial" panose="020B0604020202020204" pitchFamily="34" charset="0"/>
                        </a:defRPr>
                      </a:lvl2pPr>
                      <a:lvl3pPr marL="11430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3pPr>
                      <a:lvl4pPr marL="1600200" indent="-228600" defTabSz="457200" eaLnBrk="0" hangingPunct="0">
                        <a:spcBef>
                          <a:spcPct val="20000"/>
                        </a:spcBef>
                        <a:defRPr>
                          <a:solidFill>
                            <a:schemeClr val="tx1"/>
                          </a:solidFill>
                          <a:latin typeface="Arial" panose="020B0604020202020204" pitchFamily="34" charset="0"/>
                          <a:cs typeface="Arial" panose="020B0604020202020204" pitchFamily="34" charset="0"/>
                        </a:defRPr>
                      </a:lvl4pPr>
                      <a:lvl5pPr marL="2057400" indent="-228600" defTabSz="457200" eaLnBrk="0" hangingPunct="0">
                        <a:spcBef>
                          <a:spcPct val="20000"/>
                        </a:spcBef>
                        <a:defRPr>
                          <a:solidFill>
                            <a:schemeClr val="tx1"/>
                          </a:solidFill>
                          <a:latin typeface="Helvetica"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defRPr>
                          <a:solidFill>
                            <a:schemeClr val="tx1"/>
                          </a:solidFill>
                          <a:latin typeface="Helvetica" panose="020B0604020202020204" pitchFamily="34" charset="0"/>
                          <a:cs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rgbClr val="393938"/>
                          </a:solidFill>
                          <a:effectLst/>
                          <a:latin typeface="Arial" panose="020B0604020202020204" pitchFamily="34" charset="0"/>
                          <a:cs typeface="Arial" panose="020B0604020202020204" pitchFamily="34" charset="0"/>
                        </a:rPr>
                        <a:t>P</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511266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Large Proprietary companies</a:t>
            </a:r>
            <a:br>
              <a:rPr lang="en-AU" sz="2800" b="1" dirty="0" smtClean="0"/>
            </a:br>
            <a:r>
              <a:rPr lang="en-AU" sz="2800" b="1" i="1" dirty="0" smtClean="0"/>
              <a:t>Corporations Act 2001</a:t>
            </a:r>
            <a:endParaRPr lang="en-AU" sz="2800" b="1" dirty="0"/>
          </a:p>
        </p:txBody>
      </p:sp>
      <p:sp>
        <p:nvSpPr>
          <p:cNvPr id="3" name="Text Placeholder 2"/>
          <p:cNvSpPr>
            <a:spLocks noGrp="1"/>
          </p:cNvSpPr>
          <p:nvPr>
            <p:ph type="body" sz="quarter" idx="13"/>
          </p:nvPr>
        </p:nvSpPr>
        <p:spPr/>
        <p:txBody>
          <a:bodyPr/>
          <a:lstStyle/>
          <a:p>
            <a:pPr marL="457200" indent="-457200"/>
            <a:r>
              <a:rPr lang="en-AU" altLang="en-US" sz="2400" dirty="0"/>
              <a:t>A proprietary company is considered to be </a:t>
            </a:r>
            <a:r>
              <a:rPr lang="en-AU" altLang="en-US" sz="2400" b="1" dirty="0" smtClean="0"/>
              <a:t>‘large’ </a:t>
            </a:r>
            <a:r>
              <a:rPr lang="en-AU" altLang="en-US" sz="2400" dirty="0"/>
              <a:t>if </a:t>
            </a:r>
            <a:br>
              <a:rPr lang="en-AU" altLang="en-US" sz="2400" dirty="0"/>
            </a:br>
            <a:r>
              <a:rPr lang="en-AU" altLang="en-US" sz="2400" dirty="0"/>
              <a:t>it meets two of the following three tests:</a:t>
            </a:r>
          </a:p>
          <a:p>
            <a:pPr marL="838200" lvl="1" indent="-381000">
              <a:spcBef>
                <a:spcPts val="1200"/>
              </a:spcBef>
              <a:buFont typeface="Arial" panose="020B0604020202020204" pitchFamily="34" charset="0"/>
              <a:buAutoNum type="arabicPeriod"/>
            </a:pPr>
            <a:r>
              <a:rPr lang="en-AU" altLang="en-US" sz="2400" dirty="0"/>
              <a:t>Its gross operating revenue is </a:t>
            </a:r>
            <a:r>
              <a:rPr lang="en-AU" altLang="en-US" sz="2400" dirty="0" smtClean="0"/>
              <a:t>greater </a:t>
            </a:r>
            <a:r>
              <a:rPr lang="en-AU" altLang="en-US" sz="2400" dirty="0"/>
              <a:t>than </a:t>
            </a:r>
            <a:r>
              <a:rPr lang="en-AU" altLang="en-US" sz="2400" dirty="0" smtClean="0"/>
              <a:t>$50 </a:t>
            </a:r>
            <a:r>
              <a:rPr lang="en-AU" altLang="en-US" sz="2400" dirty="0"/>
              <a:t>million</a:t>
            </a:r>
          </a:p>
          <a:p>
            <a:pPr marL="838200" lvl="1" indent="-381000">
              <a:spcBef>
                <a:spcPts val="1200"/>
              </a:spcBef>
              <a:buFont typeface="Arial" panose="020B0604020202020204" pitchFamily="34" charset="0"/>
              <a:buAutoNum type="arabicPeriod"/>
            </a:pPr>
            <a:r>
              <a:rPr lang="en-AU" altLang="en-US" sz="2400" dirty="0"/>
              <a:t>Its gross assets are </a:t>
            </a:r>
            <a:r>
              <a:rPr lang="en-AU" altLang="en-US" sz="2400" dirty="0" smtClean="0"/>
              <a:t>greater </a:t>
            </a:r>
            <a:r>
              <a:rPr lang="en-AU" altLang="en-US" sz="2400" dirty="0"/>
              <a:t>than </a:t>
            </a:r>
            <a:r>
              <a:rPr lang="en-AU" altLang="en-US" sz="2400" dirty="0" smtClean="0"/>
              <a:t>$25 </a:t>
            </a:r>
            <a:r>
              <a:rPr lang="en-AU" altLang="en-US" sz="2400" dirty="0"/>
              <a:t>million</a:t>
            </a:r>
          </a:p>
          <a:p>
            <a:pPr marL="838200" lvl="1" indent="-381000">
              <a:spcBef>
                <a:spcPts val="1200"/>
              </a:spcBef>
              <a:buFont typeface="Arial" panose="020B0604020202020204" pitchFamily="34" charset="0"/>
              <a:buAutoNum type="arabicPeriod"/>
            </a:pPr>
            <a:r>
              <a:rPr lang="en-AU" altLang="en-US" sz="2400" dirty="0"/>
              <a:t>It has </a:t>
            </a:r>
            <a:r>
              <a:rPr lang="en-AU" altLang="en-US" sz="2400" dirty="0" smtClean="0"/>
              <a:t>more </a:t>
            </a:r>
            <a:r>
              <a:rPr lang="en-AU" altLang="en-US" sz="2400" dirty="0"/>
              <a:t>than </a:t>
            </a:r>
            <a:r>
              <a:rPr lang="en-AU" altLang="en-US" sz="2400" dirty="0" smtClean="0"/>
              <a:t>100 employees</a:t>
            </a:r>
          </a:p>
          <a:p>
            <a:pPr marL="457200" lvl="1" indent="0">
              <a:spcBef>
                <a:spcPts val="1200"/>
              </a:spcBef>
              <a:buNone/>
            </a:pPr>
            <a:r>
              <a:rPr lang="en-AU" altLang="en-US" sz="2400" b="1" dirty="0" smtClean="0">
                <a:solidFill>
                  <a:srgbClr val="C00000"/>
                </a:solidFill>
              </a:rPr>
              <a:t>See Media Release</a:t>
            </a:r>
            <a:endParaRPr lang="en-AU" altLang="en-US" sz="2400" b="1" dirty="0">
              <a:solidFill>
                <a:srgbClr val="C00000"/>
              </a:solidFill>
            </a:endParaRPr>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21</a:t>
            </a:fld>
            <a:endParaRPr lang="en-AU"/>
          </a:p>
        </p:txBody>
      </p:sp>
    </p:spTree>
    <p:extLst>
      <p:ext uri="{BB962C8B-B14F-4D97-AF65-F5344CB8AC3E}">
        <p14:creationId xmlns:p14="http://schemas.microsoft.com/office/powerpoint/2010/main" val="1301980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sz="2800" b="1" dirty="0"/>
              <a:t>‘Interpretations</a:t>
            </a:r>
            <a:r>
              <a:rPr lang="en-AU" altLang="en-US" sz="2800" b="1" dirty="0" smtClean="0"/>
              <a:t>’ and APES’s</a:t>
            </a:r>
            <a:br>
              <a:rPr lang="en-AU" altLang="en-US" sz="2800" b="1" dirty="0" smtClean="0"/>
            </a:br>
            <a:endParaRPr lang="en-AU" sz="2800" b="1" dirty="0"/>
          </a:p>
        </p:txBody>
      </p:sp>
      <p:sp>
        <p:nvSpPr>
          <p:cNvPr id="3" name="Text Placeholder 2"/>
          <p:cNvSpPr>
            <a:spLocks noGrp="1"/>
          </p:cNvSpPr>
          <p:nvPr>
            <p:ph type="body" sz="quarter" idx="13"/>
          </p:nvPr>
        </p:nvSpPr>
        <p:spPr>
          <a:xfrm>
            <a:off x="395288" y="1556792"/>
            <a:ext cx="8280400" cy="4752528"/>
          </a:xfrm>
        </p:spPr>
        <p:txBody>
          <a:bodyPr/>
          <a:lstStyle/>
          <a:p>
            <a:pPr>
              <a:lnSpc>
                <a:spcPct val="100000"/>
              </a:lnSpc>
            </a:pPr>
            <a:r>
              <a:rPr lang="en-AU" altLang="en-US" sz="2400" b="1" dirty="0" smtClean="0"/>
              <a:t>Interpretations</a:t>
            </a:r>
            <a:r>
              <a:rPr lang="en-AU" altLang="en-US" sz="2400" dirty="0" smtClean="0"/>
              <a:t> </a:t>
            </a:r>
            <a:r>
              <a:rPr lang="en-AU" altLang="en-US" sz="2400" dirty="0"/>
              <a:t>are issued by the </a:t>
            </a:r>
            <a:r>
              <a:rPr lang="en-AU" altLang="en-US" sz="2400" dirty="0" smtClean="0"/>
              <a:t>AASB </a:t>
            </a:r>
          </a:p>
          <a:p>
            <a:pPr>
              <a:lnSpc>
                <a:spcPct val="100000"/>
              </a:lnSpc>
            </a:pPr>
            <a:r>
              <a:rPr lang="en-AU" altLang="en-US" sz="2400" b="1" dirty="0" smtClean="0">
                <a:solidFill>
                  <a:srgbClr val="C00000"/>
                </a:solidFill>
              </a:rPr>
              <a:t>See Henderson pp.16-17</a:t>
            </a:r>
            <a:endParaRPr lang="en-AU" altLang="en-US" sz="2400" b="1" dirty="0"/>
          </a:p>
          <a:p>
            <a:pPr>
              <a:lnSpc>
                <a:spcPct val="100000"/>
              </a:lnSpc>
            </a:pPr>
            <a:r>
              <a:rPr lang="en-AU" altLang="en-US" sz="2400" dirty="0" smtClean="0"/>
              <a:t>Address </a:t>
            </a:r>
            <a:r>
              <a:rPr lang="en-AU" altLang="en-US" sz="2400" dirty="0"/>
              <a:t>accounting issues that are likely to receive </a:t>
            </a:r>
            <a:r>
              <a:rPr lang="en-AU" altLang="en-US" sz="2400" b="1" dirty="0"/>
              <a:t>divergent or unacceptable </a:t>
            </a:r>
            <a:r>
              <a:rPr lang="en-AU" altLang="en-US" sz="2400" b="1" dirty="0" smtClean="0"/>
              <a:t>treatment</a:t>
            </a:r>
            <a:endParaRPr lang="en-AU" altLang="en-US" sz="2400" dirty="0" smtClean="0"/>
          </a:p>
          <a:p>
            <a:pPr>
              <a:lnSpc>
                <a:spcPct val="100000"/>
              </a:lnSpc>
            </a:pPr>
            <a:r>
              <a:rPr lang="en-AU" altLang="en-US" sz="2400" dirty="0" smtClean="0"/>
              <a:t>Required </a:t>
            </a:r>
            <a:r>
              <a:rPr lang="en-AU" altLang="en-US" sz="2400" dirty="0"/>
              <a:t>to be followed pursuant to AASB </a:t>
            </a:r>
            <a:r>
              <a:rPr lang="en-AU" altLang="en-US" sz="2400" dirty="0" smtClean="0"/>
              <a:t>1048</a:t>
            </a:r>
          </a:p>
          <a:p>
            <a:pPr>
              <a:lnSpc>
                <a:spcPct val="100000"/>
              </a:lnSpc>
            </a:pPr>
            <a:r>
              <a:rPr lang="en-AU" altLang="en-US" sz="2400" b="1" dirty="0" smtClean="0"/>
              <a:t>*APES 205 Conformity with Accounting Standards</a:t>
            </a:r>
          </a:p>
          <a:p>
            <a:pPr>
              <a:lnSpc>
                <a:spcPct val="100000"/>
              </a:lnSpc>
            </a:pPr>
            <a:r>
              <a:rPr lang="en-AU" altLang="en-US" sz="2400" dirty="0" smtClean="0"/>
              <a:t>Requires members to comply with accounting standards</a:t>
            </a:r>
          </a:p>
          <a:p>
            <a:pPr>
              <a:lnSpc>
                <a:spcPct val="100000"/>
              </a:lnSpc>
            </a:pPr>
            <a:r>
              <a:rPr lang="en-AU" altLang="en-US" sz="2400" dirty="0" smtClean="0"/>
              <a:t>Mandatory for members of CAANZ, CPA and NIA </a:t>
            </a:r>
          </a:p>
          <a:p>
            <a:pPr>
              <a:lnSpc>
                <a:spcPct val="100000"/>
              </a:lnSpc>
              <a:spcAft>
                <a:spcPts val="0"/>
              </a:spcAft>
            </a:pPr>
            <a:r>
              <a:rPr lang="en-AU" altLang="en-US" sz="2400" b="1" dirty="0" smtClean="0">
                <a:solidFill>
                  <a:srgbClr val="C00000"/>
                </a:solidFill>
              </a:rPr>
              <a:t>See Henderson p.10 </a:t>
            </a:r>
          </a:p>
          <a:p>
            <a:pPr>
              <a:lnSpc>
                <a:spcPct val="100000"/>
              </a:lnSpc>
              <a:spcAft>
                <a:spcPts val="0"/>
              </a:spcAft>
            </a:pPr>
            <a:r>
              <a:rPr lang="en-AU" altLang="en-US" sz="2400" b="1" dirty="0" smtClean="0">
                <a:solidFill>
                  <a:srgbClr val="C00000"/>
                </a:solidFill>
              </a:rPr>
              <a:t>Financial Reporting Handbook 2020</a:t>
            </a:r>
            <a:endParaRPr lang="en-AU" altLang="en-US" sz="2400" b="1" dirty="0" smtClean="0"/>
          </a:p>
          <a:p>
            <a:pPr marL="0" indent="0"/>
            <a:endParaRPr lang="en-AU" altLang="en-US" sz="2400" dirty="0" smtClean="0"/>
          </a:p>
          <a:p>
            <a:endParaRPr lang="en-AU" altLang="en-US" sz="2400" dirty="0"/>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22</a:t>
            </a:fld>
            <a:endParaRPr lang="en-AU"/>
          </a:p>
        </p:txBody>
      </p:sp>
    </p:spTree>
    <p:extLst>
      <p:ext uri="{BB962C8B-B14F-4D97-AF65-F5344CB8AC3E}">
        <p14:creationId xmlns:p14="http://schemas.microsoft.com/office/powerpoint/2010/main" val="3078650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Australian Securities Exchange (ASX)</a:t>
            </a:r>
            <a:endParaRPr lang="en-AU" sz="2800" b="1" dirty="0"/>
          </a:p>
        </p:txBody>
      </p:sp>
      <p:sp>
        <p:nvSpPr>
          <p:cNvPr id="3" name="Text Placeholder 2"/>
          <p:cNvSpPr>
            <a:spLocks noGrp="1"/>
          </p:cNvSpPr>
          <p:nvPr>
            <p:ph type="body" sz="quarter" idx="13"/>
          </p:nvPr>
        </p:nvSpPr>
        <p:spPr>
          <a:xfrm>
            <a:off x="395288" y="1700808"/>
            <a:ext cx="8280400" cy="4392488"/>
          </a:xfrm>
        </p:spPr>
        <p:txBody>
          <a:bodyPr/>
          <a:lstStyle/>
          <a:p>
            <a:pPr>
              <a:lnSpc>
                <a:spcPct val="100000"/>
              </a:lnSpc>
            </a:pPr>
            <a:r>
              <a:rPr lang="en-US" altLang="en-US" sz="2400" dirty="0"/>
              <a:t>One nationally operated securities exchange</a:t>
            </a:r>
          </a:p>
          <a:p>
            <a:pPr>
              <a:lnSpc>
                <a:spcPct val="100000"/>
              </a:lnSpc>
            </a:pPr>
            <a:r>
              <a:rPr lang="en-US" altLang="en-US" sz="2400" dirty="0"/>
              <a:t>Failure to comply may lead to removal from the Board</a:t>
            </a:r>
          </a:p>
          <a:p>
            <a:pPr>
              <a:lnSpc>
                <a:spcPct val="100000"/>
              </a:lnSpc>
            </a:pPr>
            <a:r>
              <a:rPr lang="en-US" altLang="en-US" sz="2400" dirty="0" smtClean="0"/>
              <a:t>ASX </a:t>
            </a:r>
            <a:r>
              <a:rPr lang="en-US" altLang="en-US" sz="2400" dirty="0"/>
              <a:t>Listing Rules </a:t>
            </a:r>
            <a:r>
              <a:rPr lang="en-US" altLang="en-US" sz="2400" b="1" dirty="0" smtClean="0"/>
              <a:t>Continuous disclosure </a:t>
            </a:r>
          </a:p>
          <a:p>
            <a:pPr>
              <a:lnSpc>
                <a:spcPct val="100000"/>
              </a:lnSpc>
            </a:pPr>
            <a:r>
              <a:rPr lang="en-US" altLang="en-US" sz="2400" b="1" dirty="0" smtClean="0">
                <a:solidFill>
                  <a:srgbClr val="C00000"/>
                </a:solidFill>
              </a:rPr>
              <a:t>See Henderson p.700</a:t>
            </a:r>
            <a:endParaRPr lang="en-US" altLang="en-US" sz="2400" dirty="0">
              <a:solidFill>
                <a:srgbClr val="C00000"/>
              </a:solidFill>
            </a:endParaRPr>
          </a:p>
          <a:p>
            <a:pPr>
              <a:lnSpc>
                <a:spcPct val="100000"/>
              </a:lnSpc>
            </a:pPr>
            <a:r>
              <a:rPr lang="en-US" altLang="en-US" sz="2400" dirty="0"/>
              <a:t>Listing Rule 3.1</a:t>
            </a:r>
          </a:p>
          <a:p>
            <a:pPr lvl="1">
              <a:lnSpc>
                <a:spcPct val="100000"/>
              </a:lnSpc>
            </a:pPr>
            <a:r>
              <a:rPr lang="en-US" altLang="en-US" sz="2400" dirty="0" smtClean="0"/>
              <a:t>If </a:t>
            </a:r>
            <a:r>
              <a:rPr lang="en-US" altLang="en-US" sz="2400" dirty="0"/>
              <a:t>an entity </a:t>
            </a:r>
            <a:r>
              <a:rPr lang="en-US" altLang="en-US" sz="2400" dirty="0" smtClean="0"/>
              <a:t>becomes </a:t>
            </a:r>
            <a:r>
              <a:rPr lang="en-US" altLang="en-US" sz="2400" dirty="0"/>
              <a:t>aware of any information concerning it that a </a:t>
            </a:r>
            <a:r>
              <a:rPr lang="en-US" altLang="en-US" sz="2400" b="1" dirty="0"/>
              <a:t>reasonable person </a:t>
            </a:r>
            <a:r>
              <a:rPr lang="en-US" altLang="en-US" sz="2400" dirty="0"/>
              <a:t>would expect to have a </a:t>
            </a:r>
            <a:r>
              <a:rPr lang="en-US" altLang="en-US" sz="2400" b="1" dirty="0"/>
              <a:t>material effect </a:t>
            </a:r>
            <a:r>
              <a:rPr lang="en-US" altLang="en-US" sz="2400" dirty="0"/>
              <a:t>on the price or value of the entity’s securities, the entity must immediately </a:t>
            </a:r>
            <a:r>
              <a:rPr lang="en-US" altLang="en-US" sz="2400" dirty="0" smtClean="0"/>
              <a:t>disclose that information to the ASX.</a:t>
            </a:r>
            <a:endParaRPr lang="en-US" altLang="en-US" sz="2400" dirty="0"/>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23</a:t>
            </a:fld>
            <a:endParaRPr lang="en-AU"/>
          </a:p>
        </p:txBody>
      </p:sp>
    </p:spTree>
    <p:extLst>
      <p:ext uri="{BB962C8B-B14F-4D97-AF65-F5344CB8AC3E}">
        <p14:creationId xmlns:p14="http://schemas.microsoft.com/office/powerpoint/2010/main" val="2784947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89843" y="1088281"/>
            <a:ext cx="8402637" cy="1044575"/>
          </a:xfrm>
        </p:spPr>
        <p:txBody>
          <a:bodyPr/>
          <a:lstStyle/>
          <a:p>
            <a:pPr algn="ctr"/>
            <a:r>
              <a:rPr lang="en-AU" altLang="en-US" sz="2800" b="1" dirty="0" smtClean="0">
                <a:latin typeface="+mn-lt"/>
                <a:ea typeface="MS PGothic" pitchFamily="34" charset="-128"/>
              </a:rPr>
              <a:t>Political Nature Of Setting Accounting Standards</a:t>
            </a:r>
          </a:p>
        </p:txBody>
      </p:sp>
      <p:sp>
        <p:nvSpPr>
          <p:cNvPr id="54275" name="Content Placeholder 2"/>
          <p:cNvSpPr>
            <a:spLocks noGrp="1"/>
          </p:cNvSpPr>
          <p:nvPr>
            <p:ph idx="4294967295"/>
          </p:nvPr>
        </p:nvSpPr>
        <p:spPr>
          <a:xfrm>
            <a:off x="669354" y="1844675"/>
            <a:ext cx="8151118" cy="4843463"/>
          </a:xfrm>
          <a:prstGeom prst="rect">
            <a:avLst/>
          </a:prstGeom>
        </p:spPr>
        <p:txBody>
          <a:bodyPr/>
          <a:lstStyle/>
          <a:p>
            <a:pPr>
              <a:buFont typeface="Arial" panose="020B0604020202020204" pitchFamily="34" charset="0"/>
              <a:buChar char="•"/>
            </a:pPr>
            <a:r>
              <a:rPr lang="en-AU" altLang="en-US" sz="2400" dirty="0" smtClean="0">
                <a:ea typeface="MS PGothic" pitchFamily="34" charset="-128"/>
              </a:rPr>
              <a:t>There is a mix of private and public participation in the standard setting process.</a:t>
            </a:r>
          </a:p>
          <a:p>
            <a:pPr>
              <a:buFont typeface="Wingdings" pitchFamily="2" charset="2"/>
              <a:buChar char="Ø"/>
            </a:pPr>
            <a:endParaRPr lang="en-AU" altLang="en-US" sz="24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Parties that have an interest in accounting standards often have conflicting interests. E.g.</a:t>
            </a:r>
          </a:p>
          <a:p>
            <a:pPr lvl="3">
              <a:buFont typeface="Wingdings" pitchFamily="2" charset="2"/>
              <a:buChar char="Ø"/>
            </a:pPr>
            <a:r>
              <a:rPr lang="en-AU" altLang="en-US" sz="2400" dirty="0" smtClean="0">
                <a:ea typeface="MS PGothic" pitchFamily="34" charset="-128"/>
              </a:rPr>
              <a:t>Internal stakeholders may like flexibility</a:t>
            </a:r>
          </a:p>
          <a:p>
            <a:pPr lvl="3">
              <a:buFont typeface="Wingdings" pitchFamily="2" charset="2"/>
              <a:buChar char="Ø"/>
            </a:pPr>
            <a:r>
              <a:rPr lang="en-AU" altLang="en-US" sz="2400" dirty="0" smtClean="0">
                <a:ea typeface="MS PGothic" pitchFamily="34" charset="-128"/>
              </a:rPr>
              <a:t>External stakeholders may like comparability</a:t>
            </a:r>
          </a:p>
          <a:p>
            <a:pPr lvl="3">
              <a:buFont typeface="Wingdings" pitchFamily="2" charset="2"/>
              <a:buChar char="Ø"/>
            </a:pPr>
            <a:r>
              <a:rPr lang="en-AU" altLang="en-US" sz="2400" dirty="0" smtClean="0">
                <a:ea typeface="MS PGothic" pitchFamily="34" charset="-128"/>
              </a:rPr>
              <a:t>Auditors like objective (auditable) reporting</a:t>
            </a:r>
          </a:p>
          <a:p>
            <a:pPr lvl="1"/>
            <a:endParaRPr lang="en-AU" altLang="en-US" dirty="0" smtClean="0">
              <a:ea typeface="MS PGothic" pitchFamily="34" charset="-128"/>
            </a:endParaRPr>
          </a:p>
        </p:txBody>
      </p:sp>
      <p:sp>
        <p:nvSpPr>
          <p:cNvPr id="5427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342D51EE-F581-47EB-8268-91A06096C986}" type="slidenum">
              <a:rPr lang="en-AU" altLang="en-US" sz="900">
                <a:solidFill>
                  <a:schemeClr val="tx2"/>
                </a:solidFill>
              </a:rPr>
              <a:pPr eaLnBrk="1" hangingPunct="1">
                <a:spcAft>
                  <a:spcPct val="0"/>
                </a:spcAft>
                <a:buFontTx/>
                <a:buNone/>
              </a:pPr>
              <a:t>24</a:t>
            </a:fld>
            <a:endParaRPr lang="en-AU" altLang="en-US" sz="900">
              <a:solidFill>
                <a:schemeClr val="tx2"/>
              </a:solidFill>
            </a:endParaRPr>
          </a:p>
        </p:txBody>
      </p:sp>
    </p:spTree>
    <p:extLst>
      <p:ext uri="{BB962C8B-B14F-4D97-AF65-F5344CB8AC3E}">
        <p14:creationId xmlns:p14="http://schemas.microsoft.com/office/powerpoint/2010/main" val="2712725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590872" y="1052513"/>
            <a:ext cx="8229600" cy="612775"/>
          </a:xfrm>
        </p:spPr>
        <p:txBody>
          <a:bodyPr/>
          <a:lstStyle/>
          <a:p>
            <a:pPr algn="ctr"/>
            <a:r>
              <a:rPr lang="en-AU" altLang="en-US" sz="2800" b="1" dirty="0" smtClean="0">
                <a:latin typeface="+mn-lt"/>
                <a:ea typeface="MS PGothic" pitchFamily="34" charset="-128"/>
              </a:rPr>
              <a:t>Lobbying</a:t>
            </a:r>
          </a:p>
        </p:txBody>
      </p:sp>
      <p:sp>
        <p:nvSpPr>
          <p:cNvPr id="48131" name="Content Placeholder 2"/>
          <p:cNvSpPr>
            <a:spLocks noGrp="1"/>
          </p:cNvSpPr>
          <p:nvPr>
            <p:ph idx="4294967295"/>
          </p:nvPr>
        </p:nvSpPr>
        <p:spPr>
          <a:xfrm>
            <a:off x="597792" y="1825327"/>
            <a:ext cx="8366696" cy="4772025"/>
          </a:xfrm>
          <a:prstGeom prst="rect">
            <a:avLst/>
          </a:prstGeom>
        </p:spPr>
        <p:txBody>
          <a:bodyPr/>
          <a:lstStyle/>
          <a:p>
            <a:pPr>
              <a:buFont typeface="Arial" panose="020B0604020202020204" pitchFamily="34" charset="0"/>
              <a:buChar char="•"/>
            </a:pPr>
            <a:r>
              <a:rPr lang="en-AU" altLang="en-US" sz="2400" dirty="0" smtClean="0">
                <a:ea typeface="MS PGothic" pitchFamily="34" charset="-128"/>
              </a:rPr>
              <a:t>Those affected by accounting standards have an incentive to lobby standard setters to achieve a favourable outcome.</a:t>
            </a:r>
          </a:p>
          <a:p>
            <a:pPr>
              <a:buFont typeface="Arial" panose="020B0604020202020204" pitchFamily="34" charset="0"/>
              <a:buChar char="•"/>
            </a:pPr>
            <a:r>
              <a:rPr lang="en-AU" altLang="en-US" sz="2400" dirty="0" smtClean="0"/>
              <a:t>Lobbying </a:t>
            </a:r>
            <a:r>
              <a:rPr lang="en-AU" altLang="en-US" sz="2400" dirty="0"/>
              <a:t>is viewed as a mechanism through which regulators are informed about policy </a:t>
            </a:r>
            <a:r>
              <a:rPr lang="en-AU" altLang="en-US" sz="2400" dirty="0" smtClean="0"/>
              <a:t>issues.</a:t>
            </a:r>
            <a:endParaRPr lang="en-AU" altLang="en-US" sz="2400" dirty="0"/>
          </a:p>
          <a:p>
            <a:pPr>
              <a:buFont typeface="Arial" panose="020B0604020202020204" pitchFamily="34" charset="0"/>
              <a:buChar char="•"/>
            </a:pPr>
            <a:r>
              <a:rPr lang="en-AU" altLang="en-US" sz="2400" dirty="0" smtClean="0">
                <a:ea typeface="MS PGothic" pitchFamily="34" charset="-128"/>
              </a:rPr>
              <a:t>Those affected must decide:</a:t>
            </a:r>
          </a:p>
          <a:p>
            <a:pPr lvl="4">
              <a:buFont typeface="Wingdings" pitchFamily="2" charset="2"/>
              <a:buChar char="Ø"/>
            </a:pPr>
            <a:r>
              <a:rPr lang="en-AU" altLang="en-US" sz="2400" i="1" dirty="0" smtClean="0">
                <a:ea typeface="MS PGothic" pitchFamily="34" charset="-128"/>
              </a:rPr>
              <a:t>Whether they should lobby.</a:t>
            </a:r>
          </a:p>
          <a:p>
            <a:pPr lvl="4">
              <a:buFont typeface="Wingdings" pitchFamily="2" charset="2"/>
              <a:buChar char="Ø"/>
            </a:pPr>
            <a:r>
              <a:rPr lang="en-AU" altLang="en-US" sz="2400" i="1" dirty="0" smtClean="0">
                <a:ea typeface="MS PGothic" pitchFamily="34" charset="-128"/>
              </a:rPr>
              <a:t>Which method of lobbying they should use.</a:t>
            </a:r>
          </a:p>
          <a:p>
            <a:pPr lvl="4">
              <a:buFont typeface="Wingdings" pitchFamily="2" charset="2"/>
              <a:buChar char="Ø"/>
            </a:pPr>
            <a:r>
              <a:rPr lang="en-AU" altLang="en-US" sz="2400" i="1" dirty="0" smtClean="0">
                <a:ea typeface="MS PGothic" pitchFamily="34" charset="-128"/>
              </a:rPr>
              <a:t>When they should lobby.</a:t>
            </a:r>
          </a:p>
          <a:p>
            <a:pPr lvl="4">
              <a:buFont typeface="Wingdings" pitchFamily="2" charset="2"/>
              <a:buChar char="Ø"/>
            </a:pPr>
            <a:r>
              <a:rPr lang="en-AU" altLang="en-US" sz="2400" i="1" dirty="0" smtClean="0">
                <a:ea typeface="MS PGothic" pitchFamily="34" charset="-128"/>
              </a:rPr>
              <a:t>What arguments they should use to support their position. </a:t>
            </a:r>
            <a:r>
              <a:rPr lang="en-AU" altLang="en-US" sz="2400" b="1" dirty="0" smtClean="0">
                <a:ea typeface="MS PGothic" pitchFamily="34" charset="-128"/>
              </a:rPr>
              <a:t>Must provide a conceptual argument.</a:t>
            </a:r>
            <a:endParaRPr lang="en-AU" altLang="en-US" sz="2400" dirty="0" smtClean="0">
              <a:ea typeface="MS PGothic" pitchFamily="34" charset="-128"/>
            </a:endParaRPr>
          </a:p>
        </p:txBody>
      </p:sp>
      <p:sp>
        <p:nvSpPr>
          <p:cNvPr id="4813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9F4BCD0C-557F-427E-BDF6-C1CFF4794F8B}" type="slidenum">
              <a:rPr lang="en-AU" altLang="en-US" sz="900">
                <a:solidFill>
                  <a:schemeClr val="tx2"/>
                </a:solidFill>
              </a:rPr>
              <a:pPr eaLnBrk="1" hangingPunct="1">
                <a:spcAft>
                  <a:spcPct val="0"/>
                </a:spcAft>
                <a:buFontTx/>
                <a:buNone/>
              </a:pPr>
              <a:t>25</a:t>
            </a:fld>
            <a:endParaRPr lang="en-AU" altLang="en-US" sz="900">
              <a:solidFill>
                <a:schemeClr val="tx2"/>
              </a:solidFill>
            </a:endParaRPr>
          </a:p>
        </p:txBody>
      </p:sp>
    </p:spTree>
    <p:extLst>
      <p:ext uri="{BB962C8B-B14F-4D97-AF65-F5344CB8AC3E}">
        <p14:creationId xmlns:p14="http://schemas.microsoft.com/office/powerpoint/2010/main" val="121769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518864" y="1089025"/>
            <a:ext cx="8229600" cy="611188"/>
          </a:xfrm>
        </p:spPr>
        <p:txBody>
          <a:bodyPr/>
          <a:lstStyle/>
          <a:p>
            <a:pPr algn="ctr"/>
            <a:r>
              <a:rPr lang="en-AU" altLang="en-US" b="1" dirty="0" smtClean="0">
                <a:latin typeface="+mn-lt"/>
                <a:ea typeface="MS PGothic" pitchFamily="34" charset="-128"/>
              </a:rPr>
              <a:t>Lobby Groups in Australia</a:t>
            </a:r>
          </a:p>
        </p:txBody>
      </p:sp>
      <p:sp>
        <p:nvSpPr>
          <p:cNvPr id="50179" name="Content Placeholder 2"/>
          <p:cNvSpPr>
            <a:spLocks noGrp="1"/>
          </p:cNvSpPr>
          <p:nvPr>
            <p:ph idx="4294967295"/>
          </p:nvPr>
        </p:nvSpPr>
        <p:spPr>
          <a:xfrm>
            <a:off x="597668" y="1773238"/>
            <a:ext cx="8078788" cy="4914900"/>
          </a:xfrm>
          <a:prstGeom prst="rect">
            <a:avLst/>
          </a:prstGeom>
        </p:spPr>
        <p:txBody>
          <a:bodyPr/>
          <a:lstStyle/>
          <a:p>
            <a:pPr>
              <a:buFont typeface="Arial" panose="020B0604020202020204" pitchFamily="34" charset="0"/>
              <a:buChar char="•"/>
            </a:pPr>
            <a:r>
              <a:rPr lang="en-AU" altLang="en-US" sz="2400" dirty="0" smtClean="0">
                <a:ea typeface="MS PGothic" pitchFamily="34" charset="-128"/>
              </a:rPr>
              <a:t>Major players in Australia seem to be:</a:t>
            </a:r>
          </a:p>
          <a:p>
            <a:pPr lvl="3">
              <a:buFont typeface="Wingdings" pitchFamily="2" charset="2"/>
              <a:buChar char="Ø"/>
            </a:pPr>
            <a:r>
              <a:rPr lang="en-AU" altLang="en-US" sz="2400" dirty="0" smtClean="0">
                <a:ea typeface="MS PGothic" pitchFamily="34" charset="-128"/>
              </a:rPr>
              <a:t>G100</a:t>
            </a:r>
          </a:p>
          <a:p>
            <a:pPr lvl="1">
              <a:buFont typeface="Wingdings" pitchFamily="2" charset="2"/>
              <a:buChar char="Ø"/>
            </a:pPr>
            <a:endParaRPr lang="en-AU" altLang="en-US" sz="2400" dirty="0" smtClean="0">
              <a:ea typeface="MS PGothic" pitchFamily="34" charset="-128"/>
            </a:endParaRPr>
          </a:p>
          <a:p>
            <a:pPr lvl="3">
              <a:buFont typeface="Wingdings" pitchFamily="2" charset="2"/>
              <a:buChar char="Ø"/>
            </a:pPr>
            <a:r>
              <a:rPr lang="en-AU" altLang="en-US" sz="2400" dirty="0" smtClean="0">
                <a:ea typeface="MS PGothic" pitchFamily="34" charset="-128"/>
              </a:rPr>
              <a:t>Large accounting firms</a:t>
            </a:r>
          </a:p>
          <a:p>
            <a:pPr lvl="1">
              <a:buFont typeface="Wingdings" pitchFamily="2" charset="2"/>
              <a:buChar char="Ø"/>
            </a:pPr>
            <a:endParaRPr lang="en-AU" altLang="en-US" sz="2400" dirty="0" smtClean="0">
              <a:ea typeface="MS PGothic" pitchFamily="34" charset="-128"/>
            </a:endParaRPr>
          </a:p>
          <a:p>
            <a:pPr lvl="3">
              <a:buFont typeface="Wingdings" pitchFamily="2" charset="2"/>
              <a:buChar char="Ø"/>
            </a:pPr>
            <a:r>
              <a:rPr lang="en-AU" altLang="en-US" sz="2400" dirty="0" smtClean="0">
                <a:ea typeface="MS PGothic" pitchFamily="34" charset="-128"/>
              </a:rPr>
              <a:t>Professional accounting bodies</a:t>
            </a:r>
          </a:p>
          <a:p>
            <a:pPr lvl="1">
              <a:buFont typeface="Wingdings" pitchFamily="2" charset="2"/>
              <a:buChar char="Ø"/>
            </a:pPr>
            <a:endParaRPr lang="en-AU" altLang="en-US" sz="2400" dirty="0" smtClean="0">
              <a:ea typeface="MS PGothic" pitchFamily="34" charset="-128"/>
            </a:endParaRPr>
          </a:p>
          <a:p>
            <a:pPr lvl="3">
              <a:buFont typeface="Wingdings" pitchFamily="2" charset="2"/>
              <a:buChar char="Ø"/>
            </a:pPr>
            <a:r>
              <a:rPr lang="en-AU" altLang="en-US" sz="2400" dirty="0" smtClean="0">
                <a:ea typeface="MS PGothic" pitchFamily="34" charset="-128"/>
              </a:rPr>
              <a:t>ASX</a:t>
            </a:r>
          </a:p>
          <a:p>
            <a:pPr lvl="1">
              <a:buFont typeface="Wingdings" pitchFamily="2" charset="2"/>
              <a:buChar char="Ø"/>
            </a:pPr>
            <a:endParaRPr lang="en-AU" altLang="en-US" sz="2400" dirty="0" smtClean="0">
              <a:ea typeface="MS PGothic" pitchFamily="34" charset="-128"/>
            </a:endParaRPr>
          </a:p>
          <a:p>
            <a:pPr lvl="3">
              <a:buFont typeface="Wingdings" pitchFamily="2" charset="2"/>
              <a:buChar char="Ø"/>
            </a:pPr>
            <a:r>
              <a:rPr lang="en-AU" altLang="en-US" sz="2400" dirty="0" smtClean="0">
                <a:ea typeface="MS PGothic" pitchFamily="34" charset="-128"/>
              </a:rPr>
              <a:t>Major banks</a:t>
            </a:r>
          </a:p>
          <a:p>
            <a:pPr lvl="1"/>
            <a:endParaRPr lang="en-AU" altLang="en-US" dirty="0" smtClean="0">
              <a:ea typeface="MS PGothic" pitchFamily="34" charset="-128"/>
            </a:endParaRPr>
          </a:p>
        </p:txBody>
      </p:sp>
      <p:sp>
        <p:nvSpPr>
          <p:cNvPr id="5018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63EC4BF2-02EE-4C39-83A1-780FADCA2530}" type="slidenum">
              <a:rPr lang="en-AU" altLang="en-US" sz="900">
                <a:solidFill>
                  <a:schemeClr val="tx2"/>
                </a:solidFill>
              </a:rPr>
              <a:pPr eaLnBrk="1" hangingPunct="1">
                <a:spcAft>
                  <a:spcPct val="0"/>
                </a:spcAft>
                <a:buFontTx/>
                <a:buNone/>
              </a:pPr>
              <a:t>26</a:t>
            </a:fld>
            <a:endParaRPr lang="en-AU" altLang="en-US" sz="900">
              <a:solidFill>
                <a:schemeClr val="tx2"/>
              </a:solidFill>
            </a:endParaRPr>
          </a:p>
        </p:txBody>
      </p:sp>
    </p:spTree>
    <p:extLst>
      <p:ext uri="{BB962C8B-B14F-4D97-AF65-F5344CB8AC3E}">
        <p14:creationId xmlns:p14="http://schemas.microsoft.com/office/powerpoint/2010/main" val="3800584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518864" y="1124545"/>
            <a:ext cx="8229600" cy="576263"/>
          </a:xfrm>
        </p:spPr>
        <p:txBody>
          <a:bodyPr/>
          <a:lstStyle/>
          <a:p>
            <a:pPr algn="ctr"/>
            <a:r>
              <a:rPr lang="en-AU" altLang="en-US" sz="2800" b="1" dirty="0" smtClean="0">
                <a:latin typeface="+mn-lt"/>
                <a:ea typeface="MS PGothic" pitchFamily="34" charset="-128"/>
              </a:rPr>
              <a:t>Advantages of Regulation</a:t>
            </a:r>
          </a:p>
        </p:txBody>
      </p:sp>
      <p:sp>
        <p:nvSpPr>
          <p:cNvPr id="51203" name="Content Placeholder 2"/>
          <p:cNvSpPr>
            <a:spLocks noGrp="1"/>
          </p:cNvSpPr>
          <p:nvPr>
            <p:ph idx="4294967295"/>
          </p:nvPr>
        </p:nvSpPr>
        <p:spPr>
          <a:xfrm>
            <a:off x="668660" y="1970236"/>
            <a:ext cx="8151812" cy="4483100"/>
          </a:xfrm>
          <a:prstGeom prst="rect">
            <a:avLst/>
          </a:prstGeom>
        </p:spPr>
        <p:txBody>
          <a:bodyPr/>
          <a:lstStyle/>
          <a:p>
            <a:pPr>
              <a:buFont typeface="Arial" panose="020B0604020202020204" pitchFamily="34" charset="0"/>
              <a:buChar char="•"/>
            </a:pPr>
            <a:r>
              <a:rPr lang="en-AU" altLang="en-US" sz="2400" dirty="0" smtClean="0">
                <a:ea typeface="MS PGothic" pitchFamily="34" charset="-128"/>
              </a:rPr>
              <a:t>Increased efficiency in allocating capital</a:t>
            </a:r>
          </a:p>
          <a:p>
            <a:pPr marL="0" indent="0"/>
            <a:endParaRPr lang="en-AU" altLang="en-US" sz="3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Cheaper production</a:t>
            </a:r>
          </a:p>
          <a:p>
            <a:pPr>
              <a:buFont typeface="Arial" panose="020B0604020202020204" pitchFamily="34" charset="0"/>
              <a:buChar char="•"/>
            </a:pPr>
            <a:endParaRPr lang="en-AU" altLang="en-US" sz="3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Check on perquisites</a:t>
            </a:r>
          </a:p>
          <a:p>
            <a:pPr>
              <a:buFont typeface="Arial" panose="020B0604020202020204" pitchFamily="34" charset="0"/>
              <a:buChar char="•"/>
            </a:pPr>
            <a:endParaRPr lang="en-AU" altLang="en-US" sz="3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Public confidence</a:t>
            </a:r>
          </a:p>
          <a:p>
            <a:pPr>
              <a:buFont typeface="Arial" panose="020B0604020202020204" pitchFamily="34" charset="0"/>
              <a:buChar char="•"/>
            </a:pPr>
            <a:endParaRPr lang="en-AU" altLang="en-US" sz="3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Standardisation</a:t>
            </a:r>
          </a:p>
          <a:p>
            <a:pPr>
              <a:buFont typeface="Arial" panose="020B0604020202020204" pitchFamily="34" charset="0"/>
              <a:buChar char="•"/>
            </a:pPr>
            <a:endParaRPr lang="en-AU" altLang="en-US" sz="300" dirty="0" smtClean="0">
              <a:ea typeface="MS PGothic" pitchFamily="34" charset="-128"/>
            </a:endParaRPr>
          </a:p>
          <a:p>
            <a:pPr>
              <a:buFont typeface="Arial" panose="020B0604020202020204" pitchFamily="34" charset="0"/>
              <a:buChar char="•"/>
            </a:pPr>
            <a:r>
              <a:rPr lang="en-AU" altLang="en-US" sz="2400" dirty="0" smtClean="0">
                <a:ea typeface="MS PGothic" pitchFamily="34" charset="-128"/>
              </a:rPr>
              <a:t>Public good</a:t>
            </a:r>
          </a:p>
        </p:txBody>
      </p:sp>
      <p:sp>
        <p:nvSpPr>
          <p:cNvPr id="5120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3EBA671E-40DC-4E90-8BCC-B28E1BDF8FC2}" type="slidenum">
              <a:rPr lang="en-AU" altLang="en-US" sz="900">
                <a:solidFill>
                  <a:schemeClr val="tx2"/>
                </a:solidFill>
              </a:rPr>
              <a:pPr eaLnBrk="1" hangingPunct="1">
                <a:spcAft>
                  <a:spcPct val="0"/>
                </a:spcAft>
                <a:buFontTx/>
                <a:buNone/>
              </a:pPr>
              <a:t>27</a:t>
            </a:fld>
            <a:endParaRPr lang="en-AU" altLang="en-US" sz="900">
              <a:solidFill>
                <a:schemeClr val="tx2"/>
              </a:solidFill>
            </a:endParaRPr>
          </a:p>
        </p:txBody>
      </p:sp>
    </p:spTree>
    <p:extLst>
      <p:ext uri="{BB962C8B-B14F-4D97-AF65-F5344CB8AC3E}">
        <p14:creationId xmlns:p14="http://schemas.microsoft.com/office/powerpoint/2010/main" val="2337172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26680" y="1052736"/>
            <a:ext cx="8229600" cy="1008112"/>
          </a:xfrm>
        </p:spPr>
        <p:txBody>
          <a:bodyPr/>
          <a:lstStyle/>
          <a:p>
            <a:pPr algn="ctr"/>
            <a:r>
              <a:rPr lang="en-AU" altLang="en-US" sz="2800" b="1" dirty="0" smtClean="0">
                <a:latin typeface="+mn-lt"/>
                <a:ea typeface="MS PGothic" pitchFamily="34" charset="-128"/>
              </a:rPr>
              <a:t>Disadvantages of Regulation</a:t>
            </a:r>
          </a:p>
        </p:txBody>
      </p:sp>
      <p:sp>
        <p:nvSpPr>
          <p:cNvPr id="52227" name="Content Placeholder 2"/>
          <p:cNvSpPr>
            <a:spLocks noGrp="1"/>
          </p:cNvSpPr>
          <p:nvPr>
            <p:ph idx="4294967295"/>
          </p:nvPr>
        </p:nvSpPr>
        <p:spPr>
          <a:xfrm>
            <a:off x="395536" y="1854694"/>
            <a:ext cx="8856984" cy="4958682"/>
          </a:xfrm>
          <a:prstGeom prst="rect">
            <a:avLst/>
          </a:prstGeom>
        </p:spPr>
        <p:txBody>
          <a:bodyPr/>
          <a:lstStyle/>
          <a:p>
            <a:pPr>
              <a:lnSpc>
                <a:spcPct val="80000"/>
              </a:lnSpc>
              <a:buFont typeface="Arial" panose="020B0604020202020204" pitchFamily="34" charset="0"/>
              <a:buChar char="•"/>
            </a:pPr>
            <a:r>
              <a:rPr lang="en-AU" altLang="en-US" sz="2400" dirty="0" smtClean="0"/>
              <a:t>Difficult to achieve efficiency and equity</a:t>
            </a:r>
          </a:p>
          <a:p>
            <a:pPr marL="0" indent="0">
              <a:lnSpc>
                <a:spcPct val="80000"/>
              </a:lnSpc>
            </a:pPr>
            <a:endParaRPr lang="en-AU" altLang="en-US" sz="2200" dirty="0" smtClean="0"/>
          </a:p>
          <a:p>
            <a:pPr>
              <a:lnSpc>
                <a:spcPct val="80000"/>
              </a:lnSpc>
              <a:buFont typeface="Arial" panose="020B0604020202020204" pitchFamily="34" charset="0"/>
              <a:buChar char="•"/>
            </a:pPr>
            <a:r>
              <a:rPr lang="en-AU" altLang="en-US" sz="2400" dirty="0" smtClean="0"/>
              <a:t>Determining the optimal quantity of information is problematic</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400" dirty="0" smtClean="0"/>
              <a:t>Regulation is difficult to reverse</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400" dirty="0" smtClean="0"/>
              <a:t>Communication is restricted</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400" dirty="0" smtClean="0"/>
              <a:t>Reporting entities are different</a:t>
            </a:r>
          </a:p>
          <a:p>
            <a:pPr>
              <a:lnSpc>
                <a:spcPct val="80000"/>
              </a:lnSpc>
              <a:buFont typeface="Wingdings" pitchFamily="2" charset="2"/>
              <a:buChar char="Ø"/>
            </a:pPr>
            <a:endParaRPr lang="en-AU" altLang="en-US" sz="2200" dirty="0" smtClean="0"/>
          </a:p>
          <a:p>
            <a:pPr>
              <a:lnSpc>
                <a:spcPct val="80000"/>
              </a:lnSpc>
              <a:buFont typeface="Arial" panose="020B0604020202020204" pitchFamily="34" charset="0"/>
              <a:buChar char="•"/>
            </a:pPr>
            <a:r>
              <a:rPr lang="en-AU" altLang="en-US" sz="2400" dirty="0" smtClean="0"/>
              <a:t>There is lobbying</a:t>
            </a:r>
          </a:p>
        </p:txBody>
      </p:sp>
      <p:sp>
        <p:nvSpPr>
          <p:cNvPr id="5222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116D32AC-4CF3-41ED-AD46-58EE7E75DB34}" type="slidenum">
              <a:rPr lang="en-AU" altLang="en-US" sz="900">
                <a:solidFill>
                  <a:schemeClr val="tx2"/>
                </a:solidFill>
              </a:rPr>
              <a:pPr eaLnBrk="1" hangingPunct="1">
                <a:spcAft>
                  <a:spcPct val="0"/>
                </a:spcAft>
                <a:buFontTx/>
                <a:buNone/>
              </a:pPr>
              <a:t>28</a:t>
            </a:fld>
            <a:endParaRPr lang="en-AU" altLang="en-US" sz="900">
              <a:solidFill>
                <a:schemeClr val="tx2"/>
              </a:solidFill>
            </a:endParaRPr>
          </a:p>
        </p:txBody>
      </p:sp>
    </p:spTree>
    <p:extLst>
      <p:ext uri="{BB962C8B-B14F-4D97-AF65-F5344CB8AC3E}">
        <p14:creationId xmlns:p14="http://schemas.microsoft.com/office/powerpoint/2010/main" val="18444984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46856" y="1197124"/>
            <a:ext cx="8229600" cy="647700"/>
          </a:xfrm>
        </p:spPr>
        <p:txBody>
          <a:bodyPr/>
          <a:lstStyle/>
          <a:p>
            <a:pPr algn="ctr"/>
            <a:r>
              <a:rPr lang="en-AU" altLang="en-US" sz="2800" b="1" dirty="0" smtClean="0">
                <a:latin typeface="+mn-lt"/>
              </a:rPr>
              <a:t>Timeline: Australian Accounting Standards</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449778406"/>
              </p:ext>
            </p:extLst>
          </p:nvPr>
        </p:nvGraphicFramePr>
        <p:xfrm>
          <a:off x="-678432" y="1628800"/>
          <a:ext cx="9231560" cy="51313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60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36D065CD-9624-4525-BF20-1680899CE34E}" type="slidenum">
              <a:rPr lang="en-AU" altLang="en-US" sz="900">
                <a:solidFill>
                  <a:schemeClr val="tx2"/>
                </a:solidFill>
              </a:rPr>
              <a:pPr eaLnBrk="1" hangingPunct="1">
                <a:spcAft>
                  <a:spcPct val="0"/>
                </a:spcAft>
                <a:buFontTx/>
                <a:buNone/>
              </a:pPr>
              <a:t>29</a:t>
            </a:fld>
            <a:endParaRPr lang="en-AU" altLang="en-US" sz="900">
              <a:solidFill>
                <a:schemeClr val="tx2"/>
              </a:solidFill>
            </a:endParaRPr>
          </a:p>
        </p:txBody>
      </p:sp>
    </p:spTree>
    <p:extLst>
      <p:ext uri="{BB962C8B-B14F-4D97-AF65-F5344CB8AC3E}">
        <p14:creationId xmlns:p14="http://schemas.microsoft.com/office/powerpoint/2010/main" val="3742741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67545" y="1052736"/>
            <a:ext cx="8280919" cy="900261"/>
          </a:xfrm>
        </p:spPr>
        <p:txBody>
          <a:bodyPr/>
          <a:lstStyle/>
          <a:p>
            <a:pPr algn="ctr" eaLnBrk="1" hangingPunct="1"/>
            <a:r>
              <a:rPr lang="en-AU" altLang="en-US" sz="2800" b="1" dirty="0" smtClean="0">
                <a:latin typeface="+mn-lt"/>
                <a:ea typeface="MS PGothic" pitchFamily="34" charset="-128"/>
                <a:cs typeface="Times New Roman" pitchFamily="18" charset="0"/>
              </a:rPr>
              <a:t>International Accounting Standards</a:t>
            </a:r>
            <a:endParaRPr lang="en-US" altLang="en-US" sz="2800" b="1" dirty="0" smtClean="0">
              <a:latin typeface="+mn-lt"/>
              <a:ea typeface="MS PGothic" pitchFamily="34" charset="-128"/>
              <a:cs typeface="Times New Roman" pitchFamily="18" charset="0"/>
            </a:endParaRPr>
          </a:p>
        </p:txBody>
      </p:sp>
      <p:sp>
        <p:nvSpPr>
          <p:cNvPr id="26627" name="Rectangle 3"/>
          <p:cNvSpPr>
            <a:spLocks noGrp="1" noChangeArrowheads="1"/>
          </p:cNvSpPr>
          <p:nvPr>
            <p:ph idx="4294967295"/>
          </p:nvPr>
        </p:nvSpPr>
        <p:spPr>
          <a:xfrm>
            <a:off x="522163" y="1772369"/>
            <a:ext cx="8442325" cy="4752975"/>
          </a:xfrm>
          <a:prstGeom prst="rect">
            <a:avLst/>
          </a:prstGeom>
        </p:spPr>
        <p:txBody>
          <a:bodyPr/>
          <a:lstStyle/>
          <a:p>
            <a:pPr eaLnBrk="1" hangingPunct="1">
              <a:lnSpc>
                <a:spcPct val="90000"/>
              </a:lnSpc>
              <a:buFont typeface="Arial" panose="020B0604020202020204" pitchFamily="34" charset="0"/>
              <a:buChar char="•"/>
            </a:pPr>
            <a:r>
              <a:rPr lang="en-AU" altLang="en-US" sz="2400" dirty="0" smtClean="0"/>
              <a:t>From 2000 Australia adopted a policy of harmonisation  with international accounting standards</a:t>
            </a:r>
          </a:p>
          <a:p>
            <a:pPr marL="342900" indent="-342900" eaLnBrk="1" hangingPunct="1">
              <a:lnSpc>
                <a:spcPct val="90000"/>
              </a:lnSpc>
              <a:buFont typeface="Wingdings" pitchFamily="2" charset="2"/>
              <a:buChar char="Ø"/>
            </a:pPr>
            <a:endParaRPr lang="en-AU" altLang="en-US" sz="2400" dirty="0" smtClean="0"/>
          </a:p>
          <a:p>
            <a:pPr eaLnBrk="1" hangingPunct="1">
              <a:lnSpc>
                <a:spcPct val="90000"/>
              </a:lnSpc>
              <a:buFont typeface="Arial" panose="020B0604020202020204" pitchFamily="34" charset="0"/>
              <a:buChar char="•"/>
            </a:pPr>
            <a:r>
              <a:rPr lang="en-AU" altLang="en-US" sz="2400" dirty="0" smtClean="0"/>
              <a:t>In 2002 the FRC made the decision that Australia would adopt international accounting standards from </a:t>
            </a:r>
            <a:r>
              <a:rPr lang="en-AU" altLang="en-US" sz="2400" b="1" dirty="0" smtClean="0"/>
              <a:t>1 January 2005.  </a:t>
            </a:r>
          </a:p>
          <a:p>
            <a:pPr marL="342900" indent="-342900" eaLnBrk="1" hangingPunct="1">
              <a:lnSpc>
                <a:spcPct val="90000"/>
              </a:lnSpc>
              <a:buFont typeface="Wingdings" pitchFamily="2" charset="2"/>
              <a:buChar char="Ø"/>
            </a:pPr>
            <a:endParaRPr lang="en-AU" altLang="en-US" sz="2400" dirty="0" smtClean="0"/>
          </a:p>
          <a:p>
            <a:pPr eaLnBrk="1" hangingPunct="1">
              <a:lnSpc>
                <a:spcPct val="90000"/>
              </a:lnSpc>
              <a:buFont typeface="Arial" panose="020B0604020202020204" pitchFamily="34" charset="0"/>
              <a:buChar char="•"/>
            </a:pPr>
            <a:r>
              <a:rPr lang="en-AU" altLang="en-US" sz="2400" dirty="0" smtClean="0"/>
              <a:t>Compliance with AASB ensures compliance with IFRS but the standards are not identical</a:t>
            </a:r>
          </a:p>
          <a:p>
            <a:pPr marL="1249363" lvl="1" indent="-342900" eaLnBrk="1" hangingPunct="1">
              <a:lnSpc>
                <a:spcPct val="90000"/>
              </a:lnSpc>
              <a:buFont typeface="Wingdings" pitchFamily="2" charset="2"/>
              <a:buChar char="Ø"/>
            </a:pPr>
            <a:r>
              <a:rPr lang="en-AU" altLang="en-US" sz="2400" dirty="0" smtClean="0"/>
              <a:t>Less choices in accounting treatment </a:t>
            </a:r>
          </a:p>
          <a:p>
            <a:pPr marL="1249363" lvl="1" indent="-342900" eaLnBrk="1" hangingPunct="1">
              <a:lnSpc>
                <a:spcPct val="90000"/>
              </a:lnSpc>
              <a:buFont typeface="Wingdings" pitchFamily="2" charset="2"/>
              <a:buChar char="Ø"/>
            </a:pPr>
            <a:r>
              <a:rPr lang="en-AU" altLang="en-US" sz="2400" dirty="0" smtClean="0"/>
              <a:t>Additional requirements</a:t>
            </a:r>
          </a:p>
          <a:p>
            <a:pPr marL="1249363" lvl="1" indent="-342900" eaLnBrk="1" hangingPunct="1">
              <a:lnSpc>
                <a:spcPct val="90000"/>
              </a:lnSpc>
              <a:buFont typeface="Wingdings" pitchFamily="2" charset="2"/>
              <a:buChar char="Ø"/>
            </a:pPr>
            <a:r>
              <a:rPr lang="en-AU" altLang="en-US" sz="2400" dirty="0" smtClean="0"/>
              <a:t>Australian standards are sector neutral</a:t>
            </a:r>
          </a:p>
          <a:p>
            <a:pPr marL="1249363" lvl="1" indent="-342900" eaLnBrk="1" hangingPunct="1">
              <a:lnSpc>
                <a:spcPct val="90000"/>
              </a:lnSpc>
              <a:buFont typeface="Wingdings" pitchFamily="2" charset="2"/>
              <a:buChar char="Ø"/>
            </a:pPr>
            <a:endParaRPr lang="en-AU" altLang="en-US" sz="2400" dirty="0" smtClean="0"/>
          </a:p>
          <a:p>
            <a:pPr marL="342900" indent="-342900" eaLnBrk="1" hangingPunct="1">
              <a:lnSpc>
                <a:spcPct val="90000"/>
              </a:lnSpc>
              <a:buFont typeface="Wingdings" pitchFamily="2" charset="2"/>
              <a:buChar char="Ø"/>
            </a:pPr>
            <a:endParaRPr lang="en-AU" altLang="en-US" sz="2400" dirty="0" smtClean="0"/>
          </a:p>
          <a:p>
            <a:pPr marL="342900" indent="-342900" eaLnBrk="1" hangingPunct="1">
              <a:lnSpc>
                <a:spcPct val="90000"/>
              </a:lnSpc>
            </a:pPr>
            <a:endParaRPr lang="en-AU" altLang="en-US" sz="1800" i="1" dirty="0" smtClean="0"/>
          </a:p>
        </p:txBody>
      </p:sp>
      <p:sp>
        <p:nvSpPr>
          <p:cNvPr id="26628" name="Slide Number Placeholder 5"/>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9D502D9C-0D3A-4AE3-8F0F-DB538281C550}" type="slidenum">
              <a:rPr lang="en-US" altLang="en-US" sz="900">
                <a:latin typeface="Times New Roman" pitchFamily="18" charset="0"/>
                <a:ea typeface="MS PGothic" pitchFamily="34" charset="-128"/>
              </a:rPr>
              <a:pPr eaLnBrk="1" hangingPunct="1">
                <a:spcAft>
                  <a:spcPct val="0"/>
                </a:spcAft>
                <a:buFontTx/>
                <a:buNone/>
              </a:pPr>
              <a:t>30</a:t>
            </a:fld>
            <a:endParaRPr lang="en-US" altLang="en-US" sz="900">
              <a:latin typeface="Times New Roman" pitchFamily="18" charset="0"/>
              <a:ea typeface="MS PGothic" pitchFamily="34" charset="-128"/>
            </a:endParaRPr>
          </a:p>
        </p:txBody>
      </p:sp>
    </p:spTree>
    <p:extLst>
      <p:ext uri="{BB962C8B-B14F-4D97-AF65-F5344CB8AC3E}">
        <p14:creationId xmlns:p14="http://schemas.microsoft.com/office/powerpoint/2010/main" val="3446898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518864" y="1124744"/>
            <a:ext cx="8229600" cy="828675"/>
          </a:xfrm>
        </p:spPr>
        <p:txBody>
          <a:bodyPr/>
          <a:lstStyle/>
          <a:p>
            <a:pPr algn="ctr"/>
            <a:r>
              <a:rPr lang="en-AU" altLang="en-US" sz="2800" b="1" dirty="0" smtClean="0">
                <a:latin typeface="+mn-lt"/>
                <a:ea typeface="MS PGothic" pitchFamily="34" charset="-128"/>
              </a:rPr>
              <a:t>Effect of Adoption of IFRS</a:t>
            </a:r>
          </a:p>
        </p:txBody>
      </p:sp>
      <p:sp>
        <p:nvSpPr>
          <p:cNvPr id="27651" name="Content Placeholder 2"/>
          <p:cNvSpPr>
            <a:spLocks noGrp="1"/>
          </p:cNvSpPr>
          <p:nvPr>
            <p:ph idx="4294967295"/>
          </p:nvPr>
        </p:nvSpPr>
        <p:spPr>
          <a:xfrm>
            <a:off x="382588" y="1773238"/>
            <a:ext cx="8223250" cy="5022850"/>
          </a:xfrm>
          <a:prstGeom prst="rect">
            <a:avLst/>
          </a:prstGeom>
        </p:spPr>
        <p:txBody>
          <a:bodyPr/>
          <a:lstStyle/>
          <a:p>
            <a:pPr>
              <a:buFont typeface="Arial" panose="020B0604020202020204" pitchFamily="34" charset="0"/>
              <a:buChar char="•"/>
            </a:pPr>
            <a:r>
              <a:rPr lang="en-AU" altLang="en-US" sz="2400" dirty="0" smtClean="0">
                <a:sym typeface="Marlett" pitchFamily="2" charset="2"/>
              </a:rPr>
              <a:t>From 2005 </a:t>
            </a:r>
          </a:p>
          <a:p>
            <a:pPr lvl="2">
              <a:buFont typeface="Wingdings" panose="05000000000000000000" pitchFamily="2" charset="2"/>
              <a:buChar char="Ø"/>
            </a:pPr>
            <a:r>
              <a:rPr lang="en-AU" altLang="en-US" sz="2400" dirty="0" smtClean="0">
                <a:sym typeface="Marlett" pitchFamily="2" charset="2"/>
              </a:rPr>
              <a:t> Australia </a:t>
            </a:r>
            <a:r>
              <a:rPr lang="en-AU" altLang="en-US" sz="2400" dirty="0">
                <a:sym typeface="Marlett" pitchFamily="2" charset="2"/>
              </a:rPr>
              <a:t>has less influence over the development of standards that Australian companies use</a:t>
            </a:r>
          </a:p>
          <a:p>
            <a:pPr>
              <a:buFont typeface="Arial" panose="020B0604020202020204" pitchFamily="34" charset="0"/>
              <a:buChar char="•"/>
            </a:pPr>
            <a:r>
              <a:rPr lang="en-AU" altLang="en-US" sz="2400" dirty="0" smtClean="0">
                <a:sym typeface="Marlett" pitchFamily="2" charset="2"/>
              </a:rPr>
              <a:t>Australia participates in international standard setting process </a:t>
            </a:r>
          </a:p>
          <a:p>
            <a:pPr>
              <a:buFont typeface="Arial" panose="020B0604020202020204" pitchFamily="34" charset="0"/>
              <a:buChar char="•"/>
            </a:pPr>
            <a:r>
              <a:rPr lang="en-AU" altLang="en-US" sz="2400" dirty="0" smtClean="0"/>
              <a:t>Australia </a:t>
            </a:r>
            <a:r>
              <a:rPr lang="en-AU" altLang="en-US" sz="2400" dirty="0"/>
              <a:t>is part of the Asian-Oceania Standard Setters </a:t>
            </a:r>
            <a:r>
              <a:rPr lang="en-AU" altLang="en-US" sz="2400" dirty="0" smtClean="0"/>
              <a:t>Group</a:t>
            </a:r>
            <a:endParaRPr lang="en-AU" altLang="en-US" sz="2400" dirty="0" smtClean="0">
              <a:ea typeface="MS PGothic" pitchFamily="34" charset="-128"/>
              <a:sym typeface="Marlett" pitchFamily="2" charset="2"/>
            </a:endParaRPr>
          </a:p>
          <a:p>
            <a:pPr>
              <a:buFont typeface="Arial" panose="020B0604020202020204" pitchFamily="34" charset="0"/>
              <a:buChar char="•"/>
            </a:pPr>
            <a:r>
              <a:rPr lang="en-AU" altLang="en-US" sz="2400" dirty="0" smtClean="0">
                <a:sym typeface="Marlett" pitchFamily="2" charset="2"/>
              </a:rPr>
              <a:t>Many changes made to the standards e.g. </a:t>
            </a:r>
            <a:r>
              <a:rPr lang="en-AU" altLang="en-US" sz="2400" b="1" dirty="0" smtClean="0">
                <a:sym typeface="Marlett" pitchFamily="2" charset="2"/>
              </a:rPr>
              <a:t>intangibles, leases </a:t>
            </a:r>
            <a:endParaRPr lang="en-AU" altLang="en-US" sz="2400" b="1" dirty="0">
              <a:sym typeface="Marlett" pitchFamily="2" charset="2"/>
            </a:endParaRPr>
          </a:p>
          <a:p>
            <a:pPr>
              <a:buFont typeface="Arial" panose="020B0604020202020204" pitchFamily="34" charset="0"/>
              <a:buChar char="•"/>
            </a:pPr>
            <a:r>
              <a:rPr lang="en-AU" altLang="en-US" sz="2400" dirty="0" smtClean="0">
                <a:sym typeface="Marlett" pitchFamily="2" charset="2"/>
              </a:rPr>
              <a:t>The IASB and the </a:t>
            </a:r>
            <a:r>
              <a:rPr lang="en-AU" altLang="en-US" sz="2400" b="1" dirty="0" smtClean="0">
                <a:sym typeface="Marlett" pitchFamily="2" charset="2"/>
              </a:rPr>
              <a:t>FASB</a:t>
            </a:r>
            <a:r>
              <a:rPr lang="en-AU" altLang="en-US" sz="2400" dirty="0" smtClean="0">
                <a:sym typeface="Marlett" pitchFamily="2" charset="2"/>
              </a:rPr>
              <a:t>: convergence of accounting standards</a:t>
            </a:r>
          </a:p>
          <a:p>
            <a:endParaRPr lang="en-AU" altLang="en-US" sz="2000" dirty="0" smtClean="0"/>
          </a:p>
        </p:txBody>
      </p:sp>
      <p:sp>
        <p:nvSpPr>
          <p:cNvPr id="2765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A1382C51-CB1B-4D9D-BE8A-F2C5CD822D93}" type="slidenum">
              <a:rPr lang="en-AU" altLang="en-US" sz="900">
                <a:solidFill>
                  <a:schemeClr val="tx2"/>
                </a:solidFill>
              </a:rPr>
              <a:pPr eaLnBrk="1" hangingPunct="1">
                <a:spcAft>
                  <a:spcPct val="0"/>
                </a:spcAft>
                <a:buFontTx/>
                <a:buNone/>
              </a:pPr>
              <a:t>31</a:t>
            </a:fld>
            <a:endParaRPr lang="en-AU" altLang="en-US" sz="900">
              <a:solidFill>
                <a:schemeClr val="tx2"/>
              </a:solidFill>
            </a:endParaRPr>
          </a:p>
        </p:txBody>
      </p:sp>
    </p:spTree>
    <p:extLst>
      <p:ext uri="{BB962C8B-B14F-4D97-AF65-F5344CB8AC3E}">
        <p14:creationId xmlns:p14="http://schemas.microsoft.com/office/powerpoint/2010/main" val="3785745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46088" y="1017613"/>
            <a:ext cx="8229600" cy="611187"/>
          </a:xfrm>
        </p:spPr>
        <p:txBody>
          <a:bodyPr/>
          <a:lstStyle/>
          <a:p>
            <a:pPr algn="ctr"/>
            <a:r>
              <a:rPr lang="en-AU" altLang="en-US" sz="2800" b="1" dirty="0" smtClean="0">
                <a:latin typeface="+mn-lt"/>
                <a:ea typeface="MS PGothic" pitchFamily="34" charset="-128"/>
              </a:rPr>
              <a:t>Accounting Harmonisation</a:t>
            </a:r>
          </a:p>
        </p:txBody>
      </p:sp>
      <p:sp>
        <p:nvSpPr>
          <p:cNvPr id="28675" name="Content Placeholder 2"/>
          <p:cNvSpPr>
            <a:spLocks noGrp="1"/>
          </p:cNvSpPr>
          <p:nvPr>
            <p:ph idx="4294967295"/>
          </p:nvPr>
        </p:nvSpPr>
        <p:spPr>
          <a:xfrm>
            <a:off x="539552" y="1645369"/>
            <a:ext cx="8223250" cy="4879975"/>
          </a:xfrm>
          <a:prstGeom prst="rect">
            <a:avLst/>
          </a:prstGeom>
        </p:spPr>
        <p:txBody>
          <a:bodyPr/>
          <a:lstStyle/>
          <a:p>
            <a:pPr marL="0" indent="0"/>
            <a:r>
              <a:rPr lang="en-AU" altLang="en-US" sz="2400" b="1" dirty="0" smtClean="0"/>
              <a:t>Benefits:</a:t>
            </a:r>
            <a:endParaRPr lang="en-AU" altLang="en-US" sz="2400" b="1" dirty="0"/>
          </a:p>
          <a:p>
            <a:pPr>
              <a:buFont typeface="Arial" panose="020B0604020202020204" pitchFamily="34" charset="0"/>
              <a:buChar char="•"/>
            </a:pPr>
            <a:r>
              <a:rPr lang="en-AU" altLang="en-US" sz="2400" dirty="0" smtClean="0">
                <a:ea typeface="MS PGothic" pitchFamily="34" charset="-128"/>
              </a:rPr>
              <a:t>International comparability</a:t>
            </a:r>
          </a:p>
          <a:p>
            <a:pPr>
              <a:buFont typeface="Arial" panose="020B0604020202020204" pitchFamily="34" charset="0"/>
              <a:buChar char="•"/>
            </a:pPr>
            <a:r>
              <a:rPr lang="en-AU" altLang="en-US" sz="2400" dirty="0" smtClean="0">
                <a:ea typeface="MS PGothic" pitchFamily="34" charset="-128"/>
              </a:rPr>
              <a:t>Reduced cost of capital</a:t>
            </a:r>
          </a:p>
          <a:p>
            <a:pPr>
              <a:buFont typeface="Arial" panose="020B0604020202020204" pitchFamily="34" charset="0"/>
              <a:buChar char="•"/>
            </a:pPr>
            <a:r>
              <a:rPr lang="en-AU" altLang="en-US" sz="2400" dirty="0" smtClean="0">
                <a:ea typeface="MS PGothic" pitchFamily="34" charset="-128"/>
              </a:rPr>
              <a:t>Reduced conflicting reporting requirements</a:t>
            </a:r>
          </a:p>
          <a:p>
            <a:pPr marL="0" indent="0"/>
            <a:r>
              <a:rPr lang="en-AU" altLang="en-US" sz="2400" b="1" dirty="0" smtClean="0">
                <a:ea typeface="MS PGothic" pitchFamily="34" charset="-128"/>
              </a:rPr>
              <a:t>Problems: </a:t>
            </a:r>
            <a:endParaRPr lang="en-AU" altLang="en-US" sz="2400" b="1" dirty="0">
              <a:ea typeface="MS PGothic" pitchFamily="34" charset="-128"/>
            </a:endParaRPr>
          </a:p>
          <a:p>
            <a:pPr>
              <a:buFont typeface="Arial" panose="020B0604020202020204" pitchFamily="34" charset="0"/>
              <a:buChar char="•"/>
            </a:pPr>
            <a:r>
              <a:rPr lang="en-AU" altLang="en-US" sz="2400" dirty="0"/>
              <a:t>Various methods of implementation leads to </a:t>
            </a:r>
            <a:r>
              <a:rPr lang="en-AU" altLang="en-US" sz="2400" dirty="0" smtClean="0"/>
              <a:t>inconsistencies</a:t>
            </a:r>
            <a:endParaRPr lang="en-AU" altLang="en-US" sz="2400" dirty="0"/>
          </a:p>
          <a:p>
            <a:pPr>
              <a:buFont typeface="Arial" panose="020B0604020202020204" pitchFamily="34" charset="0"/>
              <a:buChar char="•"/>
            </a:pPr>
            <a:r>
              <a:rPr lang="en-AU" altLang="en-US" sz="2400" dirty="0"/>
              <a:t>Listed entities underestimated the complexities, effects and cost of </a:t>
            </a:r>
            <a:r>
              <a:rPr lang="en-AU" altLang="en-US" sz="2400" dirty="0" smtClean="0"/>
              <a:t>IFRSs</a:t>
            </a:r>
            <a:endParaRPr lang="en-AU" altLang="en-US" sz="2400" dirty="0"/>
          </a:p>
          <a:p>
            <a:pPr>
              <a:buFont typeface="Arial" panose="020B0604020202020204" pitchFamily="34" charset="0"/>
              <a:buChar char="•"/>
            </a:pPr>
            <a:r>
              <a:rPr lang="en-AU" altLang="en-US" sz="2400" dirty="0"/>
              <a:t>Compromise leads to diversity</a:t>
            </a:r>
          </a:p>
          <a:p>
            <a:pPr marL="357187" lvl="2" indent="0">
              <a:buNone/>
            </a:pPr>
            <a:endParaRPr lang="en-AU" altLang="en-US" sz="2400" dirty="0">
              <a:ea typeface="MS PGothic" pitchFamily="34" charset="-128"/>
            </a:endParaRPr>
          </a:p>
          <a:p>
            <a:pPr lvl="2">
              <a:buFont typeface="Wingdings" pitchFamily="2" charset="2"/>
              <a:buChar char="Ø"/>
            </a:pPr>
            <a:endParaRPr lang="en-AU" altLang="en-US" sz="2400" dirty="0" smtClean="0">
              <a:ea typeface="MS PGothic" pitchFamily="34" charset="-128"/>
            </a:endParaRPr>
          </a:p>
          <a:p>
            <a:pPr lvl="1"/>
            <a:endParaRPr lang="en-AU" altLang="en-US" sz="2400" b="1" dirty="0">
              <a:solidFill>
                <a:srgbClr val="FF0000"/>
              </a:solidFill>
              <a:ea typeface="MS PGothic" pitchFamily="34" charset="-128"/>
            </a:endParaRPr>
          </a:p>
        </p:txBody>
      </p:sp>
      <p:sp>
        <p:nvSpPr>
          <p:cNvPr id="2867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cs typeface="Arial" charset="0"/>
              </a:defRPr>
            </a:lvl1pPr>
            <a:lvl2pPr marL="742950" indent="-285750" algn="l" eaLnBrk="0" hangingPunct="0">
              <a:spcBef>
                <a:spcPct val="0"/>
              </a:spcBef>
              <a:buChar char="–"/>
              <a:defRPr sz="2000">
                <a:solidFill>
                  <a:schemeClr val="tx1"/>
                </a:solidFill>
                <a:latin typeface="Arial" charset="0"/>
                <a:cs typeface="Arial" charset="0"/>
              </a:defRPr>
            </a:lvl2pPr>
            <a:lvl3pPr marL="1143000" indent="-228600" algn="l" eaLnBrk="0" hangingPunct="0">
              <a:spcBef>
                <a:spcPct val="20000"/>
              </a:spcBef>
              <a:buChar char="•"/>
              <a:defRPr sz="2000">
                <a:solidFill>
                  <a:schemeClr val="tx1"/>
                </a:solidFill>
                <a:latin typeface="Arial" charset="0"/>
                <a:cs typeface="Arial" charset="0"/>
              </a:defRPr>
            </a:lvl3pPr>
            <a:lvl4pPr marL="1600200" indent="-228600" algn="l" eaLnBrk="0" hangingPunct="0">
              <a:spcBef>
                <a:spcPct val="20000"/>
              </a:spcBef>
              <a:buChar char="–"/>
              <a:defRPr sz="2000">
                <a:solidFill>
                  <a:schemeClr val="tx1"/>
                </a:solidFill>
                <a:latin typeface="Arial" charset="0"/>
                <a:cs typeface="Arial" charset="0"/>
              </a:defRPr>
            </a:lvl4pPr>
            <a:lvl5pPr marL="2057400" indent="-228600" algn="l" eaLnBrk="0" hangingPunct="0">
              <a:spcBef>
                <a:spcPct val="20000"/>
              </a:spcBef>
              <a:buChar char="»"/>
              <a:defRPr sz="2000">
                <a:solidFill>
                  <a:schemeClr val="tx1"/>
                </a:solidFill>
                <a:latin typeface="Helvetica"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cs typeface="Arial" charset="0"/>
              </a:defRPr>
            </a:lvl9pPr>
          </a:lstStyle>
          <a:p>
            <a:pPr eaLnBrk="1" hangingPunct="1">
              <a:spcAft>
                <a:spcPct val="0"/>
              </a:spcAft>
              <a:buFontTx/>
              <a:buNone/>
            </a:pPr>
            <a:fld id="{27FEDF8B-D0ED-4DED-94C0-059117B4AC55}" type="slidenum">
              <a:rPr lang="en-AU" altLang="en-US" sz="900">
                <a:solidFill>
                  <a:schemeClr val="tx2"/>
                </a:solidFill>
              </a:rPr>
              <a:pPr eaLnBrk="1" hangingPunct="1">
                <a:spcAft>
                  <a:spcPct val="0"/>
                </a:spcAft>
                <a:buFontTx/>
                <a:buNone/>
              </a:pPr>
              <a:t>32</a:t>
            </a:fld>
            <a:endParaRPr lang="en-AU" altLang="en-US" sz="900">
              <a:solidFill>
                <a:schemeClr val="tx2"/>
              </a:solidFill>
            </a:endParaRPr>
          </a:p>
        </p:txBody>
      </p:sp>
    </p:spTree>
    <p:extLst>
      <p:ext uri="{BB962C8B-B14F-4D97-AF65-F5344CB8AC3E}">
        <p14:creationId xmlns:p14="http://schemas.microsoft.com/office/powerpoint/2010/main" val="3788363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sz="2800" b="1" dirty="0"/>
              <a:t>Components of CF</a:t>
            </a:r>
            <a:endParaRPr lang="en-AU" sz="2800" b="1" dirty="0"/>
          </a:p>
        </p:txBody>
      </p:sp>
      <p:sp>
        <p:nvSpPr>
          <p:cNvPr id="3" name="Text Placeholder 2"/>
          <p:cNvSpPr>
            <a:spLocks noGrp="1"/>
          </p:cNvSpPr>
          <p:nvPr>
            <p:ph type="body" sz="quarter" idx="13"/>
          </p:nvPr>
        </p:nvSpPr>
        <p:spPr/>
        <p:txBody>
          <a:bodyPr/>
          <a:lstStyle/>
          <a:p>
            <a:endParaRPr lang="en-AU"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33</a:t>
            </a:fld>
            <a:endParaRPr lang="en-AU"/>
          </a:p>
        </p:txBody>
      </p:sp>
      <p:pic>
        <p:nvPicPr>
          <p:cNvPr id="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484784"/>
            <a:ext cx="8074025" cy="45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145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Benefits of a Conceptual Framework</a:t>
            </a:r>
            <a:endParaRPr lang="en-AU" b="1" dirty="0"/>
          </a:p>
        </p:txBody>
      </p:sp>
      <p:sp>
        <p:nvSpPr>
          <p:cNvPr id="3" name="Text Placeholder 2"/>
          <p:cNvSpPr>
            <a:spLocks noGrp="1"/>
          </p:cNvSpPr>
          <p:nvPr>
            <p:ph type="body" sz="quarter" idx="13"/>
          </p:nvPr>
        </p:nvSpPr>
        <p:spPr>
          <a:xfrm>
            <a:off x="395288" y="1700808"/>
            <a:ext cx="8280400" cy="4320580"/>
          </a:xfrm>
        </p:spPr>
        <p:txBody>
          <a:bodyPr/>
          <a:lstStyle/>
          <a:p>
            <a:pPr>
              <a:spcAft>
                <a:spcPts val="0"/>
              </a:spcAft>
            </a:pPr>
            <a:r>
              <a:rPr lang="en-US" altLang="en-US" sz="2400" dirty="0"/>
              <a:t>Accounting standards would be more </a:t>
            </a:r>
            <a:r>
              <a:rPr lang="en-US" altLang="en-US" sz="2400" b="1" dirty="0"/>
              <a:t>consistent </a:t>
            </a:r>
            <a:r>
              <a:rPr lang="en-US" altLang="en-US" sz="2400" dirty="0"/>
              <a:t>and logical because they are developed from a clearly developed set of concepts</a:t>
            </a:r>
          </a:p>
          <a:p>
            <a:pPr>
              <a:spcAft>
                <a:spcPts val="0"/>
              </a:spcAft>
            </a:pPr>
            <a:r>
              <a:rPr lang="en-US" altLang="en-US" sz="2400" dirty="0"/>
              <a:t>Increased international </a:t>
            </a:r>
            <a:r>
              <a:rPr lang="en-US" altLang="en-US" sz="2400" b="1" dirty="0"/>
              <a:t>comparability </a:t>
            </a:r>
            <a:r>
              <a:rPr lang="en-US" altLang="en-US" sz="2400" dirty="0"/>
              <a:t>of financial </a:t>
            </a:r>
            <a:r>
              <a:rPr lang="en-US" altLang="en-US" sz="2400" dirty="0" smtClean="0"/>
              <a:t>information</a:t>
            </a:r>
            <a:endParaRPr lang="en-US" altLang="en-US" sz="2400" dirty="0"/>
          </a:p>
          <a:p>
            <a:pPr>
              <a:spcAft>
                <a:spcPts val="0"/>
              </a:spcAft>
            </a:pPr>
            <a:r>
              <a:rPr lang="en-US" altLang="en-US" sz="2400" dirty="0" smtClean="0"/>
              <a:t>Boards </a:t>
            </a:r>
            <a:r>
              <a:rPr lang="en-US" altLang="en-US" sz="2400" dirty="0"/>
              <a:t>(e.g. IASB, AASB) </a:t>
            </a:r>
            <a:r>
              <a:rPr lang="en-US" altLang="en-US" sz="2400" dirty="0" smtClean="0"/>
              <a:t>are </a:t>
            </a:r>
            <a:r>
              <a:rPr lang="en-US" altLang="en-US" sz="2400" b="1" dirty="0"/>
              <a:t>more accountable </a:t>
            </a:r>
            <a:r>
              <a:rPr lang="en-US" altLang="en-US" sz="2400" dirty="0"/>
              <a:t>for their standard-setting decisions</a:t>
            </a:r>
          </a:p>
          <a:p>
            <a:pPr>
              <a:spcAft>
                <a:spcPts val="0"/>
              </a:spcAft>
            </a:pPr>
            <a:r>
              <a:rPr lang="en-US" altLang="en-US" sz="2400" dirty="0"/>
              <a:t>Enhanced process of </a:t>
            </a:r>
            <a:r>
              <a:rPr lang="en-US" altLang="en-US" sz="2400" b="1" dirty="0"/>
              <a:t>communication</a:t>
            </a:r>
            <a:r>
              <a:rPr lang="en-US" altLang="en-US" sz="2400" dirty="0"/>
              <a:t> </a:t>
            </a:r>
          </a:p>
          <a:p>
            <a:pPr>
              <a:spcAft>
                <a:spcPts val="0"/>
              </a:spcAft>
            </a:pPr>
            <a:r>
              <a:rPr lang="en-US" altLang="en-US" sz="2400" b="1" dirty="0"/>
              <a:t>More economical </a:t>
            </a:r>
            <a:r>
              <a:rPr lang="en-US" altLang="en-US" sz="2400" dirty="0"/>
              <a:t>accounting standard development</a:t>
            </a:r>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34</a:t>
            </a:fld>
            <a:endParaRPr lang="en-AU"/>
          </a:p>
        </p:txBody>
      </p:sp>
    </p:spTree>
    <p:extLst>
      <p:ext uri="{BB962C8B-B14F-4D97-AF65-F5344CB8AC3E}">
        <p14:creationId xmlns:p14="http://schemas.microsoft.com/office/powerpoint/2010/main" val="753632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Conceptual Framework for Financial Reporting</a:t>
            </a:r>
            <a:br>
              <a:rPr lang="en-AU" sz="2800" b="1" dirty="0" smtClean="0"/>
            </a:br>
            <a:r>
              <a:rPr lang="en-AU" sz="2000" b="1" dirty="0" smtClean="0"/>
              <a:t>Issued May 2019</a:t>
            </a:r>
            <a:endParaRPr lang="en-AU" sz="2000" b="1" dirty="0"/>
          </a:p>
        </p:txBody>
      </p:sp>
      <p:sp>
        <p:nvSpPr>
          <p:cNvPr id="3" name="Text Placeholder 2"/>
          <p:cNvSpPr>
            <a:spLocks noGrp="1"/>
          </p:cNvSpPr>
          <p:nvPr>
            <p:ph type="body" sz="quarter" idx="13"/>
          </p:nvPr>
        </p:nvSpPr>
        <p:spPr/>
        <p:txBody>
          <a:bodyPr/>
          <a:lstStyle/>
          <a:p>
            <a:r>
              <a:rPr lang="en-AU" sz="2400" b="1" dirty="0" smtClean="0"/>
              <a:t>The reporting entity </a:t>
            </a:r>
          </a:p>
          <a:p>
            <a:r>
              <a:rPr lang="en-AU" sz="2400" dirty="0" smtClean="0"/>
              <a:t>3.10 </a:t>
            </a:r>
          </a:p>
          <a:p>
            <a:r>
              <a:rPr lang="en-AU" sz="2400" dirty="0" smtClean="0"/>
              <a:t>A reporting entity is an entity that is required, or chooses, to prepare financial statements. </a:t>
            </a:r>
          </a:p>
          <a:p>
            <a:r>
              <a:rPr lang="en-AU" sz="2400" dirty="0" smtClean="0"/>
              <a:t>A reporting entity can be a single entity or a portion of an entity or can comprise more than one entity. </a:t>
            </a:r>
          </a:p>
          <a:p>
            <a:r>
              <a:rPr lang="en-AU" sz="2400" dirty="0" smtClean="0"/>
              <a:t>A reporting is not necessarily a legal entity.</a:t>
            </a:r>
          </a:p>
        </p:txBody>
      </p:sp>
      <p:sp>
        <p:nvSpPr>
          <p:cNvPr id="4" name="Slide Number Placeholder 3"/>
          <p:cNvSpPr>
            <a:spLocks noGrp="1"/>
          </p:cNvSpPr>
          <p:nvPr>
            <p:ph type="sldNum" sz="quarter" idx="15"/>
          </p:nvPr>
        </p:nvSpPr>
        <p:spPr/>
        <p:txBody>
          <a:bodyPr/>
          <a:lstStyle/>
          <a:p>
            <a:fld id="{EB72FBF5-2C9F-4A60-88A9-90AC2FD4BE04}" type="slidenum">
              <a:rPr lang="en-AU" smtClean="0"/>
              <a:pPr/>
              <a:t>35</a:t>
            </a:fld>
            <a:endParaRPr lang="en-AU"/>
          </a:p>
        </p:txBody>
      </p:sp>
    </p:spTree>
    <p:extLst>
      <p:ext uri="{BB962C8B-B14F-4D97-AF65-F5344CB8AC3E}">
        <p14:creationId xmlns:p14="http://schemas.microsoft.com/office/powerpoint/2010/main" val="3027802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Conceptual Framework for Financial Reporting</a:t>
            </a:r>
            <a:br>
              <a:rPr lang="en-AU" sz="2800" b="1" dirty="0" smtClean="0"/>
            </a:br>
            <a:r>
              <a:rPr lang="en-AU" sz="2000" b="1" dirty="0" smtClean="0">
                <a:solidFill>
                  <a:srgbClr val="C00000"/>
                </a:solidFill>
              </a:rPr>
              <a:t>Applicable 1 January 2020</a:t>
            </a:r>
            <a:endParaRPr lang="en-AU" sz="2000" b="1" dirty="0">
              <a:solidFill>
                <a:srgbClr val="C00000"/>
              </a:solidFill>
            </a:endParaRPr>
          </a:p>
        </p:txBody>
      </p:sp>
      <p:sp>
        <p:nvSpPr>
          <p:cNvPr id="3" name="Text Placeholder 2"/>
          <p:cNvSpPr>
            <a:spLocks noGrp="1"/>
          </p:cNvSpPr>
          <p:nvPr>
            <p:ph type="body" sz="quarter" idx="13"/>
          </p:nvPr>
        </p:nvSpPr>
        <p:spPr/>
        <p:txBody>
          <a:bodyPr/>
          <a:lstStyle/>
          <a:p>
            <a:r>
              <a:rPr lang="en-AU" sz="2400" b="1" dirty="0" smtClean="0"/>
              <a:t>The reporting entity</a:t>
            </a:r>
          </a:p>
          <a:p>
            <a:r>
              <a:rPr lang="en-AU" sz="2400" dirty="0" smtClean="0"/>
              <a:t>3.14 </a:t>
            </a:r>
          </a:p>
          <a:p>
            <a:r>
              <a:rPr lang="en-AU" sz="2400" dirty="0" smtClean="0"/>
              <a:t>Determining the boundary of the reporting entity is driven by the information needs of the primary user of the reporting entity’s financial statements.</a:t>
            </a:r>
          </a:p>
          <a:p>
            <a:r>
              <a:rPr lang="en-AU" sz="2400" dirty="0" smtClean="0"/>
              <a:t>Those users need relevant information that faithfully represents what it purports to represent.</a:t>
            </a:r>
          </a:p>
        </p:txBody>
      </p:sp>
      <p:sp>
        <p:nvSpPr>
          <p:cNvPr id="4" name="Slide Number Placeholder 3"/>
          <p:cNvSpPr>
            <a:spLocks noGrp="1"/>
          </p:cNvSpPr>
          <p:nvPr>
            <p:ph type="sldNum" sz="quarter" idx="15"/>
          </p:nvPr>
        </p:nvSpPr>
        <p:spPr/>
        <p:txBody>
          <a:bodyPr/>
          <a:lstStyle/>
          <a:p>
            <a:fld id="{EB72FBF5-2C9F-4A60-88A9-90AC2FD4BE04}" type="slidenum">
              <a:rPr lang="en-AU" smtClean="0"/>
              <a:pPr/>
              <a:t>36</a:t>
            </a:fld>
            <a:endParaRPr lang="en-AU"/>
          </a:p>
        </p:txBody>
      </p:sp>
    </p:spTree>
    <p:extLst>
      <p:ext uri="{BB962C8B-B14F-4D97-AF65-F5344CB8AC3E}">
        <p14:creationId xmlns:p14="http://schemas.microsoft.com/office/powerpoint/2010/main" val="4265921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sz="2800" b="1" dirty="0"/>
              <a:t>Qualitative characteristics </a:t>
            </a:r>
            <a:endParaRPr lang="en-AU" sz="2800" b="1" dirty="0"/>
          </a:p>
        </p:txBody>
      </p:sp>
      <p:sp>
        <p:nvSpPr>
          <p:cNvPr id="3" name="Text Placeholder 2"/>
          <p:cNvSpPr>
            <a:spLocks noGrp="1"/>
          </p:cNvSpPr>
          <p:nvPr>
            <p:ph type="body" sz="quarter" idx="13"/>
          </p:nvPr>
        </p:nvSpPr>
        <p:spPr/>
        <p:txBody>
          <a:bodyPr/>
          <a:lstStyle/>
          <a:p>
            <a:pPr marL="457200" indent="-457200"/>
            <a:r>
              <a:rPr lang="en-US" altLang="en-US" sz="2400" dirty="0"/>
              <a:t>Two </a:t>
            </a:r>
            <a:r>
              <a:rPr lang="en-US" altLang="en-US" sz="2400" b="1" u="sng" dirty="0"/>
              <a:t>fundamental qualitative </a:t>
            </a:r>
            <a:r>
              <a:rPr lang="en-US" altLang="en-US" sz="2400" b="1" u="sng" dirty="0" smtClean="0"/>
              <a:t>characteristics</a:t>
            </a:r>
            <a:r>
              <a:rPr lang="en-US" altLang="en-US" sz="2400" dirty="0" smtClean="0"/>
              <a:t>:</a:t>
            </a:r>
            <a:endParaRPr lang="en-US" altLang="en-US" sz="2400" dirty="0"/>
          </a:p>
          <a:p>
            <a:pPr marL="857250" lvl="1" indent="-457200"/>
            <a:r>
              <a:rPr lang="en-US" altLang="en-US" sz="2400" b="1" dirty="0" smtClean="0">
                <a:solidFill>
                  <a:srgbClr val="FF0000"/>
                </a:solidFill>
              </a:rPr>
              <a:t>Relevance</a:t>
            </a:r>
          </a:p>
          <a:p>
            <a:pPr marL="400050" lvl="1" indent="0">
              <a:buNone/>
            </a:pPr>
            <a:r>
              <a:rPr lang="en-US" altLang="en-US" sz="2400" b="1" dirty="0" smtClean="0">
                <a:solidFill>
                  <a:srgbClr val="FF0000"/>
                </a:solidFill>
              </a:rPr>
              <a:t>2.6 Relevant financial information is capable of making a difference in the decisions made by users. </a:t>
            </a:r>
            <a:endParaRPr lang="en-US" altLang="en-US" sz="2400" b="1" dirty="0">
              <a:solidFill>
                <a:srgbClr val="FF0000"/>
              </a:solidFill>
            </a:endParaRPr>
          </a:p>
          <a:p>
            <a:pPr marL="857250" lvl="1" indent="-457200"/>
            <a:r>
              <a:rPr lang="en-US" altLang="en-US" sz="2400" b="1" dirty="0">
                <a:solidFill>
                  <a:srgbClr val="FF0000"/>
                </a:solidFill>
              </a:rPr>
              <a:t>Faithful </a:t>
            </a:r>
            <a:r>
              <a:rPr lang="en-US" altLang="en-US" sz="2400" b="1" dirty="0" smtClean="0">
                <a:solidFill>
                  <a:srgbClr val="FF0000"/>
                </a:solidFill>
              </a:rPr>
              <a:t>representation</a:t>
            </a:r>
          </a:p>
          <a:p>
            <a:pPr marL="400050" lvl="1" indent="0">
              <a:buNone/>
            </a:pPr>
            <a:r>
              <a:rPr lang="en-US" altLang="en-US" sz="2400" b="1" dirty="0" smtClean="0">
                <a:solidFill>
                  <a:srgbClr val="FF0000"/>
                </a:solidFill>
              </a:rPr>
              <a:t>2.13 To be a perfectly faithful representation, a depiction would have three characteristics. It would be complete, neutral and free from error.  </a:t>
            </a:r>
          </a:p>
          <a:p>
            <a:pPr marL="400050" lvl="1" indent="0">
              <a:buNone/>
            </a:pPr>
            <a:endParaRPr lang="en-US" altLang="en-US" sz="2400" b="1" dirty="0" smtClean="0"/>
          </a:p>
          <a:p>
            <a:pPr marL="400050" lvl="1" indent="0">
              <a:buNone/>
            </a:pPr>
            <a:endParaRPr lang="en-US" altLang="en-US" sz="2400" b="1"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37</a:t>
            </a:fld>
            <a:endParaRPr lang="en-AU"/>
          </a:p>
        </p:txBody>
      </p:sp>
    </p:spTree>
    <p:extLst>
      <p:ext uri="{BB962C8B-B14F-4D97-AF65-F5344CB8AC3E}">
        <p14:creationId xmlns:p14="http://schemas.microsoft.com/office/powerpoint/2010/main" val="3060151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Assets</a:t>
            </a:r>
            <a:endParaRPr lang="en-AU" sz="2800" b="1" dirty="0"/>
          </a:p>
        </p:txBody>
      </p:sp>
      <p:sp>
        <p:nvSpPr>
          <p:cNvPr id="3" name="Text Placeholder 2"/>
          <p:cNvSpPr>
            <a:spLocks noGrp="1"/>
          </p:cNvSpPr>
          <p:nvPr>
            <p:ph type="body" sz="quarter" idx="13"/>
          </p:nvPr>
        </p:nvSpPr>
        <p:spPr>
          <a:xfrm>
            <a:off x="395288" y="1700808"/>
            <a:ext cx="8280400" cy="4104556"/>
          </a:xfrm>
        </p:spPr>
        <p:txBody>
          <a:bodyPr/>
          <a:lstStyle/>
          <a:p>
            <a:pPr marL="457200" indent="-457200"/>
            <a:r>
              <a:rPr lang="en-US" altLang="en-US" sz="2400" dirty="0" smtClean="0"/>
              <a:t>Assets defined in 4.3 </a:t>
            </a:r>
            <a:endParaRPr lang="en-US" altLang="en-US" sz="2400" dirty="0"/>
          </a:p>
          <a:p>
            <a:pPr marL="857250" lvl="1" indent="-457200"/>
            <a:r>
              <a:rPr lang="en-US" altLang="en-US" sz="2400" i="1" dirty="0" smtClean="0"/>
              <a:t>a present economic resource </a:t>
            </a:r>
            <a:r>
              <a:rPr lang="en-US" altLang="en-US" sz="2400" b="1" i="1" dirty="0"/>
              <a:t>controlled</a:t>
            </a:r>
            <a:r>
              <a:rPr lang="en-US" altLang="en-US" sz="2400" i="1" dirty="0"/>
              <a:t> by the entity as a result of </a:t>
            </a:r>
            <a:r>
              <a:rPr lang="en-US" altLang="en-US" sz="2400" b="1" i="1" dirty="0"/>
              <a:t>past </a:t>
            </a:r>
            <a:r>
              <a:rPr lang="en-US" altLang="en-US" sz="2400" b="1" i="1" dirty="0" smtClean="0"/>
              <a:t>events, </a:t>
            </a:r>
            <a:r>
              <a:rPr lang="en-US" altLang="en-US" sz="2400" i="1" dirty="0" smtClean="0"/>
              <a:t>that has the potential to produce </a:t>
            </a:r>
            <a:r>
              <a:rPr lang="en-US" altLang="en-US" sz="2400" b="1" i="1" dirty="0" smtClean="0"/>
              <a:t>economic benefits. </a:t>
            </a:r>
            <a:endParaRPr lang="en-US" altLang="en-US" sz="2400" i="1" dirty="0"/>
          </a:p>
          <a:p>
            <a:pPr marL="457200" indent="-457200"/>
            <a:r>
              <a:rPr lang="en-US" altLang="en-US" sz="2400" dirty="0"/>
              <a:t>Three </a:t>
            </a:r>
            <a:r>
              <a:rPr lang="en-US" altLang="en-US" sz="2400" dirty="0" smtClean="0"/>
              <a:t> aspects of those definitions</a:t>
            </a:r>
            <a:endParaRPr lang="en-US" altLang="en-US" sz="2400" dirty="0"/>
          </a:p>
          <a:p>
            <a:pPr marL="857250" lvl="1" indent="-457200">
              <a:buAutoNum type="alphaLcParenBoth"/>
            </a:pPr>
            <a:r>
              <a:rPr lang="en-US" altLang="en-US" sz="2400" dirty="0" smtClean="0"/>
              <a:t>Right (4.6-4.13)</a:t>
            </a:r>
          </a:p>
          <a:p>
            <a:pPr marL="857250" lvl="1" indent="-457200">
              <a:buAutoNum type="alphaLcParenBoth"/>
            </a:pPr>
            <a:r>
              <a:rPr lang="en-US" altLang="en-US" sz="2400" dirty="0" smtClean="0"/>
              <a:t>Potential to produce economic benefits (4.14-4.18)</a:t>
            </a:r>
          </a:p>
          <a:p>
            <a:pPr marL="857250" lvl="1" indent="-457200">
              <a:buAutoNum type="alphaLcParenBoth"/>
            </a:pPr>
            <a:r>
              <a:rPr lang="en-US" altLang="en-US" sz="2400" dirty="0" smtClean="0"/>
              <a:t>Control (4.19-4.25)</a:t>
            </a:r>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38</a:t>
            </a:fld>
            <a:endParaRPr lang="en-AU"/>
          </a:p>
        </p:txBody>
      </p:sp>
    </p:spTree>
    <p:extLst>
      <p:ext uri="{BB962C8B-B14F-4D97-AF65-F5344CB8AC3E}">
        <p14:creationId xmlns:p14="http://schemas.microsoft.com/office/powerpoint/2010/main" val="7192859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Liabilities</a:t>
            </a:r>
            <a:endParaRPr lang="en-AU" sz="2800" b="1" dirty="0"/>
          </a:p>
        </p:txBody>
      </p:sp>
      <p:sp>
        <p:nvSpPr>
          <p:cNvPr id="3" name="Text Placeholder 2"/>
          <p:cNvSpPr>
            <a:spLocks noGrp="1"/>
          </p:cNvSpPr>
          <p:nvPr>
            <p:ph type="body" sz="quarter" idx="13"/>
          </p:nvPr>
        </p:nvSpPr>
        <p:spPr>
          <a:xfrm>
            <a:off x="395288" y="1412776"/>
            <a:ext cx="8280400" cy="4896544"/>
          </a:xfrm>
        </p:spPr>
        <p:txBody>
          <a:bodyPr/>
          <a:lstStyle/>
          <a:p>
            <a:pPr marL="457200" indent="-457200"/>
            <a:r>
              <a:rPr lang="en-US" altLang="en-US" sz="2400" dirty="0"/>
              <a:t>Liabilities defined </a:t>
            </a:r>
            <a:r>
              <a:rPr lang="en-US" altLang="en-US" sz="2400" dirty="0" smtClean="0"/>
              <a:t>in 4.26 </a:t>
            </a:r>
            <a:endParaRPr lang="en-US" altLang="en-US" sz="2400" dirty="0"/>
          </a:p>
          <a:p>
            <a:pPr marL="838200" lvl="1" indent="-381000"/>
            <a:r>
              <a:rPr lang="en-US" altLang="en-US" sz="2400" i="1" dirty="0"/>
              <a:t>a </a:t>
            </a:r>
            <a:r>
              <a:rPr lang="en-US" altLang="en-US" sz="2400" b="1" i="1" dirty="0"/>
              <a:t>present obligation </a:t>
            </a:r>
            <a:r>
              <a:rPr lang="en-US" altLang="en-US" sz="2400" i="1" dirty="0"/>
              <a:t>of the entity </a:t>
            </a:r>
            <a:r>
              <a:rPr lang="en-US" altLang="en-US" sz="2400" i="1" dirty="0" smtClean="0"/>
              <a:t>to transfer an economic resource as a result of past events.</a:t>
            </a:r>
            <a:endParaRPr lang="en-US" altLang="en-US" sz="2400" i="1" dirty="0"/>
          </a:p>
          <a:p>
            <a:pPr marL="457200" indent="-457200"/>
            <a:r>
              <a:rPr lang="en-US" altLang="en-US" sz="2400" dirty="0" smtClean="0"/>
              <a:t>Three criteria</a:t>
            </a:r>
          </a:p>
          <a:p>
            <a:pPr marL="457200" indent="-457200">
              <a:buAutoNum type="alphaLcParenBoth"/>
            </a:pPr>
            <a:r>
              <a:rPr lang="en-US" altLang="en-US" sz="2400" dirty="0" smtClean="0"/>
              <a:t>The entity has an obligation (4.28-4.35)</a:t>
            </a:r>
          </a:p>
          <a:p>
            <a:pPr marL="457200" indent="-457200">
              <a:buAutoNum type="alphaLcParenBoth"/>
            </a:pPr>
            <a:r>
              <a:rPr lang="en-US" altLang="en-US" sz="2400" dirty="0" smtClean="0"/>
              <a:t>The obligation is to transfer an economic resource (4.36-4.41)</a:t>
            </a:r>
          </a:p>
          <a:p>
            <a:pPr marL="457200" indent="-457200">
              <a:buAutoNum type="alphaLcParenBoth"/>
            </a:pPr>
            <a:r>
              <a:rPr lang="en-US" altLang="en-US" sz="2400" dirty="0" smtClean="0"/>
              <a:t>The obligation is a present obligation that exists as a result of past events (4.42-4.47)</a:t>
            </a:r>
          </a:p>
          <a:p>
            <a:pPr marL="457200" indent="-457200"/>
            <a:endParaRPr lang="en-US" altLang="en-US" sz="2400" dirty="0"/>
          </a:p>
          <a:p>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39</a:t>
            </a:fld>
            <a:endParaRPr lang="en-AU"/>
          </a:p>
        </p:txBody>
      </p:sp>
    </p:spTree>
    <p:extLst>
      <p:ext uri="{BB962C8B-B14F-4D97-AF65-F5344CB8AC3E}">
        <p14:creationId xmlns:p14="http://schemas.microsoft.com/office/powerpoint/2010/main" val="4002362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Next week</a:t>
            </a:r>
            <a:endParaRPr lang="en-AU" sz="2800" b="1" dirty="0"/>
          </a:p>
        </p:txBody>
      </p:sp>
      <p:sp>
        <p:nvSpPr>
          <p:cNvPr id="3" name="Text Placeholder 2"/>
          <p:cNvSpPr>
            <a:spLocks noGrp="1"/>
          </p:cNvSpPr>
          <p:nvPr>
            <p:ph type="body" sz="quarter" idx="13"/>
          </p:nvPr>
        </p:nvSpPr>
        <p:spPr/>
        <p:txBody>
          <a:bodyPr/>
          <a:lstStyle/>
          <a:p>
            <a:r>
              <a:rPr lang="en-AU" sz="2400" b="1" dirty="0" smtClean="0"/>
              <a:t>Accounting theories and research</a:t>
            </a:r>
            <a:endParaRPr lang="en-AU" sz="2400" b="1"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40</a:t>
            </a:fld>
            <a:endParaRPr lang="en-AU"/>
          </a:p>
        </p:txBody>
      </p:sp>
    </p:spTree>
    <p:extLst>
      <p:ext uri="{BB962C8B-B14F-4D97-AF65-F5344CB8AC3E}">
        <p14:creationId xmlns:p14="http://schemas.microsoft.com/office/powerpoint/2010/main" val="1110855166"/>
      </p:ext>
    </p:extLst>
  </p:cSld>
  <p:clrMapOvr>
    <a:masterClrMapping/>
  </p:clrMapOvr>
</p:sld>
</file>

<file path=ppt/theme/theme1.xml><?xml version="1.0" encoding="utf-8"?>
<a:theme xmlns:a="http://schemas.openxmlformats.org/drawingml/2006/main" name="monash-business-school-template_02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nash Business School template -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nash Business School template - grey">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onash Business School template - black">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onash Business School template - blank">
  <a:themeElements>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fontScheme name="Master without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monash-bs-template_01 white</Template>
  <TotalTime>1407</TotalTime>
  <Words>2334</Words>
  <Application>Microsoft Office PowerPoint</Application>
  <PresentationFormat>On-screen Show (4:3)</PresentationFormat>
  <Paragraphs>371</Paragraphs>
  <Slides>40</Slides>
  <Notes>19</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40</vt:i4>
      </vt:variant>
    </vt:vector>
  </HeadingPairs>
  <TitlesOfParts>
    <vt:vector size="52" baseType="lpstr">
      <vt:lpstr>ＭＳ Ｐゴシック</vt:lpstr>
      <vt:lpstr>ＭＳ Ｐゴシック</vt:lpstr>
      <vt:lpstr>Arial</vt:lpstr>
      <vt:lpstr>Helvetica</vt:lpstr>
      <vt:lpstr>Marlett</vt:lpstr>
      <vt:lpstr>Times New Roman</vt:lpstr>
      <vt:lpstr>Wingdings</vt:lpstr>
      <vt:lpstr>monash-business-school-template_02 blue</vt:lpstr>
      <vt:lpstr>Monash Business School template - blue</vt:lpstr>
      <vt:lpstr>Monash Business School template - grey</vt:lpstr>
      <vt:lpstr>Monash Business School template - black</vt:lpstr>
      <vt:lpstr>Monash Business School template - blank</vt:lpstr>
      <vt:lpstr>ACC/ACF3100 Advanced Financial  Accounting </vt:lpstr>
      <vt:lpstr>Minimum Readings  Henderson: Chapter 1 and 2  Financial Reporting Handbook 2020 *new AASB Conceptual Framework for Financial Reporting </vt:lpstr>
      <vt:lpstr>Topic Overview   </vt:lpstr>
      <vt:lpstr>Learning Objectives</vt:lpstr>
      <vt:lpstr>Where does this fit into unit learning goals?</vt:lpstr>
      <vt:lpstr>Financial accounting defined</vt:lpstr>
      <vt:lpstr>General vs special purpose financial statements </vt:lpstr>
      <vt:lpstr>Sources of financial reporting regulation</vt:lpstr>
      <vt:lpstr>Australian Securities and Investments Commission (ASIC)</vt:lpstr>
      <vt:lpstr>Overview of Australian accounting standard-setting structure</vt:lpstr>
      <vt:lpstr>Australian Accounting Standards Board (AASB)</vt:lpstr>
      <vt:lpstr>Financial Reporting Council (FRC)</vt:lpstr>
      <vt:lpstr>Accounting Standards</vt:lpstr>
      <vt:lpstr>Rules-based Versus Principles-based Standards</vt:lpstr>
      <vt:lpstr>Advantages of Rules-Based Standards</vt:lpstr>
      <vt:lpstr>Disadvantages of Rules-Based Standards</vt:lpstr>
      <vt:lpstr>Advantages of Principles-Based Standards</vt:lpstr>
      <vt:lpstr>Disadvantages of Principles-Based Standards</vt:lpstr>
      <vt:lpstr>PowerPoint Presentation</vt:lpstr>
      <vt:lpstr>PowerPoint Presentation</vt:lpstr>
      <vt:lpstr>Large Proprietary companies Corporations Act 2001</vt:lpstr>
      <vt:lpstr>‘Interpretations’ and APES’s </vt:lpstr>
      <vt:lpstr>Australian Securities Exchange (ASX)</vt:lpstr>
      <vt:lpstr>Political Nature Of Setting Accounting Standards</vt:lpstr>
      <vt:lpstr>Lobbying</vt:lpstr>
      <vt:lpstr>Lobby Groups in Australia</vt:lpstr>
      <vt:lpstr>Advantages of Regulation</vt:lpstr>
      <vt:lpstr>Disadvantages of Regulation</vt:lpstr>
      <vt:lpstr>Timeline: Australian Accounting Standards</vt:lpstr>
      <vt:lpstr>International Accounting Standards</vt:lpstr>
      <vt:lpstr>Effect of Adoption of IFRS</vt:lpstr>
      <vt:lpstr>Accounting Harmonisation</vt:lpstr>
      <vt:lpstr>Components of CF</vt:lpstr>
      <vt:lpstr>Benefits of a Conceptual Framework</vt:lpstr>
      <vt:lpstr>Conceptual Framework for Financial Reporting Issued May 2019</vt:lpstr>
      <vt:lpstr>Conceptual Framework for Financial Reporting Applicable 1 January 2020</vt:lpstr>
      <vt:lpstr>Qualitative characteristics </vt:lpstr>
      <vt:lpstr>Assets</vt:lpstr>
      <vt:lpstr>Liabilities</vt:lpstr>
      <vt:lpstr>Next week</vt:lpstr>
    </vt:vector>
  </TitlesOfParts>
  <Company>Monash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heading  to be inserted here.</dc:title>
  <dc:creator>Claudette Kotze</dc:creator>
  <cp:lastModifiedBy>Patty McNicholas</cp:lastModifiedBy>
  <cp:revision>199</cp:revision>
  <cp:lastPrinted>2020-06-23T02:33:05Z</cp:lastPrinted>
  <dcterms:created xsi:type="dcterms:W3CDTF">2014-11-18T22:56:47Z</dcterms:created>
  <dcterms:modified xsi:type="dcterms:W3CDTF">2020-07-21T03:38:32Z</dcterms:modified>
</cp:coreProperties>
</file>