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72" r:id="rId3"/>
    <p:sldId id="356" r:id="rId4"/>
    <p:sldId id="357" r:id="rId5"/>
    <p:sldId id="346" r:id="rId6"/>
    <p:sldId id="347" r:id="rId7"/>
    <p:sldId id="355" r:id="rId8"/>
    <p:sldId id="354" r:id="rId9"/>
    <p:sldId id="318" r:id="rId10"/>
    <p:sldId id="333" r:id="rId11"/>
    <p:sldId id="334" r:id="rId12"/>
    <p:sldId id="335" r:id="rId13"/>
    <p:sldId id="336" r:id="rId14"/>
    <p:sldId id="337" r:id="rId15"/>
    <p:sldId id="338" r:id="rId16"/>
    <p:sldId id="341" r:id="rId17"/>
    <p:sldId id="339" r:id="rId18"/>
    <p:sldId id="340" r:id="rId19"/>
    <p:sldId id="344" r:id="rId20"/>
    <p:sldId id="345" r:id="rId21"/>
    <p:sldId id="332" r:id="rId22"/>
    <p:sldId id="342" r:id="rId23"/>
    <p:sldId id="343" r:id="rId24"/>
    <p:sldId id="348" r:id="rId25"/>
    <p:sldId id="349" r:id="rId26"/>
    <p:sldId id="351" r:id="rId27"/>
    <p:sldId id="352" r:id="rId28"/>
    <p:sldId id="323" r:id="rId29"/>
    <p:sldId id="302" r:id="rId30"/>
    <p:sldId id="353" r:id="rId31"/>
    <p:sldId id="329" r:id="rId32"/>
    <p:sldId id="324" r:id="rId33"/>
    <p:sldId id="326" r:id="rId34"/>
    <p:sldId id="327" r:id="rId35"/>
    <p:sldId id="328" r:id="rId36"/>
    <p:sldId id="330" r:id="rId37"/>
    <p:sldId id="309" r:id="rId38"/>
    <p:sldId id="310" r:id="rId39"/>
    <p:sldId id="31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7651"/>
  </p:normalViewPr>
  <p:slideViewPr>
    <p:cSldViewPr>
      <p:cViewPr varScale="1">
        <p:scale>
          <a:sx n="100" d="100"/>
          <a:sy n="100" d="100"/>
        </p:scale>
        <p:origin x="1960"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1A1836-916E-4C4B-95DC-E15323A9C655}" type="datetimeFigureOut">
              <a:rPr lang="en-AU" smtClean="0"/>
              <a:t>23/7/18</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78592A-82BE-443A-8A91-BC2FEE688EB3}" type="slidenum">
              <a:rPr lang="en-AU" smtClean="0"/>
              <a:t>‹#›</a:t>
            </a:fld>
            <a:endParaRPr lang="en-AU"/>
          </a:p>
        </p:txBody>
      </p:sp>
    </p:spTree>
    <p:extLst>
      <p:ext uri="{BB962C8B-B14F-4D97-AF65-F5344CB8AC3E}">
        <p14:creationId xmlns:p14="http://schemas.microsoft.com/office/powerpoint/2010/main" val="2950486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1731" indent="-281435" eaLnBrk="0" hangingPunct="0">
              <a:defRPr>
                <a:solidFill>
                  <a:schemeClr val="tx1"/>
                </a:solidFill>
                <a:latin typeface="Arial" charset="0"/>
              </a:defRPr>
            </a:lvl2pPr>
            <a:lvl3pPr marL="1125741" indent="-225148" eaLnBrk="0" hangingPunct="0">
              <a:defRPr>
                <a:solidFill>
                  <a:schemeClr val="tx1"/>
                </a:solidFill>
                <a:latin typeface="Arial" charset="0"/>
              </a:defRPr>
            </a:lvl3pPr>
            <a:lvl4pPr marL="1576037" indent="-225148" eaLnBrk="0" hangingPunct="0">
              <a:defRPr>
                <a:solidFill>
                  <a:schemeClr val="tx1"/>
                </a:solidFill>
                <a:latin typeface="Arial" charset="0"/>
              </a:defRPr>
            </a:lvl4pPr>
            <a:lvl5pPr marL="2026333" indent="-225148" eaLnBrk="0" hangingPunct="0">
              <a:defRPr>
                <a:solidFill>
                  <a:schemeClr val="tx1"/>
                </a:solidFill>
                <a:latin typeface="Arial" charset="0"/>
              </a:defRPr>
            </a:lvl5pPr>
            <a:lvl6pPr marL="2476630" indent="-225148" eaLnBrk="0" fontAlgn="base" hangingPunct="0">
              <a:spcBef>
                <a:spcPct val="0"/>
              </a:spcBef>
              <a:spcAft>
                <a:spcPct val="0"/>
              </a:spcAft>
              <a:defRPr>
                <a:solidFill>
                  <a:schemeClr val="tx1"/>
                </a:solidFill>
                <a:latin typeface="Arial" charset="0"/>
              </a:defRPr>
            </a:lvl6pPr>
            <a:lvl7pPr marL="2926926" indent="-225148" eaLnBrk="0" fontAlgn="base" hangingPunct="0">
              <a:spcBef>
                <a:spcPct val="0"/>
              </a:spcBef>
              <a:spcAft>
                <a:spcPct val="0"/>
              </a:spcAft>
              <a:defRPr>
                <a:solidFill>
                  <a:schemeClr val="tx1"/>
                </a:solidFill>
                <a:latin typeface="Arial" charset="0"/>
              </a:defRPr>
            </a:lvl7pPr>
            <a:lvl8pPr marL="3377222" indent="-225148" eaLnBrk="0" fontAlgn="base" hangingPunct="0">
              <a:spcBef>
                <a:spcPct val="0"/>
              </a:spcBef>
              <a:spcAft>
                <a:spcPct val="0"/>
              </a:spcAft>
              <a:defRPr>
                <a:solidFill>
                  <a:schemeClr val="tx1"/>
                </a:solidFill>
                <a:latin typeface="Arial" charset="0"/>
              </a:defRPr>
            </a:lvl8pPr>
            <a:lvl9pPr marL="3827518" indent="-225148" eaLnBrk="0" fontAlgn="base" hangingPunct="0">
              <a:spcBef>
                <a:spcPct val="0"/>
              </a:spcBef>
              <a:spcAft>
                <a:spcPct val="0"/>
              </a:spcAft>
              <a:defRPr>
                <a:solidFill>
                  <a:schemeClr val="tx1"/>
                </a:solidFill>
                <a:latin typeface="Arial" charset="0"/>
              </a:defRPr>
            </a:lvl9pPr>
          </a:lstStyle>
          <a:p>
            <a:pPr eaLnBrk="1" hangingPunct="1"/>
            <a:fld id="{D6E07D7B-E304-4252-AD6F-C28F1CB14909}" type="slidenum">
              <a:rPr lang="en-AU"/>
              <a:pPr eaLnBrk="1" hangingPunct="1"/>
              <a:t>2</a:t>
            </a:fld>
            <a:endParaRPr lang="en-AU"/>
          </a:p>
        </p:txBody>
      </p:sp>
      <p:sp>
        <p:nvSpPr>
          <p:cNvPr id="40963" name="Rectangle 2"/>
          <p:cNvSpPr>
            <a:spLocks noGrp="1" noChangeArrowheads="1"/>
          </p:cNvSpPr>
          <p:nvPr>
            <p:ph type="body" idx="1"/>
          </p:nvPr>
        </p:nvSpPr>
        <p:spPr>
          <a:xfrm>
            <a:off x="919840" y="4343439"/>
            <a:ext cx="5018321" cy="41039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631" tIns="37625" rIns="95631" bIns="37625"/>
          <a:lstStyle/>
          <a:p>
            <a:pPr defTabSz="547235"/>
            <a:endParaRPr lang="en-AU"/>
          </a:p>
        </p:txBody>
      </p:sp>
      <p:sp>
        <p:nvSpPr>
          <p:cNvPr id="40964" name="Rectangle 3"/>
          <p:cNvSpPr>
            <a:spLocks noGrp="1" noRot="1" noChangeAspect="1" noChangeArrowheads="1" noTextEdit="1"/>
          </p:cNvSpPr>
          <p:nvPr>
            <p:ph type="sldImg"/>
          </p:nvPr>
        </p:nvSpPr>
        <p:spPr>
          <a:xfrm>
            <a:off x="1177925" y="720725"/>
            <a:ext cx="4508500" cy="3382963"/>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1731" indent="-281435" eaLnBrk="0" hangingPunct="0">
              <a:defRPr>
                <a:solidFill>
                  <a:schemeClr val="tx1"/>
                </a:solidFill>
                <a:latin typeface="Arial" charset="0"/>
              </a:defRPr>
            </a:lvl2pPr>
            <a:lvl3pPr marL="1125741" indent="-225148" eaLnBrk="0" hangingPunct="0">
              <a:defRPr>
                <a:solidFill>
                  <a:schemeClr val="tx1"/>
                </a:solidFill>
                <a:latin typeface="Arial" charset="0"/>
              </a:defRPr>
            </a:lvl3pPr>
            <a:lvl4pPr marL="1576037" indent="-225148" eaLnBrk="0" hangingPunct="0">
              <a:defRPr>
                <a:solidFill>
                  <a:schemeClr val="tx1"/>
                </a:solidFill>
                <a:latin typeface="Arial" charset="0"/>
              </a:defRPr>
            </a:lvl4pPr>
            <a:lvl5pPr marL="2026333" indent="-225148" eaLnBrk="0" hangingPunct="0">
              <a:defRPr>
                <a:solidFill>
                  <a:schemeClr val="tx1"/>
                </a:solidFill>
                <a:latin typeface="Arial" charset="0"/>
              </a:defRPr>
            </a:lvl5pPr>
            <a:lvl6pPr marL="2476630" indent="-225148" eaLnBrk="0" fontAlgn="base" hangingPunct="0">
              <a:spcBef>
                <a:spcPct val="0"/>
              </a:spcBef>
              <a:spcAft>
                <a:spcPct val="0"/>
              </a:spcAft>
              <a:defRPr>
                <a:solidFill>
                  <a:schemeClr val="tx1"/>
                </a:solidFill>
                <a:latin typeface="Arial" charset="0"/>
              </a:defRPr>
            </a:lvl6pPr>
            <a:lvl7pPr marL="2926926" indent="-225148" eaLnBrk="0" fontAlgn="base" hangingPunct="0">
              <a:spcBef>
                <a:spcPct val="0"/>
              </a:spcBef>
              <a:spcAft>
                <a:spcPct val="0"/>
              </a:spcAft>
              <a:defRPr>
                <a:solidFill>
                  <a:schemeClr val="tx1"/>
                </a:solidFill>
                <a:latin typeface="Arial" charset="0"/>
              </a:defRPr>
            </a:lvl7pPr>
            <a:lvl8pPr marL="3377222" indent="-225148" eaLnBrk="0" fontAlgn="base" hangingPunct="0">
              <a:spcBef>
                <a:spcPct val="0"/>
              </a:spcBef>
              <a:spcAft>
                <a:spcPct val="0"/>
              </a:spcAft>
              <a:defRPr>
                <a:solidFill>
                  <a:schemeClr val="tx1"/>
                </a:solidFill>
                <a:latin typeface="Arial" charset="0"/>
              </a:defRPr>
            </a:lvl8pPr>
            <a:lvl9pPr marL="3827518" indent="-225148" eaLnBrk="0" fontAlgn="base" hangingPunct="0">
              <a:spcBef>
                <a:spcPct val="0"/>
              </a:spcBef>
              <a:spcAft>
                <a:spcPct val="0"/>
              </a:spcAft>
              <a:defRPr>
                <a:solidFill>
                  <a:schemeClr val="tx1"/>
                </a:solidFill>
                <a:latin typeface="Arial" charset="0"/>
              </a:defRPr>
            </a:lvl9pPr>
          </a:lstStyle>
          <a:p>
            <a:pPr eaLnBrk="1" hangingPunct="1"/>
            <a:fld id="{464AC256-0A0B-4276-AF43-84D400CB0AB5}" type="slidenum">
              <a:rPr lang="en-AU"/>
              <a:pPr eaLnBrk="1" hangingPunct="1"/>
              <a:t>3</a:t>
            </a:fld>
            <a:endParaRPr lang="en-AU"/>
          </a:p>
        </p:txBody>
      </p:sp>
      <p:sp>
        <p:nvSpPr>
          <p:cNvPr id="41987" name="Rectangle 2"/>
          <p:cNvSpPr>
            <a:spLocks noGrp="1" noChangeArrowheads="1"/>
          </p:cNvSpPr>
          <p:nvPr>
            <p:ph type="body" idx="1"/>
          </p:nvPr>
        </p:nvSpPr>
        <p:spPr>
          <a:xfrm>
            <a:off x="919840" y="4344899"/>
            <a:ext cx="5018321" cy="410099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640" tIns="37629" rIns="95640" bIns="37629"/>
          <a:lstStyle/>
          <a:p>
            <a:pPr defTabSz="547235"/>
            <a:r>
              <a:rPr lang="en-US" dirty="0"/>
              <a:t>Managing change and change management are two fundamentally different things. </a:t>
            </a:r>
          </a:p>
          <a:p>
            <a:pPr defTabSz="547235"/>
            <a:endParaRPr lang="en-US" dirty="0"/>
          </a:p>
          <a:p>
            <a:pPr defTabSz="547235"/>
            <a:r>
              <a:rPr lang="en-US" dirty="0"/>
              <a:t>We are looking at the external and internal factors that assist with change and challenge change </a:t>
            </a:r>
          </a:p>
        </p:txBody>
      </p:sp>
      <p:sp>
        <p:nvSpPr>
          <p:cNvPr id="41988" name="Rectangle 3"/>
          <p:cNvSpPr>
            <a:spLocks noGrp="1" noRot="1" noChangeAspect="1" noChangeArrowheads="1" noTextEdit="1"/>
          </p:cNvSpPr>
          <p:nvPr>
            <p:ph type="sldImg"/>
          </p:nvPr>
        </p:nvSpPr>
        <p:spPr>
          <a:xfrm>
            <a:off x="1174750" y="720725"/>
            <a:ext cx="4510088" cy="3384550"/>
          </a:xfrm>
          <a:ln w="12700" cap="flat">
            <a:solidFill>
              <a:schemeClr val="tx1"/>
            </a:solidFill>
          </a:ln>
        </p:spPr>
      </p:sp>
    </p:spTree>
    <p:extLst>
      <p:ext uri="{BB962C8B-B14F-4D97-AF65-F5344CB8AC3E}">
        <p14:creationId xmlns:p14="http://schemas.microsoft.com/office/powerpoint/2010/main" val="690984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31731" indent="-281435" eaLnBrk="0" hangingPunct="0">
              <a:defRPr>
                <a:solidFill>
                  <a:schemeClr val="tx1"/>
                </a:solidFill>
                <a:latin typeface="Arial" pitchFamily="34" charset="0"/>
              </a:defRPr>
            </a:lvl2pPr>
            <a:lvl3pPr marL="1125741" indent="-225148" eaLnBrk="0" hangingPunct="0">
              <a:defRPr>
                <a:solidFill>
                  <a:schemeClr val="tx1"/>
                </a:solidFill>
                <a:latin typeface="Arial" pitchFamily="34" charset="0"/>
              </a:defRPr>
            </a:lvl3pPr>
            <a:lvl4pPr marL="1576037" indent="-225148" eaLnBrk="0" hangingPunct="0">
              <a:defRPr>
                <a:solidFill>
                  <a:schemeClr val="tx1"/>
                </a:solidFill>
                <a:latin typeface="Arial" pitchFamily="34" charset="0"/>
              </a:defRPr>
            </a:lvl4pPr>
            <a:lvl5pPr marL="2026333" indent="-225148" eaLnBrk="0" hangingPunct="0">
              <a:defRPr>
                <a:solidFill>
                  <a:schemeClr val="tx1"/>
                </a:solidFill>
                <a:latin typeface="Arial" pitchFamily="34" charset="0"/>
              </a:defRPr>
            </a:lvl5pPr>
            <a:lvl6pPr marL="2476630" indent="-225148" eaLnBrk="0" fontAlgn="base" hangingPunct="0">
              <a:spcBef>
                <a:spcPct val="0"/>
              </a:spcBef>
              <a:spcAft>
                <a:spcPct val="0"/>
              </a:spcAft>
              <a:defRPr>
                <a:solidFill>
                  <a:schemeClr val="tx1"/>
                </a:solidFill>
                <a:latin typeface="Arial" pitchFamily="34" charset="0"/>
              </a:defRPr>
            </a:lvl6pPr>
            <a:lvl7pPr marL="2926926" indent="-225148" eaLnBrk="0" fontAlgn="base" hangingPunct="0">
              <a:spcBef>
                <a:spcPct val="0"/>
              </a:spcBef>
              <a:spcAft>
                <a:spcPct val="0"/>
              </a:spcAft>
              <a:defRPr>
                <a:solidFill>
                  <a:schemeClr val="tx1"/>
                </a:solidFill>
                <a:latin typeface="Arial" pitchFamily="34" charset="0"/>
              </a:defRPr>
            </a:lvl7pPr>
            <a:lvl8pPr marL="3377222" indent="-225148" eaLnBrk="0" fontAlgn="base" hangingPunct="0">
              <a:spcBef>
                <a:spcPct val="0"/>
              </a:spcBef>
              <a:spcAft>
                <a:spcPct val="0"/>
              </a:spcAft>
              <a:defRPr>
                <a:solidFill>
                  <a:schemeClr val="tx1"/>
                </a:solidFill>
                <a:latin typeface="Arial" pitchFamily="34" charset="0"/>
              </a:defRPr>
            </a:lvl8pPr>
            <a:lvl9pPr marL="3827518" indent="-225148" eaLnBrk="0" fontAlgn="base" hangingPunct="0">
              <a:spcBef>
                <a:spcPct val="0"/>
              </a:spcBef>
              <a:spcAft>
                <a:spcPct val="0"/>
              </a:spcAft>
              <a:defRPr>
                <a:solidFill>
                  <a:schemeClr val="tx1"/>
                </a:solidFill>
                <a:latin typeface="Arial" pitchFamily="34" charset="0"/>
              </a:defRPr>
            </a:lvl9pPr>
          </a:lstStyle>
          <a:p>
            <a:pPr eaLnBrk="1" hangingPunct="1"/>
            <a:fld id="{A1C9564C-7867-4941-B497-D03E98AD799F}" type="slidenum">
              <a:rPr lang="en-AU"/>
              <a:pPr eaLnBrk="1" hangingPunct="1"/>
              <a:t>4</a:t>
            </a:fld>
            <a:endParaRPr lang="en-AU"/>
          </a:p>
        </p:txBody>
      </p:sp>
      <p:sp>
        <p:nvSpPr>
          <p:cNvPr id="41987" name="Rectangle 2"/>
          <p:cNvSpPr>
            <a:spLocks noGrp="1" noChangeArrowheads="1"/>
          </p:cNvSpPr>
          <p:nvPr>
            <p:ph type="body" idx="1"/>
          </p:nvPr>
        </p:nvSpPr>
        <p:spPr>
          <a:xfrm>
            <a:off x="919312" y="4345375"/>
            <a:ext cx="5019377" cy="41012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4" tIns="37584" rIns="95524" bIns="37584"/>
          <a:lstStyle/>
          <a:p>
            <a:pPr defTabSz="545672"/>
            <a:endParaRPr lang="en-US">
              <a:latin typeface="Arial" pitchFamily="34" charset="0"/>
            </a:endParaRPr>
          </a:p>
        </p:txBody>
      </p:sp>
      <p:sp>
        <p:nvSpPr>
          <p:cNvPr id="41988" name="Rectangle 3"/>
          <p:cNvSpPr>
            <a:spLocks noGrp="1" noRot="1" noChangeAspect="1" noChangeArrowheads="1" noTextEdit="1"/>
          </p:cNvSpPr>
          <p:nvPr>
            <p:ph type="sldImg"/>
          </p:nvPr>
        </p:nvSpPr>
        <p:spPr>
          <a:xfrm>
            <a:off x="1174750" y="720725"/>
            <a:ext cx="4510088" cy="3384550"/>
          </a:xfrm>
          <a:ln w="12700" cap="flat">
            <a:solidFill>
              <a:schemeClr val="tx1"/>
            </a:solidFill>
          </a:ln>
        </p:spPr>
      </p:sp>
    </p:spTree>
    <p:extLst>
      <p:ext uri="{BB962C8B-B14F-4D97-AF65-F5344CB8AC3E}">
        <p14:creationId xmlns:p14="http://schemas.microsoft.com/office/powerpoint/2010/main" val="145517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31731" indent="-281435" eaLnBrk="0" hangingPunct="0">
              <a:defRPr>
                <a:solidFill>
                  <a:schemeClr val="tx1"/>
                </a:solidFill>
                <a:latin typeface="Arial" pitchFamily="34" charset="0"/>
              </a:defRPr>
            </a:lvl2pPr>
            <a:lvl3pPr marL="1125741" indent="-225148" eaLnBrk="0" hangingPunct="0">
              <a:defRPr>
                <a:solidFill>
                  <a:schemeClr val="tx1"/>
                </a:solidFill>
                <a:latin typeface="Arial" pitchFamily="34" charset="0"/>
              </a:defRPr>
            </a:lvl3pPr>
            <a:lvl4pPr marL="1576037" indent="-225148" eaLnBrk="0" hangingPunct="0">
              <a:defRPr>
                <a:solidFill>
                  <a:schemeClr val="tx1"/>
                </a:solidFill>
                <a:latin typeface="Arial" pitchFamily="34" charset="0"/>
              </a:defRPr>
            </a:lvl4pPr>
            <a:lvl5pPr marL="2026333" indent="-225148" eaLnBrk="0" hangingPunct="0">
              <a:defRPr>
                <a:solidFill>
                  <a:schemeClr val="tx1"/>
                </a:solidFill>
                <a:latin typeface="Arial" pitchFamily="34" charset="0"/>
              </a:defRPr>
            </a:lvl5pPr>
            <a:lvl6pPr marL="2476630" indent="-225148" eaLnBrk="0" fontAlgn="base" hangingPunct="0">
              <a:spcBef>
                <a:spcPct val="0"/>
              </a:spcBef>
              <a:spcAft>
                <a:spcPct val="0"/>
              </a:spcAft>
              <a:defRPr>
                <a:solidFill>
                  <a:schemeClr val="tx1"/>
                </a:solidFill>
                <a:latin typeface="Arial" pitchFamily="34" charset="0"/>
              </a:defRPr>
            </a:lvl6pPr>
            <a:lvl7pPr marL="2926926" indent="-225148" eaLnBrk="0" fontAlgn="base" hangingPunct="0">
              <a:spcBef>
                <a:spcPct val="0"/>
              </a:spcBef>
              <a:spcAft>
                <a:spcPct val="0"/>
              </a:spcAft>
              <a:defRPr>
                <a:solidFill>
                  <a:schemeClr val="tx1"/>
                </a:solidFill>
                <a:latin typeface="Arial" pitchFamily="34" charset="0"/>
              </a:defRPr>
            </a:lvl7pPr>
            <a:lvl8pPr marL="3377222" indent="-225148" eaLnBrk="0" fontAlgn="base" hangingPunct="0">
              <a:spcBef>
                <a:spcPct val="0"/>
              </a:spcBef>
              <a:spcAft>
                <a:spcPct val="0"/>
              </a:spcAft>
              <a:defRPr>
                <a:solidFill>
                  <a:schemeClr val="tx1"/>
                </a:solidFill>
                <a:latin typeface="Arial" pitchFamily="34" charset="0"/>
              </a:defRPr>
            </a:lvl8pPr>
            <a:lvl9pPr marL="3827518" indent="-225148" eaLnBrk="0" fontAlgn="base" hangingPunct="0">
              <a:spcBef>
                <a:spcPct val="0"/>
              </a:spcBef>
              <a:spcAft>
                <a:spcPct val="0"/>
              </a:spcAft>
              <a:defRPr>
                <a:solidFill>
                  <a:schemeClr val="tx1"/>
                </a:solidFill>
                <a:latin typeface="Arial" pitchFamily="34" charset="0"/>
              </a:defRPr>
            </a:lvl9pPr>
          </a:lstStyle>
          <a:p>
            <a:pPr eaLnBrk="1" hangingPunct="1"/>
            <a:fld id="{3474F714-455B-46F3-8BB5-BF1380A2D0CF}" type="slidenum">
              <a:rPr lang="en-AU"/>
              <a:pPr eaLnBrk="1" hangingPunct="1"/>
              <a:t>7</a:t>
            </a:fld>
            <a:endParaRPr lang="en-AU"/>
          </a:p>
        </p:txBody>
      </p:sp>
      <p:sp>
        <p:nvSpPr>
          <p:cNvPr id="54275" name="Slide Image Placeholder 1"/>
          <p:cNvSpPr>
            <a:spLocks noGrp="1" noRot="1" noChangeAspect="1" noTextEdit="1"/>
          </p:cNvSpPr>
          <p:nvPr>
            <p:ph type="sldImg"/>
          </p:nvPr>
        </p:nvSpPr>
        <p:spPr>
          <a:xfrm>
            <a:off x="1149350" y="685800"/>
            <a:ext cx="4567238" cy="3425825"/>
          </a:xfrm>
          <a:ln/>
        </p:spPr>
      </p:sp>
      <p:sp>
        <p:nvSpPr>
          <p:cNvPr id="54276" name="Notes Placeholder 2"/>
          <p:cNvSpPr>
            <a:spLocks noGrp="1"/>
          </p:cNvSpPr>
          <p:nvPr>
            <p:ph type="body" idx="1"/>
          </p:nvPr>
        </p:nvSpPr>
        <p:spPr>
          <a:xfrm>
            <a:off x="914508" y="4342451"/>
            <a:ext cx="5028986" cy="41158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214" tIns="44606" rIns="89214" bIns="44606"/>
          <a:lstStyle/>
          <a:p>
            <a:pPr algn="just" eaLnBrk="1" hangingPunct="1">
              <a:lnSpc>
                <a:spcPct val="90000"/>
              </a:lnSpc>
            </a:pPr>
            <a:r>
              <a:rPr lang="en-US" sz="1000" dirty="0">
                <a:latin typeface="Arial" pitchFamily="34" charset="0"/>
              </a:rPr>
              <a:t>The rate of change and type of change needs to be examined </a:t>
            </a:r>
          </a:p>
          <a:p>
            <a:pPr algn="just" eaLnBrk="1" hangingPunct="1">
              <a:lnSpc>
                <a:spcPct val="90000"/>
              </a:lnSpc>
            </a:pPr>
            <a:r>
              <a:rPr lang="en-US" sz="1000" dirty="0">
                <a:latin typeface="Arial" pitchFamily="34" charset="0"/>
              </a:rPr>
              <a:t>Although there has been so much content out there to help </a:t>
            </a:r>
          </a:p>
        </p:txBody>
      </p:sp>
      <p:sp>
        <p:nvSpPr>
          <p:cNvPr id="54277" name="Slide Number Placeholder 3"/>
          <p:cNvSpPr txBox="1">
            <a:spLocks noGrp="1"/>
          </p:cNvSpPr>
          <p:nvPr/>
        </p:nvSpPr>
        <p:spPr bwMode="auto">
          <a:xfrm>
            <a:off x="3885455" y="8686362"/>
            <a:ext cx="2972546" cy="4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214" tIns="44606" rIns="89214" bIns="44606" anchor="b"/>
          <a:lstStyle>
            <a:lvl1pPr defTabSz="904875" eaLnBrk="0" hangingPunct="0">
              <a:defRPr>
                <a:solidFill>
                  <a:schemeClr val="tx1"/>
                </a:solidFill>
                <a:latin typeface="Arial" pitchFamily="34" charset="0"/>
              </a:defRPr>
            </a:lvl1pPr>
            <a:lvl2pPr marL="742950" indent="-285750" defTabSz="904875" eaLnBrk="0" hangingPunct="0">
              <a:defRPr>
                <a:solidFill>
                  <a:schemeClr val="tx1"/>
                </a:solidFill>
                <a:latin typeface="Arial" pitchFamily="34" charset="0"/>
              </a:defRPr>
            </a:lvl2pPr>
            <a:lvl3pPr marL="1143000" indent="-228600" defTabSz="904875" eaLnBrk="0" hangingPunct="0">
              <a:defRPr>
                <a:solidFill>
                  <a:schemeClr val="tx1"/>
                </a:solidFill>
                <a:latin typeface="Arial" pitchFamily="34" charset="0"/>
              </a:defRPr>
            </a:lvl3pPr>
            <a:lvl4pPr marL="1600200" indent="-228600" defTabSz="904875" eaLnBrk="0" hangingPunct="0">
              <a:defRPr>
                <a:solidFill>
                  <a:schemeClr val="tx1"/>
                </a:solidFill>
                <a:latin typeface="Arial" pitchFamily="34" charset="0"/>
              </a:defRPr>
            </a:lvl4pPr>
            <a:lvl5pPr marL="2057400" indent="-228600" defTabSz="904875" eaLnBrk="0" hangingPunct="0">
              <a:defRPr>
                <a:solidFill>
                  <a:schemeClr val="tx1"/>
                </a:solidFill>
                <a:latin typeface="Arial" pitchFamily="34" charset="0"/>
              </a:defRPr>
            </a:lvl5pPr>
            <a:lvl6pPr marL="2514600" indent="-228600" defTabSz="904875" eaLnBrk="0" fontAlgn="base" hangingPunct="0">
              <a:spcBef>
                <a:spcPct val="0"/>
              </a:spcBef>
              <a:spcAft>
                <a:spcPct val="0"/>
              </a:spcAft>
              <a:defRPr>
                <a:solidFill>
                  <a:schemeClr val="tx1"/>
                </a:solidFill>
                <a:latin typeface="Arial" pitchFamily="34" charset="0"/>
              </a:defRPr>
            </a:lvl6pPr>
            <a:lvl7pPr marL="2971800" indent="-228600" defTabSz="904875" eaLnBrk="0" fontAlgn="base" hangingPunct="0">
              <a:spcBef>
                <a:spcPct val="0"/>
              </a:spcBef>
              <a:spcAft>
                <a:spcPct val="0"/>
              </a:spcAft>
              <a:defRPr>
                <a:solidFill>
                  <a:schemeClr val="tx1"/>
                </a:solidFill>
                <a:latin typeface="Arial" pitchFamily="34" charset="0"/>
              </a:defRPr>
            </a:lvl7pPr>
            <a:lvl8pPr marL="3429000" indent="-228600" defTabSz="904875" eaLnBrk="0" fontAlgn="base" hangingPunct="0">
              <a:spcBef>
                <a:spcPct val="0"/>
              </a:spcBef>
              <a:spcAft>
                <a:spcPct val="0"/>
              </a:spcAft>
              <a:defRPr>
                <a:solidFill>
                  <a:schemeClr val="tx1"/>
                </a:solidFill>
                <a:latin typeface="Arial" pitchFamily="34" charset="0"/>
              </a:defRPr>
            </a:lvl8pPr>
            <a:lvl9pPr marL="3886200" indent="-228600" defTabSz="904875" eaLnBrk="0" fontAlgn="base" hangingPunct="0">
              <a:spcBef>
                <a:spcPct val="0"/>
              </a:spcBef>
              <a:spcAft>
                <a:spcPct val="0"/>
              </a:spcAft>
              <a:defRPr>
                <a:solidFill>
                  <a:schemeClr val="tx1"/>
                </a:solidFill>
                <a:latin typeface="Arial" pitchFamily="34" charset="0"/>
              </a:defRPr>
            </a:lvl9pPr>
          </a:lstStyle>
          <a:p>
            <a:pPr algn="r" eaLnBrk="1" hangingPunct="1"/>
            <a:fld id="{CEF8DC6F-A651-462A-B03C-C4BE1D4737A4}" type="slidenum">
              <a:rPr lang="en-AU" sz="1200"/>
              <a:pPr algn="r" eaLnBrk="1" hangingPunct="1"/>
              <a:t>7</a:t>
            </a:fld>
            <a:endParaRPr lang="en-AU"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look at the history of a company to identify the genetics of the company</a:t>
            </a:r>
          </a:p>
        </p:txBody>
      </p:sp>
      <p:sp>
        <p:nvSpPr>
          <p:cNvPr id="4" name="Slide Number Placeholder 3"/>
          <p:cNvSpPr>
            <a:spLocks noGrp="1"/>
          </p:cNvSpPr>
          <p:nvPr>
            <p:ph type="sldNum" sz="quarter" idx="10"/>
          </p:nvPr>
        </p:nvSpPr>
        <p:spPr/>
        <p:txBody>
          <a:bodyPr/>
          <a:lstStyle/>
          <a:p>
            <a:fld id="{D878592A-82BE-443A-8A91-BC2FEE688EB3}" type="slidenum">
              <a:rPr lang="en-AU" smtClean="0"/>
              <a:t>9</a:t>
            </a:fld>
            <a:endParaRPr lang="en-AU"/>
          </a:p>
        </p:txBody>
      </p:sp>
    </p:spTree>
    <p:extLst>
      <p:ext uri="{BB962C8B-B14F-4D97-AF65-F5344CB8AC3E}">
        <p14:creationId xmlns:p14="http://schemas.microsoft.com/office/powerpoint/2010/main" val="3700725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Derby Silk Mill </a:t>
            </a:r>
          </a:p>
          <a:p>
            <a:r>
              <a:rPr lang="en-US" dirty="0"/>
              <a:t>Note to the chimneys; look at the change that has occurred in the meantime, going from a house form without chimneys to a building with multiple chimneys. </a:t>
            </a:r>
          </a:p>
          <a:p>
            <a:r>
              <a:rPr lang="en-US" dirty="0"/>
              <a:t>Industrial revolution </a:t>
            </a:r>
          </a:p>
        </p:txBody>
      </p:sp>
      <p:sp>
        <p:nvSpPr>
          <p:cNvPr id="4" name="Slide Number Placeholder 3"/>
          <p:cNvSpPr>
            <a:spLocks noGrp="1"/>
          </p:cNvSpPr>
          <p:nvPr>
            <p:ph type="sldNum" sz="quarter" idx="10"/>
          </p:nvPr>
        </p:nvSpPr>
        <p:spPr/>
        <p:txBody>
          <a:bodyPr/>
          <a:lstStyle/>
          <a:p>
            <a:fld id="{D878592A-82BE-443A-8A91-BC2FEE688EB3}" type="slidenum">
              <a:rPr lang="en-AU" smtClean="0"/>
              <a:t>12</a:t>
            </a:fld>
            <a:endParaRPr lang="en-AU"/>
          </a:p>
        </p:txBody>
      </p:sp>
    </p:spTree>
    <p:extLst>
      <p:ext uri="{BB962C8B-B14F-4D97-AF65-F5344CB8AC3E}">
        <p14:creationId xmlns:p14="http://schemas.microsoft.com/office/powerpoint/2010/main" val="1153545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Awen</a:t>
            </a:r>
            <a:r>
              <a:rPr lang="en-US" dirty="0"/>
              <a:t> </a:t>
            </a:r>
          </a:p>
          <a:p>
            <a:r>
              <a:rPr lang="en-US" dirty="0"/>
              <a:t>Social Darwinism </a:t>
            </a:r>
          </a:p>
          <a:p>
            <a:endParaRPr lang="en-US" dirty="0"/>
          </a:p>
        </p:txBody>
      </p:sp>
      <p:sp>
        <p:nvSpPr>
          <p:cNvPr id="4" name="Slide Number Placeholder 3"/>
          <p:cNvSpPr>
            <a:spLocks noGrp="1"/>
          </p:cNvSpPr>
          <p:nvPr>
            <p:ph type="sldNum" sz="quarter" idx="10"/>
          </p:nvPr>
        </p:nvSpPr>
        <p:spPr/>
        <p:txBody>
          <a:bodyPr/>
          <a:lstStyle/>
          <a:p>
            <a:fld id="{D878592A-82BE-443A-8A91-BC2FEE688EB3}" type="slidenum">
              <a:rPr lang="en-AU" smtClean="0"/>
              <a:t>13</a:t>
            </a:fld>
            <a:endParaRPr lang="en-AU"/>
          </a:p>
        </p:txBody>
      </p:sp>
    </p:spTree>
    <p:extLst>
      <p:ext uri="{BB962C8B-B14F-4D97-AF65-F5344CB8AC3E}">
        <p14:creationId xmlns:p14="http://schemas.microsoft.com/office/powerpoint/2010/main" val="437696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Methodism- alcohol is evil, so he locked them up and made them work </a:t>
            </a:r>
          </a:p>
          <a:p>
            <a:r>
              <a:rPr lang="en-US" dirty="0" err="1"/>
              <a:t>Rano</a:t>
            </a:r>
            <a:r>
              <a:rPr lang="en-US" dirty="0"/>
              <a:t> plaza </a:t>
            </a:r>
          </a:p>
          <a:p>
            <a:endParaRPr lang="en-US" dirty="0"/>
          </a:p>
        </p:txBody>
      </p:sp>
      <p:sp>
        <p:nvSpPr>
          <p:cNvPr id="4" name="Slide Number Placeholder 3"/>
          <p:cNvSpPr>
            <a:spLocks noGrp="1"/>
          </p:cNvSpPr>
          <p:nvPr>
            <p:ph type="sldNum" sz="quarter" idx="10"/>
          </p:nvPr>
        </p:nvSpPr>
        <p:spPr/>
        <p:txBody>
          <a:bodyPr/>
          <a:lstStyle/>
          <a:p>
            <a:fld id="{D878592A-82BE-443A-8A91-BC2FEE688EB3}" type="slidenum">
              <a:rPr lang="en-AU" smtClean="0"/>
              <a:t>14</a:t>
            </a:fld>
            <a:endParaRPr lang="en-AU"/>
          </a:p>
        </p:txBody>
      </p:sp>
    </p:spTree>
    <p:extLst>
      <p:ext uri="{BB962C8B-B14F-4D97-AF65-F5344CB8AC3E}">
        <p14:creationId xmlns:p14="http://schemas.microsoft.com/office/powerpoint/2010/main" val="310110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a consistent method we could use, to keep the labor costs low and increase productivity </a:t>
            </a:r>
          </a:p>
          <a:p>
            <a:r>
              <a:rPr lang="en-US" dirty="0"/>
              <a:t>And this new approach was to be known as the classical school of work </a:t>
            </a:r>
            <a:r>
              <a:rPr lang="en-US" dirty="0" err="1"/>
              <a:t>organisations</a:t>
            </a:r>
            <a:r>
              <a:rPr lang="en-US" dirty="0"/>
              <a:t> </a:t>
            </a:r>
          </a:p>
          <a:p>
            <a:r>
              <a:rPr lang="en-US" dirty="0"/>
              <a:t>It was based on the (then new) scientific rational approach to solving problem</a:t>
            </a:r>
          </a:p>
          <a:p>
            <a:r>
              <a:rPr lang="en-US" dirty="0"/>
              <a:t>Frederick </a:t>
            </a:r>
            <a:r>
              <a:rPr lang="en-US" dirty="0" err="1"/>
              <a:t>taylor</a:t>
            </a:r>
            <a:r>
              <a:rPr lang="en-US" dirty="0"/>
              <a:t>, scientific management, one best way to do a task, Mc </a:t>
            </a:r>
            <a:r>
              <a:rPr lang="en-US" dirty="0" err="1"/>
              <a:t>Donalds</a:t>
            </a:r>
            <a:r>
              <a:rPr lang="en-US" dirty="0"/>
              <a:t> uses this management technique today</a:t>
            </a:r>
          </a:p>
        </p:txBody>
      </p:sp>
      <p:sp>
        <p:nvSpPr>
          <p:cNvPr id="4" name="Slide Number Placeholder 3"/>
          <p:cNvSpPr>
            <a:spLocks noGrp="1"/>
          </p:cNvSpPr>
          <p:nvPr>
            <p:ph type="sldNum" sz="quarter" idx="10"/>
          </p:nvPr>
        </p:nvSpPr>
        <p:spPr/>
        <p:txBody>
          <a:bodyPr/>
          <a:lstStyle/>
          <a:p>
            <a:fld id="{D878592A-82BE-443A-8A91-BC2FEE688EB3}" type="slidenum">
              <a:rPr lang="en-AU" smtClean="0"/>
              <a:t>15</a:t>
            </a:fld>
            <a:endParaRPr lang="en-AU"/>
          </a:p>
        </p:txBody>
      </p:sp>
    </p:spTree>
    <p:extLst>
      <p:ext uri="{BB962C8B-B14F-4D97-AF65-F5344CB8AC3E}">
        <p14:creationId xmlns:p14="http://schemas.microsoft.com/office/powerpoint/2010/main" val="3255312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table </a:t>
            </a:r>
            <a:r>
              <a:rPr lang="en-US" dirty="0" err="1"/>
              <a:t>cracy</a:t>
            </a:r>
            <a:r>
              <a:rPr lang="en-US" dirty="0"/>
              <a:t>- table </a:t>
            </a:r>
          </a:p>
          <a:p>
            <a:r>
              <a:rPr lang="en-US" dirty="0"/>
              <a:t>Rule from the table: Bureaucracy </a:t>
            </a:r>
          </a:p>
        </p:txBody>
      </p:sp>
      <p:sp>
        <p:nvSpPr>
          <p:cNvPr id="4" name="Slide Number Placeholder 3"/>
          <p:cNvSpPr>
            <a:spLocks noGrp="1"/>
          </p:cNvSpPr>
          <p:nvPr>
            <p:ph type="sldNum" sz="quarter" idx="10"/>
          </p:nvPr>
        </p:nvSpPr>
        <p:spPr/>
        <p:txBody>
          <a:bodyPr/>
          <a:lstStyle/>
          <a:p>
            <a:fld id="{D878592A-82BE-443A-8A91-BC2FEE688EB3}" type="slidenum">
              <a:rPr lang="en-AU" smtClean="0"/>
              <a:t>17</a:t>
            </a:fld>
            <a:endParaRPr lang="en-AU"/>
          </a:p>
        </p:txBody>
      </p:sp>
    </p:spTree>
    <p:extLst>
      <p:ext uri="{BB962C8B-B14F-4D97-AF65-F5344CB8AC3E}">
        <p14:creationId xmlns:p14="http://schemas.microsoft.com/office/powerpoint/2010/main" val="3935816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parker </a:t>
            </a:r>
            <a:r>
              <a:rPr lang="en-US" dirty="0" err="1"/>
              <a:t>follet</a:t>
            </a:r>
            <a:r>
              <a:rPr lang="en-US" dirty="0"/>
              <a:t>- mid path to classical theories and human relations </a:t>
            </a:r>
          </a:p>
          <a:p>
            <a:r>
              <a:rPr lang="en-US" dirty="0"/>
              <a:t>Elton mayo- making it harder people got better </a:t>
            </a:r>
          </a:p>
          <a:p>
            <a:r>
              <a:rPr lang="en-US" dirty="0"/>
              <a:t>Chester </a:t>
            </a:r>
            <a:r>
              <a:rPr lang="en-US" dirty="0" err="1"/>
              <a:t>Benard</a:t>
            </a:r>
            <a:r>
              <a:rPr lang="en-US" dirty="0"/>
              <a:t>- we need to look at the external environment too</a:t>
            </a:r>
          </a:p>
        </p:txBody>
      </p:sp>
      <p:sp>
        <p:nvSpPr>
          <p:cNvPr id="4" name="Slide Number Placeholder 3"/>
          <p:cNvSpPr>
            <a:spLocks noGrp="1"/>
          </p:cNvSpPr>
          <p:nvPr>
            <p:ph type="sldNum" sz="quarter" idx="10"/>
          </p:nvPr>
        </p:nvSpPr>
        <p:spPr/>
        <p:txBody>
          <a:bodyPr/>
          <a:lstStyle/>
          <a:p>
            <a:fld id="{D878592A-82BE-443A-8A91-BC2FEE688EB3}" type="slidenum">
              <a:rPr lang="en-AU" smtClean="0"/>
              <a:t>26</a:t>
            </a:fld>
            <a:endParaRPr lang="en-AU"/>
          </a:p>
        </p:txBody>
      </p:sp>
    </p:spTree>
    <p:extLst>
      <p:ext uri="{BB962C8B-B14F-4D97-AF65-F5344CB8AC3E}">
        <p14:creationId xmlns:p14="http://schemas.microsoft.com/office/powerpoint/2010/main" val="3302311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could use these three people </a:t>
            </a:r>
          </a:p>
          <a:p>
            <a:r>
              <a:rPr lang="en-US" dirty="0"/>
              <a:t>How to measure things statistically </a:t>
            </a:r>
          </a:p>
        </p:txBody>
      </p:sp>
      <p:sp>
        <p:nvSpPr>
          <p:cNvPr id="4" name="Slide Number Placeholder 3"/>
          <p:cNvSpPr>
            <a:spLocks noGrp="1"/>
          </p:cNvSpPr>
          <p:nvPr>
            <p:ph type="sldNum" sz="quarter" idx="10"/>
          </p:nvPr>
        </p:nvSpPr>
        <p:spPr/>
        <p:txBody>
          <a:bodyPr/>
          <a:lstStyle/>
          <a:p>
            <a:fld id="{D878592A-82BE-443A-8A91-BC2FEE688EB3}" type="slidenum">
              <a:rPr lang="en-AU" smtClean="0"/>
              <a:t>36</a:t>
            </a:fld>
            <a:endParaRPr lang="en-AU"/>
          </a:p>
        </p:txBody>
      </p:sp>
    </p:spTree>
    <p:extLst>
      <p:ext uri="{BB962C8B-B14F-4D97-AF65-F5344CB8AC3E}">
        <p14:creationId xmlns:p14="http://schemas.microsoft.com/office/powerpoint/2010/main" val="4263725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1731" indent="-281435" eaLnBrk="0" hangingPunct="0">
              <a:defRPr>
                <a:solidFill>
                  <a:schemeClr val="tx1"/>
                </a:solidFill>
                <a:latin typeface="Arial" charset="0"/>
              </a:defRPr>
            </a:lvl2pPr>
            <a:lvl3pPr marL="1125741" indent="-225148" eaLnBrk="0" hangingPunct="0">
              <a:defRPr>
                <a:solidFill>
                  <a:schemeClr val="tx1"/>
                </a:solidFill>
                <a:latin typeface="Arial" charset="0"/>
              </a:defRPr>
            </a:lvl3pPr>
            <a:lvl4pPr marL="1576037" indent="-225148" eaLnBrk="0" hangingPunct="0">
              <a:defRPr>
                <a:solidFill>
                  <a:schemeClr val="tx1"/>
                </a:solidFill>
                <a:latin typeface="Arial" charset="0"/>
              </a:defRPr>
            </a:lvl4pPr>
            <a:lvl5pPr marL="2026333" indent="-225148" eaLnBrk="0" hangingPunct="0">
              <a:defRPr>
                <a:solidFill>
                  <a:schemeClr val="tx1"/>
                </a:solidFill>
                <a:latin typeface="Arial" charset="0"/>
              </a:defRPr>
            </a:lvl5pPr>
            <a:lvl6pPr marL="2476630" indent="-225148" eaLnBrk="0" fontAlgn="base" hangingPunct="0">
              <a:spcBef>
                <a:spcPct val="0"/>
              </a:spcBef>
              <a:spcAft>
                <a:spcPct val="0"/>
              </a:spcAft>
              <a:defRPr>
                <a:solidFill>
                  <a:schemeClr val="tx1"/>
                </a:solidFill>
                <a:latin typeface="Arial" charset="0"/>
              </a:defRPr>
            </a:lvl6pPr>
            <a:lvl7pPr marL="2926926" indent="-225148" eaLnBrk="0" fontAlgn="base" hangingPunct="0">
              <a:spcBef>
                <a:spcPct val="0"/>
              </a:spcBef>
              <a:spcAft>
                <a:spcPct val="0"/>
              </a:spcAft>
              <a:defRPr>
                <a:solidFill>
                  <a:schemeClr val="tx1"/>
                </a:solidFill>
                <a:latin typeface="Arial" charset="0"/>
              </a:defRPr>
            </a:lvl7pPr>
            <a:lvl8pPr marL="3377222" indent="-225148" eaLnBrk="0" fontAlgn="base" hangingPunct="0">
              <a:spcBef>
                <a:spcPct val="0"/>
              </a:spcBef>
              <a:spcAft>
                <a:spcPct val="0"/>
              </a:spcAft>
              <a:defRPr>
                <a:solidFill>
                  <a:schemeClr val="tx1"/>
                </a:solidFill>
                <a:latin typeface="Arial" charset="0"/>
              </a:defRPr>
            </a:lvl8pPr>
            <a:lvl9pPr marL="3827518" indent="-225148" eaLnBrk="0" fontAlgn="base" hangingPunct="0">
              <a:spcBef>
                <a:spcPct val="0"/>
              </a:spcBef>
              <a:spcAft>
                <a:spcPct val="0"/>
              </a:spcAft>
              <a:defRPr>
                <a:solidFill>
                  <a:schemeClr val="tx1"/>
                </a:solidFill>
                <a:latin typeface="Arial" charset="0"/>
              </a:defRPr>
            </a:lvl9pPr>
          </a:lstStyle>
          <a:p>
            <a:pPr eaLnBrk="1" hangingPunct="1"/>
            <a:fld id="{48A343C7-DD39-4C2D-810A-B4563E53AB91}" type="slidenum">
              <a:rPr lang="en-AU"/>
              <a:pPr eaLnBrk="1" hangingPunct="1"/>
              <a:t>39</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88922EDE-A067-40BD-9D5C-AB9A41DDEDED}" type="datetimeFigureOut">
              <a:rPr lang="en-AU" smtClean="0"/>
              <a:t>23/7/18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321924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8922EDE-A067-40BD-9D5C-AB9A41DDEDED}" type="datetimeFigureOut">
              <a:rPr lang="en-AU" smtClean="0"/>
              <a:t>23/7/18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86657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922EDE-A067-40BD-9D5C-AB9A41DDEDED}" type="datetimeFigureOut">
              <a:rPr lang="en-AU" smtClean="0"/>
              <a:t>23/7/18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268873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88922EDE-A067-40BD-9D5C-AB9A41DDEDED}" type="datetimeFigureOut">
              <a:rPr lang="en-AU" smtClean="0"/>
              <a:t>23/7/18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3882599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88922EDE-A067-40BD-9D5C-AB9A41DDEDED}" type="datetimeFigureOut">
              <a:rPr lang="en-AU" smtClean="0"/>
              <a:t>23/7/18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2709441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88922EDE-A067-40BD-9D5C-AB9A41DDEDED}" type="datetimeFigureOut">
              <a:rPr lang="en-AU" smtClean="0"/>
              <a:t>23/7/18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95882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922EDE-A067-40BD-9D5C-AB9A41DDEDED}" type="datetimeFigureOut">
              <a:rPr lang="en-AU" smtClean="0"/>
              <a:t>23/7/18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850696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922EDE-A067-40BD-9D5C-AB9A41DDEDED}" type="datetimeFigureOut">
              <a:rPr lang="en-AU" smtClean="0"/>
              <a:t>23/7/18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055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922EDE-A067-40BD-9D5C-AB9A41DDEDED}" type="datetimeFigureOut">
              <a:rPr lang="en-AU" smtClean="0"/>
              <a:t>23/7/18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111162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8922EDE-A067-40BD-9D5C-AB9A41DDEDED}" type="datetimeFigureOut">
              <a:rPr lang="en-AU" smtClean="0"/>
              <a:t>23/7/18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1829126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8922EDE-A067-40BD-9D5C-AB9A41DDEDED}" type="datetimeFigureOut">
              <a:rPr lang="en-AU" smtClean="0"/>
              <a:t>23/7/18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1885C6A-42ED-445D-9B17-DB45B047DC07}" type="slidenum">
              <a:rPr lang="en-AU" smtClean="0"/>
              <a:t>‹#›</a:t>
            </a:fld>
            <a:endParaRPr lang="en-AU"/>
          </a:p>
        </p:txBody>
      </p:sp>
    </p:spTree>
    <p:extLst>
      <p:ext uri="{BB962C8B-B14F-4D97-AF65-F5344CB8AC3E}">
        <p14:creationId xmlns:p14="http://schemas.microsoft.com/office/powerpoint/2010/main" val="4280815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2588" y="152400"/>
            <a:ext cx="8229600" cy="1230313"/>
          </a:xfrm>
        </p:spPr>
        <p:txBody>
          <a:bodyPr/>
          <a:lstStyle/>
          <a:p>
            <a:r>
              <a:rPr lang="en-US"/>
              <a:t>Click to edit Master title style</a:t>
            </a:r>
            <a:endParaRPr lang="en-AU"/>
          </a:p>
        </p:txBody>
      </p:sp>
      <p:sp>
        <p:nvSpPr>
          <p:cNvPr id="3" name="Table Placeholder 2"/>
          <p:cNvSpPr>
            <a:spLocks noGrp="1"/>
          </p:cNvSpPr>
          <p:nvPr>
            <p:ph type="tbl" idx="1"/>
          </p:nvPr>
        </p:nvSpPr>
        <p:spPr>
          <a:xfrm>
            <a:off x="381000" y="1844675"/>
            <a:ext cx="7607300" cy="3868738"/>
          </a:xfrm>
        </p:spPr>
        <p:txBody>
          <a:bodyPr/>
          <a:lstStyle/>
          <a:p>
            <a:pPr lvl="0"/>
            <a:endParaRPr lang="en-AU" noProof="0"/>
          </a:p>
        </p:txBody>
      </p:sp>
    </p:spTree>
    <p:extLst>
      <p:ext uri="{BB962C8B-B14F-4D97-AF65-F5344CB8AC3E}">
        <p14:creationId xmlns:p14="http://schemas.microsoft.com/office/powerpoint/2010/main" val="3694161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22EDE-A067-40BD-9D5C-AB9A41DDEDED}" type="datetimeFigureOut">
              <a:rPr lang="en-AU" smtClean="0"/>
              <a:t>23/7/18</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885C6A-42ED-445D-9B17-DB45B047DC07}" type="slidenum">
              <a:rPr lang="en-AU" smtClean="0"/>
              <a:t>‹#›</a:t>
            </a:fld>
            <a:endParaRPr lang="en-AU"/>
          </a:p>
        </p:txBody>
      </p:sp>
    </p:spTree>
    <p:extLst>
      <p:ext uri="{BB962C8B-B14F-4D97-AF65-F5344CB8AC3E}">
        <p14:creationId xmlns:p14="http://schemas.microsoft.com/office/powerpoint/2010/main" val="4170652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hyperlink" Target="mailto:brian.smith@monash.edu" TargetMode="External"/><Relationship Id="rId4" Type="http://schemas.openxmlformats.org/officeDocument/2006/relationships/hyperlink" Target="mailto:tui.mckeowm@monash.ed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earson.com.au/products/A-C-Burnes/A-C-Burnes-Bernard/Managing-Change/9781292156040?R=978129215604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3"/>
            <a:ext cx="7772400" cy="1584175"/>
          </a:xfrm>
        </p:spPr>
        <p:txBody>
          <a:bodyPr>
            <a:normAutofit fontScale="90000"/>
          </a:bodyPr>
          <a:lstStyle/>
          <a:p>
            <a:pPr>
              <a:lnSpc>
                <a:spcPct val="115000"/>
              </a:lnSpc>
              <a:spcAft>
                <a:spcPts val="1000"/>
              </a:spcAft>
            </a:pPr>
            <a:r>
              <a:rPr lang="en-US" dirty="0">
                <a:ea typeface="Calibri"/>
                <a:cs typeface="Calibri"/>
              </a:rPr>
              <a:t>Introduction to the unit</a:t>
            </a:r>
            <a:br>
              <a:rPr lang="en-AU" dirty="0">
                <a:ea typeface="Calibri"/>
                <a:cs typeface="Times New Roman"/>
              </a:rPr>
            </a:br>
            <a:r>
              <a:rPr lang="en-US" dirty="0">
                <a:ea typeface="Calibri"/>
                <a:cs typeface="Calibri"/>
              </a:rPr>
              <a:t>and Managing Change.</a:t>
            </a:r>
            <a:endParaRPr lang="en-AU" dirty="0"/>
          </a:p>
        </p:txBody>
      </p:sp>
      <p:sp>
        <p:nvSpPr>
          <p:cNvPr id="3" name="Subtitle 2"/>
          <p:cNvSpPr>
            <a:spLocks noGrp="1"/>
          </p:cNvSpPr>
          <p:nvPr>
            <p:ph type="subTitle" idx="1"/>
          </p:nvPr>
        </p:nvSpPr>
        <p:spPr>
          <a:xfrm>
            <a:off x="1371600" y="5445224"/>
            <a:ext cx="6400800" cy="1296144"/>
          </a:xfrm>
        </p:spPr>
        <p:txBody>
          <a:bodyPr/>
          <a:lstStyle/>
          <a:p>
            <a:r>
              <a:rPr lang="en-AU" dirty="0"/>
              <a:t>MGC3130 Lecture </a:t>
            </a:r>
          </a:p>
          <a:p>
            <a:r>
              <a:rPr lang="en-US" dirty="0"/>
              <a:t>Week 1</a:t>
            </a:r>
            <a:endParaRPr lang="en-A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700808"/>
            <a:ext cx="3960439" cy="374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349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4" descr="Ca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2797"/>
            <a:ext cx="9144000" cy="4612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title"/>
          </p:nvPr>
        </p:nvSpPr>
        <p:spPr>
          <a:xfrm>
            <a:off x="457200" y="152636"/>
            <a:ext cx="8229600" cy="684076"/>
          </a:xfrm>
        </p:spPr>
        <p:txBody>
          <a:bodyPr lIns="92075" tIns="46038" rIns="92075" bIns="46038">
            <a:normAutofit fontScale="90000"/>
          </a:bodyPr>
          <a:lstStyle/>
          <a:p>
            <a:pPr marL="0" indent="0" algn="ctr" eaLnBrk="1" hangingPunct="1">
              <a:defRPr/>
            </a:pPr>
            <a:r>
              <a:rPr lang="en-AU" sz="4400" dirty="0">
                <a:solidFill>
                  <a:srgbClr val="000066"/>
                </a:solidFill>
              </a:rPr>
              <a:t>Contact Details</a:t>
            </a:r>
          </a:p>
        </p:txBody>
      </p:sp>
      <p:sp>
        <p:nvSpPr>
          <p:cNvPr id="6147" name="Text Box 6"/>
          <p:cNvSpPr txBox="1">
            <a:spLocks noChangeArrowheads="1"/>
          </p:cNvSpPr>
          <p:nvPr/>
        </p:nvSpPr>
        <p:spPr bwMode="auto">
          <a:xfrm>
            <a:off x="827584" y="1592797"/>
            <a:ext cx="756084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lang="en-US" sz="2800" b="1" dirty="0">
                <a:solidFill>
                  <a:srgbClr val="000000"/>
                </a:solidFill>
                <a:cs typeface="Times New Roman" pitchFamily="18" charset="0"/>
              </a:rPr>
              <a:t>Chief Examiner</a:t>
            </a:r>
          </a:p>
          <a:p>
            <a:pPr algn="l" eaLnBrk="1" hangingPunct="1"/>
            <a:r>
              <a:rPr lang="en-US" sz="2800" b="1" dirty="0">
                <a:solidFill>
                  <a:srgbClr val="000000"/>
                </a:solidFill>
                <a:cs typeface="Times New Roman" pitchFamily="18" charset="0"/>
              </a:rPr>
              <a:t>Associate Professor Tui McKeown</a:t>
            </a:r>
          </a:p>
          <a:p>
            <a:pPr algn="l" eaLnBrk="1" hangingPunct="1"/>
            <a:r>
              <a:rPr lang="en-US" sz="2800" b="1" dirty="0">
                <a:solidFill>
                  <a:srgbClr val="000000"/>
                </a:solidFill>
                <a:cs typeface="Times New Roman" pitchFamily="18" charset="0"/>
              </a:rPr>
              <a:t>Email: </a:t>
            </a:r>
            <a:r>
              <a:rPr lang="en-US" sz="2800" b="1" dirty="0">
                <a:solidFill>
                  <a:srgbClr val="000000"/>
                </a:solidFill>
                <a:cs typeface="Times New Roman" pitchFamily="18" charset="0"/>
                <a:hlinkClick r:id="rId4"/>
              </a:rPr>
              <a:t>tui.mckeowm@monash.edu</a:t>
            </a:r>
            <a:endParaRPr lang="en-US" sz="2800" b="1" dirty="0">
              <a:solidFill>
                <a:srgbClr val="000000"/>
              </a:solidFill>
              <a:cs typeface="Times New Roman" pitchFamily="18" charset="0"/>
            </a:endParaRPr>
          </a:p>
          <a:p>
            <a:pPr algn="l"/>
            <a:r>
              <a:rPr lang="en-US" sz="2800" b="1" dirty="0"/>
              <a:t>Phone: 03 9905 2347</a:t>
            </a:r>
          </a:p>
          <a:p>
            <a:pPr algn="l"/>
            <a:endParaRPr lang="en-US" sz="2800" b="1" dirty="0"/>
          </a:p>
          <a:p>
            <a:pPr algn="l"/>
            <a:r>
              <a:rPr lang="en-US" sz="2800" b="1" dirty="0"/>
              <a:t>Lecturer &amp; Tutor: </a:t>
            </a:r>
            <a:r>
              <a:rPr lang="en-US" sz="2800" b="1" dirty="0" err="1"/>
              <a:t>Mr</a:t>
            </a:r>
            <a:r>
              <a:rPr lang="en-US" sz="2800" b="1" dirty="0"/>
              <a:t> Brian Smith</a:t>
            </a:r>
          </a:p>
          <a:p>
            <a:pPr algn="l"/>
            <a:r>
              <a:rPr lang="en-US" sz="2800" b="1" dirty="0"/>
              <a:t>Email: </a:t>
            </a:r>
            <a:r>
              <a:rPr lang="en-US" sz="2800" b="1" dirty="0">
                <a:hlinkClick r:id="rId5"/>
              </a:rPr>
              <a:t>brian.smith@monash.edu</a:t>
            </a:r>
            <a:endParaRPr lang="en-US" sz="2800" b="1" dirty="0"/>
          </a:p>
          <a:p>
            <a:pPr algn="l"/>
            <a:endParaRPr lang="en-US" sz="2800" b="1" dirty="0"/>
          </a:p>
          <a:p>
            <a:pPr algn="l"/>
            <a:endParaRPr lang="en-AU" b="1" dirty="0"/>
          </a:p>
        </p:txBody>
      </p:sp>
    </p:spTree>
    <p:extLst>
      <p:ext uri="{BB962C8B-B14F-4D97-AF65-F5344CB8AC3E}">
        <p14:creationId xmlns:p14="http://schemas.microsoft.com/office/powerpoint/2010/main" val="342229504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95536" y="0"/>
            <a:ext cx="8496944" cy="1331640"/>
          </a:xfrm>
        </p:spPr>
        <p:txBody>
          <a:bodyPr lIns="92075" tIns="46038" rIns="92075" bIns="46038">
            <a:normAutofit fontScale="90000"/>
          </a:bodyPr>
          <a:lstStyle/>
          <a:p>
            <a:pPr marL="0" indent="0" algn="ctr" eaLnBrk="1" hangingPunct="1">
              <a:defRPr/>
            </a:pPr>
            <a:r>
              <a:rPr lang="en-AU" sz="4400" dirty="0">
                <a:solidFill>
                  <a:srgbClr val="000066"/>
                </a:solidFill>
              </a:rPr>
              <a:t>Aims </a:t>
            </a:r>
            <a:br>
              <a:rPr lang="en-AU" sz="4400" dirty="0">
                <a:solidFill>
                  <a:srgbClr val="000066"/>
                </a:solidFill>
              </a:rPr>
            </a:br>
            <a:r>
              <a:rPr lang="en-AU" sz="4400" dirty="0">
                <a:solidFill>
                  <a:srgbClr val="000066"/>
                </a:solidFill>
              </a:rPr>
              <a:t>(what are we doing here?)</a:t>
            </a:r>
          </a:p>
        </p:txBody>
      </p:sp>
      <p:sp>
        <p:nvSpPr>
          <p:cNvPr id="7171" name="Rectangle 3"/>
          <p:cNvSpPr>
            <a:spLocks noGrp="1" noChangeArrowheads="1"/>
          </p:cNvSpPr>
          <p:nvPr>
            <p:ph type="body" idx="1"/>
          </p:nvPr>
        </p:nvSpPr>
        <p:spPr>
          <a:xfrm>
            <a:off x="3527884" y="1484784"/>
            <a:ext cx="5400600" cy="5184576"/>
          </a:xfrm>
          <a:solidFill>
            <a:schemeClr val="bg1"/>
          </a:solidFill>
        </p:spPr>
        <p:txBody>
          <a:bodyPr lIns="92075" tIns="46038" rIns="92075" bIns="46038">
            <a:normAutofit fontScale="92500" lnSpcReduction="20000"/>
          </a:bodyPr>
          <a:lstStyle/>
          <a:p>
            <a:pPr marL="533400" indent="-533400" eaLnBrk="1" hangingPunct="1">
              <a:buFont typeface="Wingdings" pitchFamily="2" charset="2"/>
              <a:buAutoNum type="arabicPeriod"/>
            </a:pPr>
            <a:r>
              <a:rPr lang="en-AU" dirty="0">
                <a:solidFill>
                  <a:srgbClr val="000000"/>
                </a:solidFill>
              </a:rPr>
              <a:t>Develop an understanding and appreciation of:</a:t>
            </a:r>
          </a:p>
          <a:p>
            <a:pPr marL="914400" lvl="1" indent="-457200" eaLnBrk="1" hangingPunct="1"/>
            <a:r>
              <a:rPr lang="en-AU" sz="2000" dirty="0">
                <a:solidFill>
                  <a:srgbClr val="000000"/>
                </a:solidFill>
              </a:rPr>
              <a:t>The background to how we view &amp; react to change today</a:t>
            </a:r>
          </a:p>
          <a:p>
            <a:pPr marL="914400" lvl="1" indent="-457200" eaLnBrk="1" hangingPunct="1"/>
            <a:r>
              <a:rPr lang="en-AU" sz="2000" dirty="0">
                <a:solidFill>
                  <a:srgbClr val="000000"/>
                </a:solidFill>
              </a:rPr>
              <a:t>The social and historical context of this and…</a:t>
            </a:r>
          </a:p>
          <a:p>
            <a:pPr marL="914400" lvl="1" indent="-457200" eaLnBrk="1" hangingPunct="1"/>
            <a:r>
              <a:rPr lang="en-AU" sz="2000" dirty="0">
                <a:solidFill>
                  <a:srgbClr val="000000"/>
                </a:solidFill>
              </a:rPr>
              <a:t>How this has shaped theory and continues to (re)shape it today</a:t>
            </a:r>
          </a:p>
          <a:p>
            <a:pPr marL="914400" lvl="1" indent="-457200" eaLnBrk="1" hangingPunct="1"/>
            <a:endParaRPr lang="en-AU" sz="2000" dirty="0">
              <a:solidFill>
                <a:srgbClr val="000000"/>
              </a:solidFill>
            </a:endParaRPr>
          </a:p>
          <a:p>
            <a:pPr marL="533400" indent="-533400" eaLnBrk="1" hangingPunct="1">
              <a:buFont typeface="Wingdings" pitchFamily="2" charset="2"/>
              <a:buAutoNum type="arabicPeriod"/>
            </a:pPr>
            <a:r>
              <a:rPr lang="en-AU" dirty="0">
                <a:solidFill>
                  <a:srgbClr val="000000"/>
                </a:solidFill>
              </a:rPr>
              <a:t>Develop skills in:</a:t>
            </a:r>
          </a:p>
          <a:p>
            <a:pPr marL="914400" lvl="1" indent="-457200" eaLnBrk="1" hangingPunct="1"/>
            <a:r>
              <a:rPr lang="en-AU" sz="2000" dirty="0">
                <a:solidFill>
                  <a:srgbClr val="000000"/>
                </a:solidFill>
              </a:rPr>
              <a:t>Research and reporting (oral and written)</a:t>
            </a:r>
          </a:p>
          <a:p>
            <a:pPr marL="914400" lvl="1" indent="-457200" eaLnBrk="1" hangingPunct="1"/>
            <a:r>
              <a:rPr lang="en-AU" sz="2000" dirty="0">
                <a:solidFill>
                  <a:srgbClr val="000000"/>
                </a:solidFill>
              </a:rPr>
              <a:t>Reflection and evaluation </a:t>
            </a:r>
            <a:r>
              <a:rPr lang="en-AU" sz="2000" i="1" dirty="0">
                <a:solidFill>
                  <a:srgbClr val="000000"/>
                </a:solidFill>
              </a:rPr>
              <a:t>as a change agent</a:t>
            </a:r>
          </a:p>
          <a:p>
            <a:pPr marL="914400" lvl="1" indent="-457200" eaLnBrk="1" hangingPunct="1"/>
            <a:r>
              <a:rPr lang="en-AU" sz="2000" dirty="0">
                <a:solidFill>
                  <a:srgbClr val="000000"/>
                </a:solidFill>
              </a:rPr>
              <a:t>Relevance and application of theory to help solve organisational problems and issues today &amp; into the future</a:t>
            </a:r>
          </a:p>
        </p:txBody>
      </p:sp>
      <p:pic>
        <p:nvPicPr>
          <p:cNvPr id="77826" name="Picture 2" descr="Royalty-free Image: One Yellow Dart on Target"/>
          <p:cNvPicPr>
            <a:picLocks noChangeAspect="1" noChangeArrowheads="1"/>
          </p:cNvPicPr>
          <p:nvPr/>
        </p:nvPicPr>
        <p:blipFill rotWithShape="1">
          <a:blip r:embed="rId3">
            <a:extLst>
              <a:ext uri="{28A0092B-C50C-407E-A947-70E740481C1C}">
                <a14:useLocalDpi xmlns:a14="http://schemas.microsoft.com/office/drawing/2010/main" val="0"/>
              </a:ext>
            </a:extLst>
          </a:blip>
          <a:srcRect t="8251" b="-8251"/>
          <a:stretch/>
        </p:blipFill>
        <p:spPr bwMode="auto">
          <a:xfrm>
            <a:off x="25895" y="1844824"/>
            <a:ext cx="3512336" cy="4689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133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7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5"/>
          <p:cNvSpPr/>
          <p:nvPr/>
        </p:nvSpPr>
        <p:spPr>
          <a:xfrm>
            <a:off x="0" y="1208088"/>
            <a:ext cx="5446713" cy="493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AU">
              <a:solidFill>
                <a:schemeClr val="tx1"/>
              </a:solidFill>
            </a:endParaRPr>
          </a:p>
        </p:txBody>
      </p:sp>
      <p:sp>
        <p:nvSpPr>
          <p:cNvPr id="9219" name="Rectangle 2"/>
          <p:cNvSpPr>
            <a:spLocks noGrp="1" noChangeArrowheads="1"/>
          </p:cNvSpPr>
          <p:nvPr>
            <p:ph type="title"/>
          </p:nvPr>
        </p:nvSpPr>
        <p:spPr>
          <a:xfrm>
            <a:off x="359532" y="116633"/>
            <a:ext cx="8229600" cy="792087"/>
          </a:xfrm>
        </p:spPr>
        <p:txBody>
          <a:bodyPr lIns="92075" tIns="46038" rIns="92075" bIns="46038"/>
          <a:lstStyle/>
          <a:p>
            <a:pPr marL="0" indent="0" algn="ctr" eaLnBrk="1" hangingPunct="1">
              <a:defRPr/>
            </a:pPr>
            <a:r>
              <a:rPr lang="en-AU" sz="4400" dirty="0">
                <a:solidFill>
                  <a:srgbClr val="000066"/>
                </a:solidFill>
              </a:rPr>
              <a:t>Administrivia</a:t>
            </a:r>
          </a:p>
        </p:txBody>
      </p:sp>
      <p:sp>
        <p:nvSpPr>
          <p:cNvPr id="6148" name="Rectangle 3"/>
          <p:cNvSpPr>
            <a:spLocks noGrp="1" noChangeArrowheads="1"/>
          </p:cNvSpPr>
          <p:nvPr>
            <p:ph type="body" idx="1"/>
          </p:nvPr>
        </p:nvSpPr>
        <p:spPr>
          <a:xfrm>
            <a:off x="374650" y="1052736"/>
            <a:ext cx="5072063" cy="5616624"/>
          </a:xfrm>
        </p:spPr>
        <p:txBody>
          <a:bodyPr lIns="92075" tIns="46038" rIns="92075" bIns="46038">
            <a:normAutofit/>
          </a:bodyPr>
          <a:lstStyle/>
          <a:p>
            <a:pPr marL="0" indent="0" eaLnBrk="1" hangingPunct="1">
              <a:buNone/>
            </a:pPr>
            <a:r>
              <a:rPr lang="en-AU" b="1" dirty="0">
                <a:solidFill>
                  <a:srgbClr val="000000"/>
                </a:solidFill>
              </a:rPr>
              <a:t>Recommended text </a:t>
            </a:r>
          </a:p>
          <a:p>
            <a:pPr marL="342900" eaLnBrk="1" hangingPunct="1"/>
            <a:r>
              <a:rPr lang="en-AU" b="0" dirty="0">
                <a:solidFill>
                  <a:srgbClr val="000000"/>
                </a:solidFill>
              </a:rPr>
              <a:t>Burke, B. </a:t>
            </a:r>
            <a:r>
              <a:rPr lang="en-AU" dirty="0">
                <a:solidFill>
                  <a:srgbClr val="000000"/>
                </a:solidFill>
              </a:rPr>
              <a:t>(2014) </a:t>
            </a:r>
            <a:r>
              <a:rPr lang="en-AU" b="0" i="1" dirty="0">
                <a:solidFill>
                  <a:srgbClr val="000000"/>
                </a:solidFill>
              </a:rPr>
              <a:t>Managing Change </a:t>
            </a:r>
            <a:r>
              <a:rPr lang="en-AU" b="1" i="1" dirty="0">
                <a:solidFill>
                  <a:srgbClr val="000000"/>
                </a:solidFill>
              </a:rPr>
              <a:t>7</a:t>
            </a:r>
            <a:r>
              <a:rPr lang="en-AU" b="1" baseline="30000" dirty="0">
                <a:solidFill>
                  <a:srgbClr val="000000"/>
                </a:solidFill>
              </a:rPr>
              <a:t>th</a:t>
            </a:r>
            <a:r>
              <a:rPr lang="en-AU" b="1" dirty="0">
                <a:solidFill>
                  <a:srgbClr val="000000"/>
                </a:solidFill>
              </a:rPr>
              <a:t> edition</a:t>
            </a:r>
          </a:p>
          <a:p>
            <a:pPr marL="979487" lvl="1"/>
            <a:r>
              <a:rPr lang="en-AU" sz="3200" b="1" dirty="0">
                <a:solidFill>
                  <a:srgbClr val="000000"/>
                </a:solidFill>
              </a:rPr>
              <a:t>Hard-copy</a:t>
            </a:r>
            <a:r>
              <a:rPr lang="en-AU" sz="3200" dirty="0">
                <a:solidFill>
                  <a:srgbClr val="000000"/>
                </a:solidFill>
              </a:rPr>
              <a:t> available </a:t>
            </a:r>
          </a:p>
          <a:p>
            <a:pPr marL="693737" lvl="1" indent="0">
              <a:buNone/>
            </a:pPr>
            <a:r>
              <a:rPr lang="en-AU" sz="3200" dirty="0">
                <a:solidFill>
                  <a:srgbClr val="000000"/>
                </a:solidFill>
              </a:rPr>
              <a:t>OR</a:t>
            </a:r>
          </a:p>
          <a:p>
            <a:pPr marL="979487" lvl="1"/>
            <a:r>
              <a:rPr lang="en-US" sz="3200" b="1" dirty="0">
                <a:solidFill>
                  <a:srgbClr val="000000"/>
                </a:solidFill>
              </a:rPr>
              <a:t>e-book version </a:t>
            </a:r>
            <a:r>
              <a:rPr lang="en-US" sz="3200" dirty="0">
                <a:solidFill>
                  <a:srgbClr val="000000"/>
                </a:solidFill>
              </a:rPr>
              <a:t>for $60 directly from </a:t>
            </a:r>
            <a:r>
              <a:rPr lang="en-AU" sz="3200" dirty="0">
                <a:solidFill>
                  <a:srgbClr val="000000"/>
                </a:solidFill>
              </a:rPr>
              <a:t>Pearson </a:t>
            </a:r>
          </a:p>
          <a:p>
            <a:pPr marL="979487" lvl="1"/>
            <a:r>
              <a:rPr lang="en-AU" sz="2000" dirty="0">
                <a:solidFill>
                  <a:srgbClr val="000000"/>
                </a:solidFill>
                <a:hlinkClick r:id="rId3"/>
              </a:rPr>
              <a:t>http://www.pearson.com.au/products/A-C-Burnes/A-C-Burnes-Bernard/Managing-Change/9781292156040?R=9781292156040</a:t>
            </a:r>
            <a:endParaRPr lang="en-AU" sz="2000" dirty="0">
              <a:solidFill>
                <a:srgbClr val="00000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900635"/>
            <a:ext cx="3257157" cy="4238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32232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836712"/>
            <a:ext cx="8229600" cy="5832648"/>
          </a:xfrm>
        </p:spPr>
        <p:txBody>
          <a:bodyPr>
            <a:normAutofit/>
          </a:bodyPr>
          <a:lstStyle/>
          <a:p>
            <a:pPr marL="0" indent="0">
              <a:buNone/>
            </a:pPr>
            <a:r>
              <a:rPr lang="en-AU" sz="2400" dirty="0"/>
              <a:t>For organisations, if not for academics, the key purpose of any organisation theory or approach is to help them analyse and rectify the weaknesses and problems of their current situation, and to assist them in bringing about the changes necessary to successfully achieve their future objectives. </a:t>
            </a:r>
          </a:p>
          <a:p>
            <a:pPr marL="3232150" indent="0">
              <a:buNone/>
            </a:pPr>
            <a:r>
              <a:rPr lang="en-AU" sz="2400" dirty="0"/>
              <a:t>As we shall see, over the past 100 years, the design and management of organisations has moved from an ad hoc process based on – at best – guesswork, to one that is </a:t>
            </a:r>
            <a:r>
              <a:rPr lang="en-AU" sz="2400" b="1" i="1" dirty="0">
                <a:solidFill>
                  <a:srgbClr val="7030A0"/>
                </a:solidFill>
              </a:rPr>
              <a:t>highly complex and informed by a host of practical and theoretical considerations.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61" y="3051762"/>
            <a:ext cx="3561781"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719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836712"/>
            <a:ext cx="8352928" cy="5832648"/>
          </a:xfrm>
        </p:spPr>
        <p:txBody>
          <a:bodyPr>
            <a:normAutofit/>
          </a:bodyPr>
          <a:lstStyle/>
          <a:p>
            <a:pPr marL="0" indent="0">
              <a:buNone/>
            </a:pPr>
            <a:r>
              <a:rPr lang="en-AU" sz="2400" dirty="0"/>
              <a:t>To the uninitiated, it might appear that this has made running organisations an easier and more certain process; yet a close examination of most organisations will reveal that this is far from being the case.  </a:t>
            </a:r>
          </a:p>
          <a:p>
            <a:pPr marL="3670300" indent="0">
              <a:buNone/>
            </a:pPr>
            <a:r>
              <a:rPr lang="en-US" sz="2400" dirty="0"/>
              <a:t>Even today, </a:t>
            </a:r>
            <a:r>
              <a:rPr lang="en-US" sz="2400" b="1" dirty="0"/>
              <a:t>as 60 years ago</a:t>
            </a:r>
            <a:r>
              <a:rPr lang="en-US" sz="2400" dirty="0"/>
              <a:t>, </a:t>
            </a:r>
            <a:r>
              <a:rPr lang="en-AU" sz="2400" dirty="0"/>
              <a:t>the success rate of </a:t>
            </a:r>
            <a:r>
              <a:rPr lang="en-AU" sz="2400" b="1" dirty="0"/>
              <a:t>major corporate change programs</a:t>
            </a:r>
            <a:r>
              <a:rPr lang="en-AU" sz="2400" dirty="0"/>
              <a:t> remains essentially unchanged — it still hovers around 30%. </a:t>
            </a:r>
          </a:p>
          <a:p>
            <a:pPr marL="0" indent="0">
              <a:buNone/>
            </a:pPr>
            <a:r>
              <a:rPr lang="en-AU" sz="2400" dirty="0"/>
              <a:t>One estimate suggests that 70% of change initiatives fail to meet expectations and Towers &amp; Watson’s 2013 Study “</a:t>
            </a:r>
            <a:r>
              <a:rPr lang="en-AU" sz="2400" i="1" dirty="0"/>
              <a:t>Change and Communication  ROI</a:t>
            </a:r>
            <a:r>
              <a:rPr lang="en-AU" sz="2400" dirty="0"/>
              <a:t>” found only 25% of Change Initiatives were successful </a:t>
            </a:r>
            <a:r>
              <a:rPr lang="en-AU" sz="2400" b="1" dirty="0"/>
              <a:t>in the long‐term</a:t>
            </a:r>
            <a:r>
              <a:rPr lang="en-AU" sz="2400" dirty="0"/>
              <a:t>	</a:t>
            </a:r>
          </a:p>
          <a:p>
            <a:pPr marL="0" indent="0">
              <a:buNone/>
            </a:pPr>
            <a:r>
              <a:rPr lang="en-AU" sz="2400" dirty="0"/>
              <a:t>Totally non-acceptable figures by anyone’s standards. Let’s see some examples……..</a:t>
            </a:r>
          </a:p>
          <a:p>
            <a:pPr marL="0" indent="0">
              <a:buNone/>
            </a:pPr>
            <a:endParaRPr lang="en-AU"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492895"/>
            <a:ext cx="3430031" cy="180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741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
          <p:cNvSpPr txBox="1">
            <a:spLocks noChangeArrowheads="1"/>
          </p:cNvSpPr>
          <p:nvPr/>
        </p:nvSpPr>
        <p:spPr bwMode="auto">
          <a:xfrm>
            <a:off x="251520" y="1052736"/>
            <a:ext cx="8712968"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AU" sz="2800" b="1" dirty="0">
                <a:solidFill>
                  <a:srgbClr val="F20000"/>
                </a:solidFill>
                <a:latin typeface="+mn-lt"/>
                <a:cs typeface="Arial" pitchFamily="34" charset="0"/>
              </a:rPr>
              <a:t>Recent examples of major corporate change initiatives that </a:t>
            </a:r>
            <a:r>
              <a:rPr lang="en-AU" sz="3200" b="1" u="sng" dirty="0">
                <a:solidFill>
                  <a:srgbClr val="F20000"/>
                </a:solidFill>
                <a:latin typeface="+mn-lt"/>
                <a:cs typeface="Arial" pitchFamily="34" charset="0"/>
              </a:rPr>
              <a:t>failed</a:t>
            </a:r>
            <a:r>
              <a:rPr lang="en-AU" sz="2800" b="1" dirty="0">
                <a:solidFill>
                  <a:srgbClr val="F20000"/>
                </a:solidFill>
                <a:latin typeface="+mn-lt"/>
                <a:cs typeface="Arial" pitchFamily="34" charset="0"/>
              </a:rPr>
              <a:t> to meet expectations</a:t>
            </a:r>
          </a:p>
          <a:p>
            <a:pPr lvl="1" algn="l" eaLnBrk="1" hangingPunct="1"/>
            <a:r>
              <a:rPr lang="en-AU" sz="2400" b="1" u="sng" dirty="0">
                <a:solidFill>
                  <a:srgbClr val="000000"/>
                </a:solidFill>
                <a:latin typeface="+mn-lt"/>
                <a:cs typeface="Arial" pitchFamily="34" charset="0"/>
              </a:rPr>
              <a:t>Overseas:</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Paris Euro Disney – $2.3b (77%) over cost</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a:t>
            </a:r>
            <a:r>
              <a:rPr lang="en-AU" sz="2400" dirty="0" err="1">
                <a:solidFill>
                  <a:srgbClr val="000000"/>
                </a:solidFill>
                <a:latin typeface="+mn-lt"/>
                <a:cs typeface="Arial" pitchFamily="34" charset="0"/>
              </a:rPr>
              <a:t>Mutliplex’s</a:t>
            </a:r>
            <a:r>
              <a:rPr lang="en-AU" sz="2400" dirty="0">
                <a:solidFill>
                  <a:srgbClr val="000000"/>
                </a:solidFill>
                <a:latin typeface="+mn-lt"/>
                <a:cs typeface="Arial" pitchFamily="34" charset="0"/>
              </a:rPr>
              <a:t> Wembley Stadium (London) - $250m over cost &amp; 2 more years to complete</a:t>
            </a:r>
            <a:endParaRPr lang="en-AU" sz="2400" b="1" u="sng" dirty="0">
              <a:solidFill>
                <a:srgbClr val="000000"/>
              </a:solidFill>
              <a:latin typeface="+mn-lt"/>
              <a:cs typeface="Arial" pitchFamily="34" charset="0"/>
            </a:endParaRPr>
          </a:p>
          <a:p>
            <a:pPr lvl="1" algn="l" eaLnBrk="1" hangingPunct="1">
              <a:spcBef>
                <a:spcPts val="0"/>
              </a:spcBef>
            </a:pPr>
            <a:r>
              <a:rPr lang="en-AU" sz="2400" b="1" u="sng" dirty="0">
                <a:solidFill>
                  <a:srgbClr val="000000"/>
                </a:solidFill>
                <a:latin typeface="+mn-lt"/>
                <a:cs typeface="Arial" pitchFamily="34" charset="0"/>
              </a:rPr>
              <a:t>Australia:</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NAB IT Systems - $409m write off</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Westpac's C90 Project - $300m loss</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RMIT’s IT enrolment system - $11m/cancelled</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WA Governments share corporate services -  $76m/2yrs</a:t>
            </a:r>
          </a:p>
          <a:p>
            <a:pPr lvl="1" algn="l" eaLnBrk="1" hangingPunct="1">
              <a:spcBef>
                <a:spcPts val="0"/>
              </a:spcBef>
              <a:buFont typeface="Arial" pitchFamily="34" charset="0"/>
              <a:buChar char="•"/>
            </a:pPr>
            <a:r>
              <a:rPr lang="en-AU" sz="2400" dirty="0">
                <a:solidFill>
                  <a:srgbClr val="000000"/>
                </a:solidFill>
                <a:latin typeface="+mn-lt"/>
                <a:cs typeface="Arial" pitchFamily="34" charset="0"/>
              </a:rPr>
              <a:t>  Sydney Waters customer billing system - $61m/cancelled</a:t>
            </a:r>
          </a:p>
          <a:p>
            <a:pPr lvl="1" eaLnBrk="1" hangingPunct="1">
              <a:buFont typeface="Arial" pitchFamily="34" charset="0"/>
              <a:buChar char="•"/>
            </a:pPr>
            <a:r>
              <a:rPr lang="en-AU" sz="2400" dirty="0">
                <a:solidFill>
                  <a:srgbClr val="000000"/>
                </a:solidFill>
                <a:latin typeface="+mn-lt"/>
                <a:cs typeface="Arial" pitchFamily="34" charset="0"/>
              </a:rPr>
              <a:t>  Myki in Vic originally costed at  $494 overran to $1.56billion (315%+ over budget) &amp; still has many issues.</a:t>
            </a:r>
          </a:p>
        </p:txBody>
      </p:sp>
      <p:sp>
        <p:nvSpPr>
          <p:cNvPr id="5" name="TextBox 6"/>
          <p:cNvSpPr txBox="1">
            <a:spLocks noChangeArrowheads="1"/>
          </p:cNvSpPr>
          <p:nvPr/>
        </p:nvSpPr>
        <p:spPr bwMode="auto">
          <a:xfrm>
            <a:off x="107504" y="188640"/>
            <a:ext cx="9036496" cy="707886"/>
          </a:xfrm>
          <a:prstGeom prst="rect">
            <a:avLst/>
          </a:prstGeom>
          <a:noFill/>
          <a:ln w="9525">
            <a:noFill/>
            <a:miter lim="800000"/>
            <a:headEnd/>
            <a:tailEnd/>
          </a:ln>
        </p:spPr>
        <p:txBody>
          <a:bodyPr wrap="square">
            <a:spAutoFit/>
          </a:bodyPr>
          <a:lstStyle/>
          <a:p>
            <a:pPr algn="ctr" eaLnBrk="0" hangingPunct="0">
              <a:defRPr/>
            </a:pPr>
            <a:r>
              <a:rPr lang="en-AU" sz="4000" b="1" dirty="0">
                <a:solidFill>
                  <a:srgbClr val="000066"/>
                </a:solidFill>
                <a:latin typeface="Arial" charset="0"/>
                <a:cs typeface="Arial" charset="0"/>
              </a:rPr>
              <a:t>Successful change management?</a:t>
            </a:r>
          </a:p>
        </p:txBody>
      </p:sp>
    </p:spTree>
    <p:extLst>
      <p:ext uri="{BB962C8B-B14F-4D97-AF65-F5344CB8AC3E}">
        <p14:creationId xmlns:p14="http://schemas.microsoft.com/office/powerpoint/2010/main" val="96196040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836712"/>
            <a:ext cx="8352928" cy="5832648"/>
          </a:xfrm>
        </p:spPr>
        <p:txBody>
          <a:bodyPr>
            <a:normAutofit/>
          </a:bodyPr>
          <a:lstStyle/>
          <a:p>
            <a:pPr marL="3232150" indent="0">
              <a:buNone/>
            </a:pPr>
            <a:r>
              <a:rPr lang="en-AU" sz="2800" dirty="0"/>
              <a:t>So today we’ll be </a:t>
            </a:r>
            <a:r>
              <a:rPr lang="en-AU" sz="2800" b="1" dirty="0">
                <a:solidFill>
                  <a:srgbClr val="C00000"/>
                </a:solidFill>
              </a:rPr>
              <a:t>looking at a quick history of how we got to where we are now</a:t>
            </a:r>
            <a:r>
              <a:rPr lang="en-AU" sz="2800" dirty="0"/>
              <a:t>…</a:t>
            </a:r>
          </a:p>
          <a:p>
            <a:pPr marL="3232150" indent="0">
              <a:buNone/>
            </a:pPr>
            <a:r>
              <a:rPr lang="en-AU" sz="2800" dirty="0"/>
              <a:t>I’m calling it </a:t>
            </a:r>
            <a:r>
              <a:rPr lang="en-AU" sz="2800" b="1" i="1" dirty="0">
                <a:solidFill>
                  <a:srgbClr val="0070C0"/>
                </a:solidFill>
              </a:rPr>
              <a:t>“From trial and error to the science of management - The rise of organisation theory”</a:t>
            </a:r>
          </a:p>
          <a:p>
            <a:pPr marL="3232150" indent="0">
              <a:buNone/>
            </a:pPr>
            <a:endParaRPr lang="en-AU" sz="2800" b="1" i="1" dirty="0">
              <a:solidFill>
                <a:srgbClr val="0070C0"/>
              </a:solidFill>
            </a:endParaRPr>
          </a:p>
          <a:p>
            <a:pPr marL="3232150" indent="0">
              <a:buNone/>
            </a:pPr>
            <a:r>
              <a:rPr lang="en-AU" sz="2800" b="1" i="1" dirty="0">
                <a:solidFill>
                  <a:srgbClr val="0070C0"/>
                </a:solidFill>
              </a:rPr>
              <a:t>Chapter 2,3 and 4 will give you the detail </a:t>
            </a:r>
          </a:p>
          <a:p>
            <a:pPr marL="0" indent="0">
              <a:buNone/>
            </a:pPr>
            <a:endParaRPr lang="en-AU" sz="2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36486"/>
            <a:ext cx="2605072"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504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856984" cy="922114"/>
          </a:xfrm>
        </p:spPr>
        <p:txBody>
          <a:bodyPr>
            <a:noAutofit/>
          </a:bodyPr>
          <a:lstStyle/>
          <a:p>
            <a:r>
              <a:rPr lang="en-AU" sz="3200" b="1" dirty="0"/>
              <a:t>From Trial and Error to the Science of Management</a:t>
            </a:r>
          </a:p>
        </p:txBody>
      </p:sp>
      <p:sp>
        <p:nvSpPr>
          <p:cNvPr id="3" name="Content Placeholder 2"/>
          <p:cNvSpPr>
            <a:spLocks noGrp="1"/>
          </p:cNvSpPr>
          <p:nvPr>
            <p:ph idx="1"/>
          </p:nvPr>
        </p:nvSpPr>
        <p:spPr>
          <a:xfrm>
            <a:off x="457200" y="1052736"/>
            <a:ext cx="8229600" cy="5544616"/>
          </a:xfrm>
        </p:spPr>
        <p:txBody>
          <a:bodyPr>
            <a:normAutofit/>
          </a:bodyPr>
          <a:lstStyle/>
          <a:p>
            <a:pPr marL="0" indent="0" algn="ctr">
              <a:buNone/>
            </a:pPr>
            <a:r>
              <a:rPr lang="en-AU" b="1" dirty="0"/>
              <a:t>Why are we looking at </a:t>
            </a:r>
            <a:r>
              <a:rPr lang="en-AU" b="1" dirty="0">
                <a:solidFill>
                  <a:srgbClr val="FF0000"/>
                </a:solidFill>
              </a:rPr>
              <a:t>history</a:t>
            </a:r>
            <a:r>
              <a:rPr lang="en-AU" b="1" dirty="0"/>
              <a:t>?</a:t>
            </a:r>
          </a:p>
          <a:p>
            <a:pPr marL="0" indent="0">
              <a:buNone/>
            </a:pPr>
            <a:r>
              <a:rPr lang="en-AU" sz="2000" dirty="0"/>
              <a:t>–</a:t>
            </a:r>
            <a:r>
              <a:rPr lang="en-AU" sz="2400" b="1" dirty="0"/>
              <a:t>Looking back helps us to see forward</a:t>
            </a:r>
          </a:p>
          <a:p>
            <a:r>
              <a:rPr lang="en-AU" sz="2400" i="1" dirty="0"/>
              <a:t>History Helps Us Understand Change and How the Society We Live in </a:t>
            </a:r>
            <a:r>
              <a:rPr lang="en-AU" sz="2400" b="1" i="1" dirty="0">
                <a:solidFill>
                  <a:srgbClr val="C00000"/>
                </a:solidFill>
              </a:rPr>
              <a:t>Came to Be </a:t>
            </a:r>
          </a:p>
          <a:p>
            <a:r>
              <a:rPr lang="en-AU" sz="2400" i="1" dirty="0"/>
              <a:t>The second reason history is inescapable as a subject of serious study follows closely on the first………</a:t>
            </a:r>
          </a:p>
          <a:p>
            <a:pPr marL="0" indent="0" algn="ctr">
              <a:buNone/>
            </a:pPr>
            <a:r>
              <a:rPr lang="en-AU" sz="2800" b="1" i="1" dirty="0">
                <a:solidFill>
                  <a:srgbClr val="C00000"/>
                </a:solidFill>
              </a:rPr>
              <a:t>i.e. The past causes the present, and so the future.</a:t>
            </a:r>
            <a:endParaRPr lang="en-AU" sz="2400" b="1" i="1" dirty="0">
              <a:solidFill>
                <a:srgbClr val="C0000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4293096"/>
            <a:ext cx="4680520" cy="2384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173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rmAutofit/>
          </a:bodyPr>
          <a:lstStyle/>
          <a:p>
            <a:r>
              <a:rPr lang="en-AU" sz="3200" dirty="0"/>
              <a:t>The ‘science’ of management</a:t>
            </a:r>
          </a:p>
        </p:txBody>
      </p:sp>
      <p:sp>
        <p:nvSpPr>
          <p:cNvPr id="4" name="Content Placeholder 3"/>
          <p:cNvSpPr>
            <a:spLocks noGrp="1"/>
          </p:cNvSpPr>
          <p:nvPr>
            <p:ph idx="1"/>
          </p:nvPr>
        </p:nvSpPr>
        <p:spPr>
          <a:xfrm>
            <a:off x="251520" y="548680"/>
            <a:ext cx="8712968" cy="6120680"/>
          </a:xfrm>
        </p:spPr>
        <p:txBody>
          <a:bodyPr>
            <a:normAutofit/>
          </a:bodyPr>
          <a:lstStyle/>
          <a:p>
            <a:pPr marL="0" lvl="0" indent="0">
              <a:buNone/>
            </a:pPr>
            <a:r>
              <a:rPr lang="en-AU" sz="2400" b="1" dirty="0">
                <a:solidFill>
                  <a:prstClr val="black"/>
                </a:solidFill>
              </a:rPr>
              <a:t>Why are we looking at history?</a:t>
            </a:r>
            <a:endParaRPr lang="en-AU" sz="2400" b="1" dirty="0"/>
          </a:p>
          <a:p>
            <a:pPr marL="0" indent="0">
              <a:buNone/>
            </a:pPr>
            <a:r>
              <a:rPr lang="en-AU" sz="2400" dirty="0"/>
              <a:t>The metaphor of dwarfs standing on the shoulders of giants expresses the meaning of </a:t>
            </a:r>
            <a:r>
              <a:rPr lang="en-AU" sz="2400" b="1" dirty="0">
                <a:solidFill>
                  <a:srgbClr val="C00000"/>
                </a:solidFill>
              </a:rPr>
              <a:t>"discovering truth by building on previous discoveries“</a:t>
            </a:r>
          </a:p>
          <a:p>
            <a:pPr marL="0" indent="0">
              <a:buNone/>
            </a:pPr>
            <a:r>
              <a:rPr lang="en-AU" sz="2400" dirty="0"/>
              <a:t>Its most familiar expression in English is by Isaac Newton in 1675</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708920"/>
            <a:ext cx="7620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332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2776"/>
          </a:xfrm>
        </p:spPr>
        <p:txBody>
          <a:bodyPr>
            <a:noAutofit/>
          </a:bodyPr>
          <a:lstStyle/>
          <a:p>
            <a:r>
              <a:rPr lang="en-AU" sz="3200" dirty="0"/>
              <a:t>…back to our topic…..Managing </a:t>
            </a:r>
            <a:r>
              <a:rPr lang="en-AU" sz="3200" b="1" dirty="0">
                <a:solidFill>
                  <a:srgbClr val="C00000"/>
                </a:solidFill>
              </a:rPr>
              <a:t>Change</a:t>
            </a:r>
            <a:br>
              <a:rPr lang="en-AU" sz="3200" b="1" dirty="0"/>
            </a:br>
            <a:r>
              <a:rPr lang="en-AU" sz="3200" b="1" i="1" dirty="0">
                <a:solidFill>
                  <a:srgbClr val="7030A0"/>
                </a:solidFill>
              </a:rPr>
              <a:t>The value of theory?</a:t>
            </a:r>
          </a:p>
        </p:txBody>
      </p:sp>
      <p:sp>
        <p:nvSpPr>
          <p:cNvPr id="3" name="Content Placeholder 2"/>
          <p:cNvSpPr>
            <a:spLocks noGrp="1"/>
          </p:cNvSpPr>
          <p:nvPr>
            <p:ph idx="1"/>
          </p:nvPr>
        </p:nvSpPr>
        <p:spPr>
          <a:xfrm>
            <a:off x="251520" y="1268760"/>
            <a:ext cx="8568952" cy="5589240"/>
          </a:xfrm>
        </p:spPr>
        <p:txBody>
          <a:bodyPr>
            <a:normAutofit/>
          </a:bodyPr>
          <a:lstStyle/>
          <a:p>
            <a:pPr marL="0" indent="0">
              <a:buNone/>
            </a:pPr>
            <a:r>
              <a:rPr lang="en-AU" b="1" dirty="0">
                <a:solidFill>
                  <a:srgbClr val="C00000"/>
                </a:solidFill>
              </a:rPr>
              <a:t>Past &amp; current Management Theory</a:t>
            </a:r>
            <a:r>
              <a:rPr lang="en-AU" b="1" dirty="0">
                <a:solidFill>
                  <a:schemeClr val="accent2">
                    <a:lumMod val="75000"/>
                  </a:schemeClr>
                </a:solidFill>
              </a:rPr>
              <a:t> </a:t>
            </a:r>
            <a:r>
              <a:rPr lang="en-AU" dirty="0"/>
              <a:t>is the basis for today’s </a:t>
            </a:r>
            <a:r>
              <a:rPr lang="en-AU" b="1" dirty="0">
                <a:solidFill>
                  <a:srgbClr val="C00000"/>
                </a:solidFill>
              </a:rPr>
              <a:t>management practices </a:t>
            </a:r>
            <a:r>
              <a:rPr lang="en-AU" dirty="0"/>
              <a:t>(i.e. Managing Change)….…so we will be examining the various “</a:t>
            </a:r>
            <a:r>
              <a:rPr lang="en-AU" b="1" i="1" dirty="0">
                <a:solidFill>
                  <a:srgbClr val="7030A0"/>
                </a:solidFill>
              </a:rPr>
              <a:t>Managing Change Theories</a:t>
            </a:r>
            <a:r>
              <a:rPr lang="en-AU" dirty="0"/>
              <a:t>” and…</a:t>
            </a:r>
          </a:p>
          <a:p>
            <a:pPr marL="3413125" indent="0">
              <a:buNone/>
            </a:pPr>
            <a:r>
              <a:rPr lang="en-AU" dirty="0"/>
              <a:t>We will try to understand WHY they are critically important in their contribution to today’s ”successfully managed  firms”.</a:t>
            </a:r>
            <a:endParaRPr lang="en-AU"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645024"/>
            <a:ext cx="3024336" cy="226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69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ctrTitle"/>
          </p:nvPr>
        </p:nvSpPr>
        <p:spPr bwMode="auto">
          <a:xfrm>
            <a:off x="168275" y="122239"/>
            <a:ext cx="8737599" cy="6424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000" b="1" dirty="0">
                <a:latin typeface="Arial" panose="020B0604020202020204" pitchFamily="34" charset="0"/>
              </a:rPr>
              <a:t>The factory system</a:t>
            </a:r>
          </a:p>
        </p:txBody>
      </p:sp>
      <p:sp>
        <p:nvSpPr>
          <p:cNvPr id="7171" name="Rectangle 5"/>
          <p:cNvSpPr>
            <a:spLocks noGrp="1" noChangeArrowheads="1"/>
          </p:cNvSpPr>
          <p:nvPr>
            <p:ph type="subTitle" idx="1"/>
          </p:nvPr>
        </p:nvSpPr>
        <p:spPr bwMode="auto">
          <a:xfrm>
            <a:off x="506413" y="692696"/>
            <a:ext cx="8098035" cy="10895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l" eaLnBrk="1" hangingPunct="1">
              <a:lnSpc>
                <a:spcPct val="90000"/>
              </a:lnSpc>
            </a:pPr>
            <a:r>
              <a:rPr lang="en-GB" altLang="en-US" sz="2400" dirty="0">
                <a:latin typeface="Arial" panose="020B0604020202020204" pitchFamily="34" charset="0"/>
              </a:rPr>
              <a:t>It began with the British </a:t>
            </a:r>
            <a:r>
              <a:rPr lang="en-GB" altLang="en-US" sz="2400" b="1" dirty="0">
                <a:solidFill>
                  <a:srgbClr val="FF0000"/>
                </a:solidFill>
                <a:latin typeface="Arial" panose="020B0604020202020204" pitchFamily="34" charset="0"/>
              </a:rPr>
              <a:t>Industrial Revolution </a:t>
            </a:r>
            <a:r>
              <a:rPr lang="en-GB" altLang="en-US" sz="2400" dirty="0">
                <a:latin typeface="Arial" panose="020B0604020202020204" pitchFamily="34" charset="0"/>
              </a:rPr>
              <a:t>(around 1720-1740 - today called </a:t>
            </a:r>
            <a:r>
              <a:rPr lang="en-GB" altLang="en-US" sz="2400" b="1" dirty="0">
                <a:solidFill>
                  <a:srgbClr val="FF0000"/>
                </a:solidFill>
                <a:latin typeface="Arial" panose="020B0604020202020204" pitchFamily="34" charset="0"/>
              </a:rPr>
              <a:t>IR 1.0</a:t>
            </a:r>
            <a:r>
              <a:rPr lang="en-GB" altLang="en-US" sz="2400" dirty="0">
                <a:solidFill>
                  <a:schemeClr val="bg1">
                    <a:lumMod val="50000"/>
                  </a:schemeClr>
                </a:solidFill>
                <a:latin typeface="Arial" panose="020B0604020202020204" pitchFamily="34" charset="0"/>
              </a:rPr>
              <a:t>)</a:t>
            </a:r>
            <a:r>
              <a:rPr lang="en-GB" altLang="en-US" sz="2400" b="1" dirty="0">
                <a:solidFill>
                  <a:srgbClr val="FF0000"/>
                </a:solidFill>
                <a:latin typeface="Arial" panose="020B0604020202020204" pitchFamily="34" charset="0"/>
              </a:rPr>
              <a:t> </a:t>
            </a:r>
            <a:r>
              <a:rPr lang="en-GB" altLang="en-US" sz="2400" dirty="0">
                <a:solidFill>
                  <a:schemeClr val="bg1">
                    <a:lumMod val="50000"/>
                  </a:schemeClr>
                </a:solidFill>
                <a:latin typeface="Arial" panose="020B0604020202020204" pitchFamily="34" charset="0"/>
              </a:rPr>
              <a:t>And it quickly ‘spread’ to other parts of the ‘Western World’</a:t>
            </a:r>
            <a:endParaRPr lang="en-GB" altLang="en-US" sz="2600" dirty="0">
              <a:latin typeface="Arial" panose="020B0604020202020204" pitchFamily="34" charset="0"/>
            </a:endParaRPr>
          </a:p>
        </p:txBody>
      </p:sp>
      <p:pic>
        <p:nvPicPr>
          <p:cNvPr id="717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2122" y="1756166"/>
            <a:ext cx="31496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AutoShape 5" descr="Image result for british industrial revolution"/>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AU" altLang="en-US"/>
          </a:p>
        </p:txBody>
      </p:sp>
      <p:pic>
        <p:nvPicPr>
          <p:cNvPr id="7174" name="Picture 2" descr="http://webs.bcp.org/sites/vcleary/ModernWorldHistoryTextbook/IndustrialRevolution/Images/sweeper-and-doff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8350" y="1756166"/>
            <a:ext cx="3295650"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12989" y="5301208"/>
            <a:ext cx="259238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8275" y="3816530"/>
            <a:ext cx="2389188"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28184" y="4362461"/>
            <a:ext cx="27717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07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0" y="206375"/>
            <a:ext cx="9144000" cy="7023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gn="ctr" eaLnBrk="1" hangingPunct="1"/>
            <a:r>
              <a:rPr lang="en-GB" altLang="en-US" sz="2800" b="1" dirty="0">
                <a:latin typeface="Arial" panose="020B0604020202020204" pitchFamily="34" charset="0"/>
              </a:rPr>
              <a:t>From trial &amp; error to the science of management</a:t>
            </a:r>
          </a:p>
        </p:txBody>
      </p:sp>
      <p:sp>
        <p:nvSpPr>
          <p:cNvPr id="5123" name="Rectangle 3"/>
          <p:cNvSpPr>
            <a:spLocks noGrp="1" noChangeArrowheads="1"/>
          </p:cNvSpPr>
          <p:nvPr>
            <p:ph type="body" idx="1"/>
          </p:nvPr>
        </p:nvSpPr>
        <p:spPr bwMode="auto">
          <a:xfrm>
            <a:off x="508000" y="908720"/>
            <a:ext cx="8240464" cy="5090624"/>
          </a:xfrm>
          <a:ln>
            <a:miter lim="800000"/>
            <a:headEnd/>
            <a:tailEnd/>
          </a:ln>
        </p:spPr>
        <p:txBody>
          <a:bodyPr vert="horz" wrap="square" lIns="91440" tIns="45720" rIns="91440" bIns="45720" numCol="1" anchor="t" anchorCtr="0" compatLnSpc="1">
            <a:prstTxWarp prst="textNoShape">
              <a:avLst/>
            </a:prstTxWarp>
            <a:spAutoFit/>
          </a:bodyPr>
          <a:lstStyle/>
          <a:p>
            <a:pPr>
              <a:spcBef>
                <a:spcPct val="10000"/>
              </a:spcBef>
              <a:buNone/>
              <a:defRPr/>
            </a:pPr>
            <a:r>
              <a:rPr lang="en-GB" altLang="en-US" sz="2000" b="1" dirty="0">
                <a:latin typeface="Arial" charset="0"/>
              </a:rPr>
              <a:t>18</a:t>
            </a:r>
            <a:r>
              <a:rPr lang="en-GB" altLang="en-US" sz="2000" b="1" baseline="30000" dirty="0">
                <a:latin typeface="Arial" charset="0"/>
              </a:rPr>
              <a:t>th</a:t>
            </a:r>
            <a:r>
              <a:rPr lang="en-GB" altLang="en-US" sz="2000" b="1" dirty="0">
                <a:latin typeface="Arial" charset="0"/>
              </a:rPr>
              <a:t>C Europe &amp; the </a:t>
            </a:r>
            <a:r>
              <a:rPr lang="en-GB" altLang="en-US" sz="2000" b="1" i="1" dirty="0">
                <a:solidFill>
                  <a:srgbClr val="C00000"/>
                </a:solidFill>
                <a:latin typeface="Arial" charset="0"/>
              </a:rPr>
              <a:t>Industrial Revolution 1.0</a:t>
            </a:r>
          </a:p>
          <a:p>
            <a:pPr eaLnBrk="1" hangingPunct="1">
              <a:spcBef>
                <a:spcPct val="10000"/>
              </a:spcBef>
              <a:buFontTx/>
              <a:buNone/>
              <a:defRPr/>
            </a:pPr>
            <a:r>
              <a:rPr lang="en-GB" altLang="en-US" sz="2000" b="1" dirty="0">
                <a:latin typeface="Arial" charset="0"/>
              </a:rPr>
              <a:t>The key themes were: </a:t>
            </a:r>
          </a:p>
          <a:p>
            <a:pPr marL="361950" indent="-361950" eaLnBrk="1" hangingPunct="1">
              <a:spcBef>
                <a:spcPct val="10000"/>
              </a:spcBef>
              <a:defRPr/>
            </a:pPr>
            <a:r>
              <a:rPr lang="en-GB" altLang="en-US" sz="2000" b="1" dirty="0">
                <a:solidFill>
                  <a:srgbClr val="00B050"/>
                </a:solidFill>
                <a:latin typeface="Arial" charset="0"/>
              </a:rPr>
              <a:t>Industrialisation</a:t>
            </a:r>
            <a:r>
              <a:rPr lang="en-GB" altLang="en-US" sz="2000" dirty="0">
                <a:latin typeface="Arial" charset="0"/>
              </a:rPr>
              <a:t> - from a subsistence to a money-market economy</a:t>
            </a:r>
          </a:p>
          <a:p>
            <a:pPr marL="361950" indent="-361950" eaLnBrk="1" hangingPunct="1">
              <a:spcBef>
                <a:spcPct val="10000"/>
              </a:spcBef>
              <a:defRPr/>
            </a:pPr>
            <a:r>
              <a:rPr lang="en-GB" altLang="en-US" sz="2000" dirty="0">
                <a:latin typeface="Arial" charset="0"/>
              </a:rPr>
              <a:t>The main enabling mechanism -  the </a:t>
            </a:r>
            <a:r>
              <a:rPr lang="en-GB" altLang="en-US" sz="2000" b="1" dirty="0">
                <a:solidFill>
                  <a:srgbClr val="00B050"/>
                </a:solidFill>
                <a:latin typeface="Arial" charset="0"/>
              </a:rPr>
              <a:t>creation of the factory system</a:t>
            </a:r>
            <a:r>
              <a:rPr lang="en-GB" altLang="en-US" sz="2000" b="1" dirty="0">
                <a:latin typeface="Arial" charset="0"/>
              </a:rPr>
              <a:t> </a:t>
            </a:r>
            <a:r>
              <a:rPr lang="en-GB" altLang="en-US" sz="2000" dirty="0">
                <a:latin typeface="Arial" charset="0"/>
              </a:rPr>
              <a:t>- </a:t>
            </a:r>
            <a:r>
              <a:rPr lang="en-GB" altLang="en-US" sz="1600" dirty="0">
                <a:latin typeface="Arial" charset="0"/>
              </a:rPr>
              <a:t>Characterised by poor management</a:t>
            </a:r>
            <a:r>
              <a:rPr lang="en-US" altLang="en-US" sz="1600" dirty="0">
                <a:latin typeface="Arial" charset="0"/>
              </a:rPr>
              <a:t>–</a:t>
            </a:r>
            <a:r>
              <a:rPr lang="en-GB" altLang="en-US" sz="1600" dirty="0">
                <a:latin typeface="Arial" charset="0"/>
              </a:rPr>
              <a:t>labour relations </a:t>
            </a:r>
            <a:endParaRPr lang="en-GB" altLang="en-US" sz="2000" b="1" dirty="0">
              <a:solidFill>
                <a:srgbClr val="0070C0"/>
              </a:solidFill>
              <a:latin typeface="Arial" charset="0"/>
            </a:endParaRPr>
          </a:p>
          <a:p>
            <a:pPr marL="636587" lvl="1" indent="0" eaLnBrk="1" hangingPunct="1">
              <a:spcBef>
                <a:spcPct val="10000"/>
              </a:spcBef>
              <a:buNone/>
              <a:defRPr/>
            </a:pPr>
            <a:r>
              <a:rPr lang="en-GB" altLang="en-US" sz="2000" b="1" dirty="0">
                <a:solidFill>
                  <a:srgbClr val="0070C0"/>
                </a:solidFill>
                <a:latin typeface="Arial" charset="0"/>
              </a:rPr>
              <a:t>Why? Because prior to this industrial revolution there was a preference for stability over change, </a:t>
            </a:r>
            <a:r>
              <a:rPr lang="en-GB" altLang="en-US" sz="2000" b="1" dirty="0">
                <a:solidFill>
                  <a:srgbClr val="C00000"/>
                </a:solidFill>
                <a:latin typeface="Arial" charset="0"/>
              </a:rPr>
              <a:t>after it started- the preference was for change…. &amp; change is NEVER popular </a:t>
            </a:r>
          </a:p>
          <a:p>
            <a:pPr marL="361950" indent="-361950" eaLnBrk="1" hangingPunct="1">
              <a:spcBef>
                <a:spcPct val="10000"/>
              </a:spcBef>
              <a:defRPr/>
            </a:pPr>
            <a:r>
              <a:rPr lang="en-GB" altLang="en-US" sz="2000" dirty="0">
                <a:latin typeface="Arial" charset="0"/>
              </a:rPr>
              <a:t>The creation of larger and more complex organisations created:</a:t>
            </a:r>
          </a:p>
          <a:p>
            <a:pPr marL="3143250" lvl="1" indent="-361950" eaLnBrk="1" hangingPunct="1">
              <a:spcBef>
                <a:spcPct val="10000"/>
              </a:spcBef>
              <a:defRPr/>
            </a:pPr>
            <a:r>
              <a:rPr lang="en-GB" altLang="en-US" sz="1600" dirty="0">
                <a:latin typeface="Arial" charset="0"/>
              </a:rPr>
              <a:t> increased problems in managing labour and </a:t>
            </a:r>
          </a:p>
          <a:p>
            <a:pPr marL="3143250" lvl="1" indent="-361950" eaLnBrk="1" hangingPunct="1">
              <a:spcBef>
                <a:spcPct val="10000"/>
              </a:spcBef>
              <a:defRPr/>
            </a:pPr>
            <a:r>
              <a:rPr lang="en-GB" altLang="en-US" sz="1600" dirty="0">
                <a:latin typeface="Arial" charset="0"/>
              </a:rPr>
              <a:t>changes to working practices and technology.</a:t>
            </a:r>
          </a:p>
          <a:p>
            <a:pPr marL="762000" lvl="1" indent="-361950" eaLnBrk="1" hangingPunct="1">
              <a:spcBef>
                <a:spcPct val="10000"/>
              </a:spcBef>
              <a:defRPr/>
            </a:pPr>
            <a:endParaRPr lang="en-GB" altLang="en-US" sz="1600" dirty="0">
              <a:latin typeface="Arial" charset="0"/>
            </a:endParaRPr>
          </a:p>
          <a:p>
            <a:pPr marL="3595688" indent="-361950" eaLnBrk="1" hangingPunct="1">
              <a:spcBef>
                <a:spcPct val="10000"/>
              </a:spcBef>
              <a:defRPr/>
            </a:pPr>
            <a:r>
              <a:rPr lang="en-GB" altLang="en-US" sz="2000" dirty="0">
                <a:latin typeface="Arial" charset="0"/>
              </a:rPr>
              <a:t>The rise of </a:t>
            </a:r>
            <a:r>
              <a:rPr lang="en-GB" altLang="en-US" sz="2000" b="1" i="1" dirty="0">
                <a:solidFill>
                  <a:schemeClr val="accent2"/>
                </a:solidFill>
                <a:latin typeface="Arial" charset="0"/>
              </a:rPr>
              <a:t>organisation theory </a:t>
            </a:r>
            <a:r>
              <a:rPr lang="en-GB" altLang="en-US" sz="2000" dirty="0">
                <a:latin typeface="Arial" charset="0"/>
              </a:rPr>
              <a:t>was synonymous with the need by managers to legitimate and enhance their </a:t>
            </a:r>
            <a:r>
              <a:rPr lang="en-GB" altLang="en-US" sz="2000" b="1" i="1" dirty="0">
                <a:solidFill>
                  <a:srgbClr val="C00000"/>
                </a:solidFill>
                <a:latin typeface="Arial" charset="0"/>
              </a:rPr>
              <a:t>authority to initiate change.</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293096"/>
            <a:ext cx="3240360" cy="2156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5785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0" y="206375"/>
            <a:ext cx="9144000" cy="7023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GB" altLang="en-US" sz="3000" b="1" dirty="0">
                <a:solidFill>
                  <a:srgbClr val="0070C0"/>
                </a:solidFill>
                <a:latin typeface="Arial" panose="020B0604020202020204" pitchFamily="34" charset="0"/>
              </a:rPr>
              <a:t>The Industrial Revolution and employee relations</a:t>
            </a:r>
          </a:p>
        </p:txBody>
      </p:sp>
      <p:sp>
        <p:nvSpPr>
          <p:cNvPr id="7171" name="Rectangle 3"/>
          <p:cNvSpPr>
            <a:spLocks noGrp="1" noChangeArrowheads="1"/>
          </p:cNvSpPr>
          <p:nvPr>
            <p:ph type="body" idx="1"/>
          </p:nvPr>
        </p:nvSpPr>
        <p:spPr bwMode="auto">
          <a:xfrm>
            <a:off x="508000" y="836713"/>
            <a:ext cx="8240713" cy="6021288"/>
          </a:xfrm>
          <a:ln>
            <a:miter lim="800000"/>
            <a:headEnd/>
            <a:tailEnd/>
          </a:ln>
        </p:spPr>
        <p:txBody>
          <a:bodyPr vert="horz" wrap="square" lIns="91440" tIns="45720" rIns="91440" bIns="45720" numCol="1" anchor="t" anchorCtr="0" compatLnSpc="1">
            <a:prstTxWarp prst="textNoShape">
              <a:avLst/>
            </a:prstTxWarp>
            <a:normAutofit/>
          </a:bodyPr>
          <a:lstStyle/>
          <a:p>
            <a:pPr marL="0" indent="0">
              <a:buNone/>
              <a:defRPr/>
            </a:pPr>
            <a:r>
              <a:rPr lang="en-AU" altLang="en-US" sz="2400" dirty="0">
                <a:latin typeface="Arial" charset="0"/>
              </a:rPr>
              <a:t>In the transition from a subsistence economy to a money economy, one clear image stands out above all else: </a:t>
            </a:r>
            <a:r>
              <a:rPr lang="en-AU" altLang="en-US" sz="2400" b="1" dirty="0">
                <a:solidFill>
                  <a:srgbClr val="0070C0"/>
                </a:solidFill>
                <a:latin typeface="Arial" charset="0"/>
              </a:rPr>
              <a:t>the antagonism between employers and employees.</a:t>
            </a:r>
            <a:endParaRPr lang="en-GB" altLang="en-US" sz="2400" b="1" dirty="0">
              <a:solidFill>
                <a:srgbClr val="0070C0"/>
              </a:solidFill>
              <a:latin typeface="Arial" charset="0"/>
            </a:endParaRPr>
          </a:p>
          <a:p>
            <a:pPr marL="0" indent="0" eaLnBrk="1" hangingPunct="1">
              <a:buFontTx/>
              <a:buNone/>
              <a:defRPr/>
            </a:pPr>
            <a:r>
              <a:rPr lang="en-GB" altLang="en-US" sz="2400" dirty="0">
                <a:latin typeface="Arial" charset="0"/>
              </a:rPr>
              <a:t>Western employers based their attitude towards employees on </a:t>
            </a:r>
            <a:r>
              <a:rPr lang="en-GB" altLang="en-US" sz="2400" b="1" dirty="0">
                <a:latin typeface="Arial" charset="0"/>
              </a:rPr>
              <a:t>two basic propositions</a:t>
            </a:r>
            <a:r>
              <a:rPr lang="en-GB" altLang="en-US" sz="2400" dirty="0">
                <a:latin typeface="Arial" charset="0"/>
              </a:rPr>
              <a:t>:</a:t>
            </a:r>
          </a:p>
          <a:p>
            <a:pPr eaLnBrk="1" hangingPunct="1">
              <a:defRPr/>
            </a:pPr>
            <a:r>
              <a:rPr lang="en-GB" altLang="en-US" sz="2400" dirty="0">
                <a:latin typeface="Arial" charset="0"/>
              </a:rPr>
              <a:t>Labour is unreliable, lazy and will only work when tightly controlled and closely supervised.</a:t>
            </a:r>
          </a:p>
          <a:p>
            <a:pPr eaLnBrk="1" hangingPunct="1">
              <a:defRPr/>
            </a:pPr>
            <a:r>
              <a:rPr lang="en-GB" altLang="en-US" sz="2400" dirty="0">
                <a:latin typeface="Arial" charset="0"/>
              </a:rPr>
              <a:t>The main controllable business cost is labour: therefore, the key to increased profits is to:</a:t>
            </a:r>
            <a:endParaRPr lang="en-GB" altLang="en-US" sz="2600" dirty="0">
              <a:latin typeface="Arial" charset="0"/>
            </a:endParaRPr>
          </a:p>
          <a:p>
            <a:pPr marL="914400" lvl="1" indent="-514350" eaLnBrk="1" hangingPunct="1">
              <a:buFont typeface="+mj-lt"/>
              <a:buAutoNum type="arabicPeriod"/>
              <a:defRPr/>
            </a:pPr>
            <a:r>
              <a:rPr lang="en-GB" altLang="en-US" sz="2200" dirty="0">
                <a:latin typeface="Arial" charset="0"/>
              </a:rPr>
              <a:t>make it cheaper and/or </a:t>
            </a:r>
          </a:p>
          <a:p>
            <a:pPr marL="914400" lvl="1" indent="-514350" eaLnBrk="1" hangingPunct="1">
              <a:buFont typeface="+mj-lt"/>
              <a:buAutoNum type="arabicPeriod"/>
              <a:defRPr/>
            </a:pPr>
            <a:r>
              <a:rPr lang="en-GB" altLang="en-US" sz="2200" dirty="0">
                <a:latin typeface="Arial" charset="0"/>
              </a:rPr>
              <a:t>increase its productivity… by getting employees to work harder, or for longer hours, for the same, or less, money.  </a:t>
            </a:r>
          </a:p>
          <a:p>
            <a:pPr marL="3175" lvl="1" indent="0" eaLnBrk="1" hangingPunct="1">
              <a:buNone/>
              <a:defRPr/>
            </a:pPr>
            <a:r>
              <a:rPr lang="en-GB" altLang="en-US" sz="2200" dirty="0">
                <a:latin typeface="Arial" charset="0"/>
              </a:rPr>
              <a:t>Q. Is this attitude the same today by ‘entrepreneurs’ in many 3</a:t>
            </a:r>
            <a:r>
              <a:rPr lang="en-GB" altLang="en-US" sz="2200" baseline="30000" dirty="0">
                <a:latin typeface="Arial" charset="0"/>
              </a:rPr>
              <a:t>rd</a:t>
            </a:r>
            <a:r>
              <a:rPr lang="en-GB" altLang="en-US" sz="2200" dirty="0">
                <a:latin typeface="Arial" charset="0"/>
              </a:rPr>
              <a:t> world economies e.g. Bangladesh?</a:t>
            </a:r>
          </a:p>
        </p:txBody>
      </p:sp>
    </p:spTree>
    <p:extLst>
      <p:ext uri="{BB962C8B-B14F-4D97-AF65-F5344CB8AC3E}">
        <p14:creationId xmlns:p14="http://schemas.microsoft.com/office/powerpoint/2010/main" val="3531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71">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46088" y="206375"/>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altLang="en-US" sz="3000" b="1" dirty="0">
                <a:latin typeface="Arial" panose="020B0604020202020204" pitchFamily="34" charset="0"/>
              </a:rPr>
              <a:t>The 19</a:t>
            </a:r>
            <a:r>
              <a:rPr lang="en-GB" altLang="en-US" sz="3000" b="1" baseline="30000" dirty="0">
                <a:latin typeface="Arial" panose="020B0604020202020204" pitchFamily="34" charset="0"/>
              </a:rPr>
              <a:t>th</a:t>
            </a:r>
            <a:r>
              <a:rPr lang="en-GB" altLang="en-US" sz="3000" b="1" dirty="0">
                <a:latin typeface="Arial" panose="020B0604020202020204" pitchFamily="34" charset="0"/>
              </a:rPr>
              <a:t>C &amp; the need for a </a:t>
            </a:r>
            <a:r>
              <a:rPr lang="en-GB" altLang="en-US" sz="3000" b="1" dirty="0">
                <a:solidFill>
                  <a:srgbClr val="C00000"/>
                </a:solidFill>
                <a:latin typeface="Arial" panose="020B0604020202020204" pitchFamily="34" charset="0"/>
              </a:rPr>
              <a:t>systematic approach </a:t>
            </a:r>
            <a:br>
              <a:rPr lang="en-GB" altLang="en-US" sz="3000" b="1" dirty="0">
                <a:solidFill>
                  <a:srgbClr val="C00000"/>
                </a:solidFill>
                <a:latin typeface="Arial" panose="020B0604020202020204" pitchFamily="34" charset="0"/>
              </a:rPr>
            </a:br>
            <a:r>
              <a:rPr lang="en-GB" altLang="en-US" sz="3000" b="1" dirty="0">
                <a:solidFill>
                  <a:srgbClr val="C00000"/>
                </a:solidFill>
                <a:latin typeface="Arial" panose="020B0604020202020204" pitchFamily="34" charset="0"/>
              </a:rPr>
              <a:t>to work organisation </a:t>
            </a:r>
          </a:p>
        </p:txBody>
      </p:sp>
      <p:sp>
        <p:nvSpPr>
          <p:cNvPr id="7171" name="Rectangle 3"/>
          <p:cNvSpPr>
            <a:spLocks noGrp="1" noChangeArrowheads="1"/>
          </p:cNvSpPr>
          <p:nvPr>
            <p:ph type="body" idx="1"/>
          </p:nvPr>
        </p:nvSpPr>
        <p:spPr bwMode="auto">
          <a:xfrm>
            <a:off x="501650" y="1268761"/>
            <a:ext cx="8318822" cy="518911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indent="0" eaLnBrk="1" hangingPunct="1">
              <a:buFontTx/>
              <a:buNone/>
              <a:defRPr/>
            </a:pPr>
            <a:r>
              <a:rPr lang="en-GB" altLang="en-US" sz="2400" dirty="0">
                <a:latin typeface="Arial" panose="020B0604020202020204" pitchFamily="34" charset="0"/>
              </a:rPr>
              <a:t>By the end of the 19th century, the factory system was well established in western economies.</a:t>
            </a:r>
          </a:p>
          <a:p>
            <a:pPr marL="361950" indent="-361950" eaLnBrk="1" hangingPunct="1">
              <a:defRPr/>
            </a:pPr>
            <a:r>
              <a:rPr lang="en-GB" altLang="en-US" sz="2400" dirty="0">
                <a:latin typeface="Arial" panose="020B0604020202020204" pitchFamily="34" charset="0"/>
              </a:rPr>
              <a:t>It was a time of rapid social, political,                                                                                                                                                                                                                                                                                                                                                                                                                                                                                                                                                                                                                                                                                                                                                                                                                                                                                                                                                                                                                                                                                                                                                                                                                                                                                                                                                                                                                                                                                                                                                                                                                                                                                                                                                                                                                                                                                                                                                                                                                                                                                                                                                                                                                                                                                                                                                                                                                                                                                                                                                                                                                                                                                                                                                                                                                                                                                                                                                                                                                                                                                                                                                                                                                                                                                                                                                                                                                                                                                                                                                                                                                                                                                                                                                                                                                                                                                                                                                                                                                                                                                                                                                                                                                                                                                                                                                                                                                                                                                                                                                                                                                                                                                                                                                                                                                                                                                                                                                                                                                                                                                                                                                                                                                                                                                                                                                                                                                                                                                                                                                                                                                                                                                                                                                                                                                                                                                                                                                                                                                                                                                                                                                                                                                                                                                                                                                                                                                                                                                                                                                                                                                                                                                                                                                                                                                                                                                                                                                                                                                                                                                                                                                                                                                                                                                                                                                                                                                                                                                                                                                                                                                                                                                                                                                                                                                                                                                                                                                                                                                                                                                                                                                                                                                                                                                                                                                                                                                                                                                                                                                                                                                                                                                                                                                                                                                                                                                                                                                                                                                                                                                                                                                                                                                                                                                                                                                                                                                                                                                                                                                                                                                                                                                                                                                                                                                                                                                                                                                                                                                                                                                                                                                                                                                                                                                                                                                                                                                                                                                                                                                                                                                                                                                                                                                                                                                                                                                                                                                                                                                                                                                                                                                                                                                                                                                                                                                                                                                                                                                                                                                                                                                                                                                                                                                                                                                                                                                                                                                                                                                                                                                                                                                                                                                                                                                                                                                                                                                                                                                                                                                                                                                                                                                                                                                                                                                                                                                                                                                                                                                                                                                                                                                                                                                                                                                                                                                                                                                                                                                                                                                                                                                                                                                                                                                                                                                                                                                                                                                                                                                                                                                                                                                                                                                                                                                                                                                                                                                                                                                                                                                                                                                                                                                                                                                                                                                                                                                                                                                                                                                                                                                                                                                                                                                                                                                                                                                                                                                                                                                                                                                                                                                                                                                                                                                                                                                                                                                                                                                                                                                                                                                                                                                                                                                                                                                                                                                                                                                                                                                                                                                                                                                                                                                                                                                                                                                                                                                                                                                                                                                                                                                                                                                                                                                                                                                                                                                                                                                                                                                                                                                                                                                                                                                                                                                                                                                                                                                                                                                                                                                                                                                                                                                                                                                                                                                                                                                                                                                                                                                                                                                                                                                                                                                                                                                                                                                                                                                                                                                                                                                                                                                                                                                                                                                                                                                                                                                                                                                                                                                                                                                                                                                                                                                                                                                                                                                                                                                                                                                                                                                                                                                                                                                                                                                                                                                                                                                                                                                                                                                                                                                                                                                                                                                                                                                                                                                                                                                                                                                                                                                                                                                                                                                                                                                                                                                                                                                                                                                                                                                                                                                                                                                                                                                                                                                                                                                                                                                                                                                                                                                                                                                                                                                                                                                                                                                                                                                                                                                                                                                                                                                                                                                                                                                                                                                                                                                                                                                                                                                                                                                                                                                                                                                                                                                                                                                                                                                                                                                                                                                                                                                                                                                                                                                                                                                                                                                                                                                                                                                                                                                                                                                                                                                                                                                                                                                                                                                                                                                                                                                                                                                                                                                                                                                                                                                                                                                                                                                                                                                                                                                                                                                                                                                                                                                                                                                                                                                                                                                                                                                                                                                                                                                                                                                                                                                                                                                                                                                                                                                                                                                                                                                                                                                                                                                                                                                                                                                                                                                                                                                                                                                                                                                                                                                                                                                                                                                                                                                                                                                                                                                                                                                                                                                                                                                                                                                                                                                                                                                                                                                                                                                                                                                                                                                                                                                                                                                                                                                                                                                                                                                                                                                                                                                                                                                                                                                                                                                                                                                                                                                                                                                                                                                                                                                                                                                                                                                                                                                                                                                                                                                                                                                                                                                                                                                                                                                                                                                                                                                                                                                                                                                                                                                                                                                                                                                                                                                                                                                                                                                                                                                                                                                                                                                                                                                                                                                                                                                                                                                                                                                                                                                                                                                                                                                                                                                                                                                                                                                                                                                                                                                                                                                                                                                                                                                                                                                                                                                                                                                                                                                                                                                                                                                                                                                                                                                                                                                                                                                                                                                                                                                                                                                                                                                                                                                                                                                                                                                                                                                                                                                                                                                                                                                                                                                                                                                                                                                                                                                                                                                                                                                                                                                                                                                                                                                                                                                                                                                                                                                                                           technological and organisational change where entrepreneurs had the right to impose change.</a:t>
            </a:r>
          </a:p>
          <a:p>
            <a:pPr marL="361950" indent="-361950" eaLnBrk="1" hangingPunct="1">
              <a:defRPr/>
            </a:pPr>
            <a:r>
              <a:rPr lang="en-GB" altLang="en-US" sz="2400" dirty="0">
                <a:latin typeface="Arial" panose="020B0604020202020204" pitchFamily="34" charset="0"/>
              </a:rPr>
              <a:t>Working conditions were often poor – death, disability, inequality... </a:t>
            </a:r>
          </a:p>
          <a:p>
            <a:pPr marL="0" indent="0" eaLnBrk="1" hangingPunct="1">
              <a:buFontTx/>
              <a:buNone/>
              <a:defRPr/>
            </a:pPr>
            <a:r>
              <a:rPr lang="en-GB" altLang="en-US" sz="2400" dirty="0">
                <a:latin typeface="Arial" panose="020B0604020202020204" pitchFamily="34" charset="0"/>
              </a:rPr>
              <a:t>There was great pressure to find organisational arrangements that would allow employers to </a:t>
            </a:r>
            <a:r>
              <a:rPr lang="en-GB" altLang="en-US" sz="2400" dirty="0">
                <a:solidFill>
                  <a:srgbClr val="0070C0"/>
                </a:solidFill>
                <a:latin typeface="Arial" panose="020B0604020202020204" pitchFamily="34" charset="0"/>
              </a:rPr>
              <a:t>control and organise </a:t>
            </a:r>
            <a:r>
              <a:rPr lang="en-GB" altLang="en-US" sz="2400" dirty="0">
                <a:latin typeface="Arial" panose="020B0604020202020204" pitchFamily="34" charset="0"/>
              </a:rPr>
              <a:t>their employees in a manner that </a:t>
            </a:r>
            <a:r>
              <a:rPr lang="en-GB" altLang="en-US" sz="2400" dirty="0">
                <a:solidFill>
                  <a:srgbClr val="0070C0"/>
                </a:solidFill>
                <a:latin typeface="Arial" panose="020B0604020202020204" pitchFamily="34" charset="0"/>
              </a:rPr>
              <a:t>reduced conflict </a:t>
            </a:r>
            <a:r>
              <a:rPr lang="en-GB" altLang="en-US" sz="2400" dirty="0">
                <a:latin typeface="Arial" panose="020B0604020202020204" pitchFamily="34" charset="0"/>
              </a:rPr>
              <a:t>and </a:t>
            </a:r>
            <a:r>
              <a:rPr lang="en-GB" altLang="en-US" sz="2400" dirty="0">
                <a:solidFill>
                  <a:srgbClr val="0070C0"/>
                </a:solidFill>
                <a:latin typeface="Arial" panose="020B0604020202020204" pitchFamily="34" charset="0"/>
              </a:rPr>
              <a:t>was cost-effective</a:t>
            </a:r>
            <a:r>
              <a:rPr lang="en-GB" altLang="en-US" sz="2400" dirty="0">
                <a:latin typeface="Arial" panose="020B0604020202020204" pitchFamily="34" charset="0"/>
              </a:rPr>
              <a:t>.</a:t>
            </a:r>
          </a:p>
          <a:p>
            <a:pPr marL="361950" indent="-361950" eaLnBrk="1" hangingPunct="1">
              <a:defRPr/>
            </a:pPr>
            <a:r>
              <a:rPr lang="en-GB" altLang="en-US" sz="2400" dirty="0">
                <a:latin typeface="Arial" panose="020B0604020202020204" pitchFamily="34" charset="0"/>
              </a:rPr>
              <a:t>a </a:t>
            </a:r>
            <a:r>
              <a:rPr lang="en-GB" altLang="en-US" sz="2400" dirty="0">
                <a:solidFill>
                  <a:srgbClr val="0070C0"/>
                </a:solidFill>
                <a:latin typeface="Arial" panose="020B0604020202020204" pitchFamily="34" charset="0"/>
              </a:rPr>
              <a:t>systematic approach </a:t>
            </a:r>
            <a:r>
              <a:rPr lang="en-GB" altLang="en-US" sz="2400" dirty="0">
                <a:latin typeface="Arial" panose="020B0604020202020204" pitchFamily="34" charset="0"/>
              </a:rPr>
              <a:t>that would </a:t>
            </a:r>
            <a:r>
              <a:rPr lang="en-GB" altLang="en-US" sz="2400" dirty="0">
                <a:solidFill>
                  <a:srgbClr val="0070C0"/>
                </a:solidFill>
                <a:latin typeface="Arial" panose="020B0604020202020204" pitchFamily="34" charset="0"/>
              </a:rPr>
              <a:t>persuade</a:t>
            </a:r>
            <a:r>
              <a:rPr lang="en-GB" altLang="en-US" sz="2400" dirty="0">
                <a:latin typeface="Arial" panose="020B0604020202020204" pitchFamily="34" charset="0"/>
              </a:rPr>
              <a:t> workers to accept </a:t>
            </a:r>
            <a:r>
              <a:rPr lang="en-GB" altLang="en-US" sz="2400" dirty="0">
                <a:solidFill>
                  <a:srgbClr val="0070C0"/>
                </a:solidFill>
                <a:latin typeface="Arial" panose="020B0604020202020204" pitchFamily="34" charset="0"/>
              </a:rPr>
              <a:t>management-imposed change</a:t>
            </a:r>
            <a:r>
              <a:rPr lang="en-GB" altLang="en-US" sz="2400" dirty="0">
                <a:latin typeface="Arial" panose="020B0604020202020204" pitchFamily="34" charset="0"/>
              </a:rPr>
              <a:t>. </a:t>
            </a:r>
          </a:p>
        </p:txBody>
      </p:sp>
    </p:spTree>
    <p:extLst>
      <p:ext uri="{BB962C8B-B14F-4D97-AF65-F5344CB8AC3E}">
        <p14:creationId xmlns:p14="http://schemas.microsoft.com/office/powerpoint/2010/main" val="561792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908720"/>
            <a:ext cx="8229600" cy="5760640"/>
          </a:xfrm>
        </p:spPr>
        <p:txBody>
          <a:bodyPr>
            <a:normAutofit/>
          </a:bodyPr>
          <a:lstStyle/>
          <a:p>
            <a:pPr marL="0" indent="0">
              <a:buNone/>
            </a:pPr>
            <a:r>
              <a:rPr lang="en-AU" sz="2400" dirty="0"/>
              <a:t>As the nineteenth century progressed, managers became increasingly aware of the shortcomings of their </a:t>
            </a:r>
            <a:r>
              <a:rPr lang="en-AU" sz="2400" i="1" dirty="0"/>
              <a:t>ad hoc and inconsistent responses</a:t>
            </a:r>
            <a:r>
              <a:rPr lang="en-AU" sz="2400" dirty="0"/>
              <a:t> to new challenges and opportunities, and the counter-productive nature of resistance to change that they were experiencing. </a:t>
            </a:r>
          </a:p>
          <a:p>
            <a:pPr marL="3232150" indent="0">
              <a:buNone/>
            </a:pPr>
            <a:r>
              <a:rPr lang="en-AU" sz="2400" dirty="0"/>
              <a:t>The need for a more coherent approach to structuring and running organisations was required: one that legitimated managerial authority, </a:t>
            </a:r>
            <a:r>
              <a:rPr lang="en-AU" sz="2400" b="1" dirty="0">
                <a:solidFill>
                  <a:srgbClr val="0070C0"/>
                </a:solidFill>
              </a:rPr>
              <a:t>especially to initiate change. </a:t>
            </a:r>
          </a:p>
          <a:p>
            <a:pPr marL="0" indent="0">
              <a:buNone/>
            </a:pPr>
            <a:r>
              <a:rPr lang="en-AU" sz="2400" dirty="0"/>
              <a:t>This crystallised into a new approach to ‘organising  labour’ and making the required changes to working practices and technology.</a:t>
            </a:r>
          </a:p>
          <a:p>
            <a:pPr marL="0" indent="0">
              <a:buNone/>
            </a:pPr>
            <a:endParaRPr lang="en-AU"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350" y="2955133"/>
            <a:ext cx="3151535" cy="1575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79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250824" y="0"/>
            <a:ext cx="88931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GB" altLang="en-US" sz="2800" b="1" dirty="0">
                <a:solidFill>
                  <a:schemeClr val="tx2"/>
                </a:solidFill>
                <a:latin typeface="Arial" panose="020B0604020202020204" pitchFamily="34" charset="0"/>
              </a:rPr>
              <a:t>And this was to be known as the</a:t>
            </a:r>
          </a:p>
          <a:p>
            <a:pPr algn="ctr" eaLnBrk="1" hangingPunct="1"/>
            <a:r>
              <a:rPr lang="en-GB" altLang="en-US" sz="2800" b="1" dirty="0">
                <a:solidFill>
                  <a:schemeClr val="tx2"/>
                </a:solidFill>
                <a:latin typeface="Arial" panose="020B0604020202020204" pitchFamily="34" charset="0"/>
              </a:rPr>
              <a:t>Classical School of Work Organisation </a:t>
            </a:r>
          </a:p>
        </p:txBody>
      </p:sp>
      <p:sp>
        <p:nvSpPr>
          <p:cNvPr id="10243" name="Rectangle 4"/>
          <p:cNvSpPr>
            <a:spLocks noChangeArrowheads="1"/>
          </p:cNvSpPr>
          <p:nvPr/>
        </p:nvSpPr>
        <p:spPr bwMode="auto">
          <a:xfrm>
            <a:off x="179512" y="954107"/>
            <a:ext cx="8712968" cy="591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panose="02020603050405020304" pitchFamily="18" charset="0"/>
              </a:defRPr>
            </a:lvl1pPr>
            <a:lvl2pPr marL="706438" indent="-334963">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pPr>
            <a:r>
              <a:rPr lang="en-US" altLang="en-US" sz="2800" b="1" dirty="0">
                <a:solidFill>
                  <a:srgbClr val="000000"/>
                </a:solidFill>
                <a:latin typeface="Arial" panose="020B0604020202020204" pitchFamily="34" charset="0"/>
                <a:cs typeface="Times New Roman" panose="02020603050405020304" pitchFamily="18" charset="0"/>
              </a:rPr>
              <a:t>It based on the (new)</a:t>
            </a:r>
          </a:p>
          <a:p>
            <a:pPr>
              <a:spcBef>
                <a:spcPct val="20000"/>
              </a:spcBef>
            </a:pPr>
            <a:r>
              <a:rPr lang="en-US" altLang="en-US" sz="2800" b="1" dirty="0">
                <a:solidFill>
                  <a:srgbClr val="000000"/>
                </a:solidFill>
                <a:latin typeface="Arial" panose="020B0604020202020204" pitchFamily="34" charset="0"/>
                <a:cs typeface="Times New Roman" panose="02020603050405020304" pitchFamily="18" charset="0"/>
              </a:rPr>
              <a:t>Scientific–Rational approach </a:t>
            </a:r>
          </a:p>
          <a:p>
            <a:pPr>
              <a:spcBef>
                <a:spcPct val="20000"/>
              </a:spcBef>
            </a:pPr>
            <a:r>
              <a:rPr lang="en-US" altLang="en-US" sz="2800" b="1" dirty="0">
                <a:solidFill>
                  <a:srgbClr val="000000"/>
                </a:solidFill>
                <a:latin typeface="Arial" panose="020B0604020202020204" pitchFamily="34" charset="0"/>
                <a:cs typeface="Times New Roman" panose="02020603050405020304" pitchFamily="18" charset="0"/>
              </a:rPr>
              <a:t>to solving problems</a:t>
            </a:r>
            <a:endParaRPr lang="en-GB" altLang="en-US" sz="2800" dirty="0">
              <a:latin typeface="Arial" panose="020B0604020202020204" pitchFamily="34" charset="0"/>
            </a:endParaRPr>
          </a:p>
          <a:p>
            <a:pPr eaLnBrk="1" hangingPunct="1">
              <a:spcBef>
                <a:spcPct val="20000"/>
              </a:spcBef>
              <a:buClr>
                <a:schemeClr val="hlink"/>
              </a:buClr>
              <a:buSzPct val="80000"/>
              <a:buFont typeface="Wingdings" panose="05000000000000000000" pitchFamily="2" charset="2"/>
              <a:buNone/>
            </a:pPr>
            <a:r>
              <a:rPr lang="en-US" altLang="en-US" b="1" dirty="0">
                <a:solidFill>
                  <a:schemeClr val="accent2"/>
                </a:solidFill>
                <a:latin typeface="Arial" panose="020B0604020202020204" pitchFamily="34" charset="0"/>
                <a:cs typeface="Times New Roman" panose="02020603050405020304" pitchFamily="18" charset="0"/>
              </a:rPr>
              <a:t>Key figures</a:t>
            </a:r>
            <a:endParaRPr lang="en-GB" altLang="en-US" b="1" dirty="0">
              <a:solidFill>
                <a:schemeClr val="accent2"/>
              </a:solidFill>
              <a:latin typeface="Arial" panose="020B0604020202020204" pitchFamily="34" charset="0"/>
            </a:endParaRPr>
          </a:p>
          <a:p>
            <a:pPr eaLnBrk="1" hangingPunct="1">
              <a:spcBef>
                <a:spcPct val="20000"/>
              </a:spcBef>
              <a:buClr>
                <a:schemeClr val="tx1"/>
              </a:buClr>
              <a:buSzPct val="80000"/>
              <a:buFontTx/>
              <a:buChar char="•"/>
            </a:pPr>
            <a:r>
              <a:rPr lang="en-US" altLang="en-US" sz="2600" dirty="0">
                <a:solidFill>
                  <a:srgbClr val="000000"/>
                </a:solidFill>
                <a:latin typeface="Arial" panose="020B0604020202020204" pitchFamily="34" charset="0"/>
                <a:cs typeface="Times New Roman" panose="02020603050405020304" pitchFamily="18" charset="0"/>
              </a:rPr>
              <a:t>Frederick Taylor (1856–1915)</a:t>
            </a:r>
          </a:p>
          <a:p>
            <a:pPr lvl="1" eaLnBrk="1" hangingPunct="1">
              <a:spcBef>
                <a:spcPct val="20000"/>
              </a:spcBef>
              <a:buClr>
                <a:schemeClr val="tx1"/>
              </a:buClr>
              <a:buSzPct val="80000"/>
              <a:buFont typeface="Arial" panose="020B0604020202020204" pitchFamily="34" charset="0"/>
              <a:buChar char="–"/>
            </a:pPr>
            <a:r>
              <a:rPr lang="en-US" altLang="en-US" dirty="0">
                <a:solidFill>
                  <a:srgbClr val="000000"/>
                </a:solidFill>
                <a:latin typeface="Arial" panose="020B0604020202020204" pitchFamily="34" charset="0"/>
                <a:cs typeface="Times New Roman" panose="02020603050405020304" pitchFamily="18" charset="0"/>
              </a:rPr>
              <a:t>Scientific Management</a:t>
            </a:r>
            <a:endParaRPr lang="en-US" altLang="en-US" sz="2800" dirty="0">
              <a:solidFill>
                <a:srgbClr val="000000"/>
              </a:solidFill>
              <a:latin typeface="Arial" panose="020B0604020202020204" pitchFamily="34" charset="0"/>
              <a:cs typeface="Times New Roman" panose="02020603050405020304" pitchFamily="18" charset="0"/>
            </a:endParaRPr>
          </a:p>
          <a:p>
            <a:pPr eaLnBrk="1" hangingPunct="1">
              <a:spcBef>
                <a:spcPct val="20000"/>
              </a:spcBef>
              <a:buClr>
                <a:schemeClr val="tx1"/>
              </a:buClr>
              <a:buSzPct val="80000"/>
              <a:buFontTx/>
              <a:buChar char="•"/>
            </a:pPr>
            <a:endParaRPr lang="en-US" altLang="en-US" sz="2600" dirty="0">
              <a:solidFill>
                <a:srgbClr val="000000"/>
              </a:solidFill>
              <a:latin typeface="Arial" panose="020B0604020202020204" pitchFamily="34" charset="0"/>
              <a:cs typeface="Times New Roman" panose="02020603050405020304" pitchFamily="18" charset="0"/>
            </a:endParaRPr>
          </a:p>
          <a:p>
            <a:pPr eaLnBrk="1" hangingPunct="1">
              <a:spcBef>
                <a:spcPct val="20000"/>
              </a:spcBef>
              <a:buClr>
                <a:schemeClr val="tx1"/>
              </a:buClr>
              <a:buSzPct val="80000"/>
              <a:buFontTx/>
              <a:buChar char="•"/>
            </a:pPr>
            <a:r>
              <a:rPr lang="en-US" altLang="en-US" sz="2600" dirty="0">
                <a:solidFill>
                  <a:srgbClr val="000000"/>
                </a:solidFill>
                <a:latin typeface="Arial" panose="020B0604020202020204" pitchFamily="34" charset="0"/>
                <a:cs typeface="Times New Roman" panose="02020603050405020304" pitchFamily="18" charset="0"/>
              </a:rPr>
              <a:t>Henri Fayol (1841–1925)</a:t>
            </a:r>
          </a:p>
          <a:p>
            <a:pPr lvl="1" eaLnBrk="1" hangingPunct="1">
              <a:spcBef>
                <a:spcPct val="20000"/>
              </a:spcBef>
              <a:buClr>
                <a:schemeClr val="tx1"/>
              </a:buClr>
              <a:buSzPct val="80000"/>
              <a:buFont typeface="Arial" panose="020B0604020202020204" pitchFamily="34" charset="0"/>
              <a:buChar char="–"/>
            </a:pPr>
            <a:r>
              <a:rPr lang="en-US" altLang="en-US" dirty="0">
                <a:solidFill>
                  <a:srgbClr val="000000"/>
                </a:solidFill>
                <a:latin typeface="Arial" panose="020B0604020202020204" pitchFamily="34" charset="0"/>
                <a:cs typeface="Times New Roman" panose="02020603050405020304" pitchFamily="18" charset="0"/>
              </a:rPr>
              <a:t>Principles of </a:t>
            </a:r>
            <a:r>
              <a:rPr lang="en-US" altLang="en-US" dirty="0" err="1">
                <a:solidFill>
                  <a:srgbClr val="000000"/>
                </a:solidFill>
                <a:latin typeface="Arial" panose="020B0604020202020204" pitchFamily="34" charset="0"/>
                <a:cs typeface="Times New Roman" panose="02020603050405020304" pitchFamily="18" charset="0"/>
              </a:rPr>
              <a:t>Organisation</a:t>
            </a:r>
            <a:endParaRPr lang="en-US" altLang="en-US" dirty="0">
              <a:solidFill>
                <a:srgbClr val="000000"/>
              </a:solidFill>
              <a:latin typeface="Arial" panose="020B0604020202020204" pitchFamily="34" charset="0"/>
              <a:cs typeface="Times New Roman" panose="02020603050405020304" pitchFamily="18" charset="0"/>
            </a:endParaRPr>
          </a:p>
          <a:p>
            <a:pPr marL="371475" lvl="1" indent="0" eaLnBrk="1" hangingPunct="1">
              <a:spcBef>
                <a:spcPct val="20000"/>
              </a:spcBef>
              <a:buClr>
                <a:schemeClr val="tx1"/>
              </a:buClr>
              <a:buSzPct val="80000"/>
            </a:pPr>
            <a:r>
              <a:rPr lang="en-US" altLang="en-US" sz="1800" dirty="0">
                <a:solidFill>
                  <a:srgbClr val="00B050"/>
                </a:solidFill>
                <a:latin typeface="Arial" panose="020B0604020202020204" pitchFamily="34" charset="0"/>
                <a:cs typeface="Times New Roman" panose="02020603050405020304" pitchFamily="18" charset="0"/>
              </a:rPr>
              <a:t>He was contrary to the norm, he highlighted the </a:t>
            </a:r>
          </a:p>
          <a:p>
            <a:pPr marL="371475" lvl="1" indent="0" eaLnBrk="1" hangingPunct="1">
              <a:spcBef>
                <a:spcPct val="20000"/>
              </a:spcBef>
              <a:buClr>
                <a:schemeClr val="tx1"/>
              </a:buClr>
              <a:buSzPct val="80000"/>
            </a:pPr>
            <a:r>
              <a:rPr lang="en-US" altLang="en-US" sz="1800" dirty="0">
                <a:solidFill>
                  <a:srgbClr val="00B050"/>
                </a:solidFill>
                <a:latin typeface="Arial" panose="020B0604020202020204" pitchFamily="34" charset="0"/>
                <a:cs typeface="Times New Roman" panose="02020603050405020304" pitchFamily="18" charset="0"/>
              </a:rPr>
              <a:t>fact that you choose what you want to be! </a:t>
            </a:r>
            <a:endParaRPr lang="en-US" altLang="en-US" sz="2600" dirty="0">
              <a:solidFill>
                <a:srgbClr val="000000"/>
              </a:solidFill>
              <a:latin typeface="Arial" panose="020B0604020202020204" pitchFamily="34" charset="0"/>
              <a:cs typeface="Times New Roman" panose="02020603050405020304" pitchFamily="18" charset="0"/>
            </a:endParaRPr>
          </a:p>
          <a:p>
            <a:pPr eaLnBrk="1" hangingPunct="1">
              <a:spcBef>
                <a:spcPct val="20000"/>
              </a:spcBef>
              <a:buClr>
                <a:schemeClr val="tx1"/>
              </a:buClr>
              <a:buSzPct val="80000"/>
              <a:buFontTx/>
              <a:buChar char="•"/>
            </a:pPr>
            <a:r>
              <a:rPr lang="en-US" altLang="en-US" sz="2600" dirty="0">
                <a:solidFill>
                  <a:srgbClr val="000000"/>
                </a:solidFill>
                <a:latin typeface="Arial" panose="020B0604020202020204" pitchFamily="34" charset="0"/>
                <a:cs typeface="Times New Roman" panose="02020603050405020304" pitchFamily="18" charset="0"/>
              </a:rPr>
              <a:t>Max Weber (1864–1920)</a:t>
            </a:r>
          </a:p>
          <a:p>
            <a:pPr lvl="1" eaLnBrk="1" hangingPunct="1">
              <a:spcBef>
                <a:spcPct val="20000"/>
              </a:spcBef>
              <a:buClr>
                <a:schemeClr val="tx1"/>
              </a:buClr>
              <a:buSzPct val="80000"/>
              <a:buFont typeface="Arial" panose="020B0604020202020204" pitchFamily="34" charset="0"/>
              <a:buChar char="–"/>
            </a:pPr>
            <a:r>
              <a:rPr lang="en-US" altLang="en-US" dirty="0">
                <a:solidFill>
                  <a:srgbClr val="000000"/>
                </a:solidFill>
                <a:latin typeface="Arial" panose="020B0604020202020204" pitchFamily="34" charset="0"/>
                <a:cs typeface="Times New Roman" panose="02020603050405020304" pitchFamily="18" charset="0"/>
              </a:rPr>
              <a:t>Bureaucracy</a:t>
            </a:r>
            <a:endParaRPr lang="en-GB" altLang="en-US" dirty="0">
              <a:latin typeface="Arial" panose="020B0604020202020204" pitchFamily="34" charset="0"/>
            </a:endParaRPr>
          </a:p>
        </p:txBody>
      </p:sp>
      <p:pic>
        <p:nvPicPr>
          <p:cNvPr id="1024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7219" y="2557444"/>
            <a:ext cx="18097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160" y="959601"/>
            <a:ext cx="17430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8484" y="4256032"/>
            <a:ext cx="1876425"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472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4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4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4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4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24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24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4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319088" y="206375"/>
            <a:ext cx="8505825" cy="7023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000" b="1" dirty="0">
                <a:latin typeface="Arial" panose="020B0604020202020204" pitchFamily="34" charset="0"/>
              </a:rPr>
              <a:t>The Scientific</a:t>
            </a:r>
            <a:r>
              <a:rPr lang="en-US" altLang="en-US" sz="3000" b="1" dirty="0">
                <a:latin typeface="Arial" panose="020B0604020202020204" pitchFamily="34" charset="0"/>
              </a:rPr>
              <a:t>–</a:t>
            </a:r>
            <a:r>
              <a:rPr lang="en-GB" altLang="en-US" sz="3000" b="1" dirty="0">
                <a:latin typeface="Arial" panose="020B0604020202020204" pitchFamily="34" charset="0"/>
              </a:rPr>
              <a:t>Rational approach</a:t>
            </a:r>
          </a:p>
        </p:txBody>
      </p:sp>
      <p:sp>
        <p:nvSpPr>
          <p:cNvPr id="10243" name="Rectangle 3"/>
          <p:cNvSpPr>
            <a:spLocks noGrp="1" noChangeArrowheads="1"/>
          </p:cNvSpPr>
          <p:nvPr>
            <p:ph type="body" idx="1"/>
          </p:nvPr>
        </p:nvSpPr>
        <p:spPr bwMode="auto">
          <a:xfrm>
            <a:off x="179512" y="1052736"/>
            <a:ext cx="8578726" cy="4967064"/>
          </a:xfrm>
          <a:ln>
            <a:miter lim="800000"/>
            <a:headEnd/>
            <a:tailEnd/>
          </a:ln>
        </p:spPr>
        <p:txBody>
          <a:bodyPr vert="horz" wrap="square" lIns="91440" tIns="45720" rIns="91440" bIns="45720" numCol="1" anchor="t" anchorCtr="0" compatLnSpc="1">
            <a:prstTxWarp prst="textNoShape">
              <a:avLst/>
            </a:prstTxWarp>
            <a:normAutofit/>
          </a:bodyPr>
          <a:lstStyle/>
          <a:p>
            <a:pPr eaLnBrk="1" hangingPunct="1">
              <a:buFontTx/>
              <a:buNone/>
              <a:defRPr/>
            </a:pPr>
            <a:r>
              <a:rPr lang="en-GB" altLang="en-US" sz="2400" b="1" dirty="0">
                <a:solidFill>
                  <a:srgbClr val="C00000"/>
                </a:solidFill>
                <a:latin typeface="Arial" charset="0"/>
              </a:rPr>
              <a:t>Core propositions</a:t>
            </a:r>
            <a:endParaRPr lang="en-GB" altLang="en-US" sz="1200" b="1" dirty="0">
              <a:solidFill>
                <a:srgbClr val="C00000"/>
              </a:solidFill>
              <a:latin typeface="Arial" charset="0"/>
            </a:endParaRPr>
          </a:p>
          <a:p>
            <a:pPr marL="371475" indent="-361950" eaLnBrk="1" hangingPunct="1">
              <a:buClr>
                <a:schemeClr val="tx1"/>
              </a:buClr>
              <a:buSzPct val="80000"/>
              <a:defRPr/>
            </a:pPr>
            <a:r>
              <a:rPr lang="en-GB" altLang="en-US" sz="2400" dirty="0">
                <a:latin typeface="Arial" charset="0"/>
              </a:rPr>
              <a:t>Organisations are rational entities</a:t>
            </a:r>
          </a:p>
          <a:p>
            <a:pPr marL="371475" indent="-361950" eaLnBrk="1" hangingPunct="1">
              <a:buClr>
                <a:schemeClr val="tx1"/>
              </a:buClr>
              <a:buSzPct val="80000"/>
              <a:defRPr/>
            </a:pPr>
            <a:r>
              <a:rPr lang="en-GB" altLang="en-US" sz="2400" dirty="0">
                <a:latin typeface="Arial" charset="0"/>
              </a:rPr>
              <a:t>Organisation design is a science</a:t>
            </a:r>
          </a:p>
          <a:p>
            <a:pPr marL="371475" indent="-361950" eaLnBrk="1" hangingPunct="1">
              <a:buClr>
                <a:schemeClr val="tx1"/>
              </a:buClr>
              <a:buSzPct val="80000"/>
              <a:defRPr/>
            </a:pPr>
            <a:r>
              <a:rPr lang="en-GB" altLang="en-US" sz="2400" dirty="0">
                <a:latin typeface="Arial" charset="0"/>
              </a:rPr>
              <a:t>People are economic beings</a:t>
            </a:r>
          </a:p>
          <a:p>
            <a:pPr marL="371475" indent="-361950" eaLnBrk="1" hangingPunct="1">
              <a:buClr>
                <a:schemeClr val="tx1"/>
              </a:buClr>
              <a:buSzPct val="80000"/>
              <a:defRPr/>
            </a:pPr>
            <a:r>
              <a:rPr lang="en-GB" altLang="en-US" sz="2400" dirty="0">
                <a:latin typeface="Arial" charset="0"/>
                <a:cs typeface="Times New Roman" pitchFamily="18" charset="0"/>
              </a:rPr>
              <a:t>There is ONLY ‘One best way’</a:t>
            </a:r>
          </a:p>
          <a:p>
            <a:pPr marL="371475" indent="-361950" eaLnBrk="1" hangingPunct="1">
              <a:buClr>
                <a:schemeClr val="tx1"/>
              </a:buClr>
              <a:buSzPct val="80000"/>
              <a:defRPr/>
            </a:pPr>
            <a:r>
              <a:rPr lang="en-GB" altLang="en-US" sz="2400" dirty="0">
                <a:latin typeface="Arial" charset="0"/>
                <a:cs typeface="Times New Roman" pitchFamily="18" charset="0"/>
              </a:rPr>
              <a:t>Division of labour </a:t>
            </a:r>
          </a:p>
          <a:p>
            <a:pPr marL="371475" indent="-361950" eaLnBrk="1" hangingPunct="1">
              <a:buClr>
                <a:schemeClr val="tx1"/>
              </a:buClr>
              <a:buSzPct val="80000"/>
              <a:defRPr/>
            </a:pPr>
            <a:r>
              <a:rPr lang="en-GB" altLang="en-US" sz="2400" dirty="0">
                <a:latin typeface="Arial" charset="0"/>
                <a:cs typeface="Times New Roman" pitchFamily="18" charset="0"/>
              </a:rPr>
              <a:t>Elimination of human fallibility</a:t>
            </a:r>
          </a:p>
          <a:p>
            <a:pPr marL="17463" indent="0" algn="ctr" eaLnBrk="1" hangingPunct="1">
              <a:buClr>
                <a:schemeClr val="hlink"/>
              </a:buClr>
              <a:buSzPct val="80000"/>
              <a:buFont typeface="Wingdings" pitchFamily="50" charset="0"/>
              <a:buNone/>
              <a:defRPr/>
            </a:pPr>
            <a:endParaRPr lang="en-GB" altLang="en-US" sz="2800" b="1" i="1" dirty="0">
              <a:solidFill>
                <a:schemeClr val="accent2"/>
              </a:solidFill>
              <a:latin typeface="Arial" charset="0"/>
              <a:cs typeface="Times New Roman" pitchFamily="18" charset="0"/>
            </a:endParaRPr>
          </a:p>
          <a:p>
            <a:pPr marL="17463" indent="0" algn="ctr" eaLnBrk="1" hangingPunct="1">
              <a:buClr>
                <a:schemeClr val="hlink"/>
              </a:buClr>
              <a:buSzPct val="80000"/>
              <a:buFont typeface="Wingdings" pitchFamily="50" charset="0"/>
              <a:buNone/>
              <a:defRPr/>
            </a:pPr>
            <a:r>
              <a:rPr lang="en-GB" altLang="en-US" sz="2800" b="1" i="1" dirty="0">
                <a:solidFill>
                  <a:schemeClr val="accent2"/>
                </a:solidFill>
                <a:latin typeface="Arial" charset="0"/>
                <a:cs typeface="Times New Roman" pitchFamily="18" charset="0"/>
              </a:rPr>
              <a:t>Then, </a:t>
            </a:r>
            <a:r>
              <a:rPr lang="en-GB" altLang="en-US" sz="2800" b="1" i="1" dirty="0">
                <a:solidFill>
                  <a:srgbClr val="0070C0"/>
                </a:solidFill>
                <a:latin typeface="Arial" charset="0"/>
                <a:cs typeface="Times New Roman" pitchFamily="18" charset="0"/>
              </a:rPr>
              <a:t>change was based on rationality and legitimate managerial authority</a:t>
            </a:r>
            <a:r>
              <a:rPr lang="en-GB" altLang="en-US" sz="2800" b="1" i="1" dirty="0">
                <a:solidFill>
                  <a:schemeClr val="accent2"/>
                </a:solidFill>
                <a:latin typeface="Arial" charset="0"/>
                <a:cs typeface="Times New Roman" pitchFamily="18" charset="0"/>
              </a:rPr>
              <a:t>.</a:t>
            </a:r>
            <a:endParaRPr lang="en-GB" altLang="en-US" sz="2800" b="1" i="1" dirty="0">
              <a:solidFill>
                <a:schemeClr val="accent2"/>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926" y="1271980"/>
            <a:ext cx="377406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70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2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750888" y="116632"/>
            <a:ext cx="79231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dirty="0">
                <a:solidFill>
                  <a:srgbClr val="000000"/>
                </a:solidFill>
                <a:latin typeface="Arial" panose="020B0604020202020204" pitchFamily="34" charset="0"/>
                <a:cs typeface="Times New Roman" panose="02020603050405020304" pitchFamily="18" charset="0"/>
              </a:rPr>
              <a:t>The Classical school</a:t>
            </a:r>
            <a:r>
              <a:rPr lang="en-US" altLang="en-US" sz="3000" dirty="0">
                <a:solidFill>
                  <a:schemeClr val="tx2"/>
                </a:solidFill>
                <a:latin typeface="Arial" panose="020B0604020202020204" pitchFamily="34" charset="0"/>
                <a:cs typeface="Times New Roman" panose="02020603050405020304" pitchFamily="18" charset="0"/>
              </a:rPr>
              <a:t> </a:t>
            </a:r>
            <a:endParaRPr lang="en-GB" altLang="en-US" sz="3000" dirty="0">
              <a:solidFill>
                <a:schemeClr val="tx2"/>
              </a:solidFill>
              <a:latin typeface="Arial" panose="020B0604020202020204" pitchFamily="34" charset="0"/>
              <a:cs typeface="Times New Roman" panose="02020603050405020304" pitchFamily="18" charset="0"/>
            </a:endParaRPr>
          </a:p>
        </p:txBody>
      </p:sp>
      <p:sp>
        <p:nvSpPr>
          <p:cNvPr id="16387" name="Rectangle 4"/>
          <p:cNvSpPr>
            <a:spLocks noChangeArrowheads="1"/>
          </p:cNvSpPr>
          <p:nvPr/>
        </p:nvSpPr>
        <p:spPr bwMode="auto">
          <a:xfrm>
            <a:off x="506413" y="1490663"/>
            <a:ext cx="8242300"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altLang="en-US" sz="2800" b="1" dirty="0">
                <a:solidFill>
                  <a:srgbClr val="000000"/>
                </a:solidFill>
                <a:latin typeface="Arial" panose="020B0604020202020204" pitchFamily="34" charset="0"/>
                <a:cs typeface="Times New Roman" panose="02020603050405020304" pitchFamily="18" charset="0"/>
              </a:rPr>
              <a:t>Summary of its’ views</a:t>
            </a:r>
            <a:endParaRPr lang="en-GB" altLang="en-US" sz="2800" b="1" dirty="0">
              <a:latin typeface="Arial" panose="020B0604020202020204" pitchFamily="34" charset="0"/>
            </a:endParaRP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One best way</a:t>
            </a: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Closed system</a:t>
            </a:r>
          </a:p>
          <a:p>
            <a:pPr eaLnBrk="1" hangingPunct="1">
              <a:spcBef>
                <a:spcPct val="20000"/>
              </a:spcBef>
              <a:buClr>
                <a:schemeClr val="tx1"/>
              </a:buClr>
              <a:buFontTx/>
              <a:buChar char="•"/>
            </a:pPr>
            <a:r>
              <a:rPr lang="en-US" altLang="en-US" sz="2600" i="1" dirty="0">
                <a:solidFill>
                  <a:srgbClr val="000000"/>
                </a:solidFill>
                <a:latin typeface="Arial" panose="020B0604020202020204" pitchFamily="34" charset="0"/>
                <a:cs typeface="Times New Roman" panose="02020603050405020304" pitchFamily="18" charset="0"/>
              </a:rPr>
              <a:t>Rule of law</a:t>
            </a:r>
          </a:p>
          <a:p>
            <a:pPr eaLnBrk="1" hangingPunct="1">
              <a:spcBef>
                <a:spcPct val="20000"/>
              </a:spcBef>
              <a:buClr>
                <a:schemeClr val="tx1"/>
              </a:buClr>
              <a:buFontTx/>
              <a:buChar char="•"/>
            </a:pPr>
            <a:r>
              <a:rPr lang="en-US" altLang="en-US" sz="2600" b="1" dirty="0">
                <a:solidFill>
                  <a:srgbClr val="000000"/>
                </a:solidFill>
                <a:latin typeface="Arial" panose="020B0604020202020204" pitchFamily="34" charset="0"/>
                <a:cs typeface="Times New Roman" panose="02020603050405020304" pitchFamily="18" charset="0"/>
              </a:rPr>
              <a:t>Legitimates</a:t>
            </a:r>
            <a:r>
              <a:rPr lang="en-US" altLang="en-US" sz="2600" dirty="0">
                <a:solidFill>
                  <a:srgbClr val="000000"/>
                </a:solidFill>
                <a:latin typeface="Arial" panose="020B0604020202020204" pitchFamily="34" charset="0"/>
                <a:cs typeface="Times New Roman" panose="02020603050405020304" pitchFamily="18" charset="0"/>
              </a:rPr>
              <a:t> managerial authority</a:t>
            </a: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Economic man</a:t>
            </a: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Human fallibility is eliminated</a:t>
            </a: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Division of </a:t>
            </a:r>
            <a:r>
              <a:rPr lang="en-US" altLang="en-US" sz="2600" dirty="0" err="1">
                <a:solidFill>
                  <a:srgbClr val="000000"/>
                </a:solidFill>
                <a:latin typeface="Arial" panose="020B0604020202020204" pitchFamily="34" charset="0"/>
                <a:cs typeface="Times New Roman" panose="02020603050405020304" pitchFamily="18" charset="0"/>
              </a:rPr>
              <a:t>labour</a:t>
            </a:r>
            <a:r>
              <a:rPr lang="en-US" altLang="en-US" sz="2600" dirty="0">
                <a:solidFill>
                  <a:srgbClr val="000000"/>
                </a:solidFill>
                <a:latin typeface="Arial" panose="020B0604020202020204" pitchFamily="34" charset="0"/>
                <a:cs typeface="Times New Roman" panose="02020603050405020304" pitchFamily="18" charset="0"/>
              </a:rPr>
              <a:t> was created (Adam Smith)</a:t>
            </a:r>
          </a:p>
          <a:p>
            <a:pPr eaLnBrk="1" hangingPunct="1">
              <a:spcBef>
                <a:spcPct val="20000"/>
              </a:spcBef>
              <a:buClr>
                <a:schemeClr val="tx1"/>
              </a:buClr>
              <a:buFontTx/>
              <a:buChar char="•"/>
            </a:pPr>
            <a:r>
              <a:rPr lang="en-US" altLang="en-US" sz="2600" dirty="0">
                <a:solidFill>
                  <a:srgbClr val="000000"/>
                </a:solidFill>
                <a:latin typeface="Arial" panose="020B0604020202020204" pitchFamily="34" charset="0"/>
                <a:cs typeface="Times New Roman" panose="02020603050405020304" pitchFamily="18" charset="0"/>
              </a:rPr>
              <a:t>Change was based on rationality and managerial authority.</a:t>
            </a:r>
            <a:r>
              <a:rPr lang="en-US" altLang="en-US" sz="2600" dirty="0">
                <a:latin typeface="Arial" panose="020B0604020202020204" pitchFamily="34" charset="0"/>
              </a:rPr>
              <a:t> </a:t>
            </a:r>
            <a:endParaRPr lang="en-GB" altLang="en-US" sz="2600" dirty="0">
              <a:latin typeface="Arial" panose="020B0604020202020204"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394" y="908720"/>
            <a:ext cx="437582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153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1043608" y="1052737"/>
            <a:ext cx="7122492" cy="520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3595688" indent="-457200" eaLnBrk="1" hangingPunct="1">
              <a:spcBef>
                <a:spcPct val="20000"/>
              </a:spcBef>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Lack of scientific </a:t>
            </a:r>
            <a:r>
              <a:rPr lang="en-US" altLang="en-US" sz="2600" dirty="0" err="1">
                <a:solidFill>
                  <a:srgbClr val="000000"/>
                </a:solidFill>
                <a:latin typeface="Arial" panose="020B0604020202020204" pitchFamily="34" charset="0"/>
                <a:cs typeface="Times New Roman" panose="02020603050405020304" pitchFamily="18" charset="0"/>
              </a:rPr>
              <a:t>rigour</a:t>
            </a:r>
            <a:endParaRPr lang="en-US" altLang="en-US" sz="2600" dirty="0">
              <a:solidFill>
                <a:srgbClr val="000000"/>
              </a:solidFill>
              <a:latin typeface="Arial" panose="020B0604020202020204" pitchFamily="34" charset="0"/>
              <a:cs typeface="Times New Roman" panose="02020603050405020304" pitchFamily="18" charset="0"/>
            </a:endParaRPr>
          </a:p>
          <a:p>
            <a:pPr marL="3595688" indent="-457200" eaLnBrk="1" hangingPunct="1">
              <a:spcBef>
                <a:spcPct val="20000"/>
              </a:spcBef>
              <a:buClr>
                <a:schemeClr val="tx1"/>
              </a:buClr>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Over-</a:t>
            </a:r>
            <a:r>
              <a:rPr lang="en-US" altLang="en-US" sz="2600" dirty="0" err="1">
                <a:solidFill>
                  <a:srgbClr val="000000"/>
                </a:solidFill>
                <a:latin typeface="Arial" panose="020B0604020202020204" pitchFamily="34" charset="0"/>
                <a:cs typeface="Times New Roman" panose="02020603050405020304" pitchFamily="18" charset="0"/>
              </a:rPr>
              <a:t>emphasises</a:t>
            </a:r>
            <a:r>
              <a:rPr lang="en-US" altLang="en-US" sz="2600" dirty="0">
                <a:solidFill>
                  <a:srgbClr val="000000"/>
                </a:solidFill>
                <a:latin typeface="Arial" panose="020B0604020202020204" pitchFamily="34" charset="0"/>
                <a:cs typeface="Times New Roman" panose="02020603050405020304" pitchFamily="18" charset="0"/>
              </a:rPr>
              <a:t> the division of </a:t>
            </a:r>
            <a:r>
              <a:rPr lang="en-US" altLang="en-US" sz="2600" dirty="0" err="1">
                <a:solidFill>
                  <a:srgbClr val="000000"/>
                </a:solidFill>
                <a:latin typeface="Arial" panose="020B0604020202020204" pitchFamily="34" charset="0"/>
                <a:cs typeface="Times New Roman" panose="02020603050405020304" pitchFamily="18" charset="0"/>
              </a:rPr>
              <a:t>labour</a:t>
            </a:r>
            <a:endParaRPr lang="en-US" altLang="en-US" sz="2600" dirty="0">
              <a:solidFill>
                <a:srgbClr val="000000"/>
              </a:solidFill>
              <a:latin typeface="Arial" panose="020B0604020202020204" pitchFamily="34" charset="0"/>
              <a:cs typeface="Times New Roman" panose="02020603050405020304" pitchFamily="18" charset="0"/>
            </a:endParaRPr>
          </a:p>
          <a:p>
            <a:pPr marL="457200" indent="-457200" eaLnBrk="1" hangingPunct="1">
              <a:spcBef>
                <a:spcPct val="20000"/>
              </a:spcBef>
              <a:buClr>
                <a:schemeClr val="tx1"/>
              </a:buClr>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One-dimensional view of human nature</a:t>
            </a:r>
          </a:p>
          <a:p>
            <a:pPr marL="457200" indent="-457200" eaLnBrk="1" hangingPunct="1">
              <a:spcBef>
                <a:spcPct val="20000"/>
              </a:spcBef>
              <a:buClr>
                <a:schemeClr val="tx1"/>
              </a:buClr>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Sees people as ‘greedy robots’</a:t>
            </a:r>
          </a:p>
          <a:p>
            <a:pPr marL="457200" indent="-457200" eaLnBrk="1" hangingPunct="1">
              <a:spcBef>
                <a:spcPct val="20000"/>
              </a:spcBef>
              <a:buClr>
                <a:schemeClr val="tx1"/>
              </a:buClr>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Leads to alienation</a:t>
            </a:r>
          </a:p>
          <a:p>
            <a:pPr marL="457200" indent="-457200" eaLnBrk="1" hangingPunct="1">
              <a:spcBef>
                <a:spcPct val="20000"/>
              </a:spcBef>
              <a:buClr>
                <a:schemeClr val="tx1"/>
              </a:buClr>
              <a:buFont typeface="Arial" panose="020B0604020202020204" pitchFamily="34" charset="0"/>
              <a:buChar char="•"/>
            </a:pPr>
            <a:r>
              <a:rPr lang="en-US" altLang="en-US" sz="2600" dirty="0">
                <a:solidFill>
                  <a:srgbClr val="000000"/>
                </a:solidFill>
                <a:latin typeface="Arial" panose="020B0604020202020204" pitchFamily="34" charset="0"/>
                <a:cs typeface="Times New Roman" panose="02020603050405020304" pitchFamily="18" charset="0"/>
              </a:rPr>
              <a:t>Leads to failure, frustration and conflict</a:t>
            </a:r>
          </a:p>
          <a:p>
            <a:pPr marL="457200" indent="-457200" eaLnBrk="1" hangingPunct="1">
              <a:spcBef>
                <a:spcPct val="20000"/>
              </a:spcBef>
              <a:buClr>
                <a:schemeClr val="tx1"/>
              </a:buClr>
              <a:buFont typeface="Arial" panose="020B0604020202020204" pitchFamily="34" charset="0"/>
              <a:buChar char="•"/>
            </a:pPr>
            <a:r>
              <a:rPr lang="en-US" altLang="en-US" sz="2600" dirty="0" err="1">
                <a:solidFill>
                  <a:srgbClr val="000000"/>
                </a:solidFill>
                <a:latin typeface="Arial" panose="020B0604020202020204" pitchFamily="34" charset="0"/>
                <a:cs typeface="Times New Roman" panose="02020603050405020304" pitchFamily="18" charset="0"/>
              </a:rPr>
              <a:t>Organisations</a:t>
            </a:r>
            <a:r>
              <a:rPr lang="en-US" altLang="en-US" sz="2600" dirty="0">
                <a:solidFill>
                  <a:srgbClr val="000000"/>
                </a:solidFill>
                <a:latin typeface="Arial" panose="020B0604020202020204" pitchFamily="34" charset="0"/>
                <a:cs typeface="Times New Roman" panose="02020603050405020304" pitchFamily="18" charset="0"/>
              </a:rPr>
              <a:t> without people.</a:t>
            </a:r>
          </a:p>
          <a:p>
            <a:pPr marL="0" indent="0" eaLnBrk="1" hangingPunct="1">
              <a:spcBef>
                <a:spcPct val="20000"/>
              </a:spcBef>
              <a:buClr>
                <a:schemeClr val="tx1"/>
              </a:buClr>
            </a:pPr>
            <a:r>
              <a:rPr lang="en-US" altLang="en-US" sz="2800" b="1" dirty="0">
                <a:solidFill>
                  <a:srgbClr val="C00000"/>
                </a:solidFill>
                <a:latin typeface="Arial" panose="020B0604020202020204" pitchFamily="34" charset="0"/>
                <a:cs typeface="Times New Roman" panose="02020603050405020304" pitchFamily="18" charset="0"/>
              </a:rPr>
              <a:t>BUT these models worked in practice!</a:t>
            </a:r>
          </a:p>
          <a:p>
            <a:pPr marL="0" indent="0" eaLnBrk="1" hangingPunct="1">
              <a:spcBef>
                <a:spcPct val="20000"/>
              </a:spcBef>
              <a:buClr>
                <a:schemeClr val="tx1"/>
              </a:buClr>
            </a:pPr>
            <a:r>
              <a:rPr lang="en-US" altLang="en-US" sz="2800" b="1" dirty="0">
                <a:solidFill>
                  <a:srgbClr val="C00000"/>
                </a:solidFill>
                <a:latin typeface="Arial" panose="020B0604020202020204" pitchFamily="34" charset="0"/>
                <a:cs typeface="Times New Roman" panose="02020603050405020304" pitchFamily="18" charset="0"/>
              </a:rPr>
              <a:t>Are they ‘still’ being “followed”?</a:t>
            </a:r>
            <a:endParaRPr lang="en-GB" altLang="en-US" sz="2800" b="1" dirty="0">
              <a:solidFill>
                <a:srgbClr val="C00000"/>
              </a:solidFill>
              <a:latin typeface="Arial" panose="020B0604020202020204" pitchFamily="34" charset="0"/>
              <a:cs typeface="Times New Roman" panose="02020603050405020304" pitchFamily="18" charset="0"/>
            </a:endParaRPr>
          </a:p>
        </p:txBody>
      </p:sp>
      <p:sp>
        <p:nvSpPr>
          <p:cNvPr id="17411" name="Rectangle 5"/>
          <p:cNvSpPr>
            <a:spLocks noChangeArrowheads="1"/>
          </p:cNvSpPr>
          <p:nvPr/>
        </p:nvSpPr>
        <p:spPr bwMode="auto">
          <a:xfrm>
            <a:off x="750888" y="260648"/>
            <a:ext cx="785356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dirty="0">
                <a:solidFill>
                  <a:srgbClr val="000000"/>
                </a:solidFill>
                <a:latin typeface="Arial" panose="020B0604020202020204" pitchFamily="34" charset="0"/>
                <a:cs typeface="Times New Roman" panose="02020603050405020304" pitchFamily="18" charset="0"/>
              </a:rPr>
              <a:t>The Classical school</a:t>
            </a:r>
            <a:r>
              <a:rPr lang="en-US" altLang="en-US" sz="3000" b="1" dirty="0">
                <a:solidFill>
                  <a:schemeClr val="tx2"/>
                </a:solidFill>
                <a:latin typeface="Arial" panose="020B0604020202020204" pitchFamily="34" charset="0"/>
                <a:cs typeface="Times New Roman" panose="02020603050405020304" pitchFamily="18" charset="0"/>
              </a:rPr>
              <a:t> - Criticisms</a:t>
            </a:r>
            <a:endParaRPr lang="en-GB" altLang="en-US" sz="3000" b="1" dirty="0">
              <a:solidFill>
                <a:schemeClr val="tx2"/>
              </a:solidFill>
              <a:latin typeface="Arial" panose="020B0604020202020204" pitchFamily="34" charset="0"/>
              <a:cs typeface="Times New Roman" panose="02020603050405020304" pitchFamily="18" charset="0"/>
            </a:endParaRPr>
          </a:p>
        </p:txBody>
      </p:sp>
      <p:pic>
        <p:nvPicPr>
          <p:cNvPr id="1741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7406" y="834439"/>
            <a:ext cx="2586037"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958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fontScale="90000"/>
          </a:bodyPr>
          <a:lstStyle/>
          <a:p>
            <a:r>
              <a:rPr lang="en-AU" sz="3200" dirty="0"/>
              <a:t>Managing Change; </a:t>
            </a:r>
            <a:br>
              <a:rPr lang="en-AU" sz="3200" dirty="0"/>
            </a:br>
            <a:r>
              <a:rPr lang="en-AU" sz="3200" dirty="0"/>
              <a:t>The Classical School of Work Organisation </a:t>
            </a:r>
          </a:p>
        </p:txBody>
      </p:sp>
      <p:sp>
        <p:nvSpPr>
          <p:cNvPr id="4" name="Content Placeholder 3"/>
          <p:cNvSpPr>
            <a:spLocks noGrp="1"/>
          </p:cNvSpPr>
          <p:nvPr>
            <p:ph idx="1"/>
          </p:nvPr>
        </p:nvSpPr>
        <p:spPr>
          <a:xfrm>
            <a:off x="539552" y="1196752"/>
            <a:ext cx="8229600" cy="5472608"/>
          </a:xfrm>
        </p:spPr>
        <p:txBody>
          <a:bodyPr>
            <a:normAutofit/>
          </a:bodyPr>
          <a:lstStyle/>
          <a:p>
            <a:pPr marL="0" indent="0">
              <a:buNone/>
            </a:pPr>
            <a:r>
              <a:rPr lang="en-AU" sz="2400" dirty="0"/>
              <a:t>Seen in the context of the early twentieth century, when there appeared to be a substantial questioning of – and challenge to – managerial authority by workers, the Classical approach had many merits: not least in its attempt to replace arbitrary and capricious management with rules and procedures that apply equally to everyone in the organisation.  </a:t>
            </a:r>
          </a:p>
          <a:p>
            <a:pPr marL="0" indent="0">
              <a:buNone/>
            </a:pPr>
            <a:r>
              <a:rPr lang="en-AU" sz="2400" dirty="0"/>
              <a:t>Similarly, it is important to see their work in terms of what went before it. </a:t>
            </a:r>
          </a:p>
          <a:p>
            <a:pPr marL="0" indent="0">
              <a:buNone/>
            </a:pPr>
            <a:r>
              <a:rPr lang="en-AU" sz="2400" dirty="0"/>
              <a:t>Weber explicitly drew on history to support his views; the historical debts of Taylor and Fayol, though not openly acknowledged in their work are, however, clearly there. </a:t>
            </a:r>
          </a:p>
          <a:p>
            <a:pPr marL="0" indent="0">
              <a:buNone/>
            </a:pPr>
            <a:endParaRPr lang="en-AU"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5589240"/>
            <a:ext cx="428625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771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908720"/>
            <a:ext cx="8229600" cy="5760640"/>
          </a:xfrm>
        </p:spPr>
        <p:txBody>
          <a:bodyPr>
            <a:normAutofit lnSpcReduction="10000"/>
          </a:bodyPr>
          <a:lstStyle/>
          <a:p>
            <a:pPr marL="0" indent="0">
              <a:buNone/>
            </a:pPr>
            <a:r>
              <a:rPr lang="en-AU" sz="2400" dirty="0"/>
              <a:t>From Adam Smith, through </a:t>
            </a:r>
            <a:r>
              <a:rPr lang="en-AU" sz="2400" b="1" dirty="0"/>
              <a:t>Wedgwood</a:t>
            </a:r>
            <a:r>
              <a:rPr lang="en-AU" sz="2400" dirty="0"/>
              <a:t>, </a:t>
            </a:r>
            <a:r>
              <a:rPr lang="en-AU" sz="2400" dirty="0" err="1"/>
              <a:t>Boulton</a:t>
            </a:r>
            <a:r>
              <a:rPr lang="en-AU" sz="2400" dirty="0"/>
              <a:t> and Watt, Babbage and </a:t>
            </a:r>
            <a:r>
              <a:rPr lang="en-AU" sz="2400" dirty="0" err="1"/>
              <a:t>Ure</a:t>
            </a:r>
            <a:r>
              <a:rPr lang="en-AU" sz="2400" dirty="0"/>
              <a:t> can be traced key elements of the Classical approach: the division of labour, the distrust of human variability, the need for written rules, procedures and records, and the need for rational and consistent management and objectives. </a:t>
            </a:r>
          </a:p>
          <a:p>
            <a:pPr marL="0" indent="0">
              <a:buNone/>
            </a:pPr>
            <a:r>
              <a:rPr lang="en-AU" sz="2400" dirty="0"/>
              <a:t>Parallel to these were the key themes that ran through other aspects of nineteenth-century life: </a:t>
            </a:r>
          </a:p>
          <a:p>
            <a:r>
              <a:rPr lang="en-AU" sz="2400" dirty="0"/>
              <a:t>the search for the rational, scientific, universal principles that govern the natural world, </a:t>
            </a:r>
          </a:p>
          <a:p>
            <a:r>
              <a:rPr lang="en-AU" sz="2400" dirty="0"/>
              <a:t>the belief in the Protestant work ethic, </a:t>
            </a:r>
          </a:p>
          <a:p>
            <a:r>
              <a:rPr lang="en-AU" sz="2400" dirty="0"/>
              <a:t>the emergence of Social Darwinism, </a:t>
            </a:r>
          </a:p>
          <a:p>
            <a:r>
              <a:rPr lang="en-AU" sz="2400" dirty="0"/>
              <a:t>the greater democratisation of societies, and </a:t>
            </a:r>
          </a:p>
          <a:p>
            <a:r>
              <a:rPr lang="en-AU" sz="2400" dirty="0"/>
              <a:t>the gradual reduction of laws favouring one class or group over another.</a:t>
            </a:r>
          </a:p>
        </p:txBody>
      </p:sp>
    </p:spTree>
    <p:extLst>
      <p:ext uri="{BB962C8B-B14F-4D97-AF65-F5344CB8AC3E}">
        <p14:creationId xmlns:p14="http://schemas.microsoft.com/office/powerpoint/2010/main" val="50611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752"/>
          </a:xfrm>
        </p:spPr>
        <p:txBody>
          <a:bodyPr>
            <a:normAutofit/>
          </a:bodyPr>
          <a:lstStyle/>
          <a:p>
            <a:r>
              <a:rPr lang="en-AU" sz="3200" dirty="0"/>
              <a:t>Developments in Organisation Theory</a:t>
            </a:r>
            <a:br>
              <a:rPr lang="en-AU" sz="3200" dirty="0"/>
            </a:br>
            <a:r>
              <a:rPr lang="en-AU" sz="3200" b="1" i="1" dirty="0">
                <a:solidFill>
                  <a:srgbClr val="0070C0"/>
                </a:solidFill>
              </a:rPr>
              <a:t>From certainty to contingency (the what if?)</a:t>
            </a:r>
          </a:p>
        </p:txBody>
      </p:sp>
      <p:sp>
        <p:nvSpPr>
          <p:cNvPr id="4" name="Content Placeholder 3"/>
          <p:cNvSpPr>
            <a:spLocks noGrp="1"/>
          </p:cNvSpPr>
          <p:nvPr>
            <p:ph idx="1"/>
          </p:nvPr>
        </p:nvSpPr>
        <p:spPr>
          <a:xfrm>
            <a:off x="539552" y="1124744"/>
            <a:ext cx="8229600" cy="5544616"/>
          </a:xfrm>
        </p:spPr>
        <p:txBody>
          <a:bodyPr>
            <a:normAutofit/>
          </a:bodyPr>
          <a:lstStyle/>
          <a:p>
            <a:pPr marL="0" indent="0">
              <a:buNone/>
            </a:pPr>
            <a:r>
              <a:rPr lang="en-US" sz="2400" dirty="0"/>
              <a:t>Come the early part of the 20thC and the world was to face a period of post </a:t>
            </a:r>
            <a:r>
              <a:rPr lang="en-US" sz="2400" dirty="0" err="1"/>
              <a:t>WWl</a:t>
            </a:r>
            <a:r>
              <a:rPr lang="en-US" sz="2400" dirty="0"/>
              <a:t> accelerated change and, </a:t>
            </a:r>
            <a:r>
              <a:rPr lang="en-AU" sz="2400" dirty="0"/>
              <a:t>despite its growing dominance, from the 1930s, </a:t>
            </a:r>
            <a:r>
              <a:rPr lang="en-AU" sz="2400" b="1" dirty="0"/>
              <a:t>the Classical approach </a:t>
            </a:r>
            <a:r>
              <a:rPr lang="en-AU" sz="2400" dirty="0"/>
              <a:t>began to encounter both intellectual and practical opposition, much from practising managers.  </a:t>
            </a:r>
          </a:p>
          <a:p>
            <a:pPr marL="0" indent="0">
              <a:buNone/>
            </a:pPr>
            <a:r>
              <a:rPr lang="en-AU" sz="2400" dirty="0"/>
              <a:t>What emerged were two new approaches to managing and changing organisations: the </a:t>
            </a:r>
            <a:r>
              <a:rPr lang="en-AU" sz="2400" b="1" dirty="0">
                <a:solidFill>
                  <a:srgbClr val="0070C0"/>
                </a:solidFill>
              </a:rPr>
              <a:t>Human Relations approach</a:t>
            </a:r>
            <a:r>
              <a:rPr lang="en-AU" sz="2400" dirty="0"/>
              <a:t>, which originated in the 1930s and the </a:t>
            </a:r>
            <a:r>
              <a:rPr lang="en-AU" sz="2400" b="1" dirty="0">
                <a:solidFill>
                  <a:srgbClr val="0070C0"/>
                </a:solidFill>
              </a:rPr>
              <a:t>Contingency approach</a:t>
            </a:r>
            <a:r>
              <a:rPr lang="en-AU" sz="2400" dirty="0"/>
              <a:t>, which was developed in the 1960s.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599284"/>
            <a:ext cx="4083943" cy="2261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43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00808"/>
          </a:xfrm>
        </p:spPr>
        <p:txBody>
          <a:bodyPr>
            <a:normAutofit fontScale="90000"/>
          </a:bodyPr>
          <a:lstStyle/>
          <a:p>
            <a:r>
              <a:rPr lang="en-AU" sz="2200" dirty="0">
                <a:solidFill>
                  <a:prstClr val="black"/>
                </a:solidFill>
              </a:rPr>
              <a:t>Developments in Organisation Theory</a:t>
            </a:r>
            <a:br>
              <a:rPr lang="en-AU" sz="3200" dirty="0">
                <a:solidFill>
                  <a:prstClr val="black"/>
                </a:solidFill>
              </a:rPr>
            </a:br>
            <a:r>
              <a:rPr lang="en-AU" sz="3200" b="1" i="1" dirty="0">
                <a:solidFill>
                  <a:srgbClr val="00B050"/>
                </a:solidFill>
              </a:rPr>
              <a:t>From certainty to contingency (the what if?)</a:t>
            </a:r>
            <a:br>
              <a:rPr lang="en-AU" sz="3200" b="1" i="1" dirty="0">
                <a:solidFill>
                  <a:srgbClr val="0070C0"/>
                </a:solidFill>
              </a:rPr>
            </a:br>
            <a:r>
              <a:rPr lang="en-AU" sz="3200" b="1" i="1" dirty="0">
                <a:solidFill>
                  <a:srgbClr val="0070C0"/>
                </a:solidFill>
              </a:rPr>
              <a:t>The Human Relations approach  and the Contingency approach in organising work</a:t>
            </a:r>
            <a:endParaRPr lang="en-AU" sz="3200" dirty="0"/>
          </a:p>
        </p:txBody>
      </p:sp>
      <p:sp>
        <p:nvSpPr>
          <p:cNvPr id="4" name="Content Placeholder 3"/>
          <p:cNvSpPr>
            <a:spLocks noGrp="1"/>
          </p:cNvSpPr>
          <p:nvPr>
            <p:ph idx="1"/>
          </p:nvPr>
        </p:nvSpPr>
        <p:spPr>
          <a:xfrm>
            <a:off x="539552" y="1772816"/>
            <a:ext cx="8229600" cy="4896544"/>
          </a:xfrm>
        </p:spPr>
        <p:txBody>
          <a:bodyPr>
            <a:noAutofit/>
          </a:bodyPr>
          <a:lstStyle/>
          <a:p>
            <a:pPr marL="0" indent="0">
              <a:buNone/>
            </a:pPr>
            <a:r>
              <a:rPr lang="en-AU" sz="2300" dirty="0"/>
              <a:t>This approach was a reaction against the mechanistic view of organisations and the pessimistic view of human nature put forward in the Classical approach. </a:t>
            </a:r>
          </a:p>
          <a:p>
            <a:pPr marL="0" indent="0">
              <a:buNone/>
            </a:pPr>
            <a:r>
              <a:rPr lang="en-AU" sz="2300" dirty="0"/>
              <a:t>It attempted to reintroduce the human element into organisational life, and claim for itself the title of the ‘one best way’.</a:t>
            </a:r>
          </a:p>
          <a:p>
            <a:pPr marL="0" indent="0">
              <a:buNone/>
            </a:pPr>
            <a:r>
              <a:rPr lang="en-AU" sz="2300" dirty="0"/>
              <a:t>In particular, it contended that people have emotional as well as economic needs, that organisations are cooperative systems that comprise informal structures and norms as well as formal ones, and that workers have to be involved in change if it is to be successful. </a:t>
            </a:r>
          </a:p>
          <a:p>
            <a:pPr marL="0" indent="0">
              <a:buNone/>
            </a:pPr>
            <a:r>
              <a:rPr lang="en-AU" sz="2300" dirty="0"/>
              <a:t>This left managers with something of a dilemma as to which ‘one best way’, was best for them to adopt – the Classical or the Human Relations approach.</a:t>
            </a:r>
          </a:p>
        </p:txBody>
      </p:sp>
    </p:spTree>
    <p:extLst>
      <p:ext uri="{BB962C8B-B14F-4D97-AF65-F5344CB8AC3E}">
        <p14:creationId xmlns:p14="http://schemas.microsoft.com/office/powerpoint/2010/main" val="171111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84784"/>
          </a:xfrm>
        </p:spPr>
        <p:txBody>
          <a:bodyPr>
            <a:normAutofit/>
          </a:bodyPr>
          <a:lstStyle/>
          <a:p>
            <a:r>
              <a:rPr lang="en-AU" sz="2900" b="1" i="1" dirty="0">
                <a:solidFill>
                  <a:srgbClr val="00B050"/>
                </a:solidFill>
              </a:rPr>
              <a:t>From certainty to contingency (the what if?)</a:t>
            </a:r>
            <a:br>
              <a:rPr lang="en-AU" sz="2900" b="1" i="1" dirty="0">
                <a:solidFill>
                  <a:srgbClr val="0070C0"/>
                </a:solidFill>
              </a:rPr>
            </a:br>
            <a:r>
              <a:rPr lang="en-AU" sz="2900" b="1" i="1" dirty="0">
                <a:solidFill>
                  <a:srgbClr val="0070C0"/>
                </a:solidFill>
              </a:rPr>
              <a:t>The Human Relations approach  and the Contingency approach in organising work</a:t>
            </a:r>
            <a:endParaRPr lang="en-AU" sz="3200" dirty="0"/>
          </a:p>
        </p:txBody>
      </p:sp>
      <p:sp>
        <p:nvSpPr>
          <p:cNvPr id="4" name="Content Placeholder 3"/>
          <p:cNvSpPr>
            <a:spLocks noGrp="1"/>
          </p:cNvSpPr>
          <p:nvPr>
            <p:ph idx="1"/>
          </p:nvPr>
        </p:nvSpPr>
        <p:spPr>
          <a:xfrm>
            <a:off x="539552" y="1484784"/>
            <a:ext cx="8229600" cy="5184576"/>
          </a:xfrm>
        </p:spPr>
        <p:txBody>
          <a:bodyPr>
            <a:normAutofit/>
          </a:bodyPr>
          <a:lstStyle/>
          <a:p>
            <a:pPr marL="0" indent="0">
              <a:buNone/>
            </a:pPr>
            <a:r>
              <a:rPr lang="en-AU" sz="2400" dirty="0"/>
              <a:t>It was in response to this dilemma that </a:t>
            </a:r>
            <a:r>
              <a:rPr lang="en-AU" sz="2400" b="1" i="1" dirty="0">
                <a:solidFill>
                  <a:srgbClr val="0070C0"/>
                </a:solidFill>
              </a:rPr>
              <a:t>Contingency Theory </a:t>
            </a:r>
            <a:r>
              <a:rPr lang="en-AU" sz="2400" dirty="0"/>
              <a:t>developed in the 1960s. </a:t>
            </a:r>
          </a:p>
          <a:p>
            <a:pPr marL="0" indent="0">
              <a:buNone/>
            </a:pPr>
            <a:r>
              <a:rPr lang="en-AU" sz="2400" dirty="0"/>
              <a:t>Contingency Theory began by questioning and rejecting the idea that there is a ‘one best way’ for all organisations. </a:t>
            </a:r>
          </a:p>
          <a:p>
            <a:pPr marL="0" indent="0">
              <a:buNone/>
            </a:pPr>
            <a:r>
              <a:rPr lang="en-AU" sz="2400" b="1" dirty="0">
                <a:solidFill>
                  <a:srgbClr val="0070C0"/>
                </a:solidFill>
              </a:rPr>
              <a:t>Instead, it argued for a ‘one best way’ for each organisation. </a:t>
            </a:r>
          </a:p>
          <a:p>
            <a:pPr marL="0" indent="0">
              <a:buNone/>
            </a:pPr>
            <a:r>
              <a:rPr lang="en-AU" sz="2400" dirty="0"/>
              <a:t>It did not, therefore, reject the Classical approach and the Human Relations approach; instead it maintained that the structures and practices of an organisation are dependent (i.e. contingent) on the circumstances it alone faces.</a:t>
            </a:r>
          </a:p>
          <a:p>
            <a:pPr marL="0" indent="0">
              <a:buNone/>
            </a:pPr>
            <a:r>
              <a:rPr lang="en-US" sz="2400" dirty="0"/>
              <a:t>So let’s briefly review the Human Relations movement of the 1930’s</a:t>
            </a:r>
          </a:p>
        </p:txBody>
      </p:sp>
    </p:spTree>
    <p:extLst>
      <p:ext uri="{BB962C8B-B14F-4D97-AF65-F5344CB8AC3E}">
        <p14:creationId xmlns:p14="http://schemas.microsoft.com/office/powerpoint/2010/main" val="195255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ChangeArrowheads="1"/>
          </p:cNvSpPr>
          <p:nvPr/>
        </p:nvSpPr>
        <p:spPr bwMode="auto">
          <a:xfrm>
            <a:off x="509588" y="1844675"/>
            <a:ext cx="8229600" cy="4194175"/>
          </a:xfrm>
          <a:prstGeom prst="rect">
            <a:avLst/>
          </a:prstGeom>
          <a:noFill/>
          <a:ln w="9525">
            <a:noFill/>
            <a:miter lim="800000"/>
            <a:headEnd/>
            <a:tailEnd/>
          </a:ln>
        </p:spPr>
        <p:txBody>
          <a:bodyPr/>
          <a:lstStyle/>
          <a:p>
            <a:pPr marL="246063" indent="-246063" eaLnBrk="1" hangingPunct="1">
              <a:spcBef>
                <a:spcPct val="20000"/>
              </a:spcBef>
              <a:tabLst>
                <a:tab pos="374650" algn="l"/>
              </a:tabLst>
              <a:defRPr/>
            </a:pPr>
            <a:r>
              <a:rPr lang="en-US" altLang="en-US" sz="2200" b="1" dirty="0">
                <a:solidFill>
                  <a:srgbClr val="000000"/>
                </a:solidFill>
                <a:latin typeface="Arial" pitchFamily="34" charset="0"/>
                <a:cs typeface="Times New Roman" pitchFamily="18" charset="0"/>
              </a:rPr>
              <a:t>Key figures</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Mary Parker Follett</a:t>
            </a:r>
          </a:p>
          <a:p>
            <a:pPr marL="703263" lvl="1" indent="-328613" eaLnBrk="1" hangingPunct="1">
              <a:spcBef>
                <a:spcPct val="20000"/>
              </a:spcBef>
              <a:buFontTx/>
              <a:buChar char="–"/>
              <a:tabLst>
                <a:tab pos="374650" algn="l"/>
              </a:tabLst>
              <a:defRPr/>
            </a:pPr>
            <a:r>
              <a:rPr lang="en-US" altLang="en-US" sz="1800" dirty="0">
                <a:solidFill>
                  <a:srgbClr val="000000"/>
                </a:solidFill>
                <a:latin typeface="Arial" pitchFamily="34" charset="0"/>
                <a:cs typeface="Times New Roman" pitchFamily="18" charset="0"/>
              </a:rPr>
              <a:t>From Scientific Management to Human Relations</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Elton Mayo</a:t>
            </a:r>
          </a:p>
          <a:p>
            <a:pPr marL="703263" lvl="1" indent="-328613" eaLnBrk="1" hangingPunct="1">
              <a:spcBef>
                <a:spcPct val="20000"/>
              </a:spcBef>
              <a:buFont typeface="Arial" pitchFamily="34" charset="0"/>
              <a:buChar char="–"/>
              <a:tabLst>
                <a:tab pos="374650" algn="l"/>
              </a:tabLst>
              <a:defRPr/>
            </a:pPr>
            <a:r>
              <a:rPr lang="en-US" altLang="en-US" sz="1800" dirty="0">
                <a:solidFill>
                  <a:srgbClr val="000000"/>
                </a:solidFill>
                <a:latin typeface="Arial" pitchFamily="34" charset="0"/>
                <a:cs typeface="Times New Roman" pitchFamily="18" charset="0"/>
              </a:rPr>
              <a:t>Hawthorne Experiments</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Chester Barnard</a:t>
            </a:r>
          </a:p>
          <a:p>
            <a:pPr marL="703263" lvl="1" indent="-328613" eaLnBrk="1" hangingPunct="1">
              <a:spcBef>
                <a:spcPct val="20000"/>
              </a:spcBef>
              <a:buFont typeface="Arial" pitchFamily="34" charset="0"/>
              <a:buChar char="–"/>
              <a:tabLst>
                <a:tab pos="374650" algn="l"/>
              </a:tabLst>
              <a:defRPr/>
            </a:pPr>
            <a:r>
              <a:rPr lang="en-US" altLang="en-US" sz="1800" dirty="0">
                <a:solidFill>
                  <a:srgbClr val="000000"/>
                </a:solidFill>
                <a:latin typeface="Arial" pitchFamily="34" charset="0"/>
                <a:cs typeface="Times New Roman" pitchFamily="18" charset="0"/>
              </a:rPr>
              <a:t>Cooperative Systems</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Abraham Maslow</a:t>
            </a:r>
          </a:p>
          <a:p>
            <a:pPr marL="703263" lvl="1" indent="-328613" eaLnBrk="1" hangingPunct="1">
              <a:spcBef>
                <a:spcPct val="20000"/>
              </a:spcBef>
              <a:buFont typeface="Arial" pitchFamily="34" charset="0"/>
              <a:buChar char="–"/>
              <a:tabLst>
                <a:tab pos="374650" algn="l"/>
              </a:tabLst>
              <a:defRPr/>
            </a:pPr>
            <a:r>
              <a:rPr lang="en-US" altLang="en-US" sz="1800" dirty="0">
                <a:solidFill>
                  <a:srgbClr val="000000"/>
                </a:solidFill>
                <a:latin typeface="Arial" pitchFamily="34" charset="0"/>
                <a:cs typeface="Times New Roman" pitchFamily="18" charset="0"/>
              </a:rPr>
              <a:t>Hierarchy of Needs</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Douglas McGregor</a:t>
            </a:r>
          </a:p>
          <a:p>
            <a:pPr marL="703263" lvl="1" indent="-328613" eaLnBrk="1" hangingPunct="1">
              <a:spcBef>
                <a:spcPct val="20000"/>
              </a:spcBef>
              <a:buFont typeface="Arial" pitchFamily="34" charset="0"/>
              <a:buChar char="–"/>
              <a:tabLst>
                <a:tab pos="374650" algn="l"/>
              </a:tabLst>
              <a:defRPr/>
            </a:pPr>
            <a:r>
              <a:rPr lang="en-US" altLang="en-US" sz="1800" dirty="0">
                <a:solidFill>
                  <a:srgbClr val="000000"/>
                </a:solidFill>
                <a:latin typeface="Arial" pitchFamily="34" charset="0"/>
                <a:cs typeface="Times New Roman" pitchFamily="18" charset="0"/>
              </a:rPr>
              <a:t>Theory X and Theory Y</a:t>
            </a:r>
          </a:p>
          <a:p>
            <a:pPr marL="361950" indent="-361950" eaLnBrk="1" hangingPunct="1">
              <a:spcBef>
                <a:spcPct val="20000"/>
              </a:spcBef>
              <a:buFontTx/>
              <a:buChar char="•"/>
              <a:tabLst>
                <a:tab pos="374650" algn="l"/>
              </a:tabLst>
              <a:defRPr/>
            </a:pPr>
            <a:r>
              <a:rPr lang="en-US" altLang="en-US" sz="2000" dirty="0">
                <a:solidFill>
                  <a:srgbClr val="000000"/>
                </a:solidFill>
                <a:latin typeface="Arial" pitchFamily="34" charset="0"/>
                <a:cs typeface="Times New Roman" pitchFamily="18" charset="0"/>
              </a:rPr>
              <a:t>Warren </a:t>
            </a:r>
            <a:r>
              <a:rPr lang="en-US" altLang="en-US" sz="2000" dirty="0" err="1">
                <a:solidFill>
                  <a:srgbClr val="000000"/>
                </a:solidFill>
                <a:latin typeface="Arial" pitchFamily="34" charset="0"/>
                <a:cs typeface="Times New Roman" pitchFamily="18" charset="0"/>
              </a:rPr>
              <a:t>Bennis</a:t>
            </a:r>
            <a:endParaRPr lang="en-US" altLang="en-US" sz="2000" dirty="0">
              <a:solidFill>
                <a:srgbClr val="000000"/>
              </a:solidFill>
              <a:latin typeface="Arial" pitchFamily="34" charset="0"/>
              <a:cs typeface="Times New Roman" pitchFamily="18" charset="0"/>
            </a:endParaRPr>
          </a:p>
          <a:p>
            <a:pPr marL="703263" lvl="1" indent="-328613" eaLnBrk="1" hangingPunct="1">
              <a:spcBef>
                <a:spcPct val="20000"/>
              </a:spcBef>
              <a:buFont typeface="Arial" pitchFamily="34" charset="0"/>
              <a:buChar char="–"/>
              <a:tabLst>
                <a:tab pos="374650" algn="l"/>
              </a:tabLst>
              <a:defRPr/>
            </a:pPr>
            <a:r>
              <a:rPr lang="en-US" altLang="en-US" sz="1800" dirty="0">
                <a:solidFill>
                  <a:srgbClr val="000000"/>
                </a:solidFill>
                <a:latin typeface="Arial" pitchFamily="34" charset="0"/>
                <a:cs typeface="Times New Roman" pitchFamily="18" charset="0"/>
              </a:rPr>
              <a:t>The Death of Bureaucracy</a:t>
            </a:r>
            <a:r>
              <a:rPr lang="en-US" altLang="en-US" sz="1800" dirty="0">
                <a:latin typeface="Arial" pitchFamily="34" charset="0"/>
                <a:cs typeface="Times New Roman" pitchFamily="18" charset="0"/>
              </a:rPr>
              <a:t>.</a:t>
            </a:r>
            <a:endParaRPr lang="en-GB" altLang="en-US" sz="1800" dirty="0">
              <a:latin typeface="Arial" pitchFamily="34" charset="0"/>
              <a:cs typeface="Times New Roman" pitchFamily="18" charset="0"/>
            </a:endParaRPr>
          </a:p>
        </p:txBody>
      </p:sp>
      <p:sp>
        <p:nvSpPr>
          <p:cNvPr id="4" name="Rectangle 2"/>
          <p:cNvSpPr txBox="1">
            <a:spLocks noChangeArrowheads="1"/>
          </p:cNvSpPr>
          <p:nvPr/>
        </p:nvSpPr>
        <p:spPr bwMode="auto">
          <a:xfrm>
            <a:off x="457200" y="206375"/>
            <a:ext cx="4691063" cy="1143000"/>
          </a:xfrm>
          <a:prstGeom prst="rect">
            <a:avLst/>
          </a:prstGeom>
          <a:noFill/>
          <a:ln>
            <a:miter lim="800000"/>
            <a:headEnd/>
            <a:tailEnd/>
          </a:ln>
        </p:spPr>
        <p:txBody>
          <a:bodyPr/>
          <a:lstStyle/>
          <a:p>
            <a:pPr algn="ctr" eaLnBrk="1" hangingPunct="1">
              <a:defRPr/>
            </a:pPr>
            <a:r>
              <a:rPr lang="en-IN" altLang="en-US" sz="3000" b="1" kern="0" dirty="0">
                <a:solidFill>
                  <a:schemeClr val="tx2"/>
                </a:solidFill>
                <a:latin typeface="Arial" pitchFamily="34" charset="0"/>
                <a:ea typeface="+mj-ea"/>
                <a:cs typeface="+mj-cs"/>
              </a:rPr>
              <a:t>The Human Relations school</a:t>
            </a:r>
            <a:br>
              <a:rPr lang="en-IN" altLang="en-US" sz="3000" b="1" kern="0" dirty="0">
                <a:solidFill>
                  <a:schemeClr val="tx2"/>
                </a:solidFill>
                <a:latin typeface="Arial" pitchFamily="34" charset="0"/>
                <a:ea typeface="+mj-ea"/>
                <a:cs typeface="+mj-cs"/>
              </a:rPr>
            </a:br>
            <a:r>
              <a:rPr lang="en-IN" altLang="en-US" sz="3000" b="1" kern="0" dirty="0">
                <a:solidFill>
                  <a:schemeClr val="tx2"/>
                </a:solidFill>
                <a:latin typeface="Arial" pitchFamily="34" charset="0"/>
                <a:ea typeface="+mj-ea"/>
                <a:cs typeface="+mj-cs"/>
              </a:rPr>
              <a:t>(1930s onwards)</a:t>
            </a:r>
            <a:endParaRPr lang="en-GB" altLang="en-US" sz="3000" b="1" kern="0" dirty="0">
              <a:solidFill>
                <a:schemeClr val="tx2"/>
              </a:solidFill>
              <a:latin typeface="Arial" pitchFamily="34" charset="0"/>
              <a:ea typeface="+mj-ea"/>
              <a:cs typeface="+mj-cs"/>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193675"/>
            <a:ext cx="2160587" cy="164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9988" y="1484313"/>
            <a:ext cx="1427162" cy="1427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2863" y="2911475"/>
            <a:ext cx="1143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9550" y="3346450"/>
            <a:ext cx="952500" cy="119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2863" y="3692525"/>
            <a:ext cx="1143000"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9838" y="4572000"/>
            <a:ext cx="1287462" cy="1287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0325" y="5403850"/>
            <a:ext cx="963613" cy="127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5245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07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07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4099">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08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4099">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099">
                                            <p:txEl>
                                              <p:pRg st="10" end="10"/>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308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0"/>
                                          </p:stCondLst>
                                        </p:cTn>
                                        <p:tgtEl>
                                          <p:spTgt spid="4099">
                                            <p:txEl>
                                              <p:pRg st="11" end="1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099">
                                            <p:txEl>
                                              <p:pRg st="12" end="12"/>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457200" y="207963"/>
            <a:ext cx="8229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itchFamily="50" charset="0"/>
              </a:defRPr>
            </a:lvl1pPr>
            <a:lvl2pPr marL="742950" indent="-285750">
              <a:defRPr sz="2400">
                <a:solidFill>
                  <a:schemeClr val="tx1"/>
                </a:solidFill>
                <a:latin typeface="Times" pitchFamily="50" charset="0"/>
              </a:defRPr>
            </a:lvl2pPr>
            <a:lvl3pPr marL="1143000" indent="-228600">
              <a:defRPr sz="2400">
                <a:solidFill>
                  <a:schemeClr val="tx1"/>
                </a:solidFill>
                <a:latin typeface="Times" pitchFamily="50" charset="0"/>
              </a:defRPr>
            </a:lvl3pPr>
            <a:lvl4pPr marL="1600200" indent="-228600">
              <a:defRPr sz="2400">
                <a:solidFill>
                  <a:schemeClr val="tx1"/>
                </a:solidFill>
                <a:latin typeface="Times" pitchFamily="50" charset="0"/>
              </a:defRPr>
            </a:lvl4pPr>
            <a:lvl5pPr marL="2057400" indent="-228600">
              <a:defRPr sz="2400">
                <a:solidFill>
                  <a:schemeClr val="tx1"/>
                </a:solidFill>
                <a:latin typeface="Times" pitchFamily="50" charset="0"/>
              </a:defRPr>
            </a:lvl5pPr>
            <a:lvl6pPr marL="2514600" indent="-228600" eaLnBrk="0" fontAlgn="base" hangingPunct="0">
              <a:spcBef>
                <a:spcPct val="0"/>
              </a:spcBef>
              <a:spcAft>
                <a:spcPct val="0"/>
              </a:spcAft>
              <a:defRPr sz="2400">
                <a:solidFill>
                  <a:schemeClr val="tx1"/>
                </a:solidFill>
                <a:latin typeface="Times" pitchFamily="50" charset="0"/>
              </a:defRPr>
            </a:lvl6pPr>
            <a:lvl7pPr marL="2971800" indent="-228600" eaLnBrk="0" fontAlgn="base" hangingPunct="0">
              <a:spcBef>
                <a:spcPct val="0"/>
              </a:spcBef>
              <a:spcAft>
                <a:spcPct val="0"/>
              </a:spcAft>
              <a:defRPr sz="2400">
                <a:solidFill>
                  <a:schemeClr val="tx1"/>
                </a:solidFill>
                <a:latin typeface="Times" pitchFamily="50" charset="0"/>
              </a:defRPr>
            </a:lvl7pPr>
            <a:lvl8pPr marL="3429000" indent="-228600" eaLnBrk="0" fontAlgn="base" hangingPunct="0">
              <a:spcBef>
                <a:spcPct val="0"/>
              </a:spcBef>
              <a:spcAft>
                <a:spcPct val="0"/>
              </a:spcAft>
              <a:defRPr sz="2400">
                <a:solidFill>
                  <a:schemeClr val="tx1"/>
                </a:solidFill>
                <a:latin typeface="Times" pitchFamily="50" charset="0"/>
              </a:defRPr>
            </a:lvl8pPr>
            <a:lvl9pPr marL="3886200" indent="-228600" eaLnBrk="0" fontAlgn="base" hangingPunct="0">
              <a:spcBef>
                <a:spcPct val="0"/>
              </a:spcBef>
              <a:spcAft>
                <a:spcPct val="0"/>
              </a:spcAft>
              <a:defRPr sz="2400">
                <a:solidFill>
                  <a:schemeClr val="tx1"/>
                </a:solidFill>
                <a:latin typeface="Times" pitchFamily="50" charset="0"/>
              </a:defRPr>
            </a:lvl9pPr>
          </a:lstStyle>
          <a:p>
            <a:pPr algn="ctr" eaLnBrk="1" hangingPunct="1"/>
            <a:r>
              <a:rPr lang="en-US" altLang="en-US" sz="3000" b="1">
                <a:solidFill>
                  <a:srgbClr val="000000"/>
                </a:solidFill>
                <a:latin typeface="Arial" charset="0"/>
                <a:cs typeface="Times New Roman" pitchFamily="18" charset="0"/>
              </a:rPr>
              <a:t>The Human Relations school (Continued) </a:t>
            </a:r>
          </a:p>
          <a:p>
            <a:pPr algn="ctr" eaLnBrk="1" hangingPunct="1"/>
            <a:r>
              <a:rPr lang="en-US" altLang="en-US" sz="3000">
                <a:solidFill>
                  <a:srgbClr val="000000"/>
                </a:solidFill>
                <a:latin typeface="Arial" charset="0"/>
                <a:cs typeface="Times New Roman" pitchFamily="18" charset="0"/>
              </a:rPr>
              <a:t>Central propositions of the School</a:t>
            </a:r>
            <a:endParaRPr lang="en-GB" altLang="en-US" sz="3000">
              <a:solidFill>
                <a:srgbClr val="000000"/>
              </a:solidFill>
              <a:latin typeface="Arial" charset="0"/>
              <a:cs typeface="Times New Roman" pitchFamily="18" charset="0"/>
            </a:endParaRPr>
          </a:p>
        </p:txBody>
      </p:sp>
      <p:sp>
        <p:nvSpPr>
          <p:cNvPr id="4099" name="Rectangle 4"/>
          <p:cNvSpPr>
            <a:spLocks noChangeArrowheads="1"/>
          </p:cNvSpPr>
          <p:nvPr/>
        </p:nvSpPr>
        <p:spPr bwMode="auto">
          <a:xfrm>
            <a:off x="4624388" y="1844675"/>
            <a:ext cx="4062412"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63538" algn="l"/>
              </a:tabLst>
              <a:defRPr sz="2400">
                <a:solidFill>
                  <a:schemeClr val="tx1"/>
                </a:solidFill>
                <a:latin typeface="Times" pitchFamily="50" charset="0"/>
              </a:defRPr>
            </a:lvl1pPr>
            <a:lvl2pPr marL="742950" indent="-285750">
              <a:tabLst>
                <a:tab pos="363538" algn="l"/>
              </a:tabLst>
              <a:defRPr sz="2400">
                <a:solidFill>
                  <a:schemeClr val="tx1"/>
                </a:solidFill>
                <a:latin typeface="Times" pitchFamily="50" charset="0"/>
              </a:defRPr>
            </a:lvl2pPr>
            <a:lvl3pPr marL="1143000" indent="-228600">
              <a:tabLst>
                <a:tab pos="363538" algn="l"/>
              </a:tabLst>
              <a:defRPr sz="2400">
                <a:solidFill>
                  <a:schemeClr val="tx1"/>
                </a:solidFill>
                <a:latin typeface="Times" pitchFamily="50" charset="0"/>
              </a:defRPr>
            </a:lvl3pPr>
            <a:lvl4pPr marL="1600200" indent="-228600">
              <a:tabLst>
                <a:tab pos="363538" algn="l"/>
              </a:tabLst>
              <a:defRPr sz="2400">
                <a:solidFill>
                  <a:schemeClr val="tx1"/>
                </a:solidFill>
                <a:latin typeface="Times" pitchFamily="50" charset="0"/>
              </a:defRPr>
            </a:lvl4pPr>
            <a:lvl5pPr marL="2057400" indent="-228600">
              <a:tabLst>
                <a:tab pos="363538" algn="l"/>
              </a:tabLst>
              <a:defRPr sz="2400">
                <a:solidFill>
                  <a:schemeClr val="tx1"/>
                </a:solidFill>
                <a:latin typeface="Times" pitchFamily="50" charset="0"/>
              </a:defRPr>
            </a:lvl5pPr>
            <a:lvl6pPr marL="2514600" indent="-228600" eaLnBrk="0" fontAlgn="base" hangingPunct="0">
              <a:spcBef>
                <a:spcPct val="0"/>
              </a:spcBef>
              <a:spcAft>
                <a:spcPct val="0"/>
              </a:spcAft>
              <a:tabLst>
                <a:tab pos="363538" algn="l"/>
              </a:tabLst>
              <a:defRPr sz="2400">
                <a:solidFill>
                  <a:schemeClr val="tx1"/>
                </a:solidFill>
                <a:latin typeface="Times" pitchFamily="50" charset="0"/>
              </a:defRPr>
            </a:lvl6pPr>
            <a:lvl7pPr marL="2971800" indent="-228600" eaLnBrk="0" fontAlgn="base" hangingPunct="0">
              <a:spcBef>
                <a:spcPct val="0"/>
              </a:spcBef>
              <a:spcAft>
                <a:spcPct val="0"/>
              </a:spcAft>
              <a:tabLst>
                <a:tab pos="363538" algn="l"/>
              </a:tabLst>
              <a:defRPr sz="2400">
                <a:solidFill>
                  <a:schemeClr val="tx1"/>
                </a:solidFill>
                <a:latin typeface="Times" pitchFamily="50" charset="0"/>
              </a:defRPr>
            </a:lvl7pPr>
            <a:lvl8pPr marL="3429000" indent="-228600" eaLnBrk="0" fontAlgn="base" hangingPunct="0">
              <a:spcBef>
                <a:spcPct val="0"/>
              </a:spcBef>
              <a:spcAft>
                <a:spcPct val="0"/>
              </a:spcAft>
              <a:tabLst>
                <a:tab pos="363538" algn="l"/>
              </a:tabLst>
              <a:defRPr sz="2400">
                <a:solidFill>
                  <a:schemeClr val="tx1"/>
                </a:solidFill>
                <a:latin typeface="Times" pitchFamily="50" charset="0"/>
              </a:defRPr>
            </a:lvl8pPr>
            <a:lvl9pPr marL="3886200" indent="-228600" eaLnBrk="0" fontAlgn="base" hangingPunct="0">
              <a:spcBef>
                <a:spcPct val="0"/>
              </a:spcBef>
              <a:spcAft>
                <a:spcPct val="0"/>
              </a:spcAft>
              <a:tabLst>
                <a:tab pos="363538" algn="l"/>
              </a:tabLst>
              <a:defRPr sz="2400">
                <a:solidFill>
                  <a:schemeClr val="tx1"/>
                </a:solidFill>
                <a:latin typeface="Times" pitchFamily="50" charset="0"/>
              </a:defRPr>
            </a:lvl9pPr>
          </a:lstStyle>
          <a:p>
            <a:pPr eaLnBrk="1" hangingPunct="1">
              <a:lnSpc>
                <a:spcPct val="110000"/>
              </a:lnSpc>
              <a:spcBef>
                <a:spcPct val="20000"/>
              </a:spcBef>
              <a:buFontTx/>
              <a:buChar char="•"/>
            </a:pPr>
            <a:r>
              <a:rPr lang="en-US" altLang="en-US" sz="2800" dirty="0">
                <a:latin typeface="Arial" charset="0"/>
              </a:rPr>
              <a:t>	Humans have emotional needs.</a:t>
            </a:r>
          </a:p>
          <a:p>
            <a:pPr eaLnBrk="1" hangingPunct="1">
              <a:lnSpc>
                <a:spcPct val="110000"/>
              </a:lnSpc>
              <a:spcBef>
                <a:spcPct val="20000"/>
              </a:spcBef>
              <a:buFontTx/>
              <a:buChar char="•"/>
            </a:pPr>
            <a:r>
              <a:rPr lang="en-US" altLang="en-US" sz="2800" dirty="0">
                <a:latin typeface="Arial" charset="0"/>
              </a:rPr>
              <a:t>	</a:t>
            </a:r>
            <a:r>
              <a:rPr lang="en-US" altLang="en-US" sz="2800" dirty="0" err="1">
                <a:latin typeface="Arial" charset="0"/>
              </a:rPr>
              <a:t>Organisations</a:t>
            </a:r>
            <a:r>
              <a:rPr lang="en-US" altLang="en-US" sz="2800" dirty="0">
                <a:latin typeface="Arial" charset="0"/>
              </a:rPr>
              <a:t> are cooperative social systems.</a:t>
            </a:r>
          </a:p>
          <a:p>
            <a:pPr eaLnBrk="1" hangingPunct="1">
              <a:lnSpc>
                <a:spcPct val="110000"/>
              </a:lnSpc>
              <a:spcBef>
                <a:spcPct val="20000"/>
              </a:spcBef>
              <a:buFontTx/>
              <a:buChar char="•"/>
            </a:pPr>
            <a:r>
              <a:rPr lang="en-US" altLang="en-US" sz="2800" dirty="0">
                <a:latin typeface="Arial" charset="0"/>
              </a:rPr>
              <a:t>	</a:t>
            </a:r>
            <a:r>
              <a:rPr lang="en-US" altLang="en-US" sz="2800" dirty="0" err="1">
                <a:latin typeface="Arial" charset="0"/>
              </a:rPr>
              <a:t>Organisations</a:t>
            </a:r>
            <a:r>
              <a:rPr lang="en-US" altLang="en-US" sz="2800" dirty="0">
                <a:latin typeface="Arial" charset="0"/>
              </a:rPr>
              <a:t> have </a:t>
            </a:r>
            <a:r>
              <a:rPr lang="en-US" altLang="en-US" sz="2800" b="1" dirty="0">
                <a:latin typeface="Arial" charset="0"/>
              </a:rPr>
              <a:t>informal structures </a:t>
            </a:r>
            <a:r>
              <a:rPr lang="en-US" altLang="en-US" sz="2800" dirty="0">
                <a:latin typeface="Arial" charset="0"/>
              </a:rPr>
              <a:t>and (social) rules.</a:t>
            </a:r>
            <a:endParaRPr lang="en-GB" altLang="en-US" sz="2800" dirty="0">
              <a:latin typeface="Arial" charset="0"/>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64" y="3872706"/>
            <a:ext cx="3848100" cy="2557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26" y="1224609"/>
            <a:ext cx="3714138" cy="2648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058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ChangeArrowheads="1"/>
          </p:cNvSpPr>
          <p:nvPr/>
        </p:nvSpPr>
        <p:spPr bwMode="auto">
          <a:xfrm>
            <a:off x="446088" y="0"/>
            <a:ext cx="82740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dirty="0">
                <a:solidFill>
                  <a:schemeClr val="tx2"/>
                </a:solidFill>
                <a:latin typeface="Arial" panose="020B0604020202020204" pitchFamily="34" charset="0"/>
              </a:rPr>
              <a:t>The Human Relations school</a:t>
            </a:r>
            <a:br>
              <a:rPr lang="en-US" altLang="en-US" sz="3000" b="1" dirty="0">
                <a:solidFill>
                  <a:schemeClr val="tx2"/>
                </a:solidFill>
                <a:latin typeface="Arial" panose="020B0604020202020204" pitchFamily="34" charset="0"/>
              </a:rPr>
            </a:br>
            <a:r>
              <a:rPr lang="en-US" altLang="en-US" sz="3000" b="1" dirty="0">
                <a:solidFill>
                  <a:srgbClr val="0070C0"/>
                </a:solidFill>
                <a:latin typeface="Arial" panose="020B0604020202020204" pitchFamily="34" charset="0"/>
              </a:rPr>
              <a:t>Summary</a:t>
            </a:r>
            <a:endParaRPr lang="en-GB" altLang="en-US" sz="3000" b="1" dirty="0">
              <a:solidFill>
                <a:srgbClr val="0070C0"/>
              </a:solidFill>
              <a:latin typeface="Arial" panose="020B0604020202020204" pitchFamily="34" charset="0"/>
            </a:endParaRPr>
          </a:p>
        </p:txBody>
      </p:sp>
      <p:sp>
        <p:nvSpPr>
          <p:cNvPr id="14339" name="Rectangle 4"/>
          <p:cNvSpPr>
            <a:spLocks noChangeArrowheads="1"/>
          </p:cNvSpPr>
          <p:nvPr/>
        </p:nvSpPr>
        <p:spPr bwMode="auto">
          <a:xfrm>
            <a:off x="490538" y="1015663"/>
            <a:ext cx="8401942" cy="4832092"/>
          </a:xfrm>
          <a:prstGeom prst="rect">
            <a:avLst/>
          </a:prstGeom>
          <a:noFill/>
          <a:ln w="9525">
            <a:noFill/>
            <a:miter lim="800000"/>
            <a:headEnd/>
            <a:tailEnd/>
          </a:ln>
        </p:spPr>
        <p:txBody>
          <a:bodyPr wrap="square">
            <a:spAutoFit/>
          </a:bodyPr>
          <a:lstStyle/>
          <a:p>
            <a:pPr marL="342900" indent="-342900" eaLnBrk="1" hangingPunct="1">
              <a:spcBef>
                <a:spcPct val="20000"/>
              </a:spcBef>
              <a:defRPr/>
            </a:pPr>
            <a:r>
              <a:rPr lang="en-US" altLang="en-US" sz="2800" b="1" dirty="0">
                <a:latin typeface="Arial" pitchFamily="34" charset="0"/>
              </a:rPr>
              <a:t>It rejects the approach of the Classical School as too mechanistic. </a:t>
            </a:r>
          </a:p>
          <a:p>
            <a:pPr marL="342900" indent="-342900" eaLnBrk="1" hangingPunct="1">
              <a:spcBef>
                <a:spcPct val="20000"/>
              </a:spcBef>
              <a:defRPr/>
            </a:pPr>
            <a:r>
              <a:rPr lang="en-US" altLang="en-US" sz="2800" dirty="0">
                <a:latin typeface="Arial" pitchFamily="34" charset="0"/>
              </a:rPr>
              <a:t>It stresses:</a:t>
            </a:r>
          </a:p>
          <a:p>
            <a:pPr marL="381000" indent="-371475" eaLnBrk="1" hangingPunct="1">
              <a:spcBef>
                <a:spcPct val="20000"/>
              </a:spcBef>
              <a:buFontTx/>
              <a:buChar char="•"/>
              <a:defRPr/>
            </a:pPr>
            <a:r>
              <a:rPr lang="en-US" altLang="en-US" sz="2600" dirty="0">
                <a:latin typeface="Arial" pitchFamily="34" charset="0"/>
              </a:rPr>
              <a:t>Leadership</a:t>
            </a:r>
          </a:p>
          <a:p>
            <a:pPr marL="381000" indent="-371475" eaLnBrk="1" hangingPunct="1">
              <a:spcBef>
                <a:spcPct val="20000"/>
              </a:spcBef>
              <a:buFontTx/>
              <a:buChar char="•"/>
              <a:defRPr/>
            </a:pPr>
            <a:r>
              <a:rPr lang="en-US" altLang="en-US" sz="2600" dirty="0">
                <a:latin typeface="Arial" pitchFamily="34" charset="0"/>
              </a:rPr>
              <a:t>Communication</a:t>
            </a:r>
          </a:p>
          <a:p>
            <a:pPr marL="381000" indent="-371475" eaLnBrk="1" hangingPunct="1">
              <a:spcBef>
                <a:spcPct val="20000"/>
              </a:spcBef>
              <a:buFontTx/>
              <a:buChar char="•"/>
              <a:defRPr/>
            </a:pPr>
            <a:r>
              <a:rPr lang="en-US" altLang="en-US" sz="2600" dirty="0">
                <a:latin typeface="Arial" pitchFamily="34" charset="0"/>
              </a:rPr>
              <a:t>Intrinsic motivation</a:t>
            </a:r>
          </a:p>
          <a:p>
            <a:pPr marL="381000" indent="-371475" eaLnBrk="1" hangingPunct="1">
              <a:spcBef>
                <a:spcPct val="20000"/>
              </a:spcBef>
              <a:buFontTx/>
              <a:buChar char="•"/>
              <a:defRPr/>
            </a:pPr>
            <a:r>
              <a:rPr lang="en-US" altLang="en-US" sz="2600" dirty="0">
                <a:latin typeface="Arial" pitchFamily="34" charset="0"/>
              </a:rPr>
              <a:t>Flexibility</a:t>
            </a:r>
          </a:p>
          <a:p>
            <a:pPr marL="381000" indent="-371475" eaLnBrk="1" hangingPunct="1">
              <a:spcBef>
                <a:spcPct val="20000"/>
              </a:spcBef>
              <a:buFontTx/>
              <a:buChar char="•"/>
              <a:defRPr/>
            </a:pPr>
            <a:r>
              <a:rPr lang="en-US" altLang="en-US" sz="2600" dirty="0">
                <a:latin typeface="Arial" pitchFamily="34" charset="0"/>
              </a:rPr>
              <a:t>Involvement</a:t>
            </a:r>
          </a:p>
          <a:p>
            <a:pPr marL="381000" indent="-371475" eaLnBrk="1" hangingPunct="1">
              <a:spcBef>
                <a:spcPct val="20000"/>
              </a:spcBef>
              <a:buFontTx/>
              <a:buChar char="•"/>
              <a:defRPr/>
            </a:pPr>
            <a:r>
              <a:rPr lang="en-US" altLang="en-US" sz="2600" dirty="0">
                <a:latin typeface="Arial" pitchFamily="34" charset="0"/>
              </a:rPr>
              <a:t>Change by consent.</a:t>
            </a:r>
          </a:p>
          <a:p>
            <a:pPr marL="381000" indent="-371475" eaLnBrk="1" hangingPunct="1">
              <a:spcBef>
                <a:spcPct val="20000"/>
              </a:spcBef>
              <a:buFontTx/>
              <a:buChar char="•"/>
              <a:defRPr/>
            </a:pPr>
            <a:r>
              <a:rPr lang="en-US" altLang="en-US" sz="2600" dirty="0">
                <a:latin typeface="Arial" pitchFamily="34" charset="0"/>
              </a:rPr>
              <a:t>The critical role of people in the organisation</a:t>
            </a:r>
            <a:endParaRPr lang="en-GB" altLang="en-US" sz="2600" dirty="0">
              <a:latin typeface="Arial"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6336" y="2708920"/>
            <a:ext cx="4884367"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005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ChangeArrowheads="1"/>
          </p:cNvSpPr>
          <p:nvPr/>
        </p:nvSpPr>
        <p:spPr bwMode="auto">
          <a:xfrm>
            <a:off x="457200" y="206375"/>
            <a:ext cx="8229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a:solidFill>
                  <a:schemeClr val="tx2"/>
                </a:solidFill>
                <a:latin typeface="Arial" panose="020B0604020202020204" pitchFamily="34" charset="0"/>
              </a:rPr>
              <a:t>The Human Relations school </a:t>
            </a:r>
            <a:r>
              <a:rPr lang="en-US" altLang="en-US" sz="3000" b="1">
                <a:solidFill>
                  <a:srgbClr val="0070C0"/>
                </a:solidFill>
                <a:latin typeface="Arial" panose="020B0604020202020204" pitchFamily="34" charset="0"/>
              </a:rPr>
              <a:t>Criticisms</a:t>
            </a:r>
            <a:endParaRPr lang="en-GB" altLang="en-US" sz="3000" b="1">
              <a:solidFill>
                <a:srgbClr val="0070C0"/>
              </a:solidFill>
              <a:latin typeface="Arial" panose="020B0604020202020204" pitchFamily="34" charset="0"/>
            </a:endParaRPr>
          </a:p>
        </p:txBody>
      </p:sp>
      <p:sp>
        <p:nvSpPr>
          <p:cNvPr id="30723" name="Rectangle 4"/>
          <p:cNvSpPr>
            <a:spLocks noChangeArrowheads="1"/>
          </p:cNvSpPr>
          <p:nvPr/>
        </p:nvSpPr>
        <p:spPr bwMode="auto">
          <a:xfrm>
            <a:off x="504825" y="908720"/>
            <a:ext cx="8229600" cy="511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2425" indent="-352425">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FontTx/>
              <a:buChar char="•"/>
            </a:pPr>
            <a:r>
              <a:rPr lang="en-US" altLang="en-US" sz="2800" dirty="0">
                <a:latin typeface="Arial" panose="020B0604020202020204" pitchFamily="34" charset="0"/>
              </a:rPr>
              <a:t>Intrinsic rewards are weak.</a:t>
            </a:r>
          </a:p>
          <a:p>
            <a:pPr eaLnBrk="1" hangingPunct="1">
              <a:spcBef>
                <a:spcPct val="20000"/>
              </a:spcBef>
              <a:buFontTx/>
              <a:buChar char="•"/>
            </a:pPr>
            <a:r>
              <a:rPr lang="en-US" altLang="en-US" sz="2800" dirty="0">
                <a:latin typeface="Arial" panose="020B0604020202020204" pitchFamily="34" charset="0"/>
              </a:rPr>
              <a:t>Portrays people as irrational.</a:t>
            </a:r>
          </a:p>
          <a:p>
            <a:pPr eaLnBrk="1" hangingPunct="1">
              <a:spcBef>
                <a:spcPct val="20000"/>
              </a:spcBef>
              <a:buFontTx/>
              <a:buChar char="•"/>
            </a:pPr>
            <a:r>
              <a:rPr lang="en-US" altLang="en-US" sz="2800" dirty="0">
                <a:latin typeface="Arial" panose="020B0604020202020204" pitchFamily="34" charset="0"/>
              </a:rPr>
              <a:t>Portrays people as emotionally immature.</a:t>
            </a:r>
          </a:p>
          <a:p>
            <a:pPr eaLnBrk="1" hangingPunct="1">
              <a:spcBef>
                <a:spcPct val="20000"/>
              </a:spcBef>
              <a:buFontTx/>
              <a:buChar char="•"/>
            </a:pPr>
            <a:r>
              <a:rPr lang="en-US" altLang="en-US" sz="2800" dirty="0">
                <a:latin typeface="Arial" panose="020B0604020202020204" pitchFamily="34" charset="0"/>
              </a:rPr>
              <a:t>It is manipulative.</a:t>
            </a:r>
          </a:p>
          <a:p>
            <a:pPr eaLnBrk="1" hangingPunct="1">
              <a:spcBef>
                <a:spcPct val="20000"/>
              </a:spcBef>
              <a:buFontTx/>
              <a:buChar char="•"/>
            </a:pPr>
            <a:r>
              <a:rPr lang="en-US" altLang="en-US" sz="2800" dirty="0">
                <a:latin typeface="Arial" panose="020B0604020202020204" pitchFamily="34" charset="0"/>
              </a:rPr>
              <a:t>Hawthorne Experiments are flawed.</a:t>
            </a:r>
          </a:p>
          <a:p>
            <a:pPr eaLnBrk="1" hangingPunct="1">
              <a:spcBef>
                <a:spcPct val="20000"/>
              </a:spcBef>
              <a:buFontTx/>
              <a:buChar char="•"/>
            </a:pPr>
            <a:r>
              <a:rPr lang="en-US" altLang="en-US" sz="2800" dirty="0">
                <a:latin typeface="Arial" panose="020B0604020202020204" pitchFamily="34" charset="0"/>
              </a:rPr>
              <a:t>No empirical support for Maslow’s motivation theory.</a:t>
            </a:r>
          </a:p>
          <a:p>
            <a:pPr marL="0" lvl="0" indent="0">
              <a:spcBef>
                <a:spcPct val="20000"/>
              </a:spcBef>
              <a:buFontTx/>
              <a:buChar char="•"/>
            </a:pPr>
            <a:r>
              <a:rPr lang="en-US" altLang="en-US" sz="2800" dirty="0">
                <a:solidFill>
                  <a:prstClr val="black"/>
                </a:solidFill>
                <a:latin typeface="Arial" panose="020B0604020202020204" pitchFamily="34" charset="0"/>
              </a:rPr>
              <a:t>   It ignores the outside world &amp; </a:t>
            </a:r>
            <a:endParaRPr lang="en-US" altLang="en-US" sz="2800" dirty="0">
              <a:latin typeface="Arial" panose="020B0604020202020204" pitchFamily="34" charset="0"/>
            </a:endParaRPr>
          </a:p>
          <a:p>
            <a:pPr eaLnBrk="1" hangingPunct="1">
              <a:spcBef>
                <a:spcPct val="20000"/>
              </a:spcBef>
              <a:buFontTx/>
              <a:buChar char="•"/>
            </a:pPr>
            <a:r>
              <a:rPr lang="en-US" altLang="en-US" sz="2800" b="1" dirty="0">
                <a:solidFill>
                  <a:srgbClr val="C00000"/>
                </a:solidFill>
                <a:latin typeface="Arial" panose="020B0604020202020204" pitchFamily="34" charset="0"/>
              </a:rPr>
              <a:t>It is a ‘one best way’ approach.</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5440114"/>
            <a:ext cx="5353050" cy="141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9534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AU" sz="3200" dirty="0"/>
              <a:t>Managing Change</a:t>
            </a:r>
          </a:p>
        </p:txBody>
      </p:sp>
      <p:sp>
        <p:nvSpPr>
          <p:cNvPr id="4" name="Content Placeholder 3"/>
          <p:cNvSpPr>
            <a:spLocks noGrp="1"/>
          </p:cNvSpPr>
          <p:nvPr>
            <p:ph idx="1"/>
          </p:nvPr>
        </p:nvSpPr>
        <p:spPr>
          <a:xfrm>
            <a:off x="539552" y="908720"/>
            <a:ext cx="8229600" cy="5760640"/>
          </a:xfrm>
        </p:spPr>
        <p:txBody>
          <a:bodyPr>
            <a:normAutofit/>
          </a:bodyPr>
          <a:lstStyle/>
          <a:p>
            <a:pPr marL="0" indent="0">
              <a:buNone/>
            </a:pPr>
            <a:endParaRPr lang="en-AU" sz="2400" dirty="0"/>
          </a:p>
        </p:txBody>
      </p:sp>
    </p:spTree>
    <p:extLst>
      <p:ext uri="{BB962C8B-B14F-4D97-AF65-F5344CB8AC3E}">
        <p14:creationId xmlns:p14="http://schemas.microsoft.com/office/powerpoint/2010/main" val="272279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rmAutofit/>
          </a:bodyPr>
          <a:lstStyle/>
          <a:p>
            <a:r>
              <a:rPr lang="en-US" altLang="en-US" sz="2600" b="1" dirty="0">
                <a:solidFill>
                  <a:srgbClr val="C00000"/>
                </a:solidFill>
                <a:latin typeface="Arial" charset="0"/>
                <a:ea typeface="+mn-ea"/>
                <a:cs typeface="+mn-cs"/>
              </a:rPr>
              <a:t>Contingency Theory/Systems theory</a:t>
            </a:r>
            <a:endParaRPr lang="en-AU" sz="3200" dirty="0"/>
          </a:p>
        </p:txBody>
      </p:sp>
      <p:sp>
        <p:nvSpPr>
          <p:cNvPr id="3" name="Content Placeholder 2"/>
          <p:cNvSpPr>
            <a:spLocks noGrp="1"/>
          </p:cNvSpPr>
          <p:nvPr>
            <p:ph idx="1"/>
          </p:nvPr>
        </p:nvSpPr>
        <p:spPr>
          <a:xfrm>
            <a:off x="457200" y="1340768"/>
            <a:ext cx="8229600" cy="5400600"/>
          </a:xfrm>
        </p:spPr>
        <p:txBody>
          <a:bodyPr>
            <a:normAutofit/>
          </a:bodyPr>
          <a:lstStyle/>
          <a:p>
            <a:pPr marL="0" indent="0">
              <a:buNone/>
            </a:pPr>
            <a:r>
              <a:rPr lang="en-AU" sz="2800" dirty="0"/>
              <a:t>So, in response to “which is the best way?”, a third and equally influential School of “Industrial Organisation” was to take centre stage from the early 1960’s onwards.</a:t>
            </a:r>
          </a:p>
          <a:p>
            <a:pPr marL="2868613" lvl="0" indent="0">
              <a:buNone/>
            </a:pPr>
            <a:r>
              <a:rPr lang="en-AU" sz="2800" dirty="0">
                <a:solidFill>
                  <a:prstClr val="black"/>
                </a:solidFill>
              </a:rPr>
              <a:t>Its approach and philosophy was to dominate World Commerce for the next 30 years.</a:t>
            </a:r>
            <a:endParaRPr lang="en-AU" sz="2800" dirty="0"/>
          </a:p>
          <a:p>
            <a:pPr marL="2868613" indent="0">
              <a:buNone/>
            </a:pPr>
            <a:r>
              <a:rPr lang="en-AU" sz="2800" dirty="0"/>
              <a:t>This “School” had a very different philosophy and approach from its predecessors; it advocated </a:t>
            </a:r>
            <a:r>
              <a:rPr lang="en-AU" sz="2800" b="1" dirty="0"/>
              <a:t>“There is </a:t>
            </a:r>
            <a:r>
              <a:rPr lang="en-AU" sz="2800" b="1" dirty="0">
                <a:solidFill>
                  <a:srgbClr val="FF0000"/>
                </a:solidFill>
              </a:rPr>
              <a:t>no one </a:t>
            </a:r>
            <a:r>
              <a:rPr lang="en-AU" sz="2800" b="1" dirty="0"/>
              <a:t>best way!”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852936"/>
            <a:ext cx="2716997"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74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11953" y="188913"/>
            <a:ext cx="913204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50" charset="0"/>
              </a:defRPr>
            </a:lvl1pPr>
            <a:lvl2pPr marL="742950" indent="-285750">
              <a:defRPr sz="2400">
                <a:solidFill>
                  <a:schemeClr val="tx1"/>
                </a:solidFill>
                <a:latin typeface="Times" pitchFamily="50" charset="0"/>
              </a:defRPr>
            </a:lvl2pPr>
            <a:lvl3pPr marL="1143000" indent="-228600">
              <a:defRPr sz="2400">
                <a:solidFill>
                  <a:schemeClr val="tx1"/>
                </a:solidFill>
                <a:latin typeface="Times" pitchFamily="50" charset="0"/>
              </a:defRPr>
            </a:lvl3pPr>
            <a:lvl4pPr marL="1600200" indent="-228600">
              <a:defRPr sz="2400">
                <a:solidFill>
                  <a:schemeClr val="tx1"/>
                </a:solidFill>
                <a:latin typeface="Times" pitchFamily="50" charset="0"/>
              </a:defRPr>
            </a:lvl4pPr>
            <a:lvl5pPr marL="2057400" indent="-228600">
              <a:defRPr sz="2400">
                <a:solidFill>
                  <a:schemeClr val="tx1"/>
                </a:solidFill>
                <a:latin typeface="Times" pitchFamily="50" charset="0"/>
              </a:defRPr>
            </a:lvl5pPr>
            <a:lvl6pPr marL="2514600" indent="-228600" eaLnBrk="0" fontAlgn="base" hangingPunct="0">
              <a:spcBef>
                <a:spcPct val="0"/>
              </a:spcBef>
              <a:spcAft>
                <a:spcPct val="0"/>
              </a:spcAft>
              <a:defRPr sz="2400">
                <a:solidFill>
                  <a:schemeClr val="tx1"/>
                </a:solidFill>
                <a:latin typeface="Times" pitchFamily="50" charset="0"/>
              </a:defRPr>
            </a:lvl6pPr>
            <a:lvl7pPr marL="2971800" indent="-228600" eaLnBrk="0" fontAlgn="base" hangingPunct="0">
              <a:spcBef>
                <a:spcPct val="0"/>
              </a:spcBef>
              <a:spcAft>
                <a:spcPct val="0"/>
              </a:spcAft>
              <a:defRPr sz="2400">
                <a:solidFill>
                  <a:schemeClr val="tx1"/>
                </a:solidFill>
                <a:latin typeface="Times" pitchFamily="50" charset="0"/>
              </a:defRPr>
            </a:lvl7pPr>
            <a:lvl8pPr marL="3429000" indent="-228600" eaLnBrk="0" fontAlgn="base" hangingPunct="0">
              <a:spcBef>
                <a:spcPct val="0"/>
              </a:spcBef>
              <a:spcAft>
                <a:spcPct val="0"/>
              </a:spcAft>
              <a:defRPr sz="2400">
                <a:solidFill>
                  <a:schemeClr val="tx1"/>
                </a:solidFill>
                <a:latin typeface="Times" pitchFamily="50" charset="0"/>
              </a:defRPr>
            </a:lvl8pPr>
            <a:lvl9pPr marL="3886200" indent="-228600" eaLnBrk="0" fontAlgn="base" hangingPunct="0">
              <a:spcBef>
                <a:spcPct val="0"/>
              </a:spcBef>
              <a:spcAft>
                <a:spcPct val="0"/>
              </a:spcAft>
              <a:defRPr sz="2400">
                <a:solidFill>
                  <a:schemeClr val="tx1"/>
                </a:solidFill>
                <a:latin typeface="Times" pitchFamily="50" charset="0"/>
              </a:defRPr>
            </a:lvl9pPr>
          </a:lstStyle>
          <a:p>
            <a:pPr lvl="0" algn="ctr"/>
            <a:r>
              <a:rPr lang="en-US" altLang="en-US" sz="2600" b="1" dirty="0">
                <a:solidFill>
                  <a:srgbClr val="C00000"/>
                </a:solidFill>
                <a:latin typeface="Arial" charset="0"/>
              </a:rPr>
              <a:t>It became known as “Contingency Theory/Systems theory”. The ‘dominant theory’ from the 1960s–1980s</a:t>
            </a:r>
            <a:r>
              <a:rPr lang="en-US" altLang="en-US" sz="2600" dirty="0">
                <a:solidFill>
                  <a:srgbClr val="C00000"/>
                </a:solidFill>
                <a:latin typeface="Arial" charset="0"/>
              </a:rPr>
              <a:t> </a:t>
            </a:r>
            <a:endParaRPr lang="en-GB" altLang="en-US" sz="2600" dirty="0">
              <a:solidFill>
                <a:srgbClr val="C00000"/>
              </a:solidFill>
              <a:latin typeface="Arial" charset="0"/>
            </a:endParaRPr>
          </a:p>
        </p:txBody>
      </p:sp>
      <p:sp>
        <p:nvSpPr>
          <p:cNvPr id="44035" name="Rectangle 4"/>
          <p:cNvSpPr>
            <a:spLocks noChangeArrowheads="1"/>
          </p:cNvSpPr>
          <p:nvPr/>
        </p:nvSpPr>
        <p:spPr bwMode="auto">
          <a:xfrm>
            <a:off x="323850" y="742950"/>
            <a:ext cx="8402638"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222250" algn="l"/>
                <a:tab pos="433388" algn="l"/>
                <a:tab pos="620713" algn="l"/>
              </a:tabLst>
              <a:defRPr sz="2400">
                <a:solidFill>
                  <a:schemeClr val="tx1"/>
                </a:solidFill>
                <a:latin typeface="Times" pitchFamily="50" charset="0"/>
              </a:defRPr>
            </a:lvl1pPr>
            <a:lvl2pPr marL="742950" indent="-285750">
              <a:tabLst>
                <a:tab pos="222250" algn="l"/>
                <a:tab pos="433388" algn="l"/>
                <a:tab pos="620713" algn="l"/>
              </a:tabLst>
              <a:defRPr sz="2400">
                <a:solidFill>
                  <a:schemeClr val="tx1"/>
                </a:solidFill>
                <a:latin typeface="Times" pitchFamily="50" charset="0"/>
              </a:defRPr>
            </a:lvl2pPr>
            <a:lvl3pPr marL="1143000" indent="-228600">
              <a:tabLst>
                <a:tab pos="222250" algn="l"/>
                <a:tab pos="433388" algn="l"/>
                <a:tab pos="620713" algn="l"/>
              </a:tabLst>
              <a:defRPr sz="2400">
                <a:solidFill>
                  <a:schemeClr val="tx1"/>
                </a:solidFill>
                <a:latin typeface="Times" pitchFamily="50" charset="0"/>
              </a:defRPr>
            </a:lvl3pPr>
            <a:lvl4pPr marL="1600200" indent="-228600">
              <a:tabLst>
                <a:tab pos="222250" algn="l"/>
                <a:tab pos="433388" algn="l"/>
                <a:tab pos="620713" algn="l"/>
              </a:tabLst>
              <a:defRPr sz="2400">
                <a:solidFill>
                  <a:schemeClr val="tx1"/>
                </a:solidFill>
                <a:latin typeface="Times" pitchFamily="50" charset="0"/>
              </a:defRPr>
            </a:lvl4pPr>
            <a:lvl5pPr marL="2057400" indent="-228600">
              <a:tabLst>
                <a:tab pos="222250" algn="l"/>
                <a:tab pos="433388" algn="l"/>
                <a:tab pos="620713" algn="l"/>
              </a:tabLst>
              <a:defRPr sz="2400">
                <a:solidFill>
                  <a:schemeClr val="tx1"/>
                </a:solidFill>
                <a:latin typeface="Times" pitchFamily="50" charset="0"/>
              </a:defRPr>
            </a:lvl5pPr>
            <a:lvl6pPr marL="2514600" indent="-228600" eaLnBrk="0" fontAlgn="base" hangingPunct="0">
              <a:spcBef>
                <a:spcPct val="0"/>
              </a:spcBef>
              <a:spcAft>
                <a:spcPct val="0"/>
              </a:spcAft>
              <a:tabLst>
                <a:tab pos="222250" algn="l"/>
                <a:tab pos="433388" algn="l"/>
                <a:tab pos="620713" algn="l"/>
              </a:tabLst>
              <a:defRPr sz="2400">
                <a:solidFill>
                  <a:schemeClr val="tx1"/>
                </a:solidFill>
                <a:latin typeface="Times" pitchFamily="50" charset="0"/>
              </a:defRPr>
            </a:lvl6pPr>
            <a:lvl7pPr marL="2971800" indent="-228600" eaLnBrk="0" fontAlgn="base" hangingPunct="0">
              <a:spcBef>
                <a:spcPct val="0"/>
              </a:spcBef>
              <a:spcAft>
                <a:spcPct val="0"/>
              </a:spcAft>
              <a:tabLst>
                <a:tab pos="222250" algn="l"/>
                <a:tab pos="433388" algn="l"/>
                <a:tab pos="620713" algn="l"/>
              </a:tabLst>
              <a:defRPr sz="2400">
                <a:solidFill>
                  <a:schemeClr val="tx1"/>
                </a:solidFill>
                <a:latin typeface="Times" pitchFamily="50" charset="0"/>
              </a:defRPr>
            </a:lvl7pPr>
            <a:lvl8pPr marL="3429000" indent="-228600" eaLnBrk="0" fontAlgn="base" hangingPunct="0">
              <a:spcBef>
                <a:spcPct val="0"/>
              </a:spcBef>
              <a:spcAft>
                <a:spcPct val="0"/>
              </a:spcAft>
              <a:tabLst>
                <a:tab pos="222250" algn="l"/>
                <a:tab pos="433388" algn="l"/>
                <a:tab pos="620713" algn="l"/>
              </a:tabLst>
              <a:defRPr sz="2400">
                <a:solidFill>
                  <a:schemeClr val="tx1"/>
                </a:solidFill>
                <a:latin typeface="Times" pitchFamily="50" charset="0"/>
              </a:defRPr>
            </a:lvl8pPr>
            <a:lvl9pPr marL="3886200" indent="-228600" eaLnBrk="0" fontAlgn="base" hangingPunct="0">
              <a:spcBef>
                <a:spcPct val="0"/>
              </a:spcBef>
              <a:spcAft>
                <a:spcPct val="0"/>
              </a:spcAft>
              <a:tabLst>
                <a:tab pos="222250" algn="l"/>
                <a:tab pos="433388" algn="l"/>
                <a:tab pos="620713" algn="l"/>
              </a:tabLst>
              <a:defRPr sz="2400">
                <a:solidFill>
                  <a:schemeClr val="tx1"/>
                </a:solidFill>
                <a:latin typeface="Times" pitchFamily="50" charset="0"/>
              </a:defRPr>
            </a:lvl9pPr>
          </a:lstStyle>
          <a:p>
            <a:pPr eaLnBrk="1" hangingPunct="1">
              <a:spcBef>
                <a:spcPct val="20000"/>
              </a:spcBef>
            </a:pPr>
            <a:endParaRPr lang="en-AU" altLang="en-US" sz="2000">
              <a:latin typeface="Arial" charset="0"/>
            </a:endParaRPr>
          </a:p>
        </p:txBody>
      </p:sp>
      <p:sp>
        <p:nvSpPr>
          <p:cNvPr id="2" name="Rectangle 1"/>
          <p:cNvSpPr/>
          <p:nvPr/>
        </p:nvSpPr>
        <p:spPr>
          <a:xfrm>
            <a:off x="179512" y="1412776"/>
            <a:ext cx="8640960" cy="5416868"/>
          </a:xfrm>
          <a:prstGeom prst="rect">
            <a:avLst/>
          </a:prstGeom>
        </p:spPr>
        <p:txBody>
          <a:bodyPr wrap="square">
            <a:spAutoFit/>
          </a:bodyPr>
          <a:lstStyle/>
          <a:p>
            <a:pPr>
              <a:defRPr/>
            </a:pPr>
            <a:r>
              <a:rPr lang="en-AU" sz="2200" dirty="0">
                <a:latin typeface="Arial" panose="020B0604020202020204" pitchFamily="34" charset="0"/>
                <a:cs typeface="Arial" panose="020B0604020202020204" pitchFamily="34" charset="0"/>
              </a:rPr>
              <a:t>A contingency theory is an organizational theory that claims that </a:t>
            </a:r>
            <a:r>
              <a:rPr lang="en-AU" sz="2200" b="1" dirty="0">
                <a:solidFill>
                  <a:srgbClr val="C00000"/>
                </a:solidFill>
                <a:latin typeface="Arial" panose="020B0604020202020204" pitchFamily="34" charset="0"/>
                <a:cs typeface="Arial" panose="020B0604020202020204" pitchFamily="34" charset="0"/>
              </a:rPr>
              <a:t>there is no ONE best way </a:t>
            </a:r>
            <a:r>
              <a:rPr lang="en-AU" sz="2200" dirty="0">
                <a:latin typeface="Arial" panose="020B0604020202020204" pitchFamily="34" charset="0"/>
                <a:cs typeface="Arial" panose="020B0604020202020204" pitchFamily="34" charset="0"/>
              </a:rPr>
              <a:t>to </a:t>
            </a:r>
            <a:r>
              <a:rPr lang="en-AU" sz="2200" i="1" dirty="0">
                <a:latin typeface="Arial" panose="020B0604020202020204" pitchFamily="34" charset="0"/>
                <a:cs typeface="Arial" panose="020B0604020202020204" pitchFamily="34" charset="0"/>
              </a:rPr>
              <a:t>organize a corporation</a:t>
            </a:r>
            <a:r>
              <a:rPr lang="en-AU" sz="2200" dirty="0">
                <a:latin typeface="Arial" panose="020B0604020202020204" pitchFamily="34" charset="0"/>
                <a:cs typeface="Arial" panose="020B0604020202020204" pitchFamily="34" charset="0"/>
              </a:rPr>
              <a:t>, to </a:t>
            </a:r>
            <a:r>
              <a:rPr lang="en-AU" sz="2200" i="1" dirty="0">
                <a:latin typeface="Arial" panose="020B0604020202020204" pitchFamily="34" charset="0"/>
                <a:cs typeface="Arial" panose="020B0604020202020204" pitchFamily="34" charset="0"/>
              </a:rPr>
              <a:t>lead a company </a:t>
            </a:r>
            <a:r>
              <a:rPr lang="en-AU" sz="2200" dirty="0">
                <a:latin typeface="Arial" panose="020B0604020202020204" pitchFamily="34" charset="0"/>
                <a:cs typeface="Arial" panose="020B0604020202020204" pitchFamily="34" charset="0"/>
              </a:rPr>
              <a:t>or to </a:t>
            </a:r>
            <a:r>
              <a:rPr lang="en-AU" sz="2200" i="1" dirty="0">
                <a:latin typeface="Arial" panose="020B0604020202020204" pitchFamily="34" charset="0"/>
                <a:cs typeface="Arial" panose="020B0604020202020204" pitchFamily="34" charset="0"/>
              </a:rPr>
              <a:t>make decisions</a:t>
            </a:r>
            <a:r>
              <a:rPr lang="en-AU" sz="2200" dirty="0">
                <a:latin typeface="Arial" panose="020B0604020202020204" pitchFamily="34" charset="0"/>
                <a:cs typeface="Arial" panose="020B0604020202020204" pitchFamily="34" charset="0"/>
              </a:rPr>
              <a:t>. </a:t>
            </a:r>
          </a:p>
          <a:p>
            <a:pPr>
              <a:defRPr/>
            </a:pPr>
            <a:r>
              <a:rPr lang="en-AU" sz="2200" dirty="0">
                <a:latin typeface="Arial" panose="020B0604020202020204" pitchFamily="34" charset="0"/>
                <a:cs typeface="Arial" panose="020B0604020202020204" pitchFamily="34" charset="0"/>
              </a:rPr>
              <a:t>Instead, the optimal course of action is </a:t>
            </a:r>
            <a:r>
              <a:rPr lang="en-AU" sz="2200" b="1" dirty="0">
                <a:solidFill>
                  <a:srgbClr val="7030A0"/>
                </a:solidFill>
                <a:latin typeface="Arial" panose="020B0604020202020204" pitchFamily="34" charset="0"/>
                <a:cs typeface="Arial" panose="020B0604020202020204" pitchFamily="34" charset="0"/>
              </a:rPr>
              <a:t>contingent (i.e. dependent) upon the internal and external situation</a:t>
            </a:r>
            <a:r>
              <a:rPr lang="en-AU" sz="2200" dirty="0">
                <a:latin typeface="Arial" panose="020B0604020202020204" pitchFamily="34" charset="0"/>
                <a:cs typeface="Arial" panose="020B0604020202020204" pitchFamily="34" charset="0"/>
              </a:rPr>
              <a:t> (that means the best choice will depend on what the situation allows/calls for)</a:t>
            </a:r>
          </a:p>
          <a:p>
            <a:pPr marL="4572000">
              <a:defRPr/>
            </a:pPr>
            <a:endParaRPr lang="en-AU" sz="2200" dirty="0">
              <a:latin typeface="Arial" panose="020B0604020202020204" pitchFamily="34" charset="0"/>
              <a:cs typeface="Arial" panose="020B0604020202020204" pitchFamily="34" charset="0"/>
            </a:endParaRPr>
          </a:p>
          <a:p>
            <a:pPr marL="4572000">
              <a:defRPr/>
            </a:pPr>
            <a:r>
              <a:rPr lang="en-AU" sz="2200" dirty="0">
                <a:latin typeface="Arial" panose="020B0604020202020204" pitchFamily="34" charset="0"/>
                <a:cs typeface="Arial" panose="020B0604020202020204" pitchFamily="34" charset="0"/>
              </a:rPr>
              <a:t>So, we need to be aware of “our environments” and learn to adapt to them OR (even) ‘adapt them’ to our likings, or risk becoming, like the dinosaurs….”irrelevant”</a:t>
            </a:r>
          </a:p>
          <a:p>
            <a:pPr>
              <a:defRPr/>
            </a:pPr>
            <a:endParaRPr lang="en-US" sz="2000" dirty="0">
              <a:latin typeface="Arial" panose="020B0604020202020204" pitchFamily="34" charset="0"/>
              <a:cs typeface="Arial" panose="020B0604020202020204" pitchFamily="34" charset="0"/>
            </a:endParaRPr>
          </a:p>
          <a:p>
            <a:pPr>
              <a:defRPr/>
            </a:pPr>
            <a:r>
              <a:rPr lang="en-US" sz="2000" dirty="0">
                <a:latin typeface="Arial" panose="020B0604020202020204" pitchFamily="34" charset="0"/>
                <a:cs typeface="Arial" panose="020B0604020202020204" pitchFamily="34" charset="0"/>
              </a:rPr>
              <a:t>(Shades of Barnard’s “Co-Operative Systems”?)</a:t>
            </a:r>
            <a:endParaRPr lang="en-AU" sz="2000" dirty="0">
              <a:latin typeface="Arial" panose="020B0604020202020204" pitchFamily="34" charset="0"/>
              <a:cs typeface="Arial" panose="020B0604020202020204" pitchFamily="34" charset="0"/>
            </a:endParaRPr>
          </a:p>
          <a:p>
            <a:pPr>
              <a:defRPr/>
            </a:pPr>
            <a:endParaRPr lang="en-AU" sz="2000" dirty="0">
              <a:latin typeface="Arial" panose="020B0604020202020204" pitchFamily="34" charset="0"/>
              <a:cs typeface="Arial" panose="020B0604020202020204" pitchFamily="34"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6" y="3837336"/>
            <a:ext cx="4608512" cy="220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637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a:bodyPr>
          <a:lstStyle/>
          <a:p>
            <a:r>
              <a:rPr lang="en-AU" sz="2900" dirty="0">
                <a:solidFill>
                  <a:prstClr val="black"/>
                </a:solidFill>
              </a:rPr>
              <a:t>Contingency Theory/Systems theory</a:t>
            </a:r>
            <a:endParaRPr lang="en-AU" sz="3200" dirty="0"/>
          </a:p>
        </p:txBody>
      </p:sp>
      <p:sp>
        <p:nvSpPr>
          <p:cNvPr id="3" name="Content Placeholder 2"/>
          <p:cNvSpPr>
            <a:spLocks noGrp="1"/>
          </p:cNvSpPr>
          <p:nvPr>
            <p:ph idx="1"/>
          </p:nvPr>
        </p:nvSpPr>
        <p:spPr>
          <a:xfrm>
            <a:off x="389870" y="836712"/>
            <a:ext cx="8229600" cy="6021288"/>
          </a:xfrm>
        </p:spPr>
        <p:txBody>
          <a:bodyPr>
            <a:normAutofit fontScale="92500" lnSpcReduction="20000"/>
          </a:bodyPr>
          <a:lstStyle/>
          <a:p>
            <a:pPr marL="0" indent="0">
              <a:buNone/>
            </a:pPr>
            <a:r>
              <a:rPr lang="en-AU" sz="2800" b="1" dirty="0"/>
              <a:t>Four important basic ideas of Contingency Theory are: </a:t>
            </a:r>
          </a:p>
          <a:p>
            <a:pPr marL="0" indent="0">
              <a:buNone/>
            </a:pPr>
            <a:r>
              <a:rPr lang="en-AU" sz="2400" dirty="0"/>
              <a:t>1. There is </a:t>
            </a:r>
            <a:r>
              <a:rPr lang="en-AU" sz="2400" b="1" dirty="0">
                <a:solidFill>
                  <a:srgbClr val="C00000"/>
                </a:solidFill>
              </a:rPr>
              <a:t>no universal or one best way to manage </a:t>
            </a:r>
          </a:p>
          <a:p>
            <a:pPr marL="0" indent="0">
              <a:buNone/>
            </a:pPr>
            <a:r>
              <a:rPr lang="en-AU" sz="2400" dirty="0"/>
              <a:t>2. The </a:t>
            </a:r>
            <a:r>
              <a:rPr lang="en-AU" sz="2400" b="1" dirty="0">
                <a:solidFill>
                  <a:srgbClr val="C00000"/>
                </a:solidFill>
              </a:rPr>
              <a:t>design of an organization and its subsystems must 'fit' with the environment </a:t>
            </a:r>
            <a:r>
              <a:rPr lang="en-AU" sz="2400" dirty="0"/>
              <a:t>(Called “Strategic </a:t>
            </a:r>
            <a:r>
              <a:rPr lang="en-AU" sz="2400" b="1" dirty="0">
                <a:solidFill>
                  <a:schemeClr val="accent6">
                    <a:lumMod val="50000"/>
                  </a:schemeClr>
                </a:solidFill>
              </a:rPr>
              <a:t>Fit</a:t>
            </a:r>
            <a:r>
              <a:rPr lang="en-AU" sz="2400" dirty="0"/>
              <a:t>”, if ‘not’ = </a:t>
            </a:r>
            <a:r>
              <a:rPr lang="en-AU" sz="2400" b="1" dirty="0"/>
              <a:t>A gap</a:t>
            </a:r>
            <a:r>
              <a:rPr lang="en-AU" sz="2400" dirty="0"/>
              <a:t> exists)</a:t>
            </a:r>
            <a:br>
              <a:rPr lang="en-AU" sz="2400" dirty="0"/>
            </a:br>
            <a:br>
              <a:rPr lang="en-AU" sz="2400" dirty="0"/>
            </a:br>
            <a:endParaRPr lang="en-AU" sz="2400" dirty="0"/>
          </a:p>
          <a:p>
            <a:pPr marL="0" indent="0">
              <a:buNone/>
            </a:pPr>
            <a:endParaRPr lang="en-AU" sz="2400" dirty="0"/>
          </a:p>
          <a:p>
            <a:pPr marL="0" indent="0">
              <a:buNone/>
            </a:pPr>
            <a:endParaRPr lang="en-AU" sz="2400" dirty="0"/>
          </a:p>
          <a:p>
            <a:pPr marL="0" indent="0">
              <a:buNone/>
            </a:pPr>
            <a:endParaRPr lang="en-AU" sz="2400" dirty="0"/>
          </a:p>
          <a:p>
            <a:pPr marL="0" indent="0">
              <a:buNone/>
            </a:pPr>
            <a:endParaRPr lang="en-AU" sz="2400" dirty="0"/>
          </a:p>
          <a:p>
            <a:pPr marL="0" indent="0">
              <a:buNone/>
            </a:pPr>
            <a:endParaRPr lang="en-AU" sz="2400" dirty="0"/>
          </a:p>
          <a:p>
            <a:pPr marL="0" indent="0">
              <a:buNone/>
            </a:pPr>
            <a:r>
              <a:rPr lang="en-AU" sz="2400" dirty="0"/>
              <a:t>3. Effective organizations not only have a proper 'fit' with the environment but also </a:t>
            </a:r>
            <a:r>
              <a:rPr lang="en-AU" sz="2400" b="1" dirty="0">
                <a:solidFill>
                  <a:srgbClr val="C00000"/>
                </a:solidFill>
              </a:rPr>
              <a:t>between its subsystems </a:t>
            </a:r>
            <a:r>
              <a:rPr lang="en-AU" sz="2400" dirty="0"/>
              <a:t>(e.g. internally)</a:t>
            </a:r>
          </a:p>
          <a:p>
            <a:pPr marL="0" indent="0">
              <a:buNone/>
            </a:pPr>
            <a:r>
              <a:rPr lang="en-AU" sz="2400" dirty="0"/>
              <a:t>4. The needs of an organization are better satisfied when its </a:t>
            </a:r>
            <a:r>
              <a:rPr lang="en-AU" sz="2400" b="1" dirty="0">
                <a:solidFill>
                  <a:schemeClr val="accent6">
                    <a:lumMod val="50000"/>
                  </a:schemeClr>
                </a:solidFill>
              </a:rPr>
              <a:t>strategy</a:t>
            </a:r>
            <a:r>
              <a:rPr lang="en-AU" sz="2400" dirty="0"/>
              <a:t> is properly designed and implemented and the </a:t>
            </a:r>
            <a:r>
              <a:rPr lang="en-AU" sz="2400" b="1" dirty="0">
                <a:solidFill>
                  <a:schemeClr val="accent6">
                    <a:lumMod val="50000"/>
                  </a:schemeClr>
                </a:solidFill>
              </a:rPr>
              <a:t>management style </a:t>
            </a:r>
            <a:r>
              <a:rPr lang="en-AU" sz="2400" dirty="0"/>
              <a:t>is appropriate both to the tasks undertaken and the nature of the work group.</a:t>
            </a:r>
          </a:p>
          <a:p>
            <a:pPr marL="0" indent="0" algn="ctr">
              <a:buNone/>
            </a:pPr>
            <a:r>
              <a:rPr lang="en-AU" sz="3500" b="1" dirty="0">
                <a:solidFill>
                  <a:srgbClr val="7030A0"/>
                </a:solidFill>
              </a:rPr>
              <a:t>Gaps? See next slide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276872"/>
            <a:ext cx="7834313"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068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a:bodyPr>
          <a:lstStyle/>
          <a:p>
            <a:r>
              <a:rPr lang="en-AU" sz="2900" dirty="0">
                <a:solidFill>
                  <a:prstClr val="black"/>
                </a:solidFill>
              </a:rPr>
              <a:t>Contingency Theory/Systems theory?</a:t>
            </a:r>
            <a:endParaRPr lang="en-AU" sz="3200" dirty="0"/>
          </a:p>
        </p:txBody>
      </p:sp>
      <p:sp>
        <p:nvSpPr>
          <p:cNvPr id="3" name="Content Placeholder 2"/>
          <p:cNvSpPr>
            <a:spLocks noGrp="1"/>
          </p:cNvSpPr>
          <p:nvPr>
            <p:ph idx="1"/>
          </p:nvPr>
        </p:nvSpPr>
        <p:spPr>
          <a:xfrm>
            <a:off x="389870" y="764704"/>
            <a:ext cx="8229600" cy="6093296"/>
          </a:xfrm>
        </p:spPr>
        <p:txBody>
          <a:bodyPr>
            <a:normAutofit lnSpcReduction="10000"/>
          </a:bodyPr>
          <a:lstStyle/>
          <a:p>
            <a:pPr marL="0" indent="0">
              <a:buNone/>
            </a:pPr>
            <a:r>
              <a:rPr lang="en-AU" sz="2000" dirty="0"/>
              <a:t>The </a:t>
            </a:r>
            <a:r>
              <a:rPr lang="en-AU" sz="2000" b="1" dirty="0">
                <a:solidFill>
                  <a:srgbClr val="C00000"/>
                </a:solidFill>
              </a:rPr>
              <a:t>design of an organization and its subsystems (i.e. its strategy) must 'fit' with the environment </a:t>
            </a:r>
            <a:r>
              <a:rPr lang="en-AU" sz="2000" dirty="0"/>
              <a:t>(Called “Strategic </a:t>
            </a:r>
            <a:r>
              <a:rPr lang="en-AU" sz="2000" b="1" dirty="0">
                <a:solidFill>
                  <a:schemeClr val="accent6">
                    <a:lumMod val="50000"/>
                  </a:schemeClr>
                </a:solidFill>
              </a:rPr>
              <a:t>Fit</a:t>
            </a:r>
            <a:r>
              <a:rPr lang="en-AU" sz="2000" dirty="0"/>
              <a:t>”, if ‘not’ = </a:t>
            </a:r>
            <a:r>
              <a:rPr lang="en-AU" sz="2000" b="1" dirty="0"/>
              <a:t>A gap</a:t>
            </a:r>
            <a:r>
              <a:rPr lang="en-AU" sz="2000" dirty="0"/>
              <a:t> exists)</a:t>
            </a:r>
            <a:br>
              <a:rPr lang="en-AU" sz="2000" dirty="0"/>
            </a:br>
            <a:br>
              <a:rPr lang="en-AU" sz="2000" dirty="0"/>
            </a:br>
            <a:endParaRPr lang="en-AU" sz="2000" dirty="0"/>
          </a:p>
          <a:p>
            <a:pPr marL="0" indent="0">
              <a:buNone/>
            </a:pPr>
            <a:endParaRPr lang="en-AU" sz="2000" dirty="0"/>
          </a:p>
          <a:p>
            <a:pPr marL="0" indent="0">
              <a:buNone/>
            </a:pPr>
            <a:endParaRPr lang="en-AU" sz="2000" dirty="0"/>
          </a:p>
          <a:p>
            <a:pPr marL="0" indent="0">
              <a:buNone/>
            </a:pPr>
            <a:endParaRPr lang="en-AU" sz="2000" dirty="0"/>
          </a:p>
          <a:p>
            <a:pPr marL="0" indent="0">
              <a:buNone/>
            </a:pPr>
            <a:endParaRPr lang="en-AU" sz="2000" dirty="0"/>
          </a:p>
          <a:p>
            <a:pPr marL="0" indent="0">
              <a:buNone/>
            </a:pPr>
            <a:r>
              <a:rPr lang="en-AU" sz="2000" dirty="0"/>
              <a:t>Where can we have “gaps” (strategic misalignments) in our effectiveness?</a:t>
            </a:r>
          </a:p>
          <a:p>
            <a:pPr marL="0" indent="0">
              <a:buNone/>
            </a:pPr>
            <a:r>
              <a:rPr lang="en-AU" sz="2000" dirty="0"/>
              <a:t>The possibility of </a:t>
            </a:r>
            <a:r>
              <a:rPr lang="en-AU" sz="2000" b="1" dirty="0">
                <a:solidFill>
                  <a:schemeClr val="accent6">
                    <a:lumMod val="50000"/>
                  </a:schemeClr>
                </a:solidFill>
              </a:rPr>
              <a:t>strategic misalignment </a:t>
            </a:r>
            <a:r>
              <a:rPr lang="en-AU" sz="2000" dirty="0"/>
              <a:t>occurs </a:t>
            </a:r>
            <a:r>
              <a:rPr lang="en-AU" sz="2000" dirty="0" err="1"/>
              <a:t>wrt</a:t>
            </a:r>
            <a:r>
              <a:rPr lang="en-AU" sz="2000" dirty="0"/>
              <a:t> the following areas: </a:t>
            </a:r>
          </a:p>
          <a:p>
            <a:r>
              <a:rPr lang="en-AU" sz="2000" dirty="0"/>
              <a:t>The </a:t>
            </a:r>
            <a:r>
              <a:rPr lang="en-AU" sz="2000" b="1" dirty="0">
                <a:solidFill>
                  <a:srgbClr val="FF33CC"/>
                </a:solidFill>
              </a:rPr>
              <a:t>firm</a:t>
            </a:r>
            <a:r>
              <a:rPr lang="en-AU" sz="2000" dirty="0"/>
              <a:t> (e.g. lack of capable staff; under-resourced) </a:t>
            </a:r>
            <a:r>
              <a:rPr lang="en-AU" sz="2000" b="1" dirty="0">
                <a:solidFill>
                  <a:srgbClr val="FF33CC"/>
                </a:solidFill>
              </a:rPr>
              <a:t>Gap 1</a:t>
            </a:r>
          </a:p>
          <a:p>
            <a:r>
              <a:rPr lang="en-AU" sz="2000" dirty="0"/>
              <a:t>The firm’s </a:t>
            </a:r>
            <a:r>
              <a:rPr lang="en-AU" sz="2000" b="1" dirty="0">
                <a:solidFill>
                  <a:srgbClr val="006600"/>
                </a:solidFill>
              </a:rPr>
              <a:t>Environment </a:t>
            </a:r>
            <a:r>
              <a:rPr lang="en-AU" sz="2000" dirty="0"/>
              <a:t>(e.g. new aggression by major competitor; Government changes Legislation) </a:t>
            </a:r>
            <a:r>
              <a:rPr lang="en-AU" sz="2000" b="1" dirty="0">
                <a:solidFill>
                  <a:srgbClr val="006600"/>
                </a:solidFill>
              </a:rPr>
              <a:t>Gap 2</a:t>
            </a:r>
            <a:endParaRPr lang="en-AU" sz="2000" dirty="0">
              <a:solidFill>
                <a:srgbClr val="006600"/>
              </a:solidFill>
            </a:endParaRPr>
          </a:p>
          <a:p>
            <a:r>
              <a:rPr lang="en-AU" sz="2000" dirty="0"/>
              <a:t>The firm’s </a:t>
            </a:r>
            <a:r>
              <a:rPr lang="en-AU" sz="2000" b="1" dirty="0">
                <a:solidFill>
                  <a:srgbClr val="0070C0"/>
                </a:solidFill>
              </a:rPr>
              <a:t>performance</a:t>
            </a:r>
            <a:r>
              <a:rPr lang="en-AU" sz="2000" dirty="0"/>
              <a:t> in that environment (continuing poor dividends) </a:t>
            </a:r>
            <a:r>
              <a:rPr lang="en-AU" sz="2000" b="1" dirty="0">
                <a:solidFill>
                  <a:srgbClr val="0070C0"/>
                </a:solidFill>
              </a:rPr>
              <a:t>Gap 3</a:t>
            </a:r>
            <a:endParaRPr lang="en-AU" sz="2000" dirty="0">
              <a:solidFill>
                <a:srgbClr val="0070C0"/>
              </a:solidFill>
            </a:endParaRPr>
          </a:p>
          <a:p>
            <a:pPr lvl="0"/>
            <a:r>
              <a:rPr lang="en-AU" sz="2000" dirty="0">
                <a:solidFill>
                  <a:prstClr val="black"/>
                </a:solidFill>
              </a:rPr>
              <a:t>The </a:t>
            </a:r>
            <a:r>
              <a:rPr lang="en-AU" sz="2000" b="1" dirty="0">
                <a:solidFill>
                  <a:srgbClr val="C0504D">
                    <a:lumMod val="75000"/>
                  </a:srgbClr>
                </a:solidFill>
              </a:rPr>
              <a:t>“Key” Stakeholders </a:t>
            </a:r>
            <a:r>
              <a:rPr lang="en-AU" sz="2000" dirty="0">
                <a:solidFill>
                  <a:prstClr val="black"/>
                </a:solidFill>
              </a:rPr>
              <a:t>of the firm (e.g. Shareholders unhappy or key supplier withdraws support) </a:t>
            </a:r>
            <a:r>
              <a:rPr lang="en-AU" sz="2000" b="1" dirty="0">
                <a:solidFill>
                  <a:schemeClr val="accent2">
                    <a:lumMod val="75000"/>
                  </a:schemeClr>
                </a:solidFill>
              </a:rPr>
              <a:t>Gap 4</a:t>
            </a:r>
            <a:endParaRPr lang="en-AU" sz="2000" dirty="0">
              <a:solidFill>
                <a:schemeClr val="accent2">
                  <a:lumMod val="75000"/>
                </a:schemeClr>
              </a:solidFill>
            </a:endParaRPr>
          </a:p>
          <a:p>
            <a:pPr marL="0" indent="0" algn="ctr">
              <a:buNone/>
            </a:pPr>
            <a:r>
              <a:rPr lang="en-AU" b="1" dirty="0">
                <a:solidFill>
                  <a:srgbClr val="7030A0"/>
                </a:solidFill>
              </a:rPr>
              <a:t>Let’s see these gaps? See next slide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537" y="1340768"/>
            <a:ext cx="7834313"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own Arrow 5"/>
          <p:cNvSpPr/>
          <p:nvPr/>
        </p:nvSpPr>
        <p:spPr>
          <a:xfrm rot="2364604">
            <a:off x="5442862" y="811467"/>
            <a:ext cx="225154" cy="148408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1848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196752"/>
          </a:xfrm>
        </p:spPr>
        <p:txBody>
          <a:bodyPr>
            <a:normAutofit/>
          </a:bodyPr>
          <a:lstStyle/>
          <a:p>
            <a:r>
              <a:rPr lang="en-AU" altLang="en-US" sz="3600" dirty="0">
                <a:solidFill>
                  <a:srgbClr val="000000"/>
                </a:solidFill>
                <a:latin typeface="Arial"/>
              </a:rPr>
              <a:t>Strategic </a:t>
            </a:r>
            <a:r>
              <a:rPr lang="en-AU" altLang="en-US" sz="3600" b="1" dirty="0">
                <a:solidFill>
                  <a:srgbClr val="C00000"/>
                </a:solidFill>
                <a:latin typeface="Arial"/>
              </a:rPr>
              <a:t>Fit </a:t>
            </a:r>
            <a:r>
              <a:rPr lang="en-AU" altLang="en-US" sz="3600" dirty="0">
                <a:solidFill>
                  <a:srgbClr val="000000"/>
                </a:solidFill>
                <a:latin typeface="Arial"/>
              </a:rPr>
              <a:t>&amp; </a:t>
            </a:r>
            <a:r>
              <a:rPr lang="en-AU" altLang="en-US" sz="3600" b="1" dirty="0">
                <a:solidFill>
                  <a:schemeClr val="accent6">
                    <a:lumMod val="50000"/>
                  </a:schemeClr>
                </a:solidFill>
                <a:latin typeface="Arial"/>
              </a:rPr>
              <a:t>Gap</a:t>
            </a:r>
            <a:r>
              <a:rPr lang="en-AU" altLang="en-US" sz="3600" dirty="0">
                <a:solidFill>
                  <a:srgbClr val="000000"/>
                </a:solidFill>
                <a:latin typeface="Arial"/>
              </a:rPr>
              <a:t> Analysis?</a:t>
            </a:r>
            <a:endParaRPr lang="en-AU" sz="4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7565792" cy="5188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516216" y="2996952"/>
            <a:ext cx="1152128" cy="646331"/>
          </a:xfrm>
          <a:prstGeom prst="rect">
            <a:avLst/>
          </a:prstGeom>
          <a:noFill/>
        </p:spPr>
        <p:txBody>
          <a:bodyPr wrap="square" rtlCol="0">
            <a:spAutoFit/>
          </a:bodyPr>
          <a:lstStyle/>
          <a:p>
            <a:pPr algn="ctr"/>
            <a:r>
              <a:rPr lang="en-AU" dirty="0"/>
              <a:t>The Firm’s</a:t>
            </a:r>
          </a:p>
          <a:p>
            <a:pPr algn="ctr"/>
            <a:r>
              <a:rPr lang="en-AU" dirty="0"/>
              <a:t>Internal</a:t>
            </a:r>
          </a:p>
        </p:txBody>
      </p:sp>
      <p:sp>
        <p:nvSpPr>
          <p:cNvPr id="4" name="TextBox 3"/>
          <p:cNvSpPr txBox="1"/>
          <p:nvPr/>
        </p:nvSpPr>
        <p:spPr>
          <a:xfrm>
            <a:off x="6012160" y="4365104"/>
            <a:ext cx="360040" cy="369332"/>
          </a:xfrm>
          <a:prstGeom prst="rect">
            <a:avLst/>
          </a:prstGeom>
          <a:noFill/>
        </p:spPr>
        <p:txBody>
          <a:bodyPr wrap="square" rtlCol="0">
            <a:spAutoFit/>
          </a:bodyPr>
          <a:lstStyle/>
          <a:p>
            <a:r>
              <a:rPr lang="en-AU" b="1" dirty="0">
                <a:solidFill>
                  <a:srgbClr val="FF33CC"/>
                </a:solidFill>
              </a:rPr>
              <a:t>1</a:t>
            </a:r>
          </a:p>
        </p:txBody>
      </p:sp>
      <p:sp>
        <p:nvSpPr>
          <p:cNvPr id="5" name="TextBox 4"/>
          <p:cNvSpPr txBox="1"/>
          <p:nvPr/>
        </p:nvSpPr>
        <p:spPr>
          <a:xfrm>
            <a:off x="3275856" y="4365104"/>
            <a:ext cx="360040" cy="369332"/>
          </a:xfrm>
          <a:prstGeom prst="rect">
            <a:avLst/>
          </a:prstGeom>
          <a:noFill/>
        </p:spPr>
        <p:txBody>
          <a:bodyPr wrap="square" rtlCol="0">
            <a:spAutoFit/>
          </a:bodyPr>
          <a:lstStyle/>
          <a:p>
            <a:r>
              <a:rPr lang="en-AU" b="1" dirty="0">
                <a:solidFill>
                  <a:srgbClr val="006600"/>
                </a:solidFill>
              </a:rPr>
              <a:t>2</a:t>
            </a:r>
          </a:p>
        </p:txBody>
      </p:sp>
      <p:sp>
        <p:nvSpPr>
          <p:cNvPr id="6" name="TextBox 5"/>
          <p:cNvSpPr txBox="1"/>
          <p:nvPr/>
        </p:nvSpPr>
        <p:spPr>
          <a:xfrm>
            <a:off x="1835696" y="5517232"/>
            <a:ext cx="504056" cy="369332"/>
          </a:xfrm>
          <a:prstGeom prst="rect">
            <a:avLst/>
          </a:prstGeom>
          <a:noFill/>
        </p:spPr>
        <p:txBody>
          <a:bodyPr wrap="square" rtlCol="0">
            <a:spAutoFit/>
          </a:bodyPr>
          <a:lstStyle/>
          <a:p>
            <a:r>
              <a:rPr lang="en-AU" b="1" dirty="0">
                <a:solidFill>
                  <a:srgbClr val="0070C0"/>
                </a:solidFill>
              </a:rPr>
              <a:t>3</a:t>
            </a:r>
          </a:p>
        </p:txBody>
      </p:sp>
      <p:sp>
        <p:nvSpPr>
          <p:cNvPr id="7" name="TextBox 6"/>
          <p:cNvSpPr txBox="1"/>
          <p:nvPr/>
        </p:nvSpPr>
        <p:spPr>
          <a:xfrm>
            <a:off x="7308304" y="5517232"/>
            <a:ext cx="504056" cy="369332"/>
          </a:xfrm>
          <a:prstGeom prst="rect">
            <a:avLst/>
          </a:prstGeom>
          <a:noFill/>
        </p:spPr>
        <p:txBody>
          <a:bodyPr wrap="square" rtlCol="0">
            <a:spAutoFit/>
          </a:bodyPr>
          <a:lstStyle/>
          <a:p>
            <a:r>
              <a:rPr lang="en-AU" b="1" dirty="0">
                <a:solidFill>
                  <a:schemeClr val="accent2">
                    <a:lumMod val="75000"/>
                  </a:schemeClr>
                </a:solidFill>
              </a:rPr>
              <a:t>4</a:t>
            </a:r>
          </a:p>
        </p:txBody>
      </p:sp>
    </p:spTree>
    <p:extLst>
      <p:ext uri="{BB962C8B-B14F-4D97-AF65-F5344CB8AC3E}">
        <p14:creationId xmlns:p14="http://schemas.microsoft.com/office/powerpoint/2010/main" val="100850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457200" y="116632"/>
            <a:ext cx="51229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dirty="0">
                <a:solidFill>
                  <a:schemeClr val="tx2"/>
                </a:solidFill>
                <a:latin typeface="Arial" panose="020B0604020202020204" pitchFamily="34" charset="0"/>
              </a:rPr>
              <a:t>Contingency Theory</a:t>
            </a:r>
            <a:r>
              <a:rPr lang="en-US" altLang="en-US" sz="3000" dirty="0">
                <a:solidFill>
                  <a:schemeClr val="tx2"/>
                </a:solidFill>
                <a:latin typeface="Arial" panose="020B0604020202020204" pitchFamily="34" charset="0"/>
              </a:rPr>
              <a:t> </a:t>
            </a:r>
            <a:endParaRPr lang="en-GB" altLang="en-US" sz="3000" dirty="0">
              <a:solidFill>
                <a:schemeClr val="tx2"/>
              </a:solidFill>
              <a:latin typeface="Arial" panose="020B0604020202020204" pitchFamily="34" charset="0"/>
            </a:endParaRPr>
          </a:p>
        </p:txBody>
      </p:sp>
      <p:sp>
        <p:nvSpPr>
          <p:cNvPr id="16387" name="Rectangle 4"/>
          <p:cNvSpPr>
            <a:spLocks noChangeArrowheads="1"/>
          </p:cNvSpPr>
          <p:nvPr/>
        </p:nvSpPr>
        <p:spPr bwMode="auto">
          <a:xfrm>
            <a:off x="265686" y="782294"/>
            <a:ext cx="8712968" cy="5861484"/>
          </a:xfrm>
          <a:prstGeom prst="rect">
            <a:avLst/>
          </a:prstGeom>
          <a:noFill/>
          <a:ln w="9525">
            <a:noFill/>
            <a:miter lim="800000"/>
            <a:headEnd/>
            <a:tailEnd/>
          </a:ln>
        </p:spPr>
        <p:txBody>
          <a:bodyPr/>
          <a:lstStyle/>
          <a:p>
            <a:pPr marL="176213" indent="-176213" eaLnBrk="1" hangingPunct="1">
              <a:spcBef>
                <a:spcPct val="20000"/>
              </a:spcBef>
              <a:tabLst>
                <a:tab pos="222250" algn="l"/>
                <a:tab pos="433388" algn="l"/>
                <a:tab pos="620713" algn="l"/>
              </a:tabLst>
              <a:defRPr/>
            </a:pPr>
            <a:r>
              <a:rPr lang="en-US" altLang="en-US" sz="2200" b="1" dirty="0">
                <a:solidFill>
                  <a:srgbClr val="0070C0"/>
                </a:solidFill>
                <a:latin typeface="Arial" pitchFamily="34" charset="0"/>
              </a:rPr>
              <a:t>Key figures in its </a:t>
            </a:r>
            <a:r>
              <a:rPr lang="en-US" altLang="en-US" sz="2200" b="1" dirty="0">
                <a:solidFill>
                  <a:srgbClr val="006600"/>
                </a:solidFill>
                <a:latin typeface="Arial" pitchFamily="34" charset="0"/>
              </a:rPr>
              <a:t>early development</a:t>
            </a:r>
          </a:p>
          <a:p>
            <a:pPr marL="361950" indent="-361950" eaLnBrk="1" hangingPunct="1">
              <a:spcBef>
                <a:spcPct val="20000"/>
              </a:spcBef>
              <a:buFontTx/>
              <a:buChar char="•"/>
              <a:tabLst>
                <a:tab pos="222250" algn="l"/>
                <a:tab pos="371475" algn="l"/>
                <a:tab pos="620713" algn="l"/>
              </a:tabLst>
              <a:defRPr/>
            </a:pPr>
            <a:r>
              <a:rPr lang="en-US" altLang="en-US" sz="2200" b="1" dirty="0">
                <a:latin typeface="Arial" pitchFamily="34" charset="0"/>
              </a:rPr>
              <a:t>	Tom Burns and George Macpherson Stalker</a:t>
            </a:r>
          </a:p>
          <a:p>
            <a:pPr marL="723900" lvl="1" indent="-361950" eaLnBrk="1" hangingPunct="1">
              <a:spcBef>
                <a:spcPct val="20000"/>
              </a:spcBef>
              <a:buFont typeface="Arial" pitchFamily="34" charset="0"/>
              <a:buChar char="–"/>
              <a:defRPr/>
            </a:pPr>
            <a:r>
              <a:rPr lang="en-US" altLang="en-US" sz="2200" b="1" dirty="0">
                <a:solidFill>
                  <a:srgbClr val="0070C0"/>
                </a:solidFill>
                <a:latin typeface="Arial" pitchFamily="34" charset="0"/>
              </a:rPr>
              <a:t>Environmental uncertainty and dependence (VUCA)</a:t>
            </a:r>
          </a:p>
          <a:p>
            <a:pPr marL="361950" indent="-361950" eaLnBrk="1" hangingPunct="1">
              <a:spcBef>
                <a:spcPct val="20000"/>
              </a:spcBef>
              <a:buFontTx/>
              <a:buChar char="•"/>
              <a:tabLst>
                <a:tab pos="222250" algn="l"/>
                <a:tab pos="371475" algn="l"/>
                <a:tab pos="620713" algn="l"/>
              </a:tabLst>
              <a:defRPr/>
            </a:pPr>
            <a:r>
              <a:rPr lang="en-US" altLang="en-US" sz="2200" b="1" dirty="0">
                <a:latin typeface="Arial" pitchFamily="34" charset="0"/>
              </a:rPr>
              <a:t>Joan Woodward</a:t>
            </a:r>
          </a:p>
          <a:p>
            <a:pPr marL="723900" lvl="1" indent="-361950" eaLnBrk="1" hangingPunct="1">
              <a:spcBef>
                <a:spcPct val="20000"/>
              </a:spcBef>
              <a:buFont typeface="Arial" pitchFamily="34" charset="0"/>
              <a:buChar char="–"/>
              <a:tabLst>
                <a:tab pos="222250" algn="l"/>
                <a:tab pos="433388" algn="l"/>
                <a:tab pos="620713" algn="l"/>
              </a:tabLst>
              <a:defRPr/>
            </a:pPr>
            <a:r>
              <a:rPr lang="en-US" altLang="en-US" sz="2200" b="1" dirty="0">
                <a:solidFill>
                  <a:srgbClr val="0070C0"/>
                </a:solidFill>
                <a:latin typeface="Arial" pitchFamily="34" charset="0"/>
              </a:rPr>
              <a:t>Technology &amp; structure</a:t>
            </a:r>
          </a:p>
          <a:p>
            <a:pPr marL="361950" indent="-361950" eaLnBrk="1" hangingPunct="1">
              <a:spcBef>
                <a:spcPct val="20000"/>
              </a:spcBef>
              <a:buFontTx/>
              <a:buChar char="•"/>
              <a:tabLst>
                <a:tab pos="222250" algn="l"/>
                <a:tab pos="433388" algn="l"/>
                <a:tab pos="620713" algn="l"/>
              </a:tabLst>
              <a:defRPr/>
            </a:pPr>
            <a:r>
              <a:rPr lang="en-US" altLang="en-US" sz="2200" b="1" dirty="0">
                <a:latin typeface="Arial" pitchFamily="34" charset="0"/>
              </a:rPr>
              <a:t>The Aston school</a:t>
            </a:r>
          </a:p>
          <a:p>
            <a:pPr marL="723900" lvl="1" indent="-361950" eaLnBrk="1" hangingPunct="1">
              <a:spcBef>
                <a:spcPct val="20000"/>
              </a:spcBef>
              <a:buFont typeface="Arial" pitchFamily="34" charset="0"/>
              <a:buChar char="–"/>
              <a:tabLst>
                <a:tab pos="222250" algn="l"/>
                <a:tab pos="433388" algn="l"/>
                <a:tab pos="620713" algn="l"/>
              </a:tabLst>
              <a:defRPr/>
            </a:pPr>
            <a:r>
              <a:rPr lang="en-US" altLang="en-US" sz="2200" b="1" dirty="0">
                <a:solidFill>
                  <a:srgbClr val="0070C0"/>
                </a:solidFill>
                <a:latin typeface="Arial" pitchFamily="34" charset="0"/>
              </a:rPr>
              <a:t>Size.</a:t>
            </a:r>
          </a:p>
          <a:p>
            <a:pPr marL="176213" indent="-176213" eaLnBrk="1" hangingPunct="1">
              <a:spcBef>
                <a:spcPct val="20000"/>
              </a:spcBef>
              <a:tabLst>
                <a:tab pos="222250" algn="l"/>
                <a:tab pos="433388" algn="l"/>
                <a:tab pos="620713" algn="l"/>
              </a:tabLst>
              <a:defRPr/>
            </a:pPr>
            <a:r>
              <a:rPr lang="en-US" altLang="en-US" sz="2200" b="1" dirty="0">
                <a:solidFill>
                  <a:schemeClr val="accent6">
                    <a:lumMod val="50000"/>
                  </a:schemeClr>
                </a:solidFill>
                <a:latin typeface="Arial" pitchFamily="34" charset="0"/>
              </a:rPr>
              <a:t>Thus their focus was on: </a:t>
            </a:r>
          </a:p>
          <a:p>
            <a:pPr marL="993775" indent="-361950" eaLnBrk="1" hangingPunct="1">
              <a:spcBef>
                <a:spcPct val="20000"/>
              </a:spcBef>
              <a:buFont typeface="Arial" pitchFamily="34" charset="0"/>
              <a:buChar char="•"/>
              <a:tabLst>
                <a:tab pos="222250" algn="l"/>
                <a:tab pos="433388" algn="l"/>
                <a:tab pos="620713" algn="l"/>
              </a:tabLst>
              <a:defRPr/>
            </a:pPr>
            <a:r>
              <a:rPr lang="en-US" altLang="en-US" sz="2200" dirty="0">
                <a:latin typeface="Arial" pitchFamily="34" charset="0"/>
              </a:rPr>
              <a:t>The relationship between overall structure and performance i.e. “move the magnets”.</a:t>
            </a:r>
          </a:p>
          <a:p>
            <a:pPr marL="993775" indent="-361950" eaLnBrk="1" hangingPunct="1">
              <a:spcBef>
                <a:spcPct val="20000"/>
              </a:spcBef>
              <a:buFont typeface="Arial" pitchFamily="34" charset="0"/>
              <a:buChar char="•"/>
              <a:tabLst>
                <a:tab pos="222250" algn="l"/>
                <a:tab pos="433388" algn="l"/>
                <a:tab pos="620713" algn="l"/>
              </a:tabLst>
              <a:defRPr/>
            </a:pPr>
            <a:r>
              <a:rPr lang="en-US" altLang="en-US" sz="2200" dirty="0">
                <a:latin typeface="Arial" pitchFamily="34" charset="0"/>
              </a:rPr>
              <a:t>Organizations as ‘open systems’.</a:t>
            </a:r>
          </a:p>
          <a:p>
            <a:pPr marL="993775" indent="-361950" eaLnBrk="1" hangingPunct="1">
              <a:spcBef>
                <a:spcPct val="20000"/>
              </a:spcBef>
              <a:buFont typeface="Arial" pitchFamily="34" charset="0"/>
              <a:buChar char="•"/>
              <a:tabLst>
                <a:tab pos="222250" algn="l"/>
                <a:tab pos="433388" algn="l"/>
                <a:tab pos="620713" algn="l"/>
              </a:tabLst>
              <a:defRPr/>
            </a:pPr>
            <a:r>
              <a:rPr lang="en-US" altLang="en-US" sz="2200" dirty="0">
                <a:latin typeface="Arial" pitchFamily="34" charset="0"/>
              </a:rPr>
              <a:t>Given what is happening, then what, right now, is the one best way to manage (later a major area of research; “Leadership”)</a:t>
            </a:r>
          </a:p>
          <a:p>
            <a:pPr marL="4763" eaLnBrk="1" hangingPunct="1">
              <a:spcBef>
                <a:spcPct val="20000"/>
              </a:spcBef>
              <a:tabLst>
                <a:tab pos="0" algn="l"/>
                <a:tab pos="222250" algn="l"/>
                <a:tab pos="433388" algn="l"/>
              </a:tabLst>
              <a:defRPr/>
            </a:pPr>
            <a:r>
              <a:rPr lang="en-US" altLang="en-US" sz="2200" b="1" dirty="0">
                <a:solidFill>
                  <a:srgbClr val="006600"/>
                </a:solidFill>
                <a:latin typeface="Arial" pitchFamily="34" charset="0"/>
              </a:rPr>
              <a:t>For more detail. Please consult V1 Slides</a:t>
            </a:r>
          </a:p>
        </p:txBody>
      </p:sp>
      <p:pic>
        <p:nvPicPr>
          <p:cNvPr id="3174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20306"/>
            <a:ext cx="23812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170" y="2132856"/>
            <a:ext cx="4053542" cy="1688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3597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387">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387">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387">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3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457200" y="206375"/>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a:solidFill>
                  <a:schemeClr val="tx2"/>
                </a:solidFill>
                <a:latin typeface="Arial" panose="020B0604020202020204" pitchFamily="34" charset="0"/>
              </a:rPr>
              <a:t>Contingency Theory</a:t>
            </a:r>
            <a:br>
              <a:rPr lang="en-US" altLang="en-US" sz="3000" b="1">
                <a:solidFill>
                  <a:schemeClr val="tx2"/>
                </a:solidFill>
                <a:latin typeface="Arial" panose="020B0604020202020204" pitchFamily="34" charset="0"/>
              </a:rPr>
            </a:br>
            <a:r>
              <a:rPr lang="en-US" altLang="en-US" sz="3000">
                <a:solidFill>
                  <a:schemeClr val="tx2"/>
                </a:solidFill>
                <a:latin typeface="Arial" panose="020B0604020202020204" pitchFamily="34" charset="0"/>
              </a:rPr>
              <a:t>Summary </a:t>
            </a:r>
            <a:endParaRPr lang="en-GB" altLang="en-US" sz="3000">
              <a:solidFill>
                <a:schemeClr val="tx2"/>
              </a:solidFill>
              <a:latin typeface="Arial" panose="020B0604020202020204" pitchFamily="34" charset="0"/>
            </a:endParaRPr>
          </a:p>
        </p:txBody>
      </p:sp>
      <p:sp>
        <p:nvSpPr>
          <p:cNvPr id="37891" name="Rectangle 4"/>
          <p:cNvSpPr>
            <a:spLocks noChangeArrowheads="1"/>
          </p:cNvSpPr>
          <p:nvPr/>
        </p:nvSpPr>
        <p:spPr bwMode="auto">
          <a:xfrm>
            <a:off x="496888" y="1495425"/>
            <a:ext cx="8229600"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4650" indent="-374650">
              <a:defRPr sz="2400">
                <a:solidFill>
                  <a:schemeClr val="tx1"/>
                </a:solidFill>
                <a:latin typeface="Times" panose="02020603050405020304" pitchFamily="18" charset="0"/>
              </a:defRPr>
            </a:lvl1pPr>
            <a:lvl2pPr marL="733425" indent="-3619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Organisations are open systems.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Performance depends on structure.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Structure must match situational variables.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The main situational variables are:</a:t>
            </a:r>
          </a:p>
          <a:p>
            <a:pPr lvl="1" eaLnBrk="1" hangingPunct="1">
              <a:spcBef>
                <a:spcPct val="20000"/>
              </a:spcBef>
              <a:buFontTx/>
              <a:buChar char="–"/>
            </a:pPr>
            <a:r>
              <a:rPr lang="en-US" altLang="en-US">
                <a:solidFill>
                  <a:srgbClr val="000000"/>
                </a:solidFill>
                <a:latin typeface="Arial" panose="020B0604020202020204" pitchFamily="34" charset="0"/>
                <a:cs typeface="Times New Roman" panose="02020603050405020304" pitchFamily="18" charset="0"/>
              </a:rPr>
              <a:t>Environmental uncertainty</a:t>
            </a:r>
          </a:p>
          <a:p>
            <a:pPr lvl="1" eaLnBrk="1" hangingPunct="1">
              <a:spcBef>
                <a:spcPct val="20000"/>
              </a:spcBef>
              <a:buFontTx/>
              <a:buChar char="–"/>
            </a:pPr>
            <a:r>
              <a:rPr lang="en-US" altLang="en-US">
                <a:solidFill>
                  <a:srgbClr val="000000"/>
                </a:solidFill>
                <a:latin typeface="Arial" panose="020B0604020202020204" pitchFamily="34" charset="0"/>
                <a:cs typeface="Times New Roman" panose="02020603050405020304" pitchFamily="18" charset="0"/>
              </a:rPr>
              <a:t>Technology</a:t>
            </a:r>
          </a:p>
          <a:p>
            <a:pPr lvl="1" eaLnBrk="1" hangingPunct="1">
              <a:spcBef>
                <a:spcPct val="20000"/>
              </a:spcBef>
              <a:buFontTx/>
              <a:buChar char="–"/>
            </a:pPr>
            <a:r>
              <a:rPr lang="en-US" altLang="en-US">
                <a:solidFill>
                  <a:srgbClr val="000000"/>
                </a:solidFill>
                <a:latin typeface="Arial" panose="020B0604020202020204" pitchFamily="34" charset="0"/>
                <a:cs typeface="Times New Roman" panose="02020603050405020304" pitchFamily="18" charset="0"/>
              </a:rPr>
              <a:t>Size.</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Change is a rational process of collecting and evaluating information.</a:t>
            </a:r>
          </a:p>
        </p:txBody>
      </p:sp>
    </p:spTree>
    <p:extLst>
      <p:ext uri="{BB962C8B-B14F-4D97-AF65-F5344CB8AC3E}">
        <p14:creationId xmlns:p14="http://schemas.microsoft.com/office/powerpoint/2010/main" val="90920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457200" y="206375"/>
            <a:ext cx="8229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3000" b="1">
                <a:solidFill>
                  <a:schemeClr val="tx2"/>
                </a:solidFill>
                <a:latin typeface="Arial" panose="020B0604020202020204" pitchFamily="34" charset="0"/>
              </a:rPr>
              <a:t>Contingency Theory - </a:t>
            </a:r>
            <a:r>
              <a:rPr lang="en-US" altLang="en-US" sz="3000">
                <a:solidFill>
                  <a:schemeClr val="tx2"/>
                </a:solidFill>
                <a:latin typeface="Arial" panose="020B0604020202020204" pitchFamily="34" charset="0"/>
              </a:rPr>
              <a:t>Criticisms</a:t>
            </a:r>
            <a:endParaRPr lang="en-GB" altLang="en-US" sz="3000">
              <a:solidFill>
                <a:schemeClr val="tx2"/>
              </a:solidFill>
              <a:latin typeface="Arial" panose="020B0604020202020204" pitchFamily="34" charset="0"/>
            </a:endParaRPr>
          </a:p>
        </p:txBody>
      </p:sp>
      <p:sp>
        <p:nvSpPr>
          <p:cNvPr id="38915" name="Rectangle 4"/>
          <p:cNvSpPr>
            <a:spLocks noChangeArrowheads="1"/>
          </p:cNvSpPr>
          <p:nvPr/>
        </p:nvSpPr>
        <p:spPr bwMode="auto">
          <a:xfrm>
            <a:off x="500063" y="1501775"/>
            <a:ext cx="8402637"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71475" indent="-371475">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No agreed definition of good performance.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Conflicting and multiple contingencies.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Organisations do not have clear-cut goals.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Contingencies can be manipulated.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No agreed definition of technology.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No agreed definition of environment.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Structure does not equal performance.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It focuses exclusively on formal structures.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It ignores managerial choice. </a:t>
            </a:r>
          </a:p>
          <a:p>
            <a:pPr eaLnBrk="1" hangingPunct="1">
              <a:spcBef>
                <a:spcPct val="20000"/>
              </a:spcBef>
              <a:buFontTx/>
              <a:buChar char="•"/>
            </a:pPr>
            <a:r>
              <a:rPr lang="en-US" altLang="en-US" sz="2600">
                <a:solidFill>
                  <a:srgbClr val="000000"/>
                </a:solidFill>
                <a:latin typeface="Arial" panose="020B0604020202020204" pitchFamily="34" charset="0"/>
                <a:cs typeface="Times New Roman" panose="02020603050405020304" pitchFamily="18" charset="0"/>
              </a:rPr>
              <a:t>It ignores organisational complexity.</a:t>
            </a:r>
          </a:p>
        </p:txBody>
      </p:sp>
    </p:spTree>
    <p:extLst>
      <p:ext uri="{BB962C8B-B14F-4D97-AF65-F5344CB8AC3E}">
        <p14:creationId xmlns:p14="http://schemas.microsoft.com/office/powerpoint/2010/main" val="478998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hatsAllFolksLooneyTunes"/>
          <p:cNvPicPr>
            <a:picLocks noChangeAspect="1" noChangeArrowheads="1"/>
          </p:cNvPicPr>
          <p:nvPr/>
        </p:nvPicPr>
        <p:blipFill>
          <a:blip r:embed="rId3">
            <a:extLst>
              <a:ext uri="{28A0092B-C50C-407E-A947-70E740481C1C}">
                <a14:useLocalDpi xmlns:a14="http://schemas.microsoft.com/office/drawing/2010/main" val="0"/>
              </a:ext>
            </a:extLst>
          </a:blip>
          <a:srcRect b="1796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88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1372</TotalTime>
  <Words>2848</Words>
  <Application>Microsoft Macintosh PowerPoint</Application>
  <PresentationFormat>On-screen Show (4:3)</PresentationFormat>
  <Paragraphs>321</Paragraphs>
  <Slides>39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Times</vt:lpstr>
      <vt:lpstr>Times New Roman</vt:lpstr>
      <vt:lpstr>Wingdings</vt:lpstr>
      <vt:lpstr>Office Theme</vt:lpstr>
      <vt:lpstr>Introduction to the unit and Managing Change.</vt:lpstr>
      <vt:lpstr>Contact Details</vt:lpstr>
      <vt:lpstr>Aims  (what are we doing here?)</vt:lpstr>
      <vt:lpstr>Administrivia</vt:lpstr>
      <vt:lpstr>Managing Change</vt:lpstr>
      <vt:lpstr>Managing Change</vt:lpstr>
      <vt:lpstr>PowerPoint Presentation</vt:lpstr>
      <vt:lpstr>Managing Change</vt:lpstr>
      <vt:lpstr>From Trial and Error to the Science of Management</vt:lpstr>
      <vt:lpstr>The ‘science’ of management</vt:lpstr>
      <vt:lpstr>…back to our topic…..Managing Change The value of theory?</vt:lpstr>
      <vt:lpstr>The factory system</vt:lpstr>
      <vt:lpstr>From trial &amp; error to the science of management</vt:lpstr>
      <vt:lpstr>The Industrial Revolution and employee relations</vt:lpstr>
      <vt:lpstr>The 19thC &amp; the need for a systematic approach  to work organisation </vt:lpstr>
      <vt:lpstr>Managing Change</vt:lpstr>
      <vt:lpstr>PowerPoint Presentation</vt:lpstr>
      <vt:lpstr>The Scientific–Rational approach</vt:lpstr>
      <vt:lpstr>PowerPoint Presentation</vt:lpstr>
      <vt:lpstr>PowerPoint Presentation</vt:lpstr>
      <vt:lpstr>Managing Change;  The Classical School of Work Organisation </vt:lpstr>
      <vt:lpstr>Managing Change</vt:lpstr>
      <vt:lpstr>Developments in Organisation Theory From certainty to contingency (the what if?)</vt:lpstr>
      <vt:lpstr>Developments in Organisation Theory From certainty to contingency (the what if?) The Human Relations approach  and the Contingency approach in organising work</vt:lpstr>
      <vt:lpstr>From certainty to contingency (the what if?) The Human Relations approach  and the Contingency approach in organising work</vt:lpstr>
      <vt:lpstr>PowerPoint Presentation</vt:lpstr>
      <vt:lpstr>PowerPoint Presentation</vt:lpstr>
      <vt:lpstr>PowerPoint Presentation</vt:lpstr>
      <vt:lpstr>PowerPoint Presentation</vt:lpstr>
      <vt:lpstr>Managing Change</vt:lpstr>
      <vt:lpstr>Contingency Theory/Systems theory</vt:lpstr>
      <vt:lpstr>PowerPoint Presentation</vt:lpstr>
      <vt:lpstr>Contingency Theory/Systems theory</vt:lpstr>
      <vt:lpstr>Contingency Theory/Systems theory?</vt:lpstr>
      <vt:lpstr>Strategic Fit &amp; Gap Analysis?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BrianPC</dc:creator>
  <cp:lastModifiedBy>Pooja Sivakumar</cp:lastModifiedBy>
  <cp:revision>52</cp:revision>
  <dcterms:created xsi:type="dcterms:W3CDTF">2018-06-17T00:32:41Z</dcterms:created>
  <dcterms:modified xsi:type="dcterms:W3CDTF">2018-07-22T23:55:52Z</dcterms:modified>
</cp:coreProperties>
</file>