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13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1"/>
    <p:restoredTop sz="94580"/>
  </p:normalViewPr>
  <p:slideViewPr>
    <p:cSldViewPr snapToGrid="0" snapToObjects="1">
      <p:cViewPr>
        <p:scale>
          <a:sx n="82" d="100"/>
          <a:sy n="82" d="100"/>
        </p:scale>
        <p:origin x="144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CA653B-C7A3-764F-BEB5-B5B636B530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64D10F-096F-3F4B-991D-BF9E3B6252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0840B-E62F-F749-A1F0-43F1FA3B7B77}" type="datetimeFigureOut">
              <a:rPr lang="en-US" smtClean="0"/>
              <a:t>4/23/18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8EC90-1E3A-8A40-A5F6-19BAF87B56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9B5C9-FD6C-7243-9B28-907ECD93A9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DD75E-48F4-F24D-9D3E-A1AF5367D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75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Shape 3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0"/>
            <a:ext cx="5950761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706411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2571749"/>
            <a:ext cx="4138550" cy="1701419"/>
          </a:xfrm>
        </p:spPr>
        <p:txBody>
          <a:bodyPr anchor="t">
            <a:normAutofit/>
          </a:bodyPr>
          <a:lstStyle>
            <a:lvl1pPr algn="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206" y="1701590"/>
            <a:ext cx="4018200" cy="870160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35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643462" y="2447139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8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94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646207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31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1643882" y="222193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2360440"/>
            <a:ext cx="5967420" cy="1068560"/>
          </a:xfrm>
        </p:spPr>
        <p:txBody>
          <a:bodyPr anchor="t"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77" y="1701590"/>
            <a:ext cx="5843948" cy="658851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32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604363"/>
            <a:ext cx="5963238" cy="8112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4031" y="1539087"/>
            <a:ext cx="2918970" cy="2998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9977" y="1539086"/>
            <a:ext cx="2920667" cy="2998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647129" y="480917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52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1645238" y="477318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604364"/>
            <a:ext cx="5967420" cy="8087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6964" y="1539086"/>
            <a:ext cx="2922350" cy="53536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6964" y="2138498"/>
            <a:ext cx="2920217" cy="2303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9975" y="1539086"/>
            <a:ext cx="2924849" cy="53536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9976" y="2138498"/>
            <a:ext cx="2924849" cy="2303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091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647129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2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113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165616" y="845662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743" y="961839"/>
            <a:ext cx="1998271" cy="1427431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115" y="604363"/>
            <a:ext cx="4084709" cy="393309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742" y="2389616"/>
            <a:ext cx="1998271" cy="1789798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9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0296" y="2422"/>
            <a:ext cx="3472301" cy="51435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66015" y="845662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430" y="961839"/>
            <a:ext cx="2978240" cy="1425355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741" y="2387196"/>
            <a:ext cx="2978906" cy="1789796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320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1645677" y="480919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606042"/>
            <a:ext cx="5965568" cy="807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7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53359" y="0"/>
            <a:ext cx="7779237" cy="51435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8532996" y="0"/>
            <a:ext cx="20574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7752856" y="300504"/>
            <a:ext cx="3117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75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9536" y="604363"/>
            <a:ext cx="994889" cy="393309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6564" y="727807"/>
            <a:ext cx="4850177" cy="38096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48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891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Shape 27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392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6" y="1578901"/>
            <a:ext cx="7020154" cy="35645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400" cy="51435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723131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58857" y="606042"/>
            <a:ext cx="5968748" cy="807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199" y="1539087"/>
            <a:ext cx="5847405" cy="2998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607549" y="3952953"/>
            <a:ext cx="1997047" cy="13716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35BB1C6-BF8F-4481-8AB2-603A1C8A906A}" type="datetimeFigureOut">
              <a:rPr lang="en-US" smtClean="0"/>
              <a:t>4/22/18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1677848" y="2745858"/>
            <a:ext cx="4414014" cy="134382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806" y="123445"/>
            <a:ext cx="477545" cy="242138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721532" y="0"/>
            <a:ext cx="34289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00823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</p:sldLayoutIdLst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55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35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05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81962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331720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81478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31236" indent="-25374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ctrTitle"/>
          </p:nvPr>
        </p:nvSpPr>
        <p:spPr>
          <a:xfrm>
            <a:off x="782516" y="1521069"/>
            <a:ext cx="5838091" cy="12924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The Power of Moments </a:t>
            </a:r>
            <a:br>
              <a:rPr lang="en-GB" sz="3600" dirty="0"/>
            </a:br>
            <a:r>
              <a:rPr lang="en-GB" sz="1800" dirty="0"/>
              <a:t>Why certain experiences have extraordinary impact.</a:t>
            </a:r>
            <a:endParaRPr sz="3600" dirty="0"/>
          </a:p>
        </p:txBody>
      </p:sp>
      <p:sp>
        <p:nvSpPr>
          <p:cNvPr id="278" name="Shape 278"/>
          <p:cNvSpPr txBox="1">
            <a:spLocks noGrp="1"/>
          </p:cNvSpPr>
          <p:nvPr>
            <p:ph type="subTitle" idx="1"/>
          </p:nvPr>
        </p:nvSpPr>
        <p:spPr>
          <a:xfrm>
            <a:off x="2365107" y="4632554"/>
            <a:ext cx="42555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BY- POOJA AND BHAGYA </a:t>
            </a:r>
            <a:endParaRPr dirty="0"/>
          </a:p>
        </p:txBody>
      </p:sp>
      <p:pic>
        <p:nvPicPr>
          <p:cNvPr id="279" name="Shape 2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246" y="704848"/>
            <a:ext cx="2242038" cy="3821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65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/>
      <p:bldP spid="27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title"/>
          </p:nvPr>
        </p:nvSpPr>
        <p:spPr>
          <a:xfrm>
            <a:off x="1307825" y="424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ABOUT THE BOOK</a:t>
            </a:r>
            <a:endParaRPr b="1" dirty="0"/>
          </a:p>
        </p:txBody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1000462" y="3552615"/>
            <a:ext cx="7937062" cy="7829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  <a:spcBef>
                <a:spcPts val="1800"/>
              </a:spcBef>
              <a:buClr>
                <a:schemeClr val="bg1"/>
              </a:buClr>
              <a:buNone/>
            </a:pP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Many of the defining moments in our lives are the result of accident or luck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592C58-AE55-484F-9E2E-FBEC2FB1777B}"/>
              </a:ext>
            </a:extLst>
          </p:cNvPr>
          <p:cNvSpPr txBox="1"/>
          <p:nvPr/>
        </p:nvSpPr>
        <p:spPr>
          <a:xfrm>
            <a:off x="1000462" y="1043492"/>
            <a:ext cx="793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/>
                <a:ea typeface="Times New Roman"/>
                <a:cs typeface="Times New Roman"/>
                <a:sym typeface="Times New Roman"/>
              </a:rPr>
              <a:t>Most memorable positive moments </a:t>
            </a:r>
            <a:r>
              <a:rPr lang="en-GB" dirty="0">
                <a:latin typeface="Times New Roman"/>
                <a:ea typeface="Times New Roman"/>
                <a:cs typeface="Times New Roman"/>
                <a:sym typeface="Wingdings" pitchFamily="2" charset="2"/>
              </a:rPr>
              <a:t> dominated by elevation, insight, pride and connection.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9BFB62-1EE1-0549-B1CF-2A79AB15300A}"/>
              </a:ext>
            </a:extLst>
          </p:cNvPr>
          <p:cNvSpPr txBox="1"/>
          <p:nvPr/>
        </p:nvSpPr>
        <p:spPr>
          <a:xfrm>
            <a:off x="1000462" y="1566712"/>
            <a:ext cx="7937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B" b="1" dirty="0">
                <a:latin typeface="Times New Roman"/>
                <a:ea typeface="Times New Roman"/>
                <a:cs typeface="Times New Roman"/>
                <a:sym typeface="Times New Roman"/>
              </a:rPr>
              <a:t>What if a teacher could design a lesson that he knew his students would remember twenty years later?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60754-C8EA-2840-8422-47F79A790A31}"/>
              </a:ext>
            </a:extLst>
          </p:cNvPr>
          <p:cNvSpPr txBox="1"/>
          <p:nvPr/>
        </p:nvSpPr>
        <p:spPr>
          <a:xfrm>
            <a:off x="1000462" y="2308324"/>
            <a:ext cx="7937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B" b="1" dirty="0">
                <a:latin typeface="Times New Roman"/>
                <a:ea typeface="Times New Roman"/>
                <a:cs typeface="Times New Roman"/>
                <a:sym typeface="Times New Roman"/>
              </a:rPr>
              <a:t>Why we tend to remember the best or worst moment of an experience, as well as the last moment,     and forget the rest? </a:t>
            </a:r>
          </a:p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0247C4-0E73-AA42-B7E9-34C0DE623822}"/>
              </a:ext>
            </a:extLst>
          </p:cNvPr>
          <p:cNvSpPr txBox="1"/>
          <p:nvPr/>
        </p:nvSpPr>
        <p:spPr>
          <a:xfrm>
            <a:off x="1000462" y="3136116"/>
            <a:ext cx="7937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B" b="1" dirty="0">
                <a:latin typeface="Times New Roman"/>
                <a:ea typeface="Times New Roman"/>
                <a:cs typeface="Times New Roman"/>
                <a:sym typeface="Times New Roman"/>
              </a:rPr>
              <a:t>Why our most cherished memories are clustered into a brief period during our youth?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/>
      <p:bldP spid="285" grpId="0" build="p"/>
      <p:bldP spid="3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698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Why this book?</a:t>
            </a:r>
            <a:endParaRPr b="1" dirty="0"/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1303800" y="14871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bg1"/>
              </a:buClr>
              <a:buFont typeface="Wingdings" pitchFamily="2" charset="2"/>
              <a:buChar char="v"/>
            </a:pPr>
            <a:r>
              <a:rPr lang="en-GB" sz="1800" dirty="0"/>
              <a:t>Different perspectives</a:t>
            </a:r>
          </a:p>
          <a:p>
            <a:pPr marL="0" indent="0">
              <a:buNone/>
            </a:pPr>
            <a:endParaRPr lang="en-GB" sz="18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a hospital view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a billionaire’s view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Wingdings" pitchFamily="2" charset="2"/>
              <a:buChar char="v"/>
            </a:pPr>
            <a:r>
              <a:rPr lang="en-GB" sz="1800" dirty="0"/>
              <a:t>Doesn’t just focus on business perspective, a person who is from the public can read and take away concepts home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3E9493-34A5-594D-BECA-FE23D8E23D1F}"/>
              </a:ext>
            </a:extLst>
          </p:cNvPr>
          <p:cNvSpPr/>
          <p:nvPr/>
        </p:nvSpPr>
        <p:spPr>
          <a:xfrm>
            <a:off x="7862856" y="3573840"/>
            <a:ext cx="94288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1338075" y="24422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The importance of the topic</a:t>
            </a:r>
            <a:endParaRPr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1A3D1D-7AA1-924D-B84D-1DDCB30B9111}"/>
              </a:ext>
            </a:extLst>
          </p:cNvPr>
          <p:cNvSpPr txBox="1"/>
          <p:nvPr/>
        </p:nvSpPr>
        <p:spPr>
          <a:xfrm>
            <a:off x="1462062" y="1700335"/>
            <a:ext cx="4821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POSITIVE EMOTIONS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BBDE3-767B-874E-A9CD-3A458A6BF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8075" y="1027644"/>
            <a:ext cx="7030500" cy="570270"/>
          </a:xfrm>
        </p:spPr>
        <p:txBody>
          <a:bodyPr/>
          <a:lstStyle/>
          <a:p>
            <a:pPr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/>
              <a:t>OPTIMISM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51AF89-715C-B44F-8F6A-E66495DC49BC}"/>
              </a:ext>
            </a:extLst>
          </p:cNvPr>
          <p:cNvSpPr txBox="1"/>
          <p:nvPr/>
        </p:nvSpPr>
        <p:spPr>
          <a:xfrm>
            <a:off x="1741031" y="2298435"/>
            <a:ext cx="58531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ELEVATION</a:t>
            </a:r>
            <a:r>
              <a:rPr lang="en-AU" sz="1800" b="1" dirty="0">
                <a:solidFill>
                  <a:schemeClr val="tx1"/>
                </a:solidFill>
              </a:rPr>
              <a:t> </a:t>
            </a:r>
          </a:p>
          <a:p>
            <a:endParaRPr lang="en-AU" sz="1800" b="1" dirty="0">
              <a:solidFill>
                <a:schemeClr val="tx1"/>
              </a:solidFill>
            </a:endParaRPr>
          </a:p>
          <a:p>
            <a:r>
              <a:rPr lang="en-AU" sz="1800" b="1" dirty="0">
                <a:solidFill>
                  <a:schemeClr val="tx1"/>
                </a:solidFill>
              </a:rPr>
              <a:t>INSIGHT </a:t>
            </a:r>
          </a:p>
          <a:p>
            <a:endParaRPr lang="en-AU" sz="1800" b="1" dirty="0">
              <a:solidFill>
                <a:schemeClr val="tx1"/>
              </a:solidFill>
            </a:endParaRPr>
          </a:p>
          <a:p>
            <a:r>
              <a:rPr lang="en-AU" sz="1800" b="1" dirty="0">
                <a:solidFill>
                  <a:schemeClr val="tx1"/>
                </a:solidFill>
              </a:rPr>
              <a:t>PRIDE </a:t>
            </a:r>
          </a:p>
          <a:p>
            <a:endParaRPr lang="en-AU" sz="1800" b="1" dirty="0">
              <a:solidFill>
                <a:schemeClr val="tx1"/>
              </a:solidFill>
            </a:endParaRPr>
          </a:p>
          <a:p>
            <a:r>
              <a:rPr lang="en-AU" sz="1800" b="1" dirty="0">
                <a:solidFill>
                  <a:schemeClr val="tx1"/>
                </a:solidFill>
              </a:rPr>
              <a:t>CONNECTION</a:t>
            </a:r>
          </a:p>
          <a:p>
            <a:endParaRPr lang="en-AU" sz="1800" b="1" dirty="0">
              <a:solidFill>
                <a:schemeClr val="tx1"/>
              </a:solidFill>
            </a:endParaRPr>
          </a:p>
          <a:p>
            <a:r>
              <a:rPr lang="en-GB" b="1" i="1" dirty="0">
                <a:solidFill>
                  <a:schemeClr val="tx1"/>
                </a:solidFill>
              </a:rPr>
              <a:t>* WE REMEMBER IT AS EPIC BUT I BEFORE THE P :) * </a:t>
            </a:r>
            <a:endParaRPr lang="en-AU" b="1" i="1" dirty="0">
              <a:solidFill>
                <a:schemeClr val="tx1"/>
              </a:solidFill>
            </a:endParaRPr>
          </a:p>
          <a:p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/>
      <p:bldP spid="2" grpId="0"/>
      <p:bldP spid="4" grpId="2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How is it value to you ?</a:t>
            </a:r>
            <a:endParaRPr b="1" dirty="0"/>
          </a:p>
        </p:txBody>
      </p:sp>
      <p:sp>
        <p:nvSpPr>
          <p:cNvPr id="303" name="Shape 303"/>
          <p:cNvSpPr txBox="1">
            <a:spLocks noGrp="1"/>
          </p:cNvSpPr>
          <p:nvPr>
            <p:ph type="body" idx="1"/>
          </p:nvPr>
        </p:nvSpPr>
        <p:spPr>
          <a:xfrm>
            <a:off x="1303800" y="1531625"/>
            <a:ext cx="7030500" cy="29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Wingdings" pitchFamily="2" charset="2"/>
              <a:buChar char="v"/>
            </a:pPr>
            <a:r>
              <a:rPr lang="en-GB" sz="2000" dirty="0"/>
              <a:t>Value our life experiences better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AU" sz="2000" dirty="0"/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sz="2000" dirty="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Wingdings" pitchFamily="2" charset="2"/>
              <a:buChar char="v"/>
            </a:pPr>
            <a:r>
              <a:rPr lang="en-GB" sz="2000" dirty="0"/>
              <a:t>Ignore negatives in life 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r>
              <a:rPr lang="en-GB" sz="2000" dirty="0"/>
              <a:t>    focus on life’s bright side (optimism)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AU" sz="2000" dirty="0"/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sz="2000" dirty="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Wingdings" pitchFamily="2" charset="2"/>
              <a:buChar char="v"/>
            </a:pPr>
            <a:r>
              <a:rPr lang="en-GB" sz="2000" dirty="0"/>
              <a:t>Business implication for the future </a:t>
            </a:r>
            <a:endParaRPr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Outcome of reading this book to us ...</a:t>
            </a:r>
            <a:endParaRPr b="1" dirty="0"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1303800" y="1383025"/>
            <a:ext cx="7030500" cy="31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lvl="0" indent="-28575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Fate and destiny have a very small role to play in our life</a:t>
            </a:r>
          </a:p>
          <a:p>
            <a:pPr marL="400050" lvl="0" indent="-28575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Our life is in our hands, we shape it the way we want </a:t>
            </a:r>
          </a:p>
          <a:p>
            <a:pPr marL="400050" lvl="0" indent="-28575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Learn to accept the moment you live in and make the most of it</a:t>
            </a:r>
          </a:p>
          <a:p>
            <a:pPr marL="400050" lvl="0" indent="-28575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endParaRPr lang="en-GB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1134725" y="334525"/>
            <a:ext cx="7030500" cy="7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Ideas or lessons we learnt</a:t>
            </a:r>
            <a:endParaRPr b="1" dirty="0"/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1134725" y="1044025"/>
            <a:ext cx="7545000" cy="37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Defining moments are created</a:t>
            </a:r>
            <a:endParaRPr sz="1800" dirty="0"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Moments matter and can be shaped- each moment is important</a:t>
            </a:r>
            <a:endParaRPr sz="1800" dirty="0"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There are common traits in defining moments.</a:t>
            </a:r>
            <a:endParaRPr sz="1800" dirty="0"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itchFamily="2" charset="2"/>
              <a:buChar char="v"/>
            </a:pPr>
            <a:r>
              <a:rPr lang="en-GB" sz="1800" dirty="0"/>
              <a:t>We can intentionally enhance our own lives and the lives of those around us</a:t>
            </a:r>
            <a:endParaRPr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1303800" y="479305"/>
            <a:ext cx="7030500" cy="6438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Inspiration the book provides </a:t>
            </a:r>
            <a:endParaRPr b="1" dirty="0"/>
          </a:p>
        </p:txBody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907675" y="1381539"/>
            <a:ext cx="7617300" cy="2773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Clr>
                <a:schemeClr val="bg1"/>
              </a:buClr>
              <a:buFont typeface="Wingdings" pitchFamily="2" charset="2"/>
              <a:buChar char="v"/>
            </a:pPr>
            <a:r>
              <a:rPr lang="en-GB" dirty="0"/>
              <a:t>Believe in yourself and your capabilities </a:t>
            </a:r>
          </a:p>
          <a:p>
            <a:pPr marL="0" indent="0">
              <a:buClr>
                <a:schemeClr val="bg1"/>
              </a:buClr>
              <a:buNone/>
            </a:pPr>
            <a:endParaRPr lang="en-GB" dirty="0"/>
          </a:p>
          <a:p>
            <a:pPr marL="285750" indent="-285750">
              <a:buClr>
                <a:schemeClr val="bg1"/>
              </a:buClr>
              <a:buFont typeface="Wingdings" pitchFamily="2" charset="2"/>
              <a:buChar char="v"/>
            </a:pPr>
            <a:r>
              <a:rPr lang="en-GB" dirty="0"/>
              <a:t>Use your skills to transform any moment into a peak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AU" sz="1800" b="1" i="1" dirty="0">
                <a:solidFill>
                  <a:schemeClr val="bg1"/>
                </a:solidFill>
              </a:rPr>
              <a:t>“Destiny is not a matter of chance, it is a matter of choice. It is not the thing to be waited for but a thing to be achieved.”</a:t>
            </a:r>
            <a:endParaRPr sz="18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3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Existing ideas Vs. Ideas in the book </a:t>
            </a:r>
            <a:endParaRPr b="1" dirty="0"/>
          </a:p>
        </p:txBody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1303800" y="1320325"/>
            <a:ext cx="7030500" cy="32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This book challenges: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itchFamily="2" charset="2"/>
              <a:buChar char="v"/>
            </a:pPr>
            <a:r>
              <a:rPr lang="en-GB" sz="1800" dirty="0"/>
              <a:t>Concept of optimism 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Wingdings" pitchFamily="2" charset="2"/>
              <a:buChar char="v"/>
            </a:pPr>
            <a:r>
              <a:rPr lang="en-GB" sz="1800" dirty="0"/>
              <a:t>Concept of locus of control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</a:pPr>
            <a:endParaRPr lang="en-GB" sz="180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</a:pPr>
            <a:r>
              <a:rPr lang="en-GB" sz="1800" dirty="0"/>
              <a:t>Every pit in our life can be turned into a peak</a:t>
            </a:r>
            <a:endParaRPr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Ideas to critique	</a:t>
            </a:r>
            <a:endParaRPr b="1" dirty="0"/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1303800" y="1362475"/>
            <a:ext cx="7030500" cy="31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Wingdings" pitchFamily="2" charset="2"/>
              <a:buChar char="v"/>
            </a:pPr>
            <a:r>
              <a:rPr lang="en-GB" sz="1600" dirty="0"/>
              <a:t>Book says- Normal day-to-day life’s happenings are not defined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GB" sz="1600" dirty="0"/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GB" sz="1600" dirty="0"/>
          </a:p>
          <a:p>
            <a:pPr marL="76200" lvl="0" indent="0" algn="ctr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r>
              <a:rPr lang="en-AU" sz="1600" dirty="0"/>
              <a:t>We say- Not everyone’s life is undefined, it depends on each person’s role 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sz="1600" dirty="0"/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Wingdings" pitchFamily="2" charset="2"/>
              <a:buChar char="v"/>
            </a:pPr>
            <a:r>
              <a:rPr lang="en-GB" sz="1600" dirty="0"/>
              <a:t>Moving from one story to another is engaging </a:t>
            </a:r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GB" sz="1600" dirty="0"/>
          </a:p>
          <a:p>
            <a:pPr marL="76200" lvl="0" indent="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endParaRPr lang="en-GB" sz="1600" dirty="0"/>
          </a:p>
          <a:p>
            <a:pPr marL="76200" lvl="0" indent="0" algn="ctr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None/>
            </a:pPr>
            <a:r>
              <a:rPr lang="en-GB" sz="1600" dirty="0"/>
              <a:t>  Disturb the flow of connection between the reader and the text</a:t>
            </a:r>
            <a:endParaRPr sz="1600" dirty="0"/>
          </a:p>
          <a:p>
            <a:pPr marL="342900" lvl="0" indent="-342900" rtl="0">
              <a:spcBef>
                <a:spcPts val="1600"/>
              </a:spcBef>
              <a:spcAft>
                <a:spcPts val="1600"/>
              </a:spcAft>
              <a:buClr>
                <a:schemeClr val="bg1"/>
              </a:buClr>
              <a:buFont typeface="Wingdings" pitchFamily="2" charset="2"/>
              <a:buChar char="v"/>
            </a:pPr>
            <a:endParaRPr sz="1600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DD141BB-7A56-C54C-A55C-60C380CD8A2A}"/>
              </a:ext>
            </a:extLst>
          </p:cNvPr>
          <p:cNvCxnSpPr>
            <a:cxnSpLocks/>
          </p:cNvCxnSpPr>
          <p:nvPr/>
        </p:nvCxnSpPr>
        <p:spPr>
          <a:xfrm>
            <a:off x="4502426" y="3220279"/>
            <a:ext cx="0" cy="566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10FD35C-4855-F849-9DD1-9AF54063FC75}"/>
              </a:ext>
            </a:extLst>
          </p:cNvPr>
          <p:cNvCxnSpPr>
            <a:cxnSpLocks/>
          </p:cNvCxnSpPr>
          <p:nvPr/>
        </p:nvCxnSpPr>
        <p:spPr>
          <a:xfrm>
            <a:off x="4502426" y="1739348"/>
            <a:ext cx="0" cy="5864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Pieces of Advice to you!</a:t>
            </a:r>
            <a:endParaRPr b="1" dirty="0"/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303800" y="1462652"/>
            <a:ext cx="7371600" cy="25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+mj-lt"/>
              <a:buAutoNum type="arabicPeriod"/>
            </a:pPr>
            <a:r>
              <a:rPr lang="en-GB" sz="2400" dirty="0"/>
              <a:t>Make moments memorable/defined (EPIC)</a:t>
            </a:r>
          </a:p>
          <a:p>
            <a:pPr marL="533400" lvl="0" indent="-4572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+mj-lt"/>
              <a:buAutoNum type="arabicPeriod"/>
            </a:pPr>
            <a:endParaRPr sz="2400" dirty="0"/>
          </a:p>
          <a:p>
            <a:pPr marL="533400" lvl="0" indent="-4572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+mj-lt"/>
              <a:buAutoNum type="arabicPeriod"/>
            </a:pPr>
            <a:r>
              <a:rPr lang="en-GB" sz="2400" dirty="0"/>
              <a:t>Celebrate milestones</a:t>
            </a:r>
          </a:p>
          <a:p>
            <a:pPr marL="533400" lvl="0" indent="-4572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+mj-lt"/>
              <a:buAutoNum type="arabicPeriod"/>
            </a:pPr>
            <a:endParaRPr sz="2400" dirty="0"/>
          </a:p>
          <a:p>
            <a:pPr marL="533400" lvl="0" indent="-457200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400"/>
              <a:buFont typeface="+mj-lt"/>
              <a:buAutoNum type="arabicPeriod"/>
            </a:pPr>
            <a:r>
              <a:rPr lang="en-GB" sz="2400" dirty="0"/>
              <a:t>Have landmarks, fresh starts to help in transitions</a:t>
            </a:r>
            <a:endParaRPr sz="2400" dirty="0"/>
          </a:p>
          <a:p>
            <a:pPr lvl="0" indent="-457200">
              <a:spcBef>
                <a:spcPts val="1600"/>
              </a:spcBef>
              <a:spcAft>
                <a:spcPts val="1600"/>
              </a:spcAft>
              <a:buClr>
                <a:schemeClr val="bg1"/>
              </a:buClr>
              <a:buFont typeface="+mj-lt"/>
              <a:buAutoNum type="arabicPeriod"/>
            </a:pPr>
            <a:endParaRPr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574975" y="1108150"/>
            <a:ext cx="8133300" cy="27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 dirty="0">
                <a:latin typeface="Times New Roman"/>
                <a:ea typeface="Times New Roman"/>
                <a:cs typeface="Times New Roman"/>
                <a:sym typeface="Times New Roman"/>
              </a:rPr>
              <a:t>“You can’t appreciate the solution until you appreciate the problem. So when we talk about “tripping over the truth”, we mean the truth about a problem or harm. That’s what sparks sudden insight.”</a:t>
            </a:r>
            <a:endParaRPr sz="24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>
              <a:spcBef>
                <a:spcPts val="1600"/>
              </a:spcBef>
              <a:spcAft>
                <a:spcPts val="0"/>
              </a:spcAft>
              <a:buSzPts val="2400"/>
              <a:buFont typeface="Times New Roman"/>
              <a:buChar char="-"/>
            </a:pPr>
            <a:r>
              <a:rPr lang="en-GB" sz="2400" i="1" dirty="0">
                <a:latin typeface="Times New Roman"/>
                <a:ea typeface="Times New Roman"/>
                <a:cs typeface="Times New Roman"/>
                <a:sym typeface="Times New Roman"/>
              </a:rPr>
              <a:t>Chip Heath, The Power of Moments: Why Certain Moments Have Extraordinary Impact</a:t>
            </a:r>
            <a:endParaRPr sz="2400" i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 decel="100000"/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decel="100000" fill="hold"/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decel="100000" fill="hold"/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100000" fill="hold"/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00" decel="100000"/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00" decel="100000" fill="hold"/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00" decel="100000" fill="hold"/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100000" fill="hold"/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accel="10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97CBC5-42E9-2643-93CD-ABEABA5D8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16" y="883403"/>
            <a:ext cx="8384583" cy="34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89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{2E7BEA6A-D56C-E74C-8CF4-15E18FC46CCD}tf10001073</Template>
  <TotalTime>824</TotalTime>
  <Words>487</Words>
  <Application>Microsoft Macintosh PowerPoint</Application>
  <PresentationFormat>On-screen Show (16:9)</PresentationFormat>
  <Paragraphs>78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Wingdings</vt:lpstr>
      <vt:lpstr>Times New Roman</vt:lpstr>
      <vt:lpstr>Wingdings 3</vt:lpstr>
      <vt:lpstr>MS Shell Dlg 2</vt:lpstr>
      <vt:lpstr>Madison</vt:lpstr>
      <vt:lpstr>The Power of Moments  Why certain experiences have extraordinary impact.</vt:lpstr>
      <vt:lpstr>ABOUT THE BOOK</vt:lpstr>
      <vt:lpstr>Why this book?</vt:lpstr>
      <vt:lpstr>The importance of the topic</vt:lpstr>
      <vt:lpstr>How is it value to you ?</vt:lpstr>
      <vt:lpstr>Outcome of reading this book to us ...</vt:lpstr>
      <vt:lpstr>Ideas or lessons we learnt</vt:lpstr>
      <vt:lpstr>Inspiration the book provides </vt:lpstr>
      <vt:lpstr>Existing ideas Vs. Ideas in the book </vt:lpstr>
      <vt:lpstr>Ideas to critique </vt:lpstr>
      <vt:lpstr>Pieces of Advice to you!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Power of Moments  Why certain experiences have extraordinary impact.</dc:title>
  <cp:lastModifiedBy/>
  <cp:revision>20</cp:revision>
  <cp:lastPrinted>2018-04-22T23:45:15Z</cp:lastPrinted>
  <dcterms:modified xsi:type="dcterms:W3CDTF">2018-04-23T01:42:01Z</dcterms:modified>
</cp:coreProperties>
</file>