
<file path=[Content_Types].xml><?xml version="1.0" encoding="utf-8"?>
<Types xmlns="http://schemas.openxmlformats.org/package/2006/content-types">
  <Default Extension="jpeg" ContentType="image/jpeg"/>
  <Default Extension="tiff" ContentType="image/tiff"/>
  <Default Extension="png" ContentType="image/pn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10.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theme/theme5.xml" ContentType="application/vnd.openxmlformats-officedocument.theme+xml"/>
  <Override PartName="/ppt/theme/theme6.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3" Type="http://schemas.openxmlformats.org/package/2006/relationships/metadata/core-properties" Target="docProps/core.xml"/><Relationship Id="rId2" Type="http://schemas.openxmlformats.org/officeDocument/2006/relationships/extended-properties" Target="docProps/app.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48" r:id="rId1"/>
    <p:sldMasterId id="2147483650" r:id="rId3"/>
    <p:sldMasterId id="2147483656" r:id="rId4"/>
    <p:sldMasterId id="2147483658" r:id="rId5"/>
    <p:sldMasterId id="2147483660" r:id="rId6"/>
  </p:sldMasterIdLst>
  <p:notesMasterIdLst>
    <p:notesMasterId r:id="rId9"/>
  </p:notesMasterIdLst>
  <p:sldIdLst>
    <p:sldId id="265" r:id="rId7"/>
    <p:sldId id="469" r:id="rId8"/>
    <p:sldId id="520" r:id="rId10"/>
    <p:sldId id="504" r:id="rId11"/>
    <p:sldId id="472" r:id="rId12"/>
    <p:sldId id="505" r:id="rId13"/>
    <p:sldId id="476" r:id="rId14"/>
    <p:sldId id="477" r:id="rId15"/>
    <p:sldId id="480" r:id="rId16"/>
    <p:sldId id="482" r:id="rId17"/>
    <p:sldId id="484" r:id="rId18"/>
    <p:sldId id="485" r:id="rId19"/>
    <p:sldId id="487" r:id="rId20"/>
    <p:sldId id="489" r:id="rId21"/>
    <p:sldId id="491" r:id="rId22"/>
    <p:sldId id="506" r:id="rId23"/>
    <p:sldId id="507" r:id="rId24"/>
    <p:sldId id="499" r:id="rId25"/>
    <p:sldId id="501" r:id="rId26"/>
  </p:sldIdLst>
  <p:sldSz cx="9144000" cy="5143500" type="screen16x9"/>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808080"/>
    <a:srgbClr val="CCCCCC"/>
    <a:srgbClr val="006DAE"/>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125E5076-3810-47DD-B79F-674D7AD40C01}" styleName="深色样式 1 - 强调 1">
    <a:wholeTbl>
      <a:tcTxStyle>
        <a:fontRef idx="minor">
          <a:scrgbClr r="0" g="0" b="0"/>
        </a:fontRef>
        <a:schemeClr val="lt1"/>
      </a:tcTxStyle>
      <a:tcStyle>
        <a:tcBdr>
          <a:left>
            <a:ln>
              <a:noFill/>
            </a:ln>
          </a:left>
          <a:right>
            <a:ln>
              <a:noFill/>
            </a:ln>
          </a:right>
          <a:top>
            <a:ln>
              <a:noFill/>
            </a:ln>
          </a:top>
          <a:bottom>
            <a:ln>
              <a:noFill/>
            </a:ln>
          </a:bottom>
          <a:insideH>
            <a:ln>
              <a:noFill/>
            </a:ln>
          </a:insideH>
          <a:insideV>
            <a:ln>
              <a:noFill/>
            </a:ln>
          </a:insideV>
        </a:tcBdr>
        <a:fill>
          <a:solidFill>
            <a:schemeClr val="accent1"/>
          </a:solidFill>
        </a:fill>
      </a:tcStyle>
    </a:wholeTbl>
    <a:band1H>
      <a:tcStyle>
        <a:tcBdr/>
        <a:fill>
          <a:solidFill>
            <a:schemeClr val="accent1">
              <a:shade val="60000"/>
            </a:schemeClr>
          </a:solidFill>
        </a:fill>
      </a:tcStyle>
    </a:band1H>
    <a:band1V>
      <a:tcStyle>
        <a:tcBdr/>
        <a:fill>
          <a:solidFill>
            <a:schemeClr val="accent1">
              <a:shade val="60000"/>
            </a:schemeClr>
          </a:solidFill>
        </a:fill>
      </a:tcStyle>
    </a:band1V>
    <a:lastCol>
      <a:tcTxStyle b="on"/>
      <a:tcStyle>
        <a:tcBdr>
          <a:left>
            <a:ln w="25400" cmpd="sng">
              <a:solidFill>
                <a:schemeClr val="lt1"/>
              </a:solidFill>
            </a:ln>
          </a:left>
        </a:tcBdr>
        <a:fill>
          <a:solidFill>
            <a:schemeClr val="accent1">
              <a:shade val="60000"/>
            </a:schemeClr>
          </a:solidFill>
        </a:fill>
      </a:tcStyle>
    </a:lastCol>
    <a:firstCol>
      <a:tcTxStyle b="on"/>
      <a:tcStyle>
        <a:tcBdr>
          <a:right>
            <a:ln w="25400" cmpd="sng">
              <a:solidFill>
                <a:schemeClr val="lt1"/>
              </a:solidFill>
            </a:ln>
          </a:right>
        </a:tcBdr>
        <a:fill>
          <a:solidFill>
            <a:schemeClr val="accent1">
              <a:shade val="60000"/>
            </a:schemeClr>
          </a:solidFill>
        </a:fill>
      </a:tcStyle>
    </a:firstCol>
    <a:lastRow>
      <a:tcTxStyle b="on"/>
      <a:tcStyle>
        <a:tcBdr>
          <a:top>
            <a:ln w="25400" cmpd="sng">
              <a:solidFill>
                <a:schemeClr val="lt1"/>
              </a:solidFill>
            </a:ln>
          </a:top>
        </a:tcBdr>
        <a:fill>
          <a:solidFill>
            <a:schemeClr val="accent1">
              <a:shade val="40000"/>
            </a:schemeClr>
          </a:solidFill>
        </a:fill>
      </a:tcStyle>
    </a:lastRow>
    <a:seCell>
      <a:tcStyle>
        <a:tcBdr>
          <a:left>
            <a:ln>
              <a:noFill/>
            </a:ln>
          </a:left>
        </a:tcBdr>
      </a:tcStyle>
    </a:seCell>
    <a:swCell>
      <a:tcStyle>
        <a:tcBdr>
          <a:right>
            <a:ln>
              <a:noFill/>
            </a:ln>
          </a:right>
        </a:tcBdr>
      </a:tcStyle>
    </a:swCell>
    <a:firstRow>
      <a:tcTxStyle b="on"/>
      <a:tcStyle>
        <a:tcBdr>
          <a:bottom>
            <a:ln w="25400" cmpd="sng">
              <a:solidFill>
                <a:schemeClr val="lt1"/>
              </a:solidFill>
            </a:ln>
          </a:bottom>
        </a:tcBdr>
        <a:fill>
          <a:solidFill>
            <a:schemeClr val="dk1"/>
          </a:solidFill>
        </a:fill>
      </a:tcStyle>
    </a:firstRow>
    <a:neCell>
      <a:tcStyle>
        <a:tcBdr>
          <a:left>
            <a:ln>
              <a:noFill/>
            </a:ln>
          </a:left>
        </a:tcBdr>
      </a:tcStyle>
    </a:neCell>
    <a:nwCell>
      <a:tcStyle>
        <a:tcBdr>
          <a:right>
            <a:ln>
              <a:noFill/>
            </a:ln>
          </a:right>
        </a:tcBdr>
      </a:tcStyle>
    </a:nwCell>
  </a:tblStyle>
  <a:tblStyle styleId="{5C22544A-7EE6-4342-B048-85BDC9FD1C3A}" styleName="中度样式 2 - 强调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3988" autoAdjust="0"/>
    <p:restoredTop sz="94670"/>
  </p:normalViewPr>
  <p:slideViewPr>
    <p:cSldViewPr snapToGrid="0" snapToObjects="1">
      <p:cViewPr>
        <p:scale>
          <a:sx n="146" d="100"/>
          <a:sy n="146" d="100"/>
        </p:scale>
        <p:origin x="248" y="480"/>
      </p:cViewPr>
      <p:guideLst>
        <p:guide orient="horz" pos="902"/>
        <p:guide orient="horz" pos="3042"/>
        <p:guide orient="horz" pos="202"/>
        <p:guide orient="horz" pos="697"/>
        <p:guide orient="horz" pos="1277"/>
        <p:guide orient="horz" pos="1457"/>
        <p:guide orient="horz" pos="1575"/>
        <p:guide orient="horz" pos="1769"/>
        <p:guide orient="horz" pos="2494"/>
        <p:guide orient="horz" pos="1153"/>
        <p:guide orient="horz" pos="338"/>
        <p:guide orient="horz" pos="200"/>
        <p:guide orient="horz" pos="2013"/>
        <p:guide orient="horz" pos="532"/>
        <p:guide pos="235"/>
        <p:guide pos="263"/>
      </p:guideLst>
    </p:cSldViewPr>
  </p:slideViewPr>
  <p:notesTextViewPr>
    <p:cViewPr>
      <p:scale>
        <a:sx n="100" d="100"/>
        <a:sy n="100" d="100"/>
      </p:scale>
      <p:origin x="0" y="0"/>
    </p:cViewPr>
  </p:notesTextViewPr>
  <p:sorterViewPr>
    <p:cViewPr varScale="1">
      <p:scale>
        <a:sx n="1" d="1"/>
        <a:sy n="1" d="1"/>
      </p:scale>
      <p:origin x="0" y="0"/>
    </p:cViewPr>
  </p:sorterViewPr>
  <p:notesViewPr>
    <p:cSldViewPr snapToGrid="0" snapToObjects="1">
      <p:cViewPr varScale="1">
        <p:scale>
          <a:sx n="88" d="100"/>
          <a:sy n="88" d="100"/>
        </p:scale>
        <p:origin x="3822" y="90"/>
      </p:cViewPr>
      <p:guideLst/>
    </p:cSldViewPr>
  </p:notesViewPr>
  <p:gridSpacing cx="76200" cy="76200"/>
</p:viewPr>
</file>

<file path=ppt/_rels/presentation.xml.rels><?xml version="1.0" encoding="UTF-8" standalone="yes"?>
<Relationships xmlns="http://schemas.openxmlformats.org/package/2006/relationships"><Relationship Id="rId9" Type="http://schemas.openxmlformats.org/officeDocument/2006/relationships/notesMaster" Target="notesMasters/notesMaster1.xml"/><Relationship Id="rId8" Type="http://schemas.openxmlformats.org/officeDocument/2006/relationships/slide" Target="slides/slide2.xml"/><Relationship Id="rId7" Type="http://schemas.openxmlformats.org/officeDocument/2006/relationships/slide" Target="slides/slide1.xml"/><Relationship Id="rId6" Type="http://schemas.openxmlformats.org/officeDocument/2006/relationships/slideMaster" Target="slideMasters/slideMaster5.xml"/><Relationship Id="rId5" Type="http://schemas.openxmlformats.org/officeDocument/2006/relationships/slideMaster" Target="slideMasters/slideMaster4.xml"/><Relationship Id="rId4" Type="http://schemas.openxmlformats.org/officeDocument/2006/relationships/slideMaster" Target="slideMasters/slideMaster3.xml"/><Relationship Id="rId3" Type="http://schemas.openxmlformats.org/officeDocument/2006/relationships/slideMaster" Target="slideMasters/slideMaster2.xml"/><Relationship Id="rId29" Type="http://schemas.openxmlformats.org/officeDocument/2006/relationships/tableStyles" Target="tableStyles.xml"/><Relationship Id="rId28" Type="http://schemas.openxmlformats.org/officeDocument/2006/relationships/viewProps" Target="viewProps.xml"/><Relationship Id="rId27" Type="http://schemas.openxmlformats.org/officeDocument/2006/relationships/presProps" Target="presProps.xml"/><Relationship Id="rId26" Type="http://schemas.openxmlformats.org/officeDocument/2006/relationships/slide" Target="slides/slide19.xml"/><Relationship Id="rId25" Type="http://schemas.openxmlformats.org/officeDocument/2006/relationships/slide" Target="slides/slide18.xml"/><Relationship Id="rId24" Type="http://schemas.openxmlformats.org/officeDocument/2006/relationships/slide" Target="slides/slide17.xml"/><Relationship Id="rId23" Type="http://schemas.openxmlformats.org/officeDocument/2006/relationships/slide" Target="slides/slide16.xml"/><Relationship Id="rId22" Type="http://schemas.openxmlformats.org/officeDocument/2006/relationships/slide" Target="slides/slide15.xml"/><Relationship Id="rId21" Type="http://schemas.openxmlformats.org/officeDocument/2006/relationships/slide" Target="slides/slide14.xml"/><Relationship Id="rId20" Type="http://schemas.openxmlformats.org/officeDocument/2006/relationships/slide" Target="slides/slide13.xml"/><Relationship Id="rId2" Type="http://schemas.openxmlformats.org/officeDocument/2006/relationships/theme" Target="theme/theme1.xml"/><Relationship Id="rId19" Type="http://schemas.openxmlformats.org/officeDocument/2006/relationships/slide" Target="slides/slide12.xml"/><Relationship Id="rId18" Type="http://schemas.openxmlformats.org/officeDocument/2006/relationships/slide" Target="slides/slide11.xml"/><Relationship Id="rId17" Type="http://schemas.openxmlformats.org/officeDocument/2006/relationships/slide" Target="slides/slide10.xml"/><Relationship Id="rId16" Type="http://schemas.openxmlformats.org/officeDocument/2006/relationships/slide" Target="slides/slide9.xml"/><Relationship Id="rId15" Type="http://schemas.openxmlformats.org/officeDocument/2006/relationships/slide" Target="slides/slide8.xml"/><Relationship Id="rId14" Type="http://schemas.openxmlformats.org/officeDocument/2006/relationships/slide" Target="slides/slide7.xml"/><Relationship Id="rId13" Type="http://schemas.openxmlformats.org/officeDocument/2006/relationships/slide" Target="slides/slide6.xml"/><Relationship Id="rId12" Type="http://schemas.openxmlformats.org/officeDocument/2006/relationships/slide" Target="slides/slide5.xml"/><Relationship Id="rId11" Type="http://schemas.openxmlformats.org/officeDocument/2006/relationships/slide" Target="slides/slide4.xml"/><Relationship Id="rId10" Type="http://schemas.openxmlformats.org/officeDocument/2006/relationships/slide" Target="slides/slide3.xml"/><Relationship Id="rId1" Type="http://schemas.openxmlformats.org/officeDocument/2006/relationships/slideMaster" Target="slideMasters/slide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6.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AU"/>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845E0994-EEBB-4F3C-85CF-142CB547D677}" type="datetimeFigureOut">
              <a:rPr lang="en-AU" smtClean="0"/>
            </a:fld>
            <a:endParaRPr lang="en-AU"/>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AU"/>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smtClean="0"/>
              <a:t>Click to edit Master text styles</a:t>
            </a:r>
            <a:endParaRPr lang="en-US" smtClean="0"/>
          </a:p>
          <a:p>
            <a:pPr lvl="1"/>
            <a:r>
              <a:rPr lang="en-US" smtClean="0"/>
              <a:t>Second level</a:t>
            </a:r>
            <a:endParaRPr lang="en-US" smtClean="0"/>
          </a:p>
          <a:p>
            <a:pPr lvl="2"/>
            <a:r>
              <a:rPr lang="en-US" smtClean="0"/>
              <a:t>Third level</a:t>
            </a:r>
            <a:endParaRPr lang="en-US" smtClean="0"/>
          </a:p>
          <a:p>
            <a:pPr lvl="3"/>
            <a:r>
              <a:rPr lang="en-US" smtClean="0"/>
              <a:t>Fourth level</a:t>
            </a:r>
            <a:endParaRPr lang="en-US" smtClean="0"/>
          </a:p>
          <a:p>
            <a:pPr lvl="4"/>
            <a:r>
              <a:rPr lang="en-US" smtClean="0"/>
              <a:t>Fifth level</a:t>
            </a:r>
            <a:endParaRPr lang="en-AU"/>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AU"/>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F0051C9E-A3A2-4416-A988-14420E760D2E}" type="slidenum">
              <a:rPr lang="en-AU" smtClean="0"/>
            </a:fld>
            <a:endParaRPr lang="en-AU"/>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xml"/></Relationships>
</file>

<file path=ppt/notesSlides/_rels/notesSlide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4.xml"/></Relationships>
</file>

<file path=ppt/notesSlides/_rels/notesSlide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9.xml"/></Relationships>
</file>

<file path=ppt/notesSlides/_rels/notesSlide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0.xml"/></Relationships>
</file>

<file path=ppt/notesSlides/_rels/notesSlide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3.xml"/></Relationships>
</file>

<file path=ppt/notesSlides/_rels/notesSlide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4.xml"/></Relationships>
</file>

<file path=ppt/notesSlides/_rels/notesSlide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5.xml"/></Relationships>
</file>

<file path=ppt/notesSlides/_rels/notesSlide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6.xml"/></Relationships>
</file>

<file path=ppt/notesSlides/_rels/notesSlide9.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8.xml"/></Relationships>
</file>

<file path=ppt/notesSlides/_rels/notesSlide10.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9.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8" name="Rectangle 7"/>
          <p:cNvSpPr>
            <a:spLocks noGrp="1" noChangeArrowheads="1"/>
          </p:cNvSpPr>
          <p:nvPr>
            <p:ph type="sldNum" sz="quarter" idx="5"/>
          </p:nvPr>
        </p:nvSpPr>
        <p:spPr>
          <a:noFill/>
        </p:spPr>
        <p:txBody>
          <a:bodyPr/>
          <a:lstStyle/>
          <a:p>
            <a:fld id="{5BBDA035-1450-CF47-A00D-B32BEFF7B187}" type="slidenum">
              <a:rPr lang="en-CA"/>
            </a:fld>
            <a:endParaRPr lang="en-CA"/>
          </a:p>
        </p:txBody>
      </p:sp>
      <p:sp>
        <p:nvSpPr>
          <p:cNvPr id="65539" name="Rectangle 2"/>
          <p:cNvSpPr>
            <a:spLocks noGrp="1" noRot="1" noChangeAspect="1" noChangeArrowheads="1" noTextEdit="1"/>
          </p:cNvSpPr>
          <p:nvPr>
            <p:ph type="sldImg"/>
          </p:nvPr>
        </p:nvSpPr>
        <p:spPr/>
      </p:sp>
      <p:sp>
        <p:nvSpPr>
          <p:cNvPr id="65540" name="Rectangle 3"/>
          <p:cNvSpPr>
            <a:spLocks noGrp="1" noChangeArrowheads="1"/>
          </p:cNvSpPr>
          <p:nvPr>
            <p:ph type="body" idx="1"/>
          </p:nvPr>
        </p:nvSpPr>
        <p:spPr>
          <a:noFill/>
        </p:spPr>
        <p:txBody>
          <a:bodyPr/>
          <a:lstStyle/>
          <a:p>
            <a:pPr eaLnBrk="1" hangingPunct="1"/>
            <a:endParaRPr lang="en-CA" dirty="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8" name="Rectangle 7"/>
          <p:cNvSpPr>
            <a:spLocks noGrp="1" noChangeArrowheads="1"/>
          </p:cNvSpPr>
          <p:nvPr>
            <p:ph type="sldNum" sz="quarter" idx="5"/>
          </p:nvPr>
        </p:nvSpPr>
        <p:spPr>
          <a:noFill/>
        </p:spPr>
        <p:txBody>
          <a:bodyPr/>
          <a:lstStyle/>
          <a:p>
            <a:fld id="{5BBDA035-1450-CF47-A00D-B32BEFF7B187}" type="slidenum">
              <a:rPr lang="en-CA"/>
            </a:fld>
            <a:endParaRPr lang="en-CA"/>
          </a:p>
        </p:txBody>
      </p:sp>
      <p:sp>
        <p:nvSpPr>
          <p:cNvPr id="65539" name="Rectangle 2"/>
          <p:cNvSpPr>
            <a:spLocks noGrp="1" noRot="1" noChangeAspect="1" noChangeArrowheads="1" noTextEdit="1"/>
          </p:cNvSpPr>
          <p:nvPr>
            <p:ph type="sldImg"/>
          </p:nvPr>
        </p:nvSpPr>
        <p:spPr/>
      </p:sp>
      <p:sp>
        <p:nvSpPr>
          <p:cNvPr id="65540" name="Rectangle 3"/>
          <p:cNvSpPr>
            <a:spLocks noGrp="1" noChangeArrowheads="1"/>
          </p:cNvSpPr>
          <p:nvPr>
            <p:ph type="body" idx="1"/>
          </p:nvPr>
        </p:nvSpPr>
        <p:spPr>
          <a:noFill/>
        </p:spPr>
        <p:txBody>
          <a:bodyPr/>
          <a:lstStyle/>
          <a:p>
            <a:pPr eaLnBrk="1" hangingPunct="1"/>
            <a:endParaRPr lang="en-CA" dirty="0"/>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0051C9E-A3A2-4416-A988-14420E760D2E}" type="slidenum">
              <a:rPr lang="en-AU" smtClean="0"/>
            </a:fld>
            <a:endParaRPr lang="en-AU"/>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AU" dirty="0"/>
          </a:p>
        </p:txBody>
      </p:sp>
      <p:sp>
        <p:nvSpPr>
          <p:cNvPr id="4" name="Slide Number Placeholder 3"/>
          <p:cNvSpPr>
            <a:spLocks noGrp="1"/>
          </p:cNvSpPr>
          <p:nvPr>
            <p:ph type="sldNum" sz="quarter" idx="10"/>
          </p:nvPr>
        </p:nvSpPr>
        <p:spPr/>
        <p:txBody>
          <a:bodyPr/>
          <a:lstStyle/>
          <a:p>
            <a:fld id="{D0D4767C-C083-3A4B-97D0-2EDFF0084CEF}" type="slidenum">
              <a:rPr lang="en-US" smtClean="0"/>
            </a:fld>
            <a:endParaRPr 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Rectangle 4"/>
          <p:cNvSpPr>
            <a:spLocks noGrp="1" noChangeArrowheads="1"/>
          </p:cNvSpPr>
          <p:nvPr>
            <p:ph type="ftr" sz="quarter" idx="4"/>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Tahoma" panose="020B0604030504040204" pitchFamily="34" charset="0"/>
              </a:defRPr>
            </a:lvl1pPr>
            <a:lvl2pPr marL="742950" indent="-285750">
              <a:defRPr>
                <a:solidFill>
                  <a:schemeClr val="tx1"/>
                </a:solidFill>
                <a:latin typeface="Tahoma" panose="020B0604030504040204" pitchFamily="34" charset="0"/>
              </a:defRPr>
            </a:lvl2pPr>
            <a:lvl3pPr marL="1143000" indent="-228600">
              <a:defRPr>
                <a:solidFill>
                  <a:schemeClr val="tx1"/>
                </a:solidFill>
                <a:latin typeface="Tahoma" panose="020B0604030504040204" pitchFamily="34" charset="0"/>
              </a:defRPr>
            </a:lvl3pPr>
            <a:lvl4pPr marL="1600200" indent="-228600">
              <a:defRPr>
                <a:solidFill>
                  <a:schemeClr val="tx1"/>
                </a:solidFill>
                <a:latin typeface="Tahoma" panose="020B0604030504040204" pitchFamily="34" charset="0"/>
              </a:defRPr>
            </a:lvl4pPr>
            <a:lvl5pPr marL="2057400" indent="-228600">
              <a:defRPr>
                <a:solidFill>
                  <a:schemeClr val="tx1"/>
                </a:solidFill>
                <a:latin typeface="Tahoma" panose="020B0604030504040204" pitchFamily="34" charset="0"/>
              </a:defRPr>
            </a:lvl5pPr>
            <a:lvl6pPr marL="2514600" indent="-228600" eaLnBrk="0" fontAlgn="base" hangingPunct="0">
              <a:spcBef>
                <a:spcPct val="0"/>
              </a:spcBef>
              <a:spcAft>
                <a:spcPct val="0"/>
              </a:spcAft>
              <a:defRPr>
                <a:solidFill>
                  <a:schemeClr val="tx1"/>
                </a:solidFill>
                <a:latin typeface="Tahoma" panose="020B0604030504040204" pitchFamily="34" charset="0"/>
              </a:defRPr>
            </a:lvl6pPr>
            <a:lvl7pPr marL="2971800" indent="-228600" eaLnBrk="0" fontAlgn="base" hangingPunct="0">
              <a:spcBef>
                <a:spcPct val="0"/>
              </a:spcBef>
              <a:spcAft>
                <a:spcPct val="0"/>
              </a:spcAft>
              <a:defRPr>
                <a:solidFill>
                  <a:schemeClr val="tx1"/>
                </a:solidFill>
                <a:latin typeface="Tahoma" panose="020B0604030504040204" pitchFamily="34" charset="0"/>
              </a:defRPr>
            </a:lvl7pPr>
            <a:lvl8pPr marL="3429000" indent="-228600" eaLnBrk="0" fontAlgn="base" hangingPunct="0">
              <a:spcBef>
                <a:spcPct val="0"/>
              </a:spcBef>
              <a:spcAft>
                <a:spcPct val="0"/>
              </a:spcAft>
              <a:defRPr>
                <a:solidFill>
                  <a:schemeClr val="tx1"/>
                </a:solidFill>
                <a:latin typeface="Tahoma" panose="020B0604030504040204" pitchFamily="34" charset="0"/>
              </a:defRPr>
            </a:lvl8pPr>
            <a:lvl9pPr marL="3886200" indent="-228600" eaLnBrk="0" fontAlgn="base" hangingPunct="0">
              <a:spcBef>
                <a:spcPct val="0"/>
              </a:spcBef>
              <a:spcAft>
                <a:spcPct val="0"/>
              </a:spcAft>
              <a:defRPr>
                <a:solidFill>
                  <a:schemeClr val="tx1"/>
                </a:solidFill>
                <a:latin typeface="Tahoma" panose="020B0604030504040204" pitchFamily="34" charset="0"/>
              </a:defRPr>
            </a:lvl9pPr>
          </a:lstStyle>
          <a:p>
            <a:r>
              <a:rPr lang="en-US" altLang="en-US">
                <a:latin typeface="Times New Roman" panose="02020603050405020304" pitchFamily="18" charset="0"/>
              </a:rPr>
              <a:t>© Gillian Ku, 2003. All rights reserved</a:t>
            </a:r>
            <a:endParaRPr lang="en-US" altLang="en-US">
              <a:latin typeface="Times New Roman" panose="02020603050405020304" pitchFamily="18" charset="0"/>
            </a:endParaRPr>
          </a:p>
        </p:txBody>
      </p:sp>
      <p:sp>
        <p:nvSpPr>
          <p:cNvPr id="38915" name="Rectangle 5"/>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Tahoma" panose="020B0604030504040204" pitchFamily="34" charset="0"/>
              </a:defRPr>
            </a:lvl1pPr>
            <a:lvl2pPr marL="742950" indent="-285750">
              <a:defRPr>
                <a:solidFill>
                  <a:schemeClr val="tx1"/>
                </a:solidFill>
                <a:latin typeface="Tahoma" panose="020B0604030504040204" pitchFamily="34" charset="0"/>
              </a:defRPr>
            </a:lvl2pPr>
            <a:lvl3pPr marL="1143000" indent="-228600">
              <a:defRPr>
                <a:solidFill>
                  <a:schemeClr val="tx1"/>
                </a:solidFill>
                <a:latin typeface="Tahoma" panose="020B0604030504040204" pitchFamily="34" charset="0"/>
              </a:defRPr>
            </a:lvl3pPr>
            <a:lvl4pPr marL="1600200" indent="-228600">
              <a:defRPr>
                <a:solidFill>
                  <a:schemeClr val="tx1"/>
                </a:solidFill>
                <a:latin typeface="Tahoma" panose="020B0604030504040204" pitchFamily="34" charset="0"/>
              </a:defRPr>
            </a:lvl4pPr>
            <a:lvl5pPr marL="2057400" indent="-228600">
              <a:defRPr>
                <a:solidFill>
                  <a:schemeClr val="tx1"/>
                </a:solidFill>
                <a:latin typeface="Tahoma" panose="020B0604030504040204" pitchFamily="34" charset="0"/>
              </a:defRPr>
            </a:lvl5pPr>
            <a:lvl6pPr marL="2514600" indent="-228600" eaLnBrk="0" fontAlgn="base" hangingPunct="0">
              <a:spcBef>
                <a:spcPct val="0"/>
              </a:spcBef>
              <a:spcAft>
                <a:spcPct val="0"/>
              </a:spcAft>
              <a:defRPr>
                <a:solidFill>
                  <a:schemeClr val="tx1"/>
                </a:solidFill>
                <a:latin typeface="Tahoma" panose="020B0604030504040204" pitchFamily="34" charset="0"/>
              </a:defRPr>
            </a:lvl6pPr>
            <a:lvl7pPr marL="2971800" indent="-228600" eaLnBrk="0" fontAlgn="base" hangingPunct="0">
              <a:spcBef>
                <a:spcPct val="0"/>
              </a:spcBef>
              <a:spcAft>
                <a:spcPct val="0"/>
              </a:spcAft>
              <a:defRPr>
                <a:solidFill>
                  <a:schemeClr val="tx1"/>
                </a:solidFill>
                <a:latin typeface="Tahoma" panose="020B0604030504040204" pitchFamily="34" charset="0"/>
              </a:defRPr>
            </a:lvl7pPr>
            <a:lvl8pPr marL="3429000" indent="-228600" eaLnBrk="0" fontAlgn="base" hangingPunct="0">
              <a:spcBef>
                <a:spcPct val="0"/>
              </a:spcBef>
              <a:spcAft>
                <a:spcPct val="0"/>
              </a:spcAft>
              <a:defRPr>
                <a:solidFill>
                  <a:schemeClr val="tx1"/>
                </a:solidFill>
                <a:latin typeface="Tahoma" panose="020B0604030504040204" pitchFamily="34" charset="0"/>
              </a:defRPr>
            </a:lvl8pPr>
            <a:lvl9pPr marL="3886200" indent="-228600" eaLnBrk="0" fontAlgn="base" hangingPunct="0">
              <a:spcBef>
                <a:spcPct val="0"/>
              </a:spcBef>
              <a:spcAft>
                <a:spcPct val="0"/>
              </a:spcAft>
              <a:defRPr>
                <a:solidFill>
                  <a:schemeClr val="tx1"/>
                </a:solidFill>
                <a:latin typeface="Tahoma" panose="020B0604030504040204" pitchFamily="34" charset="0"/>
              </a:defRPr>
            </a:lvl9pPr>
          </a:lstStyle>
          <a:p>
            <a:fld id="{60B8EAD1-930E-42A2-B402-A6F204CBC578}" type="slidenum">
              <a:rPr lang="en-US" altLang="en-US">
                <a:latin typeface="Times New Roman" panose="02020603050405020304" pitchFamily="18" charset="0"/>
              </a:rPr>
            </a:fld>
            <a:endParaRPr lang="en-US" altLang="en-US">
              <a:latin typeface="Times New Roman" panose="02020603050405020304" pitchFamily="18" charset="0"/>
            </a:endParaRPr>
          </a:p>
        </p:txBody>
      </p:sp>
      <p:sp>
        <p:nvSpPr>
          <p:cNvPr id="38916" name="Rectangle 2"/>
          <p:cNvSpPr>
            <a:spLocks noGrp="1" noRot="1" noChangeAspect="1" noChangeArrowheads="1" noTextEdit="1"/>
          </p:cNvSpPr>
          <p:nvPr>
            <p:ph type="sldImg"/>
          </p:nvPr>
        </p:nvSpPr>
        <p:spPr/>
      </p:sp>
      <p:sp>
        <p:nvSpPr>
          <p:cNvPr id="38917"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Lst>
        </p:spPr>
        <p:txBody>
          <a:bodyPr>
            <a:normAutofit/>
          </a:bodyPr>
          <a:lstStyle/>
          <a:p>
            <a:endParaRPr lang="en-US" altLang="en-US" sz="1000" dirty="0"/>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Rectangle 4"/>
          <p:cNvSpPr>
            <a:spLocks noGrp="1" noChangeArrowheads="1"/>
          </p:cNvSpPr>
          <p:nvPr>
            <p:ph type="ftr" sz="quarter" idx="4"/>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Tahoma" panose="020B0604030504040204" pitchFamily="34" charset="0"/>
              </a:defRPr>
            </a:lvl1pPr>
            <a:lvl2pPr marL="742950" indent="-285750">
              <a:defRPr>
                <a:solidFill>
                  <a:schemeClr val="tx1"/>
                </a:solidFill>
                <a:latin typeface="Tahoma" panose="020B0604030504040204" pitchFamily="34" charset="0"/>
              </a:defRPr>
            </a:lvl2pPr>
            <a:lvl3pPr marL="1143000" indent="-228600">
              <a:defRPr>
                <a:solidFill>
                  <a:schemeClr val="tx1"/>
                </a:solidFill>
                <a:latin typeface="Tahoma" panose="020B0604030504040204" pitchFamily="34" charset="0"/>
              </a:defRPr>
            </a:lvl3pPr>
            <a:lvl4pPr marL="1600200" indent="-228600">
              <a:defRPr>
                <a:solidFill>
                  <a:schemeClr val="tx1"/>
                </a:solidFill>
                <a:latin typeface="Tahoma" panose="020B0604030504040204" pitchFamily="34" charset="0"/>
              </a:defRPr>
            </a:lvl4pPr>
            <a:lvl5pPr marL="2057400" indent="-228600">
              <a:defRPr>
                <a:solidFill>
                  <a:schemeClr val="tx1"/>
                </a:solidFill>
                <a:latin typeface="Tahoma" panose="020B0604030504040204" pitchFamily="34" charset="0"/>
              </a:defRPr>
            </a:lvl5pPr>
            <a:lvl6pPr marL="2514600" indent="-228600" eaLnBrk="0" fontAlgn="base" hangingPunct="0">
              <a:spcBef>
                <a:spcPct val="0"/>
              </a:spcBef>
              <a:spcAft>
                <a:spcPct val="0"/>
              </a:spcAft>
              <a:defRPr>
                <a:solidFill>
                  <a:schemeClr val="tx1"/>
                </a:solidFill>
                <a:latin typeface="Tahoma" panose="020B0604030504040204" pitchFamily="34" charset="0"/>
              </a:defRPr>
            </a:lvl6pPr>
            <a:lvl7pPr marL="2971800" indent="-228600" eaLnBrk="0" fontAlgn="base" hangingPunct="0">
              <a:spcBef>
                <a:spcPct val="0"/>
              </a:spcBef>
              <a:spcAft>
                <a:spcPct val="0"/>
              </a:spcAft>
              <a:defRPr>
                <a:solidFill>
                  <a:schemeClr val="tx1"/>
                </a:solidFill>
                <a:latin typeface="Tahoma" panose="020B0604030504040204" pitchFamily="34" charset="0"/>
              </a:defRPr>
            </a:lvl7pPr>
            <a:lvl8pPr marL="3429000" indent="-228600" eaLnBrk="0" fontAlgn="base" hangingPunct="0">
              <a:spcBef>
                <a:spcPct val="0"/>
              </a:spcBef>
              <a:spcAft>
                <a:spcPct val="0"/>
              </a:spcAft>
              <a:defRPr>
                <a:solidFill>
                  <a:schemeClr val="tx1"/>
                </a:solidFill>
                <a:latin typeface="Tahoma" panose="020B0604030504040204" pitchFamily="34" charset="0"/>
              </a:defRPr>
            </a:lvl8pPr>
            <a:lvl9pPr marL="3886200" indent="-228600" eaLnBrk="0" fontAlgn="base" hangingPunct="0">
              <a:spcBef>
                <a:spcPct val="0"/>
              </a:spcBef>
              <a:spcAft>
                <a:spcPct val="0"/>
              </a:spcAft>
              <a:defRPr>
                <a:solidFill>
                  <a:schemeClr val="tx1"/>
                </a:solidFill>
                <a:latin typeface="Tahoma" panose="020B0604030504040204" pitchFamily="34" charset="0"/>
              </a:defRPr>
            </a:lvl9pPr>
          </a:lstStyle>
          <a:p>
            <a:r>
              <a:rPr lang="en-US" altLang="en-US">
                <a:latin typeface="Times New Roman" panose="02020603050405020304" pitchFamily="18" charset="0"/>
              </a:rPr>
              <a:t>© Gillian Ku, 2003. All rights reserved</a:t>
            </a:r>
            <a:endParaRPr lang="en-US" altLang="en-US">
              <a:latin typeface="Times New Roman" panose="02020603050405020304" pitchFamily="18" charset="0"/>
            </a:endParaRPr>
          </a:p>
        </p:txBody>
      </p:sp>
      <p:sp>
        <p:nvSpPr>
          <p:cNvPr id="38915" name="Rectangle 5"/>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Tahoma" panose="020B0604030504040204" pitchFamily="34" charset="0"/>
              </a:defRPr>
            </a:lvl1pPr>
            <a:lvl2pPr marL="742950" indent="-285750">
              <a:defRPr>
                <a:solidFill>
                  <a:schemeClr val="tx1"/>
                </a:solidFill>
                <a:latin typeface="Tahoma" panose="020B0604030504040204" pitchFamily="34" charset="0"/>
              </a:defRPr>
            </a:lvl2pPr>
            <a:lvl3pPr marL="1143000" indent="-228600">
              <a:defRPr>
                <a:solidFill>
                  <a:schemeClr val="tx1"/>
                </a:solidFill>
                <a:latin typeface="Tahoma" panose="020B0604030504040204" pitchFamily="34" charset="0"/>
              </a:defRPr>
            </a:lvl3pPr>
            <a:lvl4pPr marL="1600200" indent="-228600">
              <a:defRPr>
                <a:solidFill>
                  <a:schemeClr val="tx1"/>
                </a:solidFill>
                <a:latin typeface="Tahoma" panose="020B0604030504040204" pitchFamily="34" charset="0"/>
              </a:defRPr>
            </a:lvl4pPr>
            <a:lvl5pPr marL="2057400" indent="-228600">
              <a:defRPr>
                <a:solidFill>
                  <a:schemeClr val="tx1"/>
                </a:solidFill>
                <a:latin typeface="Tahoma" panose="020B0604030504040204" pitchFamily="34" charset="0"/>
              </a:defRPr>
            </a:lvl5pPr>
            <a:lvl6pPr marL="2514600" indent="-228600" eaLnBrk="0" fontAlgn="base" hangingPunct="0">
              <a:spcBef>
                <a:spcPct val="0"/>
              </a:spcBef>
              <a:spcAft>
                <a:spcPct val="0"/>
              </a:spcAft>
              <a:defRPr>
                <a:solidFill>
                  <a:schemeClr val="tx1"/>
                </a:solidFill>
                <a:latin typeface="Tahoma" panose="020B0604030504040204" pitchFamily="34" charset="0"/>
              </a:defRPr>
            </a:lvl6pPr>
            <a:lvl7pPr marL="2971800" indent="-228600" eaLnBrk="0" fontAlgn="base" hangingPunct="0">
              <a:spcBef>
                <a:spcPct val="0"/>
              </a:spcBef>
              <a:spcAft>
                <a:spcPct val="0"/>
              </a:spcAft>
              <a:defRPr>
                <a:solidFill>
                  <a:schemeClr val="tx1"/>
                </a:solidFill>
                <a:latin typeface="Tahoma" panose="020B0604030504040204" pitchFamily="34" charset="0"/>
              </a:defRPr>
            </a:lvl7pPr>
            <a:lvl8pPr marL="3429000" indent="-228600" eaLnBrk="0" fontAlgn="base" hangingPunct="0">
              <a:spcBef>
                <a:spcPct val="0"/>
              </a:spcBef>
              <a:spcAft>
                <a:spcPct val="0"/>
              </a:spcAft>
              <a:defRPr>
                <a:solidFill>
                  <a:schemeClr val="tx1"/>
                </a:solidFill>
                <a:latin typeface="Tahoma" panose="020B0604030504040204" pitchFamily="34" charset="0"/>
              </a:defRPr>
            </a:lvl8pPr>
            <a:lvl9pPr marL="3886200" indent="-228600" eaLnBrk="0" fontAlgn="base" hangingPunct="0">
              <a:spcBef>
                <a:spcPct val="0"/>
              </a:spcBef>
              <a:spcAft>
                <a:spcPct val="0"/>
              </a:spcAft>
              <a:defRPr>
                <a:solidFill>
                  <a:schemeClr val="tx1"/>
                </a:solidFill>
                <a:latin typeface="Tahoma" panose="020B0604030504040204" pitchFamily="34" charset="0"/>
              </a:defRPr>
            </a:lvl9pPr>
          </a:lstStyle>
          <a:p>
            <a:fld id="{60B8EAD1-930E-42A2-B402-A6F204CBC578}" type="slidenum">
              <a:rPr lang="en-US" altLang="en-US">
                <a:latin typeface="Times New Roman" panose="02020603050405020304" pitchFamily="18" charset="0"/>
              </a:rPr>
            </a:fld>
            <a:endParaRPr lang="en-US" altLang="en-US">
              <a:latin typeface="Times New Roman" panose="02020603050405020304" pitchFamily="18" charset="0"/>
            </a:endParaRPr>
          </a:p>
        </p:txBody>
      </p:sp>
      <p:sp>
        <p:nvSpPr>
          <p:cNvPr id="38916" name="Rectangle 2"/>
          <p:cNvSpPr>
            <a:spLocks noGrp="1" noRot="1" noChangeAspect="1" noChangeArrowheads="1" noTextEdit="1"/>
          </p:cNvSpPr>
          <p:nvPr>
            <p:ph type="sldImg"/>
          </p:nvPr>
        </p:nvSpPr>
        <p:spPr/>
      </p:sp>
      <p:sp>
        <p:nvSpPr>
          <p:cNvPr id="38917"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Lst>
        </p:spPr>
        <p:txBody>
          <a:bodyPr>
            <a:normAutofit/>
          </a:bodyPr>
          <a:lstStyle/>
          <a:p>
            <a:endParaRPr lang="en-US" altLang="en-US" sz="1000" dirty="0"/>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Rectangle 4"/>
          <p:cNvSpPr>
            <a:spLocks noGrp="1" noChangeArrowheads="1"/>
          </p:cNvSpPr>
          <p:nvPr>
            <p:ph type="ftr" sz="quarter" idx="4"/>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Tahoma" panose="020B0604030504040204" pitchFamily="34" charset="0"/>
              </a:defRPr>
            </a:lvl1pPr>
            <a:lvl2pPr marL="742950" indent="-285750">
              <a:defRPr>
                <a:solidFill>
                  <a:schemeClr val="tx1"/>
                </a:solidFill>
                <a:latin typeface="Tahoma" panose="020B0604030504040204" pitchFamily="34" charset="0"/>
              </a:defRPr>
            </a:lvl2pPr>
            <a:lvl3pPr marL="1143000" indent="-228600">
              <a:defRPr>
                <a:solidFill>
                  <a:schemeClr val="tx1"/>
                </a:solidFill>
                <a:latin typeface="Tahoma" panose="020B0604030504040204" pitchFamily="34" charset="0"/>
              </a:defRPr>
            </a:lvl3pPr>
            <a:lvl4pPr marL="1600200" indent="-228600">
              <a:defRPr>
                <a:solidFill>
                  <a:schemeClr val="tx1"/>
                </a:solidFill>
                <a:latin typeface="Tahoma" panose="020B0604030504040204" pitchFamily="34" charset="0"/>
              </a:defRPr>
            </a:lvl4pPr>
            <a:lvl5pPr marL="2057400" indent="-228600">
              <a:defRPr>
                <a:solidFill>
                  <a:schemeClr val="tx1"/>
                </a:solidFill>
                <a:latin typeface="Tahoma" panose="020B0604030504040204" pitchFamily="34" charset="0"/>
              </a:defRPr>
            </a:lvl5pPr>
            <a:lvl6pPr marL="2514600" indent="-228600" eaLnBrk="0" fontAlgn="base" hangingPunct="0">
              <a:spcBef>
                <a:spcPct val="0"/>
              </a:spcBef>
              <a:spcAft>
                <a:spcPct val="0"/>
              </a:spcAft>
              <a:defRPr>
                <a:solidFill>
                  <a:schemeClr val="tx1"/>
                </a:solidFill>
                <a:latin typeface="Tahoma" panose="020B0604030504040204" pitchFamily="34" charset="0"/>
              </a:defRPr>
            </a:lvl6pPr>
            <a:lvl7pPr marL="2971800" indent="-228600" eaLnBrk="0" fontAlgn="base" hangingPunct="0">
              <a:spcBef>
                <a:spcPct val="0"/>
              </a:spcBef>
              <a:spcAft>
                <a:spcPct val="0"/>
              </a:spcAft>
              <a:defRPr>
                <a:solidFill>
                  <a:schemeClr val="tx1"/>
                </a:solidFill>
                <a:latin typeface="Tahoma" panose="020B0604030504040204" pitchFamily="34" charset="0"/>
              </a:defRPr>
            </a:lvl7pPr>
            <a:lvl8pPr marL="3429000" indent="-228600" eaLnBrk="0" fontAlgn="base" hangingPunct="0">
              <a:spcBef>
                <a:spcPct val="0"/>
              </a:spcBef>
              <a:spcAft>
                <a:spcPct val="0"/>
              </a:spcAft>
              <a:defRPr>
                <a:solidFill>
                  <a:schemeClr val="tx1"/>
                </a:solidFill>
                <a:latin typeface="Tahoma" panose="020B0604030504040204" pitchFamily="34" charset="0"/>
              </a:defRPr>
            </a:lvl8pPr>
            <a:lvl9pPr marL="3886200" indent="-228600" eaLnBrk="0" fontAlgn="base" hangingPunct="0">
              <a:spcBef>
                <a:spcPct val="0"/>
              </a:spcBef>
              <a:spcAft>
                <a:spcPct val="0"/>
              </a:spcAft>
              <a:defRPr>
                <a:solidFill>
                  <a:schemeClr val="tx1"/>
                </a:solidFill>
                <a:latin typeface="Tahoma" panose="020B0604030504040204" pitchFamily="34" charset="0"/>
              </a:defRPr>
            </a:lvl9pPr>
          </a:lstStyle>
          <a:p>
            <a:r>
              <a:rPr lang="en-US" altLang="en-US">
                <a:latin typeface="Times New Roman" panose="02020603050405020304" pitchFamily="18" charset="0"/>
              </a:rPr>
              <a:t>© Gillian Ku, 2003. All rights reserved</a:t>
            </a:r>
            <a:endParaRPr lang="en-US" altLang="en-US">
              <a:latin typeface="Times New Roman" panose="02020603050405020304" pitchFamily="18" charset="0"/>
            </a:endParaRPr>
          </a:p>
        </p:txBody>
      </p:sp>
      <p:sp>
        <p:nvSpPr>
          <p:cNvPr id="38915" name="Rectangle 5"/>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Tahoma" panose="020B0604030504040204" pitchFamily="34" charset="0"/>
              </a:defRPr>
            </a:lvl1pPr>
            <a:lvl2pPr marL="742950" indent="-285750">
              <a:defRPr>
                <a:solidFill>
                  <a:schemeClr val="tx1"/>
                </a:solidFill>
                <a:latin typeface="Tahoma" panose="020B0604030504040204" pitchFamily="34" charset="0"/>
              </a:defRPr>
            </a:lvl2pPr>
            <a:lvl3pPr marL="1143000" indent="-228600">
              <a:defRPr>
                <a:solidFill>
                  <a:schemeClr val="tx1"/>
                </a:solidFill>
                <a:latin typeface="Tahoma" panose="020B0604030504040204" pitchFamily="34" charset="0"/>
              </a:defRPr>
            </a:lvl3pPr>
            <a:lvl4pPr marL="1600200" indent="-228600">
              <a:defRPr>
                <a:solidFill>
                  <a:schemeClr val="tx1"/>
                </a:solidFill>
                <a:latin typeface="Tahoma" panose="020B0604030504040204" pitchFamily="34" charset="0"/>
              </a:defRPr>
            </a:lvl4pPr>
            <a:lvl5pPr marL="2057400" indent="-228600">
              <a:defRPr>
                <a:solidFill>
                  <a:schemeClr val="tx1"/>
                </a:solidFill>
                <a:latin typeface="Tahoma" panose="020B0604030504040204" pitchFamily="34" charset="0"/>
              </a:defRPr>
            </a:lvl5pPr>
            <a:lvl6pPr marL="2514600" indent="-228600" eaLnBrk="0" fontAlgn="base" hangingPunct="0">
              <a:spcBef>
                <a:spcPct val="0"/>
              </a:spcBef>
              <a:spcAft>
                <a:spcPct val="0"/>
              </a:spcAft>
              <a:defRPr>
                <a:solidFill>
                  <a:schemeClr val="tx1"/>
                </a:solidFill>
                <a:latin typeface="Tahoma" panose="020B0604030504040204" pitchFamily="34" charset="0"/>
              </a:defRPr>
            </a:lvl6pPr>
            <a:lvl7pPr marL="2971800" indent="-228600" eaLnBrk="0" fontAlgn="base" hangingPunct="0">
              <a:spcBef>
                <a:spcPct val="0"/>
              </a:spcBef>
              <a:spcAft>
                <a:spcPct val="0"/>
              </a:spcAft>
              <a:defRPr>
                <a:solidFill>
                  <a:schemeClr val="tx1"/>
                </a:solidFill>
                <a:latin typeface="Tahoma" panose="020B0604030504040204" pitchFamily="34" charset="0"/>
              </a:defRPr>
            </a:lvl7pPr>
            <a:lvl8pPr marL="3429000" indent="-228600" eaLnBrk="0" fontAlgn="base" hangingPunct="0">
              <a:spcBef>
                <a:spcPct val="0"/>
              </a:spcBef>
              <a:spcAft>
                <a:spcPct val="0"/>
              </a:spcAft>
              <a:defRPr>
                <a:solidFill>
                  <a:schemeClr val="tx1"/>
                </a:solidFill>
                <a:latin typeface="Tahoma" panose="020B0604030504040204" pitchFamily="34" charset="0"/>
              </a:defRPr>
            </a:lvl8pPr>
            <a:lvl9pPr marL="3886200" indent="-228600" eaLnBrk="0" fontAlgn="base" hangingPunct="0">
              <a:spcBef>
                <a:spcPct val="0"/>
              </a:spcBef>
              <a:spcAft>
                <a:spcPct val="0"/>
              </a:spcAft>
              <a:defRPr>
                <a:solidFill>
                  <a:schemeClr val="tx1"/>
                </a:solidFill>
                <a:latin typeface="Tahoma" panose="020B0604030504040204" pitchFamily="34" charset="0"/>
              </a:defRPr>
            </a:lvl9pPr>
          </a:lstStyle>
          <a:p>
            <a:fld id="{60B8EAD1-930E-42A2-B402-A6F204CBC578}" type="slidenum">
              <a:rPr lang="en-US" altLang="en-US">
                <a:latin typeface="Times New Roman" panose="02020603050405020304" pitchFamily="18" charset="0"/>
              </a:rPr>
            </a:fld>
            <a:endParaRPr lang="en-US" altLang="en-US">
              <a:latin typeface="Times New Roman" panose="02020603050405020304" pitchFamily="18" charset="0"/>
            </a:endParaRPr>
          </a:p>
        </p:txBody>
      </p:sp>
      <p:sp>
        <p:nvSpPr>
          <p:cNvPr id="38916" name="Rectangle 2"/>
          <p:cNvSpPr>
            <a:spLocks noGrp="1" noRot="1" noChangeAspect="1" noChangeArrowheads="1" noTextEdit="1"/>
          </p:cNvSpPr>
          <p:nvPr>
            <p:ph type="sldImg"/>
          </p:nvPr>
        </p:nvSpPr>
        <p:spPr/>
      </p:sp>
      <p:sp>
        <p:nvSpPr>
          <p:cNvPr id="38917"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Lst>
        </p:spPr>
        <p:txBody>
          <a:bodyPr>
            <a:normAutofit/>
          </a:bodyPr>
          <a:lstStyle/>
          <a:p>
            <a:endParaRPr lang="en-US" altLang="en-US" sz="1000" dirty="0"/>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Slide Image Placeholder 1"/>
          <p:cNvSpPr/>
          <p:nvPr>
            <p:ph type="sldImg" idx="2"/>
          </p:nvPr>
        </p:nvSpPr>
        <p:spPr/>
      </p:sp>
      <p:sp>
        <p:nvSpPr>
          <p:cNvPr id="3" name="Text Placeholder 2"/>
          <p:cNvSpPr/>
          <p:nvPr>
            <p:ph type="body" idx="3"/>
          </p:nvPr>
        </p:nvSpPr>
        <p:spPr/>
        <p:txBody>
          <a:bodyPr/>
          <a:p>
            <a:endParaRPr lang="en-US"/>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8" name="Rectangle 7"/>
          <p:cNvSpPr>
            <a:spLocks noGrp="1" noChangeArrowheads="1"/>
          </p:cNvSpPr>
          <p:nvPr>
            <p:ph type="sldNum" sz="quarter" idx="5"/>
          </p:nvPr>
        </p:nvSpPr>
        <p:spPr>
          <a:noFill/>
        </p:spPr>
        <p:txBody>
          <a:bodyPr/>
          <a:lstStyle/>
          <a:p>
            <a:fld id="{4C734100-8263-A94D-9691-8C3686987A9E}" type="slidenum">
              <a:rPr lang="en-CA"/>
            </a:fld>
            <a:endParaRPr lang="en-CA"/>
          </a:p>
        </p:txBody>
      </p:sp>
      <p:sp>
        <p:nvSpPr>
          <p:cNvPr id="55299" name="Rectangle 2"/>
          <p:cNvSpPr>
            <a:spLocks noGrp="1" noRot="1" noChangeAspect="1" noChangeArrowheads="1" noTextEdit="1"/>
          </p:cNvSpPr>
          <p:nvPr>
            <p:ph type="sldImg"/>
          </p:nvPr>
        </p:nvSpPr>
        <p:spPr/>
      </p:sp>
      <p:sp>
        <p:nvSpPr>
          <p:cNvPr id="55300" name="Rectangle 3"/>
          <p:cNvSpPr>
            <a:spLocks noGrp="1" noChangeArrowheads="1"/>
          </p:cNvSpPr>
          <p:nvPr>
            <p:ph type="body" idx="1"/>
          </p:nvPr>
        </p:nvSpPr>
        <p:spPr>
          <a:noFill/>
        </p:spPr>
        <p:txBody>
          <a:bodyPr/>
          <a:lstStyle/>
          <a:p>
            <a:pPr eaLnBrk="1" hangingPunct="1"/>
            <a:endParaRPr lang="en-CA" dirty="0"/>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4" name="Rectangle 7"/>
          <p:cNvSpPr>
            <a:spLocks noGrp="1" noChangeArrowheads="1"/>
          </p:cNvSpPr>
          <p:nvPr>
            <p:ph type="sldNum" sz="quarter" idx="5"/>
          </p:nvPr>
        </p:nvSpPr>
        <p:spPr>
          <a:noFill/>
        </p:spPr>
        <p:txBody>
          <a:bodyPr/>
          <a:lstStyle/>
          <a:p>
            <a:fld id="{13CE4490-5365-484F-B255-73E94C6B4708}" type="slidenum">
              <a:rPr lang="en-CA"/>
            </a:fld>
            <a:endParaRPr lang="en-CA"/>
          </a:p>
        </p:txBody>
      </p:sp>
      <p:sp>
        <p:nvSpPr>
          <p:cNvPr id="59395" name="Rectangle 2"/>
          <p:cNvSpPr>
            <a:spLocks noGrp="1" noRot="1" noChangeAspect="1" noChangeArrowheads="1" noTextEdit="1"/>
          </p:cNvSpPr>
          <p:nvPr>
            <p:ph type="sldImg"/>
          </p:nvPr>
        </p:nvSpPr>
        <p:spPr/>
      </p:sp>
      <p:sp>
        <p:nvSpPr>
          <p:cNvPr id="59396" name="Rectangle 3"/>
          <p:cNvSpPr>
            <a:spLocks noGrp="1" noChangeArrowheads="1"/>
          </p:cNvSpPr>
          <p:nvPr>
            <p:ph type="body" idx="1"/>
          </p:nvPr>
        </p:nvSpPr>
        <p:spPr>
          <a:noFill/>
        </p:spPr>
        <p:txBody>
          <a:bodyPr/>
          <a:lstStyle/>
          <a:p>
            <a:pPr eaLnBrk="1" hangingPunct="1"/>
            <a:endParaRPr lang="en-CA" dirty="0"/>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6" name="Slide Number Placeholder 5"/>
          <p:cNvSpPr>
            <a:spLocks noGrp="1"/>
          </p:cNvSpPr>
          <p:nvPr>
            <p:ph type="sldNum" sz="quarter" idx="12"/>
          </p:nvPr>
        </p:nvSpPr>
        <p:spPr>
          <a:xfrm>
            <a:off x="6553200" y="4767263"/>
            <a:ext cx="2133600" cy="274637"/>
          </a:xfrm>
          <a:prstGeom prst="rect">
            <a:avLst/>
          </a:prstGeom>
        </p:spPr>
        <p:txBody>
          <a:bodyPr/>
          <a:lstStyle/>
          <a:p>
            <a:fld id="{24D7381B-9E71-0E48-AD4B-6C8B2D964AA8}" type="slidenum">
              <a:rPr lang="en-US" smtClean="0"/>
            </a:fld>
            <a:endParaRPr lang="en-US"/>
          </a:p>
        </p:txBody>
      </p:sp>
      <p:sp>
        <p:nvSpPr>
          <p:cNvPr id="10" name="Text Placeholder 9"/>
          <p:cNvSpPr>
            <a:spLocks noGrp="1"/>
          </p:cNvSpPr>
          <p:nvPr>
            <p:ph type="body" sz="quarter" idx="15" hasCustomPrompt="1"/>
          </p:nvPr>
        </p:nvSpPr>
        <p:spPr>
          <a:xfrm>
            <a:off x="276543" y="1884363"/>
            <a:ext cx="6088696" cy="487362"/>
          </a:xfrm>
          <a:prstGeom prst="rect">
            <a:avLst/>
          </a:prstGeom>
        </p:spPr>
        <p:txBody>
          <a:bodyPr vert="horz"/>
          <a:lstStyle>
            <a:lvl1pPr marL="0" indent="0" algn="l">
              <a:buNone/>
              <a:defRPr sz="3000">
                <a:solidFill>
                  <a:schemeClr val="tx1"/>
                </a:solidFill>
                <a:latin typeface="Arial Narrow" panose="020B0606020202030204"/>
                <a:cs typeface="Arial Narrow" panose="020B0606020202030204"/>
              </a:defRPr>
            </a:lvl1pPr>
          </a:lstStyle>
          <a:p>
            <a:pPr algn="l"/>
            <a:r>
              <a:rPr lang="en-US" sz="3000" dirty="0" smtClean="0">
                <a:solidFill>
                  <a:schemeClr val="tx1"/>
                </a:solidFill>
                <a:latin typeface="Arial Narrow" panose="020B0606020202030204"/>
                <a:cs typeface="Arial Narrow" panose="020B0606020202030204"/>
              </a:rPr>
              <a:t>TITLE PAGE (30pt Arial Narrow)</a:t>
            </a:r>
            <a:endParaRPr lang="en-US" sz="3000" dirty="0">
              <a:solidFill>
                <a:schemeClr val="tx1"/>
              </a:solidFill>
              <a:latin typeface="Arial Narrow" panose="020B0606020202030204"/>
              <a:cs typeface="Arial Narrow" panose="020B0606020202030204"/>
            </a:endParaRPr>
          </a:p>
        </p:txBody>
      </p:sp>
      <p:sp>
        <p:nvSpPr>
          <p:cNvPr id="12" name="Text Placeholder 11"/>
          <p:cNvSpPr>
            <a:spLocks noGrp="1"/>
          </p:cNvSpPr>
          <p:nvPr>
            <p:ph type="body" sz="quarter" idx="16" hasCustomPrompt="1"/>
          </p:nvPr>
        </p:nvSpPr>
        <p:spPr>
          <a:xfrm>
            <a:off x="276542" y="2646680"/>
            <a:ext cx="6088697" cy="487363"/>
          </a:xfrm>
          <a:prstGeom prst="rect">
            <a:avLst/>
          </a:prstGeom>
        </p:spPr>
        <p:txBody>
          <a:bodyPr vert="horz"/>
          <a:lstStyle>
            <a:lvl1pPr marL="0" indent="0" algn="l">
              <a:buNone/>
              <a:defRPr sz="1800" baseline="0">
                <a:solidFill>
                  <a:srgbClr val="000000"/>
                </a:solidFill>
                <a:latin typeface="Arial Narrow" panose="020B0606020202030204"/>
                <a:cs typeface="Arial Narrow" panose="020B0606020202030204"/>
              </a:defRPr>
            </a:lvl1pPr>
          </a:lstStyle>
          <a:p>
            <a:pPr algn="l"/>
            <a:r>
              <a:rPr lang="en-GB" sz="1800" baseline="30000" dirty="0" smtClean="0">
                <a:solidFill>
                  <a:srgbClr val="000000"/>
                </a:solidFill>
                <a:latin typeface="Arial Narrow" panose="020B0606020202030204"/>
                <a:cs typeface="Arial Narrow" panose="020B0606020202030204"/>
              </a:rPr>
              <a:t>SUB HEADLINE / PRESENTER (18pt Arial Narrow)</a:t>
            </a:r>
            <a:endParaRPr lang="en-GB" sz="1800" baseline="30000" dirty="0">
              <a:solidFill>
                <a:srgbClr val="000000"/>
              </a:solidFill>
              <a:latin typeface="Arial Narrow" panose="020B0606020202030204"/>
              <a:cs typeface="Arial Narrow" panose="020B0606020202030204"/>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8" name="Slide Number Placeholder 6"/>
          <p:cNvSpPr txBox="1"/>
          <p:nvPr userDrawn="1"/>
        </p:nvSpPr>
        <p:spPr>
          <a:xfrm>
            <a:off x="4076885" y="4608512"/>
            <a:ext cx="990230" cy="365125"/>
          </a:xfrm>
          <a:prstGeom prst="rect">
            <a:avLst/>
          </a:prstGeom>
        </p:spPr>
        <p:txBody>
          <a:bodyPr vert="horz" lIns="91440" tIns="45720" rIns="91440" bIns="45720" rtlCol="0" anchor="ctr"/>
          <a:lstStyle>
            <a:defPPr>
              <a:defRPr lang="en-US"/>
            </a:defPPr>
            <a:lvl1pPr marL="0" algn="l" defTabSz="457200" rtl="0" eaLnBrk="1" latinLnBrk="0" hangingPunct="1">
              <a:defRPr sz="2400" kern="1200">
                <a:solidFill>
                  <a:schemeClr val="tx1"/>
                </a:solidFill>
                <a:latin typeface="Arial Narrow" panose="020B0606020202030204"/>
                <a:ea typeface="+mn-ea"/>
                <a:cs typeface="Arial Narrow" panose="020B0606020202030204"/>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ctr"/>
            <a:fld id="{14B116A7-1BBE-0246-8B18-68B8A757ECD8}" type="slidenum">
              <a:rPr lang="en-US" smtClean="0"/>
            </a:fld>
            <a:endParaRPr lang="en-US" dirty="0"/>
          </a:p>
        </p:txBody>
      </p:sp>
      <p:sp>
        <p:nvSpPr>
          <p:cNvPr id="3" name="Text Placeholder 2"/>
          <p:cNvSpPr>
            <a:spLocks noGrp="1"/>
          </p:cNvSpPr>
          <p:nvPr>
            <p:ph type="body" sz="quarter" idx="10" hasCustomPrompt="1"/>
          </p:nvPr>
        </p:nvSpPr>
        <p:spPr>
          <a:xfrm>
            <a:off x="279082" y="119856"/>
            <a:ext cx="8641398" cy="469424"/>
          </a:xfrm>
          <a:prstGeom prst="rect">
            <a:avLst/>
          </a:prstGeom>
        </p:spPr>
        <p:txBody>
          <a:bodyPr vert="horz"/>
          <a:lstStyle>
            <a:lvl1pPr marL="0" indent="0">
              <a:buNone/>
              <a:defRPr sz="2400">
                <a:solidFill>
                  <a:schemeClr val="tx1"/>
                </a:solidFill>
                <a:latin typeface="Arial Narrow" panose="020B0606020202030204"/>
                <a:cs typeface="Arial Narrow" panose="020B0606020202030204"/>
              </a:defRPr>
            </a:lvl1pPr>
          </a:lstStyle>
          <a:p>
            <a:r>
              <a:rPr lang="en-AU" dirty="0" smtClean="0"/>
              <a:t>CLICK TO EDIT MASTER TITLE STYLE</a:t>
            </a:r>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9" name="Content Placeholder 2"/>
          <p:cNvSpPr>
            <a:spLocks noGrp="1"/>
          </p:cNvSpPr>
          <p:nvPr>
            <p:ph sz="half" idx="1"/>
          </p:nvPr>
        </p:nvSpPr>
        <p:spPr>
          <a:xfrm>
            <a:off x="262110" y="999825"/>
            <a:ext cx="8319621" cy="3225701"/>
          </a:xfrm>
          <a:prstGeom prst="rect">
            <a:avLst/>
          </a:prstGeom>
        </p:spPr>
        <p:txBody>
          <a:bodyPr/>
          <a:lstStyle>
            <a:lvl1pPr marL="342900" indent="-342900">
              <a:buFont typeface="Wingdings" panose="05000000000000000000" pitchFamily="2" charset="2"/>
              <a:buChar char="§"/>
              <a:defRPr sz="2400">
                <a:latin typeface="Arial" panose="020B0604020202020204"/>
                <a:cs typeface="Arial" panose="020B0604020202020204"/>
              </a:defRPr>
            </a:lvl1pPr>
            <a:lvl2pPr>
              <a:defRPr sz="2000">
                <a:latin typeface="Arial" panose="020B0604020202020204"/>
                <a:cs typeface="Arial" panose="020B0604020202020204"/>
              </a:defRPr>
            </a:lvl2pPr>
            <a:lvl3pPr marL="1143000" indent="-228600">
              <a:buFont typeface="Wingdings" panose="05000000000000000000" pitchFamily="2" charset="2"/>
              <a:buChar char="§"/>
              <a:defRPr sz="1800">
                <a:latin typeface="Arial" panose="020B0604020202020204"/>
                <a:cs typeface="Arial" panose="020B0604020202020204"/>
              </a:defRPr>
            </a:lvl3pPr>
            <a:lvl4pPr>
              <a:defRPr sz="1600">
                <a:latin typeface="Arial" panose="020B0604020202020204"/>
                <a:cs typeface="Arial" panose="020B0604020202020204"/>
              </a:defRPr>
            </a:lvl4pPr>
            <a:lvl5pPr>
              <a:defRPr sz="1800">
                <a:latin typeface="Arial" panose="020B0604020202020204"/>
                <a:cs typeface="Arial" panose="020B0604020202020204"/>
              </a:defRPr>
            </a:lvl5pPr>
            <a:lvl6pPr>
              <a:defRPr sz="1800"/>
            </a:lvl6pPr>
            <a:lvl7pPr>
              <a:defRPr sz="1800"/>
            </a:lvl7pPr>
            <a:lvl8pPr>
              <a:defRPr sz="1800"/>
            </a:lvl8pPr>
            <a:lvl9pPr>
              <a:defRPr sz="1800"/>
            </a:lvl9pPr>
          </a:lstStyle>
          <a:p>
            <a:pPr lvl="0"/>
            <a:r>
              <a:rPr lang="en-AU" dirty="0" smtClean="0"/>
              <a:t>Click to edit Master text styles</a:t>
            </a:r>
            <a:endParaRPr lang="en-AU" dirty="0" smtClean="0"/>
          </a:p>
          <a:p>
            <a:pPr lvl="1"/>
            <a:r>
              <a:rPr lang="en-AU" dirty="0" smtClean="0"/>
              <a:t>Second level</a:t>
            </a:r>
            <a:endParaRPr lang="en-AU" dirty="0" smtClean="0"/>
          </a:p>
          <a:p>
            <a:pPr lvl="2"/>
            <a:r>
              <a:rPr lang="en-AU" dirty="0" smtClean="0"/>
              <a:t>Third level</a:t>
            </a:r>
            <a:endParaRPr lang="en-AU" dirty="0" smtClean="0"/>
          </a:p>
          <a:p>
            <a:pPr lvl="3"/>
            <a:r>
              <a:rPr lang="en-AU" dirty="0" smtClean="0"/>
              <a:t>Fourth level</a:t>
            </a:r>
            <a:endParaRPr lang="en-AU" dirty="0" smtClean="0"/>
          </a:p>
        </p:txBody>
      </p:sp>
      <p:sp>
        <p:nvSpPr>
          <p:cNvPr id="10" name="Slide Number Placeholder 6"/>
          <p:cNvSpPr txBox="1"/>
          <p:nvPr userDrawn="1"/>
        </p:nvSpPr>
        <p:spPr>
          <a:xfrm>
            <a:off x="4076885" y="4608512"/>
            <a:ext cx="990230" cy="365125"/>
          </a:xfrm>
          <a:prstGeom prst="rect">
            <a:avLst/>
          </a:prstGeom>
        </p:spPr>
        <p:txBody>
          <a:bodyPr vert="horz" lIns="91440" tIns="45720" rIns="91440" bIns="45720" rtlCol="0" anchor="ctr"/>
          <a:lstStyle>
            <a:defPPr>
              <a:defRPr lang="en-US"/>
            </a:defPPr>
            <a:lvl1pPr marL="0" algn="l" defTabSz="457200" rtl="0" eaLnBrk="1" latinLnBrk="0" hangingPunct="1">
              <a:defRPr sz="2400" kern="1200">
                <a:solidFill>
                  <a:schemeClr val="tx1"/>
                </a:solidFill>
                <a:latin typeface="Arial Narrow" panose="020B0606020202030204"/>
                <a:ea typeface="+mn-ea"/>
                <a:cs typeface="Arial Narrow" panose="020B0606020202030204"/>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ctr"/>
            <a:fld id="{14B116A7-1BBE-0246-8B18-68B8A757ECD8}" type="slidenum">
              <a:rPr lang="en-US" smtClean="0"/>
            </a:fld>
            <a:endParaRPr lang="en-US" dirty="0"/>
          </a:p>
        </p:txBody>
      </p:sp>
      <p:sp>
        <p:nvSpPr>
          <p:cNvPr id="5" name="Text Placeholder 2"/>
          <p:cNvSpPr>
            <a:spLocks noGrp="1"/>
          </p:cNvSpPr>
          <p:nvPr>
            <p:ph type="body" sz="quarter" idx="10" hasCustomPrompt="1"/>
          </p:nvPr>
        </p:nvSpPr>
        <p:spPr>
          <a:xfrm>
            <a:off x="279082" y="119856"/>
            <a:ext cx="8641398" cy="469424"/>
          </a:xfrm>
          <a:prstGeom prst="rect">
            <a:avLst/>
          </a:prstGeom>
        </p:spPr>
        <p:txBody>
          <a:bodyPr vert="horz"/>
          <a:lstStyle>
            <a:lvl1pPr marL="0" indent="0">
              <a:buNone/>
              <a:defRPr sz="2400">
                <a:solidFill>
                  <a:schemeClr val="tx1"/>
                </a:solidFill>
                <a:latin typeface="Arial Narrow" panose="020B0606020202030204"/>
                <a:cs typeface="Arial Narrow" panose="020B0606020202030204"/>
              </a:defRPr>
            </a:lvl1pPr>
          </a:lstStyle>
          <a:p>
            <a:r>
              <a:rPr lang="en-AU" dirty="0" smtClean="0"/>
              <a:t>CLICK TO EDIT MASTER TITLE STYLE</a:t>
            </a:r>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Section Header">
    <p:spTree>
      <p:nvGrpSpPr>
        <p:cNvPr id="1" name=""/>
        <p:cNvGrpSpPr/>
        <p:nvPr/>
      </p:nvGrpSpPr>
      <p:grpSpPr>
        <a:xfrm>
          <a:off x="0" y="0"/>
          <a:ext cx="0" cy="0"/>
          <a:chOff x="0" y="0"/>
          <a:chExt cx="0" cy="0"/>
        </a:xfrm>
      </p:grpSpPr>
      <p:sp>
        <p:nvSpPr>
          <p:cNvPr id="8" name="Slide Number Placeholder 6"/>
          <p:cNvSpPr txBox="1"/>
          <p:nvPr userDrawn="1"/>
        </p:nvSpPr>
        <p:spPr>
          <a:xfrm>
            <a:off x="4076885" y="4608512"/>
            <a:ext cx="990230" cy="365125"/>
          </a:xfrm>
          <a:prstGeom prst="rect">
            <a:avLst/>
          </a:prstGeom>
        </p:spPr>
        <p:txBody>
          <a:bodyPr vert="horz" lIns="91440" tIns="45720" rIns="91440" bIns="45720" rtlCol="0" anchor="ctr"/>
          <a:lstStyle>
            <a:defPPr>
              <a:defRPr lang="en-US"/>
            </a:defPPr>
            <a:lvl1pPr marL="0" algn="l" defTabSz="457200" rtl="0" eaLnBrk="1" latinLnBrk="0" hangingPunct="1">
              <a:defRPr sz="2400" kern="1200">
                <a:solidFill>
                  <a:schemeClr val="tx1"/>
                </a:solidFill>
                <a:latin typeface="Arial Narrow" panose="020B0606020202030204"/>
                <a:ea typeface="+mn-ea"/>
                <a:cs typeface="Arial Narrow" panose="020B0606020202030204"/>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ctr"/>
            <a:fld id="{14B116A7-1BBE-0246-8B18-68B8A757ECD8}" type="slidenum">
              <a:rPr lang="en-US" smtClean="0"/>
            </a:fld>
            <a:endParaRPr lang="en-US" dirty="0"/>
          </a:p>
        </p:txBody>
      </p:sp>
      <p:sp>
        <p:nvSpPr>
          <p:cNvPr id="9" name="Content Placeholder 2"/>
          <p:cNvSpPr>
            <a:spLocks noGrp="1"/>
          </p:cNvSpPr>
          <p:nvPr>
            <p:ph sz="half" idx="1"/>
          </p:nvPr>
        </p:nvSpPr>
        <p:spPr>
          <a:xfrm>
            <a:off x="256066" y="1005931"/>
            <a:ext cx="4038600" cy="3089329"/>
          </a:xfrm>
          <a:prstGeom prst="rect">
            <a:avLst/>
          </a:prstGeom>
        </p:spPr>
        <p:txBody>
          <a:bodyPr/>
          <a:lstStyle>
            <a:lvl1pPr marL="342900" indent="-342900">
              <a:buFont typeface="Wingdings" panose="05000000000000000000" pitchFamily="2" charset="2"/>
              <a:buChar char="§"/>
              <a:defRPr sz="2400">
                <a:latin typeface="Arial" panose="020B0604020202020204"/>
                <a:cs typeface="Arial" panose="020B0604020202020204"/>
              </a:defRPr>
            </a:lvl1pPr>
            <a:lvl2pPr>
              <a:defRPr sz="2000">
                <a:latin typeface="Arial" panose="020B0604020202020204"/>
                <a:cs typeface="Arial" panose="020B0604020202020204"/>
              </a:defRPr>
            </a:lvl2pPr>
            <a:lvl3pPr marL="1143000" indent="-228600">
              <a:buFont typeface="Wingdings" panose="05000000000000000000" pitchFamily="2" charset="2"/>
              <a:buChar char="§"/>
              <a:defRPr sz="1800">
                <a:latin typeface="Arial" panose="020B0604020202020204"/>
                <a:cs typeface="Arial" panose="020B0604020202020204"/>
              </a:defRPr>
            </a:lvl3pPr>
            <a:lvl4pPr>
              <a:defRPr sz="1600">
                <a:latin typeface="Arial" panose="020B0604020202020204"/>
                <a:cs typeface="Arial" panose="020B0604020202020204"/>
              </a:defRPr>
            </a:lvl4pPr>
            <a:lvl5pPr>
              <a:defRPr sz="1800">
                <a:latin typeface="Arial" panose="020B0604020202020204"/>
                <a:cs typeface="Arial" panose="020B0604020202020204"/>
              </a:defRPr>
            </a:lvl5pPr>
            <a:lvl6pPr>
              <a:defRPr sz="1800"/>
            </a:lvl6pPr>
            <a:lvl7pPr>
              <a:defRPr sz="1800"/>
            </a:lvl7pPr>
            <a:lvl8pPr>
              <a:defRPr sz="1800"/>
            </a:lvl8pPr>
            <a:lvl9pPr>
              <a:defRPr sz="1800"/>
            </a:lvl9pPr>
          </a:lstStyle>
          <a:p>
            <a:pPr lvl="0"/>
            <a:r>
              <a:rPr lang="en-AU" dirty="0" smtClean="0"/>
              <a:t>Click to edit Master text styles</a:t>
            </a:r>
            <a:endParaRPr lang="en-AU" dirty="0" smtClean="0"/>
          </a:p>
          <a:p>
            <a:pPr lvl="1"/>
            <a:r>
              <a:rPr lang="en-AU" dirty="0" smtClean="0"/>
              <a:t>Second level</a:t>
            </a:r>
            <a:endParaRPr lang="en-AU" dirty="0" smtClean="0"/>
          </a:p>
          <a:p>
            <a:pPr lvl="2"/>
            <a:r>
              <a:rPr lang="en-AU" dirty="0" smtClean="0"/>
              <a:t>Third level</a:t>
            </a:r>
            <a:endParaRPr lang="en-AU" dirty="0" smtClean="0"/>
          </a:p>
          <a:p>
            <a:pPr lvl="3"/>
            <a:r>
              <a:rPr lang="en-AU" dirty="0" smtClean="0"/>
              <a:t>Fourth level</a:t>
            </a:r>
            <a:endParaRPr lang="en-AU" dirty="0" smtClean="0"/>
          </a:p>
        </p:txBody>
      </p:sp>
      <p:sp>
        <p:nvSpPr>
          <p:cNvPr id="10" name="Content Placeholder 3"/>
          <p:cNvSpPr>
            <a:spLocks noGrp="1"/>
          </p:cNvSpPr>
          <p:nvPr>
            <p:ph sz="half" idx="2"/>
          </p:nvPr>
        </p:nvSpPr>
        <p:spPr>
          <a:xfrm>
            <a:off x="4553746" y="1005931"/>
            <a:ext cx="4038600" cy="3089329"/>
          </a:xfrm>
          <a:prstGeom prst="rect">
            <a:avLst/>
          </a:prstGeom>
        </p:spPr>
        <p:txBody>
          <a:bodyPr/>
          <a:lstStyle>
            <a:lvl1pPr marL="342900" indent="-342900">
              <a:buFont typeface="Wingdings" panose="05000000000000000000" pitchFamily="2" charset="2"/>
              <a:buChar char="§"/>
              <a:defRPr sz="2400">
                <a:latin typeface="Arial" panose="020B0604020202020204"/>
                <a:cs typeface="Arial" panose="020B0604020202020204"/>
              </a:defRPr>
            </a:lvl1pPr>
            <a:lvl2pPr>
              <a:defRPr sz="2000">
                <a:latin typeface="Arial" panose="020B0604020202020204"/>
                <a:cs typeface="Arial" panose="020B0604020202020204"/>
              </a:defRPr>
            </a:lvl2pPr>
            <a:lvl3pPr marL="1143000" indent="-228600">
              <a:buFont typeface="Wingdings" panose="05000000000000000000" pitchFamily="2" charset="2"/>
              <a:buChar char="§"/>
              <a:defRPr sz="1800">
                <a:latin typeface="Arial" panose="020B0604020202020204"/>
                <a:cs typeface="Arial" panose="020B0604020202020204"/>
              </a:defRPr>
            </a:lvl3pPr>
            <a:lvl4pPr>
              <a:defRPr sz="1600">
                <a:latin typeface="Arial" panose="020B0604020202020204"/>
                <a:cs typeface="Arial" panose="020B0604020202020204"/>
              </a:defRPr>
            </a:lvl4pPr>
            <a:lvl5pPr>
              <a:defRPr sz="1800">
                <a:latin typeface="Arial" panose="020B0604020202020204"/>
                <a:cs typeface="Arial" panose="020B0604020202020204"/>
              </a:defRPr>
            </a:lvl5pPr>
            <a:lvl6pPr>
              <a:defRPr sz="1800"/>
            </a:lvl6pPr>
            <a:lvl7pPr>
              <a:defRPr sz="1800"/>
            </a:lvl7pPr>
            <a:lvl8pPr>
              <a:defRPr sz="1800"/>
            </a:lvl8pPr>
            <a:lvl9pPr>
              <a:defRPr sz="1800"/>
            </a:lvl9pPr>
          </a:lstStyle>
          <a:p>
            <a:pPr lvl="0"/>
            <a:r>
              <a:rPr lang="en-AU" dirty="0" smtClean="0"/>
              <a:t>Click to edit Master text styles</a:t>
            </a:r>
            <a:endParaRPr lang="en-AU" dirty="0" smtClean="0"/>
          </a:p>
          <a:p>
            <a:pPr lvl="1"/>
            <a:r>
              <a:rPr lang="en-AU" dirty="0" smtClean="0"/>
              <a:t>Second level</a:t>
            </a:r>
            <a:endParaRPr lang="en-AU" dirty="0" smtClean="0"/>
          </a:p>
          <a:p>
            <a:pPr lvl="2"/>
            <a:r>
              <a:rPr lang="en-AU" dirty="0" smtClean="0"/>
              <a:t>Third level</a:t>
            </a:r>
            <a:endParaRPr lang="en-AU" dirty="0" smtClean="0"/>
          </a:p>
          <a:p>
            <a:pPr lvl="3"/>
            <a:r>
              <a:rPr lang="en-AU" dirty="0" smtClean="0"/>
              <a:t>Fourth level</a:t>
            </a:r>
            <a:endParaRPr lang="en-AU" dirty="0" smtClean="0"/>
          </a:p>
        </p:txBody>
      </p:sp>
      <p:sp>
        <p:nvSpPr>
          <p:cNvPr id="6" name="Text Placeholder 2"/>
          <p:cNvSpPr>
            <a:spLocks noGrp="1"/>
          </p:cNvSpPr>
          <p:nvPr>
            <p:ph type="body" sz="quarter" idx="10" hasCustomPrompt="1"/>
          </p:nvPr>
        </p:nvSpPr>
        <p:spPr>
          <a:xfrm>
            <a:off x="279082" y="119856"/>
            <a:ext cx="8641398" cy="469424"/>
          </a:xfrm>
          <a:prstGeom prst="rect">
            <a:avLst/>
          </a:prstGeom>
        </p:spPr>
        <p:txBody>
          <a:bodyPr vert="horz"/>
          <a:lstStyle>
            <a:lvl1pPr marL="0" indent="0">
              <a:buNone/>
              <a:defRPr sz="2400">
                <a:solidFill>
                  <a:schemeClr val="tx1"/>
                </a:solidFill>
                <a:latin typeface="Arial Narrow" panose="020B0606020202030204"/>
                <a:cs typeface="Arial Narrow" panose="020B0606020202030204"/>
              </a:defRPr>
            </a:lvl1pPr>
          </a:lstStyle>
          <a:p>
            <a:r>
              <a:rPr lang="en-AU" dirty="0" smtClean="0"/>
              <a:t>CLICK TO EDIT MASTER TITLE STYLE</a:t>
            </a:r>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9" name="Picture Placeholder 2"/>
          <p:cNvSpPr>
            <a:spLocks noGrp="1"/>
          </p:cNvSpPr>
          <p:nvPr>
            <p:ph type="pic" idx="15"/>
          </p:nvPr>
        </p:nvSpPr>
        <p:spPr>
          <a:xfrm>
            <a:off x="3197172" y="996950"/>
            <a:ext cx="5511828" cy="2998993"/>
          </a:xfrm>
          <a:prstGeom prst="rect">
            <a:avLst/>
          </a:prstGeom>
        </p:spPr>
        <p:txBody>
          <a:bodyPr/>
          <a:lstStyle>
            <a:lvl1pPr marL="0" indent="0">
              <a:buNone/>
              <a:defRPr sz="3200">
                <a:latin typeface="Arial" panose="020B0604020202020204"/>
                <a:cs typeface="Arial" panose="020B0604020202020204"/>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
        <p:nvSpPr>
          <p:cNvPr id="10" name="Content Placeholder 2"/>
          <p:cNvSpPr>
            <a:spLocks noGrp="1"/>
          </p:cNvSpPr>
          <p:nvPr>
            <p:ph idx="14"/>
          </p:nvPr>
        </p:nvSpPr>
        <p:spPr>
          <a:xfrm>
            <a:off x="261414" y="996950"/>
            <a:ext cx="2484666" cy="2998993"/>
          </a:xfrm>
          <a:prstGeom prst="rect">
            <a:avLst/>
          </a:prstGeom>
        </p:spPr>
        <p:txBody>
          <a:bodyPr/>
          <a:lstStyle>
            <a:lvl1pPr marL="342900" indent="-342900">
              <a:buFont typeface="Wingdings" panose="05000000000000000000" pitchFamily="2" charset="2"/>
              <a:buChar char="§"/>
              <a:defRPr sz="2400">
                <a:latin typeface="Arial" panose="020B0604020202020204"/>
                <a:cs typeface="Arial" panose="020B0604020202020204"/>
              </a:defRPr>
            </a:lvl1pPr>
            <a:lvl2pPr>
              <a:defRPr sz="2000"/>
            </a:lvl2pPr>
            <a:lvl3pPr marL="1143000" indent="-228600">
              <a:buFont typeface="Wingdings" panose="05000000000000000000" pitchFamily="2" charset="2"/>
              <a:buChar char="§"/>
              <a:defRPr sz="1800"/>
            </a:lvl3pPr>
            <a:lvl4pPr>
              <a:defRPr sz="1600"/>
            </a:lvl4pPr>
          </a:lstStyle>
          <a:p>
            <a:pPr lvl="0"/>
            <a:r>
              <a:rPr lang="en-AU" dirty="0" smtClean="0"/>
              <a:t>Click to edit Master text styles</a:t>
            </a:r>
            <a:endParaRPr lang="en-AU" dirty="0" smtClean="0"/>
          </a:p>
          <a:p>
            <a:pPr lvl="1"/>
            <a:r>
              <a:rPr lang="en-AU" dirty="0" smtClean="0"/>
              <a:t>Second level</a:t>
            </a:r>
            <a:endParaRPr lang="en-AU" dirty="0" smtClean="0"/>
          </a:p>
          <a:p>
            <a:pPr lvl="2"/>
            <a:r>
              <a:rPr lang="en-AU" dirty="0" smtClean="0"/>
              <a:t>Third level</a:t>
            </a:r>
            <a:endParaRPr lang="en-AU" dirty="0" smtClean="0"/>
          </a:p>
          <a:p>
            <a:pPr lvl="3"/>
            <a:r>
              <a:rPr lang="en-AU" dirty="0" smtClean="0"/>
              <a:t>Fourth level</a:t>
            </a:r>
            <a:endParaRPr lang="en-AU" dirty="0" smtClean="0"/>
          </a:p>
        </p:txBody>
      </p:sp>
      <p:sp>
        <p:nvSpPr>
          <p:cNvPr id="11" name="Slide Number Placeholder 6"/>
          <p:cNvSpPr txBox="1"/>
          <p:nvPr userDrawn="1"/>
        </p:nvSpPr>
        <p:spPr>
          <a:xfrm>
            <a:off x="4076885" y="4608512"/>
            <a:ext cx="990230" cy="365125"/>
          </a:xfrm>
          <a:prstGeom prst="rect">
            <a:avLst/>
          </a:prstGeom>
        </p:spPr>
        <p:txBody>
          <a:bodyPr vert="horz" lIns="91440" tIns="45720" rIns="91440" bIns="45720" rtlCol="0" anchor="ctr"/>
          <a:lstStyle>
            <a:defPPr>
              <a:defRPr lang="en-US"/>
            </a:defPPr>
            <a:lvl1pPr marL="0" algn="l" defTabSz="457200" rtl="0" eaLnBrk="1" latinLnBrk="0" hangingPunct="1">
              <a:defRPr sz="2400" kern="1200">
                <a:solidFill>
                  <a:schemeClr val="tx1"/>
                </a:solidFill>
                <a:latin typeface="Arial Narrow" panose="020B0606020202030204"/>
                <a:ea typeface="+mn-ea"/>
                <a:cs typeface="Arial Narrow" panose="020B0606020202030204"/>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ctr"/>
            <a:fld id="{14B116A7-1BBE-0246-8B18-68B8A757ECD8}" type="slidenum">
              <a:rPr lang="en-US" smtClean="0"/>
            </a:fld>
            <a:endParaRPr lang="en-US" dirty="0"/>
          </a:p>
        </p:txBody>
      </p:sp>
      <p:sp>
        <p:nvSpPr>
          <p:cNvPr id="6" name="Text Placeholder 2"/>
          <p:cNvSpPr>
            <a:spLocks noGrp="1"/>
          </p:cNvSpPr>
          <p:nvPr>
            <p:ph type="body" sz="quarter" idx="10" hasCustomPrompt="1"/>
          </p:nvPr>
        </p:nvSpPr>
        <p:spPr>
          <a:xfrm>
            <a:off x="279082" y="119856"/>
            <a:ext cx="8641398" cy="469424"/>
          </a:xfrm>
          <a:prstGeom prst="rect">
            <a:avLst/>
          </a:prstGeom>
        </p:spPr>
        <p:txBody>
          <a:bodyPr vert="horz"/>
          <a:lstStyle>
            <a:lvl1pPr marL="0" indent="0">
              <a:buNone/>
              <a:defRPr sz="2400">
                <a:solidFill>
                  <a:schemeClr val="tx1"/>
                </a:solidFill>
                <a:latin typeface="Arial Narrow" panose="020B0606020202030204"/>
                <a:cs typeface="Arial Narrow" panose="020B0606020202030204"/>
              </a:defRPr>
            </a:lvl1pPr>
          </a:lstStyle>
          <a:p>
            <a:r>
              <a:rPr lang="en-AU" dirty="0" smtClean="0"/>
              <a:t>CLICK TO EDIT MASTER TITLE STYLE</a:t>
            </a:r>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Comparison">
    <p:spTree>
      <p:nvGrpSpPr>
        <p:cNvPr id="1" name=""/>
        <p:cNvGrpSpPr/>
        <p:nvPr/>
      </p:nvGrpSpPr>
      <p:grpSpPr>
        <a:xfrm>
          <a:off x="0" y="0"/>
          <a:ext cx="0" cy="0"/>
          <a:chOff x="0" y="0"/>
          <a:chExt cx="0" cy="0"/>
        </a:xfrm>
      </p:grpSpPr>
      <p:sp>
        <p:nvSpPr>
          <p:cNvPr id="11" name="Picture Placeholder 2"/>
          <p:cNvSpPr>
            <a:spLocks noGrp="1"/>
          </p:cNvSpPr>
          <p:nvPr>
            <p:ph type="pic" idx="1"/>
          </p:nvPr>
        </p:nvSpPr>
        <p:spPr>
          <a:xfrm>
            <a:off x="377508" y="1001432"/>
            <a:ext cx="8288662" cy="3063901"/>
          </a:xfrm>
          <a:prstGeom prst="rect">
            <a:avLst/>
          </a:prstGeom>
        </p:spPr>
        <p:txBody>
          <a:bodyPr/>
          <a:lstStyle>
            <a:lvl1pPr marL="0" indent="0">
              <a:buNone/>
              <a:defRPr sz="3200">
                <a:latin typeface="Arial" panose="020B0604020202020204"/>
                <a:cs typeface="Arial" panose="020B0604020202020204"/>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
        <p:nvSpPr>
          <p:cNvPr id="12" name="Slide Number Placeholder 6"/>
          <p:cNvSpPr txBox="1"/>
          <p:nvPr userDrawn="1"/>
        </p:nvSpPr>
        <p:spPr>
          <a:xfrm>
            <a:off x="4076885" y="4608512"/>
            <a:ext cx="990230" cy="365125"/>
          </a:xfrm>
          <a:prstGeom prst="rect">
            <a:avLst/>
          </a:prstGeom>
        </p:spPr>
        <p:txBody>
          <a:bodyPr vert="horz" lIns="91440" tIns="45720" rIns="91440" bIns="45720" rtlCol="0" anchor="ctr"/>
          <a:lstStyle>
            <a:defPPr>
              <a:defRPr lang="en-US"/>
            </a:defPPr>
            <a:lvl1pPr marL="0" algn="l" defTabSz="457200" rtl="0" eaLnBrk="1" latinLnBrk="0" hangingPunct="1">
              <a:defRPr sz="2400" kern="1200">
                <a:solidFill>
                  <a:schemeClr val="tx1"/>
                </a:solidFill>
                <a:latin typeface="Arial Narrow" panose="020B0606020202030204"/>
                <a:ea typeface="+mn-ea"/>
                <a:cs typeface="Arial Narrow" panose="020B0606020202030204"/>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ctr"/>
            <a:fld id="{14B116A7-1BBE-0246-8B18-68B8A757ECD8}" type="slidenum">
              <a:rPr lang="en-US" smtClean="0"/>
            </a:fld>
            <a:endParaRPr lang="en-US" dirty="0"/>
          </a:p>
        </p:txBody>
      </p:sp>
      <p:sp>
        <p:nvSpPr>
          <p:cNvPr id="5" name="Text Placeholder 2"/>
          <p:cNvSpPr>
            <a:spLocks noGrp="1"/>
          </p:cNvSpPr>
          <p:nvPr>
            <p:ph type="body" sz="quarter" idx="10" hasCustomPrompt="1"/>
          </p:nvPr>
        </p:nvSpPr>
        <p:spPr>
          <a:xfrm>
            <a:off x="279082" y="119856"/>
            <a:ext cx="8641398" cy="469424"/>
          </a:xfrm>
          <a:prstGeom prst="rect">
            <a:avLst/>
          </a:prstGeom>
        </p:spPr>
        <p:txBody>
          <a:bodyPr vert="horz"/>
          <a:lstStyle>
            <a:lvl1pPr marL="0" indent="0">
              <a:buNone/>
              <a:defRPr sz="2400">
                <a:solidFill>
                  <a:schemeClr val="tx1"/>
                </a:solidFill>
                <a:latin typeface="Arial Narrow" panose="020B0606020202030204"/>
                <a:cs typeface="Arial Narrow" panose="020B0606020202030204"/>
              </a:defRPr>
            </a:lvl1pPr>
          </a:lstStyle>
          <a:p>
            <a:r>
              <a:rPr lang="en-AU" dirty="0" smtClean="0"/>
              <a:t>CLICK TO EDIT MASTER TITLE STYLE</a:t>
            </a:r>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3" name="Text Placeholder 2"/>
          <p:cNvSpPr>
            <a:spLocks noGrp="1"/>
          </p:cNvSpPr>
          <p:nvPr>
            <p:ph type="body" sz="quarter" idx="10" hasCustomPrompt="1"/>
          </p:nvPr>
        </p:nvSpPr>
        <p:spPr>
          <a:xfrm>
            <a:off x="274003" y="1885633"/>
            <a:ext cx="3449637" cy="1066800"/>
          </a:xfrm>
          <a:prstGeom prst="rect">
            <a:avLst/>
          </a:prstGeom>
        </p:spPr>
        <p:txBody>
          <a:bodyPr vert="horz"/>
          <a:lstStyle>
            <a:lvl1pPr marL="0" indent="0">
              <a:buNone/>
              <a:defRPr sz="3000">
                <a:solidFill>
                  <a:srgbClr val="000000"/>
                </a:solidFill>
                <a:latin typeface="Arial Narrow" panose="020B0606020202030204"/>
                <a:cs typeface="Arial Narrow" panose="020B0606020202030204"/>
              </a:defRPr>
            </a:lvl1pPr>
          </a:lstStyle>
          <a:p>
            <a:r>
              <a:rPr lang="en-US" sz="3000" dirty="0" smtClean="0">
                <a:solidFill>
                  <a:srgbClr val="000000"/>
                </a:solidFill>
              </a:rPr>
              <a:t>SECTION BREAK 2 </a:t>
            </a:r>
            <a:br>
              <a:rPr lang="en-US" sz="3000" dirty="0" smtClean="0">
                <a:solidFill>
                  <a:srgbClr val="000000"/>
                </a:solidFill>
              </a:rPr>
            </a:br>
            <a:r>
              <a:rPr lang="en-US" sz="3000" dirty="0" smtClean="0">
                <a:solidFill>
                  <a:srgbClr val="000000"/>
                </a:solidFill>
              </a:rPr>
              <a:t>(30pt Arial Narrow)</a:t>
            </a:r>
            <a:endParaRPr lang="en-US" sz="3000" dirty="0">
              <a:solidFill>
                <a:srgbClr val="000000"/>
              </a:solidFill>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5" name="Text Placeholder 4"/>
          <p:cNvSpPr>
            <a:spLocks noGrp="1"/>
          </p:cNvSpPr>
          <p:nvPr>
            <p:ph type="body" sz="quarter" idx="10" hasCustomPrompt="1"/>
          </p:nvPr>
        </p:nvSpPr>
        <p:spPr>
          <a:xfrm>
            <a:off x="274320" y="1887378"/>
            <a:ext cx="4097338" cy="1028541"/>
          </a:xfrm>
          <a:prstGeom prst="rect">
            <a:avLst/>
          </a:prstGeom>
        </p:spPr>
        <p:txBody>
          <a:bodyPr vert="horz"/>
          <a:lstStyle>
            <a:lvl1pPr marL="0" indent="0">
              <a:buNone/>
              <a:defRPr sz="3000">
                <a:solidFill>
                  <a:srgbClr val="FFFFFF"/>
                </a:solidFill>
                <a:latin typeface="Arial Narrow" panose="020B0606020202030204"/>
                <a:cs typeface="Arial Narrow" panose="020B0606020202030204"/>
              </a:defRPr>
            </a:lvl1pPr>
          </a:lstStyle>
          <a:p>
            <a:r>
              <a:rPr lang="en-US" sz="3000" dirty="0" smtClean="0">
                <a:solidFill>
                  <a:srgbClr val="FFFFFF"/>
                </a:solidFill>
              </a:rPr>
              <a:t>SECTION BREAK 1 </a:t>
            </a:r>
            <a:br>
              <a:rPr lang="en-US" sz="3000" dirty="0" smtClean="0">
                <a:solidFill>
                  <a:srgbClr val="FFFFFF"/>
                </a:solidFill>
              </a:rPr>
            </a:br>
            <a:r>
              <a:rPr lang="en-US" sz="3000" dirty="0" smtClean="0">
                <a:solidFill>
                  <a:srgbClr val="FFFFFF"/>
                </a:solidFill>
              </a:rPr>
              <a:t>(30pt Arial Narrow)</a:t>
            </a:r>
            <a:endParaRPr lang="en-US" sz="3000" dirty="0">
              <a:solidFill>
                <a:srgbClr val="FFFFFF"/>
              </a:solidFill>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11" name="Slide Number Placeholder 6"/>
          <p:cNvSpPr txBox="1"/>
          <p:nvPr userDrawn="1"/>
        </p:nvSpPr>
        <p:spPr>
          <a:xfrm>
            <a:off x="7596606" y="4608512"/>
            <a:ext cx="1212190" cy="365125"/>
          </a:xfrm>
          <a:prstGeom prst="rect">
            <a:avLst/>
          </a:prstGeom>
        </p:spPr>
        <p:txBody>
          <a:bodyPr vert="horz" lIns="91440" tIns="45720" rIns="91440" bIns="45720" rtlCol="0" anchor="ctr"/>
          <a:lstStyle>
            <a:defPPr>
              <a:defRPr lang="en-US"/>
            </a:defPPr>
            <a:lvl1pPr marL="0" algn="l" defTabSz="457200" rtl="0" eaLnBrk="1" latinLnBrk="0" hangingPunct="1">
              <a:defRPr sz="2400" kern="1200">
                <a:solidFill>
                  <a:schemeClr val="tx1"/>
                </a:solidFill>
                <a:latin typeface="Arial Narrow" panose="020B0606020202030204"/>
                <a:ea typeface="+mn-ea"/>
                <a:cs typeface="Arial Narrow" panose="020B0606020202030204"/>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r"/>
            <a:fld id="{14B116A7-1BBE-0246-8B18-68B8A757ECD8}" type="slidenum">
              <a:rPr lang="en-US" smtClean="0">
                <a:solidFill>
                  <a:schemeClr val="bg1">
                    <a:lumMod val="50000"/>
                  </a:schemeClr>
                </a:solidFill>
              </a:rPr>
            </a:fld>
            <a:endParaRPr lang="en-US" dirty="0">
              <a:solidFill>
                <a:schemeClr val="bg1">
                  <a:lumMod val="50000"/>
                </a:schemeClr>
              </a:solidFill>
            </a:endParaRPr>
          </a:p>
        </p:txBody>
      </p:sp>
      <p:sp>
        <p:nvSpPr>
          <p:cNvPr id="4" name="Text Placeholder 2"/>
          <p:cNvSpPr>
            <a:spLocks noGrp="1"/>
          </p:cNvSpPr>
          <p:nvPr>
            <p:ph type="body" sz="quarter" idx="10" hasCustomPrompt="1"/>
          </p:nvPr>
        </p:nvSpPr>
        <p:spPr>
          <a:xfrm>
            <a:off x="269558" y="222409"/>
            <a:ext cx="5308282" cy="737711"/>
          </a:xfrm>
          <a:prstGeom prst="rect">
            <a:avLst/>
          </a:prstGeom>
        </p:spPr>
        <p:txBody>
          <a:bodyPr vert="horz"/>
          <a:lstStyle>
            <a:lvl1pPr marL="0" indent="0" algn="l">
              <a:lnSpc>
                <a:spcPct val="90000"/>
              </a:lnSpc>
              <a:buNone/>
              <a:defRPr sz="2400">
                <a:latin typeface="Arial Narrow" panose="020B0606020202030204"/>
                <a:cs typeface="Arial Narrow" panose="020B0606020202030204"/>
              </a:defRPr>
            </a:lvl1pPr>
          </a:lstStyle>
          <a:p>
            <a:pPr algn="l">
              <a:lnSpc>
                <a:spcPct val="90000"/>
              </a:lnSpc>
            </a:pPr>
            <a:r>
              <a:rPr lang="en-US" sz="2400" dirty="0" smtClean="0">
                <a:latin typeface="Arial Narrow" panose="020B0606020202030204"/>
                <a:cs typeface="Arial Narrow" panose="020B0606020202030204"/>
              </a:rPr>
              <a:t>CONTENT PAGE 2</a:t>
            </a:r>
            <a:br>
              <a:rPr lang="en-US" sz="2400" dirty="0" smtClean="0">
                <a:latin typeface="Arial Narrow" panose="020B0606020202030204"/>
                <a:cs typeface="Arial Narrow" panose="020B0606020202030204"/>
              </a:rPr>
            </a:br>
            <a:r>
              <a:rPr lang="en-US" sz="2400" dirty="0" smtClean="0">
                <a:latin typeface="Arial Narrow" panose="020B0606020202030204"/>
                <a:cs typeface="Arial Narrow" panose="020B0606020202030204"/>
              </a:rPr>
              <a:t>2 LINES (24pt Arial Narrow)</a:t>
            </a:r>
            <a:endParaRPr lang="en-US" sz="2400" dirty="0">
              <a:latin typeface="Arial Narrow" panose="020B0606020202030204"/>
              <a:cs typeface="Arial Narrow" panose="020B0606020202030204"/>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8" name="Slide Number Placeholder 6"/>
          <p:cNvSpPr txBox="1"/>
          <p:nvPr userDrawn="1"/>
        </p:nvSpPr>
        <p:spPr>
          <a:xfrm>
            <a:off x="7596606" y="4608512"/>
            <a:ext cx="1212190" cy="365125"/>
          </a:xfrm>
          <a:prstGeom prst="rect">
            <a:avLst/>
          </a:prstGeom>
        </p:spPr>
        <p:txBody>
          <a:bodyPr vert="horz" lIns="91440" tIns="45720" rIns="91440" bIns="45720" rtlCol="0" anchor="ctr"/>
          <a:lstStyle>
            <a:defPPr>
              <a:defRPr lang="en-US"/>
            </a:defPPr>
            <a:lvl1pPr marL="0" algn="l" defTabSz="457200" rtl="0" eaLnBrk="1" latinLnBrk="0" hangingPunct="1">
              <a:defRPr sz="2400" kern="1200">
                <a:solidFill>
                  <a:schemeClr val="tx1"/>
                </a:solidFill>
                <a:latin typeface="Arial Narrow" panose="020B0606020202030204"/>
                <a:ea typeface="+mn-ea"/>
                <a:cs typeface="Arial Narrow" panose="020B0606020202030204"/>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r"/>
            <a:fld id="{14B116A7-1BBE-0246-8B18-68B8A757ECD8}" type="slidenum">
              <a:rPr lang="en-US" smtClean="0">
                <a:solidFill>
                  <a:schemeClr val="bg1">
                    <a:lumMod val="50000"/>
                  </a:schemeClr>
                </a:solidFill>
              </a:rPr>
            </a:fld>
            <a:endParaRPr lang="en-US" dirty="0">
              <a:solidFill>
                <a:schemeClr val="bg1">
                  <a:lumMod val="50000"/>
                </a:schemeClr>
              </a:solidFill>
            </a:endParaRPr>
          </a:p>
        </p:txBody>
      </p:sp>
      <p:sp>
        <p:nvSpPr>
          <p:cNvPr id="3" name="Text Placeholder 2"/>
          <p:cNvSpPr>
            <a:spLocks noGrp="1"/>
          </p:cNvSpPr>
          <p:nvPr>
            <p:ph type="body" sz="quarter" idx="10" hasCustomPrompt="1"/>
          </p:nvPr>
        </p:nvSpPr>
        <p:spPr>
          <a:xfrm>
            <a:off x="269558" y="222409"/>
            <a:ext cx="5308282" cy="737711"/>
          </a:xfrm>
          <a:prstGeom prst="rect">
            <a:avLst/>
          </a:prstGeom>
        </p:spPr>
        <p:txBody>
          <a:bodyPr vert="horz"/>
          <a:lstStyle>
            <a:lvl1pPr marL="0" indent="0" algn="l">
              <a:lnSpc>
                <a:spcPct val="90000"/>
              </a:lnSpc>
              <a:buNone/>
              <a:defRPr sz="2400">
                <a:latin typeface="Arial Narrow" panose="020B0606020202030204"/>
                <a:cs typeface="Arial Narrow" panose="020B0606020202030204"/>
              </a:defRPr>
            </a:lvl1pPr>
          </a:lstStyle>
          <a:p>
            <a:pPr algn="l">
              <a:lnSpc>
                <a:spcPct val="90000"/>
              </a:lnSpc>
            </a:pPr>
            <a:r>
              <a:rPr lang="en-US" sz="2400" dirty="0" smtClean="0">
                <a:latin typeface="Arial Narrow" panose="020B0606020202030204"/>
                <a:cs typeface="Arial Narrow" panose="020B0606020202030204"/>
              </a:rPr>
              <a:t>CONTENT PAGE 2</a:t>
            </a:r>
            <a:br>
              <a:rPr lang="en-US" sz="2400" dirty="0" smtClean="0">
                <a:latin typeface="Arial Narrow" panose="020B0606020202030204"/>
                <a:cs typeface="Arial Narrow" panose="020B0606020202030204"/>
              </a:rPr>
            </a:br>
            <a:r>
              <a:rPr lang="en-US" sz="2400" dirty="0" smtClean="0">
                <a:latin typeface="Arial Narrow" panose="020B0606020202030204"/>
                <a:cs typeface="Arial Narrow" panose="020B0606020202030204"/>
              </a:rPr>
              <a:t>2 LINES (24pt Arial Narrow)</a:t>
            </a:r>
            <a:endParaRPr lang="en-US" sz="2400" dirty="0">
              <a:latin typeface="Arial Narrow" panose="020B0606020202030204"/>
              <a:cs typeface="Arial Narrow" panose="020B0606020202030204"/>
            </a:endParaRPr>
          </a:p>
        </p:txBody>
      </p:sp>
      <p:sp>
        <p:nvSpPr>
          <p:cNvPr id="6" name="Content Placeholder 2"/>
          <p:cNvSpPr>
            <a:spLocks noGrp="1"/>
          </p:cNvSpPr>
          <p:nvPr>
            <p:ph sz="half" idx="1"/>
          </p:nvPr>
        </p:nvSpPr>
        <p:spPr>
          <a:xfrm>
            <a:off x="254318" y="1319865"/>
            <a:ext cx="8319621" cy="3225701"/>
          </a:xfrm>
          <a:prstGeom prst="rect">
            <a:avLst/>
          </a:prstGeom>
        </p:spPr>
        <p:txBody>
          <a:bodyPr/>
          <a:lstStyle>
            <a:lvl1pPr marL="342900" indent="-342900">
              <a:buFont typeface="Wingdings" panose="05000000000000000000" pitchFamily="2" charset="2"/>
              <a:buChar char="§"/>
              <a:defRPr sz="2400">
                <a:latin typeface="Arial" panose="020B0604020202020204"/>
                <a:cs typeface="Arial" panose="020B0604020202020204"/>
              </a:defRPr>
            </a:lvl1pPr>
            <a:lvl2pPr>
              <a:defRPr sz="2000">
                <a:latin typeface="Arial" panose="020B0604020202020204"/>
                <a:cs typeface="Arial" panose="020B0604020202020204"/>
              </a:defRPr>
            </a:lvl2pPr>
            <a:lvl3pPr marL="1143000" indent="-228600">
              <a:buFont typeface="Wingdings" panose="05000000000000000000" pitchFamily="2" charset="2"/>
              <a:buChar char="§"/>
              <a:defRPr sz="1800">
                <a:latin typeface="Arial" panose="020B0604020202020204"/>
                <a:cs typeface="Arial" panose="020B0604020202020204"/>
              </a:defRPr>
            </a:lvl3pPr>
            <a:lvl4pPr>
              <a:defRPr sz="1600">
                <a:latin typeface="Arial" panose="020B0604020202020204"/>
                <a:cs typeface="Arial" panose="020B0604020202020204"/>
              </a:defRPr>
            </a:lvl4pPr>
            <a:lvl5pPr>
              <a:defRPr sz="1800">
                <a:latin typeface="Arial" panose="020B0604020202020204"/>
                <a:cs typeface="Arial" panose="020B0604020202020204"/>
              </a:defRPr>
            </a:lvl5pPr>
            <a:lvl6pPr>
              <a:defRPr sz="1800"/>
            </a:lvl6pPr>
            <a:lvl7pPr>
              <a:defRPr sz="1800"/>
            </a:lvl7pPr>
            <a:lvl8pPr>
              <a:defRPr sz="1800"/>
            </a:lvl8pPr>
            <a:lvl9pPr>
              <a:defRPr sz="1800"/>
            </a:lvl9pPr>
          </a:lstStyle>
          <a:p>
            <a:pPr lvl="0"/>
            <a:r>
              <a:rPr lang="en-AU" dirty="0" smtClean="0"/>
              <a:t>Click to edit Master text styles</a:t>
            </a:r>
            <a:endParaRPr lang="en-AU" dirty="0" smtClean="0"/>
          </a:p>
          <a:p>
            <a:pPr lvl="1"/>
            <a:r>
              <a:rPr lang="en-AU" dirty="0" smtClean="0"/>
              <a:t>Second level</a:t>
            </a:r>
            <a:endParaRPr lang="en-AU" dirty="0" smtClean="0"/>
          </a:p>
          <a:p>
            <a:pPr lvl="2"/>
            <a:r>
              <a:rPr lang="en-AU" dirty="0" smtClean="0"/>
              <a:t>Third level</a:t>
            </a:r>
            <a:endParaRPr lang="en-AU" dirty="0" smtClean="0"/>
          </a:p>
          <a:p>
            <a:pPr lvl="3"/>
            <a:r>
              <a:rPr lang="en-AU" dirty="0" smtClean="0"/>
              <a:t>Fourth level</a:t>
            </a:r>
            <a:endParaRPr lang="en-AU" dirty="0" smtClean="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8" name="Slide Number Placeholder 6"/>
          <p:cNvSpPr txBox="1"/>
          <p:nvPr userDrawn="1"/>
        </p:nvSpPr>
        <p:spPr>
          <a:xfrm>
            <a:off x="7596606" y="4608512"/>
            <a:ext cx="1212190" cy="365125"/>
          </a:xfrm>
          <a:prstGeom prst="rect">
            <a:avLst/>
          </a:prstGeom>
        </p:spPr>
        <p:txBody>
          <a:bodyPr vert="horz" lIns="91440" tIns="45720" rIns="91440" bIns="45720" rtlCol="0" anchor="ctr"/>
          <a:lstStyle>
            <a:defPPr>
              <a:defRPr lang="en-US"/>
            </a:defPPr>
            <a:lvl1pPr marL="0" algn="l" defTabSz="457200" rtl="0" eaLnBrk="1" latinLnBrk="0" hangingPunct="1">
              <a:defRPr sz="2400" kern="1200">
                <a:solidFill>
                  <a:schemeClr val="tx1"/>
                </a:solidFill>
                <a:latin typeface="Arial Narrow" panose="020B0606020202030204"/>
                <a:ea typeface="+mn-ea"/>
                <a:cs typeface="Arial Narrow" panose="020B0606020202030204"/>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r"/>
            <a:fld id="{14B116A7-1BBE-0246-8B18-68B8A757ECD8}" type="slidenum">
              <a:rPr lang="en-US" smtClean="0">
                <a:solidFill>
                  <a:schemeClr val="bg1">
                    <a:lumMod val="50000"/>
                  </a:schemeClr>
                </a:solidFill>
              </a:rPr>
            </a:fld>
            <a:endParaRPr lang="en-US" dirty="0">
              <a:solidFill>
                <a:schemeClr val="bg1">
                  <a:lumMod val="50000"/>
                </a:schemeClr>
              </a:solidFill>
            </a:endParaRPr>
          </a:p>
        </p:txBody>
      </p:sp>
      <p:sp>
        <p:nvSpPr>
          <p:cNvPr id="4" name="Text Placeholder 2"/>
          <p:cNvSpPr>
            <a:spLocks noGrp="1"/>
          </p:cNvSpPr>
          <p:nvPr>
            <p:ph type="body" sz="quarter" idx="10" hasCustomPrompt="1"/>
          </p:nvPr>
        </p:nvSpPr>
        <p:spPr>
          <a:xfrm>
            <a:off x="269558" y="222409"/>
            <a:ext cx="5308282" cy="737711"/>
          </a:xfrm>
          <a:prstGeom prst="rect">
            <a:avLst/>
          </a:prstGeom>
        </p:spPr>
        <p:txBody>
          <a:bodyPr vert="horz"/>
          <a:lstStyle>
            <a:lvl1pPr marL="0" indent="0" algn="l">
              <a:lnSpc>
                <a:spcPct val="90000"/>
              </a:lnSpc>
              <a:buNone/>
              <a:defRPr sz="2400">
                <a:latin typeface="Arial Narrow" panose="020B0606020202030204"/>
                <a:cs typeface="Arial Narrow" panose="020B0606020202030204"/>
              </a:defRPr>
            </a:lvl1pPr>
          </a:lstStyle>
          <a:p>
            <a:pPr algn="l">
              <a:lnSpc>
                <a:spcPct val="90000"/>
              </a:lnSpc>
            </a:pPr>
            <a:r>
              <a:rPr lang="en-US" sz="2400" dirty="0" smtClean="0">
                <a:latin typeface="Arial Narrow" panose="020B0606020202030204"/>
                <a:cs typeface="Arial Narrow" panose="020B0606020202030204"/>
              </a:rPr>
              <a:t>CONTENT PAGE 2</a:t>
            </a:r>
            <a:br>
              <a:rPr lang="en-US" sz="2400" dirty="0" smtClean="0">
                <a:latin typeface="Arial Narrow" panose="020B0606020202030204"/>
                <a:cs typeface="Arial Narrow" panose="020B0606020202030204"/>
              </a:rPr>
            </a:br>
            <a:r>
              <a:rPr lang="en-US" sz="2400" dirty="0" smtClean="0">
                <a:latin typeface="Arial Narrow" panose="020B0606020202030204"/>
                <a:cs typeface="Arial Narrow" panose="020B0606020202030204"/>
              </a:rPr>
              <a:t>2 LINES (24pt Arial Narrow)</a:t>
            </a:r>
            <a:endParaRPr lang="en-US" sz="2400" dirty="0">
              <a:latin typeface="Arial Narrow" panose="020B0606020202030204"/>
              <a:cs typeface="Arial Narrow" panose="020B0606020202030204"/>
            </a:endParaRPr>
          </a:p>
        </p:txBody>
      </p:sp>
      <p:sp>
        <p:nvSpPr>
          <p:cNvPr id="5" name="Content Placeholder 2"/>
          <p:cNvSpPr>
            <a:spLocks noGrp="1"/>
          </p:cNvSpPr>
          <p:nvPr>
            <p:ph sz="half" idx="1"/>
          </p:nvPr>
        </p:nvSpPr>
        <p:spPr>
          <a:xfrm>
            <a:off x="256066" y="1305651"/>
            <a:ext cx="4038600" cy="3089329"/>
          </a:xfrm>
          <a:prstGeom prst="rect">
            <a:avLst/>
          </a:prstGeom>
        </p:spPr>
        <p:txBody>
          <a:bodyPr/>
          <a:lstStyle>
            <a:lvl1pPr marL="342900" indent="-342900">
              <a:buFont typeface="Wingdings" panose="05000000000000000000" pitchFamily="2" charset="2"/>
              <a:buChar char="§"/>
              <a:defRPr sz="2400">
                <a:latin typeface="Arial" panose="020B0604020202020204"/>
                <a:cs typeface="Arial" panose="020B0604020202020204"/>
              </a:defRPr>
            </a:lvl1pPr>
            <a:lvl2pPr>
              <a:defRPr sz="2000">
                <a:latin typeface="Arial" panose="020B0604020202020204"/>
                <a:cs typeface="Arial" panose="020B0604020202020204"/>
              </a:defRPr>
            </a:lvl2pPr>
            <a:lvl3pPr marL="1143000" indent="-228600">
              <a:buFont typeface="Wingdings" panose="05000000000000000000" pitchFamily="2" charset="2"/>
              <a:buChar char="§"/>
              <a:defRPr sz="1800">
                <a:latin typeface="Arial" panose="020B0604020202020204"/>
                <a:cs typeface="Arial" panose="020B0604020202020204"/>
              </a:defRPr>
            </a:lvl3pPr>
            <a:lvl4pPr>
              <a:defRPr sz="1600">
                <a:latin typeface="Arial" panose="020B0604020202020204"/>
                <a:cs typeface="Arial" panose="020B0604020202020204"/>
              </a:defRPr>
            </a:lvl4pPr>
            <a:lvl5pPr>
              <a:defRPr sz="1800">
                <a:latin typeface="Arial" panose="020B0604020202020204"/>
                <a:cs typeface="Arial" panose="020B0604020202020204"/>
              </a:defRPr>
            </a:lvl5pPr>
            <a:lvl6pPr>
              <a:defRPr sz="1800"/>
            </a:lvl6pPr>
            <a:lvl7pPr>
              <a:defRPr sz="1800"/>
            </a:lvl7pPr>
            <a:lvl8pPr>
              <a:defRPr sz="1800"/>
            </a:lvl8pPr>
            <a:lvl9pPr>
              <a:defRPr sz="1800"/>
            </a:lvl9pPr>
          </a:lstStyle>
          <a:p>
            <a:pPr lvl="0"/>
            <a:r>
              <a:rPr lang="en-AU" dirty="0" smtClean="0"/>
              <a:t>Click to edit Master text styles</a:t>
            </a:r>
            <a:endParaRPr lang="en-AU" dirty="0" smtClean="0"/>
          </a:p>
          <a:p>
            <a:pPr lvl="1"/>
            <a:r>
              <a:rPr lang="en-AU" dirty="0" smtClean="0"/>
              <a:t>Second level</a:t>
            </a:r>
            <a:endParaRPr lang="en-AU" dirty="0" smtClean="0"/>
          </a:p>
          <a:p>
            <a:pPr lvl="2"/>
            <a:r>
              <a:rPr lang="en-AU" dirty="0" smtClean="0"/>
              <a:t>Third level</a:t>
            </a:r>
            <a:endParaRPr lang="en-AU" dirty="0" smtClean="0"/>
          </a:p>
          <a:p>
            <a:pPr lvl="3"/>
            <a:r>
              <a:rPr lang="en-AU" dirty="0" smtClean="0"/>
              <a:t>Fourth level</a:t>
            </a:r>
            <a:endParaRPr lang="en-AU" dirty="0" smtClean="0"/>
          </a:p>
        </p:txBody>
      </p:sp>
      <p:sp>
        <p:nvSpPr>
          <p:cNvPr id="6" name="Content Placeholder 3"/>
          <p:cNvSpPr>
            <a:spLocks noGrp="1"/>
          </p:cNvSpPr>
          <p:nvPr>
            <p:ph sz="half" idx="2"/>
          </p:nvPr>
        </p:nvSpPr>
        <p:spPr>
          <a:xfrm>
            <a:off x="4447066" y="1305651"/>
            <a:ext cx="4038600" cy="3089329"/>
          </a:xfrm>
          <a:prstGeom prst="rect">
            <a:avLst/>
          </a:prstGeom>
        </p:spPr>
        <p:txBody>
          <a:bodyPr/>
          <a:lstStyle>
            <a:lvl1pPr marL="342900" indent="-342900">
              <a:buFont typeface="Wingdings" panose="05000000000000000000" pitchFamily="2" charset="2"/>
              <a:buChar char="§"/>
              <a:defRPr sz="2400">
                <a:latin typeface="Arial" panose="020B0604020202020204"/>
                <a:cs typeface="Arial" panose="020B0604020202020204"/>
              </a:defRPr>
            </a:lvl1pPr>
            <a:lvl2pPr>
              <a:defRPr sz="2000">
                <a:latin typeface="Arial" panose="020B0604020202020204"/>
                <a:cs typeface="Arial" panose="020B0604020202020204"/>
              </a:defRPr>
            </a:lvl2pPr>
            <a:lvl3pPr marL="1143000" indent="-228600">
              <a:buFont typeface="Wingdings" panose="05000000000000000000" pitchFamily="2" charset="2"/>
              <a:buChar char="§"/>
              <a:defRPr sz="1800">
                <a:latin typeface="Arial" panose="020B0604020202020204"/>
                <a:cs typeface="Arial" panose="020B0604020202020204"/>
              </a:defRPr>
            </a:lvl3pPr>
            <a:lvl4pPr>
              <a:defRPr sz="1600">
                <a:latin typeface="Arial" panose="020B0604020202020204"/>
                <a:cs typeface="Arial" panose="020B0604020202020204"/>
              </a:defRPr>
            </a:lvl4pPr>
            <a:lvl5pPr>
              <a:defRPr sz="1800">
                <a:latin typeface="Arial" panose="020B0604020202020204"/>
                <a:cs typeface="Arial" panose="020B0604020202020204"/>
              </a:defRPr>
            </a:lvl5pPr>
            <a:lvl6pPr>
              <a:defRPr sz="1800"/>
            </a:lvl6pPr>
            <a:lvl7pPr>
              <a:defRPr sz="1800"/>
            </a:lvl7pPr>
            <a:lvl8pPr>
              <a:defRPr sz="1800"/>
            </a:lvl8pPr>
            <a:lvl9pPr>
              <a:defRPr sz="1800"/>
            </a:lvl9pPr>
          </a:lstStyle>
          <a:p>
            <a:pPr lvl="0"/>
            <a:r>
              <a:rPr lang="en-AU" dirty="0" smtClean="0"/>
              <a:t>Click to edit Master text styles</a:t>
            </a:r>
            <a:endParaRPr lang="en-AU" dirty="0" smtClean="0"/>
          </a:p>
          <a:p>
            <a:pPr lvl="1"/>
            <a:r>
              <a:rPr lang="en-AU" dirty="0" smtClean="0"/>
              <a:t>Second level</a:t>
            </a:r>
            <a:endParaRPr lang="en-AU" dirty="0" smtClean="0"/>
          </a:p>
          <a:p>
            <a:pPr lvl="2"/>
            <a:r>
              <a:rPr lang="en-AU" dirty="0" smtClean="0"/>
              <a:t>Third level</a:t>
            </a:r>
            <a:endParaRPr lang="en-AU" dirty="0" smtClean="0"/>
          </a:p>
          <a:p>
            <a:pPr lvl="3"/>
            <a:r>
              <a:rPr lang="en-AU" dirty="0" smtClean="0"/>
              <a:t>Fourth level</a:t>
            </a:r>
            <a:endParaRPr lang="en-AU" dirty="0" smtClean="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Section Header">
    <p:spTree>
      <p:nvGrpSpPr>
        <p:cNvPr id="1" name=""/>
        <p:cNvGrpSpPr/>
        <p:nvPr/>
      </p:nvGrpSpPr>
      <p:grpSpPr>
        <a:xfrm>
          <a:off x="0" y="0"/>
          <a:ext cx="0" cy="0"/>
          <a:chOff x="0" y="0"/>
          <a:chExt cx="0" cy="0"/>
        </a:xfrm>
      </p:grpSpPr>
      <p:sp>
        <p:nvSpPr>
          <p:cNvPr id="8" name="Slide Number Placeholder 6"/>
          <p:cNvSpPr txBox="1"/>
          <p:nvPr userDrawn="1"/>
        </p:nvSpPr>
        <p:spPr>
          <a:xfrm>
            <a:off x="7596606" y="4608512"/>
            <a:ext cx="1212190" cy="365125"/>
          </a:xfrm>
          <a:prstGeom prst="rect">
            <a:avLst/>
          </a:prstGeom>
        </p:spPr>
        <p:txBody>
          <a:bodyPr vert="horz" lIns="91440" tIns="45720" rIns="91440" bIns="45720" rtlCol="0" anchor="ctr"/>
          <a:lstStyle>
            <a:defPPr>
              <a:defRPr lang="en-US"/>
            </a:defPPr>
            <a:lvl1pPr marL="0" algn="l" defTabSz="457200" rtl="0" eaLnBrk="1" latinLnBrk="0" hangingPunct="1">
              <a:defRPr sz="2400" kern="1200">
                <a:solidFill>
                  <a:schemeClr val="tx1"/>
                </a:solidFill>
                <a:latin typeface="Arial Narrow" panose="020B0606020202030204"/>
                <a:ea typeface="+mn-ea"/>
                <a:cs typeface="Arial Narrow" panose="020B0606020202030204"/>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r"/>
            <a:fld id="{14B116A7-1BBE-0246-8B18-68B8A757ECD8}" type="slidenum">
              <a:rPr lang="en-US" smtClean="0">
                <a:solidFill>
                  <a:schemeClr val="bg1">
                    <a:lumMod val="50000"/>
                  </a:schemeClr>
                </a:solidFill>
              </a:rPr>
            </a:fld>
            <a:endParaRPr lang="en-US" dirty="0">
              <a:solidFill>
                <a:schemeClr val="bg1">
                  <a:lumMod val="50000"/>
                </a:schemeClr>
              </a:solidFill>
            </a:endParaRPr>
          </a:p>
        </p:txBody>
      </p:sp>
      <p:sp>
        <p:nvSpPr>
          <p:cNvPr id="4" name="Text Placeholder 2"/>
          <p:cNvSpPr>
            <a:spLocks noGrp="1"/>
          </p:cNvSpPr>
          <p:nvPr>
            <p:ph type="body" sz="quarter" idx="10" hasCustomPrompt="1"/>
          </p:nvPr>
        </p:nvSpPr>
        <p:spPr>
          <a:xfrm>
            <a:off x="269558" y="222409"/>
            <a:ext cx="5308282" cy="737711"/>
          </a:xfrm>
          <a:prstGeom prst="rect">
            <a:avLst/>
          </a:prstGeom>
        </p:spPr>
        <p:txBody>
          <a:bodyPr vert="horz"/>
          <a:lstStyle>
            <a:lvl1pPr marL="0" indent="0" algn="l">
              <a:lnSpc>
                <a:spcPct val="90000"/>
              </a:lnSpc>
              <a:buNone/>
              <a:defRPr sz="2400">
                <a:latin typeface="Arial Narrow" panose="020B0606020202030204"/>
                <a:cs typeface="Arial Narrow" panose="020B0606020202030204"/>
              </a:defRPr>
            </a:lvl1pPr>
          </a:lstStyle>
          <a:p>
            <a:pPr algn="l">
              <a:lnSpc>
                <a:spcPct val="90000"/>
              </a:lnSpc>
            </a:pPr>
            <a:r>
              <a:rPr lang="en-US" sz="2400" dirty="0" smtClean="0">
                <a:latin typeface="Arial Narrow" panose="020B0606020202030204"/>
                <a:cs typeface="Arial Narrow" panose="020B0606020202030204"/>
              </a:rPr>
              <a:t>CONTENT PAGE 2</a:t>
            </a:r>
            <a:br>
              <a:rPr lang="en-US" sz="2400" dirty="0" smtClean="0">
                <a:latin typeface="Arial Narrow" panose="020B0606020202030204"/>
                <a:cs typeface="Arial Narrow" panose="020B0606020202030204"/>
              </a:rPr>
            </a:br>
            <a:r>
              <a:rPr lang="en-US" sz="2400" dirty="0" smtClean="0">
                <a:latin typeface="Arial Narrow" panose="020B0606020202030204"/>
                <a:cs typeface="Arial Narrow" panose="020B0606020202030204"/>
              </a:rPr>
              <a:t>2 LINES (24pt Arial Narrow)</a:t>
            </a:r>
            <a:endParaRPr lang="en-US" sz="2400" dirty="0">
              <a:latin typeface="Arial Narrow" panose="020B0606020202030204"/>
              <a:cs typeface="Arial Narrow" panose="020B0606020202030204"/>
            </a:endParaRPr>
          </a:p>
        </p:txBody>
      </p:sp>
      <p:sp>
        <p:nvSpPr>
          <p:cNvPr id="5" name="Picture Placeholder 2"/>
          <p:cNvSpPr>
            <a:spLocks noGrp="1"/>
          </p:cNvSpPr>
          <p:nvPr>
            <p:ph type="pic" idx="15"/>
          </p:nvPr>
        </p:nvSpPr>
        <p:spPr>
          <a:xfrm>
            <a:off x="3090492" y="1301750"/>
            <a:ext cx="5511828" cy="2998993"/>
          </a:xfrm>
          <a:prstGeom prst="rect">
            <a:avLst/>
          </a:prstGeom>
        </p:spPr>
        <p:txBody>
          <a:bodyPr/>
          <a:lstStyle>
            <a:lvl1pPr marL="0" indent="0">
              <a:buNone/>
              <a:defRPr sz="3200">
                <a:latin typeface="Arial" panose="020B0604020202020204"/>
                <a:cs typeface="Arial" panose="020B0604020202020204"/>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
        <p:nvSpPr>
          <p:cNvPr id="6" name="Content Placeholder 2"/>
          <p:cNvSpPr>
            <a:spLocks noGrp="1"/>
          </p:cNvSpPr>
          <p:nvPr>
            <p:ph idx="14"/>
          </p:nvPr>
        </p:nvSpPr>
        <p:spPr>
          <a:xfrm>
            <a:off x="261414" y="1301750"/>
            <a:ext cx="2484666" cy="2998993"/>
          </a:xfrm>
          <a:prstGeom prst="rect">
            <a:avLst/>
          </a:prstGeom>
        </p:spPr>
        <p:txBody>
          <a:bodyPr/>
          <a:lstStyle>
            <a:lvl1pPr marL="342900" indent="-342900">
              <a:buFont typeface="Wingdings" panose="05000000000000000000" pitchFamily="2" charset="2"/>
              <a:buChar char="§"/>
              <a:defRPr sz="2400">
                <a:latin typeface="Arial" panose="020B0604020202020204"/>
                <a:cs typeface="Arial" panose="020B0604020202020204"/>
              </a:defRPr>
            </a:lvl1pPr>
            <a:lvl2pPr>
              <a:defRPr sz="2000"/>
            </a:lvl2pPr>
            <a:lvl3pPr marL="1143000" indent="-228600">
              <a:buFont typeface="Wingdings" panose="05000000000000000000" pitchFamily="2" charset="2"/>
              <a:buChar char="§"/>
              <a:defRPr sz="1800"/>
            </a:lvl3pPr>
            <a:lvl4pPr>
              <a:defRPr sz="1600"/>
            </a:lvl4pPr>
          </a:lstStyle>
          <a:p>
            <a:pPr lvl="0"/>
            <a:r>
              <a:rPr lang="en-AU" dirty="0" smtClean="0"/>
              <a:t>Click to edit Master text styles</a:t>
            </a:r>
            <a:endParaRPr lang="en-AU" dirty="0" smtClean="0"/>
          </a:p>
          <a:p>
            <a:pPr lvl="1"/>
            <a:r>
              <a:rPr lang="en-AU" dirty="0" smtClean="0"/>
              <a:t>Second level</a:t>
            </a:r>
            <a:endParaRPr lang="en-AU" dirty="0" smtClean="0"/>
          </a:p>
          <a:p>
            <a:pPr lvl="2"/>
            <a:r>
              <a:rPr lang="en-AU" dirty="0" smtClean="0"/>
              <a:t>Third level</a:t>
            </a:r>
            <a:endParaRPr lang="en-AU" dirty="0" smtClean="0"/>
          </a:p>
          <a:p>
            <a:pPr lvl="3"/>
            <a:r>
              <a:rPr lang="en-AU" dirty="0" smtClean="0"/>
              <a:t>Fourth level</a:t>
            </a:r>
            <a:endParaRPr lang="en-AU" dirty="0" smtClean="0"/>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9" name="Slide Number Placeholder 6"/>
          <p:cNvSpPr txBox="1"/>
          <p:nvPr userDrawn="1"/>
        </p:nvSpPr>
        <p:spPr>
          <a:xfrm>
            <a:off x="7596606" y="4608512"/>
            <a:ext cx="1212190" cy="365125"/>
          </a:xfrm>
          <a:prstGeom prst="rect">
            <a:avLst/>
          </a:prstGeom>
        </p:spPr>
        <p:txBody>
          <a:bodyPr vert="horz" lIns="91440" tIns="45720" rIns="91440" bIns="45720" rtlCol="0" anchor="ctr"/>
          <a:lstStyle>
            <a:defPPr>
              <a:defRPr lang="en-US"/>
            </a:defPPr>
            <a:lvl1pPr marL="0" algn="l" defTabSz="457200" rtl="0" eaLnBrk="1" latinLnBrk="0" hangingPunct="1">
              <a:defRPr sz="2400" kern="1200">
                <a:solidFill>
                  <a:schemeClr val="tx1"/>
                </a:solidFill>
                <a:latin typeface="Arial Narrow" panose="020B0606020202030204"/>
                <a:ea typeface="+mn-ea"/>
                <a:cs typeface="Arial Narrow" panose="020B0606020202030204"/>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r"/>
            <a:fld id="{14B116A7-1BBE-0246-8B18-68B8A757ECD8}" type="slidenum">
              <a:rPr lang="en-US" smtClean="0">
                <a:solidFill>
                  <a:schemeClr val="bg1">
                    <a:lumMod val="50000"/>
                  </a:schemeClr>
                </a:solidFill>
              </a:rPr>
            </a:fld>
            <a:endParaRPr lang="en-US" dirty="0">
              <a:solidFill>
                <a:schemeClr val="bg1">
                  <a:lumMod val="50000"/>
                </a:schemeClr>
              </a:solidFill>
            </a:endParaRPr>
          </a:p>
        </p:txBody>
      </p:sp>
      <p:sp>
        <p:nvSpPr>
          <p:cNvPr id="4" name="Text Placeholder 2"/>
          <p:cNvSpPr>
            <a:spLocks noGrp="1"/>
          </p:cNvSpPr>
          <p:nvPr>
            <p:ph type="body" sz="quarter" idx="10" hasCustomPrompt="1"/>
          </p:nvPr>
        </p:nvSpPr>
        <p:spPr>
          <a:xfrm>
            <a:off x="269558" y="222409"/>
            <a:ext cx="5308282" cy="737711"/>
          </a:xfrm>
          <a:prstGeom prst="rect">
            <a:avLst/>
          </a:prstGeom>
        </p:spPr>
        <p:txBody>
          <a:bodyPr vert="horz"/>
          <a:lstStyle>
            <a:lvl1pPr marL="0" indent="0" algn="l">
              <a:lnSpc>
                <a:spcPct val="90000"/>
              </a:lnSpc>
              <a:buNone/>
              <a:defRPr sz="2400">
                <a:latin typeface="Arial Narrow" panose="020B0606020202030204"/>
                <a:cs typeface="Arial Narrow" panose="020B0606020202030204"/>
              </a:defRPr>
            </a:lvl1pPr>
          </a:lstStyle>
          <a:p>
            <a:pPr algn="l">
              <a:lnSpc>
                <a:spcPct val="90000"/>
              </a:lnSpc>
            </a:pPr>
            <a:r>
              <a:rPr lang="en-US" sz="2400" dirty="0" smtClean="0">
                <a:latin typeface="Arial Narrow" panose="020B0606020202030204"/>
                <a:cs typeface="Arial Narrow" panose="020B0606020202030204"/>
              </a:rPr>
              <a:t>CONTENT PAGE 2</a:t>
            </a:r>
            <a:br>
              <a:rPr lang="en-US" sz="2400" dirty="0" smtClean="0">
                <a:latin typeface="Arial Narrow" panose="020B0606020202030204"/>
                <a:cs typeface="Arial Narrow" panose="020B0606020202030204"/>
              </a:rPr>
            </a:br>
            <a:r>
              <a:rPr lang="en-US" sz="2400" dirty="0" smtClean="0">
                <a:latin typeface="Arial Narrow" panose="020B0606020202030204"/>
                <a:cs typeface="Arial Narrow" panose="020B0606020202030204"/>
              </a:rPr>
              <a:t>2 LINES (24pt Arial Narrow)</a:t>
            </a:r>
            <a:endParaRPr lang="en-US" sz="2400" dirty="0">
              <a:latin typeface="Arial Narrow" panose="020B0606020202030204"/>
              <a:cs typeface="Arial Narrow" panose="020B0606020202030204"/>
            </a:endParaRPr>
          </a:p>
        </p:txBody>
      </p:sp>
      <p:sp>
        <p:nvSpPr>
          <p:cNvPr id="5" name="Picture Placeholder 2"/>
          <p:cNvSpPr>
            <a:spLocks noGrp="1"/>
          </p:cNvSpPr>
          <p:nvPr>
            <p:ph type="pic" idx="1"/>
          </p:nvPr>
        </p:nvSpPr>
        <p:spPr>
          <a:xfrm>
            <a:off x="377508" y="1438312"/>
            <a:ext cx="8288662" cy="3063901"/>
          </a:xfrm>
          <a:prstGeom prst="rect">
            <a:avLst/>
          </a:prstGeom>
        </p:spPr>
        <p:txBody>
          <a:bodyPr/>
          <a:lstStyle>
            <a:lvl1pPr marL="0" indent="0">
              <a:buNone/>
              <a:defRPr sz="3200">
                <a:latin typeface="Arial" panose="020B0604020202020204"/>
                <a:cs typeface="Arial" panose="020B0604020202020204"/>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obj">
  <p:cSld name="1_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762000" y="3429000"/>
            <a:ext cx="6781800" cy="1200150"/>
          </a:xfrm>
          <a:prstGeom prst="rect">
            <a:avLst/>
          </a:prstGeom>
        </p:spPr>
        <p:txBody>
          <a:bodyPr/>
          <a:lstStyle/>
          <a:p>
            <a:r>
              <a:rPr lang="en-US"/>
              <a:t>Click to edit Master title style</a:t>
            </a:r>
            <a:endParaRPr lang="en-US"/>
          </a:p>
        </p:txBody>
      </p:sp>
      <p:sp>
        <p:nvSpPr>
          <p:cNvPr id="3" name="Content Placeholder 2"/>
          <p:cNvSpPr>
            <a:spLocks noGrp="1"/>
          </p:cNvSpPr>
          <p:nvPr>
            <p:ph idx="1"/>
          </p:nvPr>
        </p:nvSpPr>
        <p:spPr>
          <a:xfrm>
            <a:off x="762000" y="514350"/>
            <a:ext cx="7543800" cy="2914650"/>
          </a:xfrm>
          <a:prstGeom prst="rect">
            <a:avLst/>
          </a:prstGeom>
        </p:spPr>
        <p:txBody>
          <a:bodyPr/>
          <a:lstStyle/>
          <a:p>
            <a:pPr lvl="0"/>
            <a:r>
              <a:rPr lang="en-US"/>
              <a:t>Click to edit Master text styles</a:t>
            </a:r>
            <a:endParaRPr lang="en-US"/>
          </a:p>
          <a:p>
            <a:pPr lvl="1"/>
            <a:r>
              <a:rPr lang="en-US"/>
              <a:t>Second level</a:t>
            </a:r>
            <a:endParaRPr lang="en-US"/>
          </a:p>
          <a:p>
            <a:pPr lvl="2"/>
            <a:r>
              <a:rPr lang="en-US"/>
              <a:t>Third level</a:t>
            </a:r>
            <a:endParaRPr lang="en-US"/>
          </a:p>
          <a:p>
            <a:pPr lvl="3"/>
            <a:r>
              <a:rPr lang="en-US"/>
              <a:t>Fourth level</a:t>
            </a:r>
            <a:endParaRPr lang="en-US"/>
          </a:p>
          <a:p>
            <a:pPr lvl="4"/>
            <a:r>
              <a:rPr lang="en-US"/>
              <a:t>Fifth level</a:t>
            </a:r>
            <a:endParaRPr lang="en-US"/>
          </a:p>
        </p:txBody>
      </p:sp>
      <p:sp>
        <p:nvSpPr>
          <p:cNvPr id="4" name="Date Placeholder 3"/>
          <p:cNvSpPr>
            <a:spLocks noGrp="1"/>
          </p:cNvSpPr>
          <p:nvPr>
            <p:ph type="dt" sz="half" idx="10"/>
          </p:nvPr>
        </p:nvSpPr>
        <p:spPr>
          <a:xfrm>
            <a:off x="6248400" y="4656582"/>
            <a:ext cx="2133600" cy="273844"/>
          </a:xfrm>
          <a:prstGeom prst="rect">
            <a:avLst/>
          </a:prstGeom>
        </p:spPr>
        <p:txBody>
          <a:bodyPr/>
          <a:lstStyle/>
          <a:p>
            <a:fld id="{1D8BD707-D9CF-40AE-B4C6-C98DA3205C09}" type="datetimeFigureOut">
              <a:rPr lang="en-US" smtClean="0"/>
            </a:fld>
            <a:endParaRPr lang="en-US"/>
          </a:p>
        </p:txBody>
      </p:sp>
      <p:sp>
        <p:nvSpPr>
          <p:cNvPr id="5" name="Footer Placeholder 4"/>
          <p:cNvSpPr>
            <a:spLocks noGrp="1"/>
          </p:cNvSpPr>
          <p:nvPr>
            <p:ph type="ftr" sz="quarter" idx="11"/>
          </p:nvPr>
        </p:nvSpPr>
        <p:spPr>
          <a:xfrm>
            <a:off x="762000" y="4656582"/>
            <a:ext cx="4873869" cy="273844"/>
          </a:xfrm>
          <a:prstGeom prst="rect">
            <a:avLst/>
          </a:prstGeom>
        </p:spPr>
        <p:txBody>
          <a:bodyPr/>
          <a:lstStyle/>
          <a:p>
            <a:endParaRPr lang="en-US"/>
          </a:p>
        </p:txBody>
      </p:sp>
      <p:sp>
        <p:nvSpPr>
          <p:cNvPr id="6" name="Slide Number Placeholder 5"/>
          <p:cNvSpPr>
            <a:spLocks noGrp="1"/>
          </p:cNvSpPr>
          <p:nvPr>
            <p:ph type="sldNum" sz="quarter" idx="12"/>
          </p:nvPr>
        </p:nvSpPr>
        <p:spPr>
          <a:xfrm>
            <a:off x="7620000" y="4265676"/>
            <a:ext cx="762000" cy="273844"/>
          </a:xfrm>
          <a:prstGeom prst="rect">
            <a:avLst/>
          </a:prstGeom>
        </p:spPr>
        <p:txBody>
          <a:bodyPr/>
          <a:lstStyle/>
          <a:p>
            <a:fld id="{B6F15528-21DE-4FAA-801E-634DDDAF4B2B}" type="slidenum">
              <a:rPr lang="en-US" smtClean="0"/>
            </a:fld>
            <a:endParaRPr lang="en-US"/>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bl">
  <p:cSld name="Title and Table">
    <p:spTree>
      <p:nvGrpSpPr>
        <p:cNvPr id="1" name=""/>
        <p:cNvGrpSpPr/>
        <p:nvPr/>
      </p:nvGrpSpPr>
      <p:grpSpPr>
        <a:xfrm>
          <a:off x="0" y="0"/>
          <a:ext cx="0" cy="0"/>
          <a:chOff x="0" y="0"/>
          <a:chExt cx="0" cy="0"/>
        </a:xfrm>
      </p:grpSpPr>
      <p:sp>
        <p:nvSpPr>
          <p:cNvPr id="2" name="Title 1"/>
          <p:cNvSpPr>
            <a:spLocks noGrp="1"/>
          </p:cNvSpPr>
          <p:nvPr>
            <p:ph type="title"/>
          </p:nvPr>
        </p:nvSpPr>
        <p:spPr>
          <a:xfrm>
            <a:off x="1066800" y="125017"/>
            <a:ext cx="7543800" cy="850106"/>
          </a:xfrm>
          <a:prstGeom prst="rect">
            <a:avLst/>
          </a:prstGeom>
        </p:spPr>
        <p:txBody>
          <a:bodyPr/>
          <a:lstStyle/>
          <a:p>
            <a:r>
              <a:rPr lang="en-US"/>
              <a:t>Click to edit Master title style</a:t>
            </a:r>
            <a:endParaRPr lang="en-CA"/>
          </a:p>
        </p:txBody>
      </p:sp>
      <p:sp>
        <p:nvSpPr>
          <p:cNvPr id="3" name="Table Placeholder 2"/>
          <p:cNvSpPr>
            <a:spLocks noGrp="1"/>
          </p:cNvSpPr>
          <p:nvPr>
            <p:ph type="tbl" idx="1"/>
          </p:nvPr>
        </p:nvSpPr>
        <p:spPr>
          <a:xfrm>
            <a:off x="1066800" y="1485900"/>
            <a:ext cx="7543800" cy="3086100"/>
          </a:xfrm>
          <a:prstGeom prst="rect">
            <a:avLst/>
          </a:prstGeom>
        </p:spPr>
        <p:txBody>
          <a:bodyPr/>
          <a:lstStyle/>
          <a:p>
            <a:pPr lvl="0"/>
            <a:endParaRPr lang="en-CA" noProof="0"/>
          </a:p>
        </p:txBody>
      </p:sp>
      <p:sp>
        <p:nvSpPr>
          <p:cNvPr id="4" name="Rectangle 17"/>
          <p:cNvSpPr>
            <a:spLocks noGrp="1" noChangeArrowheads="1"/>
          </p:cNvSpPr>
          <p:nvPr>
            <p:ph type="dt" sz="half" idx="10"/>
          </p:nvPr>
        </p:nvSpPr>
        <p:spPr>
          <a:xfrm>
            <a:off x="5992368" y="4704589"/>
            <a:ext cx="2455164" cy="273844"/>
          </a:xfrm>
          <a:prstGeom prst="rect">
            <a:avLst/>
          </a:prstGeom>
        </p:spPr>
        <p:txBody>
          <a:bodyPr/>
          <a:lstStyle>
            <a:lvl1pPr>
              <a:defRPr/>
            </a:lvl1pPr>
          </a:lstStyle>
          <a:p>
            <a:pPr>
              <a:defRPr/>
            </a:pPr>
            <a:endParaRPr lang="en-US"/>
          </a:p>
        </p:txBody>
      </p:sp>
      <p:sp>
        <p:nvSpPr>
          <p:cNvPr id="5" name="Rectangle 19"/>
          <p:cNvSpPr>
            <a:spLocks noGrp="1" noChangeArrowheads="1"/>
          </p:cNvSpPr>
          <p:nvPr>
            <p:ph type="sldNum" sz="quarter" idx="11"/>
          </p:nvPr>
        </p:nvSpPr>
        <p:spPr>
          <a:xfrm>
            <a:off x="8483346" y="4704589"/>
            <a:ext cx="480060" cy="273844"/>
          </a:xfrm>
          <a:prstGeom prst="rect">
            <a:avLst/>
          </a:prstGeom>
        </p:spPr>
        <p:txBody>
          <a:bodyPr/>
          <a:lstStyle>
            <a:lvl1pPr>
              <a:defRPr/>
            </a:lvl1pPr>
          </a:lstStyle>
          <a:p>
            <a:fld id="{89344EAF-6EA8-48A5-8092-B9723AE85F96}" type="slidenum">
              <a:rPr lang="en-US" altLang="en-US"/>
            </a:fld>
            <a:endParaRPr lang="en-US" altLang="en-US"/>
          </a:p>
        </p:txBody>
      </p:sp>
      <p:sp>
        <p:nvSpPr>
          <p:cNvPr id="6" name="Rectangle 21"/>
          <p:cNvSpPr>
            <a:spLocks noGrp="1" noChangeArrowheads="1"/>
          </p:cNvSpPr>
          <p:nvPr>
            <p:ph type="ftr" sz="quarter" idx="12"/>
          </p:nvPr>
        </p:nvSpPr>
        <p:spPr>
          <a:xfrm>
            <a:off x="685800" y="4704589"/>
            <a:ext cx="4745736" cy="273844"/>
          </a:xfrm>
          <a:prstGeom prst="rect">
            <a:avLst/>
          </a:prstGeom>
        </p:spPr>
        <p:txBody>
          <a:bodyPr/>
          <a:lstStyle>
            <a:lvl1pPr>
              <a:defRPr/>
            </a:lvl1pPr>
          </a:lstStyle>
          <a:p>
            <a:pPr>
              <a:defRPr/>
            </a:pPr>
            <a:r>
              <a:rPr lang="en-US"/>
              <a:t>Chen-Bo Zhong,  Rotman School of Management ©</a:t>
            </a:r>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4" Type="http://schemas.openxmlformats.org/officeDocument/2006/relationships/theme" Target="../theme/theme1.xml"/><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Layout" Target="../slideLayouts/slideLayout1.xml"/></Relationships>
</file>

<file path=ppt/slideMasters/_rels/slideMaster2.xml.rels><?xml version="1.0" encoding="UTF-8" standalone="yes"?>
<Relationships xmlns="http://schemas.openxmlformats.org/package/2006/relationships"><Relationship Id="rId7" Type="http://schemas.openxmlformats.org/officeDocument/2006/relationships/theme" Target="../theme/theme2.xml"/><Relationship Id="rId6" Type="http://schemas.openxmlformats.org/officeDocument/2006/relationships/image" Target="../media/image3.jpeg"/><Relationship Id="rId5" Type="http://schemas.openxmlformats.org/officeDocument/2006/relationships/slideLayout" Target="../slideLayouts/slideLayout6.xml"/><Relationship Id="rId4" Type="http://schemas.openxmlformats.org/officeDocument/2006/relationships/slideLayout" Target="../slideLayouts/slideLayout5.xml"/><Relationship Id="rId3" Type="http://schemas.openxmlformats.org/officeDocument/2006/relationships/slideLayout" Target="../slideLayouts/slideLayout4.xml"/><Relationship Id="rId2" Type="http://schemas.openxmlformats.org/officeDocument/2006/relationships/slideLayout" Target="../slideLayouts/slideLayout3.xml"/><Relationship Id="rId1" Type="http://schemas.openxmlformats.org/officeDocument/2006/relationships/slideLayout" Target="../slideLayouts/slideLayout2.xml"/></Relationships>
</file>

<file path=ppt/slideMasters/_rels/slideMaster3.xml.rels><?xml version="1.0" encoding="UTF-8" standalone="yes"?>
<Relationships xmlns="http://schemas.openxmlformats.org/package/2006/relationships"><Relationship Id="rId3" Type="http://schemas.openxmlformats.org/officeDocument/2006/relationships/theme" Target="../theme/theme3.xml"/><Relationship Id="rId2" Type="http://schemas.openxmlformats.org/officeDocument/2006/relationships/image" Target="../media/image4.jpeg"/><Relationship Id="rId1" Type="http://schemas.openxmlformats.org/officeDocument/2006/relationships/slideLayout" Target="../slideLayouts/slideLayout7.xml"/></Relationships>
</file>

<file path=ppt/slideMasters/_rels/slideMaster4.xml.rels><?xml version="1.0" encoding="UTF-8" standalone="yes"?>
<Relationships xmlns="http://schemas.openxmlformats.org/package/2006/relationships"><Relationship Id="rId3" Type="http://schemas.openxmlformats.org/officeDocument/2006/relationships/theme" Target="../theme/theme4.xml"/><Relationship Id="rId2" Type="http://schemas.openxmlformats.org/officeDocument/2006/relationships/image" Target="../media/image5.jpeg"/><Relationship Id="rId1" Type="http://schemas.openxmlformats.org/officeDocument/2006/relationships/slideLayout" Target="../slideLayouts/slideLayout8.xml"/></Relationships>
</file>

<file path=ppt/slideMasters/_rels/slideMaster5.xml.rels><?xml version="1.0" encoding="UTF-8" standalone="yes"?>
<Relationships xmlns="http://schemas.openxmlformats.org/package/2006/relationships"><Relationship Id="rId9" Type="http://schemas.openxmlformats.org/officeDocument/2006/relationships/theme" Target="../theme/theme5.xml"/><Relationship Id="rId8" Type="http://schemas.openxmlformats.org/officeDocument/2006/relationships/image" Target="../media/image6.jpeg"/><Relationship Id="rId7" Type="http://schemas.openxmlformats.org/officeDocument/2006/relationships/slideLayout" Target="../slideLayouts/slideLayout15.xml"/><Relationship Id="rId6" Type="http://schemas.openxmlformats.org/officeDocument/2006/relationships/slideLayout" Target="../slideLayouts/slideLayout14.xml"/><Relationship Id="rId5" Type="http://schemas.openxmlformats.org/officeDocument/2006/relationships/slideLayout" Target="../slideLayouts/slideLayout13.xml"/><Relationship Id="rId4" Type="http://schemas.openxmlformats.org/officeDocument/2006/relationships/slideLayout" Target="../slideLayouts/slideLayout12.xml"/><Relationship Id="rId3" Type="http://schemas.openxmlformats.org/officeDocument/2006/relationships/slideLayout" Target="../slideLayouts/slideLayout11.xml"/><Relationship Id="rId2" Type="http://schemas.openxmlformats.org/officeDocument/2006/relationships/slideLayout" Target="../slideLayouts/slideLayout10.xml"/><Relationship Id="rId1"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2" name="Picture 1" descr="PPT templates-1-widescreen-FINAL.jpg"/>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9135879" cy="5143500"/>
          </a:xfrm>
          <a:prstGeom prst="rect">
            <a:avLst/>
          </a:prstGeom>
        </p:spPr>
      </p:pic>
      <p:sp>
        <p:nvSpPr>
          <p:cNvPr id="3" name="TextBox 2"/>
          <p:cNvSpPr txBox="1"/>
          <p:nvPr userDrawn="1"/>
        </p:nvSpPr>
        <p:spPr>
          <a:xfrm>
            <a:off x="5344704" y="261257"/>
            <a:ext cx="1020535" cy="738664"/>
          </a:xfrm>
          <a:prstGeom prst="rect">
            <a:avLst/>
          </a:prstGeom>
          <a:noFill/>
        </p:spPr>
        <p:txBody>
          <a:bodyPr wrap="square" rtlCol="0">
            <a:spAutoFit/>
          </a:bodyPr>
          <a:lstStyle/>
          <a:p>
            <a:r>
              <a:rPr lang="en-AU" sz="1400" b="0" i="0" u="none" strike="noStrike" kern="1200" baseline="0" dirty="0" smtClean="0">
                <a:solidFill>
                  <a:srgbClr val="004E86"/>
                </a:solidFill>
                <a:latin typeface="Arial Narrow" panose="020B0606020202030204" pitchFamily="34" charset="0"/>
                <a:ea typeface="+mn-ea"/>
                <a:cs typeface="+mn-cs"/>
              </a:rPr>
              <a:t>MONASH</a:t>
            </a:r>
            <a:endParaRPr lang="en-AU" sz="1400" b="0" i="0" u="none" strike="noStrike" kern="1200" baseline="0" dirty="0" smtClean="0">
              <a:solidFill>
                <a:srgbClr val="004E86"/>
              </a:solidFill>
              <a:latin typeface="Arial Narrow" panose="020B0606020202030204" pitchFamily="34" charset="0"/>
              <a:ea typeface="+mn-ea"/>
              <a:cs typeface="+mn-cs"/>
            </a:endParaRPr>
          </a:p>
          <a:p>
            <a:r>
              <a:rPr lang="en-AU" sz="1400" b="0" i="0" u="none" strike="noStrike" kern="1200" baseline="0" dirty="0" smtClean="0">
                <a:solidFill>
                  <a:schemeClr val="tx1"/>
                </a:solidFill>
                <a:latin typeface="Arial Narrow" panose="020B0606020202030204" pitchFamily="34" charset="0"/>
                <a:ea typeface="+mn-ea"/>
                <a:cs typeface="+mn-cs"/>
              </a:rPr>
              <a:t>BUSINESS</a:t>
            </a:r>
            <a:endParaRPr lang="en-AU" sz="1400" b="0" i="0" u="none" strike="noStrike" kern="1200" baseline="0" dirty="0" smtClean="0">
              <a:solidFill>
                <a:schemeClr val="tx1"/>
              </a:solidFill>
              <a:latin typeface="Arial Narrow" panose="020B0606020202030204" pitchFamily="34" charset="0"/>
              <a:ea typeface="+mn-ea"/>
              <a:cs typeface="+mn-cs"/>
            </a:endParaRPr>
          </a:p>
          <a:p>
            <a:r>
              <a:rPr lang="en-AU" sz="1400" b="0" i="0" u="none" strike="noStrike" kern="1200" baseline="0" dirty="0" smtClean="0">
                <a:solidFill>
                  <a:schemeClr val="tx1"/>
                </a:solidFill>
                <a:latin typeface="Arial Narrow" panose="020B0606020202030204" pitchFamily="34" charset="0"/>
                <a:ea typeface="+mn-ea"/>
                <a:cs typeface="+mn-cs"/>
              </a:rPr>
              <a:t>SCHOOL</a:t>
            </a:r>
            <a:endParaRPr lang="en-AU" sz="1400" dirty="0">
              <a:latin typeface="Arial Narrow" panose="020B0606020202030204" pitchFamily="34" charset="0"/>
            </a:endParaRPr>
          </a:p>
        </p:txBody>
      </p:sp>
      <p:pic>
        <p:nvPicPr>
          <p:cNvPr id="4" name="Picture 3"/>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4387760" y="4443026"/>
            <a:ext cx="1824988" cy="324237"/>
          </a:xfrm>
          <a:prstGeom prst="rect">
            <a:avLst/>
          </a:prstGeom>
        </p:spPr>
      </p:pic>
    </p:spTree>
  </p:cSld>
  <p:clrMap bg1="lt1" tx1="dk1" bg2="lt2" tx2="dk2" accent1="accent1" accent2="accent2" accent3="accent3" accent4="accent4" accent5="accent5" accent6="accent6" hlink="hlink" folHlink="folHlink"/>
  <p:sldLayoutIdLst>
    <p:sldLayoutId id="2147483649" r:id="rId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panose="020B0604020202020204"/>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panose="020B0604020202020204"/>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panose="020B0604020202020204"/>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panose="020B0604020202020204"/>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panose="020B0604020202020204"/>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panose="020B0604020202020204"/>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panose="020B0604020202020204"/>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panose="020B0604020202020204"/>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panose="020B0604020202020204"/>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2" name="Picture 1" descr="PPT templates-1-widescreen-FINAL-4.jpg"/>
          <p:cNvPicPr>
            <a:picLocks noChangeAspect="1"/>
          </p:cNvPicPr>
          <p:nvPr userDrawn="1"/>
        </p:nvPicPr>
        <p:blipFill>
          <a:blip r:embed="rId6">
            <a:extLst>
              <a:ext uri="{28A0092B-C50C-407E-A947-70E740481C1C}">
                <a14:useLocalDpi xmlns:a14="http://schemas.microsoft.com/office/drawing/2010/main" val="0"/>
              </a:ext>
            </a:extLst>
          </a:blip>
          <a:stretch>
            <a:fillRect/>
          </a:stretch>
        </p:blipFill>
        <p:spPr>
          <a:xfrm>
            <a:off x="0" y="0"/>
            <a:ext cx="9135879" cy="5143500"/>
          </a:xfrm>
          <a:prstGeom prst="rect">
            <a:avLst/>
          </a:prstGeom>
        </p:spPr>
      </p:pic>
      <p:sp>
        <p:nvSpPr>
          <p:cNvPr id="3" name="TextBox 2"/>
          <p:cNvSpPr txBox="1"/>
          <p:nvPr userDrawn="1"/>
        </p:nvSpPr>
        <p:spPr>
          <a:xfrm>
            <a:off x="8242344" y="4515757"/>
            <a:ext cx="1020535" cy="530915"/>
          </a:xfrm>
          <a:prstGeom prst="rect">
            <a:avLst/>
          </a:prstGeom>
          <a:noFill/>
        </p:spPr>
        <p:txBody>
          <a:bodyPr wrap="square" rtlCol="0">
            <a:spAutoFit/>
          </a:bodyPr>
          <a:lstStyle/>
          <a:p>
            <a:r>
              <a:rPr lang="en-AU" sz="950" b="0" i="0" u="none" strike="noStrike" kern="1200" baseline="0" dirty="0" smtClean="0">
                <a:solidFill>
                  <a:srgbClr val="004E86"/>
                </a:solidFill>
                <a:latin typeface="Arial Narrow" panose="020B0606020202030204" pitchFamily="34" charset="0"/>
                <a:ea typeface="+mn-ea"/>
                <a:cs typeface="+mn-cs"/>
              </a:rPr>
              <a:t>MONASH</a:t>
            </a:r>
            <a:endParaRPr lang="en-AU" sz="950" b="0" i="0" u="none" strike="noStrike" kern="1200" baseline="0" dirty="0" smtClean="0">
              <a:solidFill>
                <a:srgbClr val="004E86"/>
              </a:solidFill>
              <a:latin typeface="Arial Narrow" panose="020B0606020202030204" pitchFamily="34" charset="0"/>
              <a:ea typeface="+mn-ea"/>
              <a:cs typeface="+mn-cs"/>
            </a:endParaRPr>
          </a:p>
          <a:p>
            <a:r>
              <a:rPr lang="en-AU" sz="950" b="0" i="0" u="none" strike="noStrike" kern="1200" baseline="0" dirty="0" smtClean="0">
                <a:solidFill>
                  <a:schemeClr val="tx1"/>
                </a:solidFill>
                <a:latin typeface="Arial Narrow" panose="020B0606020202030204" pitchFamily="34" charset="0"/>
                <a:ea typeface="+mn-ea"/>
                <a:cs typeface="+mn-cs"/>
              </a:rPr>
              <a:t>BUSINESS</a:t>
            </a:r>
            <a:endParaRPr lang="en-AU" sz="950" b="0" i="0" u="none" strike="noStrike" kern="1200" baseline="0" dirty="0" smtClean="0">
              <a:solidFill>
                <a:schemeClr val="tx1"/>
              </a:solidFill>
              <a:latin typeface="Arial Narrow" panose="020B0606020202030204" pitchFamily="34" charset="0"/>
              <a:ea typeface="+mn-ea"/>
              <a:cs typeface="+mn-cs"/>
            </a:endParaRPr>
          </a:p>
          <a:p>
            <a:r>
              <a:rPr lang="en-AU" sz="950" b="0" i="0" u="none" strike="noStrike" kern="1200" baseline="0" dirty="0" smtClean="0">
                <a:solidFill>
                  <a:schemeClr val="tx1"/>
                </a:solidFill>
                <a:latin typeface="Arial Narrow" panose="020B0606020202030204" pitchFamily="34" charset="0"/>
                <a:ea typeface="+mn-ea"/>
                <a:cs typeface="+mn-cs"/>
              </a:rPr>
              <a:t>SCHOOL</a:t>
            </a:r>
            <a:endParaRPr lang="en-AU" sz="950" dirty="0">
              <a:latin typeface="Arial Narrow" panose="020B0606020202030204" pitchFamily="34" charset="0"/>
            </a:endParaRPr>
          </a:p>
        </p:txBody>
      </p:sp>
    </p:spTree>
  </p:cSld>
  <p:clrMap bg1="lt1" tx1="dk1" bg2="lt2" tx2="dk2" accent1="accent1" accent2="accent2" accent3="accent3" accent4="accent4" accent5="accent5" accent6="accent6" hlink="hlink" folHlink="folHlink"/>
  <p:sldLayoutIdLst>
    <p:sldLayoutId id="2147483651" r:id="rId1"/>
    <p:sldLayoutId id="2147483652" r:id="rId2"/>
    <p:sldLayoutId id="2147483653" r:id="rId3"/>
    <p:sldLayoutId id="2147483654" r:id="rId4"/>
    <p:sldLayoutId id="2147483655" r:id="rId5"/>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panose="020B0604020202020204"/>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panose="020B0604020202020204"/>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panose="020B0604020202020204"/>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panose="020B0604020202020204"/>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panose="020B0604020202020204"/>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panose="020B0604020202020204"/>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panose="020B0604020202020204"/>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panose="020B0604020202020204"/>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panose="020B0604020202020204"/>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3" name="Picture 2" descr="PPT templates-1-widescreen-FINAL-5.jpg"/>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9135879" cy="5143500"/>
          </a:xfrm>
          <a:prstGeom prst="rect">
            <a:avLst/>
          </a:prstGeom>
        </p:spPr>
      </p:pic>
      <p:sp>
        <p:nvSpPr>
          <p:cNvPr id="4" name="TextBox 3"/>
          <p:cNvSpPr txBox="1"/>
          <p:nvPr userDrawn="1"/>
        </p:nvSpPr>
        <p:spPr>
          <a:xfrm>
            <a:off x="5344704" y="261257"/>
            <a:ext cx="1020535" cy="738664"/>
          </a:xfrm>
          <a:prstGeom prst="rect">
            <a:avLst/>
          </a:prstGeom>
          <a:noFill/>
        </p:spPr>
        <p:txBody>
          <a:bodyPr wrap="square" rtlCol="0">
            <a:spAutoFit/>
          </a:bodyPr>
          <a:lstStyle/>
          <a:p>
            <a:r>
              <a:rPr lang="en-AU" sz="1400" b="0" i="0" u="none" strike="noStrike" kern="1200" baseline="0" dirty="0" smtClean="0">
                <a:solidFill>
                  <a:srgbClr val="004E86"/>
                </a:solidFill>
                <a:latin typeface="Arial Narrow" panose="020B0606020202030204" pitchFamily="34" charset="0"/>
                <a:ea typeface="+mn-ea"/>
                <a:cs typeface="+mn-cs"/>
              </a:rPr>
              <a:t>MONASH</a:t>
            </a:r>
            <a:endParaRPr lang="en-AU" sz="1400" b="0" i="0" u="none" strike="noStrike" kern="1200" baseline="0" dirty="0" smtClean="0">
              <a:solidFill>
                <a:srgbClr val="004E86"/>
              </a:solidFill>
              <a:latin typeface="Arial Narrow" panose="020B0606020202030204" pitchFamily="34" charset="0"/>
              <a:ea typeface="+mn-ea"/>
              <a:cs typeface="+mn-cs"/>
            </a:endParaRPr>
          </a:p>
          <a:p>
            <a:r>
              <a:rPr lang="en-AU" sz="1400" b="0" i="0" u="none" strike="noStrike" kern="1200" baseline="0" dirty="0" smtClean="0">
                <a:solidFill>
                  <a:schemeClr val="tx1"/>
                </a:solidFill>
                <a:latin typeface="Arial Narrow" panose="020B0606020202030204" pitchFamily="34" charset="0"/>
                <a:ea typeface="+mn-ea"/>
                <a:cs typeface="+mn-cs"/>
              </a:rPr>
              <a:t>BUSINESS</a:t>
            </a:r>
            <a:endParaRPr lang="en-AU" sz="1400" b="0" i="0" u="none" strike="noStrike" kern="1200" baseline="0" dirty="0" smtClean="0">
              <a:solidFill>
                <a:schemeClr val="tx1"/>
              </a:solidFill>
              <a:latin typeface="Arial Narrow" panose="020B0606020202030204" pitchFamily="34" charset="0"/>
              <a:ea typeface="+mn-ea"/>
              <a:cs typeface="+mn-cs"/>
            </a:endParaRPr>
          </a:p>
          <a:p>
            <a:r>
              <a:rPr lang="en-AU" sz="1400" b="0" i="0" u="none" strike="noStrike" kern="1200" baseline="0" dirty="0" smtClean="0">
                <a:solidFill>
                  <a:schemeClr val="tx1"/>
                </a:solidFill>
                <a:latin typeface="Arial Narrow" panose="020B0606020202030204" pitchFamily="34" charset="0"/>
                <a:ea typeface="+mn-ea"/>
                <a:cs typeface="+mn-cs"/>
              </a:rPr>
              <a:t>SCHOOL</a:t>
            </a:r>
            <a:endParaRPr lang="en-AU" sz="1400" dirty="0">
              <a:latin typeface="Arial Narrow" panose="020B0606020202030204" pitchFamily="34" charset="0"/>
            </a:endParaRPr>
          </a:p>
        </p:txBody>
      </p:sp>
    </p:spTree>
  </p:cSld>
  <p:clrMap bg1="lt1" tx1="dk1" bg2="lt2" tx2="dk2" accent1="accent1" accent2="accent2" accent3="accent3" accent4="accent4" accent5="accent5" accent6="accent6" hlink="hlink" folHlink="folHlink"/>
  <p:sldLayoutIdLst>
    <p:sldLayoutId id="2147483657" r:id="rId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panose="020B0604020202020204"/>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panose="020B0604020202020204"/>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panose="020B0604020202020204"/>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panose="020B0604020202020204"/>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panose="020B0604020202020204"/>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panose="020B0604020202020204"/>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panose="020B0604020202020204"/>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panose="020B0604020202020204"/>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panose="020B0604020202020204"/>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3" name="Picture 2" descr="PPT templates-1-widescreen-FINAL-6.jpg"/>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9135879" cy="5143500"/>
          </a:xfrm>
          <a:prstGeom prst="rect">
            <a:avLst/>
          </a:prstGeom>
        </p:spPr>
      </p:pic>
      <p:sp>
        <p:nvSpPr>
          <p:cNvPr id="4" name="TextBox 3"/>
          <p:cNvSpPr txBox="1"/>
          <p:nvPr userDrawn="1"/>
        </p:nvSpPr>
        <p:spPr>
          <a:xfrm>
            <a:off x="5344704" y="261257"/>
            <a:ext cx="1020535" cy="738664"/>
          </a:xfrm>
          <a:prstGeom prst="rect">
            <a:avLst/>
          </a:prstGeom>
          <a:noFill/>
        </p:spPr>
        <p:txBody>
          <a:bodyPr wrap="square" rtlCol="0">
            <a:spAutoFit/>
          </a:bodyPr>
          <a:lstStyle/>
          <a:p>
            <a:r>
              <a:rPr lang="en-AU" sz="1400" b="0" i="0" u="none" strike="noStrike" kern="1200" baseline="0" dirty="0" smtClean="0">
                <a:solidFill>
                  <a:schemeClr val="bg1"/>
                </a:solidFill>
                <a:latin typeface="Arial Narrow" panose="020B0606020202030204" pitchFamily="34" charset="0"/>
                <a:ea typeface="+mn-ea"/>
                <a:cs typeface="+mn-cs"/>
              </a:rPr>
              <a:t>MONASH</a:t>
            </a:r>
            <a:endParaRPr lang="en-AU" sz="1400" b="0" i="0" u="none" strike="noStrike" kern="1200" baseline="0" dirty="0" smtClean="0">
              <a:solidFill>
                <a:schemeClr val="bg1"/>
              </a:solidFill>
              <a:latin typeface="Arial Narrow" panose="020B0606020202030204" pitchFamily="34" charset="0"/>
              <a:ea typeface="+mn-ea"/>
              <a:cs typeface="+mn-cs"/>
            </a:endParaRPr>
          </a:p>
          <a:p>
            <a:r>
              <a:rPr lang="en-AU" sz="1400" b="0" i="0" u="none" strike="noStrike" kern="1200" baseline="0" dirty="0" smtClean="0">
                <a:solidFill>
                  <a:schemeClr val="bg1"/>
                </a:solidFill>
                <a:latin typeface="Arial Narrow" panose="020B0606020202030204" pitchFamily="34" charset="0"/>
                <a:ea typeface="+mn-ea"/>
                <a:cs typeface="+mn-cs"/>
              </a:rPr>
              <a:t>BUSINESS</a:t>
            </a:r>
            <a:endParaRPr lang="en-AU" sz="1400" b="0" i="0" u="none" strike="noStrike" kern="1200" baseline="0" dirty="0" smtClean="0">
              <a:solidFill>
                <a:schemeClr val="bg1"/>
              </a:solidFill>
              <a:latin typeface="Arial Narrow" panose="020B0606020202030204" pitchFamily="34" charset="0"/>
              <a:ea typeface="+mn-ea"/>
              <a:cs typeface="+mn-cs"/>
            </a:endParaRPr>
          </a:p>
          <a:p>
            <a:r>
              <a:rPr lang="en-AU" sz="1400" b="0" i="0" u="none" strike="noStrike" kern="1200" baseline="0" dirty="0" smtClean="0">
                <a:solidFill>
                  <a:schemeClr val="bg1"/>
                </a:solidFill>
                <a:latin typeface="Arial Narrow" panose="020B0606020202030204" pitchFamily="34" charset="0"/>
                <a:ea typeface="+mn-ea"/>
                <a:cs typeface="+mn-cs"/>
              </a:rPr>
              <a:t>SCHOOL</a:t>
            </a:r>
            <a:endParaRPr lang="en-AU" sz="1400" dirty="0">
              <a:solidFill>
                <a:schemeClr val="bg1"/>
              </a:solidFill>
              <a:latin typeface="Arial Narrow" panose="020B0606020202030204" pitchFamily="34" charset="0"/>
            </a:endParaRPr>
          </a:p>
        </p:txBody>
      </p:sp>
    </p:spTree>
  </p:cSld>
  <p:clrMap bg1="lt1" tx1="dk1" bg2="lt2" tx2="dk2" accent1="accent1" accent2="accent2" accent3="accent3" accent4="accent4" accent5="accent5" accent6="accent6" hlink="hlink" folHlink="folHlink"/>
  <p:sldLayoutIdLst>
    <p:sldLayoutId id="2147483659" r:id="rId1"/>
  </p:sldLayoutIdLst>
  <p:timing>
    <p:tnLst>
      <p:par>
        <p:cTn id="1" dur="indefinite" restart="never" nodeType="tmRoot"/>
      </p:par>
    </p:tnLst>
  </p:timing>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panose="020B0604020202020204"/>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panose="020B0604020202020204"/>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panose="020B0604020202020204"/>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panose="020B0604020202020204"/>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panose="020B0604020202020204"/>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panose="020B0604020202020204"/>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panose="020B0604020202020204"/>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panose="020B0604020202020204"/>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panose="020B0604020202020204"/>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2" name="Picture 1" descr="PPT templates-1-widescreen-FINAL-6.jpg"/>
          <p:cNvPicPr>
            <a:picLocks noChangeAspect="1"/>
          </p:cNvPicPr>
          <p:nvPr userDrawn="1"/>
        </p:nvPicPr>
        <p:blipFill>
          <a:blip r:embed="rId8">
            <a:extLst>
              <a:ext uri="{28A0092B-C50C-407E-A947-70E740481C1C}">
                <a14:useLocalDpi xmlns:a14="http://schemas.microsoft.com/office/drawing/2010/main" val="0"/>
              </a:ext>
            </a:extLst>
          </a:blip>
          <a:stretch>
            <a:fillRect/>
          </a:stretch>
        </p:blipFill>
        <p:spPr>
          <a:xfrm>
            <a:off x="0" y="0"/>
            <a:ext cx="9135879" cy="5143500"/>
          </a:xfrm>
          <a:prstGeom prst="rect">
            <a:avLst/>
          </a:prstGeom>
        </p:spPr>
      </p:pic>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panose="020B0604020202020204"/>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panose="020B0604020202020204"/>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panose="020B0604020202020204"/>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panose="020B0604020202020204"/>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panose="020B0604020202020204"/>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panose="020B0604020202020204"/>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panose="020B0604020202020204"/>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panose="020B0604020202020204"/>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panose="020B0604020202020204"/>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4.xml"/></Relationships>
</file>

<file path=ppt/slides/_rels/slide3.xml.rels><?xml version="1.0" encoding="UTF-8" standalone="yes"?>
<Relationships xmlns="http://schemas.openxmlformats.org/package/2006/relationships"><Relationship Id="rId2" Type="http://schemas.openxmlformats.org/officeDocument/2006/relationships/slideLayout" Target="../slideLayouts/slideLayout14.xml"/><Relationship Id="rId1" Type="http://schemas.openxmlformats.org/officeDocument/2006/relationships/image" Target="../media/image1.tiff"/></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8.xml.rels><?xml version="1.0" encoding="UTF-8" standalone="yes"?>
<Relationships xmlns="http://schemas.openxmlformats.org/package/2006/relationships"><Relationship Id="rId5" Type="http://schemas.openxmlformats.org/officeDocument/2006/relationships/slideLayout" Target="../slideLayouts/slideLayout14.xml"/><Relationship Id="rId4" Type="http://schemas.openxmlformats.org/officeDocument/2006/relationships/image" Target="../media/image10.jpeg"/><Relationship Id="rId3" Type="http://schemas.openxmlformats.org/officeDocument/2006/relationships/image" Target="../media/image9.png"/><Relationship Id="rId2" Type="http://schemas.openxmlformats.org/officeDocument/2006/relationships/image" Target="../media/image8.png"/><Relationship Id="rId1" Type="http://schemas.openxmlformats.org/officeDocument/2006/relationships/image" Target="../media/image7.jpeg"/></Relationships>
</file>

<file path=ppt/slides/_rels/slide9.xml.rels><?xml version="1.0" encoding="UTF-8" standalone="yes"?>
<Relationships xmlns="http://schemas.openxmlformats.org/package/2006/relationships"><Relationship Id="rId3" Type="http://schemas.openxmlformats.org/officeDocument/2006/relationships/notesSlide" Target="../notesSlides/notesSlide3.xml"/><Relationship Id="rId2" Type="http://schemas.openxmlformats.org/officeDocument/2006/relationships/slideLayout" Target="../slideLayouts/slideLayout14.xml"/><Relationship Id="rId1" Type="http://schemas.openxmlformats.org/officeDocument/2006/relationships/image" Target="../media/image11.png"/></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5.xml"/></Relationships>
</file>

<file path=ppt/slides/_rels/slide11.xml.rels><?xml version="1.0" encoding="UTF-8" standalone="yes"?>
<Relationships xmlns="http://schemas.openxmlformats.org/package/2006/relationships"><Relationship Id="rId3" Type="http://schemas.openxmlformats.org/officeDocument/2006/relationships/slideLayout" Target="../slideLayouts/slideLayout15.xml"/><Relationship Id="rId2" Type="http://schemas.openxmlformats.org/officeDocument/2006/relationships/image" Target="../media/image12.jpeg"/><Relationship Id="rId1" Type="http://schemas.openxmlformats.org/officeDocument/2006/relationships/hyperlink" Target="https://www.youtube.com/watch?v=domPxCaFFvo" TargetMode="External"/></Relationships>
</file>

<file path=ppt/slides/_rels/slide12.xml.rels><?xml version="1.0" encoding="UTF-8" standalone="yes"?>
<Relationships xmlns="http://schemas.openxmlformats.org/package/2006/relationships"><Relationship Id="rId3" Type="http://schemas.openxmlformats.org/officeDocument/2006/relationships/slideLayout" Target="../slideLayouts/slideLayout15.xml"/><Relationship Id="rId2" Type="http://schemas.openxmlformats.org/officeDocument/2006/relationships/image" Target="../media/image14.png"/><Relationship Id="rId1" Type="http://schemas.openxmlformats.org/officeDocument/2006/relationships/image" Target="../media/image13.png"/></Relationships>
</file>

<file path=ppt/slides/_rels/slide13.xml.rels><?xml version="1.0" encoding="UTF-8" standalone="yes"?>
<Relationships xmlns="http://schemas.openxmlformats.org/package/2006/relationships"><Relationship Id="rId4" Type="http://schemas.openxmlformats.org/officeDocument/2006/relationships/notesSlide" Target="../notesSlides/notesSlide5.xml"/><Relationship Id="rId3" Type="http://schemas.openxmlformats.org/officeDocument/2006/relationships/slideLayout" Target="../slideLayouts/slideLayout14.xml"/><Relationship Id="rId2" Type="http://schemas.openxmlformats.org/officeDocument/2006/relationships/image" Target="../media/image16.jpeg"/><Relationship Id="rId1" Type="http://schemas.openxmlformats.org/officeDocument/2006/relationships/image" Target="../media/image15.jpeg"/></Relationships>
</file>

<file path=ppt/slides/_rels/slide14.xml.rels><?xml version="1.0" encoding="UTF-8" standalone="yes"?>
<Relationships xmlns="http://schemas.openxmlformats.org/package/2006/relationships"><Relationship Id="rId5" Type="http://schemas.openxmlformats.org/officeDocument/2006/relationships/notesSlide" Target="../notesSlides/notesSlide6.xml"/><Relationship Id="rId4" Type="http://schemas.openxmlformats.org/officeDocument/2006/relationships/slideLayout" Target="../slideLayouts/slideLayout14.xml"/><Relationship Id="rId3" Type="http://schemas.openxmlformats.org/officeDocument/2006/relationships/image" Target="../media/image18.png"/><Relationship Id="rId2" Type="http://schemas.openxmlformats.org/officeDocument/2006/relationships/image" Target="../media/image17.png"/><Relationship Id="rId1" Type="http://schemas.openxmlformats.org/officeDocument/2006/relationships/hyperlink" Target="https://www.youtube.com/watch?v=GtARiQO8ljE" TargetMode="External"/></Relationships>
</file>

<file path=ppt/slides/_rels/slide15.xml.rels><?xml version="1.0" encoding="UTF-8" standalone="yes"?>
<Relationships xmlns="http://schemas.openxmlformats.org/package/2006/relationships"><Relationship Id="rId5" Type="http://schemas.openxmlformats.org/officeDocument/2006/relationships/notesSlide" Target="../notesSlides/notesSlide7.xml"/><Relationship Id="rId4" Type="http://schemas.openxmlformats.org/officeDocument/2006/relationships/slideLayout" Target="../slideLayouts/slideLayout14.xml"/><Relationship Id="rId3" Type="http://schemas.openxmlformats.org/officeDocument/2006/relationships/image" Target="../media/image2.tiff"/><Relationship Id="rId2" Type="http://schemas.openxmlformats.org/officeDocument/2006/relationships/image" Target="../media/image19.jpeg"/><Relationship Id="rId1" Type="http://schemas.openxmlformats.org/officeDocument/2006/relationships/hyperlink" Target="https://www.youtube.com/watch?v=5Jdk3riKKwo" TargetMode="External"/></Relationships>
</file>

<file path=ppt/slides/_rels/slide16.xml.rels><?xml version="1.0" encoding="UTF-8" standalone="yes"?>
<Relationships xmlns="http://schemas.openxmlformats.org/package/2006/relationships"><Relationship Id="rId3" Type="http://schemas.openxmlformats.org/officeDocument/2006/relationships/notesSlide" Target="../notesSlides/notesSlide8.xml"/><Relationship Id="rId2" Type="http://schemas.openxmlformats.org/officeDocument/2006/relationships/slideLayout" Target="../slideLayouts/slideLayout14.xml"/><Relationship Id="rId1" Type="http://schemas.openxmlformats.org/officeDocument/2006/relationships/image" Target="../media/image3.tiff"/></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14.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1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sz="quarter" idx="15"/>
          </p:nvPr>
        </p:nvSpPr>
        <p:spPr/>
        <p:txBody>
          <a:bodyPr/>
          <a:lstStyle/>
          <a:p>
            <a:r>
              <a:rPr lang="en-US" dirty="0" smtClean="0"/>
              <a:t>Negotiation</a:t>
            </a:r>
            <a:endParaRPr lang="en-US" dirty="0"/>
          </a:p>
        </p:txBody>
      </p:sp>
      <p:sp>
        <p:nvSpPr>
          <p:cNvPr id="3" name="Text Placeholder 2"/>
          <p:cNvSpPr>
            <a:spLocks noGrp="1"/>
          </p:cNvSpPr>
          <p:nvPr>
            <p:ph type="body" sz="quarter" idx="16"/>
          </p:nvPr>
        </p:nvSpPr>
        <p:spPr/>
        <p:txBody>
          <a:bodyPr/>
          <a:lstStyle/>
          <a:p>
            <a:r>
              <a:rPr lang="en-US" dirty="0" smtClean="0"/>
              <a:t>JUN GU, PHD</a:t>
            </a:r>
            <a:endParaRPr lang="en-US" dirty="0"/>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5" name="Rectangle 2"/>
          <p:cNvSpPr>
            <a:spLocks noGrp="1" noChangeArrowheads="1"/>
          </p:cNvSpPr>
          <p:nvPr>
            <p:ph type="title"/>
          </p:nvPr>
        </p:nvSpPr>
        <p:spPr>
          <a:xfrm>
            <a:off x="419922" y="159526"/>
            <a:ext cx="6781800" cy="1200150"/>
          </a:xfrm>
        </p:spPr>
        <p:txBody>
          <a:bodyPr/>
          <a:lstStyle/>
          <a:p>
            <a:pPr eaLnBrk="1" hangingPunct="1"/>
            <a:r>
              <a:rPr lang="en-US" dirty="0" smtClean="0">
                <a:latin typeface="Arial" panose="020B0604020202020204" pitchFamily="34" charset="0"/>
                <a:ea typeface="Arial" panose="020B0604020202020204" pitchFamily="34" charset="0"/>
                <a:cs typeface="Arial" panose="020B0604020202020204" pitchFamily="34" charset="0"/>
              </a:rPr>
              <a:t>Negotiation</a:t>
            </a:r>
            <a:endParaRPr lang="en-US" dirty="0">
              <a:latin typeface="Arial" panose="020B0604020202020204" pitchFamily="34" charset="0"/>
              <a:ea typeface="Arial" panose="020B0604020202020204" pitchFamily="34" charset="0"/>
              <a:cs typeface="Arial" panose="020B0604020202020204" pitchFamily="34" charset="0"/>
            </a:endParaRPr>
          </a:p>
        </p:txBody>
      </p:sp>
      <p:sp>
        <p:nvSpPr>
          <p:cNvPr id="64516" name="Rectangle 3"/>
          <p:cNvSpPr>
            <a:spLocks noGrp="1" noChangeArrowheads="1"/>
          </p:cNvSpPr>
          <p:nvPr>
            <p:ph idx="1"/>
          </p:nvPr>
        </p:nvSpPr>
        <p:spPr>
          <a:xfrm>
            <a:off x="100739" y="1358859"/>
            <a:ext cx="9043261" cy="764409"/>
          </a:xfrm>
        </p:spPr>
        <p:txBody>
          <a:bodyPr>
            <a:normAutofit lnSpcReduction="10000"/>
          </a:bodyPr>
          <a:lstStyle/>
          <a:p>
            <a:pPr eaLnBrk="1" hangingPunct="1"/>
            <a:r>
              <a:rPr lang="en-US" sz="2400" dirty="0" smtClean="0">
                <a:latin typeface="Arial" panose="020B0604020202020204" pitchFamily="34" charset="0"/>
                <a:ea typeface="Arial" panose="020B0604020202020204" pitchFamily="34" charset="0"/>
                <a:cs typeface="Arial" panose="020B0604020202020204" pitchFamily="34" charset="0"/>
              </a:rPr>
              <a:t>Purpose: Introduce the basic negotiation process, techniques, and potential traps</a:t>
            </a:r>
            <a:endParaRPr lang="en-US" sz="2400" dirty="0" smtClean="0">
              <a:latin typeface="Arial" panose="020B0604020202020204" pitchFamily="34" charset="0"/>
              <a:ea typeface="Arial" panose="020B0604020202020204" pitchFamily="34" charset="0"/>
              <a:cs typeface="Arial" panose="020B0604020202020204" pitchFamily="34" charset="0"/>
            </a:endParaRPr>
          </a:p>
          <a:p>
            <a:pPr eaLnBrk="1" hangingPunct="1"/>
            <a:endParaRPr lang="en-US" sz="2400" dirty="0">
              <a:latin typeface="Arial" panose="020B0604020202020204" pitchFamily="34" charset="0"/>
              <a:ea typeface="Arial" panose="020B0604020202020204" pitchFamily="34" charset="0"/>
              <a:cs typeface="Arial" panose="020B0604020202020204" pitchFamily="34" charset="0"/>
            </a:endParaRPr>
          </a:p>
        </p:txBody>
      </p:sp>
      <p:sp>
        <p:nvSpPr>
          <p:cNvPr id="4" name="Rectangle 3"/>
          <p:cNvSpPr txBox="1">
            <a:spLocks noChangeArrowheads="1"/>
          </p:cNvSpPr>
          <p:nvPr/>
        </p:nvSpPr>
        <p:spPr>
          <a:xfrm>
            <a:off x="100739" y="2182605"/>
            <a:ext cx="9043261" cy="2949670"/>
          </a:xfrm>
          <a:prstGeom prst="rect">
            <a:avLst/>
          </a:prstGeom>
        </p:spPr>
        <p:txBody>
          <a:bodyPr numCol="2">
            <a:normAutofit lnSpcReduction="10000"/>
          </a:bodyPr>
          <a:lstStyle>
            <a:lvl1pPr marL="342900" indent="-342900" algn="l" defTabSz="457200" rtl="0" eaLnBrk="1" latinLnBrk="0" hangingPunct="1">
              <a:spcBef>
                <a:spcPct val="20000"/>
              </a:spcBef>
              <a:buFont typeface="Arial" panose="020B0604020202020204"/>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panose="020B0604020202020204"/>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panose="020B0604020202020204"/>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panose="020B0604020202020204"/>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panose="020B0604020202020204"/>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panose="020B0604020202020204"/>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panose="020B0604020202020204"/>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panose="020B0604020202020204"/>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panose="020B0604020202020204"/>
              <a:buChar char="•"/>
              <a:defRPr sz="2000" kern="1200">
                <a:solidFill>
                  <a:schemeClr val="tx1"/>
                </a:solidFill>
                <a:latin typeface="+mn-lt"/>
                <a:ea typeface="+mn-ea"/>
                <a:cs typeface="+mn-cs"/>
              </a:defRPr>
            </a:lvl9pPr>
          </a:lstStyle>
          <a:p>
            <a:r>
              <a:rPr lang="en-US" sz="2200" dirty="0" smtClean="0">
                <a:latin typeface="Arial" panose="020B0604020202020204" pitchFamily="34" charset="0"/>
                <a:ea typeface="Arial" panose="020B0604020202020204" pitchFamily="34" charset="0"/>
                <a:cs typeface="Arial" panose="020B0604020202020204" pitchFamily="34" charset="0"/>
              </a:rPr>
              <a:t>Basic concepts</a:t>
            </a:r>
            <a:endParaRPr lang="en-US" sz="2200" dirty="0" smtClean="0">
              <a:latin typeface="Arial" panose="020B0604020202020204" pitchFamily="34" charset="0"/>
              <a:ea typeface="Arial" panose="020B0604020202020204" pitchFamily="34" charset="0"/>
              <a:cs typeface="Arial" panose="020B0604020202020204" pitchFamily="34" charset="0"/>
            </a:endParaRPr>
          </a:p>
          <a:p>
            <a:r>
              <a:rPr lang="en-US" sz="2200" dirty="0" smtClean="0">
                <a:latin typeface="Arial" panose="020B0604020202020204" pitchFamily="34" charset="0"/>
                <a:ea typeface="Arial" panose="020B0604020202020204" pitchFamily="34" charset="0"/>
                <a:cs typeface="Arial" panose="020B0604020202020204" pitchFamily="34" charset="0"/>
              </a:rPr>
              <a:t>Issue structure</a:t>
            </a:r>
            <a:endParaRPr lang="en-US" sz="2200" dirty="0">
              <a:latin typeface="Arial" panose="020B0604020202020204" pitchFamily="34" charset="0"/>
              <a:ea typeface="Arial" panose="020B0604020202020204" pitchFamily="34" charset="0"/>
              <a:cs typeface="Arial" panose="020B0604020202020204" pitchFamily="34" charset="0"/>
            </a:endParaRPr>
          </a:p>
          <a:p>
            <a:r>
              <a:rPr lang="en-US" sz="2200" dirty="0" smtClean="0">
                <a:latin typeface="Arial" panose="020B0604020202020204" pitchFamily="34" charset="0"/>
                <a:ea typeface="Arial" panose="020B0604020202020204" pitchFamily="34" charset="0"/>
                <a:cs typeface="Arial" panose="020B0604020202020204" pitchFamily="34" charset="0"/>
              </a:rPr>
              <a:t>Target point</a:t>
            </a:r>
            <a:endParaRPr lang="en-US" sz="2200" dirty="0" smtClean="0">
              <a:latin typeface="Arial" panose="020B0604020202020204" pitchFamily="34" charset="0"/>
              <a:ea typeface="Arial" panose="020B0604020202020204" pitchFamily="34" charset="0"/>
              <a:cs typeface="Arial" panose="020B0604020202020204" pitchFamily="34" charset="0"/>
            </a:endParaRPr>
          </a:p>
          <a:p>
            <a:r>
              <a:rPr lang="en-US" sz="2200" dirty="0" smtClean="0">
                <a:latin typeface="Arial" panose="020B0604020202020204" pitchFamily="34" charset="0"/>
                <a:ea typeface="Arial" panose="020B0604020202020204" pitchFamily="34" charset="0"/>
                <a:cs typeface="Arial" panose="020B0604020202020204" pitchFamily="34" charset="0"/>
              </a:rPr>
              <a:t>BATNA</a:t>
            </a:r>
            <a:endParaRPr lang="en-US" sz="2200" dirty="0" smtClean="0">
              <a:latin typeface="Arial" panose="020B0604020202020204" pitchFamily="34" charset="0"/>
              <a:ea typeface="Arial" panose="020B0604020202020204" pitchFamily="34" charset="0"/>
              <a:cs typeface="Arial" panose="020B0604020202020204" pitchFamily="34" charset="0"/>
            </a:endParaRPr>
          </a:p>
          <a:p>
            <a:r>
              <a:rPr lang="en-US" sz="2200" dirty="0" smtClean="0">
                <a:latin typeface="Arial" panose="020B0604020202020204" pitchFamily="34" charset="0"/>
                <a:ea typeface="Arial" panose="020B0604020202020204" pitchFamily="34" charset="0"/>
                <a:cs typeface="Arial" panose="020B0604020202020204" pitchFamily="34" charset="0"/>
              </a:rPr>
              <a:t>Resistance point</a:t>
            </a:r>
            <a:endParaRPr lang="en-US" sz="2200" dirty="0" smtClean="0">
              <a:latin typeface="Arial" panose="020B0604020202020204" pitchFamily="34" charset="0"/>
              <a:ea typeface="Arial" panose="020B0604020202020204" pitchFamily="34" charset="0"/>
              <a:cs typeface="Arial" panose="020B0604020202020204" pitchFamily="34" charset="0"/>
            </a:endParaRPr>
          </a:p>
          <a:p>
            <a:r>
              <a:rPr lang="en-US" sz="2200" dirty="0" smtClean="0">
                <a:latin typeface="Arial" panose="020B0604020202020204" pitchFamily="34" charset="0"/>
                <a:ea typeface="Arial" panose="020B0604020202020204" pitchFamily="34" charset="0"/>
                <a:cs typeface="Arial" panose="020B0604020202020204" pitchFamily="34" charset="0"/>
              </a:rPr>
              <a:t>Bargaining zone</a:t>
            </a:r>
            <a:endParaRPr lang="en-US" sz="2200" dirty="0" smtClean="0">
              <a:latin typeface="Arial" panose="020B0604020202020204" pitchFamily="34" charset="0"/>
              <a:ea typeface="Arial" panose="020B0604020202020204" pitchFamily="34" charset="0"/>
              <a:cs typeface="Arial" panose="020B0604020202020204" pitchFamily="34" charset="0"/>
            </a:endParaRPr>
          </a:p>
          <a:p>
            <a:endParaRPr lang="en-US" sz="2200" dirty="0" smtClean="0">
              <a:latin typeface="Arial" panose="020B0604020202020204" pitchFamily="34" charset="0"/>
              <a:ea typeface="Arial" panose="020B0604020202020204" pitchFamily="34" charset="0"/>
              <a:cs typeface="Arial" panose="020B0604020202020204" pitchFamily="34" charset="0"/>
            </a:endParaRPr>
          </a:p>
          <a:p>
            <a:r>
              <a:rPr lang="en-US" sz="2200" dirty="0" smtClean="0">
                <a:latin typeface="Arial" panose="020B0604020202020204" pitchFamily="34" charset="0"/>
                <a:ea typeface="Arial" panose="020B0604020202020204" pitchFamily="34" charset="0"/>
                <a:cs typeface="Arial" panose="020B0604020202020204" pitchFamily="34" charset="0"/>
              </a:rPr>
              <a:t>Negotiation techniques</a:t>
            </a:r>
            <a:endParaRPr lang="en-US" sz="2200" dirty="0" smtClean="0">
              <a:latin typeface="Arial" panose="020B0604020202020204" pitchFamily="34" charset="0"/>
              <a:ea typeface="Arial" panose="020B0604020202020204" pitchFamily="34" charset="0"/>
              <a:cs typeface="Arial" panose="020B0604020202020204" pitchFamily="34" charset="0"/>
            </a:endParaRPr>
          </a:p>
          <a:p>
            <a:pPr lvl="1"/>
            <a:r>
              <a:rPr lang="en-US" sz="2200" dirty="0" smtClean="0">
                <a:latin typeface="Arial" panose="020B0604020202020204" pitchFamily="34" charset="0"/>
                <a:ea typeface="Arial" panose="020B0604020202020204" pitchFamily="34" charset="0"/>
                <a:cs typeface="Arial" panose="020B0604020202020204" pitchFamily="34" charset="0"/>
              </a:rPr>
              <a:t>Aggressive opening offer</a:t>
            </a:r>
            <a:endParaRPr lang="en-US" sz="2200" dirty="0" smtClean="0">
              <a:latin typeface="Arial" panose="020B0604020202020204" pitchFamily="34" charset="0"/>
              <a:ea typeface="Arial" panose="020B0604020202020204" pitchFamily="34" charset="0"/>
              <a:cs typeface="Arial" panose="020B0604020202020204" pitchFamily="34" charset="0"/>
            </a:endParaRPr>
          </a:p>
          <a:p>
            <a:pPr lvl="1"/>
            <a:r>
              <a:rPr lang="en-US" sz="2200" dirty="0" smtClean="0">
                <a:latin typeface="Arial" panose="020B0604020202020204" pitchFamily="34" charset="0"/>
                <a:ea typeface="Arial" panose="020B0604020202020204" pitchFamily="34" charset="0"/>
                <a:cs typeface="Arial" panose="020B0604020202020204" pitchFamily="34" charset="0"/>
              </a:rPr>
              <a:t>Ask for more concession</a:t>
            </a:r>
            <a:endParaRPr lang="en-US" sz="2200" dirty="0" smtClean="0">
              <a:latin typeface="Arial" panose="020B0604020202020204" pitchFamily="34" charset="0"/>
              <a:ea typeface="Arial" panose="020B0604020202020204" pitchFamily="34" charset="0"/>
              <a:cs typeface="Arial" panose="020B0604020202020204" pitchFamily="34" charset="0"/>
            </a:endParaRPr>
          </a:p>
          <a:p>
            <a:pPr lvl="1"/>
            <a:r>
              <a:rPr lang="en-US" sz="2200" dirty="0" smtClean="0">
                <a:latin typeface="Arial" panose="020B0604020202020204" pitchFamily="34" charset="0"/>
                <a:ea typeface="Arial" panose="020B0604020202020204" pitchFamily="34" charset="0"/>
                <a:cs typeface="Arial" panose="020B0604020202020204" pitchFamily="34" charset="0"/>
              </a:rPr>
              <a:t>Share information</a:t>
            </a:r>
            <a:endParaRPr lang="en-US" sz="2200" dirty="0" smtClean="0">
              <a:latin typeface="Arial" panose="020B0604020202020204" pitchFamily="34" charset="0"/>
              <a:ea typeface="Arial" panose="020B0604020202020204" pitchFamily="34" charset="0"/>
              <a:cs typeface="Arial" panose="020B0604020202020204" pitchFamily="34" charset="0"/>
            </a:endParaRPr>
          </a:p>
          <a:p>
            <a:pPr marL="342900" lvl="1" indent="-342900">
              <a:buFont typeface="Arial" panose="020B0604020202020204"/>
              <a:buChar char="•"/>
            </a:pPr>
            <a:r>
              <a:rPr lang="en-US" sz="2200" dirty="0" smtClean="0">
                <a:latin typeface="Arial" panose="020B0604020202020204" pitchFamily="34" charset="0"/>
                <a:ea typeface="Arial" panose="020B0604020202020204" pitchFamily="34" charset="0"/>
                <a:cs typeface="Arial" panose="020B0604020202020204" pitchFamily="34" charset="0"/>
              </a:rPr>
              <a:t>Common negotiation traps</a:t>
            </a:r>
            <a:endParaRPr lang="en-US" sz="2200" dirty="0" smtClean="0">
              <a:latin typeface="Arial" panose="020B0604020202020204" pitchFamily="34" charset="0"/>
              <a:ea typeface="Arial" panose="020B0604020202020204" pitchFamily="34" charset="0"/>
              <a:cs typeface="Arial" panose="020B0604020202020204" pitchFamily="34" charset="0"/>
            </a:endParaRPr>
          </a:p>
          <a:p>
            <a:pPr marL="342900" lvl="1" indent="-342900">
              <a:buFont typeface="Arial" panose="020B0604020202020204"/>
              <a:buChar char="•"/>
            </a:pPr>
            <a:r>
              <a:rPr lang="en-US" sz="2200" dirty="0" smtClean="0">
                <a:latin typeface="Arial" panose="020B0604020202020204" pitchFamily="34" charset="0"/>
                <a:ea typeface="Arial" panose="020B0604020202020204" pitchFamily="34" charset="0"/>
                <a:cs typeface="Arial" panose="020B0604020202020204" pitchFamily="34" charset="0"/>
              </a:rPr>
              <a:t>Third party intervention</a:t>
            </a:r>
            <a:endParaRPr lang="en-US" sz="2200" dirty="0" smtClean="0">
              <a:latin typeface="Arial" panose="020B0604020202020204" pitchFamily="34" charset="0"/>
              <a:ea typeface="Arial" panose="020B0604020202020204" pitchFamily="34" charset="0"/>
              <a:cs typeface="Arial" panose="020B0604020202020204" pitchFamily="34" charset="0"/>
            </a:endParaRPr>
          </a:p>
          <a:p>
            <a:pPr marL="342900" lvl="1" indent="-342900">
              <a:buFont typeface="Arial" panose="020B0604020202020204"/>
              <a:buChar char="•"/>
            </a:pPr>
            <a:endParaRPr lang="en-US" sz="2200" dirty="0" smtClean="0">
              <a:latin typeface="Arial" panose="020B0604020202020204" pitchFamily="34" charset="0"/>
              <a:ea typeface="Arial" panose="020B0604020202020204" pitchFamily="34" charset="0"/>
              <a:cs typeface="Arial" panose="020B0604020202020204" pitchFamily="34" charset="0"/>
            </a:endParaRPr>
          </a:p>
          <a:p>
            <a:pPr marL="742950" lvl="2" indent="-342900"/>
            <a:endParaRPr lang="en-US" sz="2000" dirty="0">
              <a:latin typeface="Arial" panose="020B0604020202020204" pitchFamily="34" charset="0"/>
              <a:ea typeface="Arial" panose="020B0604020202020204" pitchFamily="34" charset="0"/>
              <a:cs typeface="Arial" panose="020B0604020202020204" pitchFamily="34"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nodeType="clickEffect">
                                  <p:stCondLst>
                                    <p:cond delay="0"/>
                                  </p:stCondLst>
                                  <p:childTnLst>
                                    <p:set>
                                      <p:cBhvr>
                                        <p:cTn id="6" dur="1" fill="hold">
                                          <p:stCondLst>
                                            <p:cond delay="0"/>
                                          </p:stCondLst>
                                        </p:cTn>
                                        <p:tgtEl>
                                          <p:spTgt spid="64516">
                                            <p:txEl>
                                              <p:pRg st="0" end="0"/>
                                            </p:txEl>
                                          </p:spTgt>
                                        </p:tgtEl>
                                        <p:attrNameLst>
                                          <p:attrName>style.visibility</p:attrName>
                                        </p:attrNameLst>
                                      </p:cBhvr>
                                      <p:to>
                                        <p:strVal val="visible"/>
                                      </p:to>
                                    </p:set>
                                    <p:animEffect transition="in" filter="circle(in)">
                                      <p:cBhvr>
                                        <p:cTn id="7" dur="2000"/>
                                        <p:tgtEl>
                                          <p:spTgt spid="64516">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6" presetClass="entr" presetSubtype="16" fill="hold" nodeType="clickEffect">
                                  <p:stCondLst>
                                    <p:cond delay="0"/>
                                  </p:stCondLst>
                                  <p:childTnLst>
                                    <p:set>
                                      <p:cBhvr>
                                        <p:cTn id="11" dur="1" fill="hold">
                                          <p:stCondLst>
                                            <p:cond delay="0"/>
                                          </p:stCondLst>
                                        </p:cTn>
                                        <p:tgtEl>
                                          <p:spTgt spid="4">
                                            <p:txEl>
                                              <p:pRg st="0" end="0"/>
                                            </p:txEl>
                                          </p:spTgt>
                                        </p:tgtEl>
                                        <p:attrNameLst>
                                          <p:attrName>style.visibility</p:attrName>
                                        </p:attrNameLst>
                                      </p:cBhvr>
                                      <p:to>
                                        <p:strVal val="visible"/>
                                      </p:to>
                                    </p:set>
                                    <p:animEffect transition="in" filter="circle(in)">
                                      <p:cBhvr>
                                        <p:cTn id="12" dur="2000"/>
                                        <p:tgtEl>
                                          <p:spTgt spid="4">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6" presetClass="entr" presetSubtype="16" fill="hold" nodeType="clickEffect">
                                  <p:stCondLst>
                                    <p:cond delay="0"/>
                                  </p:stCondLst>
                                  <p:childTnLst>
                                    <p:set>
                                      <p:cBhvr>
                                        <p:cTn id="16" dur="1" fill="hold">
                                          <p:stCondLst>
                                            <p:cond delay="0"/>
                                          </p:stCondLst>
                                        </p:cTn>
                                        <p:tgtEl>
                                          <p:spTgt spid="4">
                                            <p:txEl>
                                              <p:pRg st="1" end="1"/>
                                            </p:txEl>
                                          </p:spTgt>
                                        </p:tgtEl>
                                        <p:attrNameLst>
                                          <p:attrName>style.visibility</p:attrName>
                                        </p:attrNameLst>
                                      </p:cBhvr>
                                      <p:to>
                                        <p:strVal val="visible"/>
                                      </p:to>
                                    </p:set>
                                    <p:animEffect transition="in" filter="circle(in)">
                                      <p:cBhvr>
                                        <p:cTn id="17" dur="2000"/>
                                        <p:tgtEl>
                                          <p:spTgt spid="4">
                                            <p:txEl>
                                              <p:pRg st="1" end="1"/>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6" presetClass="entr" presetSubtype="16" fill="hold" nodeType="clickEffect">
                                  <p:stCondLst>
                                    <p:cond delay="0"/>
                                  </p:stCondLst>
                                  <p:childTnLst>
                                    <p:set>
                                      <p:cBhvr>
                                        <p:cTn id="21" dur="1" fill="hold">
                                          <p:stCondLst>
                                            <p:cond delay="0"/>
                                          </p:stCondLst>
                                        </p:cTn>
                                        <p:tgtEl>
                                          <p:spTgt spid="4">
                                            <p:txEl>
                                              <p:pRg st="2" end="2"/>
                                            </p:txEl>
                                          </p:spTgt>
                                        </p:tgtEl>
                                        <p:attrNameLst>
                                          <p:attrName>style.visibility</p:attrName>
                                        </p:attrNameLst>
                                      </p:cBhvr>
                                      <p:to>
                                        <p:strVal val="visible"/>
                                      </p:to>
                                    </p:set>
                                    <p:animEffect transition="in" filter="circle(in)">
                                      <p:cBhvr>
                                        <p:cTn id="22" dur="2000"/>
                                        <p:tgtEl>
                                          <p:spTgt spid="4">
                                            <p:txEl>
                                              <p:pRg st="2" end="2"/>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6" presetClass="entr" presetSubtype="16" fill="hold" nodeType="clickEffect">
                                  <p:stCondLst>
                                    <p:cond delay="0"/>
                                  </p:stCondLst>
                                  <p:childTnLst>
                                    <p:set>
                                      <p:cBhvr>
                                        <p:cTn id="26" dur="1" fill="hold">
                                          <p:stCondLst>
                                            <p:cond delay="0"/>
                                          </p:stCondLst>
                                        </p:cTn>
                                        <p:tgtEl>
                                          <p:spTgt spid="4">
                                            <p:txEl>
                                              <p:pRg st="3" end="3"/>
                                            </p:txEl>
                                          </p:spTgt>
                                        </p:tgtEl>
                                        <p:attrNameLst>
                                          <p:attrName>style.visibility</p:attrName>
                                        </p:attrNameLst>
                                      </p:cBhvr>
                                      <p:to>
                                        <p:strVal val="visible"/>
                                      </p:to>
                                    </p:set>
                                    <p:animEffect transition="in" filter="circle(in)">
                                      <p:cBhvr>
                                        <p:cTn id="27" dur="2000"/>
                                        <p:tgtEl>
                                          <p:spTgt spid="4">
                                            <p:txEl>
                                              <p:pRg st="3" end="3"/>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6" presetClass="entr" presetSubtype="16" fill="hold" nodeType="clickEffect">
                                  <p:stCondLst>
                                    <p:cond delay="0"/>
                                  </p:stCondLst>
                                  <p:childTnLst>
                                    <p:set>
                                      <p:cBhvr>
                                        <p:cTn id="31" dur="1" fill="hold">
                                          <p:stCondLst>
                                            <p:cond delay="0"/>
                                          </p:stCondLst>
                                        </p:cTn>
                                        <p:tgtEl>
                                          <p:spTgt spid="4">
                                            <p:txEl>
                                              <p:pRg st="4" end="4"/>
                                            </p:txEl>
                                          </p:spTgt>
                                        </p:tgtEl>
                                        <p:attrNameLst>
                                          <p:attrName>style.visibility</p:attrName>
                                        </p:attrNameLst>
                                      </p:cBhvr>
                                      <p:to>
                                        <p:strVal val="visible"/>
                                      </p:to>
                                    </p:set>
                                    <p:animEffect transition="in" filter="circle(in)">
                                      <p:cBhvr>
                                        <p:cTn id="32" dur="2000"/>
                                        <p:tgtEl>
                                          <p:spTgt spid="4">
                                            <p:txEl>
                                              <p:pRg st="4" end="4"/>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6" presetClass="entr" presetSubtype="16" fill="hold" nodeType="clickEffect">
                                  <p:stCondLst>
                                    <p:cond delay="0"/>
                                  </p:stCondLst>
                                  <p:childTnLst>
                                    <p:set>
                                      <p:cBhvr>
                                        <p:cTn id="36" dur="1" fill="hold">
                                          <p:stCondLst>
                                            <p:cond delay="0"/>
                                          </p:stCondLst>
                                        </p:cTn>
                                        <p:tgtEl>
                                          <p:spTgt spid="4">
                                            <p:txEl>
                                              <p:pRg st="5" end="5"/>
                                            </p:txEl>
                                          </p:spTgt>
                                        </p:tgtEl>
                                        <p:attrNameLst>
                                          <p:attrName>style.visibility</p:attrName>
                                        </p:attrNameLst>
                                      </p:cBhvr>
                                      <p:to>
                                        <p:strVal val="visible"/>
                                      </p:to>
                                    </p:set>
                                    <p:animEffect transition="in" filter="circle(in)">
                                      <p:cBhvr>
                                        <p:cTn id="37" dur="2000"/>
                                        <p:tgtEl>
                                          <p:spTgt spid="4">
                                            <p:txEl>
                                              <p:pRg st="5" end="5"/>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6" presetClass="entr" presetSubtype="16" fill="hold" nodeType="clickEffect">
                                  <p:stCondLst>
                                    <p:cond delay="0"/>
                                  </p:stCondLst>
                                  <p:childTnLst>
                                    <p:set>
                                      <p:cBhvr>
                                        <p:cTn id="41" dur="1" fill="hold">
                                          <p:stCondLst>
                                            <p:cond delay="0"/>
                                          </p:stCondLst>
                                        </p:cTn>
                                        <p:tgtEl>
                                          <p:spTgt spid="4">
                                            <p:txEl>
                                              <p:pRg st="7" end="7"/>
                                            </p:txEl>
                                          </p:spTgt>
                                        </p:tgtEl>
                                        <p:attrNameLst>
                                          <p:attrName>style.visibility</p:attrName>
                                        </p:attrNameLst>
                                      </p:cBhvr>
                                      <p:to>
                                        <p:strVal val="visible"/>
                                      </p:to>
                                    </p:set>
                                    <p:animEffect transition="in" filter="circle(in)">
                                      <p:cBhvr>
                                        <p:cTn id="42" dur="2000"/>
                                        <p:tgtEl>
                                          <p:spTgt spid="4">
                                            <p:txEl>
                                              <p:pRg st="7" end="7"/>
                                            </p:txEl>
                                          </p:spTgt>
                                        </p:tgtEl>
                                      </p:cBhvr>
                                    </p:animEffect>
                                  </p:childTnLst>
                                </p:cTn>
                              </p:par>
                            </p:childTnLst>
                          </p:cTn>
                        </p:par>
                      </p:childTnLst>
                    </p:cTn>
                  </p:par>
                  <p:par>
                    <p:cTn id="43" fill="hold">
                      <p:stCondLst>
                        <p:cond delay="indefinite"/>
                      </p:stCondLst>
                      <p:childTnLst>
                        <p:par>
                          <p:cTn id="44" fill="hold">
                            <p:stCondLst>
                              <p:cond delay="0"/>
                            </p:stCondLst>
                            <p:childTnLst>
                              <p:par>
                                <p:cTn id="45" presetID="6" presetClass="entr" presetSubtype="16" fill="hold" nodeType="clickEffect">
                                  <p:stCondLst>
                                    <p:cond delay="0"/>
                                  </p:stCondLst>
                                  <p:childTnLst>
                                    <p:set>
                                      <p:cBhvr>
                                        <p:cTn id="46" dur="1" fill="hold">
                                          <p:stCondLst>
                                            <p:cond delay="0"/>
                                          </p:stCondLst>
                                        </p:cTn>
                                        <p:tgtEl>
                                          <p:spTgt spid="4">
                                            <p:txEl>
                                              <p:pRg st="8" end="8"/>
                                            </p:txEl>
                                          </p:spTgt>
                                        </p:tgtEl>
                                        <p:attrNameLst>
                                          <p:attrName>style.visibility</p:attrName>
                                        </p:attrNameLst>
                                      </p:cBhvr>
                                      <p:to>
                                        <p:strVal val="visible"/>
                                      </p:to>
                                    </p:set>
                                    <p:animEffect transition="in" filter="circle(in)">
                                      <p:cBhvr>
                                        <p:cTn id="47" dur="2000"/>
                                        <p:tgtEl>
                                          <p:spTgt spid="4">
                                            <p:txEl>
                                              <p:pRg st="8" end="8"/>
                                            </p:txEl>
                                          </p:spTgt>
                                        </p:tgtEl>
                                      </p:cBhvr>
                                    </p:animEffect>
                                  </p:childTnLst>
                                </p:cTn>
                              </p:par>
                            </p:childTnLst>
                          </p:cTn>
                        </p:par>
                      </p:childTnLst>
                    </p:cTn>
                  </p:par>
                  <p:par>
                    <p:cTn id="48" fill="hold">
                      <p:stCondLst>
                        <p:cond delay="indefinite"/>
                      </p:stCondLst>
                      <p:childTnLst>
                        <p:par>
                          <p:cTn id="49" fill="hold">
                            <p:stCondLst>
                              <p:cond delay="0"/>
                            </p:stCondLst>
                            <p:childTnLst>
                              <p:par>
                                <p:cTn id="50" presetID="6" presetClass="entr" presetSubtype="16" fill="hold" nodeType="clickEffect">
                                  <p:stCondLst>
                                    <p:cond delay="0"/>
                                  </p:stCondLst>
                                  <p:childTnLst>
                                    <p:set>
                                      <p:cBhvr>
                                        <p:cTn id="51" dur="1" fill="hold">
                                          <p:stCondLst>
                                            <p:cond delay="0"/>
                                          </p:stCondLst>
                                        </p:cTn>
                                        <p:tgtEl>
                                          <p:spTgt spid="4">
                                            <p:txEl>
                                              <p:pRg st="9" end="9"/>
                                            </p:txEl>
                                          </p:spTgt>
                                        </p:tgtEl>
                                        <p:attrNameLst>
                                          <p:attrName>style.visibility</p:attrName>
                                        </p:attrNameLst>
                                      </p:cBhvr>
                                      <p:to>
                                        <p:strVal val="visible"/>
                                      </p:to>
                                    </p:set>
                                    <p:animEffect transition="in" filter="circle(in)">
                                      <p:cBhvr>
                                        <p:cTn id="52" dur="2000"/>
                                        <p:tgtEl>
                                          <p:spTgt spid="4">
                                            <p:txEl>
                                              <p:pRg st="9" end="9"/>
                                            </p:txEl>
                                          </p:spTgt>
                                        </p:tgtEl>
                                      </p:cBhvr>
                                    </p:animEffect>
                                  </p:childTnLst>
                                </p:cTn>
                              </p:par>
                            </p:childTnLst>
                          </p:cTn>
                        </p:par>
                      </p:childTnLst>
                    </p:cTn>
                  </p:par>
                  <p:par>
                    <p:cTn id="53" fill="hold">
                      <p:stCondLst>
                        <p:cond delay="indefinite"/>
                      </p:stCondLst>
                      <p:childTnLst>
                        <p:par>
                          <p:cTn id="54" fill="hold">
                            <p:stCondLst>
                              <p:cond delay="0"/>
                            </p:stCondLst>
                            <p:childTnLst>
                              <p:par>
                                <p:cTn id="55" presetID="6" presetClass="entr" presetSubtype="16" fill="hold" nodeType="clickEffect">
                                  <p:stCondLst>
                                    <p:cond delay="0"/>
                                  </p:stCondLst>
                                  <p:childTnLst>
                                    <p:set>
                                      <p:cBhvr>
                                        <p:cTn id="56" dur="1" fill="hold">
                                          <p:stCondLst>
                                            <p:cond delay="0"/>
                                          </p:stCondLst>
                                        </p:cTn>
                                        <p:tgtEl>
                                          <p:spTgt spid="4">
                                            <p:txEl>
                                              <p:pRg st="10" end="10"/>
                                            </p:txEl>
                                          </p:spTgt>
                                        </p:tgtEl>
                                        <p:attrNameLst>
                                          <p:attrName>style.visibility</p:attrName>
                                        </p:attrNameLst>
                                      </p:cBhvr>
                                      <p:to>
                                        <p:strVal val="visible"/>
                                      </p:to>
                                    </p:set>
                                    <p:animEffect transition="in" filter="circle(in)">
                                      <p:cBhvr>
                                        <p:cTn id="57" dur="2000"/>
                                        <p:tgtEl>
                                          <p:spTgt spid="4">
                                            <p:txEl>
                                              <p:pRg st="10" end="10"/>
                                            </p:txEl>
                                          </p:spTgt>
                                        </p:tgtEl>
                                      </p:cBhvr>
                                    </p:animEffect>
                                  </p:childTnLst>
                                </p:cTn>
                              </p:par>
                            </p:childTnLst>
                          </p:cTn>
                        </p:par>
                      </p:childTnLst>
                    </p:cTn>
                  </p:par>
                  <p:par>
                    <p:cTn id="58" fill="hold">
                      <p:stCondLst>
                        <p:cond delay="indefinite"/>
                      </p:stCondLst>
                      <p:childTnLst>
                        <p:par>
                          <p:cTn id="59" fill="hold">
                            <p:stCondLst>
                              <p:cond delay="0"/>
                            </p:stCondLst>
                            <p:childTnLst>
                              <p:par>
                                <p:cTn id="60" presetID="6" presetClass="entr" presetSubtype="16" fill="hold" nodeType="clickEffect">
                                  <p:stCondLst>
                                    <p:cond delay="0"/>
                                  </p:stCondLst>
                                  <p:childTnLst>
                                    <p:set>
                                      <p:cBhvr>
                                        <p:cTn id="61" dur="1" fill="hold">
                                          <p:stCondLst>
                                            <p:cond delay="0"/>
                                          </p:stCondLst>
                                        </p:cTn>
                                        <p:tgtEl>
                                          <p:spTgt spid="4">
                                            <p:txEl>
                                              <p:pRg st="11" end="11"/>
                                            </p:txEl>
                                          </p:spTgt>
                                        </p:tgtEl>
                                        <p:attrNameLst>
                                          <p:attrName>style.visibility</p:attrName>
                                        </p:attrNameLst>
                                      </p:cBhvr>
                                      <p:to>
                                        <p:strVal val="visible"/>
                                      </p:to>
                                    </p:set>
                                    <p:animEffect transition="in" filter="circle(in)">
                                      <p:cBhvr>
                                        <p:cTn id="62" dur="2000"/>
                                        <p:tgtEl>
                                          <p:spTgt spid="4">
                                            <p:txEl>
                                              <p:pRg st="11" end="11"/>
                                            </p:txEl>
                                          </p:spTgt>
                                        </p:tgtEl>
                                      </p:cBhvr>
                                    </p:animEffect>
                                  </p:childTnLst>
                                </p:cTn>
                              </p:par>
                            </p:childTnLst>
                          </p:cTn>
                        </p:par>
                      </p:childTnLst>
                    </p:cTn>
                  </p:par>
                  <p:par>
                    <p:cTn id="63" fill="hold">
                      <p:stCondLst>
                        <p:cond delay="indefinite"/>
                      </p:stCondLst>
                      <p:childTnLst>
                        <p:par>
                          <p:cTn id="64" fill="hold">
                            <p:stCondLst>
                              <p:cond delay="0"/>
                            </p:stCondLst>
                            <p:childTnLst>
                              <p:par>
                                <p:cTn id="65" presetID="6" presetClass="entr" presetSubtype="16" fill="hold" nodeType="clickEffect">
                                  <p:stCondLst>
                                    <p:cond delay="0"/>
                                  </p:stCondLst>
                                  <p:childTnLst>
                                    <p:set>
                                      <p:cBhvr>
                                        <p:cTn id="66" dur="1" fill="hold">
                                          <p:stCondLst>
                                            <p:cond delay="0"/>
                                          </p:stCondLst>
                                        </p:cTn>
                                        <p:tgtEl>
                                          <p:spTgt spid="4">
                                            <p:txEl>
                                              <p:pRg st="12" end="12"/>
                                            </p:txEl>
                                          </p:spTgt>
                                        </p:tgtEl>
                                        <p:attrNameLst>
                                          <p:attrName>style.visibility</p:attrName>
                                        </p:attrNameLst>
                                      </p:cBhvr>
                                      <p:to>
                                        <p:strVal val="visible"/>
                                      </p:to>
                                    </p:set>
                                    <p:animEffect transition="in" filter="circle(in)">
                                      <p:cBhvr>
                                        <p:cTn id="67" dur="2000"/>
                                        <p:tgtEl>
                                          <p:spTgt spid="4">
                                            <p:txEl>
                                              <p:pRg st="12" end="1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35874" y="138202"/>
            <a:ext cx="6781800" cy="1200150"/>
          </a:xfrm>
        </p:spPr>
        <p:txBody>
          <a:bodyPr/>
          <a:lstStyle/>
          <a:p>
            <a:r>
              <a:rPr lang="en-AU" sz="4000" dirty="0">
                <a:latin typeface="Arial" panose="020B0604020202020204" pitchFamily="34" charset="0"/>
                <a:ea typeface="Arial" panose="020B0604020202020204" pitchFamily="34" charset="0"/>
                <a:cs typeface="Arial" panose="020B0604020202020204" pitchFamily="34" charset="0"/>
              </a:rPr>
              <a:t>Honeymoon negotiation</a:t>
            </a:r>
            <a:endParaRPr lang="en-AU" sz="4000" dirty="0">
              <a:latin typeface="Arial" panose="020B0604020202020204" pitchFamily="34" charset="0"/>
              <a:ea typeface="Arial" panose="020B0604020202020204" pitchFamily="34" charset="0"/>
              <a:cs typeface="Arial" panose="020B0604020202020204" pitchFamily="34" charset="0"/>
            </a:endParaRPr>
          </a:p>
        </p:txBody>
      </p:sp>
      <p:sp>
        <p:nvSpPr>
          <p:cNvPr id="3" name="Content Placeholder 2"/>
          <p:cNvSpPr>
            <a:spLocks noGrp="1"/>
          </p:cNvSpPr>
          <p:nvPr>
            <p:ph idx="1"/>
          </p:nvPr>
        </p:nvSpPr>
        <p:spPr>
          <a:xfrm>
            <a:off x="0" y="1089114"/>
            <a:ext cx="8734697" cy="3778977"/>
          </a:xfrm>
        </p:spPr>
        <p:txBody>
          <a:bodyPr>
            <a:normAutofit/>
          </a:bodyPr>
          <a:lstStyle/>
          <a:p>
            <a:pPr>
              <a:spcBef>
                <a:spcPts val="0"/>
              </a:spcBef>
            </a:pPr>
            <a:r>
              <a:rPr lang="en-AU" sz="2200" dirty="0">
                <a:latin typeface="Arial" panose="020B0604020202020204" pitchFamily="34" charset="0"/>
                <a:ea typeface="Arial" panose="020B0604020202020204" pitchFamily="34" charset="0"/>
                <a:cs typeface="Arial" panose="020B0604020202020204" pitchFamily="34" charset="0"/>
              </a:rPr>
              <a:t>Form dyads (one girl and one boy)</a:t>
            </a:r>
            <a:endParaRPr lang="en-AU" sz="2200" dirty="0">
              <a:latin typeface="Arial" panose="020B0604020202020204" pitchFamily="34" charset="0"/>
              <a:ea typeface="Arial" panose="020B0604020202020204" pitchFamily="34" charset="0"/>
              <a:cs typeface="Arial" panose="020B0604020202020204" pitchFamily="34" charset="0"/>
            </a:endParaRPr>
          </a:p>
          <a:p>
            <a:pPr>
              <a:spcBef>
                <a:spcPts val="0"/>
              </a:spcBef>
            </a:pPr>
            <a:r>
              <a:rPr lang="en-AU" sz="2200" dirty="0">
                <a:latin typeface="Arial" panose="020B0604020202020204" pitchFamily="34" charset="0"/>
                <a:ea typeface="Arial" panose="020B0604020202020204" pitchFamily="34" charset="0"/>
                <a:cs typeface="Arial" panose="020B0604020202020204" pitchFamily="34" charset="0"/>
                <a:sym typeface="+mn-ea"/>
              </a:rPr>
              <a:t>The two parties choose two </a:t>
            </a:r>
            <a:r>
              <a:rPr lang="en-AU" sz="2200" b="1" dirty="0">
                <a:latin typeface="Arial" panose="020B0604020202020204" pitchFamily="34" charset="0"/>
                <a:ea typeface="Arial" panose="020B0604020202020204" pitchFamily="34" charset="0"/>
                <a:cs typeface="Arial" panose="020B0604020202020204" pitchFamily="34" charset="0"/>
                <a:sym typeface="+mn-ea"/>
              </a:rPr>
              <a:t>different</a:t>
            </a:r>
            <a:r>
              <a:rPr lang="en-AU" sz="2200" dirty="0">
                <a:latin typeface="Arial" panose="020B0604020202020204" pitchFamily="34" charset="0"/>
                <a:ea typeface="Arial" panose="020B0604020202020204" pitchFamily="34" charset="0"/>
                <a:cs typeface="Arial" panose="020B0604020202020204" pitchFamily="34" charset="0"/>
                <a:sym typeface="+mn-ea"/>
              </a:rPr>
              <a:t> destinations for honeymoon</a:t>
            </a:r>
            <a:endParaRPr lang="en-AU" sz="2200" dirty="0">
              <a:latin typeface="Arial" panose="020B0604020202020204" pitchFamily="34" charset="0"/>
              <a:ea typeface="Arial" panose="020B0604020202020204" pitchFamily="34" charset="0"/>
              <a:cs typeface="Arial" panose="020B0604020202020204" pitchFamily="34" charset="0"/>
              <a:sym typeface="+mn-ea"/>
            </a:endParaRPr>
          </a:p>
          <a:p>
            <a:pPr>
              <a:spcBef>
                <a:spcPts val="0"/>
              </a:spcBef>
            </a:pPr>
            <a:r>
              <a:rPr lang="en-AU" sz="2200" dirty="0">
                <a:latin typeface="Arial" panose="020B0604020202020204" pitchFamily="34" charset="0"/>
                <a:ea typeface="Arial" panose="020B0604020202020204" pitchFamily="34" charset="0"/>
                <a:cs typeface="Arial" panose="020B0604020202020204" pitchFamily="34" charset="0"/>
              </a:rPr>
              <a:t>Boy plays the role of wife and girl plays the role of husband</a:t>
            </a:r>
            <a:endParaRPr lang="en-AU" sz="2200" dirty="0">
              <a:latin typeface="Arial" panose="020B0604020202020204" pitchFamily="34" charset="0"/>
              <a:ea typeface="Arial" panose="020B0604020202020204" pitchFamily="34" charset="0"/>
              <a:cs typeface="Arial" panose="020B0604020202020204" pitchFamily="34" charset="0"/>
            </a:endParaRPr>
          </a:p>
          <a:p>
            <a:pPr>
              <a:spcBef>
                <a:spcPts val="0"/>
              </a:spcBef>
            </a:pPr>
            <a:r>
              <a:rPr lang="en-AU" sz="2200" dirty="0">
                <a:latin typeface="Arial" panose="020B0604020202020204" pitchFamily="34" charset="0"/>
                <a:ea typeface="Arial" panose="020B0604020202020204" pitchFamily="34" charset="0"/>
                <a:cs typeface="Arial" panose="020B0604020202020204" pitchFamily="34" charset="0"/>
              </a:rPr>
              <a:t>Negotiate to decide one destination to go to</a:t>
            </a:r>
            <a:endParaRPr lang="en-AU" sz="2200" dirty="0">
              <a:latin typeface="Arial" panose="020B0604020202020204" pitchFamily="34" charset="0"/>
              <a:ea typeface="Arial" panose="020B0604020202020204" pitchFamily="34" charset="0"/>
              <a:cs typeface="Arial" panose="020B0604020202020204" pitchFamily="34" charset="0"/>
            </a:endParaRPr>
          </a:p>
          <a:p>
            <a:pPr lvl="1">
              <a:spcBef>
                <a:spcPts val="0"/>
              </a:spcBef>
            </a:pPr>
            <a:r>
              <a:rPr lang="en-AU" sz="2100" dirty="0">
                <a:latin typeface="Arial" panose="020B0604020202020204" pitchFamily="34" charset="0"/>
                <a:ea typeface="Arial" panose="020B0604020202020204" pitchFamily="34" charset="0"/>
                <a:cs typeface="Arial" panose="020B0604020202020204" pitchFamily="34" charset="0"/>
              </a:rPr>
              <a:t>No money/time to go to both</a:t>
            </a:r>
            <a:endParaRPr lang="en-AU" sz="2100" dirty="0">
              <a:latin typeface="Arial" panose="020B0604020202020204" pitchFamily="34" charset="0"/>
              <a:ea typeface="Arial" panose="020B0604020202020204" pitchFamily="34" charset="0"/>
              <a:cs typeface="Arial" panose="020B0604020202020204" pitchFamily="34" charset="0"/>
            </a:endParaRPr>
          </a:p>
          <a:p>
            <a:pPr lvl="1">
              <a:spcBef>
                <a:spcPts val="0"/>
              </a:spcBef>
            </a:pPr>
            <a:r>
              <a:rPr lang="en-AU" sz="2100" dirty="0">
                <a:latin typeface="Arial" panose="020B0604020202020204" pitchFamily="34" charset="0"/>
                <a:ea typeface="Arial" panose="020B0604020202020204" pitchFamily="34" charset="0"/>
                <a:cs typeface="Arial" panose="020B0604020202020204" pitchFamily="34" charset="0"/>
              </a:rPr>
              <a:t>You can't each go to a different destination </a:t>
            </a:r>
            <a:endParaRPr lang="en-AU" sz="2100" dirty="0">
              <a:latin typeface="Arial" panose="020B0604020202020204" pitchFamily="34" charset="0"/>
              <a:ea typeface="Arial" panose="020B0604020202020204" pitchFamily="34" charset="0"/>
              <a:cs typeface="Arial" panose="020B0604020202020204" pitchFamily="34" charset="0"/>
            </a:endParaRPr>
          </a:p>
        </p:txBody>
      </p:sp>
      <p:pic>
        <p:nvPicPr>
          <p:cNvPr id="4" name="Picture 3"/>
          <p:cNvPicPr>
            <a:picLocks noChangeAspect="1"/>
          </p:cNvPicPr>
          <p:nvPr/>
        </p:nvPicPr>
        <p:blipFill>
          <a:blip r:embed="rId1"/>
          <a:stretch>
            <a:fillRect/>
          </a:stretch>
        </p:blipFill>
        <p:spPr>
          <a:xfrm>
            <a:off x="2398123" y="3210014"/>
            <a:ext cx="3840844" cy="1755815"/>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blinds(horizontal)">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5" presetClass="entr" presetSubtype="10" fill="hold"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checkerboard(across)">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3" presetClass="entr" presetSubtype="10" fill="hold" nodeType="clickEffect">
                                  <p:stCondLst>
                                    <p:cond delay="0"/>
                                  </p:stCondLst>
                                  <p:childTnLst>
                                    <p:set>
                                      <p:cBhvr>
                                        <p:cTn id="16" dur="1" fill="hold">
                                          <p:stCondLst>
                                            <p:cond delay="0"/>
                                          </p:stCondLst>
                                        </p:cTn>
                                        <p:tgtEl>
                                          <p:spTgt spid="4"/>
                                        </p:tgtEl>
                                        <p:attrNameLst>
                                          <p:attrName>style.visibility</p:attrName>
                                        </p:attrNameLst>
                                      </p:cBhvr>
                                      <p:to>
                                        <p:strVal val="visible"/>
                                      </p:to>
                                    </p:set>
                                    <p:animEffect transition="in" filter="blinds(horizontal)">
                                      <p:cBhvr>
                                        <p:cTn id="17" dur="500"/>
                                        <p:tgtEl>
                                          <p:spTgt spid="4"/>
                                        </p:tgtEl>
                                      </p:cBhvr>
                                    </p:animEffect>
                                  </p:childTnLst>
                                </p:cTn>
                              </p:par>
                            </p:childTnLst>
                          </p:cTn>
                        </p:par>
                      </p:childTnLst>
                    </p:cTn>
                  </p:par>
                  <p:par>
                    <p:cTn id="18" fill="hold">
                      <p:stCondLst>
                        <p:cond delay="indefinite"/>
                      </p:stCondLst>
                      <p:childTnLst>
                        <p:par>
                          <p:cTn id="19" fill="hold">
                            <p:stCondLst>
                              <p:cond delay="0"/>
                            </p:stCondLst>
                            <p:childTnLst>
                              <p:par>
                                <p:cTn id="20" presetID="8" presetClass="entr" presetSubtype="16" fill="hold" nodeType="clickEffect">
                                  <p:stCondLst>
                                    <p:cond delay="0"/>
                                  </p:stCondLst>
                                  <p:childTnLst>
                                    <p:set>
                                      <p:cBhvr>
                                        <p:cTn id="21" dur="1" fill="hold">
                                          <p:stCondLst>
                                            <p:cond delay="0"/>
                                          </p:stCondLst>
                                        </p:cTn>
                                        <p:tgtEl>
                                          <p:spTgt spid="3">
                                            <p:txEl>
                                              <p:pRg st="2" end="2"/>
                                            </p:txEl>
                                          </p:spTgt>
                                        </p:tgtEl>
                                        <p:attrNameLst>
                                          <p:attrName>style.visibility</p:attrName>
                                        </p:attrNameLst>
                                      </p:cBhvr>
                                      <p:to>
                                        <p:strVal val="visible"/>
                                      </p:to>
                                    </p:set>
                                    <p:animEffect transition="in" filter="diamond(in)">
                                      <p:cBhvr>
                                        <p:cTn id="22" dur="2000"/>
                                        <p:tgtEl>
                                          <p:spTgt spid="3">
                                            <p:txEl>
                                              <p:pRg st="2" end="2"/>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2" presetClass="entr" presetSubtype="4" fill="hold" nodeType="clickEffect">
                                  <p:stCondLst>
                                    <p:cond delay="0"/>
                                  </p:stCondLst>
                                  <p:childTnLst>
                                    <p:set>
                                      <p:cBhvr>
                                        <p:cTn id="26" dur="1" fill="hold">
                                          <p:stCondLst>
                                            <p:cond delay="0"/>
                                          </p:stCondLst>
                                        </p:cTn>
                                        <p:tgtEl>
                                          <p:spTgt spid="3">
                                            <p:txEl>
                                              <p:pRg st="3" end="3"/>
                                            </p:txEl>
                                          </p:spTgt>
                                        </p:tgtEl>
                                        <p:attrNameLst>
                                          <p:attrName>style.visibility</p:attrName>
                                        </p:attrNameLst>
                                      </p:cBhvr>
                                      <p:to>
                                        <p:strVal val="visible"/>
                                      </p:to>
                                    </p:set>
                                    <p:anim calcmode="lin" valueType="num">
                                      <p:cBhvr additive="base">
                                        <p:cTn id="27"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28" dur="500" fill="hold"/>
                                        <p:tgtEl>
                                          <p:spTgt spid="3">
                                            <p:txEl>
                                              <p:pRg st="3" end="3"/>
                                            </p:txEl>
                                          </p:spTgt>
                                        </p:tgtEl>
                                        <p:attrNameLst>
                                          <p:attrName>ppt_y</p:attrName>
                                        </p:attrNameLst>
                                      </p:cBhvr>
                                      <p:tavLst>
                                        <p:tav tm="0">
                                          <p:val>
                                            <p:strVal val="1+#ppt_h/2"/>
                                          </p:val>
                                        </p:tav>
                                        <p:tav tm="100000">
                                          <p:val>
                                            <p:strVal val="#ppt_y"/>
                                          </p:val>
                                        </p:tav>
                                      </p:tavLst>
                                    </p:anim>
                                  </p:childTnLst>
                                </p:cTn>
                              </p:par>
                              <p:par>
                                <p:cTn id="29" presetID="2" presetClass="entr" presetSubtype="4" fill="hold" nodeType="withEffect">
                                  <p:stCondLst>
                                    <p:cond delay="0"/>
                                  </p:stCondLst>
                                  <p:childTnLst>
                                    <p:set>
                                      <p:cBhvr>
                                        <p:cTn id="30" dur="1" fill="hold">
                                          <p:stCondLst>
                                            <p:cond delay="0"/>
                                          </p:stCondLst>
                                        </p:cTn>
                                        <p:tgtEl>
                                          <p:spTgt spid="3">
                                            <p:txEl>
                                              <p:pRg st="4" end="4"/>
                                            </p:txEl>
                                          </p:spTgt>
                                        </p:tgtEl>
                                        <p:attrNameLst>
                                          <p:attrName>style.visibility</p:attrName>
                                        </p:attrNameLst>
                                      </p:cBhvr>
                                      <p:to>
                                        <p:strVal val="visible"/>
                                      </p:to>
                                    </p:set>
                                    <p:anim calcmode="lin" valueType="num">
                                      <p:cBhvr additive="base">
                                        <p:cTn id="31"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3">
                                            <p:txEl>
                                              <p:pRg st="4" end="4"/>
                                            </p:txEl>
                                          </p:spTgt>
                                        </p:tgtEl>
                                        <p:attrNameLst>
                                          <p:attrName>ppt_y</p:attrName>
                                        </p:attrNameLst>
                                      </p:cBhvr>
                                      <p:tavLst>
                                        <p:tav tm="0">
                                          <p:val>
                                            <p:strVal val="1+#ppt_h/2"/>
                                          </p:val>
                                        </p:tav>
                                        <p:tav tm="100000">
                                          <p:val>
                                            <p:strVal val="#ppt_y"/>
                                          </p:val>
                                        </p:tav>
                                      </p:tavLst>
                                    </p:anim>
                                  </p:childTnLst>
                                </p:cTn>
                              </p:par>
                              <p:par>
                                <p:cTn id="33" presetID="2" presetClass="entr" presetSubtype="4" fill="hold" nodeType="withEffect">
                                  <p:stCondLst>
                                    <p:cond delay="0"/>
                                  </p:stCondLst>
                                  <p:childTnLst>
                                    <p:set>
                                      <p:cBhvr>
                                        <p:cTn id="34" dur="1" fill="hold">
                                          <p:stCondLst>
                                            <p:cond delay="0"/>
                                          </p:stCondLst>
                                        </p:cTn>
                                        <p:tgtEl>
                                          <p:spTgt spid="3">
                                            <p:txEl>
                                              <p:pRg st="5" end="5"/>
                                            </p:txEl>
                                          </p:spTgt>
                                        </p:tgtEl>
                                        <p:attrNameLst>
                                          <p:attrName>style.visibility</p:attrName>
                                        </p:attrNameLst>
                                      </p:cBhvr>
                                      <p:to>
                                        <p:strVal val="visible"/>
                                      </p:to>
                                    </p:set>
                                    <p:anim calcmode="lin" valueType="num">
                                      <p:cBhvr additive="base">
                                        <p:cTn id="35" dur="500" fill="hold"/>
                                        <p:tgtEl>
                                          <p:spTgt spid="3">
                                            <p:txEl>
                                              <p:pRg st="5" end="5"/>
                                            </p:txEl>
                                          </p:spTgt>
                                        </p:tgtEl>
                                        <p:attrNameLst>
                                          <p:attrName>ppt_x</p:attrName>
                                        </p:attrNameLst>
                                      </p:cBhvr>
                                      <p:tavLst>
                                        <p:tav tm="0">
                                          <p:val>
                                            <p:strVal val="#ppt_x"/>
                                          </p:val>
                                        </p:tav>
                                        <p:tav tm="100000">
                                          <p:val>
                                            <p:strVal val="#ppt_x"/>
                                          </p:val>
                                        </p:tav>
                                      </p:tavLst>
                                    </p:anim>
                                    <p:anim calcmode="lin" valueType="num">
                                      <p:cBhvr additive="base">
                                        <p:cTn id="36" dur="500" fill="hold"/>
                                        <p:tgtEl>
                                          <p:spTgt spid="3">
                                            <p:txEl>
                                              <p:pRg st="5" end="5"/>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5" name="Rectangle 2"/>
          <p:cNvSpPr>
            <a:spLocks noGrp="1" noChangeArrowheads="1"/>
          </p:cNvSpPr>
          <p:nvPr>
            <p:ph type="title"/>
          </p:nvPr>
        </p:nvSpPr>
        <p:spPr>
          <a:xfrm>
            <a:off x="419922" y="159526"/>
            <a:ext cx="6781800" cy="1200150"/>
          </a:xfrm>
        </p:spPr>
        <p:txBody>
          <a:bodyPr/>
          <a:lstStyle/>
          <a:p>
            <a:pPr eaLnBrk="1" hangingPunct="1"/>
            <a:r>
              <a:rPr lang="en-US" dirty="0" smtClean="0"/>
              <a:t>Negotiation</a:t>
            </a:r>
            <a:endParaRPr lang="en-US" dirty="0"/>
          </a:p>
        </p:txBody>
      </p:sp>
      <p:sp>
        <p:nvSpPr>
          <p:cNvPr id="64516" name="Rectangle 3"/>
          <p:cNvSpPr>
            <a:spLocks noGrp="1" noChangeArrowheads="1"/>
          </p:cNvSpPr>
          <p:nvPr>
            <p:ph idx="1"/>
          </p:nvPr>
        </p:nvSpPr>
        <p:spPr>
          <a:xfrm>
            <a:off x="-1" y="1088893"/>
            <a:ext cx="9248503" cy="1227588"/>
          </a:xfrm>
        </p:spPr>
        <p:txBody>
          <a:bodyPr>
            <a:normAutofit/>
          </a:bodyPr>
          <a:lstStyle/>
          <a:p>
            <a:pPr eaLnBrk="1" hangingPunct="1"/>
            <a:r>
              <a:rPr lang="en-US" sz="2400" dirty="0" smtClean="0">
                <a:latin typeface="Arial" panose="020B0604020202020204" pitchFamily="34" charset="0"/>
                <a:ea typeface="Arial" panose="020B0604020202020204" pitchFamily="34" charset="0"/>
                <a:cs typeface="Arial" panose="020B0604020202020204" pitchFamily="34" charset="0"/>
              </a:rPr>
              <a:t>A </a:t>
            </a:r>
            <a:r>
              <a:rPr lang="en-US" sz="2400" dirty="0">
                <a:latin typeface="Arial" panose="020B0604020202020204" pitchFamily="34" charset="0"/>
                <a:ea typeface="Arial" panose="020B0604020202020204" pitchFamily="34" charset="0"/>
                <a:cs typeface="Arial" panose="020B0604020202020204" pitchFamily="34" charset="0"/>
              </a:rPr>
              <a:t>process in which two or more parties exchange goods or services and attempt to agree upon the exchange rate for them</a:t>
            </a:r>
            <a:r>
              <a:rPr lang="en-US" sz="2400" dirty="0" smtClean="0">
                <a:latin typeface="Arial" panose="020B0604020202020204" pitchFamily="34" charset="0"/>
                <a:ea typeface="Arial" panose="020B0604020202020204" pitchFamily="34" charset="0"/>
                <a:cs typeface="Arial" panose="020B0604020202020204" pitchFamily="34" charset="0"/>
              </a:rPr>
              <a:t>.</a:t>
            </a:r>
            <a:endParaRPr lang="en-US" sz="2400" dirty="0" smtClean="0">
              <a:latin typeface="Arial" panose="020B0604020202020204" pitchFamily="34" charset="0"/>
              <a:ea typeface="Arial" panose="020B0604020202020204" pitchFamily="34" charset="0"/>
              <a:cs typeface="Arial" panose="020B0604020202020204" pitchFamily="34" charset="0"/>
            </a:endParaRPr>
          </a:p>
        </p:txBody>
      </p:sp>
      <p:sp>
        <p:nvSpPr>
          <p:cNvPr id="4" name="Rectangle 3"/>
          <p:cNvSpPr txBox="1">
            <a:spLocks noChangeArrowheads="1"/>
          </p:cNvSpPr>
          <p:nvPr/>
        </p:nvSpPr>
        <p:spPr>
          <a:xfrm>
            <a:off x="-2" y="2010368"/>
            <a:ext cx="5329648" cy="3133131"/>
          </a:xfrm>
          <a:prstGeom prst="rect">
            <a:avLst/>
          </a:prstGeom>
        </p:spPr>
        <p:txBody>
          <a:bodyPr>
            <a:normAutofit/>
          </a:bodyPr>
          <a:lstStyle>
            <a:lvl1pPr marL="342900" indent="-342900" algn="l" defTabSz="457200" rtl="0" eaLnBrk="1" latinLnBrk="0" hangingPunct="1">
              <a:spcBef>
                <a:spcPct val="20000"/>
              </a:spcBef>
              <a:buFont typeface="Arial" panose="020B0604020202020204"/>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panose="020B0604020202020204"/>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panose="020B0604020202020204"/>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panose="020B0604020202020204"/>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panose="020B0604020202020204"/>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panose="020B0604020202020204"/>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panose="020B0604020202020204"/>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panose="020B0604020202020204"/>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panose="020B0604020202020204"/>
              <a:buChar char="•"/>
              <a:defRPr sz="2000" kern="1200">
                <a:solidFill>
                  <a:schemeClr val="tx1"/>
                </a:solidFill>
                <a:latin typeface="+mn-lt"/>
                <a:ea typeface="+mn-ea"/>
                <a:cs typeface="+mn-cs"/>
              </a:defRPr>
            </a:lvl9pPr>
          </a:lstStyle>
          <a:p>
            <a:r>
              <a:rPr lang="en-US" sz="2400" b="1" dirty="0" smtClean="0">
                <a:latin typeface="Arial" panose="020B0604020202020204" pitchFamily="34" charset="0"/>
                <a:ea typeface="Arial" panose="020B0604020202020204" pitchFamily="34" charset="0"/>
                <a:cs typeface="Arial" panose="020B0604020202020204" pitchFamily="34" charset="0"/>
              </a:rPr>
              <a:t>Negotiation issue(s)</a:t>
            </a:r>
            <a:r>
              <a:rPr lang="en-US" sz="2400" dirty="0" smtClean="0">
                <a:latin typeface="Arial" panose="020B0604020202020204" pitchFamily="34" charset="0"/>
                <a:ea typeface="Arial" panose="020B0604020202020204" pitchFamily="34" charset="0"/>
                <a:cs typeface="Arial" panose="020B0604020202020204" pitchFamily="34" charset="0"/>
              </a:rPr>
              <a:t>: the items/contents included in the negotiation process </a:t>
            </a:r>
            <a:endParaRPr lang="en-US" sz="2400" dirty="0" smtClean="0">
              <a:latin typeface="Arial" panose="020B0604020202020204" pitchFamily="34" charset="0"/>
              <a:ea typeface="Arial" panose="020B0604020202020204" pitchFamily="34" charset="0"/>
              <a:cs typeface="Arial" panose="020B0604020202020204" pitchFamily="34" charset="0"/>
            </a:endParaRPr>
          </a:p>
          <a:p>
            <a:r>
              <a:rPr lang="en-US" sz="2400" b="1" dirty="0" smtClean="0">
                <a:latin typeface="Arial" panose="020B0604020202020204" pitchFamily="34" charset="0"/>
                <a:ea typeface="Arial" panose="020B0604020202020204" pitchFamily="34" charset="0"/>
                <a:cs typeface="Arial" panose="020B0604020202020204" pitchFamily="34" charset="0"/>
              </a:rPr>
              <a:t>Issue position(s)</a:t>
            </a:r>
            <a:r>
              <a:rPr lang="en-US" sz="2400" dirty="0" smtClean="0">
                <a:latin typeface="Arial" panose="020B0604020202020204" pitchFamily="34" charset="0"/>
                <a:ea typeface="Arial" panose="020B0604020202020204" pitchFamily="34" charset="0"/>
                <a:cs typeface="Arial" panose="020B0604020202020204" pitchFamily="34" charset="0"/>
              </a:rPr>
              <a:t>: the possible options for the negotiation issues </a:t>
            </a:r>
            <a:endParaRPr lang="en-US" sz="2400" dirty="0" smtClean="0">
              <a:latin typeface="Arial" panose="020B0604020202020204" pitchFamily="34" charset="0"/>
              <a:ea typeface="Arial" panose="020B0604020202020204" pitchFamily="34" charset="0"/>
              <a:cs typeface="Arial" panose="020B0604020202020204" pitchFamily="34" charset="0"/>
            </a:endParaRPr>
          </a:p>
          <a:p>
            <a:r>
              <a:rPr lang="en-US" sz="2400" b="1" dirty="0" smtClean="0">
                <a:latin typeface="Arial" panose="020B0604020202020204" pitchFamily="34" charset="0"/>
                <a:ea typeface="Arial" panose="020B0604020202020204" pitchFamily="34" charset="0"/>
                <a:cs typeface="Arial" panose="020B0604020202020204" pitchFamily="34" charset="0"/>
              </a:rPr>
              <a:t>Preference</a:t>
            </a:r>
            <a:r>
              <a:rPr lang="en-US" sz="2400" dirty="0" smtClean="0">
                <a:latin typeface="Arial" panose="020B0604020202020204" pitchFamily="34" charset="0"/>
                <a:ea typeface="Arial" panose="020B0604020202020204" pitchFamily="34" charset="0"/>
                <a:cs typeface="Arial" panose="020B0604020202020204" pitchFamily="34" charset="0"/>
              </a:rPr>
              <a:t>: a negotiator’s utility associated with each issue position</a:t>
            </a:r>
            <a:endParaRPr lang="en-US" sz="2000" dirty="0" smtClean="0">
              <a:latin typeface="Arial" panose="020B0604020202020204" pitchFamily="34" charset="0"/>
              <a:ea typeface="Arial" panose="020B0604020202020204" pitchFamily="34" charset="0"/>
              <a:cs typeface="Arial" panose="020B0604020202020204" pitchFamily="34" charset="0"/>
            </a:endParaRPr>
          </a:p>
          <a:p>
            <a:endParaRPr lang="en-US" sz="2400" dirty="0">
              <a:latin typeface="Arial" panose="020B0604020202020204" pitchFamily="34" charset="0"/>
              <a:ea typeface="Arial" panose="020B0604020202020204" pitchFamily="34" charset="0"/>
              <a:cs typeface="Arial" panose="020B0604020202020204" pitchFamily="34" charset="0"/>
            </a:endParaRPr>
          </a:p>
        </p:txBody>
      </p:sp>
      <p:graphicFrame>
        <p:nvGraphicFramePr>
          <p:cNvPr id="5" name="Table 4"/>
          <p:cNvGraphicFramePr>
            <a:graphicFrameLocks noGrp="1"/>
          </p:cNvGraphicFramePr>
          <p:nvPr/>
        </p:nvGraphicFramePr>
        <p:xfrm>
          <a:off x="5268687" y="1924594"/>
          <a:ext cx="3774573" cy="3118780"/>
        </p:xfrm>
        <a:graphic>
          <a:graphicData uri="http://schemas.openxmlformats.org/drawingml/2006/table">
            <a:tbl>
              <a:tblPr firstRow="1" bandRow="1">
                <a:tableStyleId>{5C22544A-7EE6-4342-B048-85BDC9FD1C3A}</a:tableStyleId>
              </a:tblPr>
              <a:tblGrid>
                <a:gridCol w="1258191"/>
                <a:gridCol w="1258191"/>
                <a:gridCol w="1258191"/>
              </a:tblGrid>
              <a:tr h="674339">
                <a:tc>
                  <a:txBody>
                    <a:bodyPr/>
                    <a:lstStyle/>
                    <a:p>
                      <a:pPr algn="ctr"/>
                      <a:r>
                        <a:rPr lang="en-US" sz="2100" dirty="0"/>
                        <a:t>Price</a:t>
                      </a:r>
                      <a:endParaRPr lang="en-US" sz="2100" dirty="0"/>
                    </a:p>
                  </a:txBody>
                  <a:tcPr marL="68580" marR="68580" marT="34290" marB="34290"/>
                </a:tc>
                <a:tc>
                  <a:txBody>
                    <a:bodyPr/>
                    <a:lstStyle/>
                    <a:p>
                      <a:pPr algn="ctr"/>
                      <a:r>
                        <a:rPr lang="en-US" sz="2100" dirty="0" smtClean="0"/>
                        <a:t>Buyer </a:t>
                      </a:r>
                      <a:r>
                        <a:rPr lang="en-US" sz="2100" dirty="0" err="1" smtClean="0"/>
                        <a:t>pref</a:t>
                      </a:r>
                      <a:endParaRPr lang="en-US" sz="2100" dirty="0"/>
                    </a:p>
                  </a:txBody>
                  <a:tcPr marL="68580" marR="68580" marT="34290" marB="34290"/>
                </a:tc>
                <a:tc>
                  <a:txBody>
                    <a:bodyPr/>
                    <a:lstStyle/>
                    <a:p>
                      <a:pPr algn="ctr"/>
                      <a:r>
                        <a:rPr lang="en-US" sz="2100" dirty="0" smtClean="0"/>
                        <a:t>Seller </a:t>
                      </a:r>
                      <a:r>
                        <a:rPr lang="en-US" sz="2100" dirty="0" err="1" smtClean="0"/>
                        <a:t>pref</a:t>
                      </a:r>
                      <a:endParaRPr lang="en-US" sz="2100" dirty="0"/>
                    </a:p>
                  </a:txBody>
                  <a:tcPr marL="68580" marR="68580" marT="34290" marB="34290"/>
                </a:tc>
              </a:tr>
              <a:tr h="602530">
                <a:tc>
                  <a:txBody>
                    <a:bodyPr/>
                    <a:lstStyle/>
                    <a:p>
                      <a:pPr algn="ctr"/>
                      <a:r>
                        <a:rPr lang="en-US" sz="2100" dirty="0"/>
                        <a:t>$100</a:t>
                      </a:r>
                      <a:endParaRPr lang="en-US" sz="2100" dirty="0"/>
                    </a:p>
                  </a:txBody>
                  <a:tcPr marL="68580" marR="68580" marT="34290" marB="34290"/>
                </a:tc>
                <a:tc>
                  <a:txBody>
                    <a:bodyPr/>
                    <a:lstStyle/>
                    <a:p>
                      <a:pPr algn="ctr"/>
                      <a:r>
                        <a:rPr lang="en-US" sz="2100" dirty="0"/>
                        <a:t>10</a:t>
                      </a:r>
                      <a:endParaRPr lang="en-US" sz="2100" dirty="0"/>
                    </a:p>
                  </a:txBody>
                  <a:tcPr marL="68580" marR="68580" marT="34290" marB="34290"/>
                </a:tc>
                <a:tc>
                  <a:txBody>
                    <a:bodyPr/>
                    <a:lstStyle/>
                    <a:p>
                      <a:pPr algn="ctr"/>
                      <a:r>
                        <a:rPr lang="en-US" sz="2100" dirty="0"/>
                        <a:t>4</a:t>
                      </a:r>
                      <a:endParaRPr lang="en-US" sz="2100" dirty="0"/>
                    </a:p>
                  </a:txBody>
                  <a:tcPr marL="68580" marR="68580" marT="34290" marB="34290"/>
                </a:tc>
              </a:tr>
              <a:tr h="602530">
                <a:tc>
                  <a:txBody>
                    <a:bodyPr/>
                    <a:lstStyle/>
                    <a:p>
                      <a:pPr algn="ctr"/>
                      <a:r>
                        <a:rPr lang="en-US" sz="2100" dirty="0"/>
                        <a:t>$200</a:t>
                      </a:r>
                      <a:endParaRPr lang="en-US" sz="2100" dirty="0"/>
                    </a:p>
                  </a:txBody>
                  <a:tcPr marL="68580" marR="68580" marT="34290" marB="34290"/>
                </a:tc>
                <a:tc>
                  <a:txBody>
                    <a:bodyPr/>
                    <a:lstStyle/>
                    <a:p>
                      <a:pPr algn="ctr"/>
                      <a:r>
                        <a:rPr lang="en-US" sz="2100" dirty="0"/>
                        <a:t>8</a:t>
                      </a:r>
                      <a:endParaRPr lang="en-US" sz="2100" dirty="0"/>
                    </a:p>
                  </a:txBody>
                  <a:tcPr marL="68580" marR="68580" marT="34290" marB="34290"/>
                </a:tc>
                <a:tc>
                  <a:txBody>
                    <a:bodyPr/>
                    <a:lstStyle/>
                    <a:p>
                      <a:pPr algn="ctr"/>
                      <a:r>
                        <a:rPr lang="en-US" sz="2100" dirty="0"/>
                        <a:t>6</a:t>
                      </a:r>
                      <a:endParaRPr lang="en-US" sz="2100" dirty="0"/>
                    </a:p>
                  </a:txBody>
                  <a:tcPr marL="68580" marR="68580" marT="34290" marB="34290"/>
                </a:tc>
              </a:tr>
              <a:tr h="602530">
                <a:tc>
                  <a:txBody>
                    <a:bodyPr/>
                    <a:lstStyle/>
                    <a:p>
                      <a:pPr algn="ctr"/>
                      <a:r>
                        <a:rPr lang="en-US" sz="2100" dirty="0"/>
                        <a:t>$300</a:t>
                      </a:r>
                      <a:endParaRPr lang="en-US" sz="2100" dirty="0"/>
                    </a:p>
                  </a:txBody>
                  <a:tcPr marL="68580" marR="68580" marT="34290" marB="34290"/>
                </a:tc>
                <a:tc>
                  <a:txBody>
                    <a:bodyPr/>
                    <a:lstStyle/>
                    <a:p>
                      <a:pPr algn="ctr"/>
                      <a:r>
                        <a:rPr lang="en-US" sz="2100" dirty="0"/>
                        <a:t>6</a:t>
                      </a:r>
                      <a:endParaRPr lang="en-US" sz="2100" dirty="0"/>
                    </a:p>
                  </a:txBody>
                  <a:tcPr marL="68580" marR="68580" marT="34290" marB="34290"/>
                </a:tc>
                <a:tc>
                  <a:txBody>
                    <a:bodyPr/>
                    <a:lstStyle/>
                    <a:p>
                      <a:pPr algn="ctr"/>
                      <a:r>
                        <a:rPr lang="en-US" sz="2100" dirty="0"/>
                        <a:t>8</a:t>
                      </a:r>
                      <a:endParaRPr lang="en-US" sz="2100" dirty="0"/>
                    </a:p>
                  </a:txBody>
                  <a:tcPr marL="68580" marR="68580" marT="34290" marB="34290"/>
                </a:tc>
              </a:tr>
              <a:tr h="602530">
                <a:tc>
                  <a:txBody>
                    <a:bodyPr/>
                    <a:lstStyle/>
                    <a:p>
                      <a:pPr algn="ctr"/>
                      <a:r>
                        <a:rPr lang="en-US" sz="2100" dirty="0"/>
                        <a:t>$400</a:t>
                      </a:r>
                      <a:endParaRPr lang="en-US" sz="2100" dirty="0"/>
                    </a:p>
                  </a:txBody>
                  <a:tcPr marL="68580" marR="68580" marT="34290" marB="34290"/>
                </a:tc>
                <a:tc>
                  <a:txBody>
                    <a:bodyPr/>
                    <a:lstStyle/>
                    <a:p>
                      <a:pPr algn="ctr"/>
                      <a:r>
                        <a:rPr lang="en-US" sz="2100" dirty="0"/>
                        <a:t>4</a:t>
                      </a:r>
                      <a:endParaRPr lang="en-US" sz="2100" dirty="0"/>
                    </a:p>
                  </a:txBody>
                  <a:tcPr marL="68580" marR="68580" marT="34290" marB="34290"/>
                </a:tc>
                <a:tc>
                  <a:txBody>
                    <a:bodyPr/>
                    <a:lstStyle/>
                    <a:p>
                      <a:pPr algn="ctr"/>
                      <a:r>
                        <a:rPr lang="en-US" sz="2100" dirty="0"/>
                        <a:t>10</a:t>
                      </a:r>
                      <a:endParaRPr lang="en-US" sz="2100" dirty="0"/>
                    </a:p>
                  </a:txBody>
                  <a:tcPr marL="68580" marR="68580" marT="34290" marB="34290"/>
                </a:tc>
              </a:tr>
            </a:tbl>
          </a:graphicData>
        </a:graphic>
      </p:graphicFrame>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nodeType="clickEffect">
                                  <p:stCondLst>
                                    <p:cond delay="0"/>
                                  </p:stCondLst>
                                  <p:childTnLst>
                                    <p:set>
                                      <p:cBhvr>
                                        <p:cTn id="6" dur="1" fill="hold">
                                          <p:stCondLst>
                                            <p:cond delay="0"/>
                                          </p:stCondLst>
                                        </p:cTn>
                                        <p:tgtEl>
                                          <p:spTgt spid="64516">
                                            <p:txEl>
                                              <p:pRg st="0" end="0"/>
                                            </p:txEl>
                                          </p:spTgt>
                                        </p:tgtEl>
                                        <p:attrNameLst>
                                          <p:attrName>style.visibility</p:attrName>
                                        </p:attrNameLst>
                                      </p:cBhvr>
                                      <p:to>
                                        <p:strVal val="visible"/>
                                      </p:to>
                                    </p:set>
                                    <p:animEffect transition="in" filter="circle(in)">
                                      <p:cBhvr>
                                        <p:cTn id="7" dur="2000"/>
                                        <p:tgtEl>
                                          <p:spTgt spid="64516">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6" presetClass="entr" presetSubtype="16" fill="hold" nodeType="clickEffect">
                                  <p:stCondLst>
                                    <p:cond delay="0"/>
                                  </p:stCondLst>
                                  <p:childTnLst>
                                    <p:set>
                                      <p:cBhvr>
                                        <p:cTn id="11" dur="1" fill="hold">
                                          <p:stCondLst>
                                            <p:cond delay="0"/>
                                          </p:stCondLst>
                                        </p:cTn>
                                        <p:tgtEl>
                                          <p:spTgt spid="4">
                                            <p:txEl>
                                              <p:pRg st="0" end="0"/>
                                            </p:txEl>
                                          </p:spTgt>
                                        </p:tgtEl>
                                        <p:attrNameLst>
                                          <p:attrName>style.visibility</p:attrName>
                                        </p:attrNameLst>
                                      </p:cBhvr>
                                      <p:to>
                                        <p:strVal val="visible"/>
                                      </p:to>
                                    </p:set>
                                    <p:animEffect transition="in" filter="circle(in)">
                                      <p:cBhvr>
                                        <p:cTn id="12" dur="2000"/>
                                        <p:tgtEl>
                                          <p:spTgt spid="4">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6" presetClass="entr" presetSubtype="16" fill="hold" nodeType="clickEffect">
                                  <p:stCondLst>
                                    <p:cond delay="0"/>
                                  </p:stCondLst>
                                  <p:childTnLst>
                                    <p:set>
                                      <p:cBhvr>
                                        <p:cTn id="16" dur="1" fill="hold">
                                          <p:stCondLst>
                                            <p:cond delay="0"/>
                                          </p:stCondLst>
                                        </p:cTn>
                                        <p:tgtEl>
                                          <p:spTgt spid="4">
                                            <p:txEl>
                                              <p:pRg st="1" end="1"/>
                                            </p:txEl>
                                          </p:spTgt>
                                        </p:tgtEl>
                                        <p:attrNameLst>
                                          <p:attrName>style.visibility</p:attrName>
                                        </p:attrNameLst>
                                      </p:cBhvr>
                                      <p:to>
                                        <p:strVal val="visible"/>
                                      </p:to>
                                    </p:set>
                                    <p:animEffect transition="in" filter="circle(in)">
                                      <p:cBhvr>
                                        <p:cTn id="17" dur="2000"/>
                                        <p:tgtEl>
                                          <p:spTgt spid="4">
                                            <p:txEl>
                                              <p:pRg st="1" end="1"/>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6" presetClass="entr" presetSubtype="16" fill="hold" nodeType="clickEffect">
                                  <p:stCondLst>
                                    <p:cond delay="0"/>
                                  </p:stCondLst>
                                  <p:childTnLst>
                                    <p:set>
                                      <p:cBhvr>
                                        <p:cTn id="21" dur="1" fill="hold">
                                          <p:stCondLst>
                                            <p:cond delay="0"/>
                                          </p:stCondLst>
                                        </p:cTn>
                                        <p:tgtEl>
                                          <p:spTgt spid="4">
                                            <p:txEl>
                                              <p:pRg st="2" end="2"/>
                                            </p:txEl>
                                          </p:spTgt>
                                        </p:tgtEl>
                                        <p:attrNameLst>
                                          <p:attrName>style.visibility</p:attrName>
                                        </p:attrNameLst>
                                      </p:cBhvr>
                                      <p:to>
                                        <p:strVal val="visible"/>
                                      </p:to>
                                    </p:set>
                                    <p:animEffect transition="in" filter="circle(in)">
                                      <p:cBhvr>
                                        <p:cTn id="22" dur="2000"/>
                                        <p:tgtEl>
                                          <p:spTgt spid="4">
                                            <p:txEl>
                                              <p:pRg st="2" end="2"/>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9" presetClass="entr" presetSubtype="0" fill="hold" nodeType="clickEffect">
                                  <p:stCondLst>
                                    <p:cond delay="0"/>
                                  </p:stCondLst>
                                  <p:childTnLst>
                                    <p:set>
                                      <p:cBhvr>
                                        <p:cTn id="26" dur="1" fill="hold">
                                          <p:stCondLst>
                                            <p:cond delay="0"/>
                                          </p:stCondLst>
                                        </p:cTn>
                                        <p:tgtEl>
                                          <p:spTgt spid="64516">
                                            <p:txEl>
                                              <p:pRg st="0" end="0"/>
                                            </p:txEl>
                                          </p:spTgt>
                                        </p:tgtEl>
                                        <p:attrNameLst>
                                          <p:attrName>style.visibility</p:attrName>
                                        </p:attrNameLst>
                                      </p:cBhvr>
                                      <p:to>
                                        <p:strVal val="visible"/>
                                      </p:to>
                                    </p:set>
                                    <p:animEffect transition="in" filter="dissolve">
                                      <p:cBhvr>
                                        <p:cTn id="27" dur="500"/>
                                        <p:tgtEl>
                                          <p:spTgt spid="64516">
                                            <p:txEl>
                                              <p:pRg st="0" end="0"/>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9" presetClass="entr" presetSubtype="0" fill="hold" nodeType="clickEffect">
                                  <p:stCondLst>
                                    <p:cond delay="0"/>
                                  </p:stCondLst>
                                  <p:childTnLst>
                                    <p:set>
                                      <p:cBhvr>
                                        <p:cTn id="31" dur="1" fill="hold">
                                          <p:stCondLst>
                                            <p:cond delay="0"/>
                                          </p:stCondLst>
                                        </p:cTn>
                                        <p:tgtEl>
                                          <p:spTgt spid="5"/>
                                        </p:tgtEl>
                                        <p:attrNameLst>
                                          <p:attrName>style.visibility</p:attrName>
                                        </p:attrNameLst>
                                      </p:cBhvr>
                                      <p:to>
                                        <p:strVal val="visible"/>
                                      </p:to>
                                    </p:set>
                                    <p:animEffect transition="in" filter="dissolve">
                                      <p:cBhvr>
                                        <p:cTn id="32" dur="500"/>
                                        <p:tgtEl>
                                          <p:spTgt spid="5"/>
                                        </p:tgtEl>
                                      </p:cBhvr>
                                    </p:animEffect>
                                  </p:childTnLst>
                                </p:cTn>
                              </p:par>
                            </p:childTnLst>
                          </p:cTn>
                        </p:par>
                      </p:childTnLst>
                    </p:cTn>
                  </p:par>
                  <p:par>
                    <p:cTn id="33" fill="hold">
                      <p:stCondLst>
                        <p:cond delay="indefinite"/>
                      </p:stCondLst>
                      <p:childTnLst>
                        <p:par>
                          <p:cTn id="34" fill="hold">
                            <p:stCondLst>
                              <p:cond delay="0"/>
                            </p:stCondLst>
                            <p:childTnLst>
                              <p:par>
                                <p:cTn id="35" presetID="16" presetClass="entr" presetSubtype="21" fill="hold" nodeType="clickEffect">
                                  <p:stCondLst>
                                    <p:cond delay="0"/>
                                  </p:stCondLst>
                                  <p:childTnLst>
                                    <p:set>
                                      <p:cBhvr>
                                        <p:cTn id="36" dur="1" fill="hold">
                                          <p:stCondLst>
                                            <p:cond delay="0"/>
                                          </p:stCondLst>
                                        </p:cTn>
                                        <p:tgtEl>
                                          <p:spTgt spid="4">
                                            <p:txEl>
                                              <p:pRg st="0" end="0"/>
                                            </p:txEl>
                                          </p:spTgt>
                                        </p:tgtEl>
                                        <p:attrNameLst>
                                          <p:attrName>style.visibility</p:attrName>
                                        </p:attrNameLst>
                                      </p:cBhvr>
                                      <p:to>
                                        <p:strVal val="visible"/>
                                      </p:to>
                                    </p:set>
                                    <p:animEffect transition="in" filter="barn(inVertical)">
                                      <p:cBhvr>
                                        <p:cTn id="37" dur="500"/>
                                        <p:tgtEl>
                                          <p:spTgt spid="4">
                                            <p:txEl>
                                              <p:pRg st="0" end="0"/>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10" presetClass="entr" presetSubtype="0" fill="hold" nodeType="clickEffect">
                                  <p:stCondLst>
                                    <p:cond delay="0"/>
                                  </p:stCondLst>
                                  <p:childTnLst>
                                    <p:set>
                                      <p:cBhvr>
                                        <p:cTn id="41" dur="1" fill="hold">
                                          <p:stCondLst>
                                            <p:cond delay="0"/>
                                          </p:stCondLst>
                                        </p:cTn>
                                        <p:tgtEl>
                                          <p:spTgt spid="4">
                                            <p:txEl>
                                              <p:pRg st="1" end="1"/>
                                            </p:txEl>
                                          </p:spTgt>
                                        </p:tgtEl>
                                        <p:attrNameLst>
                                          <p:attrName>style.visibility</p:attrName>
                                        </p:attrNameLst>
                                      </p:cBhvr>
                                      <p:to>
                                        <p:strVal val="visible"/>
                                      </p:to>
                                    </p:set>
                                    <p:animEffect transition="in" filter="fade">
                                      <p:cBhvr>
                                        <p:cTn id="42" dur="500"/>
                                        <p:tgtEl>
                                          <p:spTgt spid="4">
                                            <p:txEl>
                                              <p:pRg st="1" end="1"/>
                                            </p:txEl>
                                          </p:spTgt>
                                        </p:tgtEl>
                                      </p:cBhvr>
                                    </p:animEffect>
                                  </p:childTnLst>
                                </p:cTn>
                              </p:par>
                            </p:childTnLst>
                          </p:cTn>
                        </p:par>
                      </p:childTnLst>
                    </p:cTn>
                  </p:par>
                  <p:par>
                    <p:cTn id="43" fill="hold">
                      <p:stCondLst>
                        <p:cond delay="indefinite"/>
                      </p:stCondLst>
                      <p:childTnLst>
                        <p:par>
                          <p:cTn id="44" fill="hold">
                            <p:stCondLst>
                              <p:cond delay="0"/>
                            </p:stCondLst>
                            <p:childTnLst>
                              <p:par>
                                <p:cTn id="45" presetID="31" presetClass="entr" presetSubtype="0" fill="hold" nodeType="clickEffect">
                                  <p:stCondLst>
                                    <p:cond delay="0"/>
                                  </p:stCondLst>
                                  <p:childTnLst>
                                    <p:set>
                                      <p:cBhvr>
                                        <p:cTn id="46" dur="1" fill="hold">
                                          <p:stCondLst>
                                            <p:cond delay="0"/>
                                          </p:stCondLst>
                                        </p:cTn>
                                        <p:tgtEl>
                                          <p:spTgt spid="4">
                                            <p:txEl>
                                              <p:pRg st="2" end="2"/>
                                            </p:txEl>
                                          </p:spTgt>
                                        </p:tgtEl>
                                        <p:attrNameLst>
                                          <p:attrName>style.visibility</p:attrName>
                                        </p:attrNameLst>
                                      </p:cBhvr>
                                      <p:to>
                                        <p:strVal val="visible"/>
                                      </p:to>
                                    </p:set>
                                    <p:anim calcmode="lin" valueType="num">
                                      <p:cBhvr>
                                        <p:cTn id="47" dur="1000" fill="hold"/>
                                        <p:tgtEl>
                                          <p:spTgt spid="4">
                                            <p:txEl>
                                              <p:pRg st="2" end="2"/>
                                            </p:txEl>
                                          </p:spTgt>
                                        </p:tgtEl>
                                        <p:attrNameLst>
                                          <p:attrName>ppt_w</p:attrName>
                                        </p:attrNameLst>
                                      </p:cBhvr>
                                      <p:tavLst>
                                        <p:tav tm="0">
                                          <p:val>
                                            <p:fltVal val="0"/>
                                          </p:val>
                                        </p:tav>
                                        <p:tav tm="100000">
                                          <p:val>
                                            <p:strVal val="#ppt_w"/>
                                          </p:val>
                                        </p:tav>
                                      </p:tavLst>
                                    </p:anim>
                                    <p:anim calcmode="lin" valueType="num">
                                      <p:cBhvr>
                                        <p:cTn id="48" dur="1000" fill="hold"/>
                                        <p:tgtEl>
                                          <p:spTgt spid="4">
                                            <p:txEl>
                                              <p:pRg st="2" end="2"/>
                                            </p:txEl>
                                          </p:spTgt>
                                        </p:tgtEl>
                                        <p:attrNameLst>
                                          <p:attrName>ppt_h</p:attrName>
                                        </p:attrNameLst>
                                      </p:cBhvr>
                                      <p:tavLst>
                                        <p:tav tm="0">
                                          <p:val>
                                            <p:fltVal val="0"/>
                                          </p:val>
                                        </p:tav>
                                        <p:tav tm="100000">
                                          <p:val>
                                            <p:strVal val="#ppt_h"/>
                                          </p:val>
                                        </p:tav>
                                      </p:tavLst>
                                    </p:anim>
                                    <p:anim calcmode="lin" valueType="num">
                                      <p:cBhvr>
                                        <p:cTn id="49" dur="1000" fill="hold"/>
                                        <p:tgtEl>
                                          <p:spTgt spid="4">
                                            <p:txEl>
                                              <p:pRg st="2" end="2"/>
                                            </p:txEl>
                                          </p:spTgt>
                                        </p:tgtEl>
                                        <p:attrNameLst>
                                          <p:attrName>style.rotation</p:attrName>
                                        </p:attrNameLst>
                                      </p:cBhvr>
                                      <p:tavLst>
                                        <p:tav tm="0">
                                          <p:val>
                                            <p:fltVal val="90"/>
                                          </p:val>
                                        </p:tav>
                                        <p:tav tm="100000">
                                          <p:val>
                                            <p:fltVal val="0"/>
                                          </p:val>
                                        </p:tav>
                                      </p:tavLst>
                                    </p:anim>
                                    <p:animEffect transition="in" filter="fade">
                                      <p:cBhvr>
                                        <p:cTn id="50" dur="1000"/>
                                        <p:tgtEl>
                                          <p:spTgt spid="4">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62706" y="294384"/>
            <a:ext cx="6781800" cy="1200150"/>
          </a:xfrm>
        </p:spPr>
        <p:txBody>
          <a:bodyPr/>
          <a:lstStyle/>
          <a:p>
            <a:r>
              <a:rPr lang="en-US" sz="3600" dirty="0" smtClean="0">
                <a:latin typeface="Arial" panose="020B0604020202020204" pitchFamily="34" charset="0"/>
                <a:ea typeface="Arial" panose="020B0604020202020204" pitchFamily="34" charset="0"/>
                <a:cs typeface="Arial" panose="020B0604020202020204" pitchFamily="34" charset="0"/>
              </a:rPr>
              <a:t>Negotiation issue </a:t>
            </a:r>
            <a:r>
              <a:rPr lang="en-US" sz="3600" dirty="0">
                <a:latin typeface="Arial" panose="020B0604020202020204" pitchFamily="34" charset="0"/>
                <a:ea typeface="Arial" panose="020B0604020202020204" pitchFamily="34" charset="0"/>
                <a:cs typeface="Arial" panose="020B0604020202020204" pitchFamily="34" charset="0"/>
              </a:rPr>
              <a:t>structure</a:t>
            </a:r>
            <a:endParaRPr lang="en-US" sz="3600" dirty="0">
              <a:latin typeface="Arial" panose="020B0604020202020204" pitchFamily="34" charset="0"/>
              <a:ea typeface="Arial" panose="020B0604020202020204" pitchFamily="34" charset="0"/>
              <a:cs typeface="Arial" panose="020B0604020202020204" pitchFamily="34" charset="0"/>
            </a:endParaRPr>
          </a:p>
        </p:txBody>
      </p:sp>
      <p:sp>
        <p:nvSpPr>
          <p:cNvPr id="3" name="Content Placeholder 2"/>
          <p:cNvSpPr>
            <a:spLocks noGrp="1"/>
          </p:cNvSpPr>
          <p:nvPr>
            <p:ph idx="1"/>
          </p:nvPr>
        </p:nvSpPr>
        <p:spPr>
          <a:xfrm>
            <a:off x="181706" y="1189733"/>
            <a:ext cx="5461447" cy="3817695"/>
          </a:xfrm>
        </p:spPr>
        <p:txBody>
          <a:bodyPr>
            <a:normAutofit/>
          </a:bodyPr>
          <a:lstStyle/>
          <a:p>
            <a:r>
              <a:rPr lang="en-US" sz="2400" dirty="0" smtClean="0">
                <a:latin typeface="Arial" panose="020B0604020202020204" pitchFamily="34" charset="0"/>
                <a:ea typeface="Arial" panose="020B0604020202020204" pitchFamily="34" charset="0"/>
                <a:cs typeface="Arial" panose="020B0604020202020204" pitchFamily="34" charset="0"/>
              </a:rPr>
              <a:t>The interrelationship between one negotiator’s preference and the other party’s preference </a:t>
            </a:r>
            <a:endParaRPr lang="en-US" sz="2400" dirty="0" smtClean="0">
              <a:latin typeface="Arial" panose="020B0604020202020204" pitchFamily="34" charset="0"/>
              <a:ea typeface="Arial" panose="020B0604020202020204" pitchFamily="34" charset="0"/>
              <a:cs typeface="Arial" panose="020B0604020202020204" pitchFamily="34" charset="0"/>
            </a:endParaRPr>
          </a:p>
          <a:p>
            <a:pPr lvl="1"/>
            <a:r>
              <a:rPr lang="en-US" sz="2200" b="1" dirty="0" smtClean="0">
                <a:latin typeface="Arial" panose="020B0604020202020204" pitchFamily="34" charset="0"/>
                <a:ea typeface="Arial" panose="020B0604020202020204" pitchFamily="34" charset="0"/>
                <a:cs typeface="Arial" panose="020B0604020202020204" pitchFamily="34" charset="0"/>
              </a:rPr>
              <a:t>Distributive issue</a:t>
            </a:r>
            <a:r>
              <a:rPr lang="en-US" sz="2200" dirty="0" smtClean="0">
                <a:latin typeface="Arial" panose="020B0604020202020204" pitchFamily="34" charset="0"/>
                <a:ea typeface="Arial" panose="020B0604020202020204" pitchFamily="34" charset="0"/>
                <a:cs typeface="Arial" panose="020B0604020202020204" pitchFamily="34" charset="0"/>
              </a:rPr>
              <a:t>: Two negotiation parties’ preferences are exactly opposite to each other (i.e., the joint outcome is fixed)</a:t>
            </a:r>
            <a:endParaRPr lang="en-US" sz="2200" dirty="0">
              <a:latin typeface="Arial" panose="020B0604020202020204" pitchFamily="34" charset="0"/>
              <a:ea typeface="Arial" panose="020B0604020202020204" pitchFamily="34" charset="0"/>
              <a:cs typeface="Arial" panose="020B0604020202020204" pitchFamily="34" charset="0"/>
            </a:endParaRPr>
          </a:p>
        </p:txBody>
      </p:sp>
      <p:graphicFrame>
        <p:nvGraphicFramePr>
          <p:cNvPr id="4" name="Table 3"/>
          <p:cNvGraphicFramePr>
            <a:graphicFrameLocks noGrp="1"/>
          </p:cNvGraphicFramePr>
          <p:nvPr/>
        </p:nvGraphicFramePr>
        <p:xfrm>
          <a:off x="5643153" y="1254033"/>
          <a:ext cx="3400107" cy="3112048"/>
        </p:xfrm>
        <a:graphic>
          <a:graphicData uri="http://schemas.openxmlformats.org/drawingml/2006/table">
            <a:tbl>
              <a:tblPr firstRow="1" bandRow="1">
                <a:tableStyleId>{5C22544A-7EE6-4342-B048-85BDC9FD1C3A}</a:tableStyleId>
              </a:tblPr>
              <a:tblGrid>
                <a:gridCol w="1133369"/>
                <a:gridCol w="1133369"/>
                <a:gridCol w="1133369"/>
              </a:tblGrid>
              <a:tr h="706681">
                <a:tc>
                  <a:txBody>
                    <a:bodyPr/>
                    <a:lstStyle/>
                    <a:p>
                      <a:pPr algn="ctr"/>
                      <a:r>
                        <a:rPr lang="en-US" sz="2100" dirty="0"/>
                        <a:t>Price</a:t>
                      </a:r>
                      <a:endParaRPr lang="en-US" sz="2100" dirty="0"/>
                    </a:p>
                  </a:txBody>
                  <a:tcPr marL="68580" marR="68580" marT="34290" marB="34290"/>
                </a:tc>
                <a:tc>
                  <a:txBody>
                    <a:bodyPr/>
                    <a:lstStyle/>
                    <a:p>
                      <a:pPr algn="ctr"/>
                      <a:r>
                        <a:rPr lang="en-US" sz="2100" dirty="0" smtClean="0"/>
                        <a:t>Buyer </a:t>
                      </a:r>
                      <a:r>
                        <a:rPr lang="en-US" sz="2100" dirty="0" err="1" smtClean="0"/>
                        <a:t>pref</a:t>
                      </a:r>
                      <a:endParaRPr lang="en-US" sz="2100" dirty="0"/>
                    </a:p>
                  </a:txBody>
                  <a:tcPr marL="68580" marR="68580" marT="34290" marB="34290"/>
                </a:tc>
                <a:tc>
                  <a:txBody>
                    <a:bodyPr/>
                    <a:lstStyle/>
                    <a:p>
                      <a:pPr algn="ctr"/>
                      <a:r>
                        <a:rPr lang="en-US" sz="2100" dirty="0" smtClean="0"/>
                        <a:t>Seller </a:t>
                      </a:r>
                      <a:r>
                        <a:rPr lang="en-US" sz="2100" dirty="0" err="1" smtClean="0"/>
                        <a:t>pref</a:t>
                      </a:r>
                      <a:endParaRPr lang="en-US" sz="2100" dirty="0"/>
                    </a:p>
                  </a:txBody>
                  <a:tcPr marL="68580" marR="68580" marT="34290" marB="34290"/>
                </a:tc>
              </a:tr>
              <a:tr h="600847">
                <a:tc>
                  <a:txBody>
                    <a:bodyPr/>
                    <a:lstStyle/>
                    <a:p>
                      <a:pPr algn="ctr"/>
                      <a:r>
                        <a:rPr lang="en-US" sz="2100" dirty="0"/>
                        <a:t>$100</a:t>
                      </a:r>
                      <a:endParaRPr lang="en-US" sz="2100" dirty="0"/>
                    </a:p>
                  </a:txBody>
                  <a:tcPr marL="68580" marR="68580" marT="34290" marB="34290"/>
                </a:tc>
                <a:tc>
                  <a:txBody>
                    <a:bodyPr/>
                    <a:lstStyle/>
                    <a:p>
                      <a:pPr algn="ctr"/>
                      <a:r>
                        <a:rPr lang="en-US" sz="2100" dirty="0"/>
                        <a:t>10</a:t>
                      </a:r>
                      <a:endParaRPr lang="en-US" sz="2100" dirty="0"/>
                    </a:p>
                  </a:txBody>
                  <a:tcPr marL="68580" marR="68580" marT="34290" marB="34290"/>
                </a:tc>
                <a:tc>
                  <a:txBody>
                    <a:bodyPr/>
                    <a:lstStyle/>
                    <a:p>
                      <a:pPr algn="ctr"/>
                      <a:r>
                        <a:rPr lang="en-US" sz="2100" dirty="0"/>
                        <a:t>4</a:t>
                      </a:r>
                      <a:endParaRPr lang="en-US" sz="2100" dirty="0"/>
                    </a:p>
                  </a:txBody>
                  <a:tcPr marL="68580" marR="68580" marT="34290" marB="34290"/>
                </a:tc>
              </a:tr>
              <a:tr h="600847">
                <a:tc>
                  <a:txBody>
                    <a:bodyPr/>
                    <a:lstStyle/>
                    <a:p>
                      <a:pPr algn="ctr"/>
                      <a:r>
                        <a:rPr lang="en-US" sz="2100" dirty="0"/>
                        <a:t>$200</a:t>
                      </a:r>
                      <a:endParaRPr lang="en-US" sz="2100" dirty="0"/>
                    </a:p>
                  </a:txBody>
                  <a:tcPr marL="68580" marR="68580" marT="34290" marB="34290"/>
                </a:tc>
                <a:tc>
                  <a:txBody>
                    <a:bodyPr/>
                    <a:lstStyle/>
                    <a:p>
                      <a:pPr algn="ctr"/>
                      <a:r>
                        <a:rPr lang="en-US" sz="2100" dirty="0"/>
                        <a:t>8</a:t>
                      </a:r>
                      <a:endParaRPr lang="en-US" sz="2100" dirty="0"/>
                    </a:p>
                  </a:txBody>
                  <a:tcPr marL="68580" marR="68580" marT="34290" marB="34290"/>
                </a:tc>
                <a:tc>
                  <a:txBody>
                    <a:bodyPr/>
                    <a:lstStyle/>
                    <a:p>
                      <a:pPr algn="ctr"/>
                      <a:r>
                        <a:rPr lang="en-US" sz="2100" dirty="0"/>
                        <a:t>6</a:t>
                      </a:r>
                      <a:endParaRPr lang="en-US" sz="2100" dirty="0"/>
                    </a:p>
                  </a:txBody>
                  <a:tcPr marL="68580" marR="68580" marT="34290" marB="34290"/>
                </a:tc>
              </a:tr>
              <a:tr h="600847">
                <a:tc>
                  <a:txBody>
                    <a:bodyPr/>
                    <a:lstStyle/>
                    <a:p>
                      <a:pPr algn="ctr"/>
                      <a:r>
                        <a:rPr lang="en-US" sz="2100" dirty="0"/>
                        <a:t>$300</a:t>
                      </a:r>
                      <a:endParaRPr lang="en-US" sz="2100" dirty="0"/>
                    </a:p>
                  </a:txBody>
                  <a:tcPr marL="68580" marR="68580" marT="34290" marB="34290"/>
                </a:tc>
                <a:tc>
                  <a:txBody>
                    <a:bodyPr/>
                    <a:lstStyle/>
                    <a:p>
                      <a:pPr algn="ctr"/>
                      <a:r>
                        <a:rPr lang="en-US" sz="2100" dirty="0"/>
                        <a:t>6</a:t>
                      </a:r>
                      <a:endParaRPr lang="en-US" sz="2100" dirty="0"/>
                    </a:p>
                  </a:txBody>
                  <a:tcPr marL="68580" marR="68580" marT="34290" marB="34290"/>
                </a:tc>
                <a:tc>
                  <a:txBody>
                    <a:bodyPr/>
                    <a:lstStyle/>
                    <a:p>
                      <a:pPr algn="ctr"/>
                      <a:r>
                        <a:rPr lang="en-US" sz="2100" dirty="0"/>
                        <a:t>8</a:t>
                      </a:r>
                      <a:endParaRPr lang="en-US" sz="2100" dirty="0"/>
                    </a:p>
                  </a:txBody>
                  <a:tcPr marL="68580" marR="68580" marT="34290" marB="34290"/>
                </a:tc>
              </a:tr>
              <a:tr h="600847">
                <a:tc>
                  <a:txBody>
                    <a:bodyPr/>
                    <a:lstStyle/>
                    <a:p>
                      <a:pPr algn="ctr"/>
                      <a:r>
                        <a:rPr lang="en-US" sz="2100" dirty="0"/>
                        <a:t>$400</a:t>
                      </a:r>
                      <a:endParaRPr lang="en-US" sz="2100" dirty="0"/>
                    </a:p>
                  </a:txBody>
                  <a:tcPr marL="68580" marR="68580" marT="34290" marB="34290"/>
                </a:tc>
                <a:tc>
                  <a:txBody>
                    <a:bodyPr/>
                    <a:lstStyle/>
                    <a:p>
                      <a:pPr algn="ctr"/>
                      <a:r>
                        <a:rPr lang="en-US" sz="2100" dirty="0"/>
                        <a:t>4</a:t>
                      </a:r>
                      <a:endParaRPr lang="en-US" sz="2100" dirty="0"/>
                    </a:p>
                  </a:txBody>
                  <a:tcPr marL="68580" marR="68580" marT="34290" marB="34290"/>
                </a:tc>
                <a:tc>
                  <a:txBody>
                    <a:bodyPr/>
                    <a:lstStyle/>
                    <a:p>
                      <a:pPr algn="ctr"/>
                      <a:r>
                        <a:rPr lang="en-US" sz="2100" dirty="0"/>
                        <a:t>10</a:t>
                      </a:r>
                      <a:endParaRPr lang="en-US" sz="2100" dirty="0"/>
                    </a:p>
                  </a:txBody>
                  <a:tcPr marL="68580" marR="68580" marT="34290" marB="34290"/>
                </a:tc>
              </a:tr>
            </a:tbl>
          </a:graphicData>
        </a:graphic>
      </p:graphicFrame>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 presetClass="entr" presetSubtype="1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checkerboard(across)">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dissolve">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 presetClass="entr" presetSubtype="4" fill="hold" nodeType="clickEffect">
                                  <p:stCondLst>
                                    <p:cond delay="0"/>
                                  </p:stCondLst>
                                  <p:childTnLst>
                                    <p:set>
                                      <p:cBhvr>
                                        <p:cTn id="16" dur="1" fill="hold">
                                          <p:stCondLst>
                                            <p:cond delay="0"/>
                                          </p:stCondLst>
                                        </p:cTn>
                                        <p:tgtEl>
                                          <p:spTgt spid="4"/>
                                        </p:tgtEl>
                                        <p:attrNameLst>
                                          <p:attrName>style.visibility</p:attrName>
                                        </p:attrNameLst>
                                      </p:cBhvr>
                                      <p:to>
                                        <p:strVal val="visible"/>
                                      </p:to>
                                    </p:set>
                                    <p:anim calcmode="lin" valueType="num">
                                      <p:cBhvr additive="base">
                                        <p:cTn id="17" dur="500" fill="hold"/>
                                        <p:tgtEl>
                                          <p:spTgt spid="4"/>
                                        </p:tgtEl>
                                        <p:attrNameLst>
                                          <p:attrName>ppt_x</p:attrName>
                                        </p:attrNameLst>
                                      </p:cBhvr>
                                      <p:tavLst>
                                        <p:tav tm="0">
                                          <p:val>
                                            <p:strVal val="#ppt_x"/>
                                          </p:val>
                                        </p:tav>
                                        <p:tav tm="100000">
                                          <p:val>
                                            <p:strVal val="#ppt_x"/>
                                          </p:val>
                                        </p:tav>
                                      </p:tavLst>
                                    </p:anim>
                                    <p:anim calcmode="lin" valueType="num">
                                      <p:cBhvr additive="base">
                                        <p:cTn id="18" dur="500" fill="hold"/>
                                        <p:tgtEl>
                                          <p:spTgt spid="4"/>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62706" y="294384"/>
            <a:ext cx="6781800" cy="1200150"/>
          </a:xfrm>
        </p:spPr>
        <p:txBody>
          <a:bodyPr/>
          <a:lstStyle/>
          <a:p>
            <a:r>
              <a:rPr lang="en-US" sz="3600" dirty="0" smtClean="0">
                <a:latin typeface="Arial" panose="020B0604020202020204" pitchFamily="34" charset="0"/>
                <a:ea typeface="Arial" panose="020B0604020202020204" pitchFamily="34" charset="0"/>
                <a:cs typeface="Arial" panose="020B0604020202020204" pitchFamily="34" charset="0"/>
              </a:rPr>
              <a:t>Negotiation issue </a:t>
            </a:r>
            <a:r>
              <a:rPr lang="en-US" sz="3600" dirty="0">
                <a:latin typeface="Arial" panose="020B0604020202020204" pitchFamily="34" charset="0"/>
                <a:ea typeface="Arial" panose="020B0604020202020204" pitchFamily="34" charset="0"/>
                <a:cs typeface="Arial" panose="020B0604020202020204" pitchFamily="34" charset="0"/>
              </a:rPr>
              <a:t>structure</a:t>
            </a:r>
            <a:endParaRPr lang="en-US" sz="3600" dirty="0">
              <a:latin typeface="Arial" panose="020B0604020202020204" pitchFamily="34" charset="0"/>
              <a:ea typeface="Arial" panose="020B0604020202020204" pitchFamily="34" charset="0"/>
              <a:cs typeface="Arial" panose="020B0604020202020204" pitchFamily="34" charset="0"/>
            </a:endParaRPr>
          </a:p>
        </p:txBody>
      </p:sp>
      <p:sp>
        <p:nvSpPr>
          <p:cNvPr id="3" name="Content Placeholder 2"/>
          <p:cNvSpPr>
            <a:spLocks noGrp="1"/>
          </p:cNvSpPr>
          <p:nvPr>
            <p:ph idx="1"/>
          </p:nvPr>
        </p:nvSpPr>
        <p:spPr>
          <a:xfrm>
            <a:off x="0" y="1127532"/>
            <a:ext cx="5477691" cy="3817695"/>
          </a:xfrm>
        </p:spPr>
        <p:txBody>
          <a:bodyPr>
            <a:normAutofit/>
          </a:bodyPr>
          <a:lstStyle/>
          <a:p>
            <a:r>
              <a:rPr lang="en-US" sz="2000" b="1" dirty="0" smtClean="0">
                <a:latin typeface="Arial" panose="020B0604020202020204" pitchFamily="34" charset="0"/>
                <a:ea typeface="Arial" panose="020B0604020202020204" pitchFamily="34" charset="0"/>
                <a:cs typeface="Arial" panose="020B0604020202020204" pitchFamily="34" charset="0"/>
              </a:rPr>
              <a:t>Integrative issues:</a:t>
            </a:r>
            <a:r>
              <a:rPr lang="en-US" sz="2000" dirty="0" smtClean="0">
                <a:latin typeface="Arial" panose="020B0604020202020204" pitchFamily="34" charset="0"/>
                <a:ea typeface="Arial" panose="020B0604020202020204" pitchFamily="34" charset="0"/>
                <a:cs typeface="Arial" panose="020B0604020202020204" pitchFamily="34" charset="0"/>
              </a:rPr>
              <a:t> Two negotiation parties’ preferences over two different issues complement each other</a:t>
            </a:r>
            <a:endParaRPr lang="en-US" sz="2000" dirty="0" smtClean="0">
              <a:latin typeface="Arial" panose="020B0604020202020204" pitchFamily="34" charset="0"/>
              <a:ea typeface="Arial" panose="020B0604020202020204" pitchFamily="34" charset="0"/>
              <a:cs typeface="Arial" panose="020B0604020202020204" pitchFamily="34" charset="0"/>
            </a:endParaRPr>
          </a:p>
          <a:p>
            <a:pPr lvl="1"/>
            <a:r>
              <a:rPr lang="en-US" sz="2000" dirty="0" smtClean="0">
                <a:latin typeface="Arial" panose="020B0604020202020204" pitchFamily="34" charset="0"/>
                <a:ea typeface="Arial" panose="020B0604020202020204" pitchFamily="34" charset="0"/>
                <a:cs typeface="Arial" panose="020B0604020202020204" pitchFamily="34" charset="0"/>
              </a:rPr>
              <a:t>Party A values issue 1 more than issue 2, whereas party B values issue 2 more than issue 1</a:t>
            </a:r>
            <a:endParaRPr lang="en-US" sz="2000" dirty="0" smtClean="0">
              <a:latin typeface="Arial" panose="020B0604020202020204" pitchFamily="34" charset="0"/>
              <a:ea typeface="Arial" panose="020B0604020202020204" pitchFamily="34" charset="0"/>
              <a:cs typeface="Arial" panose="020B0604020202020204" pitchFamily="34" charset="0"/>
            </a:endParaRPr>
          </a:p>
          <a:p>
            <a:pPr lvl="1"/>
            <a:r>
              <a:rPr lang="en-US" sz="2000" dirty="0" smtClean="0">
                <a:latin typeface="Arial" panose="020B0604020202020204" pitchFamily="34" charset="0"/>
                <a:ea typeface="Arial" panose="020B0604020202020204" pitchFamily="34" charset="0"/>
                <a:cs typeface="Arial" panose="020B0604020202020204" pitchFamily="34" charset="0"/>
              </a:rPr>
              <a:t>The two parties can ”trade off” to reach a win-win solution (i.e., max joint gain)</a:t>
            </a:r>
            <a:endParaRPr lang="en-US" sz="2000" dirty="0">
              <a:latin typeface="Arial" panose="020B0604020202020204" pitchFamily="34" charset="0"/>
              <a:ea typeface="Arial" panose="020B0604020202020204" pitchFamily="34" charset="0"/>
              <a:cs typeface="Arial" panose="020B0604020202020204" pitchFamily="34" charset="0"/>
            </a:endParaRPr>
          </a:p>
          <a:p>
            <a:r>
              <a:rPr lang="en-US" sz="2000" b="1" dirty="0">
                <a:latin typeface="Arial" panose="020B0604020202020204" pitchFamily="34" charset="0"/>
                <a:ea typeface="Arial" panose="020B0604020202020204" pitchFamily="34" charset="0"/>
                <a:cs typeface="Arial" panose="020B0604020202020204" pitchFamily="34" charset="0"/>
              </a:rPr>
              <a:t>Identical </a:t>
            </a:r>
            <a:r>
              <a:rPr lang="en-US" sz="2000" b="1" dirty="0" smtClean="0">
                <a:latin typeface="Arial" panose="020B0604020202020204" pitchFamily="34" charset="0"/>
                <a:ea typeface="Arial" panose="020B0604020202020204" pitchFamily="34" charset="0"/>
                <a:cs typeface="Arial" panose="020B0604020202020204" pitchFamily="34" charset="0"/>
              </a:rPr>
              <a:t>issue:</a:t>
            </a:r>
            <a:r>
              <a:rPr lang="en-US" sz="2000" dirty="0" smtClean="0">
                <a:latin typeface="Arial" panose="020B0604020202020204" pitchFamily="34" charset="0"/>
                <a:ea typeface="Arial" panose="020B0604020202020204" pitchFamily="34" charset="0"/>
                <a:cs typeface="Arial" panose="020B0604020202020204" pitchFamily="34" charset="0"/>
              </a:rPr>
              <a:t> two negotiation parties’ preferences are identical to each other</a:t>
            </a:r>
            <a:endParaRPr lang="en-US" sz="2000" dirty="0">
              <a:latin typeface="Arial" panose="020B0604020202020204" pitchFamily="34" charset="0"/>
              <a:ea typeface="Arial" panose="020B0604020202020204" pitchFamily="34" charset="0"/>
              <a:cs typeface="Arial" panose="020B0604020202020204" pitchFamily="34" charset="0"/>
            </a:endParaRPr>
          </a:p>
        </p:txBody>
      </p:sp>
      <p:graphicFrame>
        <p:nvGraphicFramePr>
          <p:cNvPr id="4" name="Table 3"/>
          <p:cNvGraphicFramePr>
            <a:graphicFrameLocks noGrp="1"/>
          </p:cNvGraphicFramePr>
          <p:nvPr/>
        </p:nvGraphicFramePr>
        <p:xfrm>
          <a:off x="5312228" y="1155949"/>
          <a:ext cx="3735979" cy="1979138"/>
        </p:xfrm>
        <a:graphic>
          <a:graphicData uri="http://schemas.openxmlformats.org/drawingml/2006/table">
            <a:tbl>
              <a:tblPr firstRow="1" bandRow="1">
                <a:tableStyleId>{5C22544A-7EE6-4342-B048-85BDC9FD1C3A}</a:tableStyleId>
              </a:tblPr>
              <a:tblGrid>
                <a:gridCol w="622663"/>
                <a:gridCol w="622663"/>
                <a:gridCol w="622663"/>
                <a:gridCol w="680856"/>
                <a:gridCol w="564471"/>
                <a:gridCol w="622663"/>
              </a:tblGrid>
              <a:tr h="453641">
                <a:tc>
                  <a:txBody>
                    <a:bodyPr/>
                    <a:lstStyle/>
                    <a:p>
                      <a:pPr algn="ctr"/>
                      <a:r>
                        <a:rPr lang="en-US" sz="1050" dirty="0">
                          <a:latin typeface="Arial" panose="020B0604020202020204" pitchFamily="34" charset="0"/>
                          <a:ea typeface="Arial" panose="020B0604020202020204" pitchFamily="34" charset="0"/>
                          <a:cs typeface="Arial" panose="020B0604020202020204" pitchFamily="34" charset="0"/>
                        </a:rPr>
                        <a:t>Bonus</a:t>
                      </a:r>
                      <a:endParaRPr lang="en-US" sz="1050" dirty="0">
                        <a:latin typeface="Arial" panose="020B0604020202020204" pitchFamily="34" charset="0"/>
                        <a:ea typeface="Arial" panose="020B0604020202020204" pitchFamily="34" charset="0"/>
                        <a:cs typeface="Arial" panose="020B0604020202020204" pitchFamily="34" charset="0"/>
                      </a:endParaRPr>
                    </a:p>
                  </a:txBody>
                  <a:tcPr marL="68580" marR="68580" marT="34290" marB="34290"/>
                </a:tc>
                <a:tc>
                  <a:txBody>
                    <a:bodyPr/>
                    <a:lstStyle/>
                    <a:p>
                      <a:pPr algn="ctr"/>
                      <a:r>
                        <a:rPr lang="en-US" sz="1050" dirty="0" smtClean="0">
                          <a:latin typeface="Arial" panose="020B0604020202020204" pitchFamily="34" charset="0"/>
                          <a:ea typeface="Arial" panose="020B0604020202020204" pitchFamily="34" charset="0"/>
                          <a:cs typeface="Arial" panose="020B0604020202020204" pitchFamily="34" charset="0"/>
                        </a:rPr>
                        <a:t>Boss</a:t>
                      </a:r>
                      <a:endParaRPr lang="en-US" sz="1050" dirty="0" smtClean="0">
                        <a:latin typeface="Arial" panose="020B0604020202020204" pitchFamily="34" charset="0"/>
                        <a:ea typeface="Arial" panose="020B0604020202020204" pitchFamily="34" charset="0"/>
                        <a:cs typeface="Arial" panose="020B0604020202020204" pitchFamily="34" charset="0"/>
                      </a:endParaRPr>
                    </a:p>
                    <a:p>
                      <a:pPr algn="ctr"/>
                      <a:r>
                        <a:rPr lang="en-US" sz="1050" dirty="0" err="1" smtClean="0">
                          <a:latin typeface="Arial" panose="020B0604020202020204" pitchFamily="34" charset="0"/>
                          <a:ea typeface="Arial" panose="020B0604020202020204" pitchFamily="34" charset="0"/>
                          <a:cs typeface="Arial" panose="020B0604020202020204" pitchFamily="34" charset="0"/>
                        </a:rPr>
                        <a:t>pref</a:t>
                      </a:r>
                      <a:endParaRPr lang="en-US" sz="1050" dirty="0">
                        <a:latin typeface="Arial" panose="020B0604020202020204" pitchFamily="34" charset="0"/>
                        <a:ea typeface="Arial" panose="020B0604020202020204" pitchFamily="34" charset="0"/>
                        <a:cs typeface="Arial" panose="020B0604020202020204" pitchFamily="34" charset="0"/>
                      </a:endParaRPr>
                    </a:p>
                  </a:txBody>
                  <a:tcPr marL="68580" marR="68580" marT="34290" marB="34290"/>
                </a:tc>
                <a:tc>
                  <a:txBody>
                    <a:bodyPr/>
                    <a:lstStyle/>
                    <a:p>
                      <a:pPr algn="ctr"/>
                      <a:r>
                        <a:rPr lang="en-US" sz="1000" dirty="0" smtClean="0">
                          <a:latin typeface="Arial" panose="020B0604020202020204" pitchFamily="34" charset="0"/>
                          <a:ea typeface="Arial" panose="020B0604020202020204" pitchFamily="34" charset="0"/>
                          <a:cs typeface="Arial" panose="020B0604020202020204" pitchFamily="34" charset="0"/>
                        </a:rPr>
                        <a:t>Worker </a:t>
                      </a:r>
                      <a:r>
                        <a:rPr lang="en-US" sz="1000" dirty="0" err="1" smtClean="0">
                          <a:latin typeface="Arial" panose="020B0604020202020204" pitchFamily="34" charset="0"/>
                          <a:ea typeface="Arial" panose="020B0604020202020204" pitchFamily="34" charset="0"/>
                          <a:cs typeface="Arial" panose="020B0604020202020204" pitchFamily="34" charset="0"/>
                        </a:rPr>
                        <a:t>pref</a:t>
                      </a:r>
                      <a:endParaRPr lang="en-US" sz="1000" dirty="0">
                        <a:latin typeface="Arial" panose="020B0604020202020204" pitchFamily="34" charset="0"/>
                        <a:ea typeface="Arial" panose="020B0604020202020204" pitchFamily="34" charset="0"/>
                        <a:cs typeface="Arial" panose="020B0604020202020204" pitchFamily="34" charset="0"/>
                      </a:endParaRPr>
                    </a:p>
                  </a:txBody>
                  <a:tcPr marL="68580" marR="68580" marT="34290" marB="34290"/>
                </a:tc>
                <a:tc>
                  <a:txBody>
                    <a:bodyPr/>
                    <a:lstStyle/>
                    <a:p>
                      <a:pPr algn="ctr"/>
                      <a:r>
                        <a:rPr lang="en-US" sz="1050" dirty="0">
                          <a:latin typeface="Arial" panose="020B0604020202020204" pitchFamily="34" charset="0"/>
                          <a:ea typeface="Arial" panose="020B0604020202020204" pitchFamily="34" charset="0"/>
                          <a:cs typeface="Arial" panose="020B0604020202020204" pitchFamily="34" charset="0"/>
                        </a:rPr>
                        <a:t>Holiday</a:t>
                      </a:r>
                      <a:endParaRPr lang="en-US" sz="1050" dirty="0">
                        <a:latin typeface="Arial" panose="020B0604020202020204" pitchFamily="34" charset="0"/>
                        <a:ea typeface="Arial" panose="020B0604020202020204" pitchFamily="34" charset="0"/>
                        <a:cs typeface="Arial" panose="020B0604020202020204" pitchFamily="34" charset="0"/>
                      </a:endParaRPr>
                    </a:p>
                  </a:txBody>
                  <a:tcPr marL="68580" marR="68580" marT="34290" marB="34290"/>
                </a:tc>
                <a:tc>
                  <a:txBody>
                    <a:bodyPr/>
                    <a:lstStyle/>
                    <a:p>
                      <a:pPr algn="ctr"/>
                      <a:r>
                        <a:rPr lang="en-US" sz="1050" dirty="0" smtClean="0">
                          <a:latin typeface="Arial" panose="020B0604020202020204" pitchFamily="34" charset="0"/>
                          <a:ea typeface="Arial" panose="020B0604020202020204" pitchFamily="34" charset="0"/>
                          <a:cs typeface="Arial" panose="020B0604020202020204" pitchFamily="34" charset="0"/>
                        </a:rPr>
                        <a:t>Boss</a:t>
                      </a:r>
                      <a:endParaRPr lang="en-US" sz="1050" dirty="0" smtClean="0">
                        <a:latin typeface="Arial" panose="020B0604020202020204" pitchFamily="34" charset="0"/>
                        <a:ea typeface="Arial" panose="020B0604020202020204" pitchFamily="34" charset="0"/>
                        <a:cs typeface="Arial" panose="020B0604020202020204" pitchFamily="34" charset="0"/>
                      </a:endParaRPr>
                    </a:p>
                    <a:p>
                      <a:pPr algn="ctr"/>
                      <a:r>
                        <a:rPr lang="en-US" sz="1050" dirty="0" err="1" smtClean="0">
                          <a:latin typeface="Arial" panose="020B0604020202020204" pitchFamily="34" charset="0"/>
                          <a:ea typeface="Arial" panose="020B0604020202020204" pitchFamily="34" charset="0"/>
                          <a:cs typeface="Arial" panose="020B0604020202020204" pitchFamily="34" charset="0"/>
                        </a:rPr>
                        <a:t>pref</a:t>
                      </a:r>
                      <a:endParaRPr lang="en-US" sz="1050" dirty="0">
                        <a:latin typeface="Arial" panose="020B0604020202020204" pitchFamily="34" charset="0"/>
                        <a:ea typeface="Arial" panose="020B0604020202020204" pitchFamily="34" charset="0"/>
                        <a:cs typeface="Arial" panose="020B0604020202020204" pitchFamily="34" charset="0"/>
                      </a:endParaRPr>
                    </a:p>
                  </a:txBody>
                  <a:tcPr marL="68580" marR="68580" marT="34290" marB="34290"/>
                </a:tc>
                <a:tc>
                  <a:txBody>
                    <a:bodyPr/>
                    <a:lstStyle/>
                    <a:p>
                      <a:pPr algn="ctr"/>
                      <a:r>
                        <a:rPr lang="en-US" sz="1050" dirty="0" smtClean="0">
                          <a:latin typeface="Arial" panose="020B0604020202020204" pitchFamily="34" charset="0"/>
                          <a:ea typeface="Arial" panose="020B0604020202020204" pitchFamily="34" charset="0"/>
                          <a:cs typeface="Arial" panose="020B0604020202020204" pitchFamily="34" charset="0"/>
                        </a:rPr>
                        <a:t>Worker</a:t>
                      </a:r>
                      <a:endParaRPr lang="en-US" sz="1050" dirty="0" smtClean="0">
                        <a:latin typeface="Arial" panose="020B0604020202020204" pitchFamily="34" charset="0"/>
                        <a:ea typeface="Arial" panose="020B0604020202020204" pitchFamily="34" charset="0"/>
                        <a:cs typeface="Arial" panose="020B0604020202020204" pitchFamily="34" charset="0"/>
                      </a:endParaRPr>
                    </a:p>
                    <a:p>
                      <a:pPr algn="ctr"/>
                      <a:r>
                        <a:rPr lang="en-US" sz="1050" dirty="0" err="1" smtClean="0">
                          <a:latin typeface="Arial" panose="020B0604020202020204" pitchFamily="34" charset="0"/>
                          <a:ea typeface="Arial" panose="020B0604020202020204" pitchFamily="34" charset="0"/>
                          <a:cs typeface="Arial" panose="020B0604020202020204" pitchFamily="34" charset="0"/>
                        </a:rPr>
                        <a:t>pref</a:t>
                      </a:r>
                      <a:endParaRPr lang="en-US" sz="1050" dirty="0">
                        <a:latin typeface="Arial" panose="020B0604020202020204" pitchFamily="34" charset="0"/>
                        <a:ea typeface="Arial" panose="020B0604020202020204" pitchFamily="34" charset="0"/>
                        <a:cs typeface="Arial" panose="020B0604020202020204" pitchFamily="34" charset="0"/>
                      </a:endParaRPr>
                    </a:p>
                  </a:txBody>
                  <a:tcPr marL="68580" marR="68580" marT="34290" marB="34290"/>
                </a:tc>
              </a:tr>
              <a:tr h="508499">
                <a:tc>
                  <a:txBody>
                    <a:bodyPr/>
                    <a:lstStyle/>
                    <a:p>
                      <a:pPr algn="ctr"/>
                      <a:r>
                        <a:rPr lang="en-US" sz="1400" dirty="0">
                          <a:latin typeface="Arial" panose="020B0604020202020204" pitchFamily="34" charset="0"/>
                          <a:ea typeface="Arial" panose="020B0604020202020204" pitchFamily="34" charset="0"/>
                          <a:cs typeface="Arial" panose="020B0604020202020204" pitchFamily="34" charset="0"/>
                        </a:rPr>
                        <a:t>$50</a:t>
                      </a:r>
                      <a:endParaRPr lang="en-US" sz="1400" dirty="0">
                        <a:latin typeface="Arial" panose="020B0604020202020204" pitchFamily="34" charset="0"/>
                        <a:ea typeface="Arial" panose="020B0604020202020204" pitchFamily="34" charset="0"/>
                        <a:cs typeface="Arial" panose="020B0604020202020204" pitchFamily="34" charset="0"/>
                      </a:endParaRPr>
                    </a:p>
                  </a:txBody>
                  <a:tcPr marL="68580" marR="68580" marT="34290" marB="34290"/>
                </a:tc>
                <a:tc>
                  <a:txBody>
                    <a:bodyPr/>
                    <a:lstStyle/>
                    <a:p>
                      <a:pPr algn="ctr"/>
                      <a:r>
                        <a:rPr lang="en-US" sz="1400" dirty="0">
                          <a:latin typeface="Arial" panose="020B0604020202020204" pitchFamily="34" charset="0"/>
                          <a:ea typeface="Arial" panose="020B0604020202020204" pitchFamily="34" charset="0"/>
                          <a:cs typeface="Arial" panose="020B0604020202020204" pitchFamily="34" charset="0"/>
                        </a:rPr>
                        <a:t>10</a:t>
                      </a:r>
                      <a:endParaRPr lang="en-US" sz="1400" dirty="0">
                        <a:latin typeface="Arial" panose="020B0604020202020204" pitchFamily="34" charset="0"/>
                        <a:ea typeface="Arial" panose="020B0604020202020204" pitchFamily="34" charset="0"/>
                        <a:cs typeface="Arial" panose="020B0604020202020204" pitchFamily="34" charset="0"/>
                      </a:endParaRPr>
                    </a:p>
                  </a:txBody>
                  <a:tcPr marL="68580" marR="68580" marT="34290" marB="34290"/>
                </a:tc>
                <a:tc>
                  <a:txBody>
                    <a:bodyPr/>
                    <a:lstStyle/>
                    <a:p>
                      <a:pPr algn="ctr"/>
                      <a:r>
                        <a:rPr lang="en-US" sz="1400" dirty="0">
                          <a:latin typeface="Arial" panose="020B0604020202020204" pitchFamily="34" charset="0"/>
                          <a:ea typeface="Arial" panose="020B0604020202020204" pitchFamily="34" charset="0"/>
                          <a:cs typeface="Arial" panose="020B0604020202020204" pitchFamily="34" charset="0"/>
                        </a:rPr>
                        <a:t>1</a:t>
                      </a:r>
                      <a:endParaRPr lang="en-US" sz="1400" dirty="0">
                        <a:latin typeface="Arial" panose="020B0604020202020204" pitchFamily="34" charset="0"/>
                        <a:ea typeface="Arial" panose="020B0604020202020204" pitchFamily="34" charset="0"/>
                        <a:cs typeface="Arial" panose="020B0604020202020204" pitchFamily="34" charset="0"/>
                      </a:endParaRPr>
                    </a:p>
                  </a:txBody>
                  <a:tcPr marL="68580" marR="68580" marT="34290" marB="34290"/>
                </a:tc>
                <a:tc>
                  <a:txBody>
                    <a:bodyPr/>
                    <a:lstStyle/>
                    <a:p>
                      <a:pPr algn="ctr"/>
                      <a:r>
                        <a:rPr lang="en-US" sz="1400" dirty="0">
                          <a:latin typeface="Arial" panose="020B0604020202020204" pitchFamily="34" charset="0"/>
                          <a:ea typeface="Arial" panose="020B0604020202020204" pitchFamily="34" charset="0"/>
                          <a:cs typeface="Arial" panose="020B0604020202020204" pitchFamily="34" charset="0"/>
                        </a:rPr>
                        <a:t>2 days</a:t>
                      </a:r>
                      <a:endParaRPr lang="en-US" sz="1400" dirty="0">
                        <a:latin typeface="Arial" panose="020B0604020202020204" pitchFamily="34" charset="0"/>
                        <a:ea typeface="Arial" panose="020B0604020202020204" pitchFamily="34" charset="0"/>
                        <a:cs typeface="Arial" panose="020B0604020202020204" pitchFamily="34" charset="0"/>
                      </a:endParaRPr>
                    </a:p>
                  </a:txBody>
                  <a:tcPr marL="68580" marR="68580" marT="34290" marB="34290"/>
                </a:tc>
                <a:tc>
                  <a:txBody>
                    <a:bodyPr/>
                    <a:lstStyle/>
                    <a:p>
                      <a:pPr algn="ctr"/>
                      <a:r>
                        <a:rPr lang="en-AU" altLang="en-US" sz="1400" dirty="0">
                          <a:latin typeface="Arial" panose="020B0604020202020204" pitchFamily="34" charset="0"/>
                          <a:ea typeface="Arial" panose="020B0604020202020204" pitchFamily="34" charset="0"/>
                          <a:cs typeface="Arial" panose="020B0604020202020204" pitchFamily="34" charset="0"/>
                        </a:rPr>
                        <a:t>3</a:t>
                      </a:r>
                      <a:endParaRPr lang="en-AU" altLang="en-US" sz="1400" dirty="0">
                        <a:latin typeface="Arial" panose="020B0604020202020204" pitchFamily="34" charset="0"/>
                        <a:ea typeface="Arial" panose="020B0604020202020204" pitchFamily="34" charset="0"/>
                        <a:cs typeface="Arial" panose="020B0604020202020204" pitchFamily="34" charset="0"/>
                      </a:endParaRPr>
                    </a:p>
                  </a:txBody>
                  <a:tcPr marL="68580" marR="68580" marT="34290" marB="34290"/>
                </a:tc>
                <a:tc>
                  <a:txBody>
                    <a:bodyPr/>
                    <a:lstStyle/>
                    <a:p>
                      <a:pPr algn="ctr"/>
                      <a:r>
                        <a:rPr lang="en-US" sz="1400" dirty="0">
                          <a:latin typeface="Arial" panose="020B0604020202020204" pitchFamily="34" charset="0"/>
                          <a:ea typeface="Arial" panose="020B0604020202020204" pitchFamily="34" charset="0"/>
                          <a:cs typeface="Arial" panose="020B0604020202020204" pitchFamily="34" charset="0"/>
                        </a:rPr>
                        <a:t>6</a:t>
                      </a:r>
                      <a:endParaRPr lang="en-US" sz="1400" dirty="0">
                        <a:latin typeface="Arial" panose="020B0604020202020204" pitchFamily="34" charset="0"/>
                        <a:ea typeface="Arial" panose="020B0604020202020204" pitchFamily="34" charset="0"/>
                        <a:cs typeface="Arial" panose="020B0604020202020204" pitchFamily="34" charset="0"/>
                      </a:endParaRPr>
                    </a:p>
                  </a:txBody>
                  <a:tcPr marL="68580" marR="68580" marT="34290" marB="34290"/>
                </a:tc>
              </a:tr>
              <a:tr h="508499">
                <a:tc>
                  <a:txBody>
                    <a:bodyPr/>
                    <a:lstStyle/>
                    <a:p>
                      <a:pPr algn="ctr"/>
                      <a:r>
                        <a:rPr lang="en-US" sz="1400" dirty="0">
                          <a:latin typeface="Arial" panose="020B0604020202020204" pitchFamily="34" charset="0"/>
                          <a:ea typeface="Arial" panose="020B0604020202020204" pitchFamily="34" charset="0"/>
                          <a:cs typeface="Arial" panose="020B0604020202020204" pitchFamily="34" charset="0"/>
                        </a:rPr>
                        <a:t>$100</a:t>
                      </a:r>
                      <a:endParaRPr lang="en-US" sz="1400" dirty="0">
                        <a:latin typeface="Arial" panose="020B0604020202020204" pitchFamily="34" charset="0"/>
                        <a:ea typeface="Arial" panose="020B0604020202020204" pitchFamily="34" charset="0"/>
                        <a:cs typeface="Arial" panose="020B0604020202020204" pitchFamily="34" charset="0"/>
                      </a:endParaRPr>
                    </a:p>
                  </a:txBody>
                  <a:tcPr marL="68580" marR="68580" marT="34290" marB="34290"/>
                </a:tc>
                <a:tc>
                  <a:txBody>
                    <a:bodyPr/>
                    <a:lstStyle/>
                    <a:p>
                      <a:pPr algn="ctr"/>
                      <a:r>
                        <a:rPr lang="en-US" sz="1400" dirty="0">
                          <a:latin typeface="Arial" panose="020B0604020202020204" pitchFamily="34" charset="0"/>
                          <a:ea typeface="Arial" panose="020B0604020202020204" pitchFamily="34" charset="0"/>
                          <a:cs typeface="Arial" panose="020B0604020202020204" pitchFamily="34" charset="0"/>
                        </a:rPr>
                        <a:t>8</a:t>
                      </a:r>
                      <a:endParaRPr lang="en-US" sz="1400" dirty="0">
                        <a:latin typeface="Arial" panose="020B0604020202020204" pitchFamily="34" charset="0"/>
                        <a:ea typeface="Arial" panose="020B0604020202020204" pitchFamily="34" charset="0"/>
                        <a:cs typeface="Arial" panose="020B0604020202020204" pitchFamily="34" charset="0"/>
                      </a:endParaRPr>
                    </a:p>
                  </a:txBody>
                  <a:tcPr marL="68580" marR="68580" marT="34290" marB="34290"/>
                </a:tc>
                <a:tc>
                  <a:txBody>
                    <a:bodyPr/>
                    <a:lstStyle/>
                    <a:p>
                      <a:pPr algn="ctr"/>
                      <a:r>
                        <a:rPr lang="en-US" sz="1400" dirty="0">
                          <a:latin typeface="Arial" panose="020B0604020202020204" pitchFamily="34" charset="0"/>
                          <a:ea typeface="Arial" panose="020B0604020202020204" pitchFamily="34" charset="0"/>
                          <a:cs typeface="Arial" panose="020B0604020202020204" pitchFamily="34" charset="0"/>
                        </a:rPr>
                        <a:t>2</a:t>
                      </a:r>
                      <a:endParaRPr lang="en-US" sz="1400" dirty="0">
                        <a:latin typeface="Arial" panose="020B0604020202020204" pitchFamily="34" charset="0"/>
                        <a:ea typeface="Arial" panose="020B0604020202020204" pitchFamily="34" charset="0"/>
                        <a:cs typeface="Arial" panose="020B0604020202020204" pitchFamily="34" charset="0"/>
                      </a:endParaRPr>
                    </a:p>
                  </a:txBody>
                  <a:tcPr marL="68580" marR="68580" marT="34290" marB="34290"/>
                </a:tc>
                <a:tc>
                  <a:txBody>
                    <a:bodyPr/>
                    <a:lstStyle/>
                    <a:p>
                      <a:pPr algn="ctr"/>
                      <a:r>
                        <a:rPr lang="en-US" sz="1400" dirty="0">
                          <a:latin typeface="Arial" panose="020B0604020202020204" pitchFamily="34" charset="0"/>
                          <a:ea typeface="Arial" panose="020B0604020202020204" pitchFamily="34" charset="0"/>
                          <a:cs typeface="Arial" panose="020B0604020202020204" pitchFamily="34" charset="0"/>
                        </a:rPr>
                        <a:t>4 days</a:t>
                      </a:r>
                      <a:endParaRPr lang="en-US" sz="1400" dirty="0">
                        <a:latin typeface="Arial" panose="020B0604020202020204" pitchFamily="34" charset="0"/>
                        <a:ea typeface="Arial" panose="020B0604020202020204" pitchFamily="34" charset="0"/>
                        <a:cs typeface="Arial" panose="020B0604020202020204" pitchFamily="34" charset="0"/>
                      </a:endParaRPr>
                    </a:p>
                  </a:txBody>
                  <a:tcPr marL="68580" marR="68580" marT="34290" marB="34290"/>
                </a:tc>
                <a:tc>
                  <a:txBody>
                    <a:bodyPr/>
                    <a:lstStyle/>
                    <a:p>
                      <a:pPr algn="ctr"/>
                      <a:r>
                        <a:rPr lang="en-US" sz="1400" dirty="0">
                          <a:latin typeface="Arial" panose="020B0604020202020204" pitchFamily="34" charset="0"/>
                          <a:ea typeface="Arial" panose="020B0604020202020204" pitchFamily="34" charset="0"/>
                          <a:cs typeface="Arial" panose="020B0604020202020204" pitchFamily="34" charset="0"/>
                        </a:rPr>
                        <a:t>2</a:t>
                      </a:r>
                      <a:endParaRPr lang="en-US" sz="1400" dirty="0">
                        <a:latin typeface="Arial" panose="020B0604020202020204" pitchFamily="34" charset="0"/>
                        <a:ea typeface="Arial" panose="020B0604020202020204" pitchFamily="34" charset="0"/>
                        <a:cs typeface="Arial" panose="020B0604020202020204" pitchFamily="34" charset="0"/>
                      </a:endParaRPr>
                    </a:p>
                  </a:txBody>
                  <a:tcPr marL="68580" marR="68580" marT="34290" marB="34290"/>
                </a:tc>
                <a:tc>
                  <a:txBody>
                    <a:bodyPr/>
                    <a:lstStyle/>
                    <a:p>
                      <a:pPr algn="ctr"/>
                      <a:r>
                        <a:rPr lang="en-US" sz="1400" dirty="0">
                          <a:latin typeface="Arial" panose="020B0604020202020204" pitchFamily="34" charset="0"/>
                          <a:ea typeface="Arial" panose="020B0604020202020204" pitchFamily="34" charset="0"/>
                          <a:cs typeface="Arial" panose="020B0604020202020204" pitchFamily="34" charset="0"/>
                        </a:rPr>
                        <a:t>8</a:t>
                      </a:r>
                      <a:endParaRPr lang="en-US" sz="1400" dirty="0">
                        <a:latin typeface="Arial" panose="020B0604020202020204" pitchFamily="34" charset="0"/>
                        <a:ea typeface="Arial" panose="020B0604020202020204" pitchFamily="34" charset="0"/>
                        <a:cs typeface="Arial" panose="020B0604020202020204" pitchFamily="34" charset="0"/>
                      </a:endParaRPr>
                    </a:p>
                  </a:txBody>
                  <a:tcPr marL="68580" marR="68580" marT="34290" marB="34290"/>
                </a:tc>
              </a:tr>
              <a:tr h="508499">
                <a:tc>
                  <a:txBody>
                    <a:bodyPr/>
                    <a:lstStyle/>
                    <a:p>
                      <a:pPr algn="ctr"/>
                      <a:r>
                        <a:rPr lang="en-US" sz="1400" dirty="0">
                          <a:latin typeface="Arial" panose="020B0604020202020204" pitchFamily="34" charset="0"/>
                          <a:ea typeface="Arial" panose="020B0604020202020204" pitchFamily="34" charset="0"/>
                          <a:cs typeface="Arial" panose="020B0604020202020204" pitchFamily="34" charset="0"/>
                        </a:rPr>
                        <a:t>$150</a:t>
                      </a:r>
                      <a:endParaRPr lang="en-US" sz="1400" dirty="0">
                        <a:latin typeface="Arial" panose="020B0604020202020204" pitchFamily="34" charset="0"/>
                        <a:ea typeface="Arial" panose="020B0604020202020204" pitchFamily="34" charset="0"/>
                        <a:cs typeface="Arial" panose="020B0604020202020204" pitchFamily="34" charset="0"/>
                      </a:endParaRPr>
                    </a:p>
                  </a:txBody>
                  <a:tcPr marL="68580" marR="68580" marT="34290" marB="34290"/>
                </a:tc>
                <a:tc>
                  <a:txBody>
                    <a:bodyPr/>
                    <a:lstStyle/>
                    <a:p>
                      <a:pPr algn="ctr"/>
                      <a:r>
                        <a:rPr lang="en-US" sz="1400" dirty="0">
                          <a:latin typeface="Arial" panose="020B0604020202020204" pitchFamily="34" charset="0"/>
                          <a:ea typeface="Arial" panose="020B0604020202020204" pitchFamily="34" charset="0"/>
                          <a:cs typeface="Arial" panose="020B0604020202020204" pitchFamily="34" charset="0"/>
                        </a:rPr>
                        <a:t>6</a:t>
                      </a:r>
                      <a:endParaRPr lang="en-US" sz="1400" dirty="0">
                        <a:latin typeface="Arial" panose="020B0604020202020204" pitchFamily="34" charset="0"/>
                        <a:ea typeface="Arial" panose="020B0604020202020204" pitchFamily="34" charset="0"/>
                        <a:cs typeface="Arial" panose="020B0604020202020204" pitchFamily="34" charset="0"/>
                      </a:endParaRPr>
                    </a:p>
                  </a:txBody>
                  <a:tcPr marL="68580" marR="68580" marT="34290" marB="34290"/>
                </a:tc>
                <a:tc>
                  <a:txBody>
                    <a:bodyPr/>
                    <a:lstStyle/>
                    <a:p>
                      <a:pPr algn="ctr"/>
                      <a:r>
                        <a:rPr lang="en-US" sz="1400" dirty="0">
                          <a:latin typeface="Arial" panose="020B0604020202020204" pitchFamily="34" charset="0"/>
                          <a:ea typeface="Arial" panose="020B0604020202020204" pitchFamily="34" charset="0"/>
                          <a:cs typeface="Arial" panose="020B0604020202020204" pitchFamily="34" charset="0"/>
                        </a:rPr>
                        <a:t>3</a:t>
                      </a:r>
                      <a:endParaRPr lang="en-US" sz="1400" dirty="0">
                        <a:latin typeface="Arial" panose="020B0604020202020204" pitchFamily="34" charset="0"/>
                        <a:ea typeface="Arial" panose="020B0604020202020204" pitchFamily="34" charset="0"/>
                        <a:cs typeface="Arial" panose="020B0604020202020204" pitchFamily="34" charset="0"/>
                      </a:endParaRPr>
                    </a:p>
                  </a:txBody>
                  <a:tcPr marL="68580" marR="68580" marT="34290" marB="34290"/>
                </a:tc>
                <a:tc>
                  <a:txBody>
                    <a:bodyPr/>
                    <a:lstStyle/>
                    <a:p>
                      <a:pPr algn="ctr"/>
                      <a:r>
                        <a:rPr lang="en-US" sz="1400" dirty="0">
                          <a:latin typeface="Arial" panose="020B0604020202020204" pitchFamily="34" charset="0"/>
                          <a:ea typeface="Arial" panose="020B0604020202020204" pitchFamily="34" charset="0"/>
                          <a:cs typeface="Arial" panose="020B0604020202020204" pitchFamily="34" charset="0"/>
                        </a:rPr>
                        <a:t>6 days</a:t>
                      </a:r>
                      <a:endParaRPr lang="en-US" sz="1400" dirty="0">
                        <a:latin typeface="Arial" panose="020B0604020202020204" pitchFamily="34" charset="0"/>
                        <a:ea typeface="Arial" panose="020B0604020202020204" pitchFamily="34" charset="0"/>
                        <a:cs typeface="Arial" panose="020B0604020202020204" pitchFamily="34" charset="0"/>
                      </a:endParaRPr>
                    </a:p>
                  </a:txBody>
                  <a:tcPr marL="68580" marR="68580" marT="34290" marB="34290"/>
                </a:tc>
                <a:tc>
                  <a:txBody>
                    <a:bodyPr/>
                    <a:lstStyle/>
                    <a:p>
                      <a:pPr algn="ctr"/>
                      <a:r>
                        <a:rPr lang="en-AU" altLang="en-US" sz="1400" dirty="0">
                          <a:latin typeface="Arial" panose="020B0604020202020204" pitchFamily="34" charset="0"/>
                          <a:ea typeface="Arial" panose="020B0604020202020204" pitchFamily="34" charset="0"/>
                          <a:cs typeface="Arial" panose="020B0604020202020204" pitchFamily="34" charset="0"/>
                        </a:rPr>
                        <a:t>1</a:t>
                      </a:r>
                      <a:endParaRPr lang="en-AU" altLang="en-US" sz="1400" dirty="0">
                        <a:latin typeface="Arial" panose="020B0604020202020204" pitchFamily="34" charset="0"/>
                        <a:ea typeface="Arial" panose="020B0604020202020204" pitchFamily="34" charset="0"/>
                        <a:cs typeface="Arial" panose="020B0604020202020204" pitchFamily="34" charset="0"/>
                      </a:endParaRPr>
                    </a:p>
                  </a:txBody>
                  <a:tcPr marL="68580" marR="68580" marT="34290" marB="34290"/>
                </a:tc>
                <a:tc>
                  <a:txBody>
                    <a:bodyPr/>
                    <a:lstStyle/>
                    <a:p>
                      <a:pPr algn="ctr"/>
                      <a:r>
                        <a:rPr lang="en-US" sz="1400" dirty="0">
                          <a:latin typeface="Arial" panose="020B0604020202020204" pitchFamily="34" charset="0"/>
                          <a:ea typeface="Arial" panose="020B0604020202020204" pitchFamily="34" charset="0"/>
                          <a:cs typeface="Arial" panose="020B0604020202020204" pitchFamily="34" charset="0"/>
                        </a:rPr>
                        <a:t>10</a:t>
                      </a:r>
                      <a:endParaRPr lang="en-US" sz="1400" dirty="0">
                        <a:latin typeface="Arial" panose="020B0604020202020204" pitchFamily="34" charset="0"/>
                        <a:ea typeface="Arial" panose="020B0604020202020204" pitchFamily="34" charset="0"/>
                        <a:cs typeface="Arial" panose="020B0604020202020204" pitchFamily="34" charset="0"/>
                      </a:endParaRPr>
                    </a:p>
                  </a:txBody>
                  <a:tcPr marL="68580" marR="68580" marT="34290" marB="34290"/>
                </a:tc>
              </a:tr>
            </a:tbl>
          </a:graphicData>
        </a:graphic>
      </p:graphicFrame>
      <p:graphicFrame>
        <p:nvGraphicFramePr>
          <p:cNvPr id="5" name="Table 4"/>
          <p:cNvGraphicFramePr>
            <a:graphicFrameLocks noGrp="1"/>
          </p:cNvGraphicFramePr>
          <p:nvPr/>
        </p:nvGraphicFramePr>
        <p:xfrm>
          <a:off x="5312228" y="3285423"/>
          <a:ext cx="3754189" cy="1814680"/>
        </p:xfrm>
        <a:graphic>
          <a:graphicData uri="http://schemas.openxmlformats.org/drawingml/2006/table">
            <a:tbl>
              <a:tblPr firstRow="1" bandRow="1">
                <a:tableStyleId>{5C22544A-7EE6-4342-B048-85BDC9FD1C3A}</a:tableStyleId>
              </a:tblPr>
              <a:tblGrid>
                <a:gridCol w="1407733"/>
                <a:gridCol w="1193667"/>
                <a:gridCol w="1152789"/>
              </a:tblGrid>
              <a:tr h="524545">
                <a:tc>
                  <a:txBody>
                    <a:bodyPr/>
                    <a:lstStyle/>
                    <a:p>
                      <a:pPr algn="ctr"/>
                      <a:r>
                        <a:rPr lang="en-US" sz="1600" dirty="0" smtClean="0">
                          <a:latin typeface="Arial" panose="020B0604020202020204" pitchFamily="34" charset="0"/>
                          <a:ea typeface="Arial" panose="020B0604020202020204" pitchFamily="34" charset="0"/>
                          <a:cs typeface="Arial" panose="020B0604020202020204" pitchFamily="34" charset="0"/>
                        </a:rPr>
                        <a:t>Job</a:t>
                      </a:r>
                      <a:r>
                        <a:rPr lang="en-US" sz="1600" baseline="0" dirty="0" smtClean="0">
                          <a:latin typeface="Arial" panose="020B0604020202020204" pitchFamily="34" charset="0"/>
                          <a:ea typeface="Arial" panose="020B0604020202020204" pitchFamily="34" charset="0"/>
                          <a:cs typeface="Arial" panose="020B0604020202020204" pitchFamily="34" charset="0"/>
                        </a:rPr>
                        <a:t> </a:t>
                      </a:r>
                      <a:endParaRPr lang="en-US" sz="1600" baseline="0" dirty="0" smtClean="0">
                        <a:latin typeface="Arial" panose="020B0604020202020204" pitchFamily="34" charset="0"/>
                        <a:ea typeface="Arial" panose="020B0604020202020204" pitchFamily="34" charset="0"/>
                        <a:cs typeface="Arial" panose="020B0604020202020204" pitchFamily="34" charset="0"/>
                      </a:endParaRPr>
                    </a:p>
                    <a:p>
                      <a:pPr algn="ctr"/>
                      <a:r>
                        <a:rPr lang="en-US" sz="1600" dirty="0" smtClean="0">
                          <a:latin typeface="Arial" panose="020B0604020202020204" pitchFamily="34" charset="0"/>
                          <a:ea typeface="Arial" panose="020B0604020202020204" pitchFamily="34" charset="0"/>
                          <a:cs typeface="Arial" panose="020B0604020202020204" pitchFamily="34" charset="0"/>
                        </a:rPr>
                        <a:t>location</a:t>
                      </a:r>
                      <a:endParaRPr lang="en-US" sz="1600" dirty="0">
                        <a:latin typeface="Arial" panose="020B0604020202020204" pitchFamily="34" charset="0"/>
                        <a:ea typeface="Arial" panose="020B0604020202020204" pitchFamily="34" charset="0"/>
                        <a:cs typeface="Arial" panose="020B0604020202020204" pitchFamily="34" charset="0"/>
                      </a:endParaRPr>
                    </a:p>
                  </a:txBody>
                  <a:tcPr marL="68580" marR="68580" marT="34290" marB="34290"/>
                </a:tc>
                <a:tc>
                  <a:txBody>
                    <a:bodyPr/>
                    <a:lstStyle/>
                    <a:p>
                      <a:pPr algn="ctr"/>
                      <a:r>
                        <a:rPr lang="en-US" sz="1600" dirty="0" smtClean="0">
                          <a:latin typeface="Arial" panose="020B0604020202020204" pitchFamily="34" charset="0"/>
                          <a:ea typeface="Arial" panose="020B0604020202020204" pitchFamily="34" charset="0"/>
                          <a:cs typeface="Arial" panose="020B0604020202020204" pitchFamily="34" charset="0"/>
                        </a:rPr>
                        <a:t>Manager</a:t>
                      </a:r>
                      <a:endParaRPr lang="en-US" sz="1600" dirty="0" smtClean="0">
                        <a:latin typeface="Arial" panose="020B0604020202020204" pitchFamily="34" charset="0"/>
                        <a:ea typeface="Arial" panose="020B0604020202020204" pitchFamily="34" charset="0"/>
                        <a:cs typeface="Arial" panose="020B0604020202020204" pitchFamily="34" charset="0"/>
                      </a:endParaRPr>
                    </a:p>
                    <a:p>
                      <a:pPr algn="ctr"/>
                      <a:r>
                        <a:rPr lang="en-US" sz="1600" dirty="0" err="1" smtClean="0">
                          <a:latin typeface="Arial" panose="020B0604020202020204" pitchFamily="34" charset="0"/>
                          <a:ea typeface="Arial" panose="020B0604020202020204" pitchFamily="34" charset="0"/>
                          <a:cs typeface="Arial" panose="020B0604020202020204" pitchFamily="34" charset="0"/>
                        </a:rPr>
                        <a:t>pref</a:t>
                      </a:r>
                      <a:endParaRPr lang="en-US" sz="1600" dirty="0">
                        <a:latin typeface="Arial" panose="020B0604020202020204" pitchFamily="34" charset="0"/>
                        <a:ea typeface="Arial" panose="020B0604020202020204" pitchFamily="34" charset="0"/>
                        <a:cs typeface="Arial" panose="020B0604020202020204" pitchFamily="34" charset="0"/>
                      </a:endParaRPr>
                    </a:p>
                  </a:txBody>
                  <a:tcPr marL="68580" marR="68580" marT="34290" marB="34290"/>
                </a:tc>
                <a:tc>
                  <a:txBody>
                    <a:bodyPr/>
                    <a:lstStyle/>
                    <a:p>
                      <a:pPr algn="ctr"/>
                      <a:r>
                        <a:rPr lang="en-US" sz="1600" dirty="0" smtClean="0">
                          <a:latin typeface="Arial" panose="020B0604020202020204" pitchFamily="34" charset="0"/>
                          <a:ea typeface="Arial" panose="020B0604020202020204" pitchFamily="34" charset="0"/>
                          <a:cs typeface="Arial" panose="020B0604020202020204" pitchFamily="34" charset="0"/>
                        </a:rPr>
                        <a:t>Worker</a:t>
                      </a:r>
                      <a:endParaRPr lang="en-US" sz="1600" dirty="0" smtClean="0">
                        <a:latin typeface="Arial" panose="020B0604020202020204" pitchFamily="34" charset="0"/>
                        <a:ea typeface="Arial" panose="020B0604020202020204" pitchFamily="34" charset="0"/>
                        <a:cs typeface="Arial" panose="020B0604020202020204" pitchFamily="34" charset="0"/>
                      </a:endParaRPr>
                    </a:p>
                    <a:p>
                      <a:pPr algn="ctr"/>
                      <a:r>
                        <a:rPr lang="en-US" sz="1600" dirty="0" err="1" smtClean="0">
                          <a:latin typeface="Arial" panose="020B0604020202020204" pitchFamily="34" charset="0"/>
                          <a:ea typeface="Arial" panose="020B0604020202020204" pitchFamily="34" charset="0"/>
                          <a:cs typeface="Arial" panose="020B0604020202020204" pitchFamily="34" charset="0"/>
                        </a:rPr>
                        <a:t>pref</a:t>
                      </a:r>
                      <a:endParaRPr lang="en-US" sz="1600" dirty="0">
                        <a:latin typeface="Arial" panose="020B0604020202020204" pitchFamily="34" charset="0"/>
                        <a:ea typeface="Arial" panose="020B0604020202020204" pitchFamily="34" charset="0"/>
                        <a:cs typeface="Arial" panose="020B0604020202020204" pitchFamily="34" charset="0"/>
                      </a:endParaRPr>
                    </a:p>
                  </a:txBody>
                  <a:tcPr marL="68580" marR="68580" marT="34290" marB="34290"/>
                </a:tc>
              </a:tr>
              <a:tr h="314605">
                <a:tc>
                  <a:txBody>
                    <a:bodyPr/>
                    <a:lstStyle/>
                    <a:p>
                      <a:pPr algn="ctr"/>
                      <a:r>
                        <a:rPr lang="en-US" sz="1400" dirty="0" smtClean="0">
                          <a:latin typeface="Arial" panose="020B0604020202020204" pitchFamily="34" charset="0"/>
                          <a:ea typeface="Arial" panose="020B0604020202020204" pitchFamily="34" charset="0"/>
                          <a:cs typeface="Arial" panose="020B0604020202020204" pitchFamily="34" charset="0"/>
                        </a:rPr>
                        <a:t>New York</a:t>
                      </a:r>
                      <a:endParaRPr lang="en-US" sz="1400" dirty="0">
                        <a:latin typeface="Arial" panose="020B0604020202020204" pitchFamily="34" charset="0"/>
                        <a:ea typeface="Arial" panose="020B0604020202020204" pitchFamily="34" charset="0"/>
                        <a:cs typeface="Arial" panose="020B0604020202020204" pitchFamily="34" charset="0"/>
                      </a:endParaRPr>
                    </a:p>
                  </a:txBody>
                  <a:tcPr marL="68580" marR="68580" marT="34290" marB="34290"/>
                </a:tc>
                <a:tc>
                  <a:txBody>
                    <a:bodyPr/>
                    <a:lstStyle/>
                    <a:p>
                      <a:pPr algn="ctr"/>
                      <a:r>
                        <a:rPr lang="en-US" sz="1400" dirty="0" smtClean="0">
                          <a:latin typeface="Arial" panose="020B0604020202020204" pitchFamily="34" charset="0"/>
                          <a:ea typeface="Arial" panose="020B0604020202020204" pitchFamily="34" charset="0"/>
                          <a:cs typeface="Arial" panose="020B0604020202020204" pitchFamily="34" charset="0"/>
                        </a:rPr>
                        <a:t>10</a:t>
                      </a:r>
                      <a:endParaRPr lang="en-US" sz="1400" dirty="0">
                        <a:latin typeface="Arial" panose="020B0604020202020204" pitchFamily="34" charset="0"/>
                        <a:ea typeface="Arial" panose="020B0604020202020204" pitchFamily="34" charset="0"/>
                        <a:cs typeface="Arial" panose="020B0604020202020204" pitchFamily="34" charset="0"/>
                      </a:endParaRPr>
                    </a:p>
                  </a:txBody>
                  <a:tcPr marL="68580" marR="68580" marT="34290" marB="34290"/>
                </a:tc>
                <a:tc>
                  <a:txBody>
                    <a:bodyPr/>
                    <a:lstStyle/>
                    <a:p>
                      <a:pPr algn="ctr"/>
                      <a:r>
                        <a:rPr lang="en-US" sz="1400" dirty="0" smtClean="0">
                          <a:latin typeface="Arial" panose="020B0604020202020204" pitchFamily="34" charset="0"/>
                          <a:ea typeface="Arial" panose="020B0604020202020204" pitchFamily="34" charset="0"/>
                          <a:cs typeface="Arial" panose="020B0604020202020204" pitchFamily="34" charset="0"/>
                        </a:rPr>
                        <a:t>10</a:t>
                      </a:r>
                      <a:endParaRPr lang="en-US" sz="1400" dirty="0">
                        <a:latin typeface="Arial" panose="020B0604020202020204" pitchFamily="34" charset="0"/>
                        <a:ea typeface="Arial" panose="020B0604020202020204" pitchFamily="34" charset="0"/>
                        <a:cs typeface="Arial" panose="020B0604020202020204" pitchFamily="34" charset="0"/>
                      </a:endParaRPr>
                    </a:p>
                  </a:txBody>
                  <a:tcPr marL="68580" marR="68580" marT="34290" marB="34290"/>
                </a:tc>
              </a:tr>
              <a:tr h="314605">
                <a:tc>
                  <a:txBody>
                    <a:bodyPr/>
                    <a:lstStyle/>
                    <a:p>
                      <a:pPr algn="ctr"/>
                      <a:r>
                        <a:rPr lang="en-US" sz="1400" dirty="0" smtClean="0">
                          <a:latin typeface="Arial" panose="020B0604020202020204" pitchFamily="34" charset="0"/>
                          <a:ea typeface="Arial" panose="020B0604020202020204" pitchFamily="34" charset="0"/>
                          <a:cs typeface="Arial" panose="020B0604020202020204" pitchFamily="34" charset="0"/>
                        </a:rPr>
                        <a:t>Seattle</a:t>
                      </a:r>
                      <a:endParaRPr lang="en-US" sz="1400" dirty="0">
                        <a:latin typeface="Arial" panose="020B0604020202020204" pitchFamily="34" charset="0"/>
                        <a:ea typeface="Arial" panose="020B0604020202020204" pitchFamily="34" charset="0"/>
                        <a:cs typeface="Arial" panose="020B0604020202020204" pitchFamily="34" charset="0"/>
                      </a:endParaRPr>
                    </a:p>
                  </a:txBody>
                  <a:tcPr marL="68580" marR="68580" marT="34290" marB="34290"/>
                </a:tc>
                <a:tc>
                  <a:txBody>
                    <a:bodyPr/>
                    <a:lstStyle/>
                    <a:p>
                      <a:pPr algn="ctr"/>
                      <a:r>
                        <a:rPr lang="en-US" sz="1400" dirty="0">
                          <a:latin typeface="Arial" panose="020B0604020202020204" pitchFamily="34" charset="0"/>
                          <a:ea typeface="Arial" panose="020B0604020202020204" pitchFamily="34" charset="0"/>
                          <a:cs typeface="Arial" panose="020B0604020202020204" pitchFamily="34" charset="0"/>
                        </a:rPr>
                        <a:t>8</a:t>
                      </a:r>
                      <a:endParaRPr lang="en-US" sz="1400" dirty="0">
                        <a:latin typeface="Arial" panose="020B0604020202020204" pitchFamily="34" charset="0"/>
                        <a:ea typeface="Arial" panose="020B0604020202020204" pitchFamily="34" charset="0"/>
                        <a:cs typeface="Arial" panose="020B0604020202020204" pitchFamily="34" charset="0"/>
                      </a:endParaRPr>
                    </a:p>
                  </a:txBody>
                  <a:tcPr marL="68580" marR="68580" marT="34290" marB="34290"/>
                </a:tc>
                <a:tc>
                  <a:txBody>
                    <a:bodyPr/>
                    <a:lstStyle/>
                    <a:p>
                      <a:pPr algn="ctr"/>
                      <a:r>
                        <a:rPr lang="en-US" sz="1400" dirty="0" smtClean="0">
                          <a:latin typeface="Arial" panose="020B0604020202020204" pitchFamily="34" charset="0"/>
                          <a:ea typeface="Arial" panose="020B0604020202020204" pitchFamily="34" charset="0"/>
                          <a:cs typeface="Arial" panose="020B0604020202020204" pitchFamily="34" charset="0"/>
                        </a:rPr>
                        <a:t>8</a:t>
                      </a:r>
                      <a:endParaRPr lang="en-US" sz="1400" dirty="0">
                        <a:latin typeface="Arial" panose="020B0604020202020204" pitchFamily="34" charset="0"/>
                        <a:ea typeface="Arial" panose="020B0604020202020204" pitchFamily="34" charset="0"/>
                        <a:cs typeface="Arial" panose="020B0604020202020204" pitchFamily="34" charset="0"/>
                      </a:endParaRPr>
                    </a:p>
                  </a:txBody>
                  <a:tcPr marL="68580" marR="68580" marT="34290" marB="34290"/>
                </a:tc>
              </a:tr>
              <a:tr h="314605">
                <a:tc>
                  <a:txBody>
                    <a:bodyPr/>
                    <a:lstStyle/>
                    <a:p>
                      <a:pPr algn="ctr"/>
                      <a:r>
                        <a:rPr lang="en-US" sz="1400" dirty="0" smtClean="0">
                          <a:latin typeface="Arial" panose="020B0604020202020204" pitchFamily="34" charset="0"/>
                          <a:ea typeface="Arial" panose="020B0604020202020204" pitchFamily="34" charset="0"/>
                          <a:cs typeface="Arial" panose="020B0604020202020204" pitchFamily="34" charset="0"/>
                        </a:rPr>
                        <a:t>Miami</a:t>
                      </a:r>
                      <a:endParaRPr lang="en-US" sz="1400" dirty="0">
                        <a:latin typeface="Arial" panose="020B0604020202020204" pitchFamily="34" charset="0"/>
                        <a:ea typeface="Arial" panose="020B0604020202020204" pitchFamily="34" charset="0"/>
                        <a:cs typeface="Arial" panose="020B0604020202020204" pitchFamily="34" charset="0"/>
                      </a:endParaRPr>
                    </a:p>
                  </a:txBody>
                  <a:tcPr marL="68580" marR="68580" marT="34290" marB="34290"/>
                </a:tc>
                <a:tc>
                  <a:txBody>
                    <a:bodyPr/>
                    <a:lstStyle/>
                    <a:p>
                      <a:pPr algn="ctr"/>
                      <a:r>
                        <a:rPr lang="en-US" sz="1400" dirty="0">
                          <a:latin typeface="Arial" panose="020B0604020202020204" pitchFamily="34" charset="0"/>
                          <a:ea typeface="Arial" panose="020B0604020202020204" pitchFamily="34" charset="0"/>
                          <a:cs typeface="Arial" panose="020B0604020202020204" pitchFamily="34" charset="0"/>
                        </a:rPr>
                        <a:t>6</a:t>
                      </a:r>
                      <a:endParaRPr lang="en-US" sz="1400" dirty="0">
                        <a:latin typeface="Arial" panose="020B0604020202020204" pitchFamily="34" charset="0"/>
                        <a:ea typeface="Arial" panose="020B0604020202020204" pitchFamily="34" charset="0"/>
                        <a:cs typeface="Arial" panose="020B0604020202020204" pitchFamily="34" charset="0"/>
                      </a:endParaRPr>
                    </a:p>
                  </a:txBody>
                  <a:tcPr marL="68580" marR="68580" marT="34290" marB="34290"/>
                </a:tc>
                <a:tc>
                  <a:txBody>
                    <a:bodyPr/>
                    <a:lstStyle/>
                    <a:p>
                      <a:pPr algn="ctr"/>
                      <a:r>
                        <a:rPr lang="en-US" sz="1400" dirty="0" smtClean="0">
                          <a:latin typeface="Arial" panose="020B0604020202020204" pitchFamily="34" charset="0"/>
                          <a:ea typeface="Arial" panose="020B0604020202020204" pitchFamily="34" charset="0"/>
                          <a:cs typeface="Arial" panose="020B0604020202020204" pitchFamily="34" charset="0"/>
                        </a:rPr>
                        <a:t>6</a:t>
                      </a:r>
                      <a:endParaRPr lang="en-US" sz="1400" dirty="0">
                        <a:latin typeface="Arial" panose="020B0604020202020204" pitchFamily="34" charset="0"/>
                        <a:ea typeface="Arial" panose="020B0604020202020204" pitchFamily="34" charset="0"/>
                        <a:cs typeface="Arial" panose="020B0604020202020204" pitchFamily="34" charset="0"/>
                      </a:endParaRPr>
                    </a:p>
                  </a:txBody>
                  <a:tcPr marL="68580" marR="68580" marT="34290" marB="34290"/>
                </a:tc>
              </a:tr>
              <a:tr h="314605">
                <a:tc>
                  <a:txBody>
                    <a:bodyPr/>
                    <a:lstStyle/>
                    <a:p>
                      <a:pPr algn="ctr"/>
                      <a:r>
                        <a:rPr lang="en-US" sz="1400" dirty="0" smtClean="0">
                          <a:latin typeface="Arial" panose="020B0604020202020204" pitchFamily="34" charset="0"/>
                          <a:ea typeface="Arial" panose="020B0604020202020204" pitchFamily="34" charset="0"/>
                          <a:cs typeface="Arial" panose="020B0604020202020204" pitchFamily="34" charset="0"/>
                        </a:rPr>
                        <a:t>Hawaii</a:t>
                      </a:r>
                      <a:endParaRPr lang="en-US" sz="1400" dirty="0">
                        <a:latin typeface="Arial" panose="020B0604020202020204" pitchFamily="34" charset="0"/>
                        <a:ea typeface="Arial" panose="020B0604020202020204" pitchFamily="34" charset="0"/>
                        <a:cs typeface="Arial" panose="020B0604020202020204" pitchFamily="34" charset="0"/>
                      </a:endParaRPr>
                    </a:p>
                  </a:txBody>
                  <a:tcPr marL="68580" marR="68580" marT="34290" marB="34290"/>
                </a:tc>
                <a:tc>
                  <a:txBody>
                    <a:bodyPr/>
                    <a:lstStyle/>
                    <a:p>
                      <a:pPr algn="ctr"/>
                      <a:r>
                        <a:rPr lang="en-US" sz="1400" dirty="0">
                          <a:latin typeface="Arial" panose="020B0604020202020204" pitchFamily="34" charset="0"/>
                          <a:ea typeface="Arial" panose="020B0604020202020204" pitchFamily="34" charset="0"/>
                          <a:cs typeface="Arial" panose="020B0604020202020204" pitchFamily="34" charset="0"/>
                        </a:rPr>
                        <a:t>4</a:t>
                      </a:r>
                      <a:endParaRPr lang="en-US" sz="1400" dirty="0">
                        <a:latin typeface="Arial" panose="020B0604020202020204" pitchFamily="34" charset="0"/>
                        <a:ea typeface="Arial" panose="020B0604020202020204" pitchFamily="34" charset="0"/>
                        <a:cs typeface="Arial" panose="020B0604020202020204" pitchFamily="34" charset="0"/>
                      </a:endParaRPr>
                    </a:p>
                  </a:txBody>
                  <a:tcPr marL="68580" marR="68580" marT="34290" marB="34290"/>
                </a:tc>
                <a:tc>
                  <a:txBody>
                    <a:bodyPr/>
                    <a:lstStyle/>
                    <a:p>
                      <a:pPr algn="ctr"/>
                      <a:r>
                        <a:rPr lang="en-US" sz="1400" dirty="0" smtClean="0">
                          <a:latin typeface="Arial" panose="020B0604020202020204" pitchFamily="34" charset="0"/>
                          <a:ea typeface="Arial" panose="020B0604020202020204" pitchFamily="34" charset="0"/>
                          <a:cs typeface="Arial" panose="020B0604020202020204" pitchFamily="34" charset="0"/>
                        </a:rPr>
                        <a:t>4</a:t>
                      </a:r>
                      <a:endParaRPr lang="en-US" sz="1400" dirty="0">
                        <a:latin typeface="Arial" panose="020B0604020202020204" pitchFamily="34" charset="0"/>
                        <a:ea typeface="Arial" panose="020B0604020202020204" pitchFamily="34" charset="0"/>
                        <a:cs typeface="Arial" panose="020B0604020202020204" pitchFamily="34" charset="0"/>
                      </a:endParaRPr>
                    </a:p>
                  </a:txBody>
                  <a:tcPr marL="68580" marR="68580" marT="34290" marB="34290"/>
                </a:tc>
              </a:tr>
            </a:tbl>
          </a:graphicData>
        </a:graphic>
      </p:graphicFrame>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dissolv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barn(inVertical)">
                                      <p:cBhvr>
                                        <p:cTn id="12" dur="500"/>
                                        <p:tgtEl>
                                          <p:spTgt spid="3">
                                            <p:txEl>
                                              <p:pRg st="1" end="1"/>
                                            </p:txEl>
                                          </p:spTgt>
                                        </p:tgtEl>
                                      </p:cBhvr>
                                    </p:animEffect>
                                  </p:childTnLst>
                                </p:cTn>
                              </p:par>
                              <p:par>
                                <p:cTn id="13" presetID="16" presetClass="entr" presetSubtype="21" fill="hold" nodeType="with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animEffect transition="in" filter="barn(inVertical)">
                                      <p:cBhvr>
                                        <p:cTn id="15" dur="500"/>
                                        <p:tgtEl>
                                          <p:spTgt spid="3">
                                            <p:txEl>
                                              <p:pRg st="2" end="2"/>
                                            </p:txEl>
                                          </p:spTgt>
                                        </p:tgtEl>
                                      </p:cBhvr>
                                    </p:animEffect>
                                  </p:childTnLst>
                                </p:cTn>
                              </p:par>
                            </p:childTnLst>
                          </p:cTn>
                        </p:par>
                      </p:childTnLst>
                    </p:cTn>
                  </p:par>
                  <p:par>
                    <p:cTn id="16" fill="hold">
                      <p:stCondLst>
                        <p:cond delay="indefinite"/>
                      </p:stCondLst>
                      <p:childTnLst>
                        <p:par>
                          <p:cTn id="17" fill="hold">
                            <p:stCondLst>
                              <p:cond delay="0"/>
                            </p:stCondLst>
                            <p:childTnLst>
                              <p:par>
                                <p:cTn id="18" presetID="18" presetClass="entr" presetSubtype="12" fill="hold" nodeType="clickEffect">
                                  <p:stCondLst>
                                    <p:cond delay="0"/>
                                  </p:stCondLst>
                                  <p:childTnLst>
                                    <p:set>
                                      <p:cBhvr>
                                        <p:cTn id="19" dur="1" fill="hold">
                                          <p:stCondLst>
                                            <p:cond delay="0"/>
                                          </p:stCondLst>
                                        </p:cTn>
                                        <p:tgtEl>
                                          <p:spTgt spid="4"/>
                                        </p:tgtEl>
                                        <p:attrNameLst>
                                          <p:attrName>style.visibility</p:attrName>
                                        </p:attrNameLst>
                                      </p:cBhvr>
                                      <p:to>
                                        <p:strVal val="visible"/>
                                      </p:to>
                                    </p:set>
                                    <p:animEffect transition="in" filter="strips(downLeft)">
                                      <p:cBhvr>
                                        <p:cTn id="20" dur="500"/>
                                        <p:tgtEl>
                                          <p:spTgt spid="4"/>
                                        </p:tgtEl>
                                      </p:cBhvr>
                                    </p:animEffect>
                                  </p:childTnLst>
                                </p:cTn>
                              </p:par>
                            </p:childTnLst>
                          </p:cTn>
                        </p:par>
                      </p:childTnLst>
                    </p:cTn>
                  </p:par>
                  <p:par>
                    <p:cTn id="21" fill="hold">
                      <p:stCondLst>
                        <p:cond delay="indefinite"/>
                      </p:stCondLst>
                      <p:childTnLst>
                        <p:par>
                          <p:cTn id="22" fill="hold">
                            <p:stCondLst>
                              <p:cond delay="0"/>
                            </p:stCondLst>
                            <p:childTnLst>
                              <p:par>
                                <p:cTn id="23" presetID="18" presetClass="entr" presetSubtype="12" fill="hold" nodeType="clickEffect">
                                  <p:stCondLst>
                                    <p:cond delay="0"/>
                                  </p:stCondLst>
                                  <p:childTnLst>
                                    <p:set>
                                      <p:cBhvr>
                                        <p:cTn id="24" dur="1" fill="hold">
                                          <p:stCondLst>
                                            <p:cond delay="0"/>
                                          </p:stCondLst>
                                        </p:cTn>
                                        <p:tgtEl>
                                          <p:spTgt spid="3">
                                            <p:txEl>
                                              <p:pRg st="3" end="3"/>
                                            </p:txEl>
                                          </p:spTgt>
                                        </p:tgtEl>
                                        <p:attrNameLst>
                                          <p:attrName>style.visibility</p:attrName>
                                        </p:attrNameLst>
                                      </p:cBhvr>
                                      <p:to>
                                        <p:strVal val="visible"/>
                                      </p:to>
                                    </p:set>
                                    <p:animEffect transition="in" filter="strips(downLeft)">
                                      <p:cBhvr>
                                        <p:cTn id="25" dur="500"/>
                                        <p:tgtEl>
                                          <p:spTgt spid="3">
                                            <p:txEl>
                                              <p:pRg st="3" end="3"/>
                                            </p:txEl>
                                          </p:spTgt>
                                        </p:tgtEl>
                                      </p:cBhvr>
                                    </p:animEffect>
                                  </p:childTnLst>
                                </p:cTn>
                              </p:par>
                            </p:childTnLst>
                          </p:cTn>
                        </p:par>
                      </p:childTnLst>
                    </p:cTn>
                  </p:par>
                  <p:par>
                    <p:cTn id="26" fill="hold">
                      <p:stCondLst>
                        <p:cond delay="indefinite"/>
                      </p:stCondLst>
                      <p:childTnLst>
                        <p:par>
                          <p:cTn id="27" fill="hold">
                            <p:stCondLst>
                              <p:cond delay="0"/>
                            </p:stCondLst>
                            <p:childTnLst>
                              <p:par>
                                <p:cTn id="28" presetID="18" presetClass="entr" presetSubtype="12" fill="hold" nodeType="clickEffect">
                                  <p:stCondLst>
                                    <p:cond delay="0"/>
                                  </p:stCondLst>
                                  <p:childTnLst>
                                    <p:set>
                                      <p:cBhvr>
                                        <p:cTn id="29" dur="1" fill="hold">
                                          <p:stCondLst>
                                            <p:cond delay="0"/>
                                          </p:stCondLst>
                                        </p:cTn>
                                        <p:tgtEl>
                                          <p:spTgt spid="5"/>
                                        </p:tgtEl>
                                        <p:attrNameLst>
                                          <p:attrName>style.visibility</p:attrName>
                                        </p:attrNameLst>
                                      </p:cBhvr>
                                      <p:to>
                                        <p:strVal val="visible"/>
                                      </p:to>
                                    </p:set>
                                    <p:animEffect transition="in" filter="strips(downLeft)">
                                      <p:cBhvr>
                                        <p:cTn id="30"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Title 1"/>
          <p:cNvSpPr>
            <a:spLocks noGrp="1"/>
          </p:cNvSpPr>
          <p:nvPr>
            <p:ph type="title"/>
          </p:nvPr>
        </p:nvSpPr>
        <p:spPr>
          <a:xfrm>
            <a:off x="1769269" y="190501"/>
            <a:ext cx="5657850" cy="850106"/>
          </a:xfrm>
        </p:spPr>
        <p:txBody>
          <a:bodyPr>
            <a:noAutofit/>
          </a:bodyPr>
          <a:lstStyle/>
          <a:p>
            <a:r>
              <a:rPr lang="en-US" altLang="en-US" sz="2800" dirty="0" smtClean="0">
                <a:latin typeface="Arial" panose="020B0604020202020204" pitchFamily="34" charset="0"/>
                <a:cs typeface="Arial" panose="020B0604020202020204" pitchFamily="34" charset="0"/>
              </a:rPr>
              <a:t>Negotiation game plan</a:t>
            </a:r>
            <a:endParaRPr lang="en-CA" altLang="en-US" sz="2800" dirty="0">
              <a:latin typeface="Arial" panose="020B0604020202020204" pitchFamily="34" charset="0"/>
              <a:cs typeface="Arial" panose="020B0604020202020204" pitchFamily="34" charset="0"/>
            </a:endParaRPr>
          </a:p>
        </p:txBody>
      </p:sp>
      <p:sp>
        <p:nvSpPr>
          <p:cNvPr id="49155" name="Rectangle 3"/>
          <p:cNvSpPr txBox="1">
            <a:spLocks noChangeArrowheads="1"/>
          </p:cNvSpPr>
          <p:nvPr/>
        </p:nvSpPr>
        <p:spPr bwMode="auto">
          <a:xfrm>
            <a:off x="209006" y="1193074"/>
            <a:ext cx="8601780" cy="369664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7866" tIns="33338" rIns="67866" bIns="33338"/>
          <a:lstStyle>
            <a:lvl1pPr marL="342900" indent="-342900" eaLnBrk="0" hangingPunct="0">
              <a:defRPr sz="2400">
                <a:solidFill>
                  <a:schemeClr val="tx1"/>
                </a:solidFill>
                <a:latin typeface="Tahoma" panose="020B0604030504040204" pitchFamily="34" charset="0"/>
                <a:ea typeface="MS PGothic" panose="020B0600070205080204" pitchFamily="34" charset="-128"/>
              </a:defRPr>
            </a:lvl1pPr>
            <a:lvl2pPr marL="742950" indent="-285750" eaLnBrk="0" hangingPunct="0">
              <a:defRPr sz="2400">
                <a:solidFill>
                  <a:schemeClr val="tx1"/>
                </a:solidFill>
                <a:latin typeface="Tahoma" panose="020B0604030504040204" pitchFamily="34" charset="0"/>
                <a:ea typeface="MS PGothic" panose="020B0600070205080204" pitchFamily="34" charset="-128"/>
              </a:defRPr>
            </a:lvl2pPr>
            <a:lvl3pPr marL="1143000" indent="-228600" eaLnBrk="0" hangingPunct="0">
              <a:defRPr sz="2400">
                <a:solidFill>
                  <a:schemeClr val="tx1"/>
                </a:solidFill>
                <a:latin typeface="Tahoma" panose="020B0604030504040204" pitchFamily="34" charset="0"/>
                <a:ea typeface="MS PGothic" panose="020B0600070205080204" pitchFamily="34" charset="-128"/>
              </a:defRPr>
            </a:lvl3pPr>
            <a:lvl4pPr marL="1600200" indent="-228600" eaLnBrk="0" hangingPunct="0">
              <a:defRPr sz="2400">
                <a:solidFill>
                  <a:schemeClr val="tx1"/>
                </a:solidFill>
                <a:latin typeface="Tahoma" panose="020B0604030504040204" pitchFamily="34" charset="0"/>
                <a:ea typeface="MS PGothic" panose="020B0600070205080204" pitchFamily="34" charset="-128"/>
              </a:defRPr>
            </a:lvl4pPr>
            <a:lvl5pPr marL="2057400" indent="-228600" eaLnBrk="0" hangingPunct="0">
              <a:defRPr sz="2400">
                <a:solidFill>
                  <a:schemeClr val="tx1"/>
                </a:solidFill>
                <a:latin typeface="Tahoma" panose="020B060403050404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Tahoma" panose="020B060403050404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Tahoma" panose="020B060403050404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Tahoma" panose="020B060403050404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Tahoma" panose="020B0604030504040204" pitchFamily="34" charset="0"/>
                <a:ea typeface="MS PGothic" panose="020B0600070205080204" pitchFamily="34" charset="-128"/>
              </a:defRPr>
            </a:lvl9pPr>
          </a:lstStyle>
          <a:p>
            <a:pPr eaLnBrk="1" hangingPunct="1">
              <a:spcBef>
                <a:spcPct val="20000"/>
              </a:spcBef>
              <a:buClr>
                <a:schemeClr val="tx2"/>
              </a:buClr>
              <a:buFont typeface="Arial" panose="020B0604020202020204" pitchFamily="34" charset="0"/>
              <a:buChar char="•"/>
            </a:pPr>
            <a:r>
              <a:rPr lang="en-US" altLang="en-US" dirty="0" smtClean="0">
                <a:latin typeface="Arial" panose="020B0604020202020204" pitchFamily="34" charset="0"/>
                <a:cs typeface="Arial" panose="020B0604020202020204" pitchFamily="34" charset="0"/>
              </a:rPr>
              <a:t>Once you have identified the negotiation issues, positions, and clarified your preference, you need to further prepare a negotiation game plan</a:t>
            </a:r>
            <a:endParaRPr lang="en-US" altLang="en-US" dirty="0" smtClean="0">
              <a:latin typeface="Arial" panose="020B0604020202020204" pitchFamily="34" charset="0"/>
              <a:cs typeface="Arial" panose="020B0604020202020204" pitchFamily="34" charset="0"/>
            </a:endParaRPr>
          </a:p>
          <a:p>
            <a:pPr lvl="1" eaLnBrk="1" hangingPunct="1">
              <a:spcBef>
                <a:spcPct val="20000"/>
              </a:spcBef>
              <a:buClr>
                <a:schemeClr val="tx2"/>
              </a:buClr>
              <a:buFont typeface="Arial" panose="020B0604020202020204" pitchFamily="34" charset="0"/>
              <a:buChar char="•"/>
            </a:pPr>
            <a:r>
              <a:rPr lang="en-US" altLang="en-US" dirty="0" smtClean="0">
                <a:latin typeface="Arial" panose="020B0604020202020204" pitchFamily="34" charset="0"/>
                <a:cs typeface="Arial" panose="020B0604020202020204" pitchFamily="34" charset="0"/>
              </a:rPr>
              <a:t>Target </a:t>
            </a:r>
            <a:r>
              <a:rPr lang="en-US" altLang="en-US" dirty="0">
                <a:latin typeface="Arial" panose="020B0604020202020204" pitchFamily="34" charset="0"/>
                <a:cs typeface="Arial" panose="020B0604020202020204" pitchFamily="34" charset="0"/>
              </a:rPr>
              <a:t>point</a:t>
            </a:r>
            <a:endParaRPr lang="en-US" altLang="en-US" dirty="0">
              <a:latin typeface="Arial" panose="020B0604020202020204" pitchFamily="34" charset="0"/>
              <a:cs typeface="Arial" panose="020B0604020202020204" pitchFamily="34" charset="0"/>
            </a:endParaRPr>
          </a:p>
          <a:p>
            <a:pPr lvl="1" eaLnBrk="1" hangingPunct="1">
              <a:spcBef>
                <a:spcPct val="20000"/>
              </a:spcBef>
              <a:buClr>
                <a:schemeClr val="tx2"/>
              </a:buClr>
              <a:buFont typeface="Arial" panose="020B0604020202020204" pitchFamily="34" charset="0"/>
              <a:buChar char="•"/>
            </a:pPr>
            <a:r>
              <a:rPr lang="en-US" altLang="en-US" dirty="0">
                <a:latin typeface="Arial" panose="020B0604020202020204" pitchFamily="34" charset="0"/>
                <a:cs typeface="Arial" panose="020B0604020202020204" pitchFamily="34" charset="0"/>
              </a:rPr>
              <a:t>BATNA</a:t>
            </a:r>
            <a:endParaRPr lang="en-US" altLang="en-US" dirty="0">
              <a:latin typeface="Arial" panose="020B0604020202020204" pitchFamily="34" charset="0"/>
              <a:cs typeface="Arial" panose="020B0604020202020204" pitchFamily="34" charset="0"/>
            </a:endParaRPr>
          </a:p>
          <a:p>
            <a:pPr lvl="1" eaLnBrk="1" hangingPunct="1">
              <a:spcBef>
                <a:spcPct val="20000"/>
              </a:spcBef>
              <a:buClr>
                <a:schemeClr val="tx2"/>
              </a:buClr>
              <a:buFont typeface="Arial" panose="020B0604020202020204" pitchFamily="34" charset="0"/>
              <a:buChar char="•"/>
            </a:pPr>
            <a:r>
              <a:rPr lang="en-US" altLang="en-US" dirty="0">
                <a:latin typeface="Arial" panose="020B0604020202020204" pitchFamily="34" charset="0"/>
                <a:cs typeface="Arial" panose="020B0604020202020204" pitchFamily="34" charset="0"/>
              </a:rPr>
              <a:t>Resistance point</a:t>
            </a:r>
            <a:endParaRPr lang="en-US" altLang="en-US" dirty="0">
              <a:latin typeface="Arial" panose="020B0604020202020204" pitchFamily="34" charset="0"/>
              <a:cs typeface="Arial" panose="020B0604020202020204" pitchFamily="34" charset="0"/>
            </a:endParaRPr>
          </a:p>
          <a:p>
            <a:pPr lvl="1" eaLnBrk="1" hangingPunct="1">
              <a:spcBef>
                <a:spcPct val="20000"/>
              </a:spcBef>
              <a:buClr>
                <a:schemeClr val="tx2"/>
              </a:buClr>
              <a:buFont typeface="Arial" panose="020B0604020202020204" pitchFamily="34" charset="0"/>
              <a:buChar char="•"/>
            </a:pPr>
            <a:r>
              <a:rPr lang="en-US" altLang="en-US" dirty="0">
                <a:latin typeface="Arial" panose="020B0604020202020204" pitchFamily="34" charset="0"/>
                <a:cs typeface="Arial" panose="020B0604020202020204" pitchFamily="34" charset="0"/>
              </a:rPr>
              <a:t>Bargaining zone</a:t>
            </a:r>
            <a:endParaRPr lang="en-US" altLang="en-US" dirty="0">
              <a:latin typeface="Arial" panose="020B0604020202020204" pitchFamily="34" charset="0"/>
              <a:cs typeface="Arial" panose="020B0604020202020204" pitchFamily="34" charset="0"/>
            </a:endParaRPr>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82657" y="1043281"/>
            <a:ext cx="5900132" cy="3972856"/>
          </a:xfrm>
        </p:spPr>
        <p:txBody>
          <a:bodyPr/>
          <a:lstStyle/>
          <a:p>
            <a:pPr>
              <a:spcBef>
                <a:spcPts val="0"/>
              </a:spcBef>
            </a:pPr>
            <a:r>
              <a:rPr lang="en-US" sz="2000" b="1" dirty="0" smtClean="0">
                <a:latin typeface="Arial" panose="020B0604020202020204" pitchFamily="34" charset="0"/>
                <a:ea typeface="Arial" panose="020B0604020202020204" pitchFamily="34" charset="0"/>
                <a:cs typeface="Arial" panose="020B0604020202020204" pitchFamily="34" charset="0"/>
              </a:rPr>
              <a:t>Target point</a:t>
            </a:r>
            <a:r>
              <a:rPr lang="en-US" sz="2000" dirty="0" smtClean="0">
                <a:latin typeface="Arial" panose="020B0604020202020204" pitchFamily="34" charset="0"/>
                <a:ea typeface="Arial" panose="020B0604020202020204" pitchFamily="34" charset="0"/>
                <a:cs typeface="Arial" panose="020B0604020202020204" pitchFamily="34" charset="0"/>
              </a:rPr>
              <a:t>: what exact specific results would you like to achieve through this negotiation? </a:t>
            </a:r>
            <a:endParaRPr lang="en-US" sz="2000" dirty="0" smtClean="0">
              <a:latin typeface="Arial" panose="020B0604020202020204" pitchFamily="34" charset="0"/>
              <a:ea typeface="Arial" panose="020B0604020202020204" pitchFamily="34" charset="0"/>
              <a:cs typeface="Arial" panose="020B0604020202020204" pitchFamily="34" charset="0"/>
            </a:endParaRPr>
          </a:p>
          <a:p>
            <a:pPr lvl="1">
              <a:spcBef>
                <a:spcPts val="0"/>
              </a:spcBef>
            </a:pPr>
            <a:r>
              <a:rPr lang="en-AU" sz="2000" dirty="0" smtClean="0">
                <a:latin typeface="Arial" panose="020B0604020202020204" pitchFamily="34" charset="0"/>
                <a:ea typeface="Arial" panose="020B0604020202020204" pitchFamily="34" charset="0"/>
                <a:cs typeface="Arial" panose="020B0604020202020204" pitchFamily="34" charset="0"/>
              </a:rPr>
              <a:t>The more specific your target point is the better</a:t>
            </a:r>
            <a:endParaRPr lang="en-AU" sz="2000" dirty="0" smtClean="0">
              <a:latin typeface="Arial" panose="020B0604020202020204" pitchFamily="34" charset="0"/>
              <a:ea typeface="Arial" panose="020B0604020202020204" pitchFamily="34" charset="0"/>
              <a:cs typeface="Arial" panose="020B0604020202020204" pitchFamily="34" charset="0"/>
            </a:endParaRPr>
          </a:p>
          <a:p>
            <a:pPr lvl="1">
              <a:spcBef>
                <a:spcPts val="0"/>
              </a:spcBef>
            </a:pPr>
            <a:r>
              <a:rPr lang="en-AU" sz="2000" dirty="0" smtClean="0">
                <a:latin typeface="Arial" panose="020B0604020202020204" pitchFamily="34" charset="0"/>
                <a:ea typeface="Arial" panose="020B0604020202020204" pitchFamily="34" charset="0"/>
                <a:cs typeface="Arial" panose="020B0604020202020204" pitchFamily="34" charset="0"/>
              </a:rPr>
              <a:t>Also referred to as “target price”</a:t>
            </a:r>
            <a:endParaRPr lang="en-AU" sz="2000" dirty="0" smtClean="0">
              <a:latin typeface="Arial" panose="020B0604020202020204" pitchFamily="34" charset="0"/>
              <a:ea typeface="Arial" panose="020B0604020202020204" pitchFamily="34" charset="0"/>
              <a:cs typeface="Arial" panose="020B0604020202020204" pitchFamily="34" charset="0"/>
            </a:endParaRPr>
          </a:p>
          <a:p>
            <a:pPr>
              <a:spcBef>
                <a:spcPts val="0"/>
              </a:spcBef>
            </a:pPr>
            <a:r>
              <a:rPr lang="en-US" sz="2000" dirty="0">
                <a:latin typeface="Arial" panose="020B0604020202020204" pitchFamily="34" charset="0"/>
                <a:cs typeface="Arial" panose="020B0604020202020204" pitchFamily="34" charset="0"/>
              </a:rPr>
              <a:t>What is my </a:t>
            </a:r>
            <a:r>
              <a:rPr lang="en-US" sz="2000" b="1" dirty="0">
                <a:latin typeface="Arial" panose="020B0604020202020204" pitchFamily="34" charset="0"/>
                <a:cs typeface="Arial" panose="020B0604020202020204" pitchFamily="34" charset="0"/>
              </a:rPr>
              <a:t>BATNA</a:t>
            </a:r>
            <a:r>
              <a:rPr lang="en-US" sz="2000" dirty="0">
                <a:latin typeface="Arial" panose="020B0604020202020204" pitchFamily="34" charset="0"/>
                <a:cs typeface="Arial" panose="020B0604020202020204" pitchFamily="34" charset="0"/>
              </a:rPr>
              <a:t> (Best Alternative To a Negotiated Agreement)?</a:t>
            </a:r>
            <a:endParaRPr lang="en-US" sz="2000" dirty="0">
              <a:latin typeface="Arial" panose="020B0604020202020204" pitchFamily="34" charset="0"/>
              <a:cs typeface="Arial" panose="020B0604020202020204" pitchFamily="34" charset="0"/>
            </a:endParaRPr>
          </a:p>
          <a:p>
            <a:pPr lvl="1">
              <a:spcBef>
                <a:spcPts val="0"/>
              </a:spcBef>
            </a:pPr>
            <a:r>
              <a:rPr lang="en-US" sz="2000" dirty="0">
                <a:latin typeface="Arial" panose="020B0604020202020204" pitchFamily="34" charset="0"/>
                <a:cs typeface="Arial" panose="020B0604020202020204" pitchFamily="34" charset="0"/>
              </a:rPr>
              <a:t>I</a:t>
            </a:r>
            <a:r>
              <a:rPr lang="en-US" sz="2000" dirty="0" smtClean="0">
                <a:latin typeface="Arial" panose="020B0604020202020204" pitchFamily="34" charset="0"/>
                <a:cs typeface="Arial" panose="020B0604020202020204" pitchFamily="34" charset="0"/>
              </a:rPr>
              <a:t>mprove BATNA to increase bargaining power</a:t>
            </a:r>
            <a:endParaRPr lang="en-US" sz="2000" dirty="0">
              <a:latin typeface="Arial" panose="020B0604020202020204" pitchFamily="34" charset="0"/>
              <a:cs typeface="Arial" panose="020B0604020202020204" pitchFamily="34" charset="0"/>
            </a:endParaRPr>
          </a:p>
          <a:p>
            <a:pPr lvl="1">
              <a:spcBef>
                <a:spcPts val="0"/>
              </a:spcBef>
            </a:pPr>
            <a:r>
              <a:rPr lang="en-US" sz="2000" dirty="0">
                <a:latin typeface="Arial" panose="020B0604020202020204" pitchFamily="34" charset="0"/>
                <a:cs typeface="Arial" panose="020B0604020202020204" pitchFamily="34" charset="0"/>
              </a:rPr>
              <a:t>Communicate to </a:t>
            </a:r>
            <a:r>
              <a:rPr lang="en-US" sz="2000" dirty="0" smtClean="0">
                <a:latin typeface="Arial" panose="020B0604020202020204" pitchFamily="34" charset="0"/>
                <a:cs typeface="Arial" panose="020B0604020202020204" pitchFamily="34" charset="0"/>
              </a:rPr>
              <a:t>opponent </a:t>
            </a:r>
            <a:r>
              <a:rPr lang="en-US" sz="2000" dirty="0">
                <a:latin typeface="Arial" panose="020B0604020202020204" pitchFamily="34" charset="0"/>
                <a:cs typeface="Arial" panose="020B0604020202020204" pitchFamily="34" charset="0"/>
              </a:rPr>
              <a:t>that you have good BATNAs</a:t>
            </a:r>
            <a:endParaRPr lang="en-US" sz="2000" dirty="0">
              <a:latin typeface="Arial" panose="020B0604020202020204" pitchFamily="34" charset="0"/>
              <a:cs typeface="Arial" panose="020B0604020202020204" pitchFamily="34" charset="0"/>
            </a:endParaRPr>
          </a:p>
          <a:p>
            <a:pPr lvl="1">
              <a:lnSpc>
                <a:spcPct val="120000"/>
              </a:lnSpc>
            </a:pPr>
            <a:endParaRPr lang="en-AU" sz="2100" dirty="0" smtClean="0">
              <a:latin typeface="Arial" panose="020B0604020202020204" pitchFamily="34" charset="0"/>
              <a:ea typeface="Arial" panose="020B0604020202020204" pitchFamily="34" charset="0"/>
              <a:cs typeface="Arial" panose="020B0604020202020204" pitchFamily="34" charset="0"/>
            </a:endParaRPr>
          </a:p>
          <a:p>
            <a:pPr lvl="1">
              <a:lnSpc>
                <a:spcPct val="120000"/>
              </a:lnSpc>
            </a:pPr>
            <a:endParaRPr lang="en-US" sz="2100" dirty="0">
              <a:latin typeface="Arial" panose="020B0604020202020204" pitchFamily="34" charset="0"/>
              <a:ea typeface="Arial" panose="020B0604020202020204" pitchFamily="34" charset="0"/>
              <a:cs typeface="Arial" panose="020B0604020202020204" pitchFamily="34" charset="0"/>
            </a:endParaRPr>
          </a:p>
          <a:p>
            <a:endParaRPr lang="en-US" dirty="0">
              <a:latin typeface="Arial" panose="020B0604020202020204" pitchFamily="34" charset="0"/>
              <a:ea typeface="Arial" panose="020B0604020202020204" pitchFamily="34" charset="0"/>
              <a:cs typeface="Arial" panose="020B0604020202020204" pitchFamily="34" charset="0"/>
            </a:endParaRPr>
          </a:p>
        </p:txBody>
      </p:sp>
      <p:pic>
        <p:nvPicPr>
          <p:cNvPr id="2050" name="Picture 2" descr="http://cdn2.hubspot.net/hub/96864/file-16062123-jpg/images/money_target.jpg?t=1458315253276"/>
          <p:cNvPicPr>
            <a:picLocks noChangeAspect="1" noChangeArrowheads="1"/>
          </p:cNvPicPr>
          <p:nvPr/>
        </p:nvPicPr>
        <p:blipFill>
          <a:blip r:embed="rId1">
            <a:extLst>
              <a:ext uri="{28A0092B-C50C-407E-A947-70E740481C1C}">
                <a14:useLocalDpi xmlns:a14="http://schemas.microsoft.com/office/drawing/2010/main" val="0"/>
              </a:ext>
            </a:extLst>
          </a:blip>
          <a:srcRect/>
          <a:stretch>
            <a:fillRect/>
          </a:stretch>
        </p:blipFill>
        <p:spPr bwMode="auto">
          <a:xfrm>
            <a:off x="7050745" y="1134788"/>
            <a:ext cx="1797163" cy="1347872"/>
          </a:xfrm>
          <a:prstGeom prst="rect">
            <a:avLst/>
          </a:prstGeom>
          <a:noFill/>
          <a:extLst>
            <a:ext uri="{909E8E84-426E-40DD-AFC4-6F175D3DCCD1}">
              <a14:hiddenFill xmlns:a14="http://schemas.microsoft.com/office/drawing/2010/main">
                <a:solidFill>
                  <a:srgbClr val="FFFFFF"/>
                </a:solidFill>
              </a14:hiddenFill>
            </a:ext>
          </a:extLst>
        </p:spPr>
      </p:pic>
      <p:sp>
        <p:nvSpPr>
          <p:cNvPr id="6" name="Title 1"/>
          <p:cNvSpPr txBox="1"/>
          <p:nvPr/>
        </p:nvSpPr>
        <p:spPr>
          <a:xfrm>
            <a:off x="1769269" y="190501"/>
            <a:ext cx="5657850" cy="850106"/>
          </a:xfrm>
          <a:prstGeom prst="rect">
            <a:avLst/>
          </a:prstGeom>
        </p:spPr>
        <p:txBody>
          <a:bodyPr>
            <a:no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r>
              <a:rPr lang="en-US" altLang="en-US" sz="2800" dirty="0" smtClean="0">
                <a:latin typeface="Arial" panose="020B0604020202020204" pitchFamily="34" charset="0"/>
                <a:cs typeface="Arial" panose="020B0604020202020204" pitchFamily="34" charset="0"/>
              </a:rPr>
              <a:t>Negotiation game plan</a:t>
            </a:r>
            <a:endParaRPr lang="en-CA" altLang="en-US" sz="2800" dirty="0">
              <a:latin typeface="Arial" panose="020B0604020202020204" pitchFamily="34" charset="0"/>
              <a:cs typeface="Arial" panose="020B0604020202020204" pitchFamily="34" charset="0"/>
            </a:endParaRPr>
          </a:p>
        </p:txBody>
      </p:sp>
      <p:pic>
        <p:nvPicPr>
          <p:cNvPr id="5" name="Picture 1028" descr="BCG logo"/>
          <p:cNvPicPr>
            <a:picLocks noChangeAspect="1" noChangeArrowheads="1"/>
          </p:cNvPicPr>
          <p:nvPr/>
        </p:nvPicPr>
        <p:blipFill>
          <a:blip r:embed="rId2"/>
          <a:srcRect/>
          <a:stretch>
            <a:fillRect/>
          </a:stretch>
        </p:blipFill>
        <p:spPr bwMode="auto">
          <a:xfrm>
            <a:off x="7427119" y="2982574"/>
            <a:ext cx="1657350" cy="128588"/>
          </a:xfrm>
          <a:prstGeom prst="rect">
            <a:avLst/>
          </a:prstGeom>
          <a:noFill/>
        </p:spPr>
      </p:pic>
      <p:pic>
        <p:nvPicPr>
          <p:cNvPr id="8" name="Picture 1030" descr="Mckinsey"/>
          <p:cNvPicPr>
            <a:picLocks noChangeAspect="1" noChangeArrowheads="1"/>
          </p:cNvPicPr>
          <p:nvPr/>
        </p:nvPicPr>
        <p:blipFill>
          <a:blip r:embed="rId3"/>
          <a:srcRect/>
          <a:stretch>
            <a:fillRect/>
          </a:stretch>
        </p:blipFill>
        <p:spPr bwMode="auto">
          <a:xfrm>
            <a:off x="5394337" y="2982574"/>
            <a:ext cx="1722835" cy="197644"/>
          </a:xfrm>
          <a:prstGeom prst="rect">
            <a:avLst/>
          </a:prstGeom>
          <a:noFill/>
        </p:spPr>
      </p:pic>
      <p:sp>
        <p:nvSpPr>
          <p:cNvPr id="9" name="Text Box 1033"/>
          <p:cNvSpPr txBox="1">
            <a:spLocks noChangeArrowheads="1"/>
          </p:cNvSpPr>
          <p:nvPr/>
        </p:nvSpPr>
        <p:spPr bwMode="auto">
          <a:xfrm>
            <a:off x="5894116" y="3245773"/>
            <a:ext cx="723275" cy="369332"/>
          </a:xfrm>
          <a:prstGeom prst="rect">
            <a:avLst/>
          </a:prstGeom>
          <a:noFill/>
          <a:ln w="9525">
            <a:noFill/>
            <a:miter lim="800000"/>
          </a:ln>
          <a:effectLst/>
        </p:spPr>
        <p:txBody>
          <a:bodyPr wrap="none">
            <a:spAutoFit/>
          </a:bodyPr>
          <a:lstStyle/>
          <a:p>
            <a:pPr algn="ctr" eaLnBrk="1" hangingPunct="1"/>
            <a:r>
              <a:rPr lang="en-US" dirty="0" smtClean="0">
                <a:latin typeface="Arial" panose="020B0604020202020204" pitchFamily="34" charset="0"/>
                <a:cs typeface="Arial" panose="020B0604020202020204" pitchFamily="34" charset="0"/>
              </a:rPr>
              <a:t>$96K</a:t>
            </a:r>
            <a:endParaRPr lang="en-US" dirty="0">
              <a:latin typeface="Arial" panose="020B0604020202020204" pitchFamily="34" charset="0"/>
              <a:cs typeface="Arial" panose="020B0604020202020204" pitchFamily="34" charset="0"/>
            </a:endParaRPr>
          </a:p>
        </p:txBody>
      </p:sp>
      <p:sp>
        <p:nvSpPr>
          <p:cNvPr id="10" name="Text Box 1034"/>
          <p:cNvSpPr txBox="1">
            <a:spLocks noChangeArrowheads="1"/>
          </p:cNvSpPr>
          <p:nvPr/>
        </p:nvSpPr>
        <p:spPr bwMode="auto">
          <a:xfrm>
            <a:off x="7958276" y="3245773"/>
            <a:ext cx="595035" cy="369332"/>
          </a:xfrm>
          <a:prstGeom prst="rect">
            <a:avLst/>
          </a:prstGeom>
          <a:noFill/>
          <a:ln w="9525">
            <a:noFill/>
            <a:miter lim="800000"/>
          </a:ln>
          <a:effectLst/>
        </p:spPr>
        <p:txBody>
          <a:bodyPr wrap="none">
            <a:spAutoFit/>
          </a:bodyPr>
          <a:lstStyle/>
          <a:p>
            <a:pPr algn="ctr" eaLnBrk="1" hangingPunct="1"/>
            <a:r>
              <a:rPr lang="en-US" dirty="0">
                <a:latin typeface="Arial" panose="020B0604020202020204" pitchFamily="34" charset="0"/>
                <a:cs typeface="Arial" panose="020B0604020202020204" pitchFamily="34" charset="0"/>
              </a:rPr>
              <a:t>$?K</a:t>
            </a:r>
            <a:endParaRPr lang="en-US" dirty="0">
              <a:latin typeface="Arial" panose="020B0604020202020204" pitchFamily="34" charset="0"/>
              <a:cs typeface="Arial" panose="020B0604020202020204" pitchFamily="34" charset="0"/>
            </a:endParaRPr>
          </a:p>
        </p:txBody>
      </p:sp>
      <p:sp>
        <p:nvSpPr>
          <p:cNvPr id="12" name="Text Box 1036"/>
          <p:cNvSpPr txBox="1">
            <a:spLocks noChangeArrowheads="1"/>
          </p:cNvSpPr>
          <p:nvPr/>
        </p:nvSpPr>
        <p:spPr bwMode="auto">
          <a:xfrm>
            <a:off x="5915803" y="4701696"/>
            <a:ext cx="723275" cy="369332"/>
          </a:xfrm>
          <a:prstGeom prst="rect">
            <a:avLst/>
          </a:prstGeom>
          <a:noFill/>
          <a:ln w="9525">
            <a:noFill/>
            <a:miter lim="800000"/>
          </a:ln>
          <a:effectLst/>
        </p:spPr>
        <p:txBody>
          <a:bodyPr wrap="none">
            <a:spAutoFit/>
          </a:bodyPr>
          <a:lstStyle/>
          <a:p>
            <a:pPr algn="ctr" eaLnBrk="1" hangingPunct="1"/>
            <a:r>
              <a:rPr lang="en-US" dirty="0" smtClean="0">
                <a:latin typeface="Arial" panose="020B0604020202020204" pitchFamily="34" charset="0"/>
                <a:cs typeface="Arial" panose="020B0604020202020204" pitchFamily="34" charset="0"/>
              </a:rPr>
              <a:t>$33K</a:t>
            </a:r>
            <a:endParaRPr lang="en-US" dirty="0">
              <a:latin typeface="Arial" panose="020B0604020202020204" pitchFamily="34" charset="0"/>
              <a:cs typeface="Arial" panose="020B0604020202020204" pitchFamily="34" charset="0"/>
            </a:endParaRPr>
          </a:p>
        </p:txBody>
      </p:sp>
      <p:sp>
        <p:nvSpPr>
          <p:cNvPr id="13" name="Rectangle 1037"/>
          <p:cNvSpPr>
            <a:spLocks noChangeArrowheads="1"/>
          </p:cNvSpPr>
          <p:nvPr/>
        </p:nvSpPr>
        <p:spPr bwMode="auto">
          <a:xfrm>
            <a:off x="7948209" y="4688234"/>
            <a:ext cx="595035" cy="369332"/>
          </a:xfrm>
          <a:prstGeom prst="rect">
            <a:avLst/>
          </a:prstGeom>
          <a:noFill/>
          <a:ln w="9525">
            <a:noFill/>
            <a:miter lim="800000"/>
          </a:ln>
          <a:effectLst/>
        </p:spPr>
        <p:txBody>
          <a:bodyPr wrap="none">
            <a:spAutoFit/>
          </a:bodyPr>
          <a:lstStyle/>
          <a:p>
            <a:pPr algn="ctr" eaLnBrk="1" hangingPunct="1"/>
            <a:r>
              <a:rPr lang="en-US">
                <a:latin typeface="Arial" panose="020B0604020202020204" pitchFamily="34" charset="0"/>
                <a:cs typeface="Arial" panose="020B0604020202020204" pitchFamily="34" charset="0"/>
              </a:rPr>
              <a:t>$?K</a:t>
            </a:r>
            <a:endParaRPr lang="en-US">
              <a:latin typeface="Arial" panose="020B0604020202020204" pitchFamily="34" charset="0"/>
              <a:cs typeface="Arial" panose="020B0604020202020204" pitchFamily="34" charset="0"/>
            </a:endParaRPr>
          </a:p>
        </p:txBody>
      </p:sp>
      <p:sp>
        <p:nvSpPr>
          <p:cNvPr id="14" name="Text Box 1038"/>
          <p:cNvSpPr txBox="1">
            <a:spLocks noChangeArrowheads="1"/>
          </p:cNvSpPr>
          <p:nvPr/>
        </p:nvSpPr>
        <p:spPr bwMode="auto">
          <a:xfrm>
            <a:off x="6473406" y="2614807"/>
            <a:ext cx="1287532" cy="369332"/>
          </a:xfrm>
          <a:prstGeom prst="rect">
            <a:avLst/>
          </a:prstGeom>
          <a:noFill/>
          <a:ln w="9525">
            <a:noFill/>
            <a:miter lim="800000"/>
          </a:ln>
          <a:effectLst/>
        </p:spPr>
        <p:txBody>
          <a:bodyPr wrap="none">
            <a:spAutoFit/>
          </a:bodyPr>
          <a:lstStyle/>
          <a:p>
            <a:pPr algn="ctr" eaLnBrk="1" hangingPunct="1"/>
            <a:r>
              <a:rPr lang="en-US" dirty="0">
                <a:latin typeface="Arial" panose="020B0604020202020204" pitchFamily="34" charset="0"/>
                <a:cs typeface="Arial" panose="020B0604020202020204" pitchFamily="34" charset="0"/>
              </a:rPr>
              <a:t>Scenario </a:t>
            </a:r>
            <a:r>
              <a:rPr lang="en-US" dirty="0" smtClean="0">
                <a:latin typeface="Arial" panose="020B0604020202020204" pitchFamily="34" charset="0"/>
                <a:cs typeface="Arial" panose="020B0604020202020204" pitchFamily="34" charset="0"/>
              </a:rPr>
              <a:t>1</a:t>
            </a:r>
            <a:endParaRPr lang="en-US" dirty="0">
              <a:latin typeface="Arial" panose="020B0604020202020204" pitchFamily="34" charset="0"/>
              <a:cs typeface="Arial" panose="020B0604020202020204" pitchFamily="34" charset="0"/>
            </a:endParaRPr>
          </a:p>
        </p:txBody>
      </p:sp>
      <p:sp>
        <p:nvSpPr>
          <p:cNvPr id="15" name="Text Box 1040"/>
          <p:cNvSpPr txBox="1">
            <a:spLocks noChangeArrowheads="1"/>
          </p:cNvSpPr>
          <p:nvPr/>
        </p:nvSpPr>
        <p:spPr bwMode="auto">
          <a:xfrm>
            <a:off x="6473406" y="3626094"/>
            <a:ext cx="1287532" cy="369332"/>
          </a:xfrm>
          <a:prstGeom prst="rect">
            <a:avLst/>
          </a:prstGeom>
          <a:noFill/>
          <a:ln w="9525">
            <a:noFill/>
            <a:miter lim="800000"/>
          </a:ln>
          <a:effectLst/>
        </p:spPr>
        <p:txBody>
          <a:bodyPr wrap="none">
            <a:spAutoFit/>
          </a:bodyPr>
          <a:lstStyle/>
          <a:p>
            <a:pPr algn="ctr" eaLnBrk="1" hangingPunct="1"/>
            <a:r>
              <a:rPr lang="en-US" dirty="0">
                <a:latin typeface="Arial" panose="020B0604020202020204" pitchFamily="34" charset="0"/>
                <a:cs typeface="Arial" panose="020B0604020202020204" pitchFamily="34" charset="0"/>
              </a:rPr>
              <a:t>Scenario </a:t>
            </a:r>
            <a:r>
              <a:rPr lang="en-US" dirty="0" smtClean="0">
                <a:latin typeface="Arial" panose="020B0604020202020204" pitchFamily="34" charset="0"/>
                <a:cs typeface="Arial" panose="020B0604020202020204" pitchFamily="34" charset="0"/>
              </a:rPr>
              <a:t>2</a:t>
            </a:r>
            <a:endParaRPr lang="en-US" dirty="0">
              <a:latin typeface="Arial" panose="020B0604020202020204" pitchFamily="34" charset="0"/>
              <a:cs typeface="Arial" panose="020B0604020202020204" pitchFamily="34" charset="0"/>
            </a:endParaRPr>
          </a:p>
        </p:txBody>
      </p:sp>
      <p:pic>
        <p:nvPicPr>
          <p:cNvPr id="16" name="Picture 2" descr="http://www.linkfivedirect.com/L5DirectImages/McDLogos/McDonald'sLogoRed.jpg"/>
          <p:cNvPicPr>
            <a:picLocks noChangeAspect="1" noChangeArrowheads="1"/>
          </p:cNvPicPr>
          <p:nvPr/>
        </p:nvPicPr>
        <p:blipFill>
          <a:blip r:embed="rId4" cstate="print"/>
          <a:srcRect/>
          <a:stretch>
            <a:fillRect/>
          </a:stretch>
        </p:blipFill>
        <p:spPr bwMode="auto">
          <a:xfrm>
            <a:off x="5763902" y="3979196"/>
            <a:ext cx="983702" cy="642942"/>
          </a:xfrm>
          <a:prstGeom prst="rect">
            <a:avLst/>
          </a:prstGeom>
          <a:noFill/>
        </p:spPr>
      </p:pic>
      <p:pic>
        <p:nvPicPr>
          <p:cNvPr id="18" name="Picture 1028" descr="BCG logo"/>
          <p:cNvPicPr>
            <a:picLocks noChangeAspect="1" noChangeArrowheads="1"/>
          </p:cNvPicPr>
          <p:nvPr/>
        </p:nvPicPr>
        <p:blipFill>
          <a:blip r:embed="rId2"/>
          <a:srcRect/>
          <a:stretch>
            <a:fillRect/>
          </a:stretch>
        </p:blipFill>
        <p:spPr bwMode="auto">
          <a:xfrm>
            <a:off x="7417052" y="4180194"/>
            <a:ext cx="1657350" cy="128588"/>
          </a:xfrm>
          <a:prstGeom prst="rect">
            <a:avLst/>
          </a:prstGeom>
          <a:noFill/>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dissolve">
                                      <p:cBhvr>
                                        <p:cTn id="7" dur="500"/>
                                        <p:tgtEl>
                                          <p:spTgt spid="3">
                                            <p:txEl>
                                              <p:pRg st="0" end="0"/>
                                            </p:txEl>
                                          </p:spTgt>
                                        </p:tgtEl>
                                      </p:cBhvr>
                                    </p:animEffect>
                                  </p:childTnLst>
                                </p:cTn>
                              </p:par>
                              <p:par>
                                <p:cTn id="8" presetID="9" presetClass="entr" presetSubtype="0" fill="hold" nodeType="withEffect">
                                  <p:stCondLst>
                                    <p:cond delay="0"/>
                                  </p:stCondLst>
                                  <p:childTnLst>
                                    <p:set>
                                      <p:cBhvr>
                                        <p:cTn id="9" dur="1" fill="hold">
                                          <p:stCondLst>
                                            <p:cond delay="0"/>
                                          </p:stCondLst>
                                        </p:cTn>
                                        <p:tgtEl>
                                          <p:spTgt spid="3">
                                            <p:txEl>
                                              <p:pRg st="1" end="1"/>
                                            </p:txEl>
                                          </p:spTgt>
                                        </p:tgtEl>
                                        <p:attrNameLst>
                                          <p:attrName>style.visibility</p:attrName>
                                        </p:attrNameLst>
                                      </p:cBhvr>
                                      <p:to>
                                        <p:strVal val="visible"/>
                                      </p:to>
                                    </p:set>
                                    <p:animEffect transition="in" filter="dissolve">
                                      <p:cBhvr>
                                        <p:cTn id="10" dur="500"/>
                                        <p:tgtEl>
                                          <p:spTgt spid="3">
                                            <p:txEl>
                                              <p:pRg st="1" end="1"/>
                                            </p:txEl>
                                          </p:spTgt>
                                        </p:tgtEl>
                                      </p:cBhvr>
                                    </p:animEffect>
                                  </p:childTnLst>
                                </p:cTn>
                              </p:par>
                              <p:par>
                                <p:cTn id="11" presetID="9" presetClass="entr" presetSubtype="0" fill="hold" nodeType="with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animEffect transition="in" filter="dissolve">
                                      <p:cBhvr>
                                        <p:cTn id="13" dur="500"/>
                                        <p:tgtEl>
                                          <p:spTgt spid="3">
                                            <p:txEl>
                                              <p:pRg st="2" end="2"/>
                                            </p:txEl>
                                          </p:spTgt>
                                        </p:tgtEl>
                                      </p:cBhvr>
                                    </p:animEffect>
                                  </p:childTnLst>
                                </p:cTn>
                              </p:par>
                            </p:childTnLst>
                          </p:cTn>
                        </p:par>
                      </p:childTnLst>
                    </p:cTn>
                  </p:par>
                  <p:par>
                    <p:cTn id="14" fill="hold">
                      <p:stCondLst>
                        <p:cond delay="indefinite"/>
                      </p:stCondLst>
                      <p:childTnLst>
                        <p:par>
                          <p:cTn id="15" fill="hold">
                            <p:stCondLst>
                              <p:cond delay="0"/>
                            </p:stCondLst>
                            <p:childTnLst>
                              <p:par>
                                <p:cTn id="16" presetID="2" presetClass="entr" presetSubtype="4" fill="hold" nodeType="clickEffect">
                                  <p:stCondLst>
                                    <p:cond delay="0"/>
                                  </p:stCondLst>
                                  <p:childTnLst>
                                    <p:set>
                                      <p:cBhvr>
                                        <p:cTn id="17" dur="1" fill="hold">
                                          <p:stCondLst>
                                            <p:cond delay="0"/>
                                          </p:stCondLst>
                                        </p:cTn>
                                        <p:tgtEl>
                                          <p:spTgt spid="2050"/>
                                        </p:tgtEl>
                                        <p:attrNameLst>
                                          <p:attrName>style.visibility</p:attrName>
                                        </p:attrNameLst>
                                      </p:cBhvr>
                                      <p:to>
                                        <p:strVal val="visible"/>
                                      </p:to>
                                    </p:set>
                                    <p:anim calcmode="lin" valueType="num">
                                      <p:cBhvr additive="base">
                                        <p:cTn id="18" dur="500" fill="hold"/>
                                        <p:tgtEl>
                                          <p:spTgt spid="2050"/>
                                        </p:tgtEl>
                                        <p:attrNameLst>
                                          <p:attrName>ppt_x</p:attrName>
                                        </p:attrNameLst>
                                      </p:cBhvr>
                                      <p:tavLst>
                                        <p:tav tm="0">
                                          <p:val>
                                            <p:strVal val="#ppt_x"/>
                                          </p:val>
                                        </p:tav>
                                        <p:tav tm="100000">
                                          <p:val>
                                            <p:strVal val="#ppt_x"/>
                                          </p:val>
                                        </p:tav>
                                      </p:tavLst>
                                    </p:anim>
                                    <p:anim calcmode="lin" valueType="num">
                                      <p:cBhvr additive="base">
                                        <p:cTn id="19" dur="500" fill="hold"/>
                                        <p:tgtEl>
                                          <p:spTgt spid="2050"/>
                                        </p:tgtEl>
                                        <p:attrNameLst>
                                          <p:attrName>ppt_y</p:attrName>
                                        </p:attrNameLst>
                                      </p:cBhvr>
                                      <p:tavLst>
                                        <p:tav tm="0">
                                          <p:val>
                                            <p:strVal val="1+#ppt_h/2"/>
                                          </p:val>
                                        </p:tav>
                                        <p:tav tm="100000">
                                          <p:val>
                                            <p:strVal val="#ppt_y"/>
                                          </p:val>
                                        </p:tav>
                                      </p:tavLst>
                                    </p:anim>
                                  </p:childTnLst>
                                </p:cTn>
                              </p:par>
                            </p:childTnLst>
                          </p:cTn>
                        </p:par>
                      </p:childTnLst>
                    </p:cTn>
                  </p:par>
                  <p:par>
                    <p:cTn id="20" fill="hold">
                      <p:stCondLst>
                        <p:cond delay="indefinite"/>
                      </p:stCondLst>
                      <p:childTnLst>
                        <p:par>
                          <p:cTn id="21" fill="hold">
                            <p:stCondLst>
                              <p:cond delay="0"/>
                            </p:stCondLst>
                            <p:childTnLst>
                              <p:par>
                                <p:cTn id="22" presetID="16" presetClass="entr" presetSubtype="21" fill="hold" nodeType="clickEffect">
                                  <p:stCondLst>
                                    <p:cond delay="0"/>
                                  </p:stCondLst>
                                  <p:childTnLst>
                                    <p:set>
                                      <p:cBhvr>
                                        <p:cTn id="23" dur="1" fill="hold">
                                          <p:stCondLst>
                                            <p:cond delay="0"/>
                                          </p:stCondLst>
                                        </p:cTn>
                                        <p:tgtEl>
                                          <p:spTgt spid="3">
                                            <p:txEl>
                                              <p:pRg st="3" end="3"/>
                                            </p:txEl>
                                          </p:spTgt>
                                        </p:tgtEl>
                                        <p:attrNameLst>
                                          <p:attrName>style.visibility</p:attrName>
                                        </p:attrNameLst>
                                      </p:cBhvr>
                                      <p:to>
                                        <p:strVal val="visible"/>
                                      </p:to>
                                    </p:set>
                                    <p:animEffect transition="in" filter="barn(inVertical)">
                                      <p:cBhvr>
                                        <p:cTn id="24" dur="500"/>
                                        <p:tgtEl>
                                          <p:spTgt spid="3">
                                            <p:txEl>
                                              <p:pRg st="3" end="3"/>
                                            </p:txEl>
                                          </p:spTgt>
                                        </p:tgtEl>
                                      </p:cBhvr>
                                    </p:animEffect>
                                  </p:childTnLst>
                                </p:cTn>
                              </p:par>
                            </p:childTnLst>
                          </p:cTn>
                        </p:par>
                      </p:childTnLst>
                    </p:cTn>
                  </p:par>
                  <p:par>
                    <p:cTn id="25" fill="hold">
                      <p:stCondLst>
                        <p:cond delay="indefinite"/>
                      </p:stCondLst>
                      <p:childTnLst>
                        <p:par>
                          <p:cTn id="26" fill="hold">
                            <p:stCondLst>
                              <p:cond delay="0"/>
                            </p:stCondLst>
                            <p:childTnLst>
                              <p:par>
                                <p:cTn id="27" presetID="55" presetClass="entr" presetSubtype="0" fill="hold" nodeType="clickEffect">
                                  <p:stCondLst>
                                    <p:cond delay="0"/>
                                  </p:stCondLst>
                                  <p:childTnLst>
                                    <p:set>
                                      <p:cBhvr>
                                        <p:cTn id="28" dur="1" fill="hold">
                                          <p:stCondLst>
                                            <p:cond delay="0"/>
                                          </p:stCondLst>
                                        </p:cTn>
                                        <p:tgtEl>
                                          <p:spTgt spid="3">
                                            <p:txEl>
                                              <p:pRg st="4" end="4"/>
                                            </p:txEl>
                                          </p:spTgt>
                                        </p:tgtEl>
                                        <p:attrNameLst>
                                          <p:attrName>style.visibility</p:attrName>
                                        </p:attrNameLst>
                                      </p:cBhvr>
                                      <p:to>
                                        <p:strVal val="visible"/>
                                      </p:to>
                                    </p:set>
                                    <p:anim calcmode="lin" valueType="num">
                                      <p:cBhvr>
                                        <p:cTn id="29" dur="1000" fill="hold"/>
                                        <p:tgtEl>
                                          <p:spTgt spid="3">
                                            <p:txEl>
                                              <p:pRg st="4" end="4"/>
                                            </p:txEl>
                                          </p:spTgt>
                                        </p:tgtEl>
                                        <p:attrNameLst>
                                          <p:attrName>ppt_w</p:attrName>
                                        </p:attrNameLst>
                                      </p:cBhvr>
                                      <p:tavLst>
                                        <p:tav tm="0">
                                          <p:val>
                                            <p:strVal val="#ppt_w*0.70"/>
                                          </p:val>
                                        </p:tav>
                                        <p:tav tm="100000">
                                          <p:val>
                                            <p:strVal val="#ppt_w"/>
                                          </p:val>
                                        </p:tav>
                                      </p:tavLst>
                                    </p:anim>
                                    <p:anim calcmode="lin" valueType="num">
                                      <p:cBhvr>
                                        <p:cTn id="30" dur="1000" fill="hold"/>
                                        <p:tgtEl>
                                          <p:spTgt spid="3">
                                            <p:txEl>
                                              <p:pRg st="4" end="4"/>
                                            </p:txEl>
                                          </p:spTgt>
                                        </p:tgtEl>
                                        <p:attrNameLst>
                                          <p:attrName>ppt_h</p:attrName>
                                        </p:attrNameLst>
                                      </p:cBhvr>
                                      <p:tavLst>
                                        <p:tav tm="0">
                                          <p:val>
                                            <p:strVal val="#ppt_h"/>
                                          </p:val>
                                        </p:tav>
                                        <p:tav tm="100000">
                                          <p:val>
                                            <p:strVal val="#ppt_h"/>
                                          </p:val>
                                        </p:tav>
                                      </p:tavLst>
                                    </p:anim>
                                    <p:animEffect transition="in" filter="fade">
                                      <p:cBhvr>
                                        <p:cTn id="31" dur="1000"/>
                                        <p:tgtEl>
                                          <p:spTgt spid="3">
                                            <p:txEl>
                                              <p:pRg st="4" end="4"/>
                                            </p:txEl>
                                          </p:spTgt>
                                        </p:tgtEl>
                                      </p:cBhvr>
                                    </p:animEffect>
                                  </p:childTnLst>
                                </p:cTn>
                              </p:par>
                            </p:childTnLst>
                          </p:cTn>
                        </p:par>
                      </p:childTnLst>
                    </p:cTn>
                  </p:par>
                  <p:par>
                    <p:cTn id="32" fill="hold">
                      <p:stCondLst>
                        <p:cond delay="indefinite"/>
                      </p:stCondLst>
                      <p:childTnLst>
                        <p:par>
                          <p:cTn id="33" fill="hold">
                            <p:stCondLst>
                              <p:cond delay="0"/>
                            </p:stCondLst>
                            <p:childTnLst>
                              <p:par>
                                <p:cTn id="34" presetID="10" presetClass="entr" presetSubtype="0" fill="hold" nodeType="clickEffect">
                                  <p:stCondLst>
                                    <p:cond delay="0"/>
                                  </p:stCondLst>
                                  <p:childTnLst>
                                    <p:set>
                                      <p:cBhvr>
                                        <p:cTn id="35" dur="1" fill="hold">
                                          <p:stCondLst>
                                            <p:cond delay="0"/>
                                          </p:stCondLst>
                                        </p:cTn>
                                        <p:tgtEl>
                                          <p:spTgt spid="3">
                                            <p:txEl>
                                              <p:pRg st="5" end="5"/>
                                            </p:txEl>
                                          </p:spTgt>
                                        </p:tgtEl>
                                        <p:attrNameLst>
                                          <p:attrName>style.visibility</p:attrName>
                                        </p:attrNameLst>
                                      </p:cBhvr>
                                      <p:to>
                                        <p:strVal val="visible"/>
                                      </p:to>
                                    </p:set>
                                    <p:animEffect transition="in" filter="fade">
                                      <p:cBhvr>
                                        <p:cTn id="36" dur="500"/>
                                        <p:tgtEl>
                                          <p:spTgt spid="3">
                                            <p:txEl>
                                              <p:pRg st="5" end="5"/>
                                            </p:txEl>
                                          </p:spTgt>
                                        </p:tgtEl>
                                      </p:cBhvr>
                                    </p:animEffect>
                                  </p:childTnLst>
                                </p:cTn>
                              </p:par>
                            </p:childTnLst>
                          </p:cTn>
                        </p:par>
                      </p:childTnLst>
                    </p:cTn>
                  </p:par>
                  <p:par>
                    <p:cTn id="37" fill="hold">
                      <p:stCondLst>
                        <p:cond delay="indefinite"/>
                      </p:stCondLst>
                      <p:childTnLst>
                        <p:par>
                          <p:cTn id="38" fill="hold">
                            <p:stCondLst>
                              <p:cond delay="0"/>
                            </p:stCondLst>
                            <p:childTnLst>
                              <p:par>
                                <p:cTn id="39" presetID="2" presetClass="entr" presetSubtype="4" fill="hold" nodeType="clickEffect">
                                  <p:stCondLst>
                                    <p:cond delay="0"/>
                                  </p:stCondLst>
                                  <p:childTnLst>
                                    <p:set>
                                      <p:cBhvr>
                                        <p:cTn id="40" dur="1" fill="hold">
                                          <p:stCondLst>
                                            <p:cond delay="0"/>
                                          </p:stCondLst>
                                        </p:cTn>
                                        <p:tgtEl>
                                          <p:spTgt spid="5"/>
                                        </p:tgtEl>
                                        <p:attrNameLst>
                                          <p:attrName>style.visibility</p:attrName>
                                        </p:attrNameLst>
                                      </p:cBhvr>
                                      <p:to>
                                        <p:strVal val="visible"/>
                                      </p:to>
                                    </p:set>
                                    <p:anim calcmode="lin" valueType="num">
                                      <p:cBhvr additive="base">
                                        <p:cTn id="41" dur="500" fill="hold"/>
                                        <p:tgtEl>
                                          <p:spTgt spid="5"/>
                                        </p:tgtEl>
                                        <p:attrNameLst>
                                          <p:attrName>ppt_x</p:attrName>
                                        </p:attrNameLst>
                                      </p:cBhvr>
                                      <p:tavLst>
                                        <p:tav tm="0">
                                          <p:val>
                                            <p:strVal val="#ppt_x"/>
                                          </p:val>
                                        </p:tav>
                                        <p:tav tm="100000">
                                          <p:val>
                                            <p:strVal val="#ppt_x"/>
                                          </p:val>
                                        </p:tav>
                                      </p:tavLst>
                                    </p:anim>
                                    <p:anim calcmode="lin" valueType="num">
                                      <p:cBhvr additive="base">
                                        <p:cTn id="42" dur="500" fill="hold"/>
                                        <p:tgtEl>
                                          <p:spTgt spid="5"/>
                                        </p:tgtEl>
                                        <p:attrNameLst>
                                          <p:attrName>ppt_y</p:attrName>
                                        </p:attrNameLst>
                                      </p:cBhvr>
                                      <p:tavLst>
                                        <p:tav tm="0">
                                          <p:val>
                                            <p:strVal val="1+#ppt_h/2"/>
                                          </p:val>
                                        </p:tav>
                                        <p:tav tm="100000">
                                          <p:val>
                                            <p:strVal val="#ppt_y"/>
                                          </p:val>
                                        </p:tav>
                                      </p:tavLst>
                                    </p:anim>
                                  </p:childTnLst>
                                </p:cTn>
                              </p:par>
                              <p:par>
                                <p:cTn id="43" presetID="2" presetClass="entr" presetSubtype="4" fill="hold" nodeType="withEffect">
                                  <p:stCondLst>
                                    <p:cond delay="0"/>
                                  </p:stCondLst>
                                  <p:childTnLst>
                                    <p:set>
                                      <p:cBhvr>
                                        <p:cTn id="44" dur="1" fill="hold">
                                          <p:stCondLst>
                                            <p:cond delay="0"/>
                                          </p:stCondLst>
                                        </p:cTn>
                                        <p:tgtEl>
                                          <p:spTgt spid="8"/>
                                        </p:tgtEl>
                                        <p:attrNameLst>
                                          <p:attrName>style.visibility</p:attrName>
                                        </p:attrNameLst>
                                      </p:cBhvr>
                                      <p:to>
                                        <p:strVal val="visible"/>
                                      </p:to>
                                    </p:set>
                                    <p:anim calcmode="lin" valueType="num">
                                      <p:cBhvr additive="base">
                                        <p:cTn id="45" dur="500" fill="hold"/>
                                        <p:tgtEl>
                                          <p:spTgt spid="8"/>
                                        </p:tgtEl>
                                        <p:attrNameLst>
                                          <p:attrName>ppt_x</p:attrName>
                                        </p:attrNameLst>
                                      </p:cBhvr>
                                      <p:tavLst>
                                        <p:tav tm="0">
                                          <p:val>
                                            <p:strVal val="#ppt_x"/>
                                          </p:val>
                                        </p:tav>
                                        <p:tav tm="100000">
                                          <p:val>
                                            <p:strVal val="#ppt_x"/>
                                          </p:val>
                                        </p:tav>
                                      </p:tavLst>
                                    </p:anim>
                                    <p:anim calcmode="lin" valueType="num">
                                      <p:cBhvr additive="base">
                                        <p:cTn id="46" dur="500" fill="hold"/>
                                        <p:tgtEl>
                                          <p:spTgt spid="8"/>
                                        </p:tgtEl>
                                        <p:attrNameLst>
                                          <p:attrName>ppt_y</p:attrName>
                                        </p:attrNameLst>
                                      </p:cBhvr>
                                      <p:tavLst>
                                        <p:tav tm="0">
                                          <p:val>
                                            <p:strVal val="1+#ppt_h/2"/>
                                          </p:val>
                                        </p:tav>
                                        <p:tav tm="100000">
                                          <p:val>
                                            <p:strVal val="#ppt_y"/>
                                          </p:val>
                                        </p:tav>
                                      </p:tavLst>
                                    </p:anim>
                                  </p:childTnLst>
                                </p:cTn>
                              </p:par>
                              <p:par>
                                <p:cTn id="47" presetID="2" presetClass="entr" presetSubtype="4" fill="hold" grpId="0" nodeType="withEffect">
                                  <p:stCondLst>
                                    <p:cond delay="0"/>
                                  </p:stCondLst>
                                  <p:childTnLst>
                                    <p:set>
                                      <p:cBhvr>
                                        <p:cTn id="48" dur="1" fill="hold">
                                          <p:stCondLst>
                                            <p:cond delay="0"/>
                                          </p:stCondLst>
                                        </p:cTn>
                                        <p:tgtEl>
                                          <p:spTgt spid="9"/>
                                        </p:tgtEl>
                                        <p:attrNameLst>
                                          <p:attrName>style.visibility</p:attrName>
                                        </p:attrNameLst>
                                      </p:cBhvr>
                                      <p:to>
                                        <p:strVal val="visible"/>
                                      </p:to>
                                    </p:set>
                                    <p:anim calcmode="lin" valueType="num">
                                      <p:cBhvr additive="base">
                                        <p:cTn id="49" dur="500" fill="hold"/>
                                        <p:tgtEl>
                                          <p:spTgt spid="9"/>
                                        </p:tgtEl>
                                        <p:attrNameLst>
                                          <p:attrName>ppt_x</p:attrName>
                                        </p:attrNameLst>
                                      </p:cBhvr>
                                      <p:tavLst>
                                        <p:tav tm="0">
                                          <p:val>
                                            <p:strVal val="#ppt_x"/>
                                          </p:val>
                                        </p:tav>
                                        <p:tav tm="100000">
                                          <p:val>
                                            <p:strVal val="#ppt_x"/>
                                          </p:val>
                                        </p:tav>
                                      </p:tavLst>
                                    </p:anim>
                                    <p:anim calcmode="lin" valueType="num">
                                      <p:cBhvr additive="base">
                                        <p:cTn id="50" dur="500" fill="hold"/>
                                        <p:tgtEl>
                                          <p:spTgt spid="9"/>
                                        </p:tgtEl>
                                        <p:attrNameLst>
                                          <p:attrName>ppt_y</p:attrName>
                                        </p:attrNameLst>
                                      </p:cBhvr>
                                      <p:tavLst>
                                        <p:tav tm="0">
                                          <p:val>
                                            <p:strVal val="1+#ppt_h/2"/>
                                          </p:val>
                                        </p:tav>
                                        <p:tav tm="100000">
                                          <p:val>
                                            <p:strVal val="#ppt_y"/>
                                          </p:val>
                                        </p:tav>
                                      </p:tavLst>
                                    </p:anim>
                                  </p:childTnLst>
                                </p:cTn>
                              </p:par>
                              <p:par>
                                <p:cTn id="51" presetID="2" presetClass="entr" presetSubtype="4" fill="hold" grpId="0" nodeType="withEffect">
                                  <p:stCondLst>
                                    <p:cond delay="0"/>
                                  </p:stCondLst>
                                  <p:childTnLst>
                                    <p:set>
                                      <p:cBhvr>
                                        <p:cTn id="52" dur="1" fill="hold">
                                          <p:stCondLst>
                                            <p:cond delay="0"/>
                                          </p:stCondLst>
                                        </p:cTn>
                                        <p:tgtEl>
                                          <p:spTgt spid="10"/>
                                        </p:tgtEl>
                                        <p:attrNameLst>
                                          <p:attrName>style.visibility</p:attrName>
                                        </p:attrNameLst>
                                      </p:cBhvr>
                                      <p:to>
                                        <p:strVal val="visible"/>
                                      </p:to>
                                    </p:set>
                                    <p:anim calcmode="lin" valueType="num">
                                      <p:cBhvr additive="base">
                                        <p:cTn id="53" dur="500" fill="hold"/>
                                        <p:tgtEl>
                                          <p:spTgt spid="10"/>
                                        </p:tgtEl>
                                        <p:attrNameLst>
                                          <p:attrName>ppt_x</p:attrName>
                                        </p:attrNameLst>
                                      </p:cBhvr>
                                      <p:tavLst>
                                        <p:tav tm="0">
                                          <p:val>
                                            <p:strVal val="#ppt_x"/>
                                          </p:val>
                                        </p:tav>
                                        <p:tav tm="100000">
                                          <p:val>
                                            <p:strVal val="#ppt_x"/>
                                          </p:val>
                                        </p:tav>
                                      </p:tavLst>
                                    </p:anim>
                                    <p:anim calcmode="lin" valueType="num">
                                      <p:cBhvr additive="base">
                                        <p:cTn id="54" dur="500" fill="hold"/>
                                        <p:tgtEl>
                                          <p:spTgt spid="10"/>
                                        </p:tgtEl>
                                        <p:attrNameLst>
                                          <p:attrName>ppt_y</p:attrName>
                                        </p:attrNameLst>
                                      </p:cBhvr>
                                      <p:tavLst>
                                        <p:tav tm="0">
                                          <p:val>
                                            <p:strVal val="1+#ppt_h/2"/>
                                          </p:val>
                                        </p:tav>
                                        <p:tav tm="100000">
                                          <p:val>
                                            <p:strVal val="#ppt_y"/>
                                          </p:val>
                                        </p:tav>
                                      </p:tavLst>
                                    </p:anim>
                                  </p:childTnLst>
                                </p:cTn>
                              </p:par>
                              <p:par>
                                <p:cTn id="55" presetID="2" presetClass="entr" presetSubtype="4" fill="hold" grpId="0" nodeType="withEffect">
                                  <p:stCondLst>
                                    <p:cond delay="0"/>
                                  </p:stCondLst>
                                  <p:childTnLst>
                                    <p:set>
                                      <p:cBhvr>
                                        <p:cTn id="56" dur="1" fill="hold">
                                          <p:stCondLst>
                                            <p:cond delay="0"/>
                                          </p:stCondLst>
                                        </p:cTn>
                                        <p:tgtEl>
                                          <p:spTgt spid="14"/>
                                        </p:tgtEl>
                                        <p:attrNameLst>
                                          <p:attrName>style.visibility</p:attrName>
                                        </p:attrNameLst>
                                      </p:cBhvr>
                                      <p:to>
                                        <p:strVal val="visible"/>
                                      </p:to>
                                    </p:set>
                                    <p:anim calcmode="lin" valueType="num">
                                      <p:cBhvr additive="base">
                                        <p:cTn id="57" dur="500" fill="hold"/>
                                        <p:tgtEl>
                                          <p:spTgt spid="14"/>
                                        </p:tgtEl>
                                        <p:attrNameLst>
                                          <p:attrName>ppt_x</p:attrName>
                                        </p:attrNameLst>
                                      </p:cBhvr>
                                      <p:tavLst>
                                        <p:tav tm="0">
                                          <p:val>
                                            <p:strVal val="#ppt_x"/>
                                          </p:val>
                                        </p:tav>
                                        <p:tav tm="100000">
                                          <p:val>
                                            <p:strVal val="#ppt_x"/>
                                          </p:val>
                                        </p:tav>
                                      </p:tavLst>
                                    </p:anim>
                                    <p:anim calcmode="lin" valueType="num">
                                      <p:cBhvr additive="base">
                                        <p:cTn id="58" dur="500" fill="hold"/>
                                        <p:tgtEl>
                                          <p:spTgt spid="14"/>
                                        </p:tgtEl>
                                        <p:attrNameLst>
                                          <p:attrName>ppt_y</p:attrName>
                                        </p:attrNameLst>
                                      </p:cBhvr>
                                      <p:tavLst>
                                        <p:tav tm="0">
                                          <p:val>
                                            <p:strVal val="1+#ppt_h/2"/>
                                          </p:val>
                                        </p:tav>
                                        <p:tav tm="100000">
                                          <p:val>
                                            <p:strVal val="#ppt_y"/>
                                          </p:val>
                                        </p:tav>
                                      </p:tavLst>
                                    </p:anim>
                                  </p:childTnLst>
                                </p:cTn>
                              </p:par>
                            </p:childTnLst>
                          </p:cTn>
                        </p:par>
                      </p:childTnLst>
                    </p:cTn>
                  </p:par>
                  <p:par>
                    <p:cTn id="59" fill="hold">
                      <p:stCondLst>
                        <p:cond delay="indefinite"/>
                      </p:stCondLst>
                      <p:childTnLst>
                        <p:par>
                          <p:cTn id="60" fill="hold">
                            <p:stCondLst>
                              <p:cond delay="0"/>
                            </p:stCondLst>
                            <p:childTnLst>
                              <p:par>
                                <p:cTn id="61" presetID="6" presetClass="entr" presetSubtype="16" fill="hold" grpId="0" nodeType="clickEffect">
                                  <p:stCondLst>
                                    <p:cond delay="0"/>
                                  </p:stCondLst>
                                  <p:childTnLst>
                                    <p:set>
                                      <p:cBhvr>
                                        <p:cTn id="62" dur="1" fill="hold">
                                          <p:stCondLst>
                                            <p:cond delay="0"/>
                                          </p:stCondLst>
                                        </p:cTn>
                                        <p:tgtEl>
                                          <p:spTgt spid="12"/>
                                        </p:tgtEl>
                                        <p:attrNameLst>
                                          <p:attrName>style.visibility</p:attrName>
                                        </p:attrNameLst>
                                      </p:cBhvr>
                                      <p:to>
                                        <p:strVal val="visible"/>
                                      </p:to>
                                    </p:set>
                                    <p:animEffect transition="in" filter="circle(in)">
                                      <p:cBhvr>
                                        <p:cTn id="63" dur="2000"/>
                                        <p:tgtEl>
                                          <p:spTgt spid="12"/>
                                        </p:tgtEl>
                                      </p:cBhvr>
                                    </p:animEffect>
                                  </p:childTnLst>
                                </p:cTn>
                              </p:par>
                              <p:par>
                                <p:cTn id="64" presetID="6" presetClass="entr" presetSubtype="16" fill="hold" grpId="0" nodeType="withEffect">
                                  <p:stCondLst>
                                    <p:cond delay="0"/>
                                  </p:stCondLst>
                                  <p:childTnLst>
                                    <p:set>
                                      <p:cBhvr>
                                        <p:cTn id="65" dur="1" fill="hold">
                                          <p:stCondLst>
                                            <p:cond delay="0"/>
                                          </p:stCondLst>
                                        </p:cTn>
                                        <p:tgtEl>
                                          <p:spTgt spid="13"/>
                                        </p:tgtEl>
                                        <p:attrNameLst>
                                          <p:attrName>style.visibility</p:attrName>
                                        </p:attrNameLst>
                                      </p:cBhvr>
                                      <p:to>
                                        <p:strVal val="visible"/>
                                      </p:to>
                                    </p:set>
                                    <p:animEffect transition="in" filter="circle(in)">
                                      <p:cBhvr>
                                        <p:cTn id="66" dur="2000"/>
                                        <p:tgtEl>
                                          <p:spTgt spid="13"/>
                                        </p:tgtEl>
                                      </p:cBhvr>
                                    </p:animEffect>
                                  </p:childTnLst>
                                </p:cTn>
                              </p:par>
                              <p:par>
                                <p:cTn id="67" presetID="6" presetClass="entr" presetSubtype="16" fill="hold" grpId="0" nodeType="withEffect">
                                  <p:stCondLst>
                                    <p:cond delay="0"/>
                                  </p:stCondLst>
                                  <p:childTnLst>
                                    <p:set>
                                      <p:cBhvr>
                                        <p:cTn id="68" dur="1" fill="hold">
                                          <p:stCondLst>
                                            <p:cond delay="0"/>
                                          </p:stCondLst>
                                        </p:cTn>
                                        <p:tgtEl>
                                          <p:spTgt spid="15"/>
                                        </p:tgtEl>
                                        <p:attrNameLst>
                                          <p:attrName>style.visibility</p:attrName>
                                        </p:attrNameLst>
                                      </p:cBhvr>
                                      <p:to>
                                        <p:strVal val="visible"/>
                                      </p:to>
                                    </p:set>
                                    <p:animEffect transition="in" filter="circle(in)">
                                      <p:cBhvr>
                                        <p:cTn id="69" dur="2000"/>
                                        <p:tgtEl>
                                          <p:spTgt spid="15"/>
                                        </p:tgtEl>
                                      </p:cBhvr>
                                    </p:animEffect>
                                  </p:childTnLst>
                                </p:cTn>
                              </p:par>
                              <p:par>
                                <p:cTn id="70" presetID="6" presetClass="entr" presetSubtype="16" fill="hold" nodeType="withEffect">
                                  <p:stCondLst>
                                    <p:cond delay="0"/>
                                  </p:stCondLst>
                                  <p:childTnLst>
                                    <p:set>
                                      <p:cBhvr>
                                        <p:cTn id="71" dur="1" fill="hold">
                                          <p:stCondLst>
                                            <p:cond delay="0"/>
                                          </p:stCondLst>
                                        </p:cTn>
                                        <p:tgtEl>
                                          <p:spTgt spid="16"/>
                                        </p:tgtEl>
                                        <p:attrNameLst>
                                          <p:attrName>style.visibility</p:attrName>
                                        </p:attrNameLst>
                                      </p:cBhvr>
                                      <p:to>
                                        <p:strVal val="visible"/>
                                      </p:to>
                                    </p:set>
                                    <p:animEffect transition="in" filter="circle(in)">
                                      <p:cBhvr>
                                        <p:cTn id="72" dur="2000"/>
                                        <p:tgtEl>
                                          <p:spTgt spid="16"/>
                                        </p:tgtEl>
                                      </p:cBhvr>
                                    </p:animEffect>
                                  </p:childTnLst>
                                </p:cTn>
                              </p:par>
                              <p:par>
                                <p:cTn id="73" presetID="6" presetClass="entr" presetSubtype="16" fill="hold" nodeType="withEffect">
                                  <p:stCondLst>
                                    <p:cond delay="0"/>
                                  </p:stCondLst>
                                  <p:childTnLst>
                                    <p:set>
                                      <p:cBhvr>
                                        <p:cTn id="74" dur="1" fill="hold">
                                          <p:stCondLst>
                                            <p:cond delay="0"/>
                                          </p:stCondLst>
                                        </p:cTn>
                                        <p:tgtEl>
                                          <p:spTgt spid="18"/>
                                        </p:tgtEl>
                                        <p:attrNameLst>
                                          <p:attrName>style.visibility</p:attrName>
                                        </p:attrNameLst>
                                      </p:cBhvr>
                                      <p:to>
                                        <p:strVal val="visible"/>
                                      </p:to>
                                    </p:set>
                                    <p:animEffect transition="in" filter="circle(in)">
                                      <p:cBhvr>
                                        <p:cTn id="75" dur="2000"/>
                                        <p:tgtEl>
                                          <p:spTgt spid="1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P spid="10" grpId="0"/>
      <p:bldP spid="12" grpId="0"/>
      <p:bldP spid="13" grpId="0"/>
      <p:bldP spid="14" grpId="0"/>
      <p:bldP spid="15"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73280" y="1066802"/>
            <a:ext cx="9070719" cy="3485327"/>
          </a:xfrm>
        </p:spPr>
        <p:txBody>
          <a:bodyPr>
            <a:normAutofit/>
          </a:bodyPr>
          <a:lstStyle/>
          <a:p>
            <a:endParaRPr lang="en-US" sz="2000" dirty="0" smtClean="0">
              <a:latin typeface="Arial" panose="020B0604020202020204" pitchFamily="34" charset="0"/>
              <a:cs typeface="Arial" panose="020B0604020202020204" pitchFamily="34" charset="0"/>
            </a:endParaRPr>
          </a:p>
          <a:p>
            <a:endParaRPr lang="en-US" sz="2000" dirty="0" smtClean="0">
              <a:latin typeface="Arial" panose="020B0604020202020204" pitchFamily="34" charset="0"/>
              <a:cs typeface="Arial" panose="020B0604020202020204" pitchFamily="34" charset="0"/>
            </a:endParaRPr>
          </a:p>
          <a:p>
            <a:endParaRPr lang="en-US" sz="2000" dirty="0" smtClean="0">
              <a:latin typeface="Arial" panose="020B0604020202020204" pitchFamily="34" charset="0"/>
              <a:cs typeface="Arial" panose="020B0604020202020204" pitchFamily="34" charset="0"/>
            </a:endParaRPr>
          </a:p>
          <a:p>
            <a:endParaRPr lang="en-US" sz="2000" dirty="0" smtClean="0">
              <a:latin typeface="Arial" panose="020B0604020202020204" pitchFamily="34" charset="0"/>
              <a:cs typeface="Arial" panose="020B0604020202020204" pitchFamily="34" charset="0"/>
            </a:endParaRPr>
          </a:p>
          <a:p>
            <a:r>
              <a:rPr lang="en-US" sz="2200" dirty="0" smtClean="0">
                <a:latin typeface="Arial" panose="020B0604020202020204" pitchFamily="34" charset="0"/>
                <a:cs typeface="Arial" panose="020B0604020202020204" pitchFamily="34" charset="0"/>
              </a:rPr>
              <a:t>Bargaining zone: the difference between two parties’ resistance points, can be positive or negative</a:t>
            </a:r>
            <a:endParaRPr lang="en-US" sz="2200" dirty="0">
              <a:latin typeface="Arial" panose="020B0604020202020204" pitchFamily="34" charset="0"/>
              <a:cs typeface="Arial" panose="020B0604020202020204" pitchFamily="34" charset="0"/>
            </a:endParaRPr>
          </a:p>
        </p:txBody>
      </p:sp>
      <p:sp>
        <p:nvSpPr>
          <p:cNvPr id="5" name="Title 1"/>
          <p:cNvSpPr txBox="1"/>
          <p:nvPr/>
        </p:nvSpPr>
        <p:spPr>
          <a:xfrm>
            <a:off x="1769269" y="190501"/>
            <a:ext cx="5657850" cy="850106"/>
          </a:xfrm>
          <a:prstGeom prst="rect">
            <a:avLst/>
          </a:prstGeom>
        </p:spPr>
        <p:txBody>
          <a:bodyPr>
            <a:no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r>
              <a:rPr lang="en-US" altLang="en-US" sz="2800" dirty="0" smtClean="0">
                <a:latin typeface="Arial" panose="020B0604020202020204" pitchFamily="34" charset="0"/>
                <a:cs typeface="Arial" panose="020B0604020202020204" pitchFamily="34" charset="0"/>
              </a:rPr>
              <a:t>Negotiation game plan</a:t>
            </a:r>
            <a:endParaRPr lang="en-CA" altLang="en-US" sz="2800" dirty="0">
              <a:latin typeface="Arial" panose="020B0604020202020204" pitchFamily="34" charset="0"/>
              <a:cs typeface="Arial" panose="020B0604020202020204" pitchFamily="34" charset="0"/>
            </a:endParaRPr>
          </a:p>
        </p:txBody>
      </p:sp>
      <p:sp>
        <p:nvSpPr>
          <p:cNvPr id="6" name="Rectangle 3"/>
          <p:cNvSpPr>
            <a:spLocks noChangeArrowheads="1"/>
          </p:cNvSpPr>
          <p:nvPr/>
        </p:nvSpPr>
        <p:spPr bwMode="auto">
          <a:xfrm>
            <a:off x="4436211" y="3629230"/>
            <a:ext cx="915590" cy="615553"/>
          </a:xfrm>
          <a:prstGeom prst="rect">
            <a:avLst/>
          </a:prstGeom>
          <a:solidFill>
            <a:srgbClr val="ECE5C6"/>
          </a:solidFill>
          <a:ln w="9525">
            <a:noFill/>
            <a:miter lim="800000"/>
          </a:ln>
        </p:spPr>
        <p:txBody>
          <a:bodyPr/>
          <a:lstStyle/>
          <a:p>
            <a:endParaRPr lang="en-US" sz="1350">
              <a:latin typeface="Arial" panose="020B0604020202020204" pitchFamily="34" charset="0"/>
              <a:cs typeface="Arial" panose="020B0604020202020204" pitchFamily="34" charset="0"/>
            </a:endParaRPr>
          </a:p>
        </p:txBody>
      </p:sp>
      <p:sp>
        <p:nvSpPr>
          <p:cNvPr id="7" name="Rectangle 4"/>
          <p:cNvSpPr>
            <a:spLocks noChangeArrowheads="1"/>
          </p:cNvSpPr>
          <p:nvPr/>
        </p:nvSpPr>
        <p:spPr bwMode="auto">
          <a:xfrm>
            <a:off x="5351801" y="3629230"/>
            <a:ext cx="1912144" cy="615553"/>
          </a:xfrm>
          <a:prstGeom prst="rect">
            <a:avLst/>
          </a:prstGeom>
          <a:solidFill>
            <a:srgbClr val="DADAEB"/>
          </a:solidFill>
          <a:ln w="9525">
            <a:noFill/>
            <a:miter lim="800000"/>
          </a:ln>
        </p:spPr>
        <p:txBody>
          <a:bodyPr/>
          <a:lstStyle/>
          <a:p>
            <a:endParaRPr lang="en-US" sz="1350">
              <a:latin typeface="Arial" panose="020B0604020202020204" pitchFamily="34" charset="0"/>
              <a:cs typeface="Arial" panose="020B0604020202020204" pitchFamily="34" charset="0"/>
            </a:endParaRPr>
          </a:p>
        </p:txBody>
      </p:sp>
      <p:sp>
        <p:nvSpPr>
          <p:cNvPr id="8" name="Rectangle 5"/>
          <p:cNvSpPr>
            <a:spLocks noChangeArrowheads="1"/>
          </p:cNvSpPr>
          <p:nvPr/>
        </p:nvSpPr>
        <p:spPr bwMode="auto">
          <a:xfrm>
            <a:off x="2525256" y="3629230"/>
            <a:ext cx="1910954" cy="615553"/>
          </a:xfrm>
          <a:prstGeom prst="rect">
            <a:avLst/>
          </a:prstGeom>
          <a:solidFill>
            <a:srgbClr val="E7D2DE"/>
          </a:solidFill>
          <a:ln w="9525">
            <a:noFill/>
            <a:miter lim="800000"/>
          </a:ln>
        </p:spPr>
        <p:txBody>
          <a:bodyPr/>
          <a:lstStyle/>
          <a:p>
            <a:endParaRPr lang="en-US" sz="1350">
              <a:latin typeface="Arial" panose="020B0604020202020204" pitchFamily="34" charset="0"/>
              <a:cs typeface="Arial" panose="020B0604020202020204" pitchFamily="34" charset="0"/>
            </a:endParaRPr>
          </a:p>
        </p:txBody>
      </p:sp>
      <p:sp>
        <p:nvSpPr>
          <p:cNvPr id="9" name="Rectangle 6"/>
          <p:cNvSpPr>
            <a:spLocks noChangeArrowheads="1"/>
          </p:cNvSpPr>
          <p:nvPr/>
        </p:nvSpPr>
        <p:spPr bwMode="auto">
          <a:xfrm>
            <a:off x="2787194" y="3663758"/>
            <a:ext cx="1657350" cy="161583"/>
          </a:xfrm>
          <a:prstGeom prst="rect">
            <a:avLst/>
          </a:prstGeom>
          <a:noFill/>
          <a:ln w="9525">
            <a:noFill/>
            <a:miter lim="800000"/>
          </a:ln>
        </p:spPr>
        <p:txBody>
          <a:bodyPr lIns="0" tIns="0" rIns="0" bIns="0">
            <a:spAutoFit/>
          </a:bodyPr>
          <a:lstStyle/>
          <a:p>
            <a:pPr eaLnBrk="1" hangingPunct="1"/>
            <a:r>
              <a:rPr lang="en-US" sz="1050" b="1">
                <a:solidFill>
                  <a:srgbClr val="000000"/>
                </a:solidFill>
                <a:latin typeface="Arial" panose="020B0604020202020204" pitchFamily="34" charset="0"/>
                <a:cs typeface="Arial" panose="020B0604020202020204" pitchFamily="34" charset="0"/>
              </a:rPr>
              <a:t>Buyer’s aspiration range</a:t>
            </a:r>
            <a:endParaRPr lang="en-US" sz="1050" b="1">
              <a:latin typeface="Arial" panose="020B0604020202020204" pitchFamily="34" charset="0"/>
              <a:cs typeface="Arial" panose="020B0604020202020204" pitchFamily="34" charset="0"/>
            </a:endParaRPr>
          </a:p>
        </p:txBody>
      </p:sp>
      <p:sp>
        <p:nvSpPr>
          <p:cNvPr id="10" name="Rectangle 7"/>
          <p:cNvSpPr>
            <a:spLocks noChangeArrowheads="1"/>
          </p:cNvSpPr>
          <p:nvPr/>
        </p:nvSpPr>
        <p:spPr bwMode="auto">
          <a:xfrm>
            <a:off x="5416094" y="3792346"/>
            <a:ext cx="1562928" cy="161583"/>
          </a:xfrm>
          <a:prstGeom prst="rect">
            <a:avLst/>
          </a:prstGeom>
          <a:noFill/>
          <a:ln w="9525">
            <a:noFill/>
            <a:miter lim="800000"/>
          </a:ln>
        </p:spPr>
        <p:txBody>
          <a:bodyPr wrap="none" lIns="0" tIns="0" rIns="0" bIns="0">
            <a:spAutoFit/>
          </a:bodyPr>
          <a:lstStyle/>
          <a:p>
            <a:pPr eaLnBrk="1" hangingPunct="1"/>
            <a:r>
              <a:rPr lang="en-US" sz="1050" b="1">
                <a:solidFill>
                  <a:srgbClr val="000000"/>
                </a:solidFill>
                <a:latin typeface="Arial" panose="020B0604020202020204" pitchFamily="34" charset="0"/>
                <a:cs typeface="Arial" panose="020B0604020202020204" pitchFamily="34" charset="0"/>
              </a:rPr>
              <a:t>Seller’s aspiration range</a:t>
            </a:r>
            <a:endParaRPr lang="en-US" sz="1050" b="1">
              <a:latin typeface="Arial" panose="020B0604020202020204" pitchFamily="34" charset="0"/>
              <a:cs typeface="Arial" panose="020B0604020202020204" pitchFamily="34" charset="0"/>
            </a:endParaRPr>
          </a:p>
        </p:txBody>
      </p:sp>
      <p:sp>
        <p:nvSpPr>
          <p:cNvPr id="11" name="Rectangle 8"/>
          <p:cNvSpPr>
            <a:spLocks noChangeArrowheads="1"/>
          </p:cNvSpPr>
          <p:nvPr/>
        </p:nvSpPr>
        <p:spPr bwMode="auto">
          <a:xfrm>
            <a:off x="4517173" y="3878071"/>
            <a:ext cx="702115" cy="161583"/>
          </a:xfrm>
          <a:prstGeom prst="rect">
            <a:avLst/>
          </a:prstGeom>
          <a:noFill/>
          <a:ln w="9525">
            <a:noFill/>
            <a:miter lim="800000"/>
          </a:ln>
        </p:spPr>
        <p:txBody>
          <a:bodyPr wrap="none" lIns="0" tIns="0" rIns="0" bIns="0">
            <a:spAutoFit/>
          </a:bodyPr>
          <a:lstStyle/>
          <a:p>
            <a:pPr eaLnBrk="1" hangingPunct="1"/>
            <a:r>
              <a:rPr lang="en-US" sz="1050" b="1">
                <a:solidFill>
                  <a:srgbClr val="000000"/>
                </a:solidFill>
                <a:latin typeface="Arial" panose="020B0604020202020204" pitchFamily="34" charset="0"/>
                <a:cs typeface="Arial" panose="020B0604020202020204" pitchFamily="34" charset="0"/>
              </a:rPr>
              <a:t>Bargaining</a:t>
            </a:r>
            <a:endParaRPr lang="en-US" sz="1050" b="1">
              <a:latin typeface="Arial" panose="020B0604020202020204" pitchFamily="34" charset="0"/>
              <a:cs typeface="Arial" panose="020B0604020202020204" pitchFamily="34" charset="0"/>
            </a:endParaRPr>
          </a:p>
        </p:txBody>
      </p:sp>
      <p:sp>
        <p:nvSpPr>
          <p:cNvPr id="12" name="Rectangle 9"/>
          <p:cNvSpPr>
            <a:spLocks noChangeArrowheads="1"/>
          </p:cNvSpPr>
          <p:nvPr/>
        </p:nvSpPr>
        <p:spPr bwMode="auto">
          <a:xfrm>
            <a:off x="4686242" y="4048330"/>
            <a:ext cx="320601" cy="161583"/>
          </a:xfrm>
          <a:prstGeom prst="rect">
            <a:avLst/>
          </a:prstGeom>
          <a:noFill/>
          <a:ln w="9525">
            <a:noFill/>
            <a:miter lim="800000"/>
          </a:ln>
        </p:spPr>
        <p:txBody>
          <a:bodyPr wrap="none" lIns="0" tIns="0" rIns="0" bIns="0">
            <a:spAutoFit/>
          </a:bodyPr>
          <a:lstStyle/>
          <a:p>
            <a:pPr eaLnBrk="1" hangingPunct="1"/>
            <a:r>
              <a:rPr lang="en-US" sz="1050" b="1">
                <a:latin typeface="Arial" panose="020B0604020202020204" pitchFamily="34" charset="0"/>
                <a:cs typeface="Arial" panose="020B0604020202020204" pitchFamily="34" charset="0"/>
              </a:rPr>
              <a:t>Zone</a:t>
            </a:r>
            <a:endParaRPr lang="en-US" sz="1050" b="1">
              <a:latin typeface="Arial" panose="020B0604020202020204" pitchFamily="34" charset="0"/>
              <a:cs typeface="Arial" panose="020B0604020202020204" pitchFamily="34" charset="0"/>
            </a:endParaRPr>
          </a:p>
        </p:txBody>
      </p:sp>
      <p:sp>
        <p:nvSpPr>
          <p:cNvPr id="13" name="Rectangle 10"/>
          <p:cNvSpPr>
            <a:spLocks noChangeArrowheads="1"/>
          </p:cNvSpPr>
          <p:nvPr/>
        </p:nvSpPr>
        <p:spPr bwMode="auto">
          <a:xfrm>
            <a:off x="2158544" y="4579349"/>
            <a:ext cx="495328" cy="161583"/>
          </a:xfrm>
          <a:prstGeom prst="rect">
            <a:avLst/>
          </a:prstGeom>
          <a:noFill/>
          <a:ln w="9525">
            <a:noFill/>
            <a:miter lim="800000"/>
          </a:ln>
        </p:spPr>
        <p:txBody>
          <a:bodyPr wrap="none" lIns="0" tIns="0" rIns="0" bIns="0">
            <a:spAutoFit/>
          </a:bodyPr>
          <a:lstStyle/>
          <a:p>
            <a:pPr eaLnBrk="1" hangingPunct="1"/>
            <a:r>
              <a:rPr lang="en-US" sz="1050" b="1">
                <a:solidFill>
                  <a:srgbClr val="000000"/>
                </a:solidFill>
                <a:latin typeface="Arial" panose="020B0604020202020204" pitchFamily="34" charset="0"/>
                <a:cs typeface="Arial" panose="020B0604020202020204" pitchFamily="34" charset="0"/>
              </a:rPr>
              <a:t>Buyer’s</a:t>
            </a:r>
            <a:endParaRPr lang="en-US" sz="1050" b="1">
              <a:latin typeface="Arial" panose="020B0604020202020204" pitchFamily="34" charset="0"/>
              <a:cs typeface="Arial" panose="020B0604020202020204" pitchFamily="34" charset="0"/>
            </a:endParaRPr>
          </a:p>
        </p:txBody>
      </p:sp>
      <p:sp>
        <p:nvSpPr>
          <p:cNvPr id="14" name="Rectangle 11"/>
          <p:cNvSpPr>
            <a:spLocks noChangeArrowheads="1"/>
          </p:cNvSpPr>
          <p:nvPr/>
        </p:nvSpPr>
        <p:spPr bwMode="auto">
          <a:xfrm>
            <a:off x="2319279" y="4749608"/>
            <a:ext cx="375103" cy="161583"/>
          </a:xfrm>
          <a:prstGeom prst="rect">
            <a:avLst/>
          </a:prstGeom>
          <a:noFill/>
          <a:ln w="9525">
            <a:noFill/>
            <a:miter lim="800000"/>
          </a:ln>
        </p:spPr>
        <p:txBody>
          <a:bodyPr wrap="none" lIns="0" tIns="0" rIns="0" bIns="0">
            <a:spAutoFit/>
          </a:bodyPr>
          <a:lstStyle/>
          <a:p>
            <a:pPr eaLnBrk="1" hangingPunct="1"/>
            <a:r>
              <a:rPr lang="en-US" sz="1050" b="1">
                <a:solidFill>
                  <a:srgbClr val="000000"/>
                </a:solidFill>
                <a:latin typeface="Arial" panose="020B0604020202020204" pitchFamily="34" charset="0"/>
                <a:cs typeface="Arial" panose="020B0604020202020204" pitchFamily="34" charset="0"/>
              </a:rPr>
              <a:t>target</a:t>
            </a:r>
            <a:endParaRPr lang="en-US" sz="1050" b="1">
              <a:latin typeface="Arial" panose="020B0604020202020204" pitchFamily="34" charset="0"/>
              <a:cs typeface="Arial" panose="020B0604020202020204" pitchFamily="34" charset="0"/>
            </a:endParaRPr>
          </a:p>
        </p:txBody>
      </p:sp>
      <p:sp>
        <p:nvSpPr>
          <p:cNvPr id="15" name="Rectangle 12"/>
          <p:cNvSpPr>
            <a:spLocks noChangeArrowheads="1"/>
          </p:cNvSpPr>
          <p:nvPr/>
        </p:nvSpPr>
        <p:spPr bwMode="auto">
          <a:xfrm>
            <a:off x="2350235" y="4918677"/>
            <a:ext cx="327013" cy="161583"/>
          </a:xfrm>
          <a:prstGeom prst="rect">
            <a:avLst/>
          </a:prstGeom>
          <a:noFill/>
          <a:ln w="9525">
            <a:noFill/>
            <a:miter lim="800000"/>
          </a:ln>
        </p:spPr>
        <p:txBody>
          <a:bodyPr wrap="none" lIns="0" tIns="0" rIns="0" bIns="0">
            <a:spAutoFit/>
          </a:bodyPr>
          <a:lstStyle/>
          <a:p>
            <a:pPr eaLnBrk="1" hangingPunct="1"/>
            <a:r>
              <a:rPr lang="en-US" sz="1050" b="1">
                <a:solidFill>
                  <a:srgbClr val="000000"/>
                </a:solidFill>
                <a:latin typeface="Arial" panose="020B0604020202020204" pitchFamily="34" charset="0"/>
                <a:cs typeface="Arial" panose="020B0604020202020204" pitchFamily="34" charset="0"/>
              </a:rPr>
              <a:t>point</a:t>
            </a:r>
            <a:endParaRPr lang="en-US" sz="1050" b="1">
              <a:latin typeface="Arial" panose="020B0604020202020204" pitchFamily="34" charset="0"/>
              <a:cs typeface="Arial" panose="020B0604020202020204" pitchFamily="34" charset="0"/>
            </a:endParaRPr>
          </a:p>
        </p:txBody>
      </p:sp>
      <p:sp>
        <p:nvSpPr>
          <p:cNvPr id="16" name="Line 13"/>
          <p:cNvSpPr>
            <a:spLocks noChangeShapeType="1"/>
          </p:cNvSpPr>
          <p:nvPr/>
        </p:nvSpPr>
        <p:spPr bwMode="auto">
          <a:xfrm flipV="1">
            <a:off x="2538354" y="4423376"/>
            <a:ext cx="1190" cy="142875"/>
          </a:xfrm>
          <a:prstGeom prst="line">
            <a:avLst/>
          </a:prstGeom>
          <a:noFill/>
          <a:ln w="47625">
            <a:solidFill>
              <a:srgbClr val="FC9A66"/>
            </a:solidFill>
            <a:round/>
          </a:ln>
        </p:spPr>
        <p:txBody>
          <a:bodyPr/>
          <a:lstStyle/>
          <a:p>
            <a:endParaRPr lang="en-US" sz="1350">
              <a:latin typeface="Arial" panose="020B0604020202020204" pitchFamily="34" charset="0"/>
              <a:cs typeface="Arial" panose="020B0604020202020204" pitchFamily="34" charset="0"/>
            </a:endParaRPr>
          </a:p>
        </p:txBody>
      </p:sp>
      <p:sp>
        <p:nvSpPr>
          <p:cNvPr id="17" name="Freeform 14"/>
          <p:cNvSpPr/>
          <p:nvPr/>
        </p:nvSpPr>
        <p:spPr bwMode="auto">
          <a:xfrm>
            <a:off x="2475250" y="4254307"/>
            <a:ext cx="125016" cy="214313"/>
          </a:xfrm>
          <a:custGeom>
            <a:avLst/>
            <a:gdLst>
              <a:gd name="T0" fmla="*/ 30 w 105"/>
              <a:gd name="T1" fmla="*/ 93 h 180"/>
              <a:gd name="T2" fmla="*/ 30 w 105"/>
              <a:gd name="T3" fmla="*/ 93 h 180"/>
              <a:gd name="T4" fmla="*/ 15 w 105"/>
              <a:gd name="T5" fmla="*/ 138 h 180"/>
              <a:gd name="T6" fmla="*/ 0 w 105"/>
              <a:gd name="T7" fmla="*/ 180 h 180"/>
              <a:gd name="T8" fmla="*/ 105 w 105"/>
              <a:gd name="T9" fmla="*/ 180 h 180"/>
              <a:gd name="T10" fmla="*/ 105 w 105"/>
              <a:gd name="T11" fmla="*/ 180 h 180"/>
              <a:gd name="T12" fmla="*/ 94 w 105"/>
              <a:gd name="T13" fmla="*/ 146 h 180"/>
              <a:gd name="T14" fmla="*/ 75 w 105"/>
              <a:gd name="T15" fmla="*/ 93 h 180"/>
              <a:gd name="T16" fmla="*/ 75 w 105"/>
              <a:gd name="T17" fmla="*/ 93 h 180"/>
              <a:gd name="T18" fmla="*/ 60 w 105"/>
              <a:gd name="T19" fmla="*/ 41 h 180"/>
              <a:gd name="T20" fmla="*/ 53 w 105"/>
              <a:gd name="T21" fmla="*/ 0 h 180"/>
              <a:gd name="T22" fmla="*/ 53 w 105"/>
              <a:gd name="T23" fmla="*/ 0 h 180"/>
              <a:gd name="T24" fmla="*/ 45 w 105"/>
              <a:gd name="T25" fmla="*/ 41 h 180"/>
              <a:gd name="T26" fmla="*/ 30 w 105"/>
              <a:gd name="T27" fmla="*/ 93 h 180"/>
              <a:gd name="T28" fmla="*/ 30 w 105"/>
              <a:gd name="T29" fmla="*/ 93 h 180"/>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w 105"/>
              <a:gd name="T46" fmla="*/ 0 h 180"/>
              <a:gd name="T47" fmla="*/ 105 w 105"/>
              <a:gd name="T48" fmla="*/ 180 h 180"/>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T45" t="T46" r="T47" b="T48"/>
            <a:pathLst>
              <a:path w="105" h="180">
                <a:moveTo>
                  <a:pt x="30" y="93"/>
                </a:moveTo>
                <a:lnTo>
                  <a:pt x="30" y="93"/>
                </a:lnTo>
                <a:lnTo>
                  <a:pt x="15" y="138"/>
                </a:lnTo>
                <a:lnTo>
                  <a:pt x="0" y="180"/>
                </a:lnTo>
                <a:lnTo>
                  <a:pt x="105" y="180"/>
                </a:lnTo>
                <a:lnTo>
                  <a:pt x="94" y="146"/>
                </a:lnTo>
                <a:lnTo>
                  <a:pt x="75" y="93"/>
                </a:lnTo>
                <a:lnTo>
                  <a:pt x="60" y="41"/>
                </a:lnTo>
                <a:lnTo>
                  <a:pt x="53" y="0"/>
                </a:lnTo>
                <a:lnTo>
                  <a:pt x="45" y="41"/>
                </a:lnTo>
                <a:lnTo>
                  <a:pt x="30" y="93"/>
                </a:lnTo>
                <a:close/>
              </a:path>
            </a:pathLst>
          </a:custGeom>
          <a:solidFill>
            <a:srgbClr val="FC9A66"/>
          </a:solidFill>
          <a:ln w="9525">
            <a:noFill/>
            <a:round/>
          </a:ln>
        </p:spPr>
        <p:txBody>
          <a:bodyPr/>
          <a:lstStyle/>
          <a:p>
            <a:endParaRPr lang="en-US" sz="1350">
              <a:latin typeface="Arial" panose="020B0604020202020204" pitchFamily="34" charset="0"/>
              <a:cs typeface="Arial" panose="020B0604020202020204" pitchFamily="34" charset="0"/>
            </a:endParaRPr>
          </a:p>
        </p:txBody>
      </p:sp>
      <p:sp>
        <p:nvSpPr>
          <p:cNvPr id="18" name="Rectangle 15"/>
          <p:cNvSpPr>
            <a:spLocks noChangeArrowheads="1"/>
          </p:cNvSpPr>
          <p:nvPr/>
        </p:nvSpPr>
        <p:spPr bwMode="auto">
          <a:xfrm>
            <a:off x="4101644" y="4592446"/>
            <a:ext cx="516167" cy="161583"/>
          </a:xfrm>
          <a:prstGeom prst="rect">
            <a:avLst/>
          </a:prstGeom>
          <a:noFill/>
          <a:ln w="9525">
            <a:noFill/>
            <a:miter lim="800000"/>
          </a:ln>
        </p:spPr>
        <p:txBody>
          <a:bodyPr wrap="none" lIns="0" tIns="0" rIns="0" bIns="0">
            <a:spAutoFit/>
          </a:bodyPr>
          <a:lstStyle/>
          <a:p>
            <a:pPr eaLnBrk="1" hangingPunct="1"/>
            <a:r>
              <a:rPr lang="en-US" sz="1050" b="1">
                <a:solidFill>
                  <a:srgbClr val="000000"/>
                </a:solidFill>
                <a:latin typeface="Arial" panose="020B0604020202020204" pitchFamily="34" charset="0"/>
                <a:cs typeface="Arial" panose="020B0604020202020204" pitchFamily="34" charset="0"/>
              </a:rPr>
              <a:t>Seller’s </a:t>
            </a:r>
            <a:endParaRPr lang="en-US" sz="1050" b="1">
              <a:latin typeface="Arial" panose="020B0604020202020204" pitchFamily="34" charset="0"/>
              <a:cs typeface="Arial" panose="020B0604020202020204" pitchFamily="34" charset="0"/>
            </a:endParaRPr>
          </a:p>
        </p:txBody>
      </p:sp>
      <p:sp>
        <p:nvSpPr>
          <p:cNvPr id="19" name="Rectangle 16"/>
          <p:cNvSpPr>
            <a:spLocks noChangeArrowheads="1"/>
          </p:cNvSpPr>
          <p:nvPr/>
        </p:nvSpPr>
        <p:spPr bwMode="auto">
          <a:xfrm>
            <a:off x="4052829" y="4749608"/>
            <a:ext cx="668453" cy="161583"/>
          </a:xfrm>
          <a:prstGeom prst="rect">
            <a:avLst/>
          </a:prstGeom>
          <a:noFill/>
          <a:ln w="9525">
            <a:noFill/>
            <a:miter lim="800000"/>
          </a:ln>
        </p:spPr>
        <p:txBody>
          <a:bodyPr wrap="none" lIns="0" tIns="0" rIns="0" bIns="0">
            <a:spAutoFit/>
          </a:bodyPr>
          <a:lstStyle/>
          <a:p>
            <a:pPr eaLnBrk="1" hangingPunct="1"/>
            <a:r>
              <a:rPr lang="en-US" sz="1050" b="1">
                <a:solidFill>
                  <a:srgbClr val="000000"/>
                </a:solidFill>
                <a:latin typeface="Arial" panose="020B0604020202020204" pitchFamily="34" charset="0"/>
                <a:cs typeface="Arial" panose="020B0604020202020204" pitchFamily="34" charset="0"/>
              </a:rPr>
              <a:t>resistance</a:t>
            </a:r>
            <a:endParaRPr lang="en-US" sz="1050" b="1">
              <a:latin typeface="Arial" panose="020B0604020202020204" pitchFamily="34" charset="0"/>
              <a:cs typeface="Arial" panose="020B0604020202020204" pitchFamily="34" charset="0"/>
            </a:endParaRPr>
          </a:p>
        </p:txBody>
      </p:sp>
      <p:sp>
        <p:nvSpPr>
          <p:cNvPr id="20" name="Rectangle 17"/>
          <p:cNvSpPr>
            <a:spLocks noChangeArrowheads="1"/>
          </p:cNvSpPr>
          <p:nvPr/>
        </p:nvSpPr>
        <p:spPr bwMode="auto">
          <a:xfrm>
            <a:off x="4226660" y="4918677"/>
            <a:ext cx="327013" cy="161583"/>
          </a:xfrm>
          <a:prstGeom prst="rect">
            <a:avLst/>
          </a:prstGeom>
          <a:noFill/>
          <a:ln w="9525">
            <a:noFill/>
            <a:miter lim="800000"/>
          </a:ln>
        </p:spPr>
        <p:txBody>
          <a:bodyPr wrap="none" lIns="0" tIns="0" rIns="0" bIns="0">
            <a:spAutoFit/>
          </a:bodyPr>
          <a:lstStyle/>
          <a:p>
            <a:pPr eaLnBrk="1" hangingPunct="1"/>
            <a:r>
              <a:rPr lang="en-US" sz="1050" b="1">
                <a:solidFill>
                  <a:srgbClr val="000000"/>
                </a:solidFill>
                <a:latin typeface="Arial" panose="020B0604020202020204" pitchFamily="34" charset="0"/>
                <a:cs typeface="Arial" panose="020B0604020202020204" pitchFamily="34" charset="0"/>
              </a:rPr>
              <a:t>point</a:t>
            </a:r>
            <a:endParaRPr lang="en-US" sz="1050" b="1">
              <a:latin typeface="Arial" panose="020B0604020202020204" pitchFamily="34" charset="0"/>
              <a:cs typeface="Arial" panose="020B0604020202020204" pitchFamily="34" charset="0"/>
            </a:endParaRPr>
          </a:p>
        </p:txBody>
      </p:sp>
      <p:sp>
        <p:nvSpPr>
          <p:cNvPr id="21" name="Line 18"/>
          <p:cNvSpPr>
            <a:spLocks noChangeShapeType="1"/>
          </p:cNvSpPr>
          <p:nvPr/>
        </p:nvSpPr>
        <p:spPr bwMode="auto">
          <a:xfrm flipV="1">
            <a:off x="4432638" y="4423376"/>
            <a:ext cx="1191" cy="142875"/>
          </a:xfrm>
          <a:prstGeom prst="line">
            <a:avLst/>
          </a:prstGeom>
          <a:noFill/>
          <a:ln w="47625">
            <a:solidFill>
              <a:srgbClr val="FC9A66"/>
            </a:solidFill>
            <a:round/>
          </a:ln>
        </p:spPr>
        <p:txBody>
          <a:bodyPr/>
          <a:lstStyle/>
          <a:p>
            <a:endParaRPr lang="en-US" sz="1350">
              <a:latin typeface="Arial" panose="020B0604020202020204" pitchFamily="34" charset="0"/>
              <a:cs typeface="Arial" panose="020B0604020202020204" pitchFamily="34" charset="0"/>
            </a:endParaRPr>
          </a:p>
        </p:txBody>
      </p:sp>
      <p:sp>
        <p:nvSpPr>
          <p:cNvPr id="22" name="Freeform 19"/>
          <p:cNvSpPr/>
          <p:nvPr/>
        </p:nvSpPr>
        <p:spPr bwMode="auto">
          <a:xfrm>
            <a:off x="4369536" y="4254307"/>
            <a:ext cx="125015" cy="214313"/>
          </a:xfrm>
          <a:custGeom>
            <a:avLst/>
            <a:gdLst>
              <a:gd name="T0" fmla="*/ 30 w 105"/>
              <a:gd name="T1" fmla="*/ 93 h 180"/>
              <a:gd name="T2" fmla="*/ 30 w 105"/>
              <a:gd name="T3" fmla="*/ 93 h 180"/>
              <a:gd name="T4" fmla="*/ 15 w 105"/>
              <a:gd name="T5" fmla="*/ 138 h 180"/>
              <a:gd name="T6" fmla="*/ 0 w 105"/>
              <a:gd name="T7" fmla="*/ 180 h 180"/>
              <a:gd name="T8" fmla="*/ 105 w 105"/>
              <a:gd name="T9" fmla="*/ 180 h 180"/>
              <a:gd name="T10" fmla="*/ 105 w 105"/>
              <a:gd name="T11" fmla="*/ 180 h 180"/>
              <a:gd name="T12" fmla="*/ 94 w 105"/>
              <a:gd name="T13" fmla="*/ 146 h 180"/>
              <a:gd name="T14" fmla="*/ 75 w 105"/>
              <a:gd name="T15" fmla="*/ 93 h 180"/>
              <a:gd name="T16" fmla="*/ 75 w 105"/>
              <a:gd name="T17" fmla="*/ 93 h 180"/>
              <a:gd name="T18" fmla="*/ 60 w 105"/>
              <a:gd name="T19" fmla="*/ 41 h 180"/>
              <a:gd name="T20" fmla="*/ 53 w 105"/>
              <a:gd name="T21" fmla="*/ 0 h 180"/>
              <a:gd name="T22" fmla="*/ 53 w 105"/>
              <a:gd name="T23" fmla="*/ 0 h 180"/>
              <a:gd name="T24" fmla="*/ 45 w 105"/>
              <a:gd name="T25" fmla="*/ 41 h 180"/>
              <a:gd name="T26" fmla="*/ 30 w 105"/>
              <a:gd name="T27" fmla="*/ 93 h 180"/>
              <a:gd name="T28" fmla="*/ 30 w 105"/>
              <a:gd name="T29" fmla="*/ 93 h 180"/>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w 105"/>
              <a:gd name="T46" fmla="*/ 0 h 180"/>
              <a:gd name="T47" fmla="*/ 105 w 105"/>
              <a:gd name="T48" fmla="*/ 180 h 180"/>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T45" t="T46" r="T47" b="T48"/>
            <a:pathLst>
              <a:path w="105" h="180">
                <a:moveTo>
                  <a:pt x="30" y="93"/>
                </a:moveTo>
                <a:lnTo>
                  <a:pt x="30" y="93"/>
                </a:lnTo>
                <a:lnTo>
                  <a:pt x="15" y="138"/>
                </a:lnTo>
                <a:lnTo>
                  <a:pt x="0" y="180"/>
                </a:lnTo>
                <a:lnTo>
                  <a:pt x="105" y="180"/>
                </a:lnTo>
                <a:lnTo>
                  <a:pt x="94" y="146"/>
                </a:lnTo>
                <a:lnTo>
                  <a:pt x="75" y="93"/>
                </a:lnTo>
                <a:lnTo>
                  <a:pt x="60" y="41"/>
                </a:lnTo>
                <a:lnTo>
                  <a:pt x="53" y="0"/>
                </a:lnTo>
                <a:lnTo>
                  <a:pt x="45" y="41"/>
                </a:lnTo>
                <a:lnTo>
                  <a:pt x="30" y="93"/>
                </a:lnTo>
                <a:close/>
              </a:path>
            </a:pathLst>
          </a:custGeom>
          <a:solidFill>
            <a:srgbClr val="FC9A66"/>
          </a:solidFill>
          <a:ln w="9525">
            <a:noFill/>
            <a:round/>
          </a:ln>
        </p:spPr>
        <p:txBody>
          <a:bodyPr/>
          <a:lstStyle/>
          <a:p>
            <a:endParaRPr lang="en-US" sz="1350">
              <a:latin typeface="Arial" panose="020B0604020202020204" pitchFamily="34" charset="0"/>
              <a:cs typeface="Arial" panose="020B0604020202020204" pitchFamily="34" charset="0"/>
            </a:endParaRPr>
          </a:p>
        </p:txBody>
      </p:sp>
      <p:sp>
        <p:nvSpPr>
          <p:cNvPr id="23" name="Rectangle 20"/>
          <p:cNvSpPr>
            <a:spLocks noChangeArrowheads="1"/>
          </p:cNvSpPr>
          <p:nvPr/>
        </p:nvSpPr>
        <p:spPr bwMode="auto">
          <a:xfrm>
            <a:off x="5073194" y="4592446"/>
            <a:ext cx="495328" cy="161583"/>
          </a:xfrm>
          <a:prstGeom prst="rect">
            <a:avLst/>
          </a:prstGeom>
          <a:noFill/>
          <a:ln w="9525">
            <a:noFill/>
            <a:miter lim="800000"/>
          </a:ln>
        </p:spPr>
        <p:txBody>
          <a:bodyPr wrap="none" lIns="0" tIns="0" rIns="0" bIns="0">
            <a:spAutoFit/>
          </a:bodyPr>
          <a:lstStyle/>
          <a:p>
            <a:pPr eaLnBrk="1" hangingPunct="1"/>
            <a:r>
              <a:rPr lang="en-US" sz="1050" b="1">
                <a:solidFill>
                  <a:srgbClr val="000000"/>
                </a:solidFill>
                <a:latin typeface="Arial" panose="020B0604020202020204" pitchFamily="34" charset="0"/>
                <a:cs typeface="Arial" panose="020B0604020202020204" pitchFamily="34" charset="0"/>
              </a:rPr>
              <a:t>Buyer’s</a:t>
            </a:r>
            <a:endParaRPr lang="en-US" sz="1050" b="1">
              <a:latin typeface="Arial" panose="020B0604020202020204" pitchFamily="34" charset="0"/>
              <a:cs typeface="Arial" panose="020B0604020202020204" pitchFamily="34" charset="0"/>
            </a:endParaRPr>
          </a:p>
        </p:txBody>
      </p:sp>
      <p:sp>
        <p:nvSpPr>
          <p:cNvPr id="24" name="Rectangle 21"/>
          <p:cNvSpPr>
            <a:spLocks noChangeArrowheads="1"/>
          </p:cNvSpPr>
          <p:nvPr/>
        </p:nvSpPr>
        <p:spPr bwMode="auto">
          <a:xfrm>
            <a:off x="4994613" y="4749608"/>
            <a:ext cx="668453" cy="161583"/>
          </a:xfrm>
          <a:prstGeom prst="rect">
            <a:avLst/>
          </a:prstGeom>
          <a:noFill/>
          <a:ln w="9525">
            <a:noFill/>
            <a:miter lim="800000"/>
          </a:ln>
        </p:spPr>
        <p:txBody>
          <a:bodyPr wrap="none" lIns="0" tIns="0" rIns="0" bIns="0">
            <a:spAutoFit/>
          </a:bodyPr>
          <a:lstStyle/>
          <a:p>
            <a:pPr eaLnBrk="1" hangingPunct="1"/>
            <a:r>
              <a:rPr lang="en-US" sz="1050" b="1">
                <a:solidFill>
                  <a:srgbClr val="000000"/>
                </a:solidFill>
                <a:latin typeface="Arial" panose="020B0604020202020204" pitchFamily="34" charset="0"/>
                <a:cs typeface="Arial" panose="020B0604020202020204" pitchFamily="34" charset="0"/>
              </a:rPr>
              <a:t>resistance</a:t>
            </a:r>
            <a:endParaRPr lang="en-US" sz="1050" b="1">
              <a:latin typeface="Arial" panose="020B0604020202020204" pitchFamily="34" charset="0"/>
              <a:cs typeface="Arial" panose="020B0604020202020204" pitchFamily="34" charset="0"/>
            </a:endParaRPr>
          </a:p>
        </p:txBody>
      </p:sp>
      <p:sp>
        <p:nvSpPr>
          <p:cNvPr id="25" name="Rectangle 22"/>
          <p:cNvSpPr>
            <a:spLocks noChangeArrowheads="1"/>
          </p:cNvSpPr>
          <p:nvPr/>
        </p:nvSpPr>
        <p:spPr bwMode="auto">
          <a:xfrm>
            <a:off x="5164873" y="4918677"/>
            <a:ext cx="327013" cy="161583"/>
          </a:xfrm>
          <a:prstGeom prst="rect">
            <a:avLst/>
          </a:prstGeom>
          <a:noFill/>
          <a:ln w="9525">
            <a:noFill/>
            <a:miter lim="800000"/>
          </a:ln>
        </p:spPr>
        <p:txBody>
          <a:bodyPr wrap="none" lIns="0" tIns="0" rIns="0" bIns="0">
            <a:spAutoFit/>
          </a:bodyPr>
          <a:lstStyle/>
          <a:p>
            <a:pPr eaLnBrk="1" hangingPunct="1"/>
            <a:r>
              <a:rPr lang="en-US" sz="1050" b="1">
                <a:solidFill>
                  <a:srgbClr val="000000"/>
                </a:solidFill>
                <a:latin typeface="Arial" panose="020B0604020202020204" pitchFamily="34" charset="0"/>
                <a:cs typeface="Arial" panose="020B0604020202020204" pitchFamily="34" charset="0"/>
              </a:rPr>
              <a:t>point</a:t>
            </a:r>
            <a:endParaRPr lang="en-US" sz="1050" b="1">
              <a:latin typeface="Arial" panose="020B0604020202020204" pitchFamily="34" charset="0"/>
              <a:cs typeface="Arial" panose="020B0604020202020204" pitchFamily="34" charset="0"/>
            </a:endParaRPr>
          </a:p>
        </p:txBody>
      </p:sp>
      <p:sp>
        <p:nvSpPr>
          <p:cNvPr id="26" name="Line 23"/>
          <p:cNvSpPr>
            <a:spLocks noChangeShapeType="1"/>
          </p:cNvSpPr>
          <p:nvPr/>
        </p:nvSpPr>
        <p:spPr bwMode="auto">
          <a:xfrm flipV="1">
            <a:off x="5356563" y="4423376"/>
            <a:ext cx="1191" cy="142875"/>
          </a:xfrm>
          <a:prstGeom prst="line">
            <a:avLst/>
          </a:prstGeom>
          <a:noFill/>
          <a:ln w="47625">
            <a:solidFill>
              <a:srgbClr val="FC9A66"/>
            </a:solidFill>
            <a:round/>
          </a:ln>
        </p:spPr>
        <p:txBody>
          <a:bodyPr/>
          <a:lstStyle/>
          <a:p>
            <a:endParaRPr lang="en-US" sz="1350">
              <a:latin typeface="Arial" panose="020B0604020202020204" pitchFamily="34" charset="0"/>
              <a:cs typeface="Arial" panose="020B0604020202020204" pitchFamily="34" charset="0"/>
            </a:endParaRPr>
          </a:p>
        </p:txBody>
      </p:sp>
      <p:sp>
        <p:nvSpPr>
          <p:cNvPr id="27" name="Freeform 24"/>
          <p:cNvSpPr/>
          <p:nvPr/>
        </p:nvSpPr>
        <p:spPr bwMode="auto">
          <a:xfrm>
            <a:off x="5294650" y="4254307"/>
            <a:ext cx="125016" cy="214313"/>
          </a:xfrm>
          <a:custGeom>
            <a:avLst/>
            <a:gdLst>
              <a:gd name="T0" fmla="*/ 30 w 105"/>
              <a:gd name="T1" fmla="*/ 93 h 180"/>
              <a:gd name="T2" fmla="*/ 30 w 105"/>
              <a:gd name="T3" fmla="*/ 93 h 180"/>
              <a:gd name="T4" fmla="*/ 15 w 105"/>
              <a:gd name="T5" fmla="*/ 138 h 180"/>
              <a:gd name="T6" fmla="*/ 0 w 105"/>
              <a:gd name="T7" fmla="*/ 180 h 180"/>
              <a:gd name="T8" fmla="*/ 105 w 105"/>
              <a:gd name="T9" fmla="*/ 180 h 180"/>
              <a:gd name="T10" fmla="*/ 105 w 105"/>
              <a:gd name="T11" fmla="*/ 180 h 180"/>
              <a:gd name="T12" fmla="*/ 90 w 105"/>
              <a:gd name="T13" fmla="*/ 146 h 180"/>
              <a:gd name="T14" fmla="*/ 71 w 105"/>
              <a:gd name="T15" fmla="*/ 93 h 180"/>
              <a:gd name="T16" fmla="*/ 71 w 105"/>
              <a:gd name="T17" fmla="*/ 93 h 180"/>
              <a:gd name="T18" fmla="*/ 60 w 105"/>
              <a:gd name="T19" fmla="*/ 41 h 180"/>
              <a:gd name="T20" fmla="*/ 52 w 105"/>
              <a:gd name="T21" fmla="*/ 0 h 180"/>
              <a:gd name="T22" fmla="*/ 52 w 105"/>
              <a:gd name="T23" fmla="*/ 0 h 180"/>
              <a:gd name="T24" fmla="*/ 45 w 105"/>
              <a:gd name="T25" fmla="*/ 41 h 180"/>
              <a:gd name="T26" fmla="*/ 30 w 105"/>
              <a:gd name="T27" fmla="*/ 93 h 180"/>
              <a:gd name="T28" fmla="*/ 30 w 105"/>
              <a:gd name="T29" fmla="*/ 93 h 180"/>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w 105"/>
              <a:gd name="T46" fmla="*/ 0 h 180"/>
              <a:gd name="T47" fmla="*/ 105 w 105"/>
              <a:gd name="T48" fmla="*/ 180 h 180"/>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T45" t="T46" r="T47" b="T48"/>
            <a:pathLst>
              <a:path w="105" h="180">
                <a:moveTo>
                  <a:pt x="30" y="93"/>
                </a:moveTo>
                <a:lnTo>
                  <a:pt x="30" y="93"/>
                </a:lnTo>
                <a:lnTo>
                  <a:pt x="15" y="138"/>
                </a:lnTo>
                <a:lnTo>
                  <a:pt x="0" y="180"/>
                </a:lnTo>
                <a:lnTo>
                  <a:pt x="105" y="180"/>
                </a:lnTo>
                <a:lnTo>
                  <a:pt x="90" y="146"/>
                </a:lnTo>
                <a:lnTo>
                  <a:pt x="71" y="93"/>
                </a:lnTo>
                <a:lnTo>
                  <a:pt x="60" y="41"/>
                </a:lnTo>
                <a:lnTo>
                  <a:pt x="52" y="0"/>
                </a:lnTo>
                <a:lnTo>
                  <a:pt x="45" y="41"/>
                </a:lnTo>
                <a:lnTo>
                  <a:pt x="30" y="93"/>
                </a:lnTo>
                <a:close/>
              </a:path>
            </a:pathLst>
          </a:custGeom>
          <a:solidFill>
            <a:srgbClr val="FC9A66"/>
          </a:solidFill>
          <a:ln w="9525">
            <a:noFill/>
            <a:round/>
          </a:ln>
        </p:spPr>
        <p:txBody>
          <a:bodyPr/>
          <a:lstStyle/>
          <a:p>
            <a:endParaRPr lang="en-US" sz="1350">
              <a:latin typeface="Arial" panose="020B0604020202020204" pitchFamily="34" charset="0"/>
              <a:cs typeface="Arial" panose="020B0604020202020204" pitchFamily="34" charset="0"/>
            </a:endParaRPr>
          </a:p>
        </p:txBody>
      </p:sp>
      <p:sp>
        <p:nvSpPr>
          <p:cNvPr id="28" name="Rectangle 25"/>
          <p:cNvSpPr>
            <a:spLocks noChangeArrowheads="1"/>
          </p:cNvSpPr>
          <p:nvPr/>
        </p:nvSpPr>
        <p:spPr bwMode="auto">
          <a:xfrm>
            <a:off x="6879373" y="4579349"/>
            <a:ext cx="479298" cy="161583"/>
          </a:xfrm>
          <a:prstGeom prst="rect">
            <a:avLst/>
          </a:prstGeom>
          <a:noFill/>
          <a:ln w="9525">
            <a:noFill/>
            <a:miter lim="800000"/>
          </a:ln>
        </p:spPr>
        <p:txBody>
          <a:bodyPr wrap="none" lIns="0" tIns="0" rIns="0" bIns="0">
            <a:spAutoFit/>
          </a:bodyPr>
          <a:lstStyle/>
          <a:p>
            <a:pPr eaLnBrk="1" hangingPunct="1"/>
            <a:r>
              <a:rPr lang="en-US" sz="1050" b="1">
                <a:solidFill>
                  <a:srgbClr val="000000"/>
                </a:solidFill>
                <a:latin typeface="Arial" panose="020B0604020202020204" pitchFamily="34" charset="0"/>
                <a:cs typeface="Arial" panose="020B0604020202020204" pitchFamily="34" charset="0"/>
              </a:rPr>
              <a:t>Seller’s</a:t>
            </a:r>
            <a:endParaRPr lang="en-US" sz="1050" b="1">
              <a:latin typeface="Arial" panose="020B0604020202020204" pitchFamily="34" charset="0"/>
              <a:cs typeface="Arial" panose="020B0604020202020204" pitchFamily="34" charset="0"/>
            </a:endParaRPr>
          </a:p>
        </p:txBody>
      </p:sp>
      <p:sp>
        <p:nvSpPr>
          <p:cNvPr id="29" name="Rectangle 26"/>
          <p:cNvSpPr>
            <a:spLocks noChangeArrowheads="1"/>
          </p:cNvSpPr>
          <p:nvPr/>
        </p:nvSpPr>
        <p:spPr bwMode="auto">
          <a:xfrm>
            <a:off x="7031772" y="4749608"/>
            <a:ext cx="375103" cy="161583"/>
          </a:xfrm>
          <a:prstGeom prst="rect">
            <a:avLst/>
          </a:prstGeom>
          <a:noFill/>
          <a:ln w="9525">
            <a:noFill/>
            <a:miter lim="800000"/>
          </a:ln>
        </p:spPr>
        <p:txBody>
          <a:bodyPr wrap="none" lIns="0" tIns="0" rIns="0" bIns="0">
            <a:spAutoFit/>
          </a:bodyPr>
          <a:lstStyle/>
          <a:p>
            <a:pPr eaLnBrk="1" hangingPunct="1"/>
            <a:r>
              <a:rPr lang="en-US" sz="1050" b="1">
                <a:solidFill>
                  <a:srgbClr val="000000"/>
                </a:solidFill>
                <a:latin typeface="Arial" panose="020B0604020202020204" pitchFamily="34" charset="0"/>
                <a:cs typeface="Arial" panose="020B0604020202020204" pitchFamily="34" charset="0"/>
              </a:rPr>
              <a:t>target</a:t>
            </a:r>
            <a:endParaRPr lang="en-US" sz="1050" b="1">
              <a:latin typeface="Arial" panose="020B0604020202020204" pitchFamily="34" charset="0"/>
              <a:cs typeface="Arial" panose="020B0604020202020204" pitchFamily="34" charset="0"/>
            </a:endParaRPr>
          </a:p>
        </p:txBody>
      </p:sp>
      <p:sp>
        <p:nvSpPr>
          <p:cNvPr id="30" name="Rectangle 27"/>
          <p:cNvSpPr>
            <a:spLocks noChangeArrowheads="1"/>
          </p:cNvSpPr>
          <p:nvPr/>
        </p:nvSpPr>
        <p:spPr bwMode="auto">
          <a:xfrm>
            <a:off x="7062729" y="4918677"/>
            <a:ext cx="327013" cy="161583"/>
          </a:xfrm>
          <a:prstGeom prst="rect">
            <a:avLst/>
          </a:prstGeom>
          <a:noFill/>
          <a:ln w="9525">
            <a:noFill/>
            <a:miter lim="800000"/>
          </a:ln>
        </p:spPr>
        <p:txBody>
          <a:bodyPr wrap="none" lIns="0" tIns="0" rIns="0" bIns="0">
            <a:spAutoFit/>
          </a:bodyPr>
          <a:lstStyle/>
          <a:p>
            <a:pPr eaLnBrk="1" hangingPunct="1"/>
            <a:r>
              <a:rPr lang="en-US" sz="1050" b="1">
                <a:solidFill>
                  <a:srgbClr val="000000"/>
                </a:solidFill>
                <a:latin typeface="Arial" panose="020B0604020202020204" pitchFamily="34" charset="0"/>
                <a:cs typeface="Arial" panose="020B0604020202020204" pitchFamily="34" charset="0"/>
              </a:rPr>
              <a:t>point</a:t>
            </a:r>
            <a:endParaRPr lang="en-US" sz="1050" b="1">
              <a:latin typeface="Arial" panose="020B0604020202020204" pitchFamily="34" charset="0"/>
              <a:cs typeface="Arial" panose="020B0604020202020204" pitchFamily="34" charset="0"/>
            </a:endParaRPr>
          </a:p>
        </p:txBody>
      </p:sp>
      <p:sp>
        <p:nvSpPr>
          <p:cNvPr id="31" name="Line 28"/>
          <p:cNvSpPr>
            <a:spLocks noChangeShapeType="1"/>
          </p:cNvSpPr>
          <p:nvPr/>
        </p:nvSpPr>
        <p:spPr bwMode="auto">
          <a:xfrm flipV="1">
            <a:off x="7250848" y="4423376"/>
            <a:ext cx="1190" cy="142875"/>
          </a:xfrm>
          <a:prstGeom prst="line">
            <a:avLst/>
          </a:prstGeom>
          <a:noFill/>
          <a:ln w="47625">
            <a:solidFill>
              <a:srgbClr val="FC9A66"/>
            </a:solidFill>
            <a:round/>
          </a:ln>
        </p:spPr>
        <p:txBody>
          <a:bodyPr/>
          <a:lstStyle/>
          <a:p>
            <a:endParaRPr lang="en-US" sz="1350">
              <a:latin typeface="Arial" panose="020B0604020202020204" pitchFamily="34" charset="0"/>
              <a:cs typeface="Arial" panose="020B0604020202020204" pitchFamily="34" charset="0"/>
            </a:endParaRPr>
          </a:p>
        </p:txBody>
      </p:sp>
      <p:sp>
        <p:nvSpPr>
          <p:cNvPr id="32" name="Freeform 29"/>
          <p:cNvSpPr/>
          <p:nvPr/>
        </p:nvSpPr>
        <p:spPr bwMode="auto">
          <a:xfrm>
            <a:off x="7187744" y="4254307"/>
            <a:ext cx="125016" cy="214313"/>
          </a:xfrm>
          <a:custGeom>
            <a:avLst/>
            <a:gdLst>
              <a:gd name="T0" fmla="*/ 30 w 105"/>
              <a:gd name="T1" fmla="*/ 93 h 180"/>
              <a:gd name="T2" fmla="*/ 30 w 105"/>
              <a:gd name="T3" fmla="*/ 93 h 180"/>
              <a:gd name="T4" fmla="*/ 15 w 105"/>
              <a:gd name="T5" fmla="*/ 138 h 180"/>
              <a:gd name="T6" fmla="*/ 0 w 105"/>
              <a:gd name="T7" fmla="*/ 180 h 180"/>
              <a:gd name="T8" fmla="*/ 105 w 105"/>
              <a:gd name="T9" fmla="*/ 180 h 180"/>
              <a:gd name="T10" fmla="*/ 105 w 105"/>
              <a:gd name="T11" fmla="*/ 180 h 180"/>
              <a:gd name="T12" fmla="*/ 94 w 105"/>
              <a:gd name="T13" fmla="*/ 146 h 180"/>
              <a:gd name="T14" fmla="*/ 75 w 105"/>
              <a:gd name="T15" fmla="*/ 93 h 180"/>
              <a:gd name="T16" fmla="*/ 75 w 105"/>
              <a:gd name="T17" fmla="*/ 93 h 180"/>
              <a:gd name="T18" fmla="*/ 60 w 105"/>
              <a:gd name="T19" fmla="*/ 41 h 180"/>
              <a:gd name="T20" fmla="*/ 53 w 105"/>
              <a:gd name="T21" fmla="*/ 0 h 180"/>
              <a:gd name="T22" fmla="*/ 53 w 105"/>
              <a:gd name="T23" fmla="*/ 0 h 180"/>
              <a:gd name="T24" fmla="*/ 45 w 105"/>
              <a:gd name="T25" fmla="*/ 41 h 180"/>
              <a:gd name="T26" fmla="*/ 30 w 105"/>
              <a:gd name="T27" fmla="*/ 93 h 180"/>
              <a:gd name="T28" fmla="*/ 30 w 105"/>
              <a:gd name="T29" fmla="*/ 93 h 180"/>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w 105"/>
              <a:gd name="T46" fmla="*/ 0 h 180"/>
              <a:gd name="T47" fmla="*/ 105 w 105"/>
              <a:gd name="T48" fmla="*/ 180 h 180"/>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T45" t="T46" r="T47" b="T48"/>
            <a:pathLst>
              <a:path w="105" h="180">
                <a:moveTo>
                  <a:pt x="30" y="93"/>
                </a:moveTo>
                <a:lnTo>
                  <a:pt x="30" y="93"/>
                </a:lnTo>
                <a:lnTo>
                  <a:pt x="15" y="138"/>
                </a:lnTo>
                <a:lnTo>
                  <a:pt x="0" y="180"/>
                </a:lnTo>
                <a:lnTo>
                  <a:pt x="105" y="180"/>
                </a:lnTo>
                <a:lnTo>
                  <a:pt x="94" y="146"/>
                </a:lnTo>
                <a:lnTo>
                  <a:pt x="75" y="93"/>
                </a:lnTo>
                <a:lnTo>
                  <a:pt x="60" y="41"/>
                </a:lnTo>
                <a:lnTo>
                  <a:pt x="53" y="0"/>
                </a:lnTo>
                <a:lnTo>
                  <a:pt x="45" y="41"/>
                </a:lnTo>
                <a:lnTo>
                  <a:pt x="30" y="93"/>
                </a:lnTo>
                <a:close/>
              </a:path>
            </a:pathLst>
          </a:custGeom>
          <a:solidFill>
            <a:srgbClr val="FC9A66"/>
          </a:solidFill>
          <a:ln w="9525">
            <a:noFill/>
            <a:round/>
          </a:ln>
        </p:spPr>
        <p:txBody>
          <a:bodyPr/>
          <a:lstStyle/>
          <a:p>
            <a:endParaRPr lang="en-US" sz="1350">
              <a:latin typeface="Arial" panose="020B0604020202020204" pitchFamily="34" charset="0"/>
              <a:cs typeface="Arial" panose="020B0604020202020204" pitchFamily="34" charset="0"/>
            </a:endParaRPr>
          </a:p>
        </p:txBody>
      </p:sp>
      <p:sp>
        <p:nvSpPr>
          <p:cNvPr id="33" name="Rectangle 30"/>
          <p:cNvSpPr>
            <a:spLocks noChangeArrowheads="1"/>
          </p:cNvSpPr>
          <p:nvPr/>
        </p:nvSpPr>
        <p:spPr bwMode="auto">
          <a:xfrm>
            <a:off x="2387144" y="3277996"/>
            <a:ext cx="301365" cy="161583"/>
          </a:xfrm>
          <a:prstGeom prst="rect">
            <a:avLst/>
          </a:prstGeom>
          <a:noFill/>
          <a:ln w="9525">
            <a:noFill/>
            <a:miter lim="800000"/>
          </a:ln>
        </p:spPr>
        <p:txBody>
          <a:bodyPr wrap="none" lIns="0" tIns="0" rIns="0" bIns="0">
            <a:spAutoFit/>
          </a:bodyPr>
          <a:lstStyle/>
          <a:p>
            <a:pPr eaLnBrk="1" hangingPunct="1"/>
            <a:r>
              <a:rPr lang="en-US" sz="1050" b="1">
                <a:latin typeface="Arial" panose="020B0604020202020204" pitchFamily="34" charset="0"/>
                <a:cs typeface="Arial" panose="020B0604020202020204" pitchFamily="34" charset="0"/>
              </a:rPr>
              <a:t>$400</a:t>
            </a:r>
            <a:endParaRPr lang="en-US" sz="1050" b="1">
              <a:latin typeface="Arial" panose="020B0604020202020204" pitchFamily="34" charset="0"/>
              <a:cs typeface="Arial" panose="020B0604020202020204" pitchFamily="34" charset="0"/>
            </a:endParaRPr>
          </a:p>
        </p:txBody>
      </p:sp>
      <p:sp>
        <p:nvSpPr>
          <p:cNvPr id="34" name="Rectangle 31"/>
          <p:cNvSpPr>
            <a:spLocks noChangeArrowheads="1"/>
          </p:cNvSpPr>
          <p:nvPr/>
        </p:nvSpPr>
        <p:spPr bwMode="auto">
          <a:xfrm>
            <a:off x="4158794" y="3277996"/>
            <a:ext cx="301365" cy="161583"/>
          </a:xfrm>
          <a:prstGeom prst="rect">
            <a:avLst/>
          </a:prstGeom>
          <a:noFill/>
          <a:ln w="9525">
            <a:noFill/>
            <a:miter lim="800000"/>
          </a:ln>
        </p:spPr>
        <p:txBody>
          <a:bodyPr wrap="none" lIns="0" tIns="0" rIns="0" bIns="0">
            <a:spAutoFit/>
          </a:bodyPr>
          <a:lstStyle/>
          <a:p>
            <a:pPr eaLnBrk="1" hangingPunct="1"/>
            <a:r>
              <a:rPr lang="en-US" sz="1050" b="1">
                <a:latin typeface="Arial" panose="020B0604020202020204" pitchFamily="34" charset="0"/>
                <a:cs typeface="Arial" panose="020B0604020202020204" pitchFamily="34" charset="0"/>
              </a:rPr>
              <a:t>$475</a:t>
            </a:r>
            <a:endParaRPr lang="en-US" sz="1050" b="1">
              <a:latin typeface="Arial" panose="020B0604020202020204" pitchFamily="34" charset="0"/>
              <a:cs typeface="Arial" panose="020B0604020202020204" pitchFamily="34" charset="0"/>
            </a:endParaRPr>
          </a:p>
        </p:txBody>
      </p:sp>
      <p:sp>
        <p:nvSpPr>
          <p:cNvPr id="35" name="Rectangle 32"/>
          <p:cNvSpPr>
            <a:spLocks noChangeArrowheads="1"/>
          </p:cNvSpPr>
          <p:nvPr/>
        </p:nvSpPr>
        <p:spPr bwMode="auto">
          <a:xfrm>
            <a:off x="5130344" y="3277996"/>
            <a:ext cx="301365" cy="161583"/>
          </a:xfrm>
          <a:prstGeom prst="rect">
            <a:avLst/>
          </a:prstGeom>
          <a:noFill/>
          <a:ln w="9525">
            <a:noFill/>
            <a:miter lim="800000"/>
          </a:ln>
        </p:spPr>
        <p:txBody>
          <a:bodyPr wrap="none" lIns="0" tIns="0" rIns="0" bIns="0">
            <a:spAutoFit/>
          </a:bodyPr>
          <a:lstStyle/>
          <a:p>
            <a:pPr eaLnBrk="1" hangingPunct="1"/>
            <a:r>
              <a:rPr lang="en-US" sz="1050" b="1">
                <a:latin typeface="Arial" panose="020B0604020202020204" pitchFamily="34" charset="0"/>
                <a:cs typeface="Arial" panose="020B0604020202020204" pitchFamily="34" charset="0"/>
              </a:rPr>
              <a:t>$525</a:t>
            </a:r>
            <a:endParaRPr lang="en-US" sz="1050" b="1">
              <a:latin typeface="Arial" panose="020B0604020202020204" pitchFamily="34" charset="0"/>
              <a:cs typeface="Arial" panose="020B0604020202020204" pitchFamily="34" charset="0"/>
            </a:endParaRPr>
          </a:p>
        </p:txBody>
      </p:sp>
      <p:sp>
        <p:nvSpPr>
          <p:cNvPr id="36" name="Rectangle 33"/>
          <p:cNvSpPr>
            <a:spLocks noChangeArrowheads="1"/>
          </p:cNvSpPr>
          <p:nvPr/>
        </p:nvSpPr>
        <p:spPr bwMode="auto">
          <a:xfrm>
            <a:off x="7016294" y="3277996"/>
            <a:ext cx="301365" cy="161583"/>
          </a:xfrm>
          <a:prstGeom prst="rect">
            <a:avLst/>
          </a:prstGeom>
          <a:noFill/>
          <a:ln w="9525">
            <a:noFill/>
            <a:miter lim="800000"/>
          </a:ln>
        </p:spPr>
        <p:txBody>
          <a:bodyPr wrap="none" lIns="0" tIns="0" rIns="0" bIns="0">
            <a:spAutoFit/>
          </a:bodyPr>
          <a:lstStyle/>
          <a:p>
            <a:pPr eaLnBrk="1" hangingPunct="1"/>
            <a:r>
              <a:rPr lang="en-US" sz="1050" b="1">
                <a:latin typeface="Arial" panose="020B0604020202020204" pitchFamily="34" charset="0"/>
                <a:cs typeface="Arial" panose="020B0604020202020204" pitchFamily="34" charset="0"/>
              </a:rPr>
              <a:t>$600</a:t>
            </a:r>
            <a:endParaRPr lang="en-US" sz="1050" b="1">
              <a:latin typeface="Arial" panose="020B0604020202020204" pitchFamily="34" charset="0"/>
              <a:cs typeface="Arial" panose="020B0604020202020204" pitchFamily="34" charset="0"/>
            </a:endParaRPr>
          </a:p>
        </p:txBody>
      </p:sp>
      <p:sp>
        <p:nvSpPr>
          <p:cNvPr id="37" name="Line 34"/>
          <p:cNvSpPr>
            <a:spLocks noChangeShapeType="1"/>
          </p:cNvSpPr>
          <p:nvPr/>
        </p:nvSpPr>
        <p:spPr bwMode="auto">
          <a:xfrm>
            <a:off x="6959144" y="3849495"/>
            <a:ext cx="285750" cy="0"/>
          </a:xfrm>
          <a:prstGeom prst="line">
            <a:avLst/>
          </a:prstGeom>
          <a:noFill/>
          <a:ln w="9525">
            <a:solidFill>
              <a:schemeClr val="tx1"/>
            </a:solidFill>
            <a:round/>
            <a:tailEnd type="triangle" w="med" len="med"/>
          </a:ln>
        </p:spPr>
        <p:txBody>
          <a:bodyPr/>
          <a:lstStyle/>
          <a:p>
            <a:endParaRPr lang="en-US" sz="1350">
              <a:latin typeface="Arial" panose="020B0604020202020204" pitchFamily="34" charset="0"/>
              <a:cs typeface="Arial" panose="020B0604020202020204" pitchFamily="34" charset="0"/>
            </a:endParaRPr>
          </a:p>
        </p:txBody>
      </p:sp>
      <p:sp>
        <p:nvSpPr>
          <p:cNvPr id="38" name="Line 35"/>
          <p:cNvSpPr>
            <a:spLocks noChangeShapeType="1"/>
          </p:cNvSpPr>
          <p:nvPr/>
        </p:nvSpPr>
        <p:spPr bwMode="auto">
          <a:xfrm flipH="1">
            <a:off x="2558594" y="3735195"/>
            <a:ext cx="171450" cy="0"/>
          </a:xfrm>
          <a:prstGeom prst="line">
            <a:avLst/>
          </a:prstGeom>
          <a:noFill/>
          <a:ln w="9525">
            <a:solidFill>
              <a:schemeClr val="tx1"/>
            </a:solidFill>
            <a:round/>
            <a:tailEnd type="triangle" w="med" len="med"/>
          </a:ln>
        </p:spPr>
        <p:txBody>
          <a:bodyPr/>
          <a:lstStyle/>
          <a:p>
            <a:endParaRPr lang="en-US" sz="1350">
              <a:latin typeface="Arial" panose="020B0604020202020204" pitchFamily="34" charset="0"/>
              <a:cs typeface="Arial" panose="020B0604020202020204" pitchFamily="34" charset="0"/>
            </a:endParaRPr>
          </a:p>
        </p:txBody>
      </p:sp>
      <p:sp>
        <p:nvSpPr>
          <p:cNvPr id="39" name="Line 36"/>
          <p:cNvSpPr>
            <a:spLocks noChangeShapeType="1"/>
          </p:cNvSpPr>
          <p:nvPr/>
        </p:nvSpPr>
        <p:spPr bwMode="auto">
          <a:xfrm>
            <a:off x="4444544" y="3735195"/>
            <a:ext cx="914400" cy="0"/>
          </a:xfrm>
          <a:prstGeom prst="line">
            <a:avLst/>
          </a:prstGeom>
          <a:noFill/>
          <a:ln w="9525">
            <a:solidFill>
              <a:schemeClr val="tx1"/>
            </a:solidFill>
            <a:round/>
            <a:tailEnd type="triangle" w="med" len="med"/>
          </a:ln>
        </p:spPr>
        <p:txBody>
          <a:bodyPr/>
          <a:lstStyle/>
          <a:p>
            <a:endParaRPr lang="en-US" sz="1350">
              <a:latin typeface="Arial" panose="020B0604020202020204" pitchFamily="34" charset="0"/>
              <a:cs typeface="Arial" panose="020B0604020202020204" pitchFamily="34" charset="0"/>
            </a:endParaRPr>
          </a:p>
        </p:txBody>
      </p:sp>
      <p:sp>
        <p:nvSpPr>
          <p:cNvPr id="40" name="Line 37"/>
          <p:cNvSpPr>
            <a:spLocks noChangeShapeType="1"/>
          </p:cNvSpPr>
          <p:nvPr/>
        </p:nvSpPr>
        <p:spPr bwMode="auto">
          <a:xfrm flipH="1">
            <a:off x="4444544" y="3849495"/>
            <a:ext cx="914400" cy="0"/>
          </a:xfrm>
          <a:prstGeom prst="line">
            <a:avLst/>
          </a:prstGeom>
          <a:noFill/>
          <a:ln w="9525">
            <a:solidFill>
              <a:schemeClr val="tx1"/>
            </a:solidFill>
            <a:round/>
            <a:tailEnd type="triangle" w="med" len="med"/>
          </a:ln>
        </p:spPr>
        <p:txBody>
          <a:bodyPr/>
          <a:lstStyle/>
          <a:p>
            <a:endParaRPr lang="en-US" sz="1350">
              <a:latin typeface="Arial" panose="020B0604020202020204" pitchFamily="34" charset="0"/>
              <a:cs typeface="Arial" panose="020B0604020202020204" pitchFamily="34" charset="0"/>
            </a:endParaRPr>
          </a:p>
        </p:txBody>
      </p:sp>
      <p:sp>
        <p:nvSpPr>
          <p:cNvPr id="41" name="Line 38"/>
          <p:cNvSpPr>
            <a:spLocks noChangeShapeType="1"/>
          </p:cNvSpPr>
          <p:nvPr/>
        </p:nvSpPr>
        <p:spPr bwMode="auto">
          <a:xfrm flipH="1">
            <a:off x="4444544" y="4078095"/>
            <a:ext cx="228600" cy="0"/>
          </a:xfrm>
          <a:prstGeom prst="line">
            <a:avLst/>
          </a:prstGeom>
          <a:noFill/>
          <a:ln w="9525">
            <a:solidFill>
              <a:schemeClr val="tx1"/>
            </a:solidFill>
            <a:round/>
            <a:tailEnd type="triangle" w="med" len="med"/>
          </a:ln>
        </p:spPr>
        <p:txBody>
          <a:bodyPr/>
          <a:lstStyle/>
          <a:p>
            <a:endParaRPr lang="en-US" sz="1350">
              <a:latin typeface="Arial" panose="020B0604020202020204" pitchFamily="34" charset="0"/>
              <a:cs typeface="Arial" panose="020B0604020202020204" pitchFamily="34" charset="0"/>
            </a:endParaRPr>
          </a:p>
        </p:txBody>
      </p:sp>
      <p:sp>
        <p:nvSpPr>
          <p:cNvPr id="42" name="Line 39"/>
          <p:cNvSpPr>
            <a:spLocks noChangeShapeType="1"/>
          </p:cNvSpPr>
          <p:nvPr/>
        </p:nvSpPr>
        <p:spPr bwMode="auto">
          <a:xfrm>
            <a:off x="5016044" y="4078095"/>
            <a:ext cx="342900" cy="0"/>
          </a:xfrm>
          <a:prstGeom prst="line">
            <a:avLst/>
          </a:prstGeom>
          <a:noFill/>
          <a:ln w="9525">
            <a:solidFill>
              <a:schemeClr val="tx1"/>
            </a:solidFill>
            <a:round/>
            <a:tailEnd type="triangle" w="med" len="med"/>
          </a:ln>
        </p:spPr>
        <p:txBody>
          <a:bodyPr/>
          <a:lstStyle/>
          <a:p>
            <a:endParaRPr lang="en-US" sz="1350">
              <a:latin typeface="Arial" panose="020B0604020202020204" pitchFamily="34" charset="0"/>
              <a:cs typeface="Arial" panose="020B0604020202020204" pitchFamily="34" charset="0"/>
            </a:endParaRPr>
          </a:p>
        </p:txBody>
      </p:sp>
      <p:sp>
        <p:nvSpPr>
          <p:cNvPr id="2" name="Content Placeholder 2"/>
          <p:cNvSpPr>
            <a:spLocks noGrp="1"/>
          </p:cNvSpPr>
          <p:nvPr/>
        </p:nvSpPr>
        <p:spPr>
          <a:xfrm>
            <a:off x="177800" y="1106805"/>
            <a:ext cx="6370955" cy="3485515"/>
          </a:xfrm>
          <a:prstGeom prst="rect">
            <a:avLst/>
          </a:prstGeom>
        </p:spPr>
        <p:txBody>
          <a:bodyPr>
            <a:normAutofit/>
          </a:bodyPr>
          <a:lstStyle>
            <a:lvl1pPr marL="342900" indent="-342900" algn="l" defTabSz="457200" rtl="0" eaLnBrk="1" latinLnBrk="0" hangingPunct="1">
              <a:spcBef>
                <a:spcPct val="20000"/>
              </a:spcBef>
              <a:buFont typeface="Arial" panose="020B0604020202020204"/>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panose="020B0604020202020204"/>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panose="020B0604020202020204"/>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panose="020B0604020202020204"/>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panose="020B0604020202020204"/>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panose="020B0604020202020204"/>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panose="020B0604020202020204"/>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panose="020B0604020202020204"/>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panose="020B0604020202020204"/>
              <a:buChar char="•"/>
              <a:defRPr sz="2000" kern="1200">
                <a:solidFill>
                  <a:schemeClr val="tx1"/>
                </a:solidFill>
                <a:latin typeface="+mn-lt"/>
                <a:ea typeface="+mn-ea"/>
                <a:cs typeface="+mn-cs"/>
              </a:defRPr>
            </a:lvl9pPr>
          </a:lstStyle>
          <a:p>
            <a:r>
              <a:rPr lang="en-US" sz="2200" dirty="0">
                <a:latin typeface="Arial" panose="020B0604020202020204" pitchFamily="34" charset="0"/>
                <a:cs typeface="Arial" panose="020B0604020202020204" pitchFamily="34" charset="0"/>
              </a:rPr>
              <a:t>What is </a:t>
            </a:r>
            <a:r>
              <a:rPr lang="en-US" sz="2200" dirty="0" smtClean="0">
                <a:latin typeface="Arial" panose="020B0604020202020204" pitchFamily="34" charset="0"/>
                <a:cs typeface="Arial" panose="020B0604020202020204" pitchFamily="34" charset="0"/>
              </a:rPr>
              <a:t>your </a:t>
            </a:r>
            <a:r>
              <a:rPr lang="en-US" sz="2200" dirty="0">
                <a:latin typeface="Arial" panose="020B0604020202020204" pitchFamily="34" charset="0"/>
                <a:cs typeface="Arial" panose="020B0604020202020204" pitchFamily="34" charset="0"/>
              </a:rPr>
              <a:t>resistance </a:t>
            </a:r>
            <a:r>
              <a:rPr lang="en-US" sz="2200" dirty="0" smtClean="0">
                <a:latin typeface="Arial" panose="020B0604020202020204" pitchFamily="34" charset="0"/>
                <a:cs typeface="Arial" panose="020B0604020202020204" pitchFamily="34" charset="0"/>
              </a:rPr>
              <a:t>point?</a:t>
            </a:r>
            <a:endParaRPr lang="en-US" sz="2200" dirty="0">
              <a:latin typeface="Arial" panose="020B0604020202020204" pitchFamily="34" charset="0"/>
              <a:cs typeface="Arial" panose="020B0604020202020204" pitchFamily="34" charset="0"/>
            </a:endParaRPr>
          </a:p>
          <a:p>
            <a:pPr lvl="1"/>
            <a:r>
              <a:rPr lang="en-US" sz="2000" dirty="0">
                <a:latin typeface="Arial" panose="020B0604020202020204" pitchFamily="34" charset="0"/>
                <a:cs typeface="Arial" panose="020B0604020202020204" pitchFamily="34" charset="0"/>
              </a:rPr>
              <a:t>The point where </a:t>
            </a:r>
            <a:r>
              <a:rPr lang="en-US" sz="2000" dirty="0" smtClean="0">
                <a:latin typeface="Arial" panose="020B0604020202020204" pitchFamily="34" charset="0"/>
                <a:cs typeface="Arial" panose="020B0604020202020204" pitchFamily="34" charset="0"/>
              </a:rPr>
              <a:t>you </a:t>
            </a:r>
            <a:r>
              <a:rPr lang="en-US" sz="2000" dirty="0">
                <a:latin typeface="Arial" panose="020B0604020202020204" pitchFamily="34" charset="0"/>
                <a:cs typeface="Arial" panose="020B0604020202020204" pitchFamily="34" charset="0"/>
              </a:rPr>
              <a:t>would rather walk away than accept the conditions from the other </a:t>
            </a:r>
            <a:r>
              <a:rPr lang="en-US" sz="2000" dirty="0" smtClean="0">
                <a:latin typeface="Arial" panose="020B0604020202020204" pitchFamily="34" charset="0"/>
                <a:cs typeface="Arial" panose="020B0604020202020204" pitchFamily="34" charset="0"/>
              </a:rPr>
              <a:t>party</a:t>
            </a:r>
            <a:endParaRPr lang="en-US" sz="2000" dirty="0" smtClean="0">
              <a:latin typeface="Arial" panose="020B0604020202020204" pitchFamily="34" charset="0"/>
              <a:cs typeface="Arial" panose="020B0604020202020204" pitchFamily="34" charset="0"/>
            </a:endParaRPr>
          </a:p>
          <a:p>
            <a:pPr lvl="1"/>
            <a:r>
              <a:rPr lang="en-US" sz="2000" dirty="0" smtClean="0">
                <a:latin typeface="Arial" panose="020B0604020202020204" pitchFamily="34" charset="0"/>
                <a:cs typeface="Arial" panose="020B0604020202020204" pitchFamily="34" charset="0"/>
              </a:rPr>
              <a:t>Also referred to as “reservation price”</a:t>
            </a:r>
            <a:endParaRPr lang="en-US" sz="2200" dirty="0">
              <a:latin typeface="Arial" panose="020B0604020202020204" pitchFamily="34" charset="0"/>
              <a:cs typeface="Arial" panose="020B0604020202020204" pitchFamily="34" charset="0"/>
            </a:endParaRPr>
          </a:p>
        </p:txBody>
      </p:sp>
      <p:pic>
        <p:nvPicPr>
          <p:cNvPr id="4" name="Picture 3"/>
          <p:cNvPicPr>
            <a:picLocks noChangeAspect="1"/>
          </p:cNvPicPr>
          <p:nvPr/>
        </p:nvPicPr>
        <p:blipFill>
          <a:blip r:embed="rId1"/>
          <a:stretch>
            <a:fillRect/>
          </a:stretch>
        </p:blipFill>
        <p:spPr>
          <a:xfrm>
            <a:off x="6548755" y="1106805"/>
            <a:ext cx="2275840" cy="1442720"/>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Effect transition="in" filter="blinds(horizontal)">
                                      <p:cBhvr>
                                        <p:cTn id="7" dur="500"/>
                                        <p:tgtEl>
                                          <p:spTgt spid="2">
                                            <p:txEl>
                                              <p:pRg st="0" end="0"/>
                                            </p:txEl>
                                          </p:spTgt>
                                        </p:tgtEl>
                                      </p:cBhvr>
                                    </p:animEffect>
                                  </p:childTnLst>
                                </p:cTn>
                              </p:par>
                              <p:par>
                                <p:cTn id="8" presetID="3" presetClass="entr" presetSubtype="10" fill="hold" nodeType="withEffect">
                                  <p:stCondLst>
                                    <p:cond delay="0"/>
                                  </p:stCondLst>
                                  <p:childTnLst>
                                    <p:set>
                                      <p:cBhvr>
                                        <p:cTn id="9" dur="1" fill="hold">
                                          <p:stCondLst>
                                            <p:cond delay="0"/>
                                          </p:stCondLst>
                                        </p:cTn>
                                        <p:tgtEl>
                                          <p:spTgt spid="2">
                                            <p:txEl>
                                              <p:pRg st="1" end="1"/>
                                            </p:txEl>
                                          </p:spTgt>
                                        </p:tgtEl>
                                        <p:attrNameLst>
                                          <p:attrName>style.visibility</p:attrName>
                                        </p:attrNameLst>
                                      </p:cBhvr>
                                      <p:to>
                                        <p:strVal val="visible"/>
                                      </p:to>
                                    </p:set>
                                    <p:animEffect transition="in" filter="blinds(horizontal)">
                                      <p:cBhvr>
                                        <p:cTn id="10" dur="500"/>
                                        <p:tgtEl>
                                          <p:spTgt spid="2">
                                            <p:txEl>
                                              <p:pRg st="1" end="1"/>
                                            </p:txEl>
                                          </p:spTgt>
                                        </p:tgtEl>
                                      </p:cBhvr>
                                    </p:animEffect>
                                  </p:childTnLst>
                                </p:cTn>
                              </p:par>
                              <p:par>
                                <p:cTn id="11" presetID="3" presetClass="entr" presetSubtype="10" fill="hold" nodeType="withEffect">
                                  <p:stCondLst>
                                    <p:cond delay="0"/>
                                  </p:stCondLst>
                                  <p:childTnLst>
                                    <p:set>
                                      <p:cBhvr>
                                        <p:cTn id="12" dur="1" fill="hold">
                                          <p:stCondLst>
                                            <p:cond delay="0"/>
                                          </p:stCondLst>
                                        </p:cTn>
                                        <p:tgtEl>
                                          <p:spTgt spid="2">
                                            <p:txEl>
                                              <p:pRg st="2" end="2"/>
                                            </p:txEl>
                                          </p:spTgt>
                                        </p:tgtEl>
                                        <p:attrNameLst>
                                          <p:attrName>style.visibility</p:attrName>
                                        </p:attrNameLst>
                                      </p:cBhvr>
                                      <p:to>
                                        <p:strVal val="visible"/>
                                      </p:to>
                                    </p:set>
                                    <p:animEffect transition="in" filter="blinds(horizontal)">
                                      <p:cBhvr>
                                        <p:cTn id="13" dur="500"/>
                                        <p:tgtEl>
                                          <p:spTgt spid="2">
                                            <p:txEl>
                                              <p:pRg st="2" end="2"/>
                                            </p:txEl>
                                          </p:spTgt>
                                        </p:tgtEl>
                                      </p:cBhvr>
                                    </p:animEffect>
                                  </p:childTnLst>
                                </p:cTn>
                              </p:par>
                            </p:childTnLst>
                          </p:cTn>
                        </p:par>
                      </p:childTnLst>
                    </p:cTn>
                  </p:par>
                  <p:par>
                    <p:cTn id="14" fill="hold">
                      <p:stCondLst>
                        <p:cond delay="indefinite"/>
                      </p:stCondLst>
                      <p:childTnLst>
                        <p:par>
                          <p:cTn id="15" fill="hold">
                            <p:stCondLst>
                              <p:cond delay="0"/>
                            </p:stCondLst>
                            <p:childTnLst>
                              <p:par>
                                <p:cTn id="16" presetID="8" presetClass="entr" presetSubtype="16" fill="hold" nodeType="clickEffect">
                                  <p:stCondLst>
                                    <p:cond delay="0"/>
                                  </p:stCondLst>
                                  <p:childTnLst>
                                    <p:set>
                                      <p:cBhvr>
                                        <p:cTn id="17" dur="1" fill="hold">
                                          <p:stCondLst>
                                            <p:cond delay="0"/>
                                          </p:stCondLst>
                                        </p:cTn>
                                        <p:tgtEl>
                                          <p:spTgt spid="4"/>
                                        </p:tgtEl>
                                        <p:attrNameLst>
                                          <p:attrName>style.visibility</p:attrName>
                                        </p:attrNameLst>
                                      </p:cBhvr>
                                      <p:to>
                                        <p:strVal val="visible"/>
                                      </p:to>
                                    </p:set>
                                    <p:animEffect transition="in" filter="diamond(in)">
                                      <p:cBhvr>
                                        <p:cTn id="18" dur="2000"/>
                                        <p:tgtEl>
                                          <p:spTgt spid="4"/>
                                        </p:tgtEl>
                                      </p:cBhvr>
                                    </p:animEffect>
                                  </p:childTnLst>
                                </p:cTn>
                              </p:par>
                            </p:childTnLst>
                          </p:cTn>
                        </p:par>
                      </p:childTnLst>
                    </p:cTn>
                  </p:par>
                  <p:par>
                    <p:cTn id="19" fill="hold">
                      <p:stCondLst>
                        <p:cond delay="indefinite"/>
                      </p:stCondLst>
                      <p:childTnLst>
                        <p:par>
                          <p:cTn id="20" fill="hold">
                            <p:stCondLst>
                              <p:cond delay="0"/>
                            </p:stCondLst>
                            <p:childTnLst>
                              <p:par>
                                <p:cTn id="21" presetID="8" presetClass="entr" presetSubtype="16" fill="hold"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animEffect transition="in" filter="diamond(in)">
                                      <p:cBhvr>
                                        <p:cTn id="23" dur="2000"/>
                                        <p:tgtEl>
                                          <p:spTgt spid="3">
                                            <p:txEl>
                                              <p:pRg st="4" end="4"/>
                                            </p:txEl>
                                          </p:spTgt>
                                        </p:tgtEl>
                                      </p:cBhvr>
                                    </p:animEffect>
                                  </p:childTnLst>
                                </p:cTn>
                              </p:par>
                            </p:childTnLst>
                          </p:cTn>
                        </p:par>
                      </p:childTnLst>
                    </p:cTn>
                  </p:par>
                  <p:par>
                    <p:cTn id="24" fill="hold">
                      <p:stCondLst>
                        <p:cond delay="indefinite"/>
                      </p:stCondLst>
                      <p:childTnLst>
                        <p:par>
                          <p:cTn id="25" fill="hold">
                            <p:stCondLst>
                              <p:cond delay="0"/>
                            </p:stCondLst>
                            <p:childTnLst>
                              <p:par>
                                <p:cTn id="26" presetID="2" presetClass="entr" presetSubtype="4" fill="hold" grpId="0" nodeType="clickEffect">
                                  <p:stCondLst>
                                    <p:cond delay="0"/>
                                  </p:stCondLst>
                                  <p:childTnLst>
                                    <p:set>
                                      <p:cBhvr>
                                        <p:cTn id="27" dur="1" fill="hold">
                                          <p:stCondLst>
                                            <p:cond delay="0"/>
                                          </p:stCondLst>
                                        </p:cTn>
                                        <p:tgtEl>
                                          <p:spTgt spid="6"/>
                                        </p:tgtEl>
                                        <p:attrNameLst>
                                          <p:attrName>style.visibility</p:attrName>
                                        </p:attrNameLst>
                                      </p:cBhvr>
                                      <p:to>
                                        <p:strVal val="visible"/>
                                      </p:to>
                                    </p:set>
                                    <p:anim calcmode="lin" valueType="num">
                                      <p:cBhvr additive="base">
                                        <p:cTn id="28" dur="500" fill="hold"/>
                                        <p:tgtEl>
                                          <p:spTgt spid="6"/>
                                        </p:tgtEl>
                                        <p:attrNameLst>
                                          <p:attrName>ppt_x</p:attrName>
                                        </p:attrNameLst>
                                      </p:cBhvr>
                                      <p:tavLst>
                                        <p:tav tm="0">
                                          <p:val>
                                            <p:strVal val="#ppt_x"/>
                                          </p:val>
                                        </p:tav>
                                        <p:tav tm="100000">
                                          <p:val>
                                            <p:strVal val="#ppt_x"/>
                                          </p:val>
                                        </p:tav>
                                      </p:tavLst>
                                    </p:anim>
                                    <p:anim calcmode="lin" valueType="num">
                                      <p:cBhvr additive="base">
                                        <p:cTn id="29" dur="500" fill="hold"/>
                                        <p:tgtEl>
                                          <p:spTgt spid="6"/>
                                        </p:tgtEl>
                                        <p:attrNameLst>
                                          <p:attrName>ppt_y</p:attrName>
                                        </p:attrNameLst>
                                      </p:cBhvr>
                                      <p:tavLst>
                                        <p:tav tm="0">
                                          <p:val>
                                            <p:strVal val="1+#ppt_h/2"/>
                                          </p:val>
                                        </p:tav>
                                        <p:tav tm="100000">
                                          <p:val>
                                            <p:strVal val="#ppt_y"/>
                                          </p:val>
                                        </p:tav>
                                      </p:tavLst>
                                    </p:anim>
                                  </p:childTnLst>
                                </p:cTn>
                              </p:par>
                              <p:par>
                                <p:cTn id="30" presetID="2" presetClass="entr" presetSubtype="4" fill="hold" grpId="0" nodeType="withEffect">
                                  <p:stCondLst>
                                    <p:cond delay="0"/>
                                  </p:stCondLst>
                                  <p:childTnLst>
                                    <p:set>
                                      <p:cBhvr>
                                        <p:cTn id="31" dur="1" fill="hold">
                                          <p:stCondLst>
                                            <p:cond delay="0"/>
                                          </p:stCondLst>
                                        </p:cTn>
                                        <p:tgtEl>
                                          <p:spTgt spid="7"/>
                                        </p:tgtEl>
                                        <p:attrNameLst>
                                          <p:attrName>style.visibility</p:attrName>
                                        </p:attrNameLst>
                                      </p:cBhvr>
                                      <p:to>
                                        <p:strVal val="visible"/>
                                      </p:to>
                                    </p:set>
                                    <p:anim calcmode="lin" valueType="num">
                                      <p:cBhvr additive="base">
                                        <p:cTn id="32" dur="500" fill="hold"/>
                                        <p:tgtEl>
                                          <p:spTgt spid="7"/>
                                        </p:tgtEl>
                                        <p:attrNameLst>
                                          <p:attrName>ppt_x</p:attrName>
                                        </p:attrNameLst>
                                      </p:cBhvr>
                                      <p:tavLst>
                                        <p:tav tm="0">
                                          <p:val>
                                            <p:strVal val="#ppt_x"/>
                                          </p:val>
                                        </p:tav>
                                        <p:tav tm="100000">
                                          <p:val>
                                            <p:strVal val="#ppt_x"/>
                                          </p:val>
                                        </p:tav>
                                      </p:tavLst>
                                    </p:anim>
                                    <p:anim calcmode="lin" valueType="num">
                                      <p:cBhvr additive="base">
                                        <p:cTn id="33" dur="500" fill="hold"/>
                                        <p:tgtEl>
                                          <p:spTgt spid="7"/>
                                        </p:tgtEl>
                                        <p:attrNameLst>
                                          <p:attrName>ppt_y</p:attrName>
                                        </p:attrNameLst>
                                      </p:cBhvr>
                                      <p:tavLst>
                                        <p:tav tm="0">
                                          <p:val>
                                            <p:strVal val="1+#ppt_h/2"/>
                                          </p:val>
                                        </p:tav>
                                        <p:tav tm="100000">
                                          <p:val>
                                            <p:strVal val="#ppt_y"/>
                                          </p:val>
                                        </p:tav>
                                      </p:tavLst>
                                    </p:anim>
                                  </p:childTnLst>
                                </p:cTn>
                              </p:par>
                              <p:par>
                                <p:cTn id="34" presetID="2" presetClass="entr" presetSubtype="4" fill="hold" grpId="0" nodeType="withEffect">
                                  <p:stCondLst>
                                    <p:cond delay="0"/>
                                  </p:stCondLst>
                                  <p:childTnLst>
                                    <p:set>
                                      <p:cBhvr>
                                        <p:cTn id="35" dur="1" fill="hold">
                                          <p:stCondLst>
                                            <p:cond delay="0"/>
                                          </p:stCondLst>
                                        </p:cTn>
                                        <p:tgtEl>
                                          <p:spTgt spid="8"/>
                                        </p:tgtEl>
                                        <p:attrNameLst>
                                          <p:attrName>style.visibility</p:attrName>
                                        </p:attrNameLst>
                                      </p:cBhvr>
                                      <p:to>
                                        <p:strVal val="visible"/>
                                      </p:to>
                                    </p:set>
                                    <p:anim calcmode="lin" valueType="num">
                                      <p:cBhvr additive="base">
                                        <p:cTn id="36" dur="500" fill="hold"/>
                                        <p:tgtEl>
                                          <p:spTgt spid="8"/>
                                        </p:tgtEl>
                                        <p:attrNameLst>
                                          <p:attrName>ppt_x</p:attrName>
                                        </p:attrNameLst>
                                      </p:cBhvr>
                                      <p:tavLst>
                                        <p:tav tm="0">
                                          <p:val>
                                            <p:strVal val="#ppt_x"/>
                                          </p:val>
                                        </p:tav>
                                        <p:tav tm="100000">
                                          <p:val>
                                            <p:strVal val="#ppt_x"/>
                                          </p:val>
                                        </p:tav>
                                      </p:tavLst>
                                    </p:anim>
                                    <p:anim calcmode="lin" valueType="num">
                                      <p:cBhvr additive="base">
                                        <p:cTn id="37" dur="500" fill="hold"/>
                                        <p:tgtEl>
                                          <p:spTgt spid="8"/>
                                        </p:tgtEl>
                                        <p:attrNameLst>
                                          <p:attrName>ppt_y</p:attrName>
                                        </p:attrNameLst>
                                      </p:cBhvr>
                                      <p:tavLst>
                                        <p:tav tm="0">
                                          <p:val>
                                            <p:strVal val="1+#ppt_h/2"/>
                                          </p:val>
                                        </p:tav>
                                        <p:tav tm="100000">
                                          <p:val>
                                            <p:strVal val="#ppt_y"/>
                                          </p:val>
                                        </p:tav>
                                      </p:tavLst>
                                    </p:anim>
                                  </p:childTnLst>
                                </p:cTn>
                              </p:par>
                              <p:par>
                                <p:cTn id="38" presetID="2" presetClass="entr" presetSubtype="4" fill="hold" grpId="0" nodeType="withEffect">
                                  <p:stCondLst>
                                    <p:cond delay="0"/>
                                  </p:stCondLst>
                                  <p:childTnLst>
                                    <p:set>
                                      <p:cBhvr>
                                        <p:cTn id="39" dur="1" fill="hold">
                                          <p:stCondLst>
                                            <p:cond delay="0"/>
                                          </p:stCondLst>
                                        </p:cTn>
                                        <p:tgtEl>
                                          <p:spTgt spid="9"/>
                                        </p:tgtEl>
                                        <p:attrNameLst>
                                          <p:attrName>style.visibility</p:attrName>
                                        </p:attrNameLst>
                                      </p:cBhvr>
                                      <p:to>
                                        <p:strVal val="visible"/>
                                      </p:to>
                                    </p:set>
                                    <p:anim calcmode="lin" valueType="num">
                                      <p:cBhvr additive="base">
                                        <p:cTn id="40" dur="500" fill="hold"/>
                                        <p:tgtEl>
                                          <p:spTgt spid="9"/>
                                        </p:tgtEl>
                                        <p:attrNameLst>
                                          <p:attrName>ppt_x</p:attrName>
                                        </p:attrNameLst>
                                      </p:cBhvr>
                                      <p:tavLst>
                                        <p:tav tm="0">
                                          <p:val>
                                            <p:strVal val="#ppt_x"/>
                                          </p:val>
                                        </p:tav>
                                        <p:tav tm="100000">
                                          <p:val>
                                            <p:strVal val="#ppt_x"/>
                                          </p:val>
                                        </p:tav>
                                      </p:tavLst>
                                    </p:anim>
                                    <p:anim calcmode="lin" valueType="num">
                                      <p:cBhvr additive="base">
                                        <p:cTn id="41" dur="500" fill="hold"/>
                                        <p:tgtEl>
                                          <p:spTgt spid="9"/>
                                        </p:tgtEl>
                                        <p:attrNameLst>
                                          <p:attrName>ppt_y</p:attrName>
                                        </p:attrNameLst>
                                      </p:cBhvr>
                                      <p:tavLst>
                                        <p:tav tm="0">
                                          <p:val>
                                            <p:strVal val="1+#ppt_h/2"/>
                                          </p:val>
                                        </p:tav>
                                        <p:tav tm="100000">
                                          <p:val>
                                            <p:strVal val="#ppt_y"/>
                                          </p:val>
                                        </p:tav>
                                      </p:tavLst>
                                    </p:anim>
                                  </p:childTnLst>
                                </p:cTn>
                              </p:par>
                              <p:par>
                                <p:cTn id="42" presetID="2" presetClass="entr" presetSubtype="4" fill="hold" grpId="0" nodeType="withEffect">
                                  <p:stCondLst>
                                    <p:cond delay="0"/>
                                  </p:stCondLst>
                                  <p:childTnLst>
                                    <p:set>
                                      <p:cBhvr>
                                        <p:cTn id="43" dur="1" fill="hold">
                                          <p:stCondLst>
                                            <p:cond delay="0"/>
                                          </p:stCondLst>
                                        </p:cTn>
                                        <p:tgtEl>
                                          <p:spTgt spid="10"/>
                                        </p:tgtEl>
                                        <p:attrNameLst>
                                          <p:attrName>style.visibility</p:attrName>
                                        </p:attrNameLst>
                                      </p:cBhvr>
                                      <p:to>
                                        <p:strVal val="visible"/>
                                      </p:to>
                                    </p:set>
                                    <p:anim calcmode="lin" valueType="num">
                                      <p:cBhvr additive="base">
                                        <p:cTn id="44" dur="500" fill="hold"/>
                                        <p:tgtEl>
                                          <p:spTgt spid="10"/>
                                        </p:tgtEl>
                                        <p:attrNameLst>
                                          <p:attrName>ppt_x</p:attrName>
                                        </p:attrNameLst>
                                      </p:cBhvr>
                                      <p:tavLst>
                                        <p:tav tm="0">
                                          <p:val>
                                            <p:strVal val="#ppt_x"/>
                                          </p:val>
                                        </p:tav>
                                        <p:tav tm="100000">
                                          <p:val>
                                            <p:strVal val="#ppt_x"/>
                                          </p:val>
                                        </p:tav>
                                      </p:tavLst>
                                    </p:anim>
                                    <p:anim calcmode="lin" valueType="num">
                                      <p:cBhvr additive="base">
                                        <p:cTn id="45" dur="500" fill="hold"/>
                                        <p:tgtEl>
                                          <p:spTgt spid="10"/>
                                        </p:tgtEl>
                                        <p:attrNameLst>
                                          <p:attrName>ppt_y</p:attrName>
                                        </p:attrNameLst>
                                      </p:cBhvr>
                                      <p:tavLst>
                                        <p:tav tm="0">
                                          <p:val>
                                            <p:strVal val="1+#ppt_h/2"/>
                                          </p:val>
                                        </p:tav>
                                        <p:tav tm="100000">
                                          <p:val>
                                            <p:strVal val="#ppt_y"/>
                                          </p:val>
                                        </p:tav>
                                      </p:tavLst>
                                    </p:anim>
                                  </p:childTnLst>
                                </p:cTn>
                              </p:par>
                              <p:par>
                                <p:cTn id="46" presetID="2" presetClass="entr" presetSubtype="4" fill="hold" grpId="0" nodeType="withEffect">
                                  <p:stCondLst>
                                    <p:cond delay="0"/>
                                  </p:stCondLst>
                                  <p:childTnLst>
                                    <p:set>
                                      <p:cBhvr>
                                        <p:cTn id="47" dur="1" fill="hold">
                                          <p:stCondLst>
                                            <p:cond delay="0"/>
                                          </p:stCondLst>
                                        </p:cTn>
                                        <p:tgtEl>
                                          <p:spTgt spid="11"/>
                                        </p:tgtEl>
                                        <p:attrNameLst>
                                          <p:attrName>style.visibility</p:attrName>
                                        </p:attrNameLst>
                                      </p:cBhvr>
                                      <p:to>
                                        <p:strVal val="visible"/>
                                      </p:to>
                                    </p:set>
                                    <p:anim calcmode="lin" valueType="num">
                                      <p:cBhvr additive="base">
                                        <p:cTn id="48" dur="500" fill="hold"/>
                                        <p:tgtEl>
                                          <p:spTgt spid="11"/>
                                        </p:tgtEl>
                                        <p:attrNameLst>
                                          <p:attrName>ppt_x</p:attrName>
                                        </p:attrNameLst>
                                      </p:cBhvr>
                                      <p:tavLst>
                                        <p:tav tm="0">
                                          <p:val>
                                            <p:strVal val="#ppt_x"/>
                                          </p:val>
                                        </p:tav>
                                        <p:tav tm="100000">
                                          <p:val>
                                            <p:strVal val="#ppt_x"/>
                                          </p:val>
                                        </p:tav>
                                      </p:tavLst>
                                    </p:anim>
                                    <p:anim calcmode="lin" valueType="num">
                                      <p:cBhvr additive="base">
                                        <p:cTn id="49" dur="500" fill="hold"/>
                                        <p:tgtEl>
                                          <p:spTgt spid="11"/>
                                        </p:tgtEl>
                                        <p:attrNameLst>
                                          <p:attrName>ppt_y</p:attrName>
                                        </p:attrNameLst>
                                      </p:cBhvr>
                                      <p:tavLst>
                                        <p:tav tm="0">
                                          <p:val>
                                            <p:strVal val="1+#ppt_h/2"/>
                                          </p:val>
                                        </p:tav>
                                        <p:tav tm="100000">
                                          <p:val>
                                            <p:strVal val="#ppt_y"/>
                                          </p:val>
                                        </p:tav>
                                      </p:tavLst>
                                    </p:anim>
                                  </p:childTnLst>
                                </p:cTn>
                              </p:par>
                              <p:par>
                                <p:cTn id="50" presetID="2" presetClass="entr" presetSubtype="4" fill="hold" grpId="0" nodeType="withEffect">
                                  <p:stCondLst>
                                    <p:cond delay="0"/>
                                  </p:stCondLst>
                                  <p:childTnLst>
                                    <p:set>
                                      <p:cBhvr>
                                        <p:cTn id="51" dur="1" fill="hold">
                                          <p:stCondLst>
                                            <p:cond delay="0"/>
                                          </p:stCondLst>
                                        </p:cTn>
                                        <p:tgtEl>
                                          <p:spTgt spid="12"/>
                                        </p:tgtEl>
                                        <p:attrNameLst>
                                          <p:attrName>style.visibility</p:attrName>
                                        </p:attrNameLst>
                                      </p:cBhvr>
                                      <p:to>
                                        <p:strVal val="visible"/>
                                      </p:to>
                                    </p:set>
                                    <p:anim calcmode="lin" valueType="num">
                                      <p:cBhvr additive="base">
                                        <p:cTn id="52" dur="500" fill="hold"/>
                                        <p:tgtEl>
                                          <p:spTgt spid="12"/>
                                        </p:tgtEl>
                                        <p:attrNameLst>
                                          <p:attrName>ppt_x</p:attrName>
                                        </p:attrNameLst>
                                      </p:cBhvr>
                                      <p:tavLst>
                                        <p:tav tm="0">
                                          <p:val>
                                            <p:strVal val="#ppt_x"/>
                                          </p:val>
                                        </p:tav>
                                        <p:tav tm="100000">
                                          <p:val>
                                            <p:strVal val="#ppt_x"/>
                                          </p:val>
                                        </p:tav>
                                      </p:tavLst>
                                    </p:anim>
                                    <p:anim calcmode="lin" valueType="num">
                                      <p:cBhvr additive="base">
                                        <p:cTn id="53" dur="500" fill="hold"/>
                                        <p:tgtEl>
                                          <p:spTgt spid="12"/>
                                        </p:tgtEl>
                                        <p:attrNameLst>
                                          <p:attrName>ppt_y</p:attrName>
                                        </p:attrNameLst>
                                      </p:cBhvr>
                                      <p:tavLst>
                                        <p:tav tm="0">
                                          <p:val>
                                            <p:strVal val="1+#ppt_h/2"/>
                                          </p:val>
                                        </p:tav>
                                        <p:tav tm="100000">
                                          <p:val>
                                            <p:strVal val="#ppt_y"/>
                                          </p:val>
                                        </p:tav>
                                      </p:tavLst>
                                    </p:anim>
                                  </p:childTnLst>
                                </p:cTn>
                              </p:par>
                              <p:par>
                                <p:cTn id="54" presetID="2" presetClass="entr" presetSubtype="4" fill="hold" grpId="0" nodeType="withEffect">
                                  <p:stCondLst>
                                    <p:cond delay="0"/>
                                  </p:stCondLst>
                                  <p:childTnLst>
                                    <p:set>
                                      <p:cBhvr>
                                        <p:cTn id="55" dur="1" fill="hold">
                                          <p:stCondLst>
                                            <p:cond delay="0"/>
                                          </p:stCondLst>
                                        </p:cTn>
                                        <p:tgtEl>
                                          <p:spTgt spid="13"/>
                                        </p:tgtEl>
                                        <p:attrNameLst>
                                          <p:attrName>style.visibility</p:attrName>
                                        </p:attrNameLst>
                                      </p:cBhvr>
                                      <p:to>
                                        <p:strVal val="visible"/>
                                      </p:to>
                                    </p:set>
                                    <p:anim calcmode="lin" valueType="num">
                                      <p:cBhvr additive="base">
                                        <p:cTn id="56" dur="500" fill="hold"/>
                                        <p:tgtEl>
                                          <p:spTgt spid="13"/>
                                        </p:tgtEl>
                                        <p:attrNameLst>
                                          <p:attrName>ppt_x</p:attrName>
                                        </p:attrNameLst>
                                      </p:cBhvr>
                                      <p:tavLst>
                                        <p:tav tm="0">
                                          <p:val>
                                            <p:strVal val="#ppt_x"/>
                                          </p:val>
                                        </p:tav>
                                        <p:tav tm="100000">
                                          <p:val>
                                            <p:strVal val="#ppt_x"/>
                                          </p:val>
                                        </p:tav>
                                      </p:tavLst>
                                    </p:anim>
                                    <p:anim calcmode="lin" valueType="num">
                                      <p:cBhvr additive="base">
                                        <p:cTn id="57" dur="500" fill="hold"/>
                                        <p:tgtEl>
                                          <p:spTgt spid="13"/>
                                        </p:tgtEl>
                                        <p:attrNameLst>
                                          <p:attrName>ppt_y</p:attrName>
                                        </p:attrNameLst>
                                      </p:cBhvr>
                                      <p:tavLst>
                                        <p:tav tm="0">
                                          <p:val>
                                            <p:strVal val="1+#ppt_h/2"/>
                                          </p:val>
                                        </p:tav>
                                        <p:tav tm="100000">
                                          <p:val>
                                            <p:strVal val="#ppt_y"/>
                                          </p:val>
                                        </p:tav>
                                      </p:tavLst>
                                    </p:anim>
                                  </p:childTnLst>
                                </p:cTn>
                              </p:par>
                              <p:par>
                                <p:cTn id="58" presetID="2" presetClass="entr" presetSubtype="4" fill="hold" grpId="0" nodeType="withEffect">
                                  <p:stCondLst>
                                    <p:cond delay="0"/>
                                  </p:stCondLst>
                                  <p:childTnLst>
                                    <p:set>
                                      <p:cBhvr>
                                        <p:cTn id="59" dur="1" fill="hold">
                                          <p:stCondLst>
                                            <p:cond delay="0"/>
                                          </p:stCondLst>
                                        </p:cTn>
                                        <p:tgtEl>
                                          <p:spTgt spid="14"/>
                                        </p:tgtEl>
                                        <p:attrNameLst>
                                          <p:attrName>style.visibility</p:attrName>
                                        </p:attrNameLst>
                                      </p:cBhvr>
                                      <p:to>
                                        <p:strVal val="visible"/>
                                      </p:to>
                                    </p:set>
                                    <p:anim calcmode="lin" valueType="num">
                                      <p:cBhvr additive="base">
                                        <p:cTn id="60" dur="500" fill="hold"/>
                                        <p:tgtEl>
                                          <p:spTgt spid="14"/>
                                        </p:tgtEl>
                                        <p:attrNameLst>
                                          <p:attrName>ppt_x</p:attrName>
                                        </p:attrNameLst>
                                      </p:cBhvr>
                                      <p:tavLst>
                                        <p:tav tm="0">
                                          <p:val>
                                            <p:strVal val="#ppt_x"/>
                                          </p:val>
                                        </p:tav>
                                        <p:tav tm="100000">
                                          <p:val>
                                            <p:strVal val="#ppt_x"/>
                                          </p:val>
                                        </p:tav>
                                      </p:tavLst>
                                    </p:anim>
                                    <p:anim calcmode="lin" valueType="num">
                                      <p:cBhvr additive="base">
                                        <p:cTn id="61" dur="500" fill="hold"/>
                                        <p:tgtEl>
                                          <p:spTgt spid="14"/>
                                        </p:tgtEl>
                                        <p:attrNameLst>
                                          <p:attrName>ppt_y</p:attrName>
                                        </p:attrNameLst>
                                      </p:cBhvr>
                                      <p:tavLst>
                                        <p:tav tm="0">
                                          <p:val>
                                            <p:strVal val="1+#ppt_h/2"/>
                                          </p:val>
                                        </p:tav>
                                        <p:tav tm="100000">
                                          <p:val>
                                            <p:strVal val="#ppt_y"/>
                                          </p:val>
                                        </p:tav>
                                      </p:tavLst>
                                    </p:anim>
                                  </p:childTnLst>
                                </p:cTn>
                              </p:par>
                              <p:par>
                                <p:cTn id="62" presetID="2" presetClass="entr" presetSubtype="4" fill="hold" grpId="0" nodeType="withEffect">
                                  <p:stCondLst>
                                    <p:cond delay="0"/>
                                  </p:stCondLst>
                                  <p:childTnLst>
                                    <p:set>
                                      <p:cBhvr>
                                        <p:cTn id="63" dur="1" fill="hold">
                                          <p:stCondLst>
                                            <p:cond delay="0"/>
                                          </p:stCondLst>
                                        </p:cTn>
                                        <p:tgtEl>
                                          <p:spTgt spid="15"/>
                                        </p:tgtEl>
                                        <p:attrNameLst>
                                          <p:attrName>style.visibility</p:attrName>
                                        </p:attrNameLst>
                                      </p:cBhvr>
                                      <p:to>
                                        <p:strVal val="visible"/>
                                      </p:to>
                                    </p:set>
                                    <p:anim calcmode="lin" valueType="num">
                                      <p:cBhvr additive="base">
                                        <p:cTn id="64" dur="500" fill="hold"/>
                                        <p:tgtEl>
                                          <p:spTgt spid="15"/>
                                        </p:tgtEl>
                                        <p:attrNameLst>
                                          <p:attrName>ppt_x</p:attrName>
                                        </p:attrNameLst>
                                      </p:cBhvr>
                                      <p:tavLst>
                                        <p:tav tm="0">
                                          <p:val>
                                            <p:strVal val="#ppt_x"/>
                                          </p:val>
                                        </p:tav>
                                        <p:tav tm="100000">
                                          <p:val>
                                            <p:strVal val="#ppt_x"/>
                                          </p:val>
                                        </p:tav>
                                      </p:tavLst>
                                    </p:anim>
                                    <p:anim calcmode="lin" valueType="num">
                                      <p:cBhvr additive="base">
                                        <p:cTn id="65" dur="500" fill="hold"/>
                                        <p:tgtEl>
                                          <p:spTgt spid="15"/>
                                        </p:tgtEl>
                                        <p:attrNameLst>
                                          <p:attrName>ppt_y</p:attrName>
                                        </p:attrNameLst>
                                      </p:cBhvr>
                                      <p:tavLst>
                                        <p:tav tm="0">
                                          <p:val>
                                            <p:strVal val="1+#ppt_h/2"/>
                                          </p:val>
                                        </p:tav>
                                        <p:tav tm="100000">
                                          <p:val>
                                            <p:strVal val="#ppt_y"/>
                                          </p:val>
                                        </p:tav>
                                      </p:tavLst>
                                    </p:anim>
                                  </p:childTnLst>
                                </p:cTn>
                              </p:par>
                              <p:par>
                                <p:cTn id="66" presetID="2" presetClass="entr" presetSubtype="4" fill="hold" nodeType="withEffect">
                                  <p:stCondLst>
                                    <p:cond delay="0"/>
                                  </p:stCondLst>
                                  <p:childTnLst>
                                    <p:set>
                                      <p:cBhvr>
                                        <p:cTn id="67" dur="1" fill="hold">
                                          <p:stCondLst>
                                            <p:cond delay="0"/>
                                          </p:stCondLst>
                                        </p:cTn>
                                        <p:tgtEl>
                                          <p:spTgt spid="16"/>
                                        </p:tgtEl>
                                        <p:attrNameLst>
                                          <p:attrName>style.visibility</p:attrName>
                                        </p:attrNameLst>
                                      </p:cBhvr>
                                      <p:to>
                                        <p:strVal val="visible"/>
                                      </p:to>
                                    </p:set>
                                    <p:anim calcmode="lin" valueType="num">
                                      <p:cBhvr additive="base">
                                        <p:cTn id="68" dur="500" fill="hold"/>
                                        <p:tgtEl>
                                          <p:spTgt spid="16"/>
                                        </p:tgtEl>
                                        <p:attrNameLst>
                                          <p:attrName>ppt_x</p:attrName>
                                        </p:attrNameLst>
                                      </p:cBhvr>
                                      <p:tavLst>
                                        <p:tav tm="0">
                                          <p:val>
                                            <p:strVal val="#ppt_x"/>
                                          </p:val>
                                        </p:tav>
                                        <p:tav tm="100000">
                                          <p:val>
                                            <p:strVal val="#ppt_x"/>
                                          </p:val>
                                        </p:tav>
                                      </p:tavLst>
                                    </p:anim>
                                    <p:anim calcmode="lin" valueType="num">
                                      <p:cBhvr additive="base">
                                        <p:cTn id="69" dur="500" fill="hold"/>
                                        <p:tgtEl>
                                          <p:spTgt spid="16"/>
                                        </p:tgtEl>
                                        <p:attrNameLst>
                                          <p:attrName>ppt_y</p:attrName>
                                        </p:attrNameLst>
                                      </p:cBhvr>
                                      <p:tavLst>
                                        <p:tav tm="0">
                                          <p:val>
                                            <p:strVal val="1+#ppt_h/2"/>
                                          </p:val>
                                        </p:tav>
                                        <p:tav tm="100000">
                                          <p:val>
                                            <p:strVal val="#ppt_y"/>
                                          </p:val>
                                        </p:tav>
                                      </p:tavLst>
                                    </p:anim>
                                  </p:childTnLst>
                                </p:cTn>
                              </p:par>
                              <p:par>
                                <p:cTn id="70" presetID="2" presetClass="entr" presetSubtype="4" fill="hold" grpId="0" nodeType="withEffect">
                                  <p:stCondLst>
                                    <p:cond delay="0"/>
                                  </p:stCondLst>
                                  <p:childTnLst>
                                    <p:set>
                                      <p:cBhvr>
                                        <p:cTn id="71" dur="1" fill="hold">
                                          <p:stCondLst>
                                            <p:cond delay="0"/>
                                          </p:stCondLst>
                                        </p:cTn>
                                        <p:tgtEl>
                                          <p:spTgt spid="17"/>
                                        </p:tgtEl>
                                        <p:attrNameLst>
                                          <p:attrName>style.visibility</p:attrName>
                                        </p:attrNameLst>
                                      </p:cBhvr>
                                      <p:to>
                                        <p:strVal val="visible"/>
                                      </p:to>
                                    </p:set>
                                    <p:anim calcmode="lin" valueType="num">
                                      <p:cBhvr additive="base">
                                        <p:cTn id="72" dur="500" fill="hold"/>
                                        <p:tgtEl>
                                          <p:spTgt spid="17"/>
                                        </p:tgtEl>
                                        <p:attrNameLst>
                                          <p:attrName>ppt_x</p:attrName>
                                        </p:attrNameLst>
                                      </p:cBhvr>
                                      <p:tavLst>
                                        <p:tav tm="0">
                                          <p:val>
                                            <p:strVal val="#ppt_x"/>
                                          </p:val>
                                        </p:tav>
                                        <p:tav tm="100000">
                                          <p:val>
                                            <p:strVal val="#ppt_x"/>
                                          </p:val>
                                        </p:tav>
                                      </p:tavLst>
                                    </p:anim>
                                    <p:anim calcmode="lin" valueType="num">
                                      <p:cBhvr additive="base">
                                        <p:cTn id="73" dur="500" fill="hold"/>
                                        <p:tgtEl>
                                          <p:spTgt spid="17"/>
                                        </p:tgtEl>
                                        <p:attrNameLst>
                                          <p:attrName>ppt_y</p:attrName>
                                        </p:attrNameLst>
                                      </p:cBhvr>
                                      <p:tavLst>
                                        <p:tav tm="0">
                                          <p:val>
                                            <p:strVal val="1+#ppt_h/2"/>
                                          </p:val>
                                        </p:tav>
                                        <p:tav tm="100000">
                                          <p:val>
                                            <p:strVal val="#ppt_y"/>
                                          </p:val>
                                        </p:tav>
                                      </p:tavLst>
                                    </p:anim>
                                  </p:childTnLst>
                                </p:cTn>
                              </p:par>
                              <p:par>
                                <p:cTn id="74" presetID="2" presetClass="entr" presetSubtype="4" fill="hold" grpId="0" nodeType="withEffect">
                                  <p:stCondLst>
                                    <p:cond delay="0"/>
                                  </p:stCondLst>
                                  <p:childTnLst>
                                    <p:set>
                                      <p:cBhvr>
                                        <p:cTn id="75" dur="1" fill="hold">
                                          <p:stCondLst>
                                            <p:cond delay="0"/>
                                          </p:stCondLst>
                                        </p:cTn>
                                        <p:tgtEl>
                                          <p:spTgt spid="18"/>
                                        </p:tgtEl>
                                        <p:attrNameLst>
                                          <p:attrName>style.visibility</p:attrName>
                                        </p:attrNameLst>
                                      </p:cBhvr>
                                      <p:to>
                                        <p:strVal val="visible"/>
                                      </p:to>
                                    </p:set>
                                    <p:anim calcmode="lin" valueType="num">
                                      <p:cBhvr additive="base">
                                        <p:cTn id="76" dur="500" fill="hold"/>
                                        <p:tgtEl>
                                          <p:spTgt spid="18"/>
                                        </p:tgtEl>
                                        <p:attrNameLst>
                                          <p:attrName>ppt_x</p:attrName>
                                        </p:attrNameLst>
                                      </p:cBhvr>
                                      <p:tavLst>
                                        <p:tav tm="0">
                                          <p:val>
                                            <p:strVal val="#ppt_x"/>
                                          </p:val>
                                        </p:tav>
                                        <p:tav tm="100000">
                                          <p:val>
                                            <p:strVal val="#ppt_x"/>
                                          </p:val>
                                        </p:tav>
                                      </p:tavLst>
                                    </p:anim>
                                    <p:anim calcmode="lin" valueType="num">
                                      <p:cBhvr additive="base">
                                        <p:cTn id="77" dur="500" fill="hold"/>
                                        <p:tgtEl>
                                          <p:spTgt spid="18"/>
                                        </p:tgtEl>
                                        <p:attrNameLst>
                                          <p:attrName>ppt_y</p:attrName>
                                        </p:attrNameLst>
                                      </p:cBhvr>
                                      <p:tavLst>
                                        <p:tav tm="0">
                                          <p:val>
                                            <p:strVal val="1+#ppt_h/2"/>
                                          </p:val>
                                        </p:tav>
                                        <p:tav tm="100000">
                                          <p:val>
                                            <p:strVal val="#ppt_y"/>
                                          </p:val>
                                        </p:tav>
                                      </p:tavLst>
                                    </p:anim>
                                  </p:childTnLst>
                                </p:cTn>
                              </p:par>
                              <p:par>
                                <p:cTn id="78" presetID="2" presetClass="entr" presetSubtype="4" fill="hold" grpId="0" nodeType="withEffect">
                                  <p:stCondLst>
                                    <p:cond delay="0"/>
                                  </p:stCondLst>
                                  <p:childTnLst>
                                    <p:set>
                                      <p:cBhvr>
                                        <p:cTn id="79" dur="1" fill="hold">
                                          <p:stCondLst>
                                            <p:cond delay="0"/>
                                          </p:stCondLst>
                                        </p:cTn>
                                        <p:tgtEl>
                                          <p:spTgt spid="19"/>
                                        </p:tgtEl>
                                        <p:attrNameLst>
                                          <p:attrName>style.visibility</p:attrName>
                                        </p:attrNameLst>
                                      </p:cBhvr>
                                      <p:to>
                                        <p:strVal val="visible"/>
                                      </p:to>
                                    </p:set>
                                    <p:anim calcmode="lin" valueType="num">
                                      <p:cBhvr additive="base">
                                        <p:cTn id="80" dur="500" fill="hold"/>
                                        <p:tgtEl>
                                          <p:spTgt spid="19"/>
                                        </p:tgtEl>
                                        <p:attrNameLst>
                                          <p:attrName>ppt_x</p:attrName>
                                        </p:attrNameLst>
                                      </p:cBhvr>
                                      <p:tavLst>
                                        <p:tav tm="0">
                                          <p:val>
                                            <p:strVal val="#ppt_x"/>
                                          </p:val>
                                        </p:tav>
                                        <p:tav tm="100000">
                                          <p:val>
                                            <p:strVal val="#ppt_x"/>
                                          </p:val>
                                        </p:tav>
                                      </p:tavLst>
                                    </p:anim>
                                    <p:anim calcmode="lin" valueType="num">
                                      <p:cBhvr additive="base">
                                        <p:cTn id="81" dur="500" fill="hold"/>
                                        <p:tgtEl>
                                          <p:spTgt spid="19"/>
                                        </p:tgtEl>
                                        <p:attrNameLst>
                                          <p:attrName>ppt_y</p:attrName>
                                        </p:attrNameLst>
                                      </p:cBhvr>
                                      <p:tavLst>
                                        <p:tav tm="0">
                                          <p:val>
                                            <p:strVal val="1+#ppt_h/2"/>
                                          </p:val>
                                        </p:tav>
                                        <p:tav tm="100000">
                                          <p:val>
                                            <p:strVal val="#ppt_y"/>
                                          </p:val>
                                        </p:tav>
                                      </p:tavLst>
                                    </p:anim>
                                  </p:childTnLst>
                                </p:cTn>
                              </p:par>
                              <p:par>
                                <p:cTn id="82" presetID="2" presetClass="entr" presetSubtype="4" fill="hold" grpId="0" nodeType="withEffect">
                                  <p:stCondLst>
                                    <p:cond delay="0"/>
                                  </p:stCondLst>
                                  <p:childTnLst>
                                    <p:set>
                                      <p:cBhvr>
                                        <p:cTn id="83" dur="1" fill="hold">
                                          <p:stCondLst>
                                            <p:cond delay="0"/>
                                          </p:stCondLst>
                                        </p:cTn>
                                        <p:tgtEl>
                                          <p:spTgt spid="20"/>
                                        </p:tgtEl>
                                        <p:attrNameLst>
                                          <p:attrName>style.visibility</p:attrName>
                                        </p:attrNameLst>
                                      </p:cBhvr>
                                      <p:to>
                                        <p:strVal val="visible"/>
                                      </p:to>
                                    </p:set>
                                    <p:anim calcmode="lin" valueType="num">
                                      <p:cBhvr additive="base">
                                        <p:cTn id="84" dur="500" fill="hold"/>
                                        <p:tgtEl>
                                          <p:spTgt spid="20"/>
                                        </p:tgtEl>
                                        <p:attrNameLst>
                                          <p:attrName>ppt_x</p:attrName>
                                        </p:attrNameLst>
                                      </p:cBhvr>
                                      <p:tavLst>
                                        <p:tav tm="0">
                                          <p:val>
                                            <p:strVal val="#ppt_x"/>
                                          </p:val>
                                        </p:tav>
                                        <p:tav tm="100000">
                                          <p:val>
                                            <p:strVal val="#ppt_x"/>
                                          </p:val>
                                        </p:tav>
                                      </p:tavLst>
                                    </p:anim>
                                    <p:anim calcmode="lin" valueType="num">
                                      <p:cBhvr additive="base">
                                        <p:cTn id="85" dur="500" fill="hold"/>
                                        <p:tgtEl>
                                          <p:spTgt spid="20"/>
                                        </p:tgtEl>
                                        <p:attrNameLst>
                                          <p:attrName>ppt_y</p:attrName>
                                        </p:attrNameLst>
                                      </p:cBhvr>
                                      <p:tavLst>
                                        <p:tav tm="0">
                                          <p:val>
                                            <p:strVal val="1+#ppt_h/2"/>
                                          </p:val>
                                        </p:tav>
                                        <p:tav tm="100000">
                                          <p:val>
                                            <p:strVal val="#ppt_y"/>
                                          </p:val>
                                        </p:tav>
                                      </p:tavLst>
                                    </p:anim>
                                  </p:childTnLst>
                                </p:cTn>
                              </p:par>
                              <p:par>
                                <p:cTn id="86" presetID="2" presetClass="entr" presetSubtype="4" fill="hold" nodeType="withEffect">
                                  <p:stCondLst>
                                    <p:cond delay="0"/>
                                  </p:stCondLst>
                                  <p:childTnLst>
                                    <p:set>
                                      <p:cBhvr>
                                        <p:cTn id="87" dur="1" fill="hold">
                                          <p:stCondLst>
                                            <p:cond delay="0"/>
                                          </p:stCondLst>
                                        </p:cTn>
                                        <p:tgtEl>
                                          <p:spTgt spid="21"/>
                                        </p:tgtEl>
                                        <p:attrNameLst>
                                          <p:attrName>style.visibility</p:attrName>
                                        </p:attrNameLst>
                                      </p:cBhvr>
                                      <p:to>
                                        <p:strVal val="visible"/>
                                      </p:to>
                                    </p:set>
                                    <p:anim calcmode="lin" valueType="num">
                                      <p:cBhvr additive="base">
                                        <p:cTn id="88" dur="500" fill="hold"/>
                                        <p:tgtEl>
                                          <p:spTgt spid="21"/>
                                        </p:tgtEl>
                                        <p:attrNameLst>
                                          <p:attrName>ppt_x</p:attrName>
                                        </p:attrNameLst>
                                      </p:cBhvr>
                                      <p:tavLst>
                                        <p:tav tm="0">
                                          <p:val>
                                            <p:strVal val="#ppt_x"/>
                                          </p:val>
                                        </p:tav>
                                        <p:tav tm="100000">
                                          <p:val>
                                            <p:strVal val="#ppt_x"/>
                                          </p:val>
                                        </p:tav>
                                      </p:tavLst>
                                    </p:anim>
                                    <p:anim calcmode="lin" valueType="num">
                                      <p:cBhvr additive="base">
                                        <p:cTn id="89" dur="500" fill="hold"/>
                                        <p:tgtEl>
                                          <p:spTgt spid="21"/>
                                        </p:tgtEl>
                                        <p:attrNameLst>
                                          <p:attrName>ppt_y</p:attrName>
                                        </p:attrNameLst>
                                      </p:cBhvr>
                                      <p:tavLst>
                                        <p:tav tm="0">
                                          <p:val>
                                            <p:strVal val="1+#ppt_h/2"/>
                                          </p:val>
                                        </p:tav>
                                        <p:tav tm="100000">
                                          <p:val>
                                            <p:strVal val="#ppt_y"/>
                                          </p:val>
                                        </p:tav>
                                      </p:tavLst>
                                    </p:anim>
                                  </p:childTnLst>
                                </p:cTn>
                              </p:par>
                              <p:par>
                                <p:cTn id="90" presetID="2" presetClass="entr" presetSubtype="4" fill="hold" grpId="0" nodeType="withEffect">
                                  <p:stCondLst>
                                    <p:cond delay="0"/>
                                  </p:stCondLst>
                                  <p:childTnLst>
                                    <p:set>
                                      <p:cBhvr>
                                        <p:cTn id="91" dur="1" fill="hold">
                                          <p:stCondLst>
                                            <p:cond delay="0"/>
                                          </p:stCondLst>
                                        </p:cTn>
                                        <p:tgtEl>
                                          <p:spTgt spid="22"/>
                                        </p:tgtEl>
                                        <p:attrNameLst>
                                          <p:attrName>style.visibility</p:attrName>
                                        </p:attrNameLst>
                                      </p:cBhvr>
                                      <p:to>
                                        <p:strVal val="visible"/>
                                      </p:to>
                                    </p:set>
                                    <p:anim calcmode="lin" valueType="num">
                                      <p:cBhvr additive="base">
                                        <p:cTn id="92" dur="500" fill="hold"/>
                                        <p:tgtEl>
                                          <p:spTgt spid="22"/>
                                        </p:tgtEl>
                                        <p:attrNameLst>
                                          <p:attrName>ppt_x</p:attrName>
                                        </p:attrNameLst>
                                      </p:cBhvr>
                                      <p:tavLst>
                                        <p:tav tm="0">
                                          <p:val>
                                            <p:strVal val="#ppt_x"/>
                                          </p:val>
                                        </p:tav>
                                        <p:tav tm="100000">
                                          <p:val>
                                            <p:strVal val="#ppt_x"/>
                                          </p:val>
                                        </p:tav>
                                      </p:tavLst>
                                    </p:anim>
                                    <p:anim calcmode="lin" valueType="num">
                                      <p:cBhvr additive="base">
                                        <p:cTn id="93" dur="500" fill="hold"/>
                                        <p:tgtEl>
                                          <p:spTgt spid="22"/>
                                        </p:tgtEl>
                                        <p:attrNameLst>
                                          <p:attrName>ppt_y</p:attrName>
                                        </p:attrNameLst>
                                      </p:cBhvr>
                                      <p:tavLst>
                                        <p:tav tm="0">
                                          <p:val>
                                            <p:strVal val="1+#ppt_h/2"/>
                                          </p:val>
                                        </p:tav>
                                        <p:tav tm="100000">
                                          <p:val>
                                            <p:strVal val="#ppt_y"/>
                                          </p:val>
                                        </p:tav>
                                      </p:tavLst>
                                    </p:anim>
                                  </p:childTnLst>
                                </p:cTn>
                              </p:par>
                              <p:par>
                                <p:cTn id="94" presetID="2" presetClass="entr" presetSubtype="4" fill="hold" grpId="0" nodeType="withEffect">
                                  <p:stCondLst>
                                    <p:cond delay="0"/>
                                  </p:stCondLst>
                                  <p:childTnLst>
                                    <p:set>
                                      <p:cBhvr>
                                        <p:cTn id="95" dur="1" fill="hold">
                                          <p:stCondLst>
                                            <p:cond delay="0"/>
                                          </p:stCondLst>
                                        </p:cTn>
                                        <p:tgtEl>
                                          <p:spTgt spid="23"/>
                                        </p:tgtEl>
                                        <p:attrNameLst>
                                          <p:attrName>style.visibility</p:attrName>
                                        </p:attrNameLst>
                                      </p:cBhvr>
                                      <p:to>
                                        <p:strVal val="visible"/>
                                      </p:to>
                                    </p:set>
                                    <p:anim calcmode="lin" valueType="num">
                                      <p:cBhvr additive="base">
                                        <p:cTn id="96" dur="500" fill="hold"/>
                                        <p:tgtEl>
                                          <p:spTgt spid="23"/>
                                        </p:tgtEl>
                                        <p:attrNameLst>
                                          <p:attrName>ppt_x</p:attrName>
                                        </p:attrNameLst>
                                      </p:cBhvr>
                                      <p:tavLst>
                                        <p:tav tm="0">
                                          <p:val>
                                            <p:strVal val="#ppt_x"/>
                                          </p:val>
                                        </p:tav>
                                        <p:tav tm="100000">
                                          <p:val>
                                            <p:strVal val="#ppt_x"/>
                                          </p:val>
                                        </p:tav>
                                      </p:tavLst>
                                    </p:anim>
                                    <p:anim calcmode="lin" valueType="num">
                                      <p:cBhvr additive="base">
                                        <p:cTn id="97" dur="500" fill="hold"/>
                                        <p:tgtEl>
                                          <p:spTgt spid="23"/>
                                        </p:tgtEl>
                                        <p:attrNameLst>
                                          <p:attrName>ppt_y</p:attrName>
                                        </p:attrNameLst>
                                      </p:cBhvr>
                                      <p:tavLst>
                                        <p:tav tm="0">
                                          <p:val>
                                            <p:strVal val="1+#ppt_h/2"/>
                                          </p:val>
                                        </p:tav>
                                        <p:tav tm="100000">
                                          <p:val>
                                            <p:strVal val="#ppt_y"/>
                                          </p:val>
                                        </p:tav>
                                      </p:tavLst>
                                    </p:anim>
                                  </p:childTnLst>
                                </p:cTn>
                              </p:par>
                              <p:par>
                                <p:cTn id="98" presetID="2" presetClass="entr" presetSubtype="4" fill="hold" grpId="0" nodeType="withEffect">
                                  <p:stCondLst>
                                    <p:cond delay="0"/>
                                  </p:stCondLst>
                                  <p:childTnLst>
                                    <p:set>
                                      <p:cBhvr>
                                        <p:cTn id="99" dur="1" fill="hold">
                                          <p:stCondLst>
                                            <p:cond delay="0"/>
                                          </p:stCondLst>
                                        </p:cTn>
                                        <p:tgtEl>
                                          <p:spTgt spid="24"/>
                                        </p:tgtEl>
                                        <p:attrNameLst>
                                          <p:attrName>style.visibility</p:attrName>
                                        </p:attrNameLst>
                                      </p:cBhvr>
                                      <p:to>
                                        <p:strVal val="visible"/>
                                      </p:to>
                                    </p:set>
                                    <p:anim calcmode="lin" valueType="num">
                                      <p:cBhvr additive="base">
                                        <p:cTn id="100" dur="500" fill="hold"/>
                                        <p:tgtEl>
                                          <p:spTgt spid="24"/>
                                        </p:tgtEl>
                                        <p:attrNameLst>
                                          <p:attrName>ppt_x</p:attrName>
                                        </p:attrNameLst>
                                      </p:cBhvr>
                                      <p:tavLst>
                                        <p:tav tm="0">
                                          <p:val>
                                            <p:strVal val="#ppt_x"/>
                                          </p:val>
                                        </p:tav>
                                        <p:tav tm="100000">
                                          <p:val>
                                            <p:strVal val="#ppt_x"/>
                                          </p:val>
                                        </p:tav>
                                      </p:tavLst>
                                    </p:anim>
                                    <p:anim calcmode="lin" valueType="num">
                                      <p:cBhvr additive="base">
                                        <p:cTn id="101" dur="500" fill="hold"/>
                                        <p:tgtEl>
                                          <p:spTgt spid="24"/>
                                        </p:tgtEl>
                                        <p:attrNameLst>
                                          <p:attrName>ppt_y</p:attrName>
                                        </p:attrNameLst>
                                      </p:cBhvr>
                                      <p:tavLst>
                                        <p:tav tm="0">
                                          <p:val>
                                            <p:strVal val="1+#ppt_h/2"/>
                                          </p:val>
                                        </p:tav>
                                        <p:tav tm="100000">
                                          <p:val>
                                            <p:strVal val="#ppt_y"/>
                                          </p:val>
                                        </p:tav>
                                      </p:tavLst>
                                    </p:anim>
                                  </p:childTnLst>
                                </p:cTn>
                              </p:par>
                              <p:par>
                                <p:cTn id="102" presetID="2" presetClass="entr" presetSubtype="4" fill="hold" grpId="0" nodeType="withEffect">
                                  <p:stCondLst>
                                    <p:cond delay="0"/>
                                  </p:stCondLst>
                                  <p:childTnLst>
                                    <p:set>
                                      <p:cBhvr>
                                        <p:cTn id="103" dur="1" fill="hold">
                                          <p:stCondLst>
                                            <p:cond delay="0"/>
                                          </p:stCondLst>
                                        </p:cTn>
                                        <p:tgtEl>
                                          <p:spTgt spid="25"/>
                                        </p:tgtEl>
                                        <p:attrNameLst>
                                          <p:attrName>style.visibility</p:attrName>
                                        </p:attrNameLst>
                                      </p:cBhvr>
                                      <p:to>
                                        <p:strVal val="visible"/>
                                      </p:to>
                                    </p:set>
                                    <p:anim calcmode="lin" valueType="num">
                                      <p:cBhvr additive="base">
                                        <p:cTn id="104" dur="500" fill="hold"/>
                                        <p:tgtEl>
                                          <p:spTgt spid="25"/>
                                        </p:tgtEl>
                                        <p:attrNameLst>
                                          <p:attrName>ppt_x</p:attrName>
                                        </p:attrNameLst>
                                      </p:cBhvr>
                                      <p:tavLst>
                                        <p:tav tm="0">
                                          <p:val>
                                            <p:strVal val="#ppt_x"/>
                                          </p:val>
                                        </p:tav>
                                        <p:tav tm="100000">
                                          <p:val>
                                            <p:strVal val="#ppt_x"/>
                                          </p:val>
                                        </p:tav>
                                      </p:tavLst>
                                    </p:anim>
                                    <p:anim calcmode="lin" valueType="num">
                                      <p:cBhvr additive="base">
                                        <p:cTn id="105" dur="500" fill="hold"/>
                                        <p:tgtEl>
                                          <p:spTgt spid="25"/>
                                        </p:tgtEl>
                                        <p:attrNameLst>
                                          <p:attrName>ppt_y</p:attrName>
                                        </p:attrNameLst>
                                      </p:cBhvr>
                                      <p:tavLst>
                                        <p:tav tm="0">
                                          <p:val>
                                            <p:strVal val="1+#ppt_h/2"/>
                                          </p:val>
                                        </p:tav>
                                        <p:tav tm="100000">
                                          <p:val>
                                            <p:strVal val="#ppt_y"/>
                                          </p:val>
                                        </p:tav>
                                      </p:tavLst>
                                    </p:anim>
                                  </p:childTnLst>
                                </p:cTn>
                              </p:par>
                              <p:par>
                                <p:cTn id="106" presetID="2" presetClass="entr" presetSubtype="4" fill="hold" nodeType="withEffect">
                                  <p:stCondLst>
                                    <p:cond delay="0"/>
                                  </p:stCondLst>
                                  <p:childTnLst>
                                    <p:set>
                                      <p:cBhvr>
                                        <p:cTn id="107" dur="1" fill="hold">
                                          <p:stCondLst>
                                            <p:cond delay="0"/>
                                          </p:stCondLst>
                                        </p:cTn>
                                        <p:tgtEl>
                                          <p:spTgt spid="26"/>
                                        </p:tgtEl>
                                        <p:attrNameLst>
                                          <p:attrName>style.visibility</p:attrName>
                                        </p:attrNameLst>
                                      </p:cBhvr>
                                      <p:to>
                                        <p:strVal val="visible"/>
                                      </p:to>
                                    </p:set>
                                    <p:anim calcmode="lin" valueType="num">
                                      <p:cBhvr additive="base">
                                        <p:cTn id="108" dur="500" fill="hold"/>
                                        <p:tgtEl>
                                          <p:spTgt spid="26"/>
                                        </p:tgtEl>
                                        <p:attrNameLst>
                                          <p:attrName>ppt_x</p:attrName>
                                        </p:attrNameLst>
                                      </p:cBhvr>
                                      <p:tavLst>
                                        <p:tav tm="0">
                                          <p:val>
                                            <p:strVal val="#ppt_x"/>
                                          </p:val>
                                        </p:tav>
                                        <p:tav tm="100000">
                                          <p:val>
                                            <p:strVal val="#ppt_x"/>
                                          </p:val>
                                        </p:tav>
                                      </p:tavLst>
                                    </p:anim>
                                    <p:anim calcmode="lin" valueType="num">
                                      <p:cBhvr additive="base">
                                        <p:cTn id="109" dur="500" fill="hold"/>
                                        <p:tgtEl>
                                          <p:spTgt spid="26"/>
                                        </p:tgtEl>
                                        <p:attrNameLst>
                                          <p:attrName>ppt_y</p:attrName>
                                        </p:attrNameLst>
                                      </p:cBhvr>
                                      <p:tavLst>
                                        <p:tav tm="0">
                                          <p:val>
                                            <p:strVal val="1+#ppt_h/2"/>
                                          </p:val>
                                        </p:tav>
                                        <p:tav tm="100000">
                                          <p:val>
                                            <p:strVal val="#ppt_y"/>
                                          </p:val>
                                        </p:tav>
                                      </p:tavLst>
                                    </p:anim>
                                  </p:childTnLst>
                                </p:cTn>
                              </p:par>
                              <p:par>
                                <p:cTn id="110" presetID="2" presetClass="entr" presetSubtype="4" fill="hold" grpId="0" nodeType="withEffect">
                                  <p:stCondLst>
                                    <p:cond delay="0"/>
                                  </p:stCondLst>
                                  <p:childTnLst>
                                    <p:set>
                                      <p:cBhvr>
                                        <p:cTn id="111" dur="1" fill="hold">
                                          <p:stCondLst>
                                            <p:cond delay="0"/>
                                          </p:stCondLst>
                                        </p:cTn>
                                        <p:tgtEl>
                                          <p:spTgt spid="27"/>
                                        </p:tgtEl>
                                        <p:attrNameLst>
                                          <p:attrName>style.visibility</p:attrName>
                                        </p:attrNameLst>
                                      </p:cBhvr>
                                      <p:to>
                                        <p:strVal val="visible"/>
                                      </p:to>
                                    </p:set>
                                    <p:anim calcmode="lin" valueType="num">
                                      <p:cBhvr additive="base">
                                        <p:cTn id="112" dur="500" fill="hold"/>
                                        <p:tgtEl>
                                          <p:spTgt spid="27"/>
                                        </p:tgtEl>
                                        <p:attrNameLst>
                                          <p:attrName>ppt_x</p:attrName>
                                        </p:attrNameLst>
                                      </p:cBhvr>
                                      <p:tavLst>
                                        <p:tav tm="0">
                                          <p:val>
                                            <p:strVal val="#ppt_x"/>
                                          </p:val>
                                        </p:tav>
                                        <p:tav tm="100000">
                                          <p:val>
                                            <p:strVal val="#ppt_x"/>
                                          </p:val>
                                        </p:tav>
                                      </p:tavLst>
                                    </p:anim>
                                    <p:anim calcmode="lin" valueType="num">
                                      <p:cBhvr additive="base">
                                        <p:cTn id="113" dur="500" fill="hold"/>
                                        <p:tgtEl>
                                          <p:spTgt spid="27"/>
                                        </p:tgtEl>
                                        <p:attrNameLst>
                                          <p:attrName>ppt_y</p:attrName>
                                        </p:attrNameLst>
                                      </p:cBhvr>
                                      <p:tavLst>
                                        <p:tav tm="0">
                                          <p:val>
                                            <p:strVal val="1+#ppt_h/2"/>
                                          </p:val>
                                        </p:tav>
                                        <p:tav tm="100000">
                                          <p:val>
                                            <p:strVal val="#ppt_y"/>
                                          </p:val>
                                        </p:tav>
                                      </p:tavLst>
                                    </p:anim>
                                  </p:childTnLst>
                                </p:cTn>
                              </p:par>
                              <p:par>
                                <p:cTn id="114" presetID="2" presetClass="entr" presetSubtype="4" fill="hold" grpId="0" nodeType="withEffect">
                                  <p:stCondLst>
                                    <p:cond delay="0"/>
                                  </p:stCondLst>
                                  <p:childTnLst>
                                    <p:set>
                                      <p:cBhvr>
                                        <p:cTn id="115" dur="1" fill="hold">
                                          <p:stCondLst>
                                            <p:cond delay="0"/>
                                          </p:stCondLst>
                                        </p:cTn>
                                        <p:tgtEl>
                                          <p:spTgt spid="28"/>
                                        </p:tgtEl>
                                        <p:attrNameLst>
                                          <p:attrName>style.visibility</p:attrName>
                                        </p:attrNameLst>
                                      </p:cBhvr>
                                      <p:to>
                                        <p:strVal val="visible"/>
                                      </p:to>
                                    </p:set>
                                    <p:anim calcmode="lin" valueType="num">
                                      <p:cBhvr additive="base">
                                        <p:cTn id="116" dur="500" fill="hold"/>
                                        <p:tgtEl>
                                          <p:spTgt spid="28"/>
                                        </p:tgtEl>
                                        <p:attrNameLst>
                                          <p:attrName>ppt_x</p:attrName>
                                        </p:attrNameLst>
                                      </p:cBhvr>
                                      <p:tavLst>
                                        <p:tav tm="0">
                                          <p:val>
                                            <p:strVal val="#ppt_x"/>
                                          </p:val>
                                        </p:tav>
                                        <p:tav tm="100000">
                                          <p:val>
                                            <p:strVal val="#ppt_x"/>
                                          </p:val>
                                        </p:tav>
                                      </p:tavLst>
                                    </p:anim>
                                    <p:anim calcmode="lin" valueType="num">
                                      <p:cBhvr additive="base">
                                        <p:cTn id="117" dur="500" fill="hold"/>
                                        <p:tgtEl>
                                          <p:spTgt spid="28"/>
                                        </p:tgtEl>
                                        <p:attrNameLst>
                                          <p:attrName>ppt_y</p:attrName>
                                        </p:attrNameLst>
                                      </p:cBhvr>
                                      <p:tavLst>
                                        <p:tav tm="0">
                                          <p:val>
                                            <p:strVal val="1+#ppt_h/2"/>
                                          </p:val>
                                        </p:tav>
                                        <p:tav tm="100000">
                                          <p:val>
                                            <p:strVal val="#ppt_y"/>
                                          </p:val>
                                        </p:tav>
                                      </p:tavLst>
                                    </p:anim>
                                  </p:childTnLst>
                                </p:cTn>
                              </p:par>
                              <p:par>
                                <p:cTn id="118" presetID="2" presetClass="entr" presetSubtype="4" fill="hold" grpId="0" nodeType="withEffect">
                                  <p:stCondLst>
                                    <p:cond delay="0"/>
                                  </p:stCondLst>
                                  <p:childTnLst>
                                    <p:set>
                                      <p:cBhvr>
                                        <p:cTn id="119" dur="1" fill="hold">
                                          <p:stCondLst>
                                            <p:cond delay="0"/>
                                          </p:stCondLst>
                                        </p:cTn>
                                        <p:tgtEl>
                                          <p:spTgt spid="29"/>
                                        </p:tgtEl>
                                        <p:attrNameLst>
                                          <p:attrName>style.visibility</p:attrName>
                                        </p:attrNameLst>
                                      </p:cBhvr>
                                      <p:to>
                                        <p:strVal val="visible"/>
                                      </p:to>
                                    </p:set>
                                    <p:anim calcmode="lin" valueType="num">
                                      <p:cBhvr additive="base">
                                        <p:cTn id="120" dur="500" fill="hold"/>
                                        <p:tgtEl>
                                          <p:spTgt spid="29"/>
                                        </p:tgtEl>
                                        <p:attrNameLst>
                                          <p:attrName>ppt_x</p:attrName>
                                        </p:attrNameLst>
                                      </p:cBhvr>
                                      <p:tavLst>
                                        <p:tav tm="0">
                                          <p:val>
                                            <p:strVal val="#ppt_x"/>
                                          </p:val>
                                        </p:tav>
                                        <p:tav tm="100000">
                                          <p:val>
                                            <p:strVal val="#ppt_x"/>
                                          </p:val>
                                        </p:tav>
                                      </p:tavLst>
                                    </p:anim>
                                    <p:anim calcmode="lin" valueType="num">
                                      <p:cBhvr additive="base">
                                        <p:cTn id="121" dur="500" fill="hold"/>
                                        <p:tgtEl>
                                          <p:spTgt spid="29"/>
                                        </p:tgtEl>
                                        <p:attrNameLst>
                                          <p:attrName>ppt_y</p:attrName>
                                        </p:attrNameLst>
                                      </p:cBhvr>
                                      <p:tavLst>
                                        <p:tav tm="0">
                                          <p:val>
                                            <p:strVal val="1+#ppt_h/2"/>
                                          </p:val>
                                        </p:tav>
                                        <p:tav tm="100000">
                                          <p:val>
                                            <p:strVal val="#ppt_y"/>
                                          </p:val>
                                        </p:tav>
                                      </p:tavLst>
                                    </p:anim>
                                  </p:childTnLst>
                                </p:cTn>
                              </p:par>
                              <p:par>
                                <p:cTn id="122" presetID="2" presetClass="entr" presetSubtype="4" fill="hold" grpId="0" nodeType="withEffect">
                                  <p:stCondLst>
                                    <p:cond delay="0"/>
                                  </p:stCondLst>
                                  <p:childTnLst>
                                    <p:set>
                                      <p:cBhvr>
                                        <p:cTn id="123" dur="1" fill="hold">
                                          <p:stCondLst>
                                            <p:cond delay="0"/>
                                          </p:stCondLst>
                                        </p:cTn>
                                        <p:tgtEl>
                                          <p:spTgt spid="30"/>
                                        </p:tgtEl>
                                        <p:attrNameLst>
                                          <p:attrName>style.visibility</p:attrName>
                                        </p:attrNameLst>
                                      </p:cBhvr>
                                      <p:to>
                                        <p:strVal val="visible"/>
                                      </p:to>
                                    </p:set>
                                    <p:anim calcmode="lin" valueType="num">
                                      <p:cBhvr additive="base">
                                        <p:cTn id="124" dur="500" fill="hold"/>
                                        <p:tgtEl>
                                          <p:spTgt spid="30"/>
                                        </p:tgtEl>
                                        <p:attrNameLst>
                                          <p:attrName>ppt_x</p:attrName>
                                        </p:attrNameLst>
                                      </p:cBhvr>
                                      <p:tavLst>
                                        <p:tav tm="0">
                                          <p:val>
                                            <p:strVal val="#ppt_x"/>
                                          </p:val>
                                        </p:tav>
                                        <p:tav tm="100000">
                                          <p:val>
                                            <p:strVal val="#ppt_x"/>
                                          </p:val>
                                        </p:tav>
                                      </p:tavLst>
                                    </p:anim>
                                    <p:anim calcmode="lin" valueType="num">
                                      <p:cBhvr additive="base">
                                        <p:cTn id="125" dur="500" fill="hold"/>
                                        <p:tgtEl>
                                          <p:spTgt spid="30"/>
                                        </p:tgtEl>
                                        <p:attrNameLst>
                                          <p:attrName>ppt_y</p:attrName>
                                        </p:attrNameLst>
                                      </p:cBhvr>
                                      <p:tavLst>
                                        <p:tav tm="0">
                                          <p:val>
                                            <p:strVal val="1+#ppt_h/2"/>
                                          </p:val>
                                        </p:tav>
                                        <p:tav tm="100000">
                                          <p:val>
                                            <p:strVal val="#ppt_y"/>
                                          </p:val>
                                        </p:tav>
                                      </p:tavLst>
                                    </p:anim>
                                  </p:childTnLst>
                                </p:cTn>
                              </p:par>
                              <p:par>
                                <p:cTn id="126" presetID="2" presetClass="entr" presetSubtype="4" fill="hold" nodeType="withEffect">
                                  <p:stCondLst>
                                    <p:cond delay="0"/>
                                  </p:stCondLst>
                                  <p:childTnLst>
                                    <p:set>
                                      <p:cBhvr>
                                        <p:cTn id="127" dur="1" fill="hold">
                                          <p:stCondLst>
                                            <p:cond delay="0"/>
                                          </p:stCondLst>
                                        </p:cTn>
                                        <p:tgtEl>
                                          <p:spTgt spid="31"/>
                                        </p:tgtEl>
                                        <p:attrNameLst>
                                          <p:attrName>style.visibility</p:attrName>
                                        </p:attrNameLst>
                                      </p:cBhvr>
                                      <p:to>
                                        <p:strVal val="visible"/>
                                      </p:to>
                                    </p:set>
                                    <p:anim calcmode="lin" valueType="num">
                                      <p:cBhvr additive="base">
                                        <p:cTn id="128" dur="500" fill="hold"/>
                                        <p:tgtEl>
                                          <p:spTgt spid="31"/>
                                        </p:tgtEl>
                                        <p:attrNameLst>
                                          <p:attrName>ppt_x</p:attrName>
                                        </p:attrNameLst>
                                      </p:cBhvr>
                                      <p:tavLst>
                                        <p:tav tm="0">
                                          <p:val>
                                            <p:strVal val="#ppt_x"/>
                                          </p:val>
                                        </p:tav>
                                        <p:tav tm="100000">
                                          <p:val>
                                            <p:strVal val="#ppt_x"/>
                                          </p:val>
                                        </p:tav>
                                      </p:tavLst>
                                    </p:anim>
                                    <p:anim calcmode="lin" valueType="num">
                                      <p:cBhvr additive="base">
                                        <p:cTn id="129" dur="500" fill="hold"/>
                                        <p:tgtEl>
                                          <p:spTgt spid="31"/>
                                        </p:tgtEl>
                                        <p:attrNameLst>
                                          <p:attrName>ppt_y</p:attrName>
                                        </p:attrNameLst>
                                      </p:cBhvr>
                                      <p:tavLst>
                                        <p:tav tm="0">
                                          <p:val>
                                            <p:strVal val="1+#ppt_h/2"/>
                                          </p:val>
                                        </p:tav>
                                        <p:tav tm="100000">
                                          <p:val>
                                            <p:strVal val="#ppt_y"/>
                                          </p:val>
                                        </p:tav>
                                      </p:tavLst>
                                    </p:anim>
                                  </p:childTnLst>
                                </p:cTn>
                              </p:par>
                              <p:par>
                                <p:cTn id="130" presetID="2" presetClass="entr" presetSubtype="4" fill="hold" grpId="0" nodeType="withEffect">
                                  <p:stCondLst>
                                    <p:cond delay="0"/>
                                  </p:stCondLst>
                                  <p:childTnLst>
                                    <p:set>
                                      <p:cBhvr>
                                        <p:cTn id="131" dur="1" fill="hold">
                                          <p:stCondLst>
                                            <p:cond delay="0"/>
                                          </p:stCondLst>
                                        </p:cTn>
                                        <p:tgtEl>
                                          <p:spTgt spid="32"/>
                                        </p:tgtEl>
                                        <p:attrNameLst>
                                          <p:attrName>style.visibility</p:attrName>
                                        </p:attrNameLst>
                                      </p:cBhvr>
                                      <p:to>
                                        <p:strVal val="visible"/>
                                      </p:to>
                                    </p:set>
                                    <p:anim calcmode="lin" valueType="num">
                                      <p:cBhvr additive="base">
                                        <p:cTn id="132" dur="500" fill="hold"/>
                                        <p:tgtEl>
                                          <p:spTgt spid="32"/>
                                        </p:tgtEl>
                                        <p:attrNameLst>
                                          <p:attrName>ppt_x</p:attrName>
                                        </p:attrNameLst>
                                      </p:cBhvr>
                                      <p:tavLst>
                                        <p:tav tm="0">
                                          <p:val>
                                            <p:strVal val="#ppt_x"/>
                                          </p:val>
                                        </p:tav>
                                        <p:tav tm="100000">
                                          <p:val>
                                            <p:strVal val="#ppt_x"/>
                                          </p:val>
                                        </p:tav>
                                      </p:tavLst>
                                    </p:anim>
                                    <p:anim calcmode="lin" valueType="num">
                                      <p:cBhvr additive="base">
                                        <p:cTn id="133" dur="500" fill="hold"/>
                                        <p:tgtEl>
                                          <p:spTgt spid="32"/>
                                        </p:tgtEl>
                                        <p:attrNameLst>
                                          <p:attrName>ppt_y</p:attrName>
                                        </p:attrNameLst>
                                      </p:cBhvr>
                                      <p:tavLst>
                                        <p:tav tm="0">
                                          <p:val>
                                            <p:strVal val="1+#ppt_h/2"/>
                                          </p:val>
                                        </p:tav>
                                        <p:tav tm="100000">
                                          <p:val>
                                            <p:strVal val="#ppt_y"/>
                                          </p:val>
                                        </p:tav>
                                      </p:tavLst>
                                    </p:anim>
                                  </p:childTnLst>
                                </p:cTn>
                              </p:par>
                              <p:par>
                                <p:cTn id="134" presetID="2" presetClass="entr" presetSubtype="4" fill="hold" grpId="0" nodeType="withEffect">
                                  <p:stCondLst>
                                    <p:cond delay="0"/>
                                  </p:stCondLst>
                                  <p:childTnLst>
                                    <p:set>
                                      <p:cBhvr>
                                        <p:cTn id="135" dur="1" fill="hold">
                                          <p:stCondLst>
                                            <p:cond delay="0"/>
                                          </p:stCondLst>
                                        </p:cTn>
                                        <p:tgtEl>
                                          <p:spTgt spid="33"/>
                                        </p:tgtEl>
                                        <p:attrNameLst>
                                          <p:attrName>style.visibility</p:attrName>
                                        </p:attrNameLst>
                                      </p:cBhvr>
                                      <p:to>
                                        <p:strVal val="visible"/>
                                      </p:to>
                                    </p:set>
                                    <p:anim calcmode="lin" valueType="num">
                                      <p:cBhvr additive="base">
                                        <p:cTn id="136" dur="500" fill="hold"/>
                                        <p:tgtEl>
                                          <p:spTgt spid="33"/>
                                        </p:tgtEl>
                                        <p:attrNameLst>
                                          <p:attrName>ppt_x</p:attrName>
                                        </p:attrNameLst>
                                      </p:cBhvr>
                                      <p:tavLst>
                                        <p:tav tm="0">
                                          <p:val>
                                            <p:strVal val="#ppt_x"/>
                                          </p:val>
                                        </p:tav>
                                        <p:tav tm="100000">
                                          <p:val>
                                            <p:strVal val="#ppt_x"/>
                                          </p:val>
                                        </p:tav>
                                      </p:tavLst>
                                    </p:anim>
                                    <p:anim calcmode="lin" valueType="num">
                                      <p:cBhvr additive="base">
                                        <p:cTn id="137" dur="500" fill="hold"/>
                                        <p:tgtEl>
                                          <p:spTgt spid="33"/>
                                        </p:tgtEl>
                                        <p:attrNameLst>
                                          <p:attrName>ppt_y</p:attrName>
                                        </p:attrNameLst>
                                      </p:cBhvr>
                                      <p:tavLst>
                                        <p:tav tm="0">
                                          <p:val>
                                            <p:strVal val="1+#ppt_h/2"/>
                                          </p:val>
                                        </p:tav>
                                        <p:tav tm="100000">
                                          <p:val>
                                            <p:strVal val="#ppt_y"/>
                                          </p:val>
                                        </p:tav>
                                      </p:tavLst>
                                    </p:anim>
                                  </p:childTnLst>
                                </p:cTn>
                              </p:par>
                              <p:par>
                                <p:cTn id="138" presetID="2" presetClass="entr" presetSubtype="4" fill="hold" grpId="0" nodeType="withEffect">
                                  <p:stCondLst>
                                    <p:cond delay="0"/>
                                  </p:stCondLst>
                                  <p:childTnLst>
                                    <p:set>
                                      <p:cBhvr>
                                        <p:cTn id="139" dur="1" fill="hold">
                                          <p:stCondLst>
                                            <p:cond delay="0"/>
                                          </p:stCondLst>
                                        </p:cTn>
                                        <p:tgtEl>
                                          <p:spTgt spid="34"/>
                                        </p:tgtEl>
                                        <p:attrNameLst>
                                          <p:attrName>style.visibility</p:attrName>
                                        </p:attrNameLst>
                                      </p:cBhvr>
                                      <p:to>
                                        <p:strVal val="visible"/>
                                      </p:to>
                                    </p:set>
                                    <p:anim calcmode="lin" valueType="num">
                                      <p:cBhvr additive="base">
                                        <p:cTn id="140" dur="500" fill="hold"/>
                                        <p:tgtEl>
                                          <p:spTgt spid="34"/>
                                        </p:tgtEl>
                                        <p:attrNameLst>
                                          <p:attrName>ppt_x</p:attrName>
                                        </p:attrNameLst>
                                      </p:cBhvr>
                                      <p:tavLst>
                                        <p:tav tm="0">
                                          <p:val>
                                            <p:strVal val="#ppt_x"/>
                                          </p:val>
                                        </p:tav>
                                        <p:tav tm="100000">
                                          <p:val>
                                            <p:strVal val="#ppt_x"/>
                                          </p:val>
                                        </p:tav>
                                      </p:tavLst>
                                    </p:anim>
                                    <p:anim calcmode="lin" valueType="num">
                                      <p:cBhvr additive="base">
                                        <p:cTn id="141" dur="500" fill="hold"/>
                                        <p:tgtEl>
                                          <p:spTgt spid="34"/>
                                        </p:tgtEl>
                                        <p:attrNameLst>
                                          <p:attrName>ppt_y</p:attrName>
                                        </p:attrNameLst>
                                      </p:cBhvr>
                                      <p:tavLst>
                                        <p:tav tm="0">
                                          <p:val>
                                            <p:strVal val="1+#ppt_h/2"/>
                                          </p:val>
                                        </p:tav>
                                        <p:tav tm="100000">
                                          <p:val>
                                            <p:strVal val="#ppt_y"/>
                                          </p:val>
                                        </p:tav>
                                      </p:tavLst>
                                    </p:anim>
                                  </p:childTnLst>
                                </p:cTn>
                              </p:par>
                              <p:par>
                                <p:cTn id="142" presetID="2" presetClass="entr" presetSubtype="4" fill="hold" grpId="0" nodeType="withEffect">
                                  <p:stCondLst>
                                    <p:cond delay="0"/>
                                  </p:stCondLst>
                                  <p:childTnLst>
                                    <p:set>
                                      <p:cBhvr>
                                        <p:cTn id="143" dur="1" fill="hold">
                                          <p:stCondLst>
                                            <p:cond delay="0"/>
                                          </p:stCondLst>
                                        </p:cTn>
                                        <p:tgtEl>
                                          <p:spTgt spid="35"/>
                                        </p:tgtEl>
                                        <p:attrNameLst>
                                          <p:attrName>style.visibility</p:attrName>
                                        </p:attrNameLst>
                                      </p:cBhvr>
                                      <p:to>
                                        <p:strVal val="visible"/>
                                      </p:to>
                                    </p:set>
                                    <p:anim calcmode="lin" valueType="num">
                                      <p:cBhvr additive="base">
                                        <p:cTn id="144" dur="500" fill="hold"/>
                                        <p:tgtEl>
                                          <p:spTgt spid="35"/>
                                        </p:tgtEl>
                                        <p:attrNameLst>
                                          <p:attrName>ppt_x</p:attrName>
                                        </p:attrNameLst>
                                      </p:cBhvr>
                                      <p:tavLst>
                                        <p:tav tm="0">
                                          <p:val>
                                            <p:strVal val="#ppt_x"/>
                                          </p:val>
                                        </p:tav>
                                        <p:tav tm="100000">
                                          <p:val>
                                            <p:strVal val="#ppt_x"/>
                                          </p:val>
                                        </p:tav>
                                      </p:tavLst>
                                    </p:anim>
                                    <p:anim calcmode="lin" valueType="num">
                                      <p:cBhvr additive="base">
                                        <p:cTn id="145" dur="500" fill="hold"/>
                                        <p:tgtEl>
                                          <p:spTgt spid="35"/>
                                        </p:tgtEl>
                                        <p:attrNameLst>
                                          <p:attrName>ppt_y</p:attrName>
                                        </p:attrNameLst>
                                      </p:cBhvr>
                                      <p:tavLst>
                                        <p:tav tm="0">
                                          <p:val>
                                            <p:strVal val="1+#ppt_h/2"/>
                                          </p:val>
                                        </p:tav>
                                        <p:tav tm="100000">
                                          <p:val>
                                            <p:strVal val="#ppt_y"/>
                                          </p:val>
                                        </p:tav>
                                      </p:tavLst>
                                    </p:anim>
                                  </p:childTnLst>
                                </p:cTn>
                              </p:par>
                              <p:par>
                                <p:cTn id="146" presetID="2" presetClass="entr" presetSubtype="4" fill="hold" grpId="0" nodeType="withEffect">
                                  <p:stCondLst>
                                    <p:cond delay="0"/>
                                  </p:stCondLst>
                                  <p:childTnLst>
                                    <p:set>
                                      <p:cBhvr>
                                        <p:cTn id="147" dur="1" fill="hold">
                                          <p:stCondLst>
                                            <p:cond delay="0"/>
                                          </p:stCondLst>
                                        </p:cTn>
                                        <p:tgtEl>
                                          <p:spTgt spid="36"/>
                                        </p:tgtEl>
                                        <p:attrNameLst>
                                          <p:attrName>style.visibility</p:attrName>
                                        </p:attrNameLst>
                                      </p:cBhvr>
                                      <p:to>
                                        <p:strVal val="visible"/>
                                      </p:to>
                                    </p:set>
                                    <p:anim calcmode="lin" valueType="num">
                                      <p:cBhvr additive="base">
                                        <p:cTn id="148" dur="500" fill="hold"/>
                                        <p:tgtEl>
                                          <p:spTgt spid="36"/>
                                        </p:tgtEl>
                                        <p:attrNameLst>
                                          <p:attrName>ppt_x</p:attrName>
                                        </p:attrNameLst>
                                      </p:cBhvr>
                                      <p:tavLst>
                                        <p:tav tm="0">
                                          <p:val>
                                            <p:strVal val="#ppt_x"/>
                                          </p:val>
                                        </p:tav>
                                        <p:tav tm="100000">
                                          <p:val>
                                            <p:strVal val="#ppt_x"/>
                                          </p:val>
                                        </p:tav>
                                      </p:tavLst>
                                    </p:anim>
                                    <p:anim calcmode="lin" valueType="num">
                                      <p:cBhvr additive="base">
                                        <p:cTn id="149" dur="500" fill="hold"/>
                                        <p:tgtEl>
                                          <p:spTgt spid="36"/>
                                        </p:tgtEl>
                                        <p:attrNameLst>
                                          <p:attrName>ppt_y</p:attrName>
                                        </p:attrNameLst>
                                      </p:cBhvr>
                                      <p:tavLst>
                                        <p:tav tm="0">
                                          <p:val>
                                            <p:strVal val="1+#ppt_h/2"/>
                                          </p:val>
                                        </p:tav>
                                        <p:tav tm="100000">
                                          <p:val>
                                            <p:strVal val="#ppt_y"/>
                                          </p:val>
                                        </p:tav>
                                      </p:tavLst>
                                    </p:anim>
                                  </p:childTnLst>
                                </p:cTn>
                              </p:par>
                              <p:par>
                                <p:cTn id="150" presetID="2" presetClass="entr" presetSubtype="4" fill="hold" nodeType="withEffect">
                                  <p:stCondLst>
                                    <p:cond delay="0"/>
                                  </p:stCondLst>
                                  <p:childTnLst>
                                    <p:set>
                                      <p:cBhvr>
                                        <p:cTn id="151" dur="1" fill="hold">
                                          <p:stCondLst>
                                            <p:cond delay="0"/>
                                          </p:stCondLst>
                                        </p:cTn>
                                        <p:tgtEl>
                                          <p:spTgt spid="37"/>
                                        </p:tgtEl>
                                        <p:attrNameLst>
                                          <p:attrName>style.visibility</p:attrName>
                                        </p:attrNameLst>
                                      </p:cBhvr>
                                      <p:to>
                                        <p:strVal val="visible"/>
                                      </p:to>
                                    </p:set>
                                    <p:anim calcmode="lin" valueType="num">
                                      <p:cBhvr additive="base">
                                        <p:cTn id="152" dur="500" fill="hold"/>
                                        <p:tgtEl>
                                          <p:spTgt spid="37"/>
                                        </p:tgtEl>
                                        <p:attrNameLst>
                                          <p:attrName>ppt_x</p:attrName>
                                        </p:attrNameLst>
                                      </p:cBhvr>
                                      <p:tavLst>
                                        <p:tav tm="0">
                                          <p:val>
                                            <p:strVal val="#ppt_x"/>
                                          </p:val>
                                        </p:tav>
                                        <p:tav tm="100000">
                                          <p:val>
                                            <p:strVal val="#ppt_x"/>
                                          </p:val>
                                        </p:tav>
                                      </p:tavLst>
                                    </p:anim>
                                    <p:anim calcmode="lin" valueType="num">
                                      <p:cBhvr additive="base">
                                        <p:cTn id="153" dur="500" fill="hold"/>
                                        <p:tgtEl>
                                          <p:spTgt spid="37"/>
                                        </p:tgtEl>
                                        <p:attrNameLst>
                                          <p:attrName>ppt_y</p:attrName>
                                        </p:attrNameLst>
                                      </p:cBhvr>
                                      <p:tavLst>
                                        <p:tav tm="0">
                                          <p:val>
                                            <p:strVal val="1+#ppt_h/2"/>
                                          </p:val>
                                        </p:tav>
                                        <p:tav tm="100000">
                                          <p:val>
                                            <p:strVal val="#ppt_y"/>
                                          </p:val>
                                        </p:tav>
                                      </p:tavLst>
                                    </p:anim>
                                  </p:childTnLst>
                                </p:cTn>
                              </p:par>
                              <p:par>
                                <p:cTn id="154" presetID="2" presetClass="entr" presetSubtype="4" fill="hold" nodeType="withEffect">
                                  <p:stCondLst>
                                    <p:cond delay="0"/>
                                  </p:stCondLst>
                                  <p:childTnLst>
                                    <p:set>
                                      <p:cBhvr>
                                        <p:cTn id="155" dur="1" fill="hold">
                                          <p:stCondLst>
                                            <p:cond delay="0"/>
                                          </p:stCondLst>
                                        </p:cTn>
                                        <p:tgtEl>
                                          <p:spTgt spid="38"/>
                                        </p:tgtEl>
                                        <p:attrNameLst>
                                          <p:attrName>style.visibility</p:attrName>
                                        </p:attrNameLst>
                                      </p:cBhvr>
                                      <p:to>
                                        <p:strVal val="visible"/>
                                      </p:to>
                                    </p:set>
                                    <p:anim calcmode="lin" valueType="num">
                                      <p:cBhvr additive="base">
                                        <p:cTn id="156" dur="500" fill="hold"/>
                                        <p:tgtEl>
                                          <p:spTgt spid="38"/>
                                        </p:tgtEl>
                                        <p:attrNameLst>
                                          <p:attrName>ppt_x</p:attrName>
                                        </p:attrNameLst>
                                      </p:cBhvr>
                                      <p:tavLst>
                                        <p:tav tm="0">
                                          <p:val>
                                            <p:strVal val="#ppt_x"/>
                                          </p:val>
                                        </p:tav>
                                        <p:tav tm="100000">
                                          <p:val>
                                            <p:strVal val="#ppt_x"/>
                                          </p:val>
                                        </p:tav>
                                      </p:tavLst>
                                    </p:anim>
                                    <p:anim calcmode="lin" valueType="num">
                                      <p:cBhvr additive="base">
                                        <p:cTn id="157" dur="500" fill="hold"/>
                                        <p:tgtEl>
                                          <p:spTgt spid="38"/>
                                        </p:tgtEl>
                                        <p:attrNameLst>
                                          <p:attrName>ppt_y</p:attrName>
                                        </p:attrNameLst>
                                      </p:cBhvr>
                                      <p:tavLst>
                                        <p:tav tm="0">
                                          <p:val>
                                            <p:strVal val="1+#ppt_h/2"/>
                                          </p:val>
                                        </p:tav>
                                        <p:tav tm="100000">
                                          <p:val>
                                            <p:strVal val="#ppt_y"/>
                                          </p:val>
                                        </p:tav>
                                      </p:tavLst>
                                    </p:anim>
                                  </p:childTnLst>
                                </p:cTn>
                              </p:par>
                              <p:par>
                                <p:cTn id="158" presetID="2" presetClass="entr" presetSubtype="4" fill="hold" nodeType="withEffect">
                                  <p:stCondLst>
                                    <p:cond delay="0"/>
                                  </p:stCondLst>
                                  <p:childTnLst>
                                    <p:set>
                                      <p:cBhvr>
                                        <p:cTn id="159" dur="1" fill="hold">
                                          <p:stCondLst>
                                            <p:cond delay="0"/>
                                          </p:stCondLst>
                                        </p:cTn>
                                        <p:tgtEl>
                                          <p:spTgt spid="39"/>
                                        </p:tgtEl>
                                        <p:attrNameLst>
                                          <p:attrName>style.visibility</p:attrName>
                                        </p:attrNameLst>
                                      </p:cBhvr>
                                      <p:to>
                                        <p:strVal val="visible"/>
                                      </p:to>
                                    </p:set>
                                    <p:anim calcmode="lin" valueType="num">
                                      <p:cBhvr additive="base">
                                        <p:cTn id="160" dur="500" fill="hold"/>
                                        <p:tgtEl>
                                          <p:spTgt spid="39"/>
                                        </p:tgtEl>
                                        <p:attrNameLst>
                                          <p:attrName>ppt_x</p:attrName>
                                        </p:attrNameLst>
                                      </p:cBhvr>
                                      <p:tavLst>
                                        <p:tav tm="0">
                                          <p:val>
                                            <p:strVal val="#ppt_x"/>
                                          </p:val>
                                        </p:tav>
                                        <p:tav tm="100000">
                                          <p:val>
                                            <p:strVal val="#ppt_x"/>
                                          </p:val>
                                        </p:tav>
                                      </p:tavLst>
                                    </p:anim>
                                    <p:anim calcmode="lin" valueType="num">
                                      <p:cBhvr additive="base">
                                        <p:cTn id="161" dur="500" fill="hold"/>
                                        <p:tgtEl>
                                          <p:spTgt spid="39"/>
                                        </p:tgtEl>
                                        <p:attrNameLst>
                                          <p:attrName>ppt_y</p:attrName>
                                        </p:attrNameLst>
                                      </p:cBhvr>
                                      <p:tavLst>
                                        <p:tav tm="0">
                                          <p:val>
                                            <p:strVal val="1+#ppt_h/2"/>
                                          </p:val>
                                        </p:tav>
                                        <p:tav tm="100000">
                                          <p:val>
                                            <p:strVal val="#ppt_y"/>
                                          </p:val>
                                        </p:tav>
                                      </p:tavLst>
                                    </p:anim>
                                  </p:childTnLst>
                                </p:cTn>
                              </p:par>
                              <p:par>
                                <p:cTn id="162" presetID="2" presetClass="entr" presetSubtype="4" fill="hold" nodeType="withEffect">
                                  <p:stCondLst>
                                    <p:cond delay="0"/>
                                  </p:stCondLst>
                                  <p:childTnLst>
                                    <p:set>
                                      <p:cBhvr>
                                        <p:cTn id="163" dur="1" fill="hold">
                                          <p:stCondLst>
                                            <p:cond delay="0"/>
                                          </p:stCondLst>
                                        </p:cTn>
                                        <p:tgtEl>
                                          <p:spTgt spid="40"/>
                                        </p:tgtEl>
                                        <p:attrNameLst>
                                          <p:attrName>style.visibility</p:attrName>
                                        </p:attrNameLst>
                                      </p:cBhvr>
                                      <p:to>
                                        <p:strVal val="visible"/>
                                      </p:to>
                                    </p:set>
                                    <p:anim calcmode="lin" valueType="num">
                                      <p:cBhvr additive="base">
                                        <p:cTn id="164" dur="500" fill="hold"/>
                                        <p:tgtEl>
                                          <p:spTgt spid="40"/>
                                        </p:tgtEl>
                                        <p:attrNameLst>
                                          <p:attrName>ppt_x</p:attrName>
                                        </p:attrNameLst>
                                      </p:cBhvr>
                                      <p:tavLst>
                                        <p:tav tm="0">
                                          <p:val>
                                            <p:strVal val="#ppt_x"/>
                                          </p:val>
                                        </p:tav>
                                        <p:tav tm="100000">
                                          <p:val>
                                            <p:strVal val="#ppt_x"/>
                                          </p:val>
                                        </p:tav>
                                      </p:tavLst>
                                    </p:anim>
                                    <p:anim calcmode="lin" valueType="num">
                                      <p:cBhvr additive="base">
                                        <p:cTn id="165" dur="500" fill="hold"/>
                                        <p:tgtEl>
                                          <p:spTgt spid="40"/>
                                        </p:tgtEl>
                                        <p:attrNameLst>
                                          <p:attrName>ppt_y</p:attrName>
                                        </p:attrNameLst>
                                      </p:cBhvr>
                                      <p:tavLst>
                                        <p:tav tm="0">
                                          <p:val>
                                            <p:strVal val="1+#ppt_h/2"/>
                                          </p:val>
                                        </p:tav>
                                        <p:tav tm="100000">
                                          <p:val>
                                            <p:strVal val="#ppt_y"/>
                                          </p:val>
                                        </p:tav>
                                      </p:tavLst>
                                    </p:anim>
                                  </p:childTnLst>
                                </p:cTn>
                              </p:par>
                              <p:par>
                                <p:cTn id="166" presetID="2" presetClass="entr" presetSubtype="4" fill="hold" nodeType="withEffect">
                                  <p:stCondLst>
                                    <p:cond delay="0"/>
                                  </p:stCondLst>
                                  <p:childTnLst>
                                    <p:set>
                                      <p:cBhvr>
                                        <p:cTn id="167" dur="1" fill="hold">
                                          <p:stCondLst>
                                            <p:cond delay="0"/>
                                          </p:stCondLst>
                                        </p:cTn>
                                        <p:tgtEl>
                                          <p:spTgt spid="41"/>
                                        </p:tgtEl>
                                        <p:attrNameLst>
                                          <p:attrName>style.visibility</p:attrName>
                                        </p:attrNameLst>
                                      </p:cBhvr>
                                      <p:to>
                                        <p:strVal val="visible"/>
                                      </p:to>
                                    </p:set>
                                    <p:anim calcmode="lin" valueType="num">
                                      <p:cBhvr additive="base">
                                        <p:cTn id="168" dur="500" fill="hold"/>
                                        <p:tgtEl>
                                          <p:spTgt spid="41"/>
                                        </p:tgtEl>
                                        <p:attrNameLst>
                                          <p:attrName>ppt_x</p:attrName>
                                        </p:attrNameLst>
                                      </p:cBhvr>
                                      <p:tavLst>
                                        <p:tav tm="0">
                                          <p:val>
                                            <p:strVal val="#ppt_x"/>
                                          </p:val>
                                        </p:tav>
                                        <p:tav tm="100000">
                                          <p:val>
                                            <p:strVal val="#ppt_x"/>
                                          </p:val>
                                        </p:tav>
                                      </p:tavLst>
                                    </p:anim>
                                    <p:anim calcmode="lin" valueType="num">
                                      <p:cBhvr additive="base">
                                        <p:cTn id="169" dur="500" fill="hold"/>
                                        <p:tgtEl>
                                          <p:spTgt spid="41"/>
                                        </p:tgtEl>
                                        <p:attrNameLst>
                                          <p:attrName>ppt_y</p:attrName>
                                        </p:attrNameLst>
                                      </p:cBhvr>
                                      <p:tavLst>
                                        <p:tav tm="0">
                                          <p:val>
                                            <p:strVal val="1+#ppt_h/2"/>
                                          </p:val>
                                        </p:tav>
                                        <p:tav tm="100000">
                                          <p:val>
                                            <p:strVal val="#ppt_y"/>
                                          </p:val>
                                        </p:tav>
                                      </p:tavLst>
                                    </p:anim>
                                  </p:childTnLst>
                                </p:cTn>
                              </p:par>
                              <p:par>
                                <p:cTn id="170" presetID="2" presetClass="entr" presetSubtype="4" fill="hold" nodeType="withEffect">
                                  <p:stCondLst>
                                    <p:cond delay="0"/>
                                  </p:stCondLst>
                                  <p:childTnLst>
                                    <p:set>
                                      <p:cBhvr>
                                        <p:cTn id="171" dur="1" fill="hold">
                                          <p:stCondLst>
                                            <p:cond delay="0"/>
                                          </p:stCondLst>
                                        </p:cTn>
                                        <p:tgtEl>
                                          <p:spTgt spid="42"/>
                                        </p:tgtEl>
                                        <p:attrNameLst>
                                          <p:attrName>style.visibility</p:attrName>
                                        </p:attrNameLst>
                                      </p:cBhvr>
                                      <p:to>
                                        <p:strVal val="visible"/>
                                      </p:to>
                                    </p:set>
                                    <p:anim calcmode="lin" valueType="num">
                                      <p:cBhvr additive="base">
                                        <p:cTn id="172" dur="500" fill="hold"/>
                                        <p:tgtEl>
                                          <p:spTgt spid="42"/>
                                        </p:tgtEl>
                                        <p:attrNameLst>
                                          <p:attrName>ppt_x</p:attrName>
                                        </p:attrNameLst>
                                      </p:cBhvr>
                                      <p:tavLst>
                                        <p:tav tm="0">
                                          <p:val>
                                            <p:strVal val="#ppt_x"/>
                                          </p:val>
                                        </p:tav>
                                        <p:tav tm="100000">
                                          <p:val>
                                            <p:strVal val="#ppt_x"/>
                                          </p:val>
                                        </p:tav>
                                      </p:tavLst>
                                    </p:anim>
                                    <p:anim calcmode="lin" valueType="num">
                                      <p:cBhvr additive="base">
                                        <p:cTn id="173" dur="500" fill="hold"/>
                                        <p:tgtEl>
                                          <p:spTgt spid="42"/>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7" grpId="0" animBg="1"/>
      <p:bldP spid="8" grpId="0" animBg="1"/>
      <p:bldP spid="9" grpId="0"/>
      <p:bldP spid="10" grpId="0"/>
      <p:bldP spid="11" grpId="0"/>
      <p:bldP spid="12" grpId="0"/>
      <p:bldP spid="13" grpId="0"/>
      <p:bldP spid="14" grpId="0"/>
      <p:bldP spid="15" grpId="0"/>
      <p:bldP spid="17" grpId="0" animBg="1"/>
      <p:bldP spid="18" grpId="0"/>
      <p:bldP spid="19" grpId="0"/>
      <p:bldP spid="20" grpId="0"/>
      <p:bldP spid="22" grpId="0" animBg="1"/>
      <p:bldP spid="23" grpId="0"/>
      <p:bldP spid="24" grpId="0"/>
      <p:bldP spid="25" grpId="0"/>
      <p:bldP spid="27" grpId="0" animBg="1"/>
      <p:bldP spid="28" grpId="0"/>
      <p:bldP spid="29" grpId="0"/>
      <p:bldP spid="30" grpId="0"/>
      <p:bldP spid="32" grpId="0" animBg="1"/>
      <p:bldP spid="33" grpId="0"/>
      <p:bldP spid="34" grpId="0"/>
      <p:bldP spid="35" grpId="0"/>
      <p:bldP spid="36"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Title 1"/>
          <p:cNvSpPr>
            <a:spLocks noGrp="1"/>
          </p:cNvSpPr>
          <p:nvPr>
            <p:ph type="title"/>
          </p:nvPr>
        </p:nvSpPr>
        <p:spPr>
          <a:xfrm>
            <a:off x="1769269" y="190501"/>
            <a:ext cx="5657850" cy="850106"/>
          </a:xfrm>
        </p:spPr>
        <p:txBody>
          <a:bodyPr>
            <a:normAutofit fontScale="90000"/>
          </a:bodyPr>
          <a:lstStyle/>
          <a:p>
            <a:r>
              <a:rPr lang="en-US" altLang="en-US" sz="2700" dirty="0">
                <a:latin typeface="Arial" panose="020B0604020202020204" pitchFamily="34" charset="0"/>
                <a:cs typeface="Arial" panose="020B0604020202020204" pitchFamily="34" charset="0"/>
              </a:rPr>
              <a:t>Negotiation techniques:</a:t>
            </a:r>
            <a:br>
              <a:rPr lang="en-US" altLang="en-US" sz="2700" dirty="0">
                <a:latin typeface="Arial" panose="020B0604020202020204" pitchFamily="34" charset="0"/>
                <a:cs typeface="Arial" panose="020B0604020202020204" pitchFamily="34" charset="0"/>
              </a:rPr>
            </a:br>
            <a:r>
              <a:rPr lang="en-US" altLang="en-US" sz="2700" dirty="0">
                <a:latin typeface="Arial" panose="020B0604020202020204" pitchFamily="34" charset="0"/>
                <a:cs typeface="Arial" panose="020B0604020202020204" pitchFamily="34" charset="0"/>
              </a:rPr>
              <a:t>make an aggressive first offer</a:t>
            </a:r>
            <a:endParaRPr lang="en-CA" altLang="en-US" sz="2700" dirty="0">
              <a:latin typeface="Arial" panose="020B0604020202020204" pitchFamily="34" charset="0"/>
              <a:cs typeface="Arial" panose="020B0604020202020204" pitchFamily="34" charset="0"/>
            </a:endParaRPr>
          </a:p>
        </p:txBody>
      </p:sp>
      <p:sp>
        <p:nvSpPr>
          <p:cNvPr id="49155" name="Rectangle 3"/>
          <p:cNvSpPr txBox="1">
            <a:spLocks noChangeArrowheads="1"/>
          </p:cNvSpPr>
          <p:nvPr/>
        </p:nvSpPr>
        <p:spPr bwMode="auto">
          <a:xfrm>
            <a:off x="328921" y="1285875"/>
            <a:ext cx="8815079" cy="35001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7866" tIns="33338" rIns="67866" bIns="33338"/>
          <a:lstStyle>
            <a:lvl1pPr marL="342900" indent="-342900" eaLnBrk="0" hangingPunct="0">
              <a:defRPr sz="2400">
                <a:solidFill>
                  <a:schemeClr val="tx1"/>
                </a:solidFill>
                <a:latin typeface="Tahoma" panose="020B0604030504040204" pitchFamily="34" charset="0"/>
                <a:ea typeface="MS PGothic" panose="020B0600070205080204" pitchFamily="34" charset="-128"/>
              </a:defRPr>
            </a:lvl1pPr>
            <a:lvl2pPr marL="742950" indent="-285750" eaLnBrk="0" hangingPunct="0">
              <a:defRPr sz="2400">
                <a:solidFill>
                  <a:schemeClr val="tx1"/>
                </a:solidFill>
                <a:latin typeface="Tahoma" panose="020B0604030504040204" pitchFamily="34" charset="0"/>
                <a:ea typeface="MS PGothic" panose="020B0600070205080204" pitchFamily="34" charset="-128"/>
              </a:defRPr>
            </a:lvl2pPr>
            <a:lvl3pPr marL="1143000" indent="-228600" eaLnBrk="0" hangingPunct="0">
              <a:defRPr sz="2400">
                <a:solidFill>
                  <a:schemeClr val="tx1"/>
                </a:solidFill>
                <a:latin typeface="Tahoma" panose="020B0604030504040204" pitchFamily="34" charset="0"/>
                <a:ea typeface="MS PGothic" panose="020B0600070205080204" pitchFamily="34" charset="-128"/>
              </a:defRPr>
            </a:lvl3pPr>
            <a:lvl4pPr marL="1600200" indent="-228600" eaLnBrk="0" hangingPunct="0">
              <a:defRPr sz="2400">
                <a:solidFill>
                  <a:schemeClr val="tx1"/>
                </a:solidFill>
                <a:latin typeface="Tahoma" panose="020B0604030504040204" pitchFamily="34" charset="0"/>
                <a:ea typeface="MS PGothic" panose="020B0600070205080204" pitchFamily="34" charset="-128"/>
              </a:defRPr>
            </a:lvl4pPr>
            <a:lvl5pPr marL="2057400" indent="-228600" eaLnBrk="0" hangingPunct="0">
              <a:defRPr sz="2400">
                <a:solidFill>
                  <a:schemeClr val="tx1"/>
                </a:solidFill>
                <a:latin typeface="Tahoma" panose="020B060403050404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Tahoma" panose="020B060403050404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Tahoma" panose="020B060403050404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Tahoma" panose="020B060403050404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Tahoma" panose="020B0604030504040204" pitchFamily="34" charset="0"/>
                <a:ea typeface="MS PGothic" panose="020B0600070205080204" pitchFamily="34" charset="-128"/>
              </a:defRPr>
            </a:lvl9pPr>
          </a:lstStyle>
          <a:p>
            <a:pPr eaLnBrk="1" hangingPunct="1">
              <a:spcBef>
                <a:spcPct val="20000"/>
              </a:spcBef>
              <a:buClr>
                <a:schemeClr val="tx2"/>
              </a:buClr>
              <a:buFont typeface="Arial" panose="020B0604020202020204" pitchFamily="34" charset="0"/>
              <a:buChar char="•"/>
            </a:pPr>
            <a:r>
              <a:rPr lang="en-US" altLang="en-US" sz="2000" dirty="0">
                <a:latin typeface="Arial" panose="020B0604020202020204" pitchFamily="34" charset="0"/>
                <a:cs typeface="Arial" panose="020B0604020202020204" pitchFamily="34" charset="0"/>
              </a:rPr>
              <a:t>Final agreements are more strongly influenced by initial offers than by subsequent concessionary behavior </a:t>
            </a:r>
            <a:endParaRPr lang="en-US" altLang="en-US" sz="2000" dirty="0">
              <a:latin typeface="Arial" panose="020B0604020202020204" pitchFamily="34" charset="0"/>
              <a:cs typeface="Arial" panose="020B0604020202020204" pitchFamily="34" charset="0"/>
            </a:endParaRPr>
          </a:p>
          <a:p>
            <a:pPr eaLnBrk="1" hangingPunct="1">
              <a:spcBef>
                <a:spcPct val="20000"/>
              </a:spcBef>
              <a:buClr>
                <a:schemeClr val="tx2"/>
              </a:buClr>
              <a:buFont typeface="Arial" panose="020B0604020202020204" pitchFamily="34" charset="0"/>
              <a:buChar char="•"/>
            </a:pPr>
            <a:r>
              <a:rPr lang="en-US" altLang="en-US" sz="2000" dirty="0">
                <a:latin typeface="Arial" panose="020B0604020202020204" pitchFamily="34" charset="0"/>
                <a:cs typeface="Arial" panose="020B0604020202020204" pitchFamily="34" charset="0"/>
              </a:rPr>
              <a:t>Anchoring effect: aggressive first offer provides an anchor, and the other party tend to adjust insufficiently from the </a:t>
            </a:r>
            <a:r>
              <a:rPr lang="en-US" altLang="en-US" sz="2000" dirty="0" smtClean="0">
                <a:latin typeface="Arial" panose="020B0604020202020204" pitchFamily="34" charset="0"/>
                <a:cs typeface="Arial" panose="020B0604020202020204" pitchFamily="34" charset="0"/>
              </a:rPr>
              <a:t>anchor</a:t>
            </a:r>
            <a:endParaRPr lang="en-US" altLang="en-US" sz="2000" dirty="0" smtClean="0">
              <a:latin typeface="Arial" panose="020B0604020202020204" pitchFamily="34" charset="0"/>
              <a:cs typeface="Arial" panose="020B0604020202020204" pitchFamily="34" charset="0"/>
            </a:endParaRPr>
          </a:p>
          <a:p>
            <a:pPr eaLnBrk="1" hangingPunct="1">
              <a:spcBef>
                <a:spcPct val="20000"/>
              </a:spcBef>
              <a:buClr>
                <a:schemeClr val="tx2"/>
              </a:buClr>
              <a:buFont typeface="Arial" panose="020B0604020202020204" pitchFamily="34" charset="0"/>
              <a:buChar char="•"/>
            </a:pPr>
            <a:r>
              <a:rPr lang="en-US" altLang="en-US" sz="2000" dirty="0">
                <a:latin typeface="Arial" panose="020B0604020202020204" pitchFamily="34" charset="0"/>
                <a:cs typeface="Arial" panose="020B0604020202020204" pitchFamily="34" charset="0"/>
              </a:rPr>
              <a:t>How aggressive?</a:t>
            </a:r>
            <a:endParaRPr lang="en-US" altLang="en-US" sz="2000" dirty="0">
              <a:latin typeface="Arial" panose="020B0604020202020204" pitchFamily="34" charset="0"/>
              <a:cs typeface="Arial" panose="020B0604020202020204" pitchFamily="34" charset="0"/>
            </a:endParaRPr>
          </a:p>
          <a:p>
            <a:pPr lvl="1" eaLnBrk="1" hangingPunct="1">
              <a:spcBef>
                <a:spcPct val="20000"/>
              </a:spcBef>
              <a:buClr>
                <a:schemeClr val="tx2"/>
              </a:buClr>
              <a:buFont typeface="Arial" panose="020B0604020202020204" pitchFamily="34" charset="0"/>
              <a:buChar char="•"/>
            </a:pPr>
            <a:r>
              <a:rPr lang="en-US" altLang="en-US" sz="2000" dirty="0">
                <a:latin typeface="Arial" panose="020B0604020202020204" pitchFamily="34" charset="0"/>
                <a:cs typeface="Arial" panose="020B0604020202020204" pitchFamily="34" charset="0"/>
              </a:rPr>
              <a:t>Make a prediction of the other party’s resistance point, make it your target point</a:t>
            </a:r>
            <a:endParaRPr lang="en-US" altLang="en-US" sz="2000" dirty="0">
              <a:latin typeface="Arial" panose="020B0604020202020204" pitchFamily="34" charset="0"/>
              <a:cs typeface="Arial" panose="020B0604020202020204" pitchFamily="34" charset="0"/>
            </a:endParaRPr>
          </a:p>
          <a:p>
            <a:pPr lvl="1" eaLnBrk="1" hangingPunct="1">
              <a:spcBef>
                <a:spcPct val="20000"/>
              </a:spcBef>
              <a:buClr>
                <a:schemeClr val="tx2"/>
              </a:buClr>
              <a:buFont typeface="Arial" panose="020B0604020202020204" pitchFamily="34" charset="0"/>
              <a:buChar char="•"/>
            </a:pPr>
            <a:r>
              <a:rPr lang="en-US" altLang="en-US" sz="2000" dirty="0">
                <a:latin typeface="Arial" panose="020B0604020202020204" pitchFamily="34" charset="0"/>
                <a:cs typeface="Arial" panose="020B0604020202020204" pitchFamily="34" charset="0"/>
              </a:rPr>
              <a:t>The opening offer should be more aggressive than your target point</a:t>
            </a:r>
            <a:endParaRPr lang="en-US" altLang="en-US" sz="2000" dirty="0">
              <a:latin typeface="Arial" panose="020B0604020202020204" pitchFamily="34" charset="0"/>
              <a:cs typeface="Arial" panose="020B0604020202020204" pitchFamily="34" charset="0"/>
            </a:endParaRPr>
          </a:p>
          <a:p>
            <a:pPr lvl="1" eaLnBrk="1" hangingPunct="1">
              <a:spcBef>
                <a:spcPct val="20000"/>
              </a:spcBef>
              <a:buClr>
                <a:schemeClr val="tx2"/>
              </a:buClr>
              <a:buFont typeface="Arial" panose="020B0604020202020204" pitchFamily="34" charset="0"/>
              <a:buChar char="•"/>
            </a:pPr>
            <a:r>
              <a:rPr lang="en-US" altLang="en-US" sz="2000" dirty="0">
                <a:latin typeface="Arial" panose="020B0604020202020204" pitchFamily="34" charset="0"/>
                <a:cs typeface="Arial" panose="020B0604020202020204" pitchFamily="34" charset="0"/>
              </a:rPr>
              <a:t>If going too far, the other party will leave the table</a:t>
            </a:r>
            <a:endParaRPr lang="en-US" altLang="en-US" sz="2000" dirty="0">
              <a:latin typeface="Arial" panose="020B0604020202020204" pitchFamily="34" charset="0"/>
              <a:cs typeface="Arial" panose="020B0604020202020204" pitchFamily="34" charset="0"/>
            </a:endParaRPr>
          </a:p>
          <a:p>
            <a:pPr eaLnBrk="1" hangingPunct="1">
              <a:spcBef>
                <a:spcPct val="20000"/>
              </a:spcBef>
              <a:buClr>
                <a:schemeClr val="tx2"/>
              </a:buClr>
              <a:buFont typeface="Arial" panose="020B0604020202020204" pitchFamily="34" charset="0"/>
              <a:buChar char="•"/>
            </a:pPr>
            <a:endParaRPr lang="en-US" altLang="en-US" sz="2000" dirty="0">
              <a:latin typeface="Arial" panose="020B0604020202020204" pitchFamily="34" charset="0"/>
              <a:cs typeface="Arial" panose="020B0604020202020204" pitchFamily="34"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4" presetClass="entr" presetSubtype="0" fill="hold" nodeType="clickEffect">
                                  <p:stCondLst>
                                    <p:cond delay="0"/>
                                  </p:stCondLst>
                                  <p:childTnLst>
                                    <p:set>
                                      <p:cBhvr>
                                        <p:cTn id="6" dur="1" fill="hold">
                                          <p:stCondLst>
                                            <p:cond delay="0"/>
                                          </p:stCondLst>
                                        </p:cTn>
                                        <p:tgtEl>
                                          <p:spTgt spid="49155">
                                            <p:txEl>
                                              <p:pRg st="0" end="0"/>
                                            </p:txEl>
                                          </p:spTgt>
                                        </p:tgtEl>
                                        <p:attrNameLst>
                                          <p:attrName>style.visibility</p:attrName>
                                        </p:attrNameLst>
                                      </p:cBhvr>
                                      <p:to>
                                        <p:strVal val="visible"/>
                                      </p:to>
                                    </p:set>
                                    <p:anim to="" calcmode="lin" valueType="num">
                                      <p:cBhvr>
                                        <p:cTn id="7" dur="1" fill="hold"/>
                                        <p:tgtEl>
                                          <p:spTgt spid="49155">
                                            <p:txEl>
                                              <p:pRg st="0" end="0"/>
                                            </p:txEl>
                                          </p:spTgt>
                                        </p:tgtEl>
                                      </p:cBhvr>
                                    </p:anim>
                                  </p:childTnLst>
                                </p:cTn>
                              </p:par>
                            </p:childTnLst>
                          </p:cTn>
                        </p:par>
                      </p:childTnLst>
                    </p:cTn>
                  </p:par>
                  <p:par>
                    <p:cTn id="8" fill="hold">
                      <p:stCondLst>
                        <p:cond delay="indefinite"/>
                      </p:stCondLst>
                      <p:childTnLst>
                        <p:par>
                          <p:cTn id="9" fill="hold">
                            <p:stCondLst>
                              <p:cond delay="0"/>
                            </p:stCondLst>
                            <p:childTnLst>
                              <p:par>
                                <p:cTn id="10" presetID="24" presetClass="entr" presetSubtype="0" fill="hold" nodeType="clickEffect">
                                  <p:stCondLst>
                                    <p:cond delay="0"/>
                                  </p:stCondLst>
                                  <p:childTnLst>
                                    <p:set>
                                      <p:cBhvr>
                                        <p:cTn id="11" dur="1" fill="hold">
                                          <p:stCondLst>
                                            <p:cond delay="0"/>
                                          </p:stCondLst>
                                        </p:cTn>
                                        <p:tgtEl>
                                          <p:spTgt spid="49155">
                                            <p:txEl>
                                              <p:pRg st="1" end="1"/>
                                            </p:txEl>
                                          </p:spTgt>
                                        </p:tgtEl>
                                        <p:attrNameLst>
                                          <p:attrName>style.visibility</p:attrName>
                                        </p:attrNameLst>
                                      </p:cBhvr>
                                      <p:to>
                                        <p:strVal val="visible"/>
                                      </p:to>
                                    </p:set>
                                    <p:anim to="" calcmode="lin" valueType="num">
                                      <p:cBhvr>
                                        <p:cTn id="12" dur="1" fill="hold"/>
                                        <p:tgtEl>
                                          <p:spTgt spid="49155">
                                            <p:txEl>
                                              <p:pRg st="1" end="1"/>
                                            </p:txEl>
                                          </p:spTgt>
                                        </p:tgtEl>
                                      </p:cBhvr>
                                    </p:anim>
                                  </p:childTnLst>
                                </p:cTn>
                              </p:par>
                            </p:childTnLst>
                          </p:cTn>
                        </p:par>
                      </p:childTnLst>
                    </p:cTn>
                  </p:par>
                  <p:par>
                    <p:cTn id="13" fill="hold">
                      <p:stCondLst>
                        <p:cond delay="indefinite"/>
                      </p:stCondLst>
                      <p:childTnLst>
                        <p:par>
                          <p:cTn id="14" fill="hold">
                            <p:stCondLst>
                              <p:cond delay="0"/>
                            </p:stCondLst>
                            <p:childTnLst>
                              <p:par>
                                <p:cTn id="15" presetID="24" presetClass="entr" presetSubtype="0" fill="hold" nodeType="clickEffect">
                                  <p:stCondLst>
                                    <p:cond delay="0"/>
                                  </p:stCondLst>
                                  <p:childTnLst>
                                    <p:set>
                                      <p:cBhvr>
                                        <p:cTn id="16" dur="1" fill="hold">
                                          <p:stCondLst>
                                            <p:cond delay="0"/>
                                          </p:stCondLst>
                                        </p:cTn>
                                        <p:tgtEl>
                                          <p:spTgt spid="49155">
                                            <p:txEl>
                                              <p:pRg st="2" end="2"/>
                                            </p:txEl>
                                          </p:spTgt>
                                        </p:tgtEl>
                                        <p:attrNameLst>
                                          <p:attrName>style.visibility</p:attrName>
                                        </p:attrNameLst>
                                      </p:cBhvr>
                                      <p:to>
                                        <p:strVal val="visible"/>
                                      </p:to>
                                    </p:set>
                                    <p:anim to="" calcmode="lin" valueType="num">
                                      <p:cBhvr>
                                        <p:cTn id="17" dur="1" fill="hold"/>
                                        <p:tgtEl>
                                          <p:spTgt spid="49155">
                                            <p:txEl>
                                              <p:pRg st="2" end="2"/>
                                            </p:txEl>
                                          </p:spTgt>
                                        </p:tgtEl>
                                      </p:cBhvr>
                                    </p:anim>
                                  </p:childTnLst>
                                </p:cTn>
                              </p:par>
                            </p:childTnLst>
                          </p:cTn>
                        </p:par>
                      </p:childTnLst>
                    </p:cTn>
                  </p:par>
                  <p:par>
                    <p:cTn id="18" fill="hold">
                      <p:stCondLst>
                        <p:cond delay="indefinite"/>
                      </p:stCondLst>
                      <p:childTnLst>
                        <p:par>
                          <p:cTn id="19" fill="hold">
                            <p:stCondLst>
                              <p:cond delay="0"/>
                            </p:stCondLst>
                            <p:childTnLst>
                              <p:par>
                                <p:cTn id="20" presetID="24" presetClass="entr" presetSubtype="0" fill="hold" nodeType="clickEffect">
                                  <p:stCondLst>
                                    <p:cond delay="0"/>
                                  </p:stCondLst>
                                  <p:childTnLst>
                                    <p:set>
                                      <p:cBhvr>
                                        <p:cTn id="21" dur="1" fill="hold">
                                          <p:stCondLst>
                                            <p:cond delay="0"/>
                                          </p:stCondLst>
                                        </p:cTn>
                                        <p:tgtEl>
                                          <p:spTgt spid="49155">
                                            <p:txEl>
                                              <p:pRg st="3" end="3"/>
                                            </p:txEl>
                                          </p:spTgt>
                                        </p:tgtEl>
                                        <p:attrNameLst>
                                          <p:attrName>style.visibility</p:attrName>
                                        </p:attrNameLst>
                                      </p:cBhvr>
                                      <p:to>
                                        <p:strVal val="visible"/>
                                      </p:to>
                                    </p:set>
                                    <p:anim to="" calcmode="lin" valueType="num">
                                      <p:cBhvr>
                                        <p:cTn id="22" dur="1" fill="hold"/>
                                        <p:tgtEl>
                                          <p:spTgt spid="49155">
                                            <p:txEl>
                                              <p:pRg st="3" end="3"/>
                                            </p:txEl>
                                          </p:spTgt>
                                        </p:tgtEl>
                                      </p:cBhvr>
                                    </p:anim>
                                  </p:childTnLst>
                                </p:cTn>
                              </p:par>
                            </p:childTnLst>
                          </p:cTn>
                        </p:par>
                      </p:childTnLst>
                    </p:cTn>
                  </p:par>
                  <p:par>
                    <p:cTn id="23" fill="hold">
                      <p:stCondLst>
                        <p:cond delay="indefinite"/>
                      </p:stCondLst>
                      <p:childTnLst>
                        <p:par>
                          <p:cTn id="24" fill="hold">
                            <p:stCondLst>
                              <p:cond delay="0"/>
                            </p:stCondLst>
                            <p:childTnLst>
                              <p:par>
                                <p:cTn id="25" presetID="24" presetClass="entr" presetSubtype="0" fill="hold" nodeType="clickEffect">
                                  <p:stCondLst>
                                    <p:cond delay="0"/>
                                  </p:stCondLst>
                                  <p:childTnLst>
                                    <p:set>
                                      <p:cBhvr>
                                        <p:cTn id="26" dur="1" fill="hold">
                                          <p:stCondLst>
                                            <p:cond delay="0"/>
                                          </p:stCondLst>
                                        </p:cTn>
                                        <p:tgtEl>
                                          <p:spTgt spid="49155">
                                            <p:txEl>
                                              <p:pRg st="4" end="4"/>
                                            </p:txEl>
                                          </p:spTgt>
                                        </p:tgtEl>
                                        <p:attrNameLst>
                                          <p:attrName>style.visibility</p:attrName>
                                        </p:attrNameLst>
                                      </p:cBhvr>
                                      <p:to>
                                        <p:strVal val="visible"/>
                                      </p:to>
                                    </p:set>
                                    <p:anim to="" calcmode="lin" valueType="num">
                                      <p:cBhvr>
                                        <p:cTn id="27" dur="1" fill="hold"/>
                                        <p:tgtEl>
                                          <p:spTgt spid="49155">
                                            <p:txEl>
                                              <p:pRg st="4" end="4"/>
                                            </p:txEl>
                                          </p:spTgt>
                                        </p:tgtEl>
                                      </p:cBhvr>
                                    </p:anim>
                                  </p:childTnLst>
                                </p:cTn>
                              </p:par>
                            </p:childTnLst>
                          </p:cTn>
                        </p:par>
                      </p:childTnLst>
                    </p:cTn>
                  </p:par>
                  <p:par>
                    <p:cTn id="28" fill="hold">
                      <p:stCondLst>
                        <p:cond delay="indefinite"/>
                      </p:stCondLst>
                      <p:childTnLst>
                        <p:par>
                          <p:cTn id="29" fill="hold">
                            <p:stCondLst>
                              <p:cond delay="0"/>
                            </p:stCondLst>
                            <p:childTnLst>
                              <p:par>
                                <p:cTn id="30" presetID="24" presetClass="entr" presetSubtype="0" fill="hold" nodeType="clickEffect">
                                  <p:stCondLst>
                                    <p:cond delay="0"/>
                                  </p:stCondLst>
                                  <p:childTnLst>
                                    <p:set>
                                      <p:cBhvr>
                                        <p:cTn id="31" dur="1" fill="hold">
                                          <p:stCondLst>
                                            <p:cond delay="0"/>
                                          </p:stCondLst>
                                        </p:cTn>
                                        <p:tgtEl>
                                          <p:spTgt spid="49155">
                                            <p:txEl>
                                              <p:pRg st="5" end="5"/>
                                            </p:txEl>
                                          </p:spTgt>
                                        </p:tgtEl>
                                        <p:attrNameLst>
                                          <p:attrName>style.visibility</p:attrName>
                                        </p:attrNameLst>
                                      </p:cBhvr>
                                      <p:to>
                                        <p:strVal val="visible"/>
                                      </p:to>
                                    </p:set>
                                    <p:anim to="" calcmode="lin" valueType="num">
                                      <p:cBhvr>
                                        <p:cTn id="32" dur="1" fill="hold"/>
                                        <p:tgtEl>
                                          <p:spTgt spid="49155">
                                            <p:txEl>
                                              <p:pRg st="5" end="5"/>
                                            </p:txEl>
                                          </p:spTgt>
                                        </p:tgtEl>
                                      </p:cBhvr>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Title 1"/>
          <p:cNvSpPr>
            <a:spLocks noGrp="1"/>
          </p:cNvSpPr>
          <p:nvPr>
            <p:ph type="title"/>
          </p:nvPr>
        </p:nvSpPr>
        <p:spPr/>
        <p:txBody>
          <a:bodyPr>
            <a:normAutofit fontScale="90000"/>
          </a:bodyPr>
          <a:lstStyle/>
          <a:p>
            <a:r>
              <a:rPr lang="en-US" altLang="en-US" sz="2700" dirty="0">
                <a:latin typeface="Arial" panose="020B0604020202020204" pitchFamily="34" charset="0"/>
                <a:cs typeface="Arial" panose="020B0604020202020204" pitchFamily="34" charset="0"/>
              </a:rPr>
              <a:t>Negotiation techniques:</a:t>
            </a:r>
            <a:br>
              <a:rPr lang="en-US" altLang="en-US" sz="2700" dirty="0">
                <a:latin typeface="Arial" panose="020B0604020202020204" pitchFamily="34" charset="0"/>
                <a:cs typeface="Arial" panose="020B0604020202020204" pitchFamily="34" charset="0"/>
              </a:rPr>
            </a:br>
            <a:r>
              <a:rPr lang="en-US" altLang="en-US" sz="2700" dirty="0" smtClean="0">
                <a:latin typeface="Arial" panose="020B0604020202020204" pitchFamily="34" charset="0"/>
                <a:cs typeface="Arial" panose="020B0604020202020204" pitchFamily="34" charset="0"/>
              </a:rPr>
              <a:t>ask for and give concessions</a:t>
            </a:r>
            <a:endParaRPr lang="en-US" altLang="en-US" sz="2700" dirty="0">
              <a:latin typeface="Arial" panose="020B0604020202020204" pitchFamily="34" charset="0"/>
              <a:cs typeface="Arial" panose="020B0604020202020204" pitchFamily="34" charset="0"/>
            </a:endParaRPr>
          </a:p>
        </p:txBody>
      </p:sp>
      <p:sp>
        <p:nvSpPr>
          <p:cNvPr id="4" name="Rectangle 3"/>
          <p:cNvSpPr txBox="1">
            <a:spLocks noChangeArrowheads="1"/>
          </p:cNvSpPr>
          <p:nvPr/>
        </p:nvSpPr>
        <p:spPr bwMode="auto">
          <a:xfrm>
            <a:off x="184197" y="1143394"/>
            <a:ext cx="8663774" cy="30444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7866" tIns="33338" rIns="67866" bIns="33338"/>
          <a:lstStyle>
            <a:lvl1pPr marL="342900" indent="-342900" eaLnBrk="0" hangingPunct="0">
              <a:defRPr sz="2400">
                <a:solidFill>
                  <a:schemeClr val="tx1"/>
                </a:solidFill>
                <a:latin typeface="Tahoma" panose="020B0604030504040204" pitchFamily="34" charset="0"/>
                <a:ea typeface="MS PGothic" panose="020B0600070205080204" pitchFamily="34" charset="-128"/>
              </a:defRPr>
            </a:lvl1pPr>
            <a:lvl2pPr marL="742950" indent="-285750" eaLnBrk="0" hangingPunct="0">
              <a:defRPr sz="2400">
                <a:solidFill>
                  <a:schemeClr val="tx1"/>
                </a:solidFill>
                <a:latin typeface="Tahoma" panose="020B0604030504040204" pitchFamily="34" charset="0"/>
                <a:ea typeface="MS PGothic" panose="020B0600070205080204" pitchFamily="34" charset="-128"/>
              </a:defRPr>
            </a:lvl2pPr>
            <a:lvl3pPr marL="1143000" indent="-228600" eaLnBrk="0" hangingPunct="0">
              <a:defRPr sz="2400">
                <a:solidFill>
                  <a:schemeClr val="tx1"/>
                </a:solidFill>
                <a:latin typeface="Tahoma" panose="020B0604030504040204" pitchFamily="34" charset="0"/>
                <a:ea typeface="MS PGothic" panose="020B0600070205080204" pitchFamily="34" charset="-128"/>
              </a:defRPr>
            </a:lvl3pPr>
            <a:lvl4pPr marL="1600200" indent="-228600" eaLnBrk="0" hangingPunct="0">
              <a:defRPr sz="2400">
                <a:solidFill>
                  <a:schemeClr val="tx1"/>
                </a:solidFill>
                <a:latin typeface="Tahoma" panose="020B0604030504040204" pitchFamily="34" charset="0"/>
                <a:ea typeface="MS PGothic" panose="020B0600070205080204" pitchFamily="34" charset="-128"/>
              </a:defRPr>
            </a:lvl4pPr>
            <a:lvl5pPr marL="2057400" indent="-228600" eaLnBrk="0" hangingPunct="0">
              <a:defRPr sz="2400">
                <a:solidFill>
                  <a:schemeClr val="tx1"/>
                </a:solidFill>
                <a:latin typeface="Tahoma" panose="020B060403050404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Tahoma" panose="020B060403050404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Tahoma" panose="020B060403050404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Tahoma" panose="020B060403050404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Tahoma" panose="020B0604030504040204" pitchFamily="34" charset="0"/>
                <a:ea typeface="MS PGothic" panose="020B0600070205080204" pitchFamily="34" charset="-128"/>
              </a:defRPr>
            </a:lvl9pPr>
          </a:lstStyle>
          <a:p>
            <a:pPr eaLnBrk="1" hangingPunct="1">
              <a:spcBef>
                <a:spcPct val="20000"/>
              </a:spcBef>
              <a:buClr>
                <a:schemeClr val="tx2"/>
              </a:buClr>
              <a:buFont typeface="Arial" panose="020B0604020202020204" pitchFamily="34" charset="0"/>
              <a:buChar char="•"/>
            </a:pPr>
            <a:r>
              <a:rPr lang="en-US" altLang="en-US" dirty="0">
                <a:latin typeface="Arial" panose="020B0604020202020204" pitchFamily="34" charset="0"/>
                <a:cs typeface="Arial" panose="020B0604020202020204" pitchFamily="34" charset="0"/>
              </a:rPr>
              <a:t>Always ask for more concessions</a:t>
            </a:r>
            <a:endParaRPr lang="en-US" altLang="en-US" dirty="0">
              <a:latin typeface="Arial" panose="020B0604020202020204" pitchFamily="34" charset="0"/>
              <a:cs typeface="Arial" panose="020B0604020202020204" pitchFamily="34" charset="0"/>
            </a:endParaRPr>
          </a:p>
          <a:p>
            <a:pPr eaLnBrk="1" hangingPunct="1">
              <a:spcBef>
                <a:spcPct val="20000"/>
              </a:spcBef>
              <a:buClr>
                <a:schemeClr val="tx2"/>
              </a:buClr>
              <a:buFont typeface="Arial" panose="020B0604020202020204" pitchFamily="34" charset="0"/>
              <a:buChar char="•"/>
            </a:pPr>
            <a:r>
              <a:rPr lang="en-US" altLang="en-US" dirty="0" smtClean="0">
                <a:latin typeface="Arial" panose="020B0604020202020204" pitchFamily="34" charset="0"/>
                <a:cs typeface="Arial" panose="020B0604020202020204" pitchFamily="34" charset="0"/>
              </a:rPr>
              <a:t>Give </a:t>
            </a:r>
            <a:r>
              <a:rPr lang="en-US" altLang="en-US" dirty="0">
                <a:latin typeface="Arial" panose="020B0604020202020204" pitchFamily="34" charset="0"/>
                <a:cs typeface="Arial" panose="020B0604020202020204" pitchFamily="34" charset="0"/>
              </a:rPr>
              <a:t>concessions with rationales</a:t>
            </a:r>
            <a:endParaRPr lang="en-US" altLang="en-US" dirty="0">
              <a:latin typeface="Arial" panose="020B0604020202020204" pitchFamily="34" charset="0"/>
              <a:cs typeface="Arial" panose="020B0604020202020204" pitchFamily="34" charset="0"/>
            </a:endParaRPr>
          </a:p>
          <a:p>
            <a:pPr eaLnBrk="1" hangingPunct="1">
              <a:spcBef>
                <a:spcPct val="20000"/>
              </a:spcBef>
              <a:buClr>
                <a:schemeClr val="tx2"/>
              </a:buClr>
              <a:buFont typeface="Arial" panose="020B0604020202020204" pitchFamily="34" charset="0"/>
              <a:buChar char="•"/>
            </a:pPr>
            <a:r>
              <a:rPr lang="en-US" altLang="en-US" dirty="0">
                <a:latin typeface="Arial" panose="020B0604020202020204" pitchFamily="34" charset="0"/>
                <a:cs typeface="Arial" panose="020B0604020202020204" pitchFamily="34" charset="0"/>
              </a:rPr>
              <a:t>Give small concessions when approaching your </a:t>
            </a:r>
            <a:r>
              <a:rPr lang="en-US" altLang="en-US" dirty="0" smtClean="0">
                <a:latin typeface="Arial" panose="020B0604020202020204" pitchFamily="34" charset="0"/>
                <a:cs typeface="Arial" panose="020B0604020202020204" pitchFamily="34" charset="0"/>
              </a:rPr>
              <a:t>goal</a:t>
            </a:r>
            <a:endParaRPr lang="en-US" altLang="en-US" dirty="0">
              <a:latin typeface="Arial" panose="020B0604020202020204" pitchFamily="34" charset="0"/>
              <a:cs typeface="Arial" panose="020B0604020202020204" pitchFamily="34" charset="0"/>
            </a:endParaRPr>
          </a:p>
        </p:txBody>
      </p:sp>
      <p:pic>
        <p:nvPicPr>
          <p:cNvPr id="144386" name="Picture 2" descr="http://lifestyleezine.com/blog/dentists-hamilton/files/2009/10/funny_dentist.jpg">
            <a:hlinkClick r:id="rId1"/>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970610" y="2765823"/>
            <a:ext cx="2853928" cy="214907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4" presetClass="entr" presetSubtype="0" fill="hold"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anim to="" calcmode="lin" valueType="num">
                                      <p:cBhvr>
                                        <p:cTn id="7" dur="1" fill="hold"/>
                                        <p:tgtEl>
                                          <p:spTgt spid="4">
                                            <p:txEl>
                                              <p:pRg st="0" end="0"/>
                                            </p:txEl>
                                          </p:spTgt>
                                        </p:tgtEl>
                                      </p:cBhvr>
                                    </p:anim>
                                  </p:childTnLst>
                                </p:cTn>
                              </p:par>
                            </p:childTnLst>
                          </p:cTn>
                        </p:par>
                      </p:childTnLst>
                    </p:cTn>
                  </p:par>
                  <p:par>
                    <p:cTn id="8" fill="hold">
                      <p:stCondLst>
                        <p:cond delay="indefinite"/>
                      </p:stCondLst>
                      <p:childTnLst>
                        <p:par>
                          <p:cTn id="9" fill="hold">
                            <p:stCondLst>
                              <p:cond delay="0"/>
                            </p:stCondLst>
                            <p:childTnLst>
                              <p:par>
                                <p:cTn id="10" presetID="24" presetClass="entr" presetSubtype="0" fill="hold" nodeType="clickEffect">
                                  <p:stCondLst>
                                    <p:cond delay="0"/>
                                  </p:stCondLst>
                                  <p:childTnLst>
                                    <p:set>
                                      <p:cBhvr>
                                        <p:cTn id="11" dur="1" fill="hold">
                                          <p:stCondLst>
                                            <p:cond delay="0"/>
                                          </p:stCondLst>
                                        </p:cTn>
                                        <p:tgtEl>
                                          <p:spTgt spid="4">
                                            <p:txEl>
                                              <p:pRg st="1" end="1"/>
                                            </p:txEl>
                                          </p:spTgt>
                                        </p:tgtEl>
                                        <p:attrNameLst>
                                          <p:attrName>style.visibility</p:attrName>
                                        </p:attrNameLst>
                                      </p:cBhvr>
                                      <p:to>
                                        <p:strVal val="visible"/>
                                      </p:to>
                                    </p:set>
                                    <p:anim to="" calcmode="lin" valueType="num">
                                      <p:cBhvr>
                                        <p:cTn id="12" dur="1" fill="hold"/>
                                        <p:tgtEl>
                                          <p:spTgt spid="4">
                                            <p:txEl>
                                              <p:pRg st="1" end="1"/>
                                            </p:txEl>
                                          </p:spTgt>
                                        </p:tgtEl>
                                      </p:cBhvr>
                                    </p:anim>
                                  </p:childTnLst>
                                </p:cTn>
                              </p:par>
                            </p:childTnLst>
                          </p:cTn>
                        </p:par>
                      </p:childTnLst>
                    </p:cTn>
                  </p:par>
                  <p:par>
                    <p:cTn id="13" fill="hold">
                      <p:stCondLst>
                        <p:cond delay="indefinite"/>
                      </p:stCondLst>
                      <p:childTnLst>
                        <p:par>
                          <p:cTn id="14" fill="hold">
                            <p:stCondLst>
                              <p:cond delay="0"/>
                            </p:stCondLst>
                            <p:childTnLst>
                              <p:par>
                                <p:cTn id="15" presetID="24" presetClass="entr" presetSubtype="0" fill="hold" nodeType="clickEffect">
                                  <p:stCondLst>
                                    <p:cond delay="0"/>
                                  </p:stCondLst>
                                  <p:childTnLst>
                                    <p:set>
                                      <p:cBhvr>
                                        <p:cTn id="16" dur="1" fill="hold">
                                          <p:stCondLst>
                                            <p:cond delay="0"/>
                                          </p:stCondLst>
                                        </p:cTn>
                                        <p:tgtEl>
                                          <p:spTgt spid="4">
                                            <p:txEl>
                                              <p:pRg st="2" end="2"/>
                                            </p:txEl>
                                          </p:spTgt>
                                        </p:tgtEl>
                                        <p:attrNameLst>
                                          <p:attrName>style.visibility</p:attrName>
                                        </p:attrNameLst>
                                      </p:cBhvr>
                                      <p:to>
                                        <p:strVal val="visible"/>
                                      </p:to>
                                    </p:set>
                                    <p:anim to="" calcmode="lin" valueType="num">
                                      <p:cBhvr>
                                        <p:cTn id="17" dur="1" fill="hold"/>
                                        <p:tgtEl>
                                          <p:spTgt spid="4">
                                            <p:txEl>
                                              <p:pRg st="2" end="2"/>
                                            </p:txEl>
                                          </p:spTgt>
                                        </p:tgtEl>
                                      </p:cBhvr>
                                    </p:anim>
                                  </p:childTnLst>
                                </p:cTn>
                              </p:par>
                            </p:childTnLst>
                          </p:cTn>
                        </p:par>
                      </p:childTnLst>
                    </p:cTn>
                  </p:par>
                  <p:par>
                    <p:cTn id="18" fill="hold">
                      <p:stCondLst>
                        <p:cond delay="indefinite"/>
                      </p:stCondLst>
                      <p:childTnLst>
                        <p:par>
                          <p:cTn id="19" fill="hold">
                            <p:stCondLst>
                              <p:cond delay="0"/>
                            </p:stCondLst>
                            <p:childTnLst>
                              <p:par>
                                <p:cTn id="20" presetID="24" presetClass="entr" presetSubtype="0" fill="hold" nodeType="clickEffect">
                                  <p:stCondLst>
                                    <p:cond delay="0"/>
                                  </p:stCondLst>
                                  <p:childTnLst>
                                    <p:set>
                                      <p:cBhvr>
                                        <p:cTn id="21" dur="1" fill="hold">
                                          <p:stCondLst>
                                            <p:cond delay="0"/>
                                          </p:stCondLst>
                                        </p:cTn>
                                        <p:tgtEl>
                                          <p:spTgt spid="144386"/>
                                        </p:tgtEl>
                                        <p:attrNameLst>
                                          <p:attrName>style.visibility</p:attrName>
                                        </p:attrNameLst>
                                      </p:cBhvr>
                                      <p:to>
                                        <p:strVal val="visible"/>
                                      </p:to>
                                    </p:set>
                                    <p:anim to="" calcmode="lin" valueType="num">
                                      <p:cBhvr>
                                        <p:cTn id="22" dur="1" fill="hold"/>
                                        <p:tgtEl>
                                          <p:spTgt spid="144386"/>
                                        </p:tgtEl>
                                      </p:cBhvr>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Title 1"/>
          <p:cNvSpPr>
            <a:spLocks noGrp="1"/>
          </p:cNvSpPr>
          <p:nvPr>
            <p:ph type="title"/>
          </p:nvPr>
        </p:nvSpPr>
        <p:spPr/>
        <p:txBody>
          <a:bodyPr>
            <a:normAutofit fontScale="90000"/>
          </a:bodyPr>
          <a:lstStyle/>
          <a:p>
            <a:r>
              <a:rPr lang="en-US" altLang="en-US" sz="2700" dirty="0">
                <a:latin typeface="Arial" panose="020B0604020202020204" pitchFamily="34" charset="0"/>
                <a:ea typeface="Arial" panose="020B0604020202020204" pitchFamily="34" charset="0"/>
                <a:cs typeface="Arial" panose="020B0604020202020204" pitchFamily="34" charset="0"/>
              </a:rPr>
              <a:t>Negotiation techniques:</a:t>
            </a:r>
            <a:br>
              <a:rPr lang="en-US" altLang="en-US" sz="2700" dirty="0">
                <a:latin typeface="Arial" panose="020B0604020202020204" pitchFamily="34" charset="0"/>
                <a:ea typeface="Arial" panose="020B0604020202020204" pitchFamily="34" charset="0"/>
                <a:cs typeface="Arial" panose="020B0604020202020204" pitchFamily="34" charset="0"/>
              </a:rPr>
            </a:br>
            <a:r>
              <a:rPr lang="en-US" altLang="en-US" sz="2700" dirty="0">
                <a:latin typeface="Arial" panose="020B0604020202020204" pitchFamily="34" charset="0"/>
                <a:ea typeface="Arial" panose="020B0604020202020204" pitchFamily="34" charset="0"/>
                <a:cs typeface="Arial" panose="020B0604020202020204" pitchFamily="34" charset="0"/>
              </a:rPr>
              <a:t>cooperation and information sharing</a:t>
            </a:r>
            <a:endParaRPr lang="en-US" altLang="en-US" sz="2700" dirty="0">
              <a:latin typeface="Arial" panose="020B0604020202020204" pitchFamily="34" charset="0"/>
              <a:ea typeface="Arial" panose="020B0604020202020204" pitchFamily="34" charset="0"/>
              <a:cs typeface="Arial" panose="020B0604020202020204" pitchFamily="34" charset="0"/>
            </a:endParaRPr>
          </a:p>
        </p:txBody>
      </p:sp>
      <p:sp>
        <p:nvSpPr>
          <p:cNvPr id="4" name="Rectangle 3"/>
          <p:cNvSpPr txBox="1">
            <a:spLocks noChangeArrowheads="1"/>
          </p:cNvSpPr>
          <p:nvPr/>
        </p:nvSpPr>
        <p:spPr bwMode="auto">
          <a:xfrm>
            <a:off x="-2540" y="1092835"/>
            <a:ext cx="6858635" cy="368744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7866" tIns="33338" rIns="67866" bIns="33338"/>
          <a:lstStyle>
            <a:lvl1pPr marL="342900" indent="-342900" eaLnBrk="0" hangingPunct="0">
              <a:defRPr sz="2400">
                <a:solidFill>
                  <a:schemeClr val="tx1"/>
                </a:solidFill>
                <a:latin typeface="Tahoma" panose="020B0604030504040204" pitchFamily="34" charset="0"/>
                <a:ea typeface="MS PGothic" panose="020B0600070205080204" pitchFamily="34" charset="-128"/>
              </a:defRPr>
            </a:lvl1pPr>
            <a:lvl2pPr marL="742950" indent="-285750" eaLnBrk="0" hangingPunct="0">
              <a:defRPr sz="2400">
                <a:solidFill>
                  <a:schemeClr val="tx1"/>
                </a:solidFill>
                <a:latin typeface="Tahoma" panose="020B0604030504040204" pitchFamily="34" charset="0"/>
                <a:ea typeface="MS PGothic" panose="020B0600070205080204" pitchFamily="34" charset="-128"/>
              </a:defRPr>
            </a:lvl2pPr>
            <a:lvl3pPr marL="1143000" indent="-228600" eaLnBrk="0" hangingPunct="0">
              <a:defRPr sz="2400">
                <a:solidFill>
                  <a:schemeClr val="tx1"/>
                </a:solidFill>
                <a:latin typeface="Tahoma" panose="020B0604030504040204" pitchFamily="34" charset="0"/>
                <a:ea typeface="MS PGothic" panose="020B0600070205080204" pitchFamily="34" charset="-128"/>
              </a:defRPr>
            </a:lvl3pPr>
            <a:lvl4pPr marL="1600200" indent="-228600" eaLnBrk="0" hangingPunct="0">
              <a:defRPr sz="2400">
                <a:solidFill>
                  <a:schemeClr val="tx1"/>
                </a:solidFill>
                <a:latin typeface="Tahoma" panose="020B0604030504040204" pitchFamily="34" charset="0"/>
                <a:ea typeface="MS PGothic" panose="020B0600070205080204" pitchFamily="34" charset="-128"/>
              </a:defRPr>
            </a:lvl4pPr>
            <a:lvl5pPr marL="2057400" indent="-228600" eaLnBrk="0" hangingPunct="0">
              <a:defRPr sz="2400">
                <a:solidFill>
                  <a:schemeClr val="tx1"/>
                </a:solidFill>
                <a:latin typeface="Tahoma" panose="020B060403050404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Tahoma" panose="020B060403050404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Tahoma" panose="020B060403050404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Tahoma" panose="020B060403050404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Tahoma" panose="020B0604030504040204" pitchFamily="34" charset="0"/>
                <a:ea typeface="MS PGothic" panose="020B0600070205080204" pitchFamily="34" charset="-128"/>
              </a:defRPr>
            </a:lvl9pPr>
          </a:lstStyle>
          <a:p>
            <a:pPr eaLnBrk="1" hangingPunct="1">
              <a:spcBef>
                <a:spcPct val="20000"/>
              </a:spcBef>
              <a:buClr>
                <a:schemeClr val="tx2"/>
              </a:buClr>
              <a:buFont typeface="Arial" panose="020B0604020202020204" pitchFamily="34" charset="0"/>
              <a:buChar char="•"/>
            </a:pPr>
            <a:r>
              <a:rPr lang="en-US" altLang="en-US" sz="2000" dirty="0">
                <a:latin typeface="Arial" panose="020B0604020202020204" pitchFamily="34" charset="0"/>
                <a:cs typeface="Arial" panose="020B0604020202020204" pitchFamily="34" charset="0"/>
              </a:rPr>
              <a:t>Negotiators with a prosocial (vs. egoistic) motive engage in more problem solving and integrative outcomes</a:t>
            </a:r>
            <a:endParaRPr lang="en-US" altLang="en-US" sz="2000" dirty="0">
              <a:latin typeface="Arial" panose="020B0604020202020204" pitchFamily="34" charset="0"/>
              <a:cs typeface="Arial" panose="020B0604020202020204" pitchFamily="34" charset="0"/>
            </a:endParaRPr>
          </a:p>
          <a:p>
            <a:pPr eaLnBrk="1" hangingPunct="1">
              <a:spcBef>
                <a:spcPct val="20000"/>
              </a:spcBef>
              <a:buClr>
                <a:schemeClr val="tx2"/>
              </a:buClr>
              <a:buFont typeface="Arial" panose="020B0604020202020204" pitchFamily="34" charset="0"/>
              <a:buChar char="•"/>
            </a:pPr>
            <a:r>
              <a:rPr lang="en-US" altLang="en-US" sz="2000" dirty="0">
                <a:latin typeface="Arial" panose="020B0604020202020204" pitchFamily="34" charset="0"/>
                <a:cs typeface="Arial" panose="020B0604020202020204" pitchFamily="34" charset="0"/>
              </a:rPr>
              <a:t>Negotiators who are encouraged to process information accurately are more likely to benefit from the integrative negotiation issues </a:t>
            </a:r>
            <a:endParaRPr lang="en-US" altLang="en-US" sz="2000" dirty="0" smtClean="0">
              <a:latin typeface="Arial" panose="020B0604020202020204" pitchFamily="34" charset="0"/>
              <a:cs typeface="Arial" panose="020B0604020202020204" pitchFamily="34" charset="0"/>
            </a:endParaRPr>
          </a:p>
          <a:p>
            <a:pPr eaLnBrk="1" hangingPunct="1">
              <a:spcBef>
                <a:spcPct val="20000"/>
              </a:spcBef>
              <a:buClr>
                <a:schemeClr val="tx2"/>
              </a:buClr>
              <a:buFont typeface="Arial" panose="020B0604020202020204" pitchFamily="34" charset="0"/>
              <a:buChar char="•"/>
            </a:pPr>
            <a:r>
              <a:rPr lang="en-US" altLang="en-US" sz="2000" dirty="0">
                <a:latin typeface="Arial" panose="020B0604020202020204" pitchFamily="34" charset="0"/>
                <a:cs typeface="Arial" panose="020B0604020202020204" pitchFamily="34" charset="0"/>
              </a:rPr>
              <a:t>How much to share?</a:t>
            </a:r>
            <a:endParaRPr lang="en-US" altLang="en-US" sz="2000" dirty="0">
              <a:latin typeface="Arial" panose="020B0604020202020204" pitchFamily="34" charset="0"/>
              <a:cs typeface="Arial" panose="020B0604020202020204" pitchFamily="34" charset="0"/>
            </a:endParaRPr>
          </a:p>
          <a:p>
            <a:pPr lvl="1" eaLnBrk="1" hangingPunct="1">
              <a:spcBef>
                <a:spcPct val="20000"/>
              </a:spcBef>
              <a:buClr>
                <a:schemeClr val="tx2"/>
              </a:buClr>
              <a:buFont typeface="Arial" panose="020B0604020202020204" pitchFamily="34" charset="0"/>
              <a:buChar char="•"/>
            </a:pPr>
            <a:r>
              <a:rPr lang="en-US" altLang="en-US" sz="2000" dirty="0">
                <a:latin typeface="Arial" panose="020B0604020202020204" pitchFamily="34" charset="0"/>
                <a:cs typeface="Arial" panose="020B0604020202020204" pitchFamily="34" charset="0"/>
              </a:rPr>
              <a:t>Enough for the negotiation parties to explore integrative potential and create more value</a:t>
            </a:r>
            <a:endParaRPr lang="en-US" altLang="en-US" sz="2000" dirty="0">
              <a:latin typeface="Arial" panose="020B0604020202020204" pitchFamily="34" charset="0"/>
              <a:cs typeface="Arial" panose="020B0604020202020204" pitchFamily="34" charset="0"/>
            </a:endParaRPr>
          </a:p>
          <a:p>
            <a:pPr lvl="1" eaLnBrk="1" hangingPunct="1">
              <a:spcBef>
                <a:spcPct val="20000"/>
              </a:spcBef>
              <a:buClr>
                <a:schemeClr val="tx2"/>
              </a:buClr>
              <a:buFont typeface="Arial" panose="020B0604020202020204" pitchFamily="34" charset="0"/>
              <a:buChar char="•"/>
            </a:pPr>
            <a:r>
              <a:rPr lang="en-US" altLang="en-US" sz="2000" dirty="0">
                <a:latin typeface="Arial" panose="020B0604020202020204" pitchFamily="34" charset="0"/>
                <a:cs typeface="Arial" panose="020B0604020202020204" pitchFamily="34" charset="0"/>
              </a:rPr>
              <a:t>Not too much that the other party would use the information against you to claim more value</a:t>
            </a:r>
            <a:endParaRPr lang="en-US" altLang="en-US" sz="2000" dirty="0">
              <a:latin typeface="Arial" panose="020B0604020202020204" pitchFamily="34" charset="0"/>
              <a:cs typeface="Arial" panose="020B0604020202020204" pitchFamily="34" charset="0"/>
            </a:endParaRPr>
          </a:p>
          <a:p>
            <a:pPr marL="0" indent="0" eaLnBrk="1" hangingPunct="1">
              <a:spcBef>
                <a:spcPct val="20000"/>
              </a:spcBef>
              <a:buClr>
                <a:schemeClr val="tx2"/>
              </a:buClr>
            </a:pPr>
            <a:endParaRPr lang="en-US" altLang="en-US" sz="2000" dirty="0">
              <a:latin typeface="Arial" panose="020B0604020202020204" pitchFamily="34" charset="0"/>
              <a:cs typeface="Arial" panose="020B0604020202020204" pitchFamily="34" charset="0"/>
            </a:endParaRPr>
          </a:p>
        </p:txBody>
      </p:sp>
      <p:pic>
        <p:nvPicPr>
          <p:cNvPr id="2" name="Table Placeholder 1"/>
          <p:cNvPicPr>
            <a:picLocks noChangeAspect="1"/>
          </p:cNvPicPr>
          <p:nvPr>
            <p:ph type="tbl" idx="1"/>
          </p:nvPr>
        </p:nvPicPr>
        <p:blipFill>
          <a:blip r:embed="rId1"/>
          <a:stretch>
            <a:fillRect/>
          </a:stretch>
        </p:blipFill>
        <p:spPr>
          <a:xfrm>
            <a:off x="6797040" y="1179195"/>
            <a:ext cx="2305685" cy="1537335"/>
          </a:xfrm>
          <a:prstGeom prst="rect">
            <a:avLst/>
          </a:prstGeom>
        </p:spPr>
      </p:pic>
      <p:pic>
        <p:nvPicPr>
          <p:cNvPr id="3" name="Picture 2"/>
          <p:cNvPicPr>
            <a:picLocks noChangeAspect="1"/>
          </p:cNvPicPr>
          <p:nvPr/>
        </p:nvPicPr>
        <p:blipFill>
          <a:blip r:embed="rId2"/>
          <a:stretch>
            <a:fillRect/>
          </a:stretch>
        </p:blipFill>
        <p:spPr>
          <a:xfrm>
            <a:off x="6237605" y="3124835"/>
            <a:ext cx="2865120" cy="1617345"/>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animEffect transition="in" filter="blinds(horizontal)">
                                      <p:cBhvr>
                                        <p:cTn id="7" dur="500"/>
                                        <p:tgtEl>
                                          <p:spTgt spid="4">
                                            <p:txEl>
                                              <p:pRg st="0" end="0"/>
                                            </p:txEl>
                                          </p:spTgt>
                                        </p:tgtEl>
                                      </p:cBhvr>
                                    </p:animEffect>
                                  </p:childTnLst>
                                </p:cTn>
                              </p:par>
                              <p:par>
                                <p:cTn id="8" presetID="3" presetClass="entr" presetSubtype="10" fill="hold" nodeType="withEffect">
                                  <p:stCondLst>
                                    <p:cond delay="0"/>
                                  </p:stCondLst>
                                  <p:childTnLst>
                                    <p:set>
                                      <p:cBhvr>
                                        <p:cTn id="9" dur="1" fill="hold">
                                          <p:stCondLst>
                                            <p:cond delay="0"/>
                                          </p:stCondLst>
                                        </p:cTn>
                                        <p:tgtEl>
                                          <p:spTgt spid="4">
                                            <p:txEl>
                                              <p:pRg st="1" end="1"/>
                                            </p:txEl>
                                          </p:spTgt>
                                        </p:tgtEl>
                                        <p:attrNameLst>
                                          <p:attrName>style.visibility</p:attrName>
                                        </p:attrNameLst>
                                      </p:cBhvr>
                                      <p:to>
                                        <p:strVal val="visible"/>
                                      </p:to>
                                    </p:set>
                                    <p:animEffect transition="in" filter="blinds(horizontal)">
                                      <p:cBhvr>
                                        <p:cTn id="10" dur="500"/>
                                        <p:tgtEl>
                                          <p:spTgt spid="4">
                                            <p:txEl>
                                              <p:pRg st="1" end="1"/>
                                            </p:txEl>
                                          </p:spTgt>
                                        </p:tgtEl>
                                      </p:cBhvr>
                                    </p:animEffect>
                                  </p:childTnLst>
                                </p:cTn>
                              </p:par>
                            </p:childTnLst>
                          </p:cTn>
                        </p:par>
                      </p:childTnLst>
                    </p:cTn>
                  </p:par>
                  <p:par>
                    <p:cTn id="11" fill="hold">
                      <p:stCondLst>
                        <p:cond delay="indefinite"/>
                      </p:stCondLst>
                      <p:childTnLst>
                        <p:par>
                          <p:cTn id="12" fill="hold">
                            <p:stCondLst>
                              <p:cond delay="0"/>
                            </p:stCondLst>
                            <p:childTnLst>
                              <p:par>
                                <p:cTn id="13" presetID="5" presetClass="entr" presetSubtype="10" fill="hold" nodeType="clickEffect">
                                  <p:stCondLst>
                                    <p:cond delay="0"/>
                                  </p:stCondLst>
                                  <p:childTnLst>
                                    <p:set>
                                      <p:cBhvr>
                                        <p:cTn id="14" dur="1" fill="hold">
                                          <p:stCondLst>
                                            <p:cond delay="0"/>
                                          </p:stCondLst>
                                        </p:cTn>
                                        <p:tgtEl>
                                          <p:spTgt spid="2"/>
                                        </p:tgtEl>
                                        <p:attrNameLst>
                                          <p:attrName>style.visibility</p:attrName>
                                        </p:attrNameLst>
                                      </p:cBhvr>
                                      <p:to>
                                        <p:strVal val="visible"/>
                                      </p:to>
                                    </p:set>
                                    <p:animEffect transition="in" filter="checkerboard(across)">
                                      <p:cBhvr>
                                        <p:cTn id="15" dur="500"/>
                                        <p:tgtEl>
                                          <p:spTgt spid="2"/>
                                        </p:tgtEl>
                                      </p:cBhvr>
                                    </p:animEffect>
                                  </p:childTnLst>
                                </p:cTn>
                              </p:par>
                            </p:childTnLst>
                          </p:cTn>
                        </p:par>
                      </p:childTnLst>
                    </p:cTn>
                  </p:par>
                  <p:par>
                    <p:cTn id="16" fill="hold">
                      <p:stCondLst>
                        <p:cond delay="indefinite"/>
                      </p:stCondLst>
                      <p:childTnLst>
                        <p:par>
                          <p:cTn id="17" fill="hold">
                            <p:stCondLst>
                              <p:cond delay="0"/>
                            </p:stCondLst>
                            <p:childTnLst>
                              <p:par>
                                <p:cTn id="18" presetID="8" presetClass="entr" presetSubtype="16" fill="hold" nodeType="clickEffect">
                                  <p:stCondLst>
                                    <p:cond delay="0"/>
                                  </p:stCondLst>
                                  <p:childTnLst>
                                    <p:set>
                                      <p:cBhvr>
                                        <p:cTn id="19" dur="1" fill="hold">
                                          <p:stCondLst>
                                            <p:cond delay="0"/>
                                          </p:stCondLst>
                                        </p:cTn>
                                        <p:tgtEl>
                                          <p:spTgt spid="4">
                                            <p:txEl>
                                              <p:pRg st="2" end="2"/>
                                            </p:txEl>
                                          </p:spTgt>
                                        </p:tgtEl>
                                        <p:attrNameLst>
                                          <p:attrName>style.visibility</p:attrName>
                                        </p:attrNameLst>
                                      </p:cBhvr>
                                      <p:to>
                                        <p:strVal val="visible"/>
                                      </p:to>
                                    </p:set>
                                    <p:animEffect transition="in" filter="diamond(in)">
                                      <p:cBhvr>
                                        <p:cTn id="20" dur="2000"/>
                                        <p:tgtEl>
                                          <p:spTgt spid="4">
                                            <p:txEl>
                                              <p:pRg st="2" end="2"/>
                                            </p:txEl>
                                          </p:spTgt>
                                        </p:tgtEl>
                                      </p:cBhvr>
                                    </p:animEffect>
                                  </p:childTnLst>
                                </p:cTn>
                              </p:par>
                              <p:par>
                                <p:cTn id="21" presetID="8" presetClass="entr" presetSubtype="16" fill="hold" nodeType="withEffect">
                                  <p:stCondLst>
                                    <p:cond delay="0"/>
                                  </p:stCondLst>
                                  <p:childTnLst>
                                    <p:set>
                                      <p:cBhvr>
                                        <p:cTn id="22" dur="1" fill="hold">
                                          <p:stCondLst>
                                            <p:cond delay="0"/>
                                          </p:stCondLst>
                                        </p:cTn>
                                        <p:tgtEl>
                                          <p:spTgt spid="4">
                                            <p:txEl>
                                              <p:pRg st="3" end="3"/>
                                            </p:txEl>
                                          </p:spTgt>
                                        </p:tgtEl>
                                        <p:attrNameLst>
                                          <p:attrName>style.visibility</p:attrName>
                                        </p:attrNameLst>
                                      </p:cBhvr>
                                      <p:to>
                                        <p:strVal val="visible"/>
                                      </p:to>
                                    </p:set>
                                    <p:animEffect transition="in" filter="diamond(in)">
                                      <p:cBhvr>
                                        <p:cTn id="23" dur="2000"/>
                                        <p:tgtEl>
                                          <p:spTgt spid="4">
                                            <p:txEl>
                                              <p:pRg st="3" end="3"/>
                                            </p:txEl>
                                          </p:spTgt>
                                        </p:tgtEl>
                                      </p:cBhvr>
                                    </p:animEffect>
                                  </p:childTnLst>
                                </p:cTn>
                              </p:par>
                              <p:par>
                                <p:cTn id="24" presetID="8" presetClass="entr" presetSubtype="16" fill="hold" nodeType="withEffect">
                                  <p:stCondLst>
                                    <p:cond delay="0"/>
                                  </p:stCondLst>
                                  <p:childTnLst>
                                    <p:set>
                                      <p:cBhvr>
                                        <p:cTn id="25" dur="1" fill="hold">
                                          <p:stCondLst>
                                            <p:cond delay="0"/>
                                          </p:stCondLst>
                                        </p:cTn>
                                        <p:tgtEl>
                                          <p:spTgt spid="4">
                                            <p:txEl>
                                              <p:pRg st="4" end="4"/>
                                            </p:txEl>
                                          </p:spTgt>
                                        </p:tgtEl>
                                        <p:attrNameLst>
                                          <p:attrName>style.visibility</p:attrName>
                                        </p:attrNameLst>
                                      </p:cBhvr>
                                      <p:to>
                                        <p:strVal val="visible"/>
                                      </p:to>
                                    </p:set>
                                    <p:animEffect transition="in" filter="diamond(in)">
                                      <p:cBhvr>
                                        <p:cTn id="26" dur="2000"/>
                                        <p:tgtEl>
                                          <p:spTgt spid="4">
                                            <p:txEl>
                                              <p:pRg st="4" end="4"/>
                                            </p:txEl>
                                          </p:spTgt>
                                        </p:tgtEl>
                                      </p:cBhvr>
                                    </p:animEffect>
                                  </p:childTnLst>
                                </p:cTn>
                              </p:par>
                            </p:childTnLst>
                          </p:cTn>
                        </p:par>
                      </p:childTnLst>
                    </p:cTn>
                  </p:par>
                  <p:par>
                    <p:cTn id="27" fill="hold">
                      <p:stCondLst>
                        <p:cond delay="indefinite"/>
                      </p:stCondLst>
                      <p:childTnLst>
                        <p:par>
                          <p:cTn id="28" fill="hold">
                            <p:stCondLst>
                              <p:cond delay="0"/>
                            </p:stCondLst>
                            <p:childTnLst>
                              <p:par>
                                <p:cTn id="29" presetID="4" presetClass="entr" presetSubtype="16" fill="hold" nodeType="clickEffect">
                                  <p:stCondLst>
                                    <p:cond delay="0"/>
                                  </p:stCondLst>
                                  <p:childTnLst>
                                    <p:set>
                                      <p:cBhvr>
                                        <p:cTn id="30" dur="1" fill="hold">
                                          <p:stCondLst>
                                            <p:cond delay="0"/>
                                          </p:stCondLst>
                                        </p:cTn>
                                        <p:tgtEl>
                                          <p:spTgt spid="3"/>
                                        </p:tgtEl>
                                        <p:attrNameLst>
                                          <p:attrName>style.visibility</p:attrName>
                                        </p:attrNameLst>
                                      </p:cBhvr>
                                      <p:to>
                                        <p:strVal val="visible"/>
                                      </p:to>
                                    </p:set>
                                    <p:animEffect transition="in" filter="box(in)">
                                      <p:cBhvr>
                                        <p:cTn id="31" dur="20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4131" name="Rectangle 3"/>
          <p:cNvSpPr>
            <a:spLocks noGrp="1" noChangeArrowheads="1"/>
          </p:cNvSpPr>
          <p:nvPr>
            <p:ph idx="1"/>
          </p:nvPr>
        </p:nvSpPr>
        <p:spPr>
          <a:xfrm>
            <a:off x="0" y="1151196"/>
            <a:ext cx="6609806" cy="3830866"/>
          </a:xfrm>
        </p:spPr>
        <p:txBody>
          <a:bodyPr>
            <a:normAutofit/>
          </a:bodyPr>
          <a:lstStyle/>
          <a:p>
            <a:pPr>
              <a:buClr>
                <a:schemeClr val="tx2"/>
              </a:buClr>
              <a:defRPr/>
            </a:pPr>
            <a:r>
              <a:rPr lang="en-US" sz="2400" b="1" dirty="0">
                <a:latin typeface="Arial" panose="020B0604020202020204" pitchFamily="34" charset="0"/>
                <a:ea typeface="Arial" panose="020B0604020202020204" pitchFamily="34" charset="0"/>
                <a:cs typeface="Arial" panose="020B0604020202020204" pitchFamily="34" charset="0"/>
              </a:rPr>
              <a:t>Fixed-pie perception</a:t>
            </a:r>
            <a:r>
              <a:rPr lang="en-US" sz="2400" dirty="0">
                <a:latin typeface="Arial" panose="020B0604020202020204" pitchFamily="34" charset="0"/>
                <a:ea typeface="Arial" panose="020B0604020202020204" pitchFamily="34" charset="0"/>
                <a:cs typeface="Arial" panose="020B0604020202020204" pitchFamily="34" charset="0"/>
              </a:rPr>
              <a:t>: a common misbelief that the preferences of the negotiating parties are always completely </a:t>
            </a:r>
            <a:r>
              <a:rPr lang="en-US" sz="2400" dirty="0" smtClean="0">
                <a:latin typeface="Arial" panose="020B0604020202020204" pitchFamily="34" charset="0"/>
                <a:ea typeface="Arial" panose="020B0604020202020204" pitchFamily="34" charset="0"/>
                <a:cs typeface="Arial" panose="020B0604020202020204" pitchFamily="34" charset="0"/>
              </a:rPr>
              <a:t>opposite</a:t>
            </a:r>
            <a:endParaRPr lang="en-US" sz="2400" dirty="0" smtClean="0">
              <a:latin typeface="Arial" panose="020B0604020202020204" pitchFamily="34" charset="0"/>
              <a:ea typeface="Arial" panose="020B0604020202020204" pitchFamily="34" charset="0"/>
              <a:cs typeface="Arial" panose="020B0604020202020204" pitchFamily="34" charset="0"/>
            </a:endParaRPr>
          </a:p>
          <a:p>
            <a:pPr>
              <a:buClr>
                <a:schemeClr val="tx2"/>
              </a:buClr>
              <a:defRPr/>
            </a:pPr>
            <a:endParaRPr lang="en-US" sz="2400" dirty="0">
              <a:latin typeface="Arial" panose="020B0604020202020204" pitchFamily="34" charset="0"/>
              <a:ea typeface="Arial" panose="020B0604020202020204" pitchFamily="34" charset="0"/>
              <a:cs typeface="Arial" panose="020B0604020202020204" pitchFamily="34" charset="0"/>
            </a:endParaRPr>
          </a:p>
          <a:p>
            <a:pPr>
              <a:buClr>
                <a:schemeClr val="tx2"/>
              </a:buClr>
              <a:defRPr/>
            </a:pPr>
            <a:r>
              <a:rPr lang="en-US" sz="2400" b="1" dirty="0">
                <a:latin typeface="Arial" panose="020B0604020202020204" pitchFamily="34" charset="0"/>
                <a:cs typeface="Arial" panose="020B0604020202020204" pitchFamily="34" charset="0"/>
              </a:rPr>
              <a:t>Reactive devaluation</a:t>
            </a:r>
            <a:r>
              <a:rPr lang="en-US" sz="2400" dirty="0">
                <a:latin typeface="Arial" panose="020B0604020202020204" pitchFamily="34" charset="0"/>
                <a:cs typeface="Arial" panose="020B0604020202020204" pitchFamily="34" charset="0"/>
              </a:rPr>
              <a:t>: devaluing an offer simply because it is proposed by an antagonist</a:t>
            </a:r>
            <a:endParaRPr lang="en-US" sz="2400" dirty="0">
              <a:latin typeface="Arial" panose="020B0604020202020204" pitchFamily="34" charset="0"/>
              <a:cs typeface="Arial" panose="020B0604020202020204" pitchFamily="34" charset="0"/>
            </a:endParaRPr>
          </a:p>
          <a:p>
            <a:pPr>
              <a:buClr>
                <a:schemeClr val="tx2"/>
              </a:buClr>
              <a:defRPr/>
            </a:pPr>
            <a:endParaRPr lang="en-US" sz="2400" dirty="0">
              <a:latin typeface="Arial" panose="020B0604020202020204" pitchFamily="34" charset="0"/>
              <a:ea typeface="Arial" panose="020B0604020202020204" pitchFamily="34" charset="0"/>
              <a:cs typeface="Arial" panose="020B0604020202020204" pitchFamily="34" charset="0"/>
            </a:endParaRPr>
          </a:p>
        </p:txBody>
      </p:sp>
      <p:pic>
        <p:nvPicPr>
          <p:cNvPr id="3074" name="Picture 2" descr="http://ucsdnews.ucsd.edu/news_uploads/pie-hands.jpg"/>
          <p:cNvPicPr>
            <a:picLocks noChangeAspect="1" noChangeArrowheads="1"/>
          </p:cNvPicPr>
          <p:nvPr/>
        </p:nvPicPr>
        <p:blipFill>
          <a:blip r:embed="rId1">
            <a:extLst>
              <a:ext uri="{28A0092B-C50C-407E-A947-70E740481C1C}">
                <a14:useLocalDpi xmlns:a14="http://schemas.microsoft.com/office/drawing/2010/main" val="0"/>
              </a:ext>
            </a:extLst>
          </a:blip>
          <a:srcRect/>
          <a:stretch>
            <a:fillRect/>
          </a:stretch>
        </p:blipFill>
        <p:spPr bwMode="auto">
          <a:xfrm>
            <a:off x="6501459" y="1137301"/>
            <a:ext cx="2567589" cy="1423019"/>
          </a:xfrm>
          <a:prstGeom prst="rect">
            <a:avLst/>
          </a:prstGeom>
          <a:noFill/>
          <a:extLst>
            <a:ext uri="{909E8E84-426E-40DD-AFC4-6F175D3DCCD1}">
              <a14:hiddenFill xmlns:a14="http://schemas.microsoft.com/office/drawing/2010/main">
                <a:solidFill>
                  <a:srgbClr val="FFFFFF"/>
                </a:solidFill>
              </a14:hiddenFill>
            </a:ext>
          </a:extLst>
        </p:spPr>
      </p:pic>
      <p:sp>
        <p:nvSpPr>
          <p:cNvPr id="6" name="Rectangle 2"/>
          <p:cNvSpPr txBox="1">
            <a:spLocks noChangeArrowheads="1"/>
          </p:cNvSpPr>
          <p:nvPr/>
        </p:nvSpPr>
        <p:spPr>
          <a:xfrm>
            <a:off x="1816894" y="292894"/>
            <a:ext cx="5657850" cy="663179"/>
          </a:xfrm>
          <a:prstGeom prst="rect">
            <a:avLst/>
          </a:prstGeom>
        </p:spPr>
        <p:txBody>
          <a:bodyPr/>
          <a:lstStyle>
            <a:lvl1pPr algn="ctr" defTabSz="457200" rtl="0" eaLnBrk="1" latinLnBrk="0" hangingPunct="1">
              <a:spcBef>
                <a:spcPct val="0"/>
              </a:spcBef>
              <a:buNone/>
              <a:defRPr sz="4400" kern="1200">
                <a:solidFill>
                  <a:schemeClr val="tx1"/>
                </a:solidFill>
                <a:latin typeface="+mj-lt"/>
                <a:ea typeface="+mj-ea"/>
                <a:cs typeface="+mj-cs"/>
              </a:defRPr>
            </a:lvl1pPr>
          </a:lstStyle>
          <a:p>
            <a:pPr>
              <a:defRPr/>
            </a:pPr>
            <a:r>
              <a:rPr lang="en-US" smtClean="0">
                <a:latin typeface="Arial" panose="020B0604020202020204" pitchFamily="34" charset="0"/>
                <a:cs typeface="Arial" panose="020B0604020202020204" pitchFamily="34" charset="0"/>
              </a:rPr>
              <a:t>Negotiation traps</a:t>
            </a:r>
            <a:endParaRPr lang="en-US" dirty="0">
              <a:latin typeface="Arial" panose="020B0604020202020204" pitchFamily="34" charset="0"/>
              <a:cs typeface="Arial" panose="020B0604020202020204" pitchFamily="34" charset="0"/>
            </a:endParaRPr>
          </a:p>
        </p:txBody>
      </p:sp>
      <p:pic>
        <p:nvPicPr>
          <p:cNvPr id="7" name="Picture 2" descr="https://s-media-cache-ak0.pinimg.com/736x/05/46/40/0546400f15dbacc668933279d3041ad8.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501459" y="3052734"/>
            <a:ext cx="2461711" cy="1745942"/>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 presetClass="entr" presetSubtype="10" fill="hold" nodeType="clickEffect">
                                  <p:stCondLst>
                                    <p:cond delay="0"/>
                                  </p:stCondLst>
                                  <p:childTnLst>
                                    <p:set>
                                      <p:cBhvr>
                                        <p:cTn id="6" dur="1" fill="hold">
                                          <p:stCondLst>
                                            <p:cond delay="0"/>
                                          </p:stCondLst>
                                        </p:cTn>
                                        <p:tgtEl>
                                          <p:spTgt spid="304131">
                                            <p:txEl>
                                              <p:pRg st="0" end="0"/>
                                            </p:txEl>
                                          </p:spTgt>
                                        </p:tgtEl>
                                        <p:attrNameLst>
                                          <p:attrName>style.visibility</p:attrName>
                                        </p:attrNameLst>
                                      </p:cBhvr>
                                      <p:to>
                                        <p:strVal val="visible"/>
                                      </p:to>
                                    </p:set>
                                    <p:animEffect transition="in" filter="checkerboard(across)">
                                      <p:cBhvr>
                                        <p:cTn id="7" dur="500"/>
                                        <p:tgtEl>
                                          <p:spTgt spid="304131">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 presetClass="entr" presetSubtype="4" fill="hold" nodeType="clickEffect">
                                  <p:stCondLst>
                                    <p:cond delay="0"/>
                                  </p:stCondLst>
                                  <p:childTnLst>
                                    <p:set>
                                      <p:cBhvr>
                                        <p:cTn id="11" dur="1" fill="hold">
                                          <p:stCondLst>
                                            <p:cond delay="0"/>
                                          </p:stCondLst>
                                        </p:cTn>
                                        <p:tgtEl>
                                          <p:spTgt spid="3074"/>
                                        </p:tgtEl>
                                        <p:attrNameLst>
                                          <p:attrName>style.visibility</p:attrName>
                                        </p:attrNameLst>
                                      </p:cBhvr>
                                      <p:to>
                                        <p:strVal val="visible"/>
                                      </p:to>
                                    </p:set>
                                    <p:anim calcmode="lin" valueType="num">
                                      <p:cBhvr additive="base">
                                        <p:cTn id="12" dur="500" fill="hold"/>
                                        <p:tgtEl>
                                          <p:spTgt spid="3074"/>
                                        </p:tgtEl>
                                        <p:attrNameLst>
                                          <p:attrName>ppt_x</p:attrName>
                                        </p:attrNameLst>
                                      </p:cBhvr>
                                      <p:tavLst>
                                        <p:tav tm="0">
                                          <p:val>
                                            <p:strVal val="#ppt_x"/>
                                          </p:val>
                                        </p:tav>
                                        <p:tav tm="100000">
                                          <p:val>
                                            <p:strVal val="#ppt_x"/>
                                          </p:val>
                                        </p:tav>
                                      </p:tavLst>
                                    </p:anim>
                                    <p:anim calcmode="lin" valueType="num">
                                      <p:cBhvr additive="base">
                                        <p:cTn id="13" dur="500" fill="hold"/>
                                        <p:tgtEl>
                                          <p:spTgt spid="3074"/>
                                        </p:tgtEl>
                                        <p:attrNameLst>
                                          <p:attrName>ppt_y</p:attrName>
                                        </p:attrNameLst>
                                      </p:cBhvr>
                                      <p:tavLst>
                                        <p:tav tm="0">
                                          <p:val>
                                            <p:strVal val="1+#ppt_h/2"/>
                                          </p:val>
                                        </p:tav>
                                        <p:tav tm="100000">
                                          <p:val>
                                            <p:strVal val="#ppt_y"/>
                                          </p:val>
                                        </p:tav>
                                      </p:tavLst>
                                    </p:anim>
                                  </p:childTnLst>
                                </p:cTn>
                              </p:par>
                            </p:childTnLst>
                          </p:cTn>
                        </p:par>
                      </p:childTnLst>
                    </p:cTn>
                  </p:par>
                  <p:par>
                    <p:cTn id="14" fill="hold">
                      <p:stCondLst>
                        <p:cond delay="indefinite"/>
                      </p:stCondLst>
                      <p:childTnLst>
                        <p:par>
                          <p:cTn id="15" fill="hold">
                            <p:stCondLst>
                              <p:cond delay="0"/>
                            </p:stCondLst>
                            <p:childTnLst>
                              <p:par>
                                <p:cTn id="16" presetID="5" presetClass="entr" presetSubtype="10" fill="hold" nodeType="clickEffect">
                                  <p:stCondLst>
                                    <p:cond delay="0"/>
                                  </p:stCondLst>
                                  <p:childTnLst>
                                    <p:set>
                                      <p:cBhvr>
                                        <p:cTn id="17" dur="1" fill="hold">
                                          <p:stCondLst>
                                            <p:cond delay="0"/>
                                          </p:stCondLst>
                                        </p:cTn>
                                        <p:tgtEl>
                                          <p:spTgt spid="304131">
                                            <p:txEl>
                                              <p:pRg st="2" end="2"/>
                                            </p:txEl>
                                          </p:spTgt>
                                        </p:tgtEl>
                                        <p:attrNameLst>
                                          <p:attrName>style.visibility</p:attrName>
                                        </p:attrNameLst>
                                      </p:cBhvr>
                                      <p:to>
                                        <p:strVal val="visible"/>
                                      </p:to>
                                    </p:set>
                                    <p:animEffect transition="in" filter="checkerboard(across)">
                                      <p:cBhvr>
                                        <p:cTn id="18" dur="500"/>
                                        <p:tgtEl>
                                          <p:spTgt spid="304131">
                                            <p:txEl>
                                              <p:pRg st="2" end="2"/>
                                            </p:txEl>
                                          </p:spTgt>
                                        </p:tgtEl>
                                      </p:cBhvr>
                                    </p:animEffect>
                                  </p:childTnLst>
                                </p:cTn>
                              </p:par>
                            </p:childTnLst>
                          </p:cTn>
                        </p:par>
                      </p:childTnLst>
                    </p:cTn>
                  </p:par>
                  <p:par>
                    <p:cTn id="19" fill="hold">
                      <p:stCondLst>
                        <p:cond delay="indefinite"/>
                      </p:stCondLst>
                      <p:childTnLst>
                        <p:par>
                          <p:cTn id="20" fill="hold">
                            <p:stCondLst>
                              <p:cond delay="0"/>
                            </p:stCondLst>
                            <p:childTnLst>
                              <p:par>
                                <p:cTn id="21" presetID="18" presetClass="entr" presetSubtype="12" fill="hold" nodeType="clickEffect">
                                  <p:stCondLst>
                                    <p:cond delay="0"/>
                                  </p:stCondLst>
                                  <p:childTnLst>
                                    <p:set>
                                      <p:cBhvr>
                                        <p:cTn id="22" dur="1" fill="hold">
                                          <p:stCondLst>
                                            <p:cond delay="0"/>
                                          </p:stCondLst>
                                        </p:cTn>
                                        <p:tgtEl>
                                          <p:spTgt spid="7"/>
                                        </p:tgtEl>
                                        <p:attrNameLst>
                                          <p:attrName>style.visibility</p:attrName>
                                        </p:attrNameLst>
                                      </p:cBhvr>
                                      <p:to>
                                        <p:strVal val="visible"/>
                                      </p:to>
                                    </p:set>
                                    <p:animEffect transition="in" filter="strips(downLeft)">
                                      <p:cBhvr>
                                        <p:cTn id="23"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4131" name="Rectangle 3"/>
          <p:cNvSpPr>
            <a:spLocks noGrp="1" noChangeArrowheads="1"/>
          </p:cNvSpPr>
          <p:nvPr>
            <p:ph idx="1"/>
          </p:nvPr>
        </p:nvSpPr>
        <p:spPr>
          <a:xfrm>
            <a:off x="66913" y="1092653"/>
            <a:ext cx="5785247" cy="3932193"/>
          </a:xfrm>
        </p:spPr>
        <p:txBody>
          <a:bodyPr>
            <a:normAutofit/>
          </a:bodyPr>
          <a:lstStyle/>
          <a:p>
            <a:pPr>
              <a:buClr>
                <a:schemeClr val="tx2"/>
              </a:buClr>
              <a:defRPr/>
            </a:pPr>
            <a:r>
              <a:rPr lang="en-US" sz="2200" b="1" dirty="0">
                <a:latin typeface="Arial" panose="020B0604020202020204" pitchFamily="34" charset="0"/>
                <a:cs typeface="Arial" panose="020B0604020202020204" pitchFamily="34" charset="0"/>
              </a:rPr>
              <a:t>Agreement bias</a:t>
            </a:r>
            <a:r>
              <a:rPr lang="en-US" sz="2200" dirty="0">
                <a:latin typeface="Arial" panose="020B0604020202020204" pitchFamily="34" charset="0"/>
                <a:cs typeface="Arial" panose="020B0604020202020204" pitchFamily="34" charset="0"/>
              </a:rPr>
              <a:t>: settling for terms that are worse than your BATNA. </a:t>
            </a:r>
            <a:endParaRPr lang="en-US" sz="2200" dirty="0">
              <a:latin typeface="Arial" panose="020B0604020202020204" pitchFamily="34" charset="0"/>
              <a:cs typeface="Arial" panose="020B0604020202020204" pitchFamily="34" charset="0"/>
            </a:endParaRPr>
          </a:p>
          <a:p>
            <a:pPr lvl="1">
              <a:buClr>
                <a:schemeClr val="tx2"/>
              </a:buClr>
              <a:defRPr/>
            </a:pPr>
            <a:r>
              <a:rPr lang="en-US" sz="2000" dirty="0">
                <a:latin typeface="Arial" panose="020B0604020202020204" pitchFamily="34" charset="0"/>
                <a:cs typeface="Arial" panose="020B0604020202020204" pitchFamily="34" charset="0"/>
              </a:rPr>
              <a:t>After investing a lot of time and effort into a negotiation, people feel obligated to reach an agreement. </a:t>
            </a:r>
            <a:endParaRPr lang="en-US" sz="2000" dirty="0" smtClean="0">
              <a:latin typeface="Arial" panose="020B0604020202020204" pitchFamily="34" charset="0"/>
              <a:cs typeface="Arial" panose="020B0604020202020204" pitchFamily="34" charset="0"/>
            </a:endParaRPr>
          </a:p>
          <a:p>
            <a:pPr lvl="1">
              <a:buClr>
                <a:schemeClr val="tx2"/>
              </a:buClr>
              <a:defRPr/>
            </a:pPr>
            <a:endParaRPr lang="en-US" sz="1800" dirty="0">
              <a:latin typeface="Arial" panose="020B0604020202020204" pitchFamily="34" charset="0"/>
              <a:cs typeface="Arial" panose="020B0604020202020204" pitchFamily="34" charset="0"/>
            </a:endParaRPr>
          </a:p>
          <a:p>
            <a:pPr>
              <a:buClr>
                <a:schemeClr val="tx2"/>
              </a:buClr>
              <a:defRPr/>
            </a:pPr>
            <a:r>
              <a:rPr lang="en-US" sz="2200" b="1" dirty="0">
                <a:latin typeface="Arial" panose="020B0604020202020204" pitchFamily="34" charset="0"/>
                <a:cs typeface="Arial" panose="020B0604020202020204" pitchFamily="34" charset="0"/>
              </a:rPr>
              <a:t>Winner’s curse</a:t>
            </a:r>
            <a:r>
              <a:rPr lang="en-US" sz="2200" dirty="0">
                <a:latin typeface="Arial" panose="020B0604020202020204" pitchFamily="34" charset="0"/>
                <a:cs typeface="Arial" panose="020B0604020202020204" pitchFamily="34" charset="0"/>
              </a:rPr>
              <a:t> (Settling for too little): after you finish the negotiation, </a:t>
            </a:r>
            <a:r>
              <a:rPr lang="en-US" altLang="en-US" sz="2200" dirty="0">
                <a:latin typeface="Arial" panose="020B0604020202020204" pitchFamily="34" charset="0"/>
                <a:cs typeface="Arial" panose="020B0604020202020204" pitchFamily="34" charset="0"/>
              </a:rPr>
              <a:t>the slight bitter after taste that you might have gotten a better deal if you make a more aggressive offer</a:t>
            </a:r>
            <a:endParaRPr lang="en-US" sz="2200" dirty="0">
              <a:latin typeface="Arial" panose="020B0604020202020204" pitchFamily="34" charset="0"/>
              <a:cs typeface="Arial" panose="020B0604020202020204" pitchFamily="34" charset="0"/>
            </a:endParaRPr>
          </a:p>
          <a:p>
            <a:pPr lvl="1">
              <a:buClr>
                <a:schemeClr val="tx2"/>
              </a:buClr>
              <a:defRPr/>
            </a:pPr>
            <a:endParaRPr lang="en-US" sz="1800" dirty="0">
              <a:latin typeface="Arial" panose="020B0604020202020204" pitchFamily="34" charset="0"/>
              <a:cs typeface="Arial" panose="020B0604020202020204" pitchFamily="34" charset="0"/>
            </a:endParaRPr>
          </a:p>
        </p:txBody>
      </p:sp>
      <p:pic>
        <p:nvPicPr>
          <p:cNvPr id="3" name="Picture 2">
            <a:hlinkClick r:id="rId1"/>
          </p:cNvPr>
          <p:cNvPicPr>
            <a:picLocks noChangeAspect="1"/>
          </p:cNvPicPr>
          <p:nvPr/>
        </p:nvPicPr>
        <p:blipFill>
          <a:blip r:embed="rId2"/>
          <a:stretch>
            <a:fillRect/>
          </a:stretch>
        </p:blipFill>
        <p:spPr>
          <a:xfrm>
            <a:off x="6072869" y="1179740"/>
            <a:ext cx="2987583" cy="1493792"/>
          </a:xfrm>
          <a:prstGeom prst="rect">
            <a:avLst/>
          </a:prstGeom>
        </p:spPr>
      </p:pic>
      <p:sp>
        <p:nvSpPr>
          <p:cNvPr id="6" name="Rectangle 2"/>
          <p:cNvSpPr txBox="1">
            <a:spLocks noChangeArrowheads="1"/>
          </p:cNvSpPr>
          <p:nvPr/>
        </p:nvSpPr>
        <p:spPr>
          <a:xfrm>
            <a:off x="1816894" y="292894"/>
            <a:ext cx="5657850" cy="663179"/>
          </a:xfrm>
          <a:prstGeom prst="rect">
            <a:avLst/>
          </a:prstGeom>
        </p:spPr>
        <p:txBody>
          <a:bodyPr/>
          <a:lstStyle>
            <a:lvl1pPr algn="ctr" defTabSz="457200" rtl="0" eaLnBrk="1" latinLnBrk="0" hangingPunct="1">
              <a:spcBef>
                <a:spcPct val="0"/>
              </a:spcBef>
              <a:buNone/>
              <a:defRPr sz="4400" kern="1200">
                <a:solidFill>
                  <a:schemeClr val="tx1"/>
                </a:solidFill>
                <a:latin typeface="+mj-lt"/>
                <a:ea typeface="+mj-ea"/>
                <a:cs typeface="+mj-cs"/>
              </a:defRPr>
            </a:lvl1pPr>
          </a:lstStyle>
          <a:p>
            <a:pPr>
              <a:defRPr/>
            </a:pPr>
            <a:r>
              <a:rPr lang="en-US" smtClean="0">
                <a:latin typeface="Arial" panose="020B0604020202020204" pitchFamily="34" charset="0"/>
                <a:cs typeface="Arial" panose="020B0604020202020204" pitchFamily="34" charset="0"/>
              </a:rPr>
              <a:t>Negotiation traps</a:t>
            </a:r>
            <a:endParaRPr lang="en-US" dirty="0">
              <a:latin typeface="Arial" panose="020B0604020202020204" pitchFamily="34" charset="0"/>
              <a:cs typeface="Arial" panose="020B0604020202020204" pitchFamily="34" charset="0"/>
            </a:endParaRPr>
          </a:p>
        </p:txBody>
      </p:sp>
      <p:pic>
        <p:nvPicPr>
          <p:cNvPr id="7" name="Picture 6"/>
          <p:cNvPicPr>
            <a:picLocks noChangeAspect="1"/>
          </p:cNvPicPr>
          <p:nvPr/>
        </p:nvPicPr>
        <p:blipFill>
          <a:blip r:embed="rId3"/>
          <a:stretch>
            <a:fillRect/>
          </a:stretch>
        </p:blipFill>
        <p:spPr>
          <a:xfrm>
            <a:off x="6045994" y="3058749"/>
            <a:ext cx="2857500" cy="1903810"/>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304131">
                                            <p:txEl>
                                              <p:pRg st="0" end="0"/>
                                            </p:txEl>
                                          </p:spTgt>
                                        </p:tgtEl>
                                        <p:attrNameLst>
                                          <p:attrName>style.visibility</p:attrName>
                                        </p:attrNameLst>
                                      </p:cBhvr>
                                      <p:to>
                                        <p:strVal val="visible"/>
                                      </p:to>
                                    </p:set>
                                    <p:animEffect transition="in" filter="barn(inVertical)">
                                      <p:cBhvr>
                                        <p:cTn id="7" dur="500"/>
                                        <p:tgtEl>
                                          <p:spTgt spid="304131">
                                            <p:txEl>
                                              <p:pRg st="0" end="0"/>
                                            </p:txEl>
                                          </p:spTgt>
                                        </p:tgtEl>
                                      </p:cBhvr>
                                    </p:animEffect>
                                  </p:childTnLst>
                                </p:cTn>
                              </p:par>
                              <p:par>
                                <p:cTn id="8" presetID="16" presetClass="entr" presetSubtype="21" fill="hold" nodeType="withEffect">
                                  <p:stCondLst>
                                    <p:cond delay="0"/>
                                  </p:stCondLst>
                                  <p:childTnLst>
                                    <p:set>
                                      <p:cBhvr>
                                        <p:cTn id="9" dur="1" fill="hold">
                                          <p:stCondLst>
                                            <p:cond delay="0"/>
                                          </p:stCondLst>
                                        </p:cTn>
                                        <p:tgtEl>
                                          <p:spTgt spid="304131">
                                            <p:txEl>
                                              <p:pRg st="1" end="1"/>
                                            </p:txEl>
                                          </p:spTgt>
                                        </p:tgtEl>
                                        <p:attrNameLst>
                                          <p:attrName>style.visibility</p:attrName>
                                        </p:attrNameLst>
                                      </p:cBhvr>
                                      <p:to>
                                        <p:strVal val="visible"/>
                                      </p:to>
                                    </p:set>
                                    <p:animEffect transition="in" filter="barn(inVertical)">
                                      <p:cBhvr>
                                        <p:cTn id="10" dur="500"/>
                                        <p:tgtEl>
                                          <p:spTgt spid="304131">
                                            <p:txEl>
                                              <p:pRg st="1" end="1"/>
                                            </p:txEl>
                                          </p:spTgt>
                                        </p:tgtEl>
                                      </p:cBhvr>
                                    </p:animEffect>
                                  </p:childTnLst>
                                </p:cTn>
                              </p:par>
                            </p:childTnLst>
                          </p:cTn>
                        </p:par>
                      </p:childTnLst>
                    </p:cTn>
                  </p:par>
                  <p:par>
                    <p:cTn id="11" fill="hold">
                      <p:stCondLst>
                        <p:cond delay="indefinite"/>
                      </p:stCondLst>
                      <p:childTnLst>
                        <p:par>
                          <p:cTn id="12" fill="hold">
                            <p:stCondLst>
                              <p:cond delay="0"/>
                            </p:stCondLst>
                            <p:childTnLst>
                              <p:par>
                                <p:cTn id="13" presetID="16" presetClass="entr" presetSubtype="21" fill="hold" nodeType="clickEffect">
                                  <p:stCondLst>
                                    <p:cond delay="0"/>
                                  </p:stCondLst>
                                  <p:childTnLst>
                                    <p:set>
                                      <p:cBhvr>
                                        <p:cTn id="14" dur="1" fill="hold">
                                          <p:stCondLst>
                                            <p:cond delay="0"/>
                                          </p:stCondLst>
                                        </p:cTn>
                                        <p:tgtEl>
                                          <p:spTgt spid="3"/>
                                        </p:tgtEl>
                                        <p:attrNameLst>
                                          <p:attrName>style.visibility</p:attrName>
                                        </p:attrNameLst>
                                      </p:cBhvr>
                                      <p:to>
                                        <p:strVal val="visible"/>
                                      </p:to>
                                    </p:set>
                                    <p:animEffect transition="in" filter="barn(inVertical)">
                                      <p:cBhvr>
                                        <p:cTn id="15" dur="500"/>
                                        <p:tgtEl>
                                          <p:spTgt spid="3"/>
                                        </p:tgtEl>
                                      </p:cBhvr>
                                    </p:animEffect>
                                  </p:childTnLst>
                                </p:cTn>
                              </p:par>
                            </p:childTnLst>
                          </p:cTn>
                        </p:par>
                      </p:childTnLst>
                    </p:cTn>
                  </p:par>
                  <p:par>
                    <p:cTn id="16" fill="hold">
                      <p:stCondLst>
                        <p:cond delay="indefinite"/>
                      </p:stCondLst>
                      <p:childTnLst>
                        <p:par>
                          <p:cTn id="17" fill="hold">
                            <p:stCondLst>
                              <p:cond delay="0"/>
                            </p:stCondLst>
                            <p:childTnLst>
                              <p:par>
                                <p:cTn id="18" presetID="16" presetClass="entr" presetSubtype="21" fill="hold" nodeType="clickEffect">
                                  <p:stCondLst>
                                    <p:cond delay="0"/>
                                  </p:stCondLst>
                                  <p:childTnLst>
                                    <p:set>
                                      <p:cBhvr>
                                        <p:cTn id="19" dur="1" fill="hold">
                                          <p:stCondLst>
                                            <p:cond delay="0"/>
                                          </p:stCondLst>
                                        </p:cTn>
                                        <p:tgtEl>
                                          <p:spTgt spid="304131">
                                            <p:txEl>
                                              <p:pRg st="3" end="3"/>
                                            </p:txEl>
                                          </p:spTgt>
                                        </p:tgtEl>
                                        <p:attrNameLst>
                                          <p:attrName>style.visibility</p:attrName>
                                        </p:attrNameLst>
                                      </p:cBhvr>
                                      <p:to>
                                        <p:strVal val="visible"/>
                                      </p:to>
                                    </p:set>
                                    <p:animEffect transition="in" filter="barn(inVertical)">
                                      <p:cBhvr>
                                        <p:cTn id="20" dur="500"/>
                                        <p:tgtEl>
                                          <p:spTgt spid="304131">
                                            <p:txEl>
                                              <p:pRg st="3" end="3"/>
                                            </p:txEl>
                                          </p:spTgt>
                                        </p:tgtEl>
                                      </p:cBhvr>
                                    </p:animEffect>
                                  </p:childTnLst>
                                </p:cTn>
                              </p:par>
                            </p:childTnLst>
                          </p:cTn>
                        </p:par>
                      </p:childTnLst>
                    </p:cTn>
                  </p:par>
                  <p:par>
                    <p:cTn id="21" fill="hold">
                      <p:stCondLst>
                        <p:cond delay="indefinite"/>
                      </p:stCondLst>
                      <p:childTnLst>
                        <p:par>
                          <p:cTn id="22" fill="hold">
                            <p:stCondLst>
                              <p:cond delay="0"/>
                            </p:stCondLst>
                            <p:childTnLst>
                              <p:par>
                                <p:cTn id="23" presetID="55" presetClass="entr" presetSubtype="0" fill="hold" nodeType="clickEffect">
                                  <p:stCondLst>
                                    <p:cond delay="0"/>
                                  </p:stCondLst>
                                  <p:childTnLst>
                                    <p:set>
                                      <p:cBhvr>
                                        <p:cTn id="24" dur="1" fill="hold">
                                          <p:stCondLst>
                                            <p:cond delay="0"/>
                                          </p:stCondLst>
                                        </p:cTn>
                                        <p:tgtEl>
                                          <p:spTgt spid="7"/>
                                        </p:tgtEl>
                                        <p:attrNameLst>
                                          <p:attrName>style.visibility</p:attrName>
                                        </p:attrNameLst>
                                      </p:cBhvr>
                                      <p:to>
                                        <p:strVal val="visible"/>
                                      </p:to>
                                    </p:set>
                                    <p:anim calcmode="lin" valueType="num">
                                      <p:cBhvr>
                                        <p:cTn id="25" dur="1000" fill="hold"/>
                                        <p:tgtEl>
                                          <p:spTgt spid="7"/>
                                        </p:tgtEl>
                                        <p:attrNameLst>
                                          <p:attrName>ppt_w</p:attrName>
                                        </p:attrNameLst>
                                      </p:cBhvr>
                                      <p:tavLst>
                                        <p:tav tm="0">
                                          <p:val>
                                            <p:strVal val="#ppt_w*0.70"/>
                                          </p:val>
                                        </p:tav>
                                        <p:tav tm="100000">
                                          <p:val>
                                            <p:strVal val="#ppt_w"/>
                                          </p:val>
                                        </p:tav>
                                      </p:tavLst>
                                    </p:anim>
                                    <p:anim calcmode="lin" valueType="num">
                                      <p:cBhvr>
                                        <p:cTn id="26" dur="1000" fill="hold"/>
                                        <p:tgtEl>
                                          <p:spTgt spid="7"/>
                                        </p:tgtEl>
                                        <p:attrNameLst>
                                          <p:attrName>ppt_h</p:attrName>
                                        </p:attrNameLst>
                                      </p:cBhvr>
                                      <p:tavLst>
                                        <p:tav tm="0">
                                          <p:val>
                                            <p:strVal val="#ppt_h"/>
                                          </p:val>
                                        </p:tav>
                                        <p:tav tm="100000">
                                          <p:val>
                                            <p:strVal val="#ppt_h"/>
                                          </p:val>
                                        </p:tav>
                                      </p:tavLst>
                                    </p:anim>
                                    <p:animEffect transition="in" filter="fade">
                                      <p:cBhvr>
                                        <p:cTn id="27" dur="10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4131" name="Rectangle 3"/>
          <p:cNvSpPr>
            <a:spLocks noGrp="1" noChangeArrowheads="1"/>
          </p:cNvSpPr>
          <p:nvPr>
            <p:ph idx="1"/>
          </p:nvPr>
        </p:nvSpPr>
        <p:spPr>
          <a:xfrm>
            <a:off x="72676" y="1113578"/>
            <a:ext cx="5866569" cy="3893851"/>
          </a:xfrm>
        </p:spPr>
        <p:txBody>
          <a:bodyPr>
            <a:normAutofit/>
          </a:bodyPr>
          <a:lstStyle/>
          <a:p>
            <a:pPr>
              <a:buClr>
                <a:schemeClr val="tx2"/>
              </a:buClr>
              <a:defRPr/>
            </a:pPr>
            <a:r>
              <a:rPr lang="en-US" sz="2200" b="1" dirty="0">
                <a:latin typeface="Arial" panose="020B0604020202020204" pitchFamily="34" charset="0"/>
                <a:cs typeface="Arial" panose="020B0604020202020204" pitchFamily="34" charset="0"/>
              </a:rPr>
              <a:t>Hubris</a:t>
            </a:r>
            <a:r>
              <a:rPr lang="en-US" sz="2200" dirty="0">
                <a:latin typeface="Arial" panose="020B0604020202020204" pitchFamily="34" charset="0"/>
                <a:cs typeface="Arial" panose="020B0604020202020204" pitchFamily="34" charset="0"/>
              </a:rPr>
              <a:t>: walking away from the table when the other party’s offer is better than the BATNA.  </a:t>
            </a:r>
            <a:endParaRPr lang="en-US" sz="2200" dirty="0">
              <a:latin typeface="Arial" panose="020B0604020202020204" pitchFamily="34" charset="0"/>
              <a:cs typeface="Arial" panose="020B0604020202020204" pitchFamily="34" charset="0"/>
            </a:endParaRPr>
          </a:p>
          <a:p>
            <a:pPr lvl="1">
              <a:buClr>
                <a:schemeClr val="tx2"/>
              </a:buClr>
              <a:defRPr/>
            </a:pPr>
            <a:r>
              <a:rPr lang="en-US" sz="2000" dirty="0">
                <a:latin typeface="Arial" panose="020B0604020202020204" pitchFamily="34" charset="0"/>
                <a:cs typeface="Arial" panose="020B0604020202020204" pitchFamily="34" charset="0"/>
              </a:rPr>
              <a:t>Irrational, but people enjoy voicing their irritation/anger</a:t>
            </a:r>
            <a:r>
              <a:rPr lang="en-US" sz="2000" dirty="0" smtClean="0">
                <a:latin typeface="Arial" panose="020B0604020202020204" pitchFamily="34" charset="0"/>
                <a:cs typeface="Arial" panose="020B0604020202020204" pitchFamily="34" charset="0"/>
              </a:rPr>
              <a:t>.</a:t>
            </a:r>
            <a:endParaRPr lang="en-US" sz="2000" dirty="0" smtClean="0">
              <a:latin typeface="Arial" panose="020B0604020202020204" pitchFamily="34" charset="0"/>
              <a:cs typeface="Arial" panose="020B0604020202020204" pitchFamily="34" charset="0"/>
            </a:endParaRPr>
          </a:p>
          <a:p>
            <a:pPr>
              <a:buClr>
                <a:schemeClr val="tx2"/>
              </a:buClr>
              <a:defRPr/>
            </a:pPr>
            <a:r>
              <a:rPr lang="en-US" sz="2200" b="1" dirty="0">
                <a:latin typeface="Arial" panose="020B0604020202020204" pitchFamily="34" charset="0"/>
                <a:cs typeface="Arial" panose="020B0604020202020204" pitchFamily="34" charset="0"/>
              </a:rPr>
              <a:t>Lose-lose negotiation</a:t>
            </a:r>
            <a:r>
              <a:rPr lang="en-US" sz="2200" dirty="0">
                <a:latin typeface="Arial" panose="020B0604020202020204" pitchFamily="34" charset="0"/>
                <a:cs typeface="Arial" panose="020B0604020202020204" pitchFamily="34" charset="0"/>
              </a:rPr>
              <a:t>: </a:t>
            </a:r>
            <a:r>
              <a:rPr lang="en-US" altLang="zh-CN" sz="2200" dirty="0" smtClean="0">
                <a:latin typeface="Arial" panose="020B0604020202020204" pitchFamily="34" charset="0"/>
                <a:cs typeface="Arial" panose="020B0604020202020204" pitchFamily="34" charset="0"/>
              </a:rPr>
              <a:t>fail</a:t>
            </a:r>
            <a:r>
              <a:rPr lang="zh-CN" altLang="en-US" sz="2200" dirty="0" smtClean="0">
                <a:latin typeface="Arial" panose="020B0604020202020204" pitchFamily="34" charset="0"/>
                <a:cs typeface="Arial" panose="020B0604020202020204" pitchFamily="34" charset="0"/>
              </a:rPr>
              <a:t> </a:t>
            </a:r>
            <a:r>
              <a:rPr lang="en-US" altLang="zh-CN" sz="2200" dirty="0" smtClean="0">
                <a:latin typeface="Arial" panose="020B0604020202020204" pitchFamily="34" charset="0"/>
                <a:cs typeface="Arial" panose="020B0604020202020204" pitchFamily="34" charset="0"/>
              </a:rPr>
              <a:t>to</a:t>
            </a:r>
            <a:r>
              <a:rPr lang="zh-CN" altLang="en-US" sz="2200" dirty="0" smtClean="0">
                <a:latin typeface="Arial" panose="020B0604020202020204" pitchFamily="34" charset="0"/>
                <a:cs typeface="Arial" panose="020B0604020202020204" pitchFamily="34" charset="0"/>
              </a:rPr>
              <a:t> </a:t>
            </a:r>
            <a:r>
              <a:rPr lang="en-US" altLang="zh-CN" sz="2200" dirty="0" smtClean="0">
                <a:latin typeface="Arial" panose="020B0604020202020204" pitchFamily="34" charset="0"/>
                <a:cs typeface="Arial" panose="020B0604020202020204" pitchFamily="34" charset="0"/>
              </a:rPr>
              <a:t>reach</a:t>
            </a:r>
            <a:r>
              <a:rPr lang="zh-CN" altLang="en-US" sz="2200" dirty="0" smtClean="0">
                <a:latin typeface="Arial" panose="020B0604020202020204" pitchFamily="34" charset="0"/>
                <a:cs typeface="Arial" panose="020B0604020202020204" pitchFamily="34" charset="0"/>
              </a:rPr>
              <a:t> </a:t>
            </a:r>
            <a:r>
              <a:rPr lang="en-US" altLang="zh-CN" sz="2200" dirty="0" smtClean="0">
                <a:latin typeface="Arial" panose="020B0604020202020204" pitchFamily="34" charset="0"/>
                <a:cs typeface="Arial" panose="020B0604020202020204" pitchFamily="34" charset="0"/>
              </a:rPr>
              <a:t>Pareto</a:t>
            </a:r>
            <a:r>
              <a:rPr lang="zh-CN" altLang="en-US" sz="2200" dirty="0" smtClean="0">
                <a:latin typeface="Arial" panose="020B0604020202020204" pitchFamily="34" charset="0"/>
                <a:cs typeface="Arial" panose="020B0604020202020204" pitchFamily="34" charset="0"/>
              </a:rPr>
              <a:t> </a:t>
            </a:r>
            <a:r>
              <a:rPr lang="en-US" altLang="zh-CN" sz="2200" dirty="0" smtClean="0">
                <a:latin typeface="Arial" panose="020B0604020202020204" pitchFamily="34" charset="0"/>
                <a:cs typeface="Arial" panose="020B0604020202020204" pitchFamily="34" charset="0"/>
              </a:rPr>
              <a:t>efficiency</a:t>
            </a:r>
            <a:r>
              <a:rPr lang="zh-CN" altLang="en-US" sz="2200" dirty="0" smtClean="0">
                <a:latin typeface="Arial" panose="020B0604020202020204" pitchFamily="34" charset="0"/>
                <a:cs typeface="Arial" panose="020B0604020202020204" pitchFamily="34" charset="0"/>
              </a:rPr>
              <a:t> </a:t>
            </a:r>
            <a:r>
              <a:rPr lang="en-US" altLang="zh-CN" sz="2200" dirty="0" smtClean="0">
                <a:latin typeface="Arial" panose="020B0604020202020204" pitchFamily="34" charset="0"/>
                <a:cs typeface="Arial" panose="020B0604020202020204" pitchFamily="34" charset="0"/>
              </a:rPr>
              <a:t>and</a:t>
            </a:r>
            <a:r>
              <a:rPr lang="zh-CN" altLang="en-US" sz="2200" dirty="0" smtClean="0">
                <a:latin typeface="Arial" panose="020B0604020202020204" pitchFamily="34" charset="0"/>
                <a:cs typeface="Arial" panose="020B0604020202020204" pitchFamily="34" charset="0"/>
              </a:rPr>
              <a:t> </a:t>
            </a:r>
            <a:r>
              <a:rPr lang="en-US" altLang="zh-CN" sz="2200" dirty="0">
                <a:latin typeface="Arial" panose="020B0604020202020204" pitchFamily="34" charset="0"/>
                <a:cs typeface="Arial" panose="020B0604020202020204" pitchFamily="34" charset="0"/>
              </a:rPr>
              <a:t>l</a:t>
            </a:r>
            <a:r>
              <a:rPr lang="en-US" sz="2200" dirty="0" smtClean="0">
                <a:latin typeface="Arial" panose="020B0604020202020204" pitchFamily="34" charset="0"/>
                <a:cs typeface="Arial" panose="020B0604020202020204" pitchFamily="34" charset="0"/>
              </a:rPr>
              <a:t>eave </a:t>
            </a:r>
            <a:r>
              <a:rPr lang="en-US" sz="2200" dirty="0">
                <a:latin typeface="Arial" panose="020B0604020202020204" pitchFamily="34" charset="0"/>
                <a:cs typeface="Arial" panose="020B0604020202020204" pitchFamily="34" charset="0"/>
              </a:rPr>
              <a:t>money on the table </a:t>
            </a:r>
            <a:endParaRPr lang="en-US" sz="2200" dirty="0">
              <a:latin typeface="Arial" panose="020B0604020202020204" pitchFamily="34" charset="0"/>
              <a:cs typeface="Arial" panose="020B0604020202020204" pitchFamily="34" charset="0"/>
            </a:endParaRPr>
          </a:p>
          <a:p>
            <a:pPr lvl="1">
              <a:buClr>
                <a:schemeClr val="tx2"/>
              </a:buClr>
              <a:defRPr/>
            </a:pPr>
            <a:r>
              <a:rPr lang="en-US" sz="2000" dirty="0">
                <a:latin typeface="Arial" panose="020B0604020202020204" pitchFamily="34" charset="0"/>
                <a:cs typeface="Arial" panose="020B0604020202020204" pitchFamily="34" charset="0"/>
              </a:rPr>
              <a:t>Can be avoid by encouraging the two parties to share more information and be more cooperative</a:t>
            </a:r>
            <a:endParaRPr lang="en-US" sz="2000" dirty="0">
              <a:latin typeface="Arial" panose="020B0604020202020204" pitchFamily="34" charset="0"/>
              <a:cs typeface="Arial" panose="020B0604020202020204" pitchFamily="34" charset="0"/>
            </a:endParaRPr>
          </a:p>
          <a:p>
            <a:pPr lvl="1">
              <a:buClr>
                <a:schemeClr val="tx2"/>
              </a:buClr>
              <a:defRPr/>
            </a:pPr>
            <a:endParaRPr lang="en-US" sz="1800" dirty="0">
              <a:latin typeface="Arial" panose="020B0604020202020204" pitchFamily="34" charset="0"/>
              <a:cs typeface="Arial" panose="020B0604020202020204" pitchFamily="34" charset="0"/>
            </a:endParaRPr>
          </a:p>
        </p:txBody>
      </p:sp>
      <p:pic>
        <p:nvPicPr>
          <p:cNvPr id="1026" name="Picture 2" descr="https://spastandard.com/sites/default/files/styles/particular_article/public/field/image/shutterstock_206315593.jpg?itok=5x1QWCGX">
            <a:hlinkClick r:id="rId1"/>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723557" y="1158131"/>
            <a:ext cx="3420443" cy="1791660"/>
          </a:xfrm>
          <a:prstGeom prst="rect">
            <a:avLst/>
          </a:prstGeom>
          <a:noFill/>
          <a:extLst>
            <a:ext uri="{909E8E84-426E-40DD-AFC4-6F175D3DCCD1}">
              <a14:hiddenFill xmlns:a14="http://schemas.microsoft.com/office/drawing/2010/main">
                <a:solidFill>
                  <a:srgbClr val="FFFFFF"/>
                </a:solidFill>
              </a14:hiddenFill>
            </a:ext>
          </a:extLst>
        </p:spPr>
      </p:pic>
      <p:sp>
        <p:nvSpPr>
          <p:cNvPr id="6" name="Rectangle 2"/>
          <p:cNvSpPr txBox="1">
            <a:spLocks noChangeArrowheads="1"/>
          </p:cNvSpPr>
          <p:nvPr/>
        </p:nvSpPr>
        <p:spPr>
          <a:xfrm>
            <a:off x="1816894" y="292894"/>
            <a:ext cx="5657850" cy="663179"/>
          </a:xfrm>
          <a:prstGeom prst="rect">
            <a:avLst/>
          </a:prstGeom>
        </p:spPr>
        <p:txBody>
          <a:bodyPr/>
          <a:lstStyle>
            <a:lvl1pPr algn="ctr" defTabSz="457200" rtl="0" eaLnBrk="1" latinLnBrk="0" hangingPunct="1">
              <a:spcBef>
                <a:spcPct val="0"/>
              </a:spcBef>
              <a:buNone/>
              <a:defRPr sz="4400" kern="1200">
                <a:solidFill>
                  <a:schemeClr val="tx1"/>
                </a:solidFill>
                <a:latin typeface="+mj-lt"/>
                <a:ea typeface="+mj-ea"/>
                <a:cs typeface="+mj-cs"/>
              </a:defRPr>
            </a:lvl1pPr>
          </a:lstStyle>
          <a:p>
            <a:pPr>
              <a:defRPr/>
            </a:pPr>
            <a:r>
              <a:rPr lang="en-US" dirty="0" smtClean="0">
                <a:latin typeface="Arial" panose="020B0604020202020204" pitchFamily="34" charset="0"/>
                <a:cs typeface="Arial" panose="020B0604020202020204" pitchFamily="34" charset="0"/>
              </a:rPr>
              <a:t>Negotiation traps</a:t>
            </a:r>
            <a:endParaRPr lang="en-US" dirty="0">
              <a:latin typeface="Arial" panose="020B0604020202020204" pitchFamily="34" charset="0"/>
              <a:cs typeface="Arial" panose="020B0604020202020204" pitchFamily="34" charset="0"/>
            </a:endParaRPr>
          </a:p>
        </p:txBody>
      </p:sp>
      <p:pic>
        <p:nvPicPr>
          <p:cNvPr id="3" name="Picture 2"/>
          <p:cNvPicPr>
            <a:picLocks noChangeAspect="1"/>
          </p:cNvPicPr>
          <p:nvPr/>
        </p:nvPicPr>
        <p:blipFill>
          <a:blip r:embed="rId3"/>
          <a:stretch>
            <a:fillRect/>
          </a:stretch>
        </p:blipFill>
        <p:spPr>
          <a:xfrm>
            <a:off x="6068171" y="3041736"/>
            <a:ext cx="2813146" cy="1873747"/>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304131">
                                            <p:txEl>
                                              <p:pRg st="0" end="0"/>
                                            </p:txEl>
                                          </p:spTgt>
                                        </p:tgtEl>
                                        <p:attrNameLst>
                                          <p:attrName>style.visibility</p:attrName>
                                        </p:attrNameLst>
                                      </p:cBhvr>
                                      <p:to>
                                        <p:strVal val="visible"/>
                                      </p:to>
                                    </p:set>
                                    <p:animEffect transition="in" filter="barn(inVertical)">
                                      <p:cBhvr>
                                        <p:cTn id="7" dur="500"/>
                                        <p:tgtEl>
                                          <p:spTgt spid="304131">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55" presetClass="entr" presetSubtype="0" fill="hold" nodeType="clickEffect">
                                  <p:stCondLst>
                                    <p:cond delay="0"/>
                                  </p:stCondLst>
                                  <p:childTnLst>
                                    <p:set>
                                      <p:cBhvr>
                                        <p:cTn id="11" dur="1" fill="hold">
                                          <p:stCondLst>
                                            <p:cond delay="0"/>
                                          </p:stCondLst>
                                        </p:cTn>
                                        <p:tgtEl>
                                          <p:spTgt spid="304131">
                                            <p:txEl>
                                              <p:pRg st="1" end="1"/>
                                            </p:txEl>
                                          </p:spTgt>
                                        </p:tgtEl>
                                        <p:attrNameLst>
                                          <p:attrName>style.visibility</p:attrName>
                                        </p:attrNameLst>
                                      </p:cBhvr>
                                      <p:to>
                                        <p:strVal val="visible"/>
                                      </p:to>
                                    </p:set>
                                    <p:anim calcmode="lin" valueType="num">
                                      <p:cBhvr>
                                        <p:cTn id="12" dur="1000" fill="hold"/>
                                        <p:tgtEl>
                                          <p:spTgt spid="304131">
                                            <p:txEl>
                                              <p:pRg st="1" end="1"/>
                                            </p:txEl>
                                          </p:spTgt>
                                        </p:tgtEl>
                                        <p:attrNameLst>
                                          <p:attrName>ppt_w</p:attrName>
                                        </p:attrNameLst>
                                      </p:cBhvr>
                                      <p:tavLst>
                                        <p:tav tm="0">
                                          <p:val>
                                            <p:strVal val="#ppt_w*0.70"/>
                                          </p:val>
                                        </p:tav>
                                        <p:tav tm="100000">
                                          <p:val>
                                            <p:strVal val="#ppt_w"/>
                                          </p:val>
                                        </p:tav>
                                      </p:tavLst>
                                    </p:anim>
                                    <p:anim calcmode="lin" valueType="num">
                                      <p:cBhvr>
                                        <p:cTn id="13" dur="1000" fill="hold"/>
                                        <p:tgtEl>
                                          <p:spTgt spid="304131">
                                            <p:txEl>
                                              <p:pRg st="1" end="1"/>
                                            </p:txEl>
                                          </p:spTgt>
                                        </p:tgtEl>
                                        <p:attrNameLst>
                                          <p:attrName>ppt_h</p:attrName>
                                        </p:attrNameLst>
                                      </p:cBhvr>
                                      <p:tavLst>
                                        <p:tav tm="0">
                                          <p:val>
                                            <p:strVal val="#ppt_h"/>
                                          </p:val>
                                        </p:tav>
                                        <p:tav tm="100000">
                                          <p:val>
                                            <p:strVal val="#ppt_h"/>
                                          </p:val>
                                        </p:tav>
                                      </p:tavLst>
                                    </p:anim>
                                    <p:animEffect transition="in" filter="fade">
                                      <p:cBhvr>
                                        <p:cTn id="14" dur="1000"/>
                                        <p:tgtEl>
                                          <p:spTgt spid="304131">
                                            <p:txEl>
                                              <p:pRg st="1" end="1"/>
                                            </p:txEl>
                                          </p:spTgt>
                                        </p:tgtEl>
                                      </p:cBhvr>
                                    </p:animEffect>
                                  </p:childTnLst>
                                </p:cTn>
                              </p:par>
                            </p:childTnLst>
                          </p:cTn>
                        </p:par>
                      </p:childTnLst>
                    </p:cTn>
                  </p:par>
                  <p:par>
                    <p:cTn id="15" fill="hold">
                      <p:stCondLst>
                        <p:cond delay="indefinite"/>
                      </p:stCondLst>
                      <p:childTnLst>
                        <p:par>
                          <p:cTn id="16" fill="hold">
                            <p:stCondLst>
                              <p:cond delay="0"/>
                            </p:stCondLst>
                            <p:childTnLst>
                              <p:par>
                                <p:cTn id="17" presetID="9" presetClass="entr" presetSubtype="0" fill="hold" nodeType="clickEffect">
                                  <p:stCondLst>
                                    <p:cond delay="0"/>
                                  </p:stCondLst>
                                  <p:childTnLst>
                                    <p:set>
                                      <p:cBhvr>
                                        <p:cTn id="18" dur="1" fill="hold">
                                          <p:stCondLst>
                                            <p:cond delay="0"/>
                                          </p:stCondLst>
                                        </p:cTn>
                                        <p:tgtEl>
                                          <p:spTgt spid="1026"/>
                                        </p:tgtEl>
                                        <p:attrNameLst>
                                          <p:attrName>style.visibility</p:attrName>
                                        </p:attrNameLst>
                                      </p:cBhvr>
                                      <p:to>
                                        <p:strVal val="visible"/>
                                      </p:to>
                                    </p:set>
                                    <p:animEffect transition="in" filter="dissolve">
                                      <p:cBhvr>
                                        <p:cTn id="19" dur="500"/>
                                        <p:tgtEl>
                                          <p:spTgt spid="1026"/>
                                        </p:tgtEl>
                                      </p:cBhvr>
                                    </p:animEffect>
                                  </p:childTnLst>
                                </p:cTn>
                              </p:par>
                            </p:childTnLst>
                          </p:cTn>
                        </p:par>
                      </p:childTnLst>
                    </p:cTn>
                  </p:par>
                  <p:par>
                    <p:cTn id="20" fill="hold">
                      <p:stCondLst>
                        <p:cond delay="indefinite"/>
                      </p:stCondLst>
                      <p:childTnLst>
                        <p:par>
                          <p:cTn id="21" fill="hold">
                            <p:stCondLst>
                              <p:cond delay="0"/>
                            </p:stCondLst>
                            <p:childTnLst>
                              <p:par>
                                <p:cTn id="22" presetID="25" presetClass="entr" presetSubtype="0" fill="hold" nodeType="clickEffect">
                                  <p:stCondLst>
                                    <p:cond delay="0"/>
                                  </p:stCondLst>
                                  <p:childTnLst>
                                    <p:set>
                                      <p:cBhvr>
                                        <p:cTn id="23" dur="1" fill="hold">
                                          <p:stCondLst>
                                            <p:cond delay="0"/>
                                          </p:stCondLst>
                                        </p:cTn>
                                        <p:tgtEl>
                                          <p:spTgt spid="304131">
                                            <p:txEl>
                                              <p:pRg st="2" end="2"/>
                                            </p:txEl>
                                          </p:spTgt>
                                        </p:tgtEl>
                                        <p:attrNameLst>
                                          <p:attrName>style.visibility</p:attrName>
                                        </p:attrNameLst>
                                      </p:cBhvr>
                                      <p:to>
                                        <p:strVal val="visible"/>
                                      </p:to>
                                    </p:set>
                                    <p:anim calcmode="lin" valueType="num">
                                      <p:cBhvr>
                                        <p:cTn id="24" dur="500" decel="50000" fill="hold">
                                          <p:stCondLst>
                                            <p:cond delay="0"/>
                                          </p:stCondLst>
                                        </p:cTn>
                                        <p:tgtEl>
                                          <p:spTgt spid="304131">
                                            <p:txEl>
                                              <p:pRg st="2" end="2"/>
                                            </p:txEl>
                                          </p:spTgt>
                                        </p:tgtEl>
                                        <p:attrNameLst>
                                          <p:attrName>style.rotation</p:attrName>
                                        </p:attrNameLst>
                                      </p:cBhvr>
                                      <p:tavLst>
                                        <p:tav tm="0">
                                          <p:val>
                                            <p:fltVal val="-90"/>
                                          </p:val>
                                        </p:tav>
                                        <p:tav tm="100000">
                                          <p:val>
                                            <p:fltVal val="0"/>
                                          </p:val>
                                        </p:tav>
                                      </p:tavLst>
                                    </p:anim>
                                    <p:anim calcmode="lin" valueType="num">
                                      <p:cBhvr>
                                        <p:cTn id="25" dur="500" decel="50000" fill="hold">
                                          <p:stCondLst>
                                            <p:cond delay="0"/>
                                          </p:stCondLst>
                                        </p:cTn>
                                        <p:tgtEl>
                                          <p:spTgt spid="304131">
                                            <p:txEl>
                                              <p:pRg st="2" end="2"/>
                                            </p:txEl>
                                          </p:spTgt>
                                        </p:tgtEl>
                                        <p:attrNameLst>
                                          <p:attrName>ppt_w</p:attrName>
                                        </p:attrNameLst>
                                      </p:cBhvr>
                                      <p:tavLst>
                                        <p:tav tm="0">
                                          <p:val>
                                            <p:strVal val="#ppt_w"/>
                                          </p:val>
                                        </p:tav>
                                        <p:tav tm="100000">
                                          <p:val>
                                            <p:strVal val="#ppt_w*.05"/>
                                          </p:val>
                                        </p:tav>
                                      </p:tavLst>
                                    </p:anim>
                                    <p:anim calcmode="lin" valueType="num">
                                      <p:cBhvr>
                                        <p:cTn id="26" dur="500" accel="50000" fill="hold">
                                          <p:stCondLst>
                                            <p:cond delay="500"/>
                                          </p:stCondLst>
                                        </p:cTn>
                                        <p:tgtEl>
                                          <p:spTgt spid="304131">
                                            <p:txEl>
                                              <p:pRg st="2" end="2"/>
                                            </p:txEl>
                                          </p:spTgt>
                                        </p:tgtEl>
                                        <p:attrNameLst>
                                          <p:attrName>ppt_w</p:attrName>
                                        </p:attrNameLst>
                                      </p:cBhvr>
                                      <p:tavLst>
                                        <p:tav tm="0">
                                          <p:val>
                                            <p:strVal val="#ppt_w*.05"/>
                                          </p:val>
                                        </p:tav>
                                        <p:tav tm="100000">
                                          <p:val>
                                            <p:strVal val="#ppt_w"/>
                                          </p:val>
                                        </p:tav>
                                      </p:tavLst>
                                    </p:anim>
                                    <p:anim calcmode="lin" valueType="num">
                                      <p:cBhvr>
                                        <p:cTn id="27" dur="1000" fill="hold"/>
                                        <p:tgtEl>
                                          <p:spTgt spid="304131">
                                            <p:txEl>
                                              <p:pRg st="2" end="2"/>
                                            </p:txEl>
                                          </p:spTgt>
                                        </p:tgtEl>
                                        <p:attrNameLst>
                                          <p:attrName>ppt_h</p:attrName>
                                        </p:attrNameLst>
                                      </p:cBhvr>
                                      <p:tavLst>
                                        <p:tav tm="0">
                                          <p:val>
                                            <p:strVal val="#ppt_h"/>
                                          </p:val>
                                        </p:tav>
                                        <p:tav tm="100000">
                                          <p:val>
                                            <p:strVal val="#ppt_h"/>
                                          </p:val>
                                        </p:tav>
                                      </p:tavLst>
                                    </p:anim>
                                    <p:anim calcmode="lin" valueType="num">
                                      <p:cBhvr>
                                        <p:cTn id="28" dur="500" decel="50000" fill="hold">
                                          <p:stCondLst>
                                            <p:cond delay="0"/>
                                          </p:stCondLst>
                                        </p:cTn>
                                        <p:tgtEl>
                                          <p:spTgt spid="304131">
                                            <p:txEl>
                                              <p:pRg st="2" end="2"/>
                                            </p:txEl>
                                          </p:spTgt>
                                        </p:tgtEl>
                                        <p:attrNameLst>
                                          <p:attrName>ppt_x</p:attrName>
                                        </p:attrNameLst>
                                      </p:cBhvr>
                                      <p:tavLst>
                                        <p:tav tm="0">
                                          <p:val>
                                            <p:strVal val="#ppt_x+.4"/>
                                          </p:val>
                                        </p:tav>
                                        <p:tav tm="100000">
                                          <p:val>
                                            <p:strVal val="#ppt_x"/>
                                          </p:val>
                                        </p:tav>
                                      </p:tavLst>
                                    </p:anim>
                                    <p:anim calcmode="lin" valueType="num">
                                      <p:cBhvr>
                                        <p:cTn id="29" dur="500" decel="50000" fill="hold">
                                          <p:stCondLst>
                                            <p:cond delay="0"/>
                                          </p:stCondLst>
                                        </p:cTn>
                                        <p:tgtEl>
                                          <p:spTgt spid="304131">
                                            <p:txEl>
                                              <p:pRg st="2" end="2"/>
                                            </p:txEl>
                                          </p:spTgt>
                                        </p:tgtEl>
                                        <p:attrNameLst>
                                          <p:attrName>ppt_y</p:attrName>
                                        </p:attrNameLst>
                                      </p:cBhvr>
                                      <p:tavLst>
                                        <p:tav tm="0">
                                          <p:val>
                                            <p:strVal val="#ppt_y-.2"/>
                                          </p:val>
                                        </p:tav>
                                        <p:tav tm="100000">
                                          <p:val>
                                            <p:strVal val="#ppt_y+.1"/>
                                          </p:val>
                                        </p:tav>
                                      </p:tavLst>
                                    </p:anim>
                                    <p:anim calcmode="lin" valueType="num">
                                      <p:cBhvr>
                                        <p:cTn id="30" dur="500" accel="50000" fill="hold">
                                          <p:stCondLst>
                                            <p:cond delay="500"/>
                                          </p:stCondLst>
                                        </p:cTn>
                                        <p:tgtEl>
                                          <p:spTgt spid="304131">
                                            <p:txEl>
                                              <p:pRg st="2" end="2"/>
                                            </p:txEl>
                                          </p:spTgt>
                                        </p:tgtEl>
                                        <p:attrNameLst>
                                          <p:attrName>ppt_y</p:attrName>
                                        </p:attrNameLst>
                                      </p:cBhvr>
                                      <p:tavLst>
                                        <p:tav tm="0">
                                          <p:val>
                                            <p:strVal val="#ppt_y+.1"/>
                                          </p:val>
                                        </p:tav>
                                        <p:tav tm="100000">
                                          <p:val>
                                            <p:strVal val="#ppt_y"/>
                                          </p:val>
                                        </p:tav>
                                      </p:tavLst>
                                    </p:anim>
                                    <p:animEffect transition="in" filter="fade">
                                      <p:cBhvr>
                                        <p:cTn id="31" dur="1000" decel="50000">
                                          <p:stCondLst>
                                            <p:cond delay="0"/>
                                          </p:stCondLst>
                                        </p:cTn>
                                        <p:tgtEl>
                                          <p:spTgt spid="304131">
                                            <p:txEl>
                                              <p:pRg st="2" end="2"/>
                                            </p:txEl>
                                          </p:spTgt>
                                        </p:tgtEl>
                                      </p:cBhvr>
                                    </p:animEffect>
                                  </p:childTnLst>
                                </p:cTn>
                              </p:par>
                            </p:childTnLst>
                          </p:cTn>
                        </p:par>
                      </p:childTnLst>
                    </p:cTn>
                  </p:par>
                  <p:par>
                    <p:cTn id="32" fill="hold">
                      <p:stCondLst>
                        <p:cond delay="indefinite"/>
                      </p:stCondLst>
                      <p:childTnLst>
                        <p:par>
                          <p:cTn id="33" fill="hold">
                            <p:stCondLst>
                              <p:cond delay="0"/>
                            </p:stCondLst>
                            <p:childTnLst>
                              <p:par>
                                <p:cTn id="34" presetID="21" presetClass="entr" presetSubtype="1" fill="hold" nodeType="clickEffect">
                                  <p:stCondLst>
                                    <p:cond delay="0"/>
                                  </p:stCondLst>
                                  <p:childTnLst>
                                    <p:set>
                                      <p:cBhvr>
                                        <p:cTn id="35" dur="1" fill="hold">
                                          <p:stCondLst>
                                            <p:cond delay="0"/>
                                          </p:stCondLst>
                                        </p:cTn>
                                        <p:tgtEl>
                                          <p:spTgt spid="304131">
                                            <p:txEl>
                                              <p:pRg st="3" end="3"/>
                                            </p:txEl>
                                          </p:spTgt>
                                        </p:tgtEl>
                                        <p:attrNameLst>
                                          <p:attrName>style.visibility</p:attrName>
                                        </p:attrNameLst>
                                      </p:cBhvr>
                                      <p:to>
                                        <p:strVal val="visible"/>
                                      </p:to>
                                    </p:set>
                                    <p:animEffect transition="in" filter="wheel(1)">
                                      <p:cBhvr>
                                        <p:cTn id="36" dur="2000"/>
                                        <p:tgtEl>
                                          <p:spTgt spid="304131">
                                            <p:txEl>
                                              <p:pRg st="3" end="3"/>
                                            </p:txEl>
                                          </p:spTgt>
                                        </p:tgtEl>
                                      </p:cBhvr>
                                    </p:animEffect>
                                  </p:childTnLst>
                                </p:cTn>
                              </p:par>
                            </p:childTnLst>
                          </p:cTn>
                        </p:par>
                      </p:childTnLst>
                    </p:cTn>
                  </p:par>
                  <p:par>
                    <p:cTn id="37" fill="hold">
                      <p:stCondLst>
                        <p:cond delay="indefinite"/>
                      </p:stCondLst>
                      <p:childTnLst>
                        <p:par>
                          <p:cTn id="38" fill="hold">
                            <p:stCondLst>
                              <p:cond delay="0"/>
                            </p:stCondLst>
                            <p:childTnLst>
                              <p:par>
                                <p:cTn id="39" presetID="42" presetClass="entr" presetSubtype="0" fill="hold" nodeType="clickEffect">
                                  <p:stCondLst>
                                    <p:cond delay="0"/>
                                  </p:stCondLst>
                                  <p:childTnLst>
                                    <p:set>
                                      <p:cBhvr>
                                        <p:cTn id="40" dur="1" fill="hold">
                                          <p:stCondLst>
                                            <p:cond delay="0"/>
                                          </p:stCondLst>
                                        </p:cTn>
                                        <p:tgtEl>
                                          <p:spTgt spid="3"/>
                                        </p:tgtEl>
                                        <p:attrNameLst>
                                          <p:attrName>style.visibility</p:attrName>
                                        </p:attrNameLst>
                                      </p:cBhvr>
                                      <p:to>
                                        <p:strVal val="visible"/>
                                      </p:to>
                                    </p:set>
                                    <p:animEffect transition="in" filter="fade">
                                      <p:cBhvr>
                                        <p:cTn id="41" dur="1000"/>
                                        <p:tgtEl>
                                          <p:spTgt spid="3"/>
                                        </p:tgtEl>
                                      </p:cBhvr>
                                    </p:animEffect>
                                    <p:anim calcmode="lin" valueType="num">
                                      <p:cBhvr>
                                        <p:cTn id="42" dur="1000" fill="hold"/>
                                        <p:tgtEl>
                                          <p:spTgt spid="3"/>
                                        </p:tgtEl>
                                        <p:attrNameLst>
                                          <p:attrName>ppt_x</p:attrName>
                                        </p:attrNameLst>
                                      </p:cBhvr>
                                      <p:tavLst>
                                        <p:tav tm="0">
                                          <p:val>
                                            <p:strVal val="#ppt_x"/>
                                          </p:val>
                                        </p:tav>
                                        <p:tav tm="100000">
                                          <p:val>
                                            <p:strVal val="#ppt_x"/>
                                          </p:val>
                                        </p:tav>
                                      </p:tavLst>
                                    </p:anim>
                                    <p:anim calcmode="lin" valueType="num">
                                      <p:cBhvr>
                                        <p:cTn id="43" dur="1000" fill="hold"/>
                                        <p:tgtEl>
                                          <p:spTgt spid="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06029" y="48032"/>
            <a:ext cx="6781800" cy="1200150"/>
          </a:xfrm>
        </p:spPr>
        <p:txBody>
          <a:bodyPr/>
          <a:lstStyle/>
          <a:p>
            <a:r>
              <a:rPr lang="en-AU" sz="3200" dirty="0">
                <a:latin typeface="Arial" panose="020B0604020202020204" pitchFamily="34" charset="0"/>
                <a:ea typeface="Arial" panose="020B0604020202020204" pitchFamily="34" charset="0"/>
                <a:cs typeface="Arial" panose="020B0604020202020204" pitchFamily="34" charset="0"/>
              </a:rPr>
              <a:t>Honeymoon negotiation</a:t>
            </a:r>
            <a:br>
              <a:rPr lang="en-AU" sz="3200" dirty="0">
                <a:latin typeface="Arial" panose="020B0604020202020204" pitchFamily="34" charset="0"/>
                <a:ea typeface="Arial" panose="020B0604020202020204" pitchFamily="34" charset="0"/>
                <a:cs typeface="Arial" panose="020B0604020202020204" pitchFamily="34" charset="0"/>
              </a:rPr>
            </a:br>
            <a:r>
              <a:rPr lang="en-AU" sz="3200" dirty="0">
                <a:latin typeface="Arial" panose="020B0604020202020204" pitchFamily="34" charset="0"/>
                <a:ea typeface="Arial" panose="020B0604020202020204" pitchFamily="34" charset="0"/>
                <a:cs typeface="Arial" panose="020B0604020202020204" pitchFamily="34" charset="0"/>
              </a:rPr>
              <a:t>Continued</a:t>
            </a:r>
            <a:endParaRPr lang="en-AU" sz="3200" dirty="0">
              <a:latin typeface="Arial" panose="020B0604020202020204" pitchFamily="34" charset="0"/>
              <a:ea typeface="Arial" panose="020B0604020202020204" pitchFamily="34" charset="0"/>
              <a:cs typeface="Arial" panose="020B0604020202020204" pitchFamily="34" charset="0"/>
            </a:endParaRPr>
          </a:p>
        </p:txBody>
      </p:sp>
      <p:sp>
        <p:nvSpPr>
          <p:cNvPr id="3" name="Content Placeholder 2"/>
          <p:cNvSpPr>
            <a:spLocks noGrp="1"/>
          </p:cNvSpPr>
          <p:nvPr>
            <p:ph idx="1"/>
          </p:nvPr>
        </p:nvSpPr>
        <p:spPr>
          <a:xfrm>
            <a:off x="0" y="1171664"/>
            <a:ext cx="8734697" cy="3778977"/>
          </a:xfrm>
        </p:spPr>
        <p:txBody>
          <a:bodyPr>
            <a:normAutofit/>
          </a:bodyPr>
          <a:lstStyle/>
          <a:p>
            <a:pPr>
              <a:spcBef>
                <a:spcPts val="0"/>
              </a:spcBef>
            </a:pPr>
            <a:r>
              <a:rPr lang="en-AU" sz="2200" dirty="0">
                <a:latin typeface="Arial" panose="020B0604020202020204" pitchFamily="34" charset="0"/>
                <a:ea typeface="Arial" panose="020B0604020202020204" pitchFamily="34" charset="0"/>
                <a:cs typeface="Arial" panose="020B0604020202020204" pitchFamily="34" charset="0"/>
              </a:rPr>
              <a:t>Assume that the first attempt at negotiation failed and the couples still disagree with each other</a:t>
            </a:r>
            <a:endParaRPr lang="en-AU" sz="2200" dirty="0">
              <a:latin typeface="Arial" panose="020B0604020202020204" pitchFamily="34" charset="0"/>
              <a:ea typeface="Arial" panose="020B0604020202020204" pitchFamily="34" charset="0"/>
              <a:cs typeface="Arial" panose="020B0604020202020204" pitchFamily="34" charset="0"/>
            </a:endParaRPr>
          </a:p>
          <a:p>
            <a:pPr>
              <a:spcBef>
                <a:spcPts val="0"/>
              </a:spcBef>
            </a:pPr>
            <a:r>
              <a:rPr lang="en-AU" sz="2200" dirty="0">
                <a:latin typeface="Arial" panose="020B0604020202020204" pitchFamily="34" charset="0"/>
                <a:ea typeface="Arial" panose="020B0604020202020204" pitchFamily="34" charset="0"/>
                <a:cs typeface="Arial" panose="020B0604020202020204" pitchFamily="34" charset="0"/>
              </a:rPr>
              <a:t>Some couples split up and join other couples as a third party</a:t>
            </a:r>
            <a:endParaRPr lang="en-AU" sz="2200" dirty="0">
              <a:latin typeface="Arial" panose="020B0604020202020204" pitchFamily="34" charset="0"/>
              <a:ea typeface="Arial" panose="020B0604020202020204" pitchFamily="34" charset="0"/>
              <a:cs typeface="Arial" panose="020B0604020202020204" pitchFamily="34" charset="0"/>
            </a:endParaRPr>
          </a:p>
          <a:p>
            <a:pPr>
              <a:spcBef>
                <a:spcPts val="0"/>
              </a:spcBef>
            </a:pPr>
            <a:r>
              <a:rPr lang="en-AU" sz="2200" dirty="0">
                <a:latin typeface="Arial" panose="020B0604020202020204" pitchFamily="34" charset="0"/>
                <a:ea typeface="Arial" panose="020B0604020202020204" pitchFamily="34" charset="0"/>
                <a:cs typeface="Arial" panose="020B0604020202020204" pitchFamily="34" charset="0"/>
              </a:rPr>
              <a:t>The third party helps the couple solve the conflict</a:t>
            </a:r>
            <a:endParaRPr lang="en-AU" sz="2200" dirty="0">
              <a:latin typeface="Arial" panose="020B0604020202020204" pitchFamily="34" charset="0"/>
              <a:ea typeface="Arial" panose="020B0604020202020204" pitchFamily="34" charset="0"/>
              <a:cs typeface="Arial" panose="020B0604020202020204" pitchFamily="34" charset="0"/>
            </a:endParaRPr>
          </a:p>
        </p:txBody>
      </p:sp>
      <p:pic>
        <p:nvPicPr>
          <p:cNvPr id="4" name="Picture 3"/>
          <p:cNvPicPr>
            <a:picLocks noChangeAspect="1"/>
          </p:cNvPicPr>
          <p:nvPr/>
        </p:nvPicPr>
        <p:blipFill>
          <a:blip r:embed="rId1"/>
          <a:stretch>
            <a:fillRect/>
          </a:stretch>
        </p:blipFill>
        <p:spPr>
          <a:xfrm>
            <a:off x="2446383" y="2969984"/>
            <a:ext cx="3840844" cy="1755815"/>
          </a:xfrm>
          <a:prstGeom prst="rect">
            <a:avLst/>
          </a:prstGeom>
        </p:spPr>
      </p:pic>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9302" y="1077250"/>
            <a:ext cx="9094698" cy="3869219"/>
          </a:xfrm>
        </p:spPr>
        <p:txBody>
          <a:bodyPr>
            <a:noAutofit/>
          </a:bodyPr>
          <a:lstStyle/>
          <a:p>
            <a:r>
              <a:rPr lang="en-AU" sz="2200" dirty="0">
                <a:latin typeface="Arial" panose="020B0604020202020204" pitchFamily="34" charset="0"/>
                <a:ea typeface="Arial" panose="020B0604020202020204" pitchFamily="34" charset="0"/>
                <a:cs typeface="Arial" panose="020B0604020202020204" pitchFamily="34" charset="0"/>
              </a:rPr>
              <a:t>Round 1: the third party has the power to make a final decision for the couple. The third party speaks with each party separately and listens to the rationales as to why the couple should go to the destination that the party prefers. After the third party has listened to both parties power he/she will make the final decision for the couple</a:t>
            </a:r>
            <a:r>
              <a:rPr lang="en-AU" sz="2200" dirty="0" smtClean="0">
                <a:latin typeface="Arial" panose="020B0604020202020204" pitchFamily="34" charset="0"/>
                <a:ea typeface="Arial" panose="020B0604020202020204" pitchFamily="34" charset="0"/>
                <a:cs typeface="Arial" panose="020B0604020202020204" pitchFamily="34" charset="0"/>
              </a:rPr>
              <a:t>.</a:t>
            </a:r>
            <a:endParaRPr lang="en-AU" sz="2200" dirty="0" smtClean="0">
              <a:latin typeface="Arial" panose="020B0604020202020204" pitchFamily="34" charset="0"/>
              <a:ea typeface="Arial" panose="020B0604020202020204" pitchFamily="34" charset="0"/>
              <a:cs typeface="Arial" panose="020B0604020202020204" pitchFamily="34" charset="0"/>
            </a:endParaRPr>
          </a:p>
          <a:p>
            <a:r>
              <a:rPr lang="en-AU" sz="2200" dirty="0">
                <a:latin typeface="Arial" panose="020B0604020202020204" pitchFamily="34" charset="0"/>
                <a:ea typeface="Arial" panose="020B0604020202020204" pitchFamily="34" charset="0"/>
                <a:cs typeface="Arial" panose="020B0604020202020204" pitchFamily="34" charset="0"/>
              </a:rPr>
              <a:t>Round 2: the third party doesn’t have any power to make the decision for the couple. The third party discusses with both parties simultaneously and try to propose advice and suggestions that could help the couple to come up with a solution that would satisfy the needs of both parties</a:t>
            </a:r>
            <a:endParaRPr lang="en-AU" sz="2200" dirty="0">
              <a:latin typeface="Arial" panose="020B0604020202020204" pitchFamily="34" charset="0"/>
              <a:ea typeface="Arial" panose="020B0604020202020204" pitchFamily="34" charset="0"/>
              <a:cs typeface="Arial" panose="020B0604020202020204" pitchFamily="34" charset="0"/>
            </a:endParaRPr>
          </a:p>
          <a:p>
            <a:endParaRPr lang="en-AU" sz="2200" dirty="0">
              <a:latin typeface="Arial" panose="020B0604020202020204" pitchFamily="34" charset="0"/>
              <a:ea typeface="Arial" panose="020B0604020202020204" pitchFamily="34" charset="0"/>
              <a:cs typeface="Arial" panose="020B0604020202020204" pitchFamily="34" charset="0"/>
            </a:endParaRPr>
          </a:p>
        </p:txBody>
      </p:sp>
      <p:sp>
        <p:nvSpPr>
          <p:cNvPr id="5" name="Title 1"/>
          <p:cNvSpPr txBox="1"/>
          <p:nvPr/>
        </p:nvSpPr>
        <p:spPr>
          <a:xfrm>
            <a:off x="735874" y="138202"/>
            <a:ext cx="6781800" cy="1200150"/>
          </a:xfrm>
          <a:prstGeom prst="rect">
            <a:avLst/>
          </a:prstGeom>
        </p:spPr>
        <p:txBody>
          <a:bodyPr/>
          <a:lstStyle>
            <a:lvl1pPr algn="ctr" defTabSz="457200" rtl="0" eaLnBrk="1" latinLnBrk="0" hangingPunct="1">
              <a:spcBef>
                <a:spcPct val="0"/>
              </a:spcBef>
              <a:buNone/>
              <a:defRPr sz="4400" kern="1200">
                <a:solidFill>
                  <a:schemeClr val="tx1"/>
                </a:solidFill>
                <a:latin typeface="+mj-lt"/>
                <a:ea typeface="+mj-ea"/>
                <a:cs typeface="+mj-cs"/>
              </a:defRPr>
            </a:lvl1pPr>
          </a:lstStyle>
          <a:p>
            <a:r>
              <a:rPr lang="en-AU" sz="4000" smtClean="0">
                <a:latin typeface="Arial" panose="020B0604020202020204" pitchFamily="34" charset="0"/>
                <a:ea typeface="Arial" panose="020B0604020202020204" pitchFamily="34" charset="0"/>
                <a:cs typeface="Arial" panose="020B0604020202020204" pitchFamily="34" charset="0"/>
              </a:rPr>
              <a:t>Honeymoon negotiation</a:t>
            </a:r>
            <a:endParaRPr lang="en-AU" sz="4000" dirty="0">
              <a:latin typeface="Arial" panose="020B0604020202020204" pitchFamily="34" charset="0"/>
              <a:ea typeface="Arial" panose="020B0604020202020204" pitchFamily="34" charset="0"/>
              <a:cs typeface="Arial" panose="020B0604020202020204" pitchFamily="34"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p:cTn id="7" dur="1000" fill="hold"/>
                                        <p:tgtEl>
                                          <p:spTgt spid="3">
                                            <p:txEl>
                                              <p:pRg st="0" end="0"/>
                                            </p:txEl>
                                          </p:spTgt>
                                        </p:tgtEl>
                                        <p:attrNameLst>
                                          <p:attrName>ppt_w</p:attrName>
                                        </p:attrNameLst>
                                      </p:cBhvr>
                                      <p:tavLst>
                                        <p:tav tm="0">
                                          <p:val>
                                            <p:fltVal val="0"/>
                                          </p:val>
                                        </p:tav>
                                        <p:tav tm="100000">
                                          <p:val>
                                            <p:strVal val="#ppt_w"/>
                                          </p:val>
                                        </p:tav>
                                      </p:tavLst>
                                    </p:anim>
                                    <p:anim calcmode="lin" valueType="num">
                                      <p:cBhvr>
                                        <p:cTn id="8" dur="1000" fill="hold"/>
                                        <p:tgtEl>
                                          <p:spTgt spid="3">
                                            <p:txEl>
                                              <p:pRg st="0" end="0"/>
                                            </p:txEl>
                                          </p:spTgt>
                                        </p:tgtEl>
                                        <p:attrNameLst>
                                          <p:attrName>ppt_h</p:attrName>
                                        </p:attrNameLst>
                                      </p:cBhvr>
                                      <p:tavLst>
                                        <p:tav tm="0">
                                          <p:val>
                                            <p:fltVal val="0"/>
                                          </p:val>
                                        </p:tav>
                                        <p:tav tm="100000">
                                          <p:val>
                                            <p:strVal val="#ppt_h"/>
                                          </p:val>
                                        </p:tav>
                                      </p:tavLst>
                                    </p:anim>
                                    <p:anim calcmode="lin" valueType="num">
                                      <p:cBhvr>
                                        <p:cTn id="9" dur="1000" fill="hold"/>
                                        <p:tgtEl>
                                          <p:spTgt spid="3">
                                            <p:txEl>
                                              <p:pRg st="0" end="0"/>
                                            </p:txEl>
                                          </p:spTgt>
                                        </p:tgtEl>
                                        <p:attrNameLst>
                                          <p:attrName>style.rotation</p:attrName>
                                        </p:attrNameLst>
                                      </p:cBhvr>
                                      <p:tavLst>
                                        <p:tav tm="0">
                                          <p:val>
                                            <p:fltVal val="90"/>
                                          </p:val>
                                        </p:tav>
                                        <p:tav tm="100000">
                                          <p:val>
                                            <p:fltVal val="0"/>
                                          </p:val>
                                        </p:tav>
                                      </p:tavLst>
                                    </p:anim>
                                    <p:animEffect transition="in" filter="fade">
                                      <p:cBhvr>
                                        <p:cTn id="10" dur="1000"/>
                                        <p:tgtEl>
                                          <p:spTgt spid="3">
                                            <p:txEl>
                                              <p:pRg st="0" end="0"/>
                                            </p:txEl>
                                          </p:spTgt>
                                        </p:tgtEl>
                                      </p:cBhvr>
                                    </p:animEffect>
                                  </p:childTnLst>
                                </p:cTn>
                              </p:par>
                            </p:childTnLst>
                          </p:cTn>
                        </p:par>
                      </p:childTnLst>
                    </p:cTn>
                  </p:par>
                  <p:par>
                    <p:cTn id="11" fill="hold">
                      <p:stCondLst>
                        <p:cond delay="indefinite"/>
                      </p:stCondLst>
                      <p:childTnLst>
                        <p:par>
                          <p:cTn id="12" fill="hold">
                            <p:stCondLst>
                              <p:cond delay="0"/>
                            </p:stCondLst>
                            <p:childTnLst>
                              <p:par>
                                <p:cTn id="13" presetID="31" presetClass="entr" presetSubtype="0" fill="hold" nodeType="clickEffect">
                                  <p:stCondLst>
                                    <p:cond delay="0"/>
                                  </p:stCondLst>
                                  <p:childTnLst>
                                    <p:set>
                                      <p:cBhvr>
                                        <p:cTn id="14" dur="1" fill="hold">
                                          <p:stCondLst>
                                            <p:cond delay="0"/>
                                          </p:stCondLst>
                                        </p:cTn>
                                        <p:tgtEl>
                                          <p:spTgt spid="3">
                                            <p:txEl>
                                              <p:pRg st="1" end="1"/>
                                            </p:txEl>
                                          </p:spTgt>
                                        </p:tgtEl>
                                        <p:attrNameLst>
                                          <p:attrName>style.visibility</p:attrName>
                                        </p:attrNameLst>
                                      </p:cBhvr>
                                      <p:to>
                                        <p:strVal val="visible"/>
                                      </p:to>
                                    </p:set>
                                    <p:anim calcmode="lin" valueType="num">
                                      <p:cBhvr>
                                        <p:cTn id="15" dur="1000" fill="hold"/>
                                        <p:tgtEl>
                                          <p:spTgt spid="3">
                                            <p:txEl>
                                              <p:pRg st="1" end="1"/>
                                            </p:txEl>
                                          </p:spTgt>
                                        </p:tgtEl>
                                        <p:attrNameLst>
                                          <p:attrName>ppt_w</p:attrName>
                                        </p:attrNameLst>
                                      </p:cBhvr>
                                      <p:tavLst>
                                        <p:tav tm="0">
                                          <p:val>
                                            <p:fltVal val="0"/>
                                          </p:val>
                                        </p:tav>
                                        <p:tav tm="100000">
                                          <p:val>
                                            <p:strVal val="#ppt_w"/>
                                          </p:val>
                                        </p:tav>
                                      </p:tavLst>
                                    </p:anim>
                                    <p:anim calcmode="lin" valueType="num">
                                      <p:cBhvr>
                                        <p:cTn id="16" dur="1000" fill="hold"/>
                                        <p:tgtEl>
                                          <p:spTgt spid="3">
                                            <p:txEl>
                                              <p:pRg st="1" end="1"/>
                                            </p:txEl>
                                          </p:spTgt>
                                        </p:tgtEl>
                                        <p:attrNameLst>
                                          <p:attrName>ppt_h</p:attrName>
                                        </p:attrNameLst>
                                      </p:cBhvr>
                                      <p:tavLst>
                                        <p:tav tm="0">
                                          <p:val>
                                            <p:fltVal val="0"/>
                                          </p:val>
                                        </p:tav>
                                        <p:tav tm="100000">
                                          <p:val>
                                            <p:strVal val="#ppt_h"/>
                                          </p:val>
                                        </p:tav>
                                      </p:tavLst>
                                    </p:anim>
                                    <p:anim calcmode="lin" valueType="num">
                                      <p:cBhvr>
                                        <p:cTn id="17" dur="1000" fill="hold"/>
                                        <p:tgtEl>
                                          <p:spTgt spid="3">
                                            <p:txEl>
                                              <p:pRg st="1" end="1"/>
                                            </p:txEl>
                                          </p:spTgt>
                                        </p:tgtEl>
                                        <p:attrNameLst>
                                          <p:attrName>style.rotation</p:attrName>
                                        </p:attrNameLst>
                                      </p:cBhvr>
                                      <p:tavLst>
                                        <p:tav tm="0">
                                          <p:val>
                                            <p:fltVal val="90"/>
                                          </p:val>
                                        </p:tav>
                                        <p:tav tm="100000">
                                          <p:val>
                                            <p:fltVal val="0"/>
                                          </p:val>
                                        </p:tav>
                                      </p:tavLst>
                                    </p:anim>
                                    <p:animEffect transition="in" filter="fade">
                                      <p:cBhvr>
                                        <p:cTn id="18" dur="1000"/>
                                        <p:tgtEl>
                                          <p:spTgt spid="3">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6" name="Rectangle 3"/>
          <p:cNvSpPr>
            <a:spLocks noGrp="1" noChangeArrowheads="1"/>
          </p:cNvSpPr>
          <p:nvPr>
            <p:ph idx="1"/>
          </p:nvPr>
        </p:nvSpPr>
        <p:spPr>
          <a:xfrm>
            <a:off x="92990" y="1165677"/>
            <a:ext cx="9051010" cy="3638798"/>
          </a:xfrm>
        </p:spPr>
        <p:txBody>
          <a:bodyPr>
            <a:normAutofit lnSpcReduction="10000"/>
          </a:bodyPr>
          <a:lstStyle/>
          <a:p>
            <a:pPr eaLnBrk="1" hangingPunct="1">
              <a:lnSpc>
                <a:spcPct val="90000"/>
              </a:lnSpc>
            </a:pPr>
            <a:r>
              <a:rPr lang="en-CA" sz="2200" b="1" dirty="0">
                <a:latin typeface="Arial" panose="020B0604020202020204" pitchFamily="34" charset="0"/>
                <a:ea typeface="Arial" panose="020B0604020202020204" pitchFamily="34" charset="0"/>
                <a:cs typeface="Arial" panose="020B0604020202020204" pitchFamily="34" charset="0"/>
              </a:rPr>
              <a:t>Facilitator: </a:t>
            </a:r>
            <a:r>
              <a:rPr lang="en-CA" sz="2200" dirty="0">
                <a:latin typeface="Arial" panose="020B0604020202020204" pitchFamily="34" charset="0"/>
                <a:ea typeface="Arial" panose="020B0604020202020204" pitchFamily="34" charset="0"/>
                <a:cs typeface="Arial" panose="020B0604020202020204" pitchFamily="34" charset="0"/>
              </a:rPr>
              <a:t>Generally acquainted with both parties, working with both sides to reach an agreement.</a:t>
            </a:r>
            <a:endParaRPr lang="en-CA" sz="2200" dirty="0">
              <a:latin typeface="Arial" panose="020B0604020202020204" pitchFamily="34" charset="0"/>
              <a:ea typeface="Arial" panose="020B0604020202020204" pitchFamily="34" charset="0"/>
              <a:cs typeface="Arial" panose="020B0604020202020204" pitchFamily="34" charset="0"/>
            </a:endParaRPr>
          </a:p>
          <a:p>
            <a:pPr eaLnBrk="1" hangingPunct="1">
              <a:lnSpc>
                <a:spcPct val="90000"/>
              </a:lnSpc>
            </a:pPr>
            <a:r>
              <a:rPr lang="en-CA" sz="2200" b="1" dirty="0">
                <a:latin typeface="Arial" panose="020B0604020202020204" pitchFamily="34" charset="0"/>
                <a:ea typeface="Arial" panose="020B0604020202020204" pitchFamily="34" charset="0"/>
                <a:cs typeface="Arial" panose="020B0604020202020204" pitchFamily="34" charset="0"/>
              </a:rPr>
              <a:t>Conciliator: </a:t>
            </a:r>
            <a:r>
              <a:rPr lang="en-CA" sz="2200" dirty="0">
                <a:latin typeface="Arial" panose="020B0604020202020204" pitchFamily="34" charset="0"/>
                <a:ea typeface="Arial" panose="020B0604020202020204" pitchFamily="34" charset="0"/>
                <a:cs typeface="Arial" panose="020B0604020202020204" pitchFamily="34" charset="0"/>
              </a:rPr>
              <a:t>Trusted third party who provides an informal communication link between the negotiator and the opponent. </a:t>
            </a:r>
            <a:endParaRPr lang="en-CA" sz="2200" dirty="0">
              <a:latin typeface="Arial" panose="020B0604020202020204" pitchFamily="34" charset="0"/>
              <a:ea typeface="Arial" panose="020B0604020202020204" pitchFamily="34" charset="0"/>
              <a:cs typeface="Arial" panose="020B0604020202020204" pitchFamily="34" charset="0"/>
            </a:endParaRPr>
          </a:p>
          <a:p>
            <a:pPr lvl="1">
              <a:lnSpc>
                <a:spcPct val="90000"/>
              </a:lnSpc>
            </a:pPr>
            <a:r>
              <a:rPr lang="en-CA" sz="1900" dirty="0">
                <a:latin typeface="Arial" panose="020B0604020202020204" pitchFamily="34" charset="0"/>
                <a:ea typeface="Arial" panose="020B0604020202020204" pitchFamily="34" charset="0"/>
                <a:cs typeface="Arial" panose="020B0604020202020204" pitchFamily="34" charset="0"/>
              </a:rPr>
              <a:t>Informal link</a:t>
            </a:r>
            <a:endParaRPr lang="en-CA" sz="1900" dirty="0">
              <a:latin typeface="Arial" panose="020B0604020202020204" pitchFamily="34" charset="0"/>
              <a:ea typeface="Arial" panose="020B0604020202020204" pitchFamily="34" charset="0"/>
              <a:cs typeface="Arial" panose="020B0604020202020204" pitchFamily="34" charset="0"/>
            </a:endParaRPr>
          </a:p>
          <a:p>
            <a:pPr lvl="1">
              <a:lnSpc>
                <a:spcPct val="90000"/>
              </a:lnSpc>
            </a:pPr>
            <a:r>
              <a:rPr lang="en-CA" sz="1900" dirty="0">
                <a:latin typeface="Arial" panose="020B0604020202020204" pitchFamily="34" charset="0"/>
                <a:ea typeface="Arial" panose="020B0604020202020204" pitchFamily="34" charset="0"/>
                <a:cs typeface="Arial" panose="020B0604020202020204" pitchFamily="34" charset="0"/>
              </a:rPr>
              <a:t>Used extensively in international, labour, family, and community disputes</a:t>
            </a:r>
            <a:endParaRPr lang="en-CA" sz="1900" dirty="0">
              <a:latin typeface="Arial" panose="020B0604020202020204" pitchFamily="34" charset="0"/>
              <a:ea typeface="Arial" panose="020B0604020202020204" pitchFamily="34" charset="0"/>
              <a:cs typeface="Arial" panose="020B0604020202020204" pitchFamily="34" charset="0"/>
            </a:endParaRPr>
          </a:p>
          <a:p>
            <a:pPr lvl="1">
              <a:lnSpc>
                <a:spcPct val="90000"/>
              </a:lnSpc>
            </a:pPr>
            <a:r>
              <a:rPr lang="en-CA" sz="1900" dirty="0">
                <a:latin typeface="Arial" panose="020B0604020202020204" pitchFamily="34" charset="0"/>
                <a:ea typeface="Arial" panose="020B0604020202020204" pitchFamily="34" charset="0"/>
                <a:cs typeface="Arial" panose="020B0604020202020204" pitchFamily="34" charset="0"/>
              </a:rPr>
              <a:t>Fact-find, interpret messages, persuade disputants to develop </a:t>
            </a:r>
            <a:r>
              <a:rPr lang="en-CA" sz="1900" dirty="0" smtClean="0">
                <a:latin typeface="Arial" panose="020B0604020202020204" pitchFamily="34" charset="0"/>
                <a:ea typeface="Arial" panose="020B0604020202020204" pitchFamily="34" charset="0"/>
                <a:cs typeface="Arial" panose="020B0604020202020204" pitchFamily="34" charset="0"/>
              </a:rPr>
              <a:t>agreements</a:t>
            </a:r>
            <a:endParaRPr lang="en-CA" sz="1900" dirty="0" smtClean="0">
              <a:latin typeface="Arial" panose="020B0604020202020204" pitchFamily="34" charset="0"/>
              <a:ea typeface="Arial" panose="020B0604020202020204" pitchFamily="34" charset="0"/>
              <a:cs typeface="Arial" panose="020B0604020202020204" pitchFamily="34" charset="0"/>
            </a:endParaRPr>
          </a:p>
          <a:p>
            <a:r>
              <a:rPr lang="en-US" sz="2200" b="1" dirty="0" smtClean="0">
                <a:latin typeface="Arial" panose="020B0604020202020204" pitchFamily="34" charset="0"/>
                <a:ea typeface="Arial" panose="020B0604020202020204" pitchFamily="34" charset="0"/>
                <a:cs typeface="Arial" panose="020B0604020202020204" pitchFamily="34" charset="0"/>
              </a:rPr>
              <a:t>Ombudsperson: </a:t>
            </a:r>
            <a:r>
              <a:rPr lang="en-US" sz="2200" dirty="0" smtClean="0">
                <a:latin typeface="Arial" panose="020B0604020202020204" pitchFamily="34" charset="0"/>
                <a:ea typeface="Arial" panose="020B0604020202020204" pitchFamily="34" charset="0"/>
                <a:cs typeface="Arial" panose="020B0604020202020204" pitchFamily="34" charset="0"/>
              </a:rPr>
              <a:t>An </a:t>
            </a:r>
            <a:r>
              <a:rPr lang="en-US" sz="2200" dirty="0">
                <a:latin typeface="Arial" panose="020B0604020202020204" pitchFamily="34" charset="0"/>
                <a:ea typeface="Arial" panose="020B0604020202020204" pitchFamily="34" charset="0"/>
                <a:cs typeface="Arial" panose="020B0604020202020204" pitchFamily="34" charset="0"/>
              </a:rPr>
              <a:t>impartial party, widely respected, and trusted.</a:t>
            </a:r>
            <a:endParaRPr lang="en-CA" sz="2200" dirty="0">
              <a:latin typeface="Arial" panose="020B0604020202020204" pitchFamily="34" charset="0"/>
              <a:ea typeface="Arial" panose="020B0604020202020204" pitchFamily="34" charset="0"/>
              <a:cs typeface="Arial" panose="020B0604020202020204" pitchFamily="34" charset="0"/>
            </a:endParaRPr>
          </a:p>
          <a:p>
            <a:r>
              <a:rPr lang="en-US" sz="2200" b="1" dirty="0">
                <a:latin typeface="Arial" panose="020B0604020202020204" pitchFamily="34" charset="0"/>
                <a:ea typeface="Arial" panose="020B0604020202020204" pitchFamily="34" charset="0"/>
                <a:cs typeface="Arial" panose="020B0604020202020204" pitchFamily="34" charset="0"/>
              </a:rPr>
              <a:t>Peer </a:t>
            </a:r>
            <a:r>
              <a:rPr lang="en-US" sz="2200" b="1" dirty="0" smtClean="0">
                <a:latin typeface="Arial" panose="020B0604020202020204" pitchFamily="34" charset="0"/>
                <a:ea typeface="Arial" panose="020B0604020202020204" pitchFamily="34" charset="0"/>
                <a:cs typeface="Arial" panose="020B0604020202020204" pitchFamily="34" charset="0"/>
              </a:rPr>
              <a:t>Review: </a:t>
            </a:r>
            <a:r>
              <a:rPr lang="en-US" sz="2200" dirty="0" smtClean="0">
                <a:latin typeface="Arial" panose="020B0604020202020204" pitchFamily="34" charset="0"/>
                <a:ea typeface="Arial" panose="020B0604020202020204" pitchFamily="34" charset="0"/>
                <a:cs typeface="Arial" panose="020B0604020202020204" pitchFamily="34" charset="0"/>
              </a:rPr>
              <a:t>A </a:t>
            </a:r>
            <a:r>
              <a:rPr lang="en-US" sz="2200" dirty="0">
                <a:latin typeface="Arial" panose="020B0604020202020204" pitchFamily="34" charset="0"/>
                <a:ea typeface="Arial" panose="020B0604020202020204" pitchFamily="34" charset="0"/>
                <a:cs typeface="Arial" panose="020B0604020202020204" pitchFamily="34" charset="0"/>
              </a:rPr>
              <a:t>panel of peers who have been put together to hear both sides of the issue from the parties involved and to recommend a solution</a:t>
            </a:r>
            <a:r>
              <a:rPr lang="en-US" sz="2200" dirty="0" smtClean="0">
                <a:latin typeface="Arial" panose="020B0604020202020204" pitchFamily="34" charset="0"/>
                <a:ea typeface="Arial" panose="020B0604020202020204" pitchFamily="34" charset="0"/>
                <a:cs typeface="Arial" panose="020B0604020202020204" pitchFamily="34" charset="0"/>
              </a:rPr>
              <a:t>.</a:t>
            </a:r>
            <a:endParaRPr lang="en-US" sz="2200" dirty="0">
              <a:latin typeface="Arial" panose="020B0604020202020204" pitchFamily="34" charset="0"/>
              <a:ea typeface="Arial" panose="020B0604020202020204" pitchFamily="34" charset="0"/>
              <a:cs typeface="Arial" panose="020B0604020202020204" pitchFamily="34" charset="0"/>
            </a:endParaRPr>
          </a:p>
        </p:txBody>
      </p:sp>
      <p:sp>
        <p:nvSpPr>
          <p:cNvPr id="5" name="Rectangle 2"/>
          <p:cNvSpPr txBox="1">
            <a:spLocks noChangeArrowheads="1"/>
          </p:cNvSpPr>
          <p:nvPr/>
        </p:nvSpPr>
        <p:spPr>
          <a:xfrm>
            <a:off x="650891" y="225798"/>
            <a:ext cx="6781800" cy="1200150"/>
          </a:xfrm>
          <a:prstGeom prst="rect">
            <a:avLst/>
          </a:prstGeom>
        </p:spPr>
        <p:txBody>
          <a:bodyPr/>
          <a:lstStyle>
            <a:lvl1pPr algn="ctr" defTabSz="457200" rtl="0" eaLnBrk="1" latinLnBrk="0" hangingPunct="1">
              <a:spcBef>
                <a:spcPct val="0"/>
              </a:spcBef>
              <a:buNone/>
              <a:defRPr sz="4400" kern="1200">
                <a:solidFill>
                  <a:schemeClr val="tx1"/>
                </a:solidFill>
                <a:latin typeface="+mj-lt"/>
                <a:ea typeface="+mj-ea"/>
                <a:cs typeface="+mj-cs"/>
              </a:defRPr>
            </a:lvl1pPr>
          </a:lstStyle>
          <a:p>
            <a:r>
              <a:rPr lang="en-US" sz="3600" smtClean="0">
                <a:latin typeface="Arial" panose="020B0604020202020204" pitchFamily="34" charset="0"/>
                <a:ea typeface="Arial" panose="020B0604020202020204" pitchFamily="34" charset="0"/>
                <a:cs typeface="Arial" panose="020B0604020202020204" pitchFamily="34" charset="0"/>
              </a:rPr>
              <a:t>Third-Party Conflict Resolution</a:t>
            </a:r>
            <a:endParaRPr lang="en-US" sz="3600" dirty="0">
              <a:latin typeface="Arial" panose="020B0604020202020204" pitchFamily="34" charset="0"/>
              <a:ea typeface="Arial" panose="020B0604020202020204" pitchFamily="34" charset="0"/>
              <a:cs typeface="Arial" panose="020B0604020202020204" pitchFamily="34"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54276">
                                            <p:txEl>
                                              <p:pRg st="0" end="0"/>
                                            </p:txEl>
                                          </p:spTgt>
                                        </p:tgtEl>
                                        <p:attrNameLst>
                                          <p:attrName>style.visibility</p:attrName>
                                        </p:attrNameLst>
                                      </p:cBhvr>
                                      <p:to>
                                        <p:strVal val="visible"/>
                                      </p:to>
                                    </p:set>
                                    <p:animEffect transition="in" filter="fade">
                                      <p:cBhvr>
                                        <p:cTn id="7" dur="1000"/>
                                        <p:tgtEl>
                                          <p:spTgt spid="54276">
                                            <p:txEl>
                                              <p:pRg st="0" end="0"/>
                                            </p:txEl>
                                          </p:spTgt>
                                        </p:tgtEl>
                                      </p:cBhvr>
                                    </p:animEffect>
                                    <p:anim calcmode="lin" valueType="num">
                                      <p:cBhvr>
                                        <p:cTn id="8" dur="1000" fill="hold"/>
                                        <p:tgtEl>
                                          <p:spTgt spid="54276">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54276">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16" presetClass="entr" presetSubtype="21" fill="hold" nodeType="clickEffect">
                                  <p:stCondLst>
                                    <p:cond delay="0"/>
                                  </p:stCondLst>
                                  <p:childTnLst>
                                    <p:set>
                                      <p:cBhvr>
                                        <p:cTn id="13" dur="1" fill="hold">
                                          <p:stCondLst>
                                            <p:cond delay="0"/>
                                          </p:stCondLst>
                                        </p:cTn>
                                        <p:tgtEl>
                                          <p:spTgt spid="54276">
                                            <p:txEl>
                                              <p:pRg st="1" end="1"/>
                                            </p:txEl>
                                          </p:spTgt>
                                        </p:tgtEl>
                                        <p:attrNameLst>
                                          <p:attrName>style.visibility</p:attrName>
                                        </p:attrNameLst>
                                      </p:cBhvr>
                                      <p:to>
                                        <p:strVal val="visible"/>
                                      </p:to>
                                    </p:set>
                                    <p:animEffect transition="in" filter="barn(inVertical)">
                                      <p:cBhvr>
                                        <p:cTn id="14" dur="500"/>
                                        <p:tgtEl>
                                          <p:spTgt spid="54276">
                                            <p:txEl>
                                              <p:pRg st="1" end="1"/>
                                            </p:txEl>
                                          </p:spTgt>
                                        </p:tgtEl>
                                      </p:cBhvr>
                                    </p:animEffect>
                                  </p:childTnLst>
                                </p:cTn>
                              </p:par>
                              <p:par>
                                <p:cTn id="15" presetID="16" presetClass="entr" presetSubtype="21" fill="hold" nodeType="withEffect">
                                  <p:stCondLst>
                                    <p:cond delay="0"/>
                                  </p:stCondLst>
                                  <p:childTnLst>
                                    <p:set>
                                      <p:cBhvr>
                                        <p:cTn id="16" dur="1" fill="hold">
                                          <p:stCondLst>
                                            <p:cond delay="0"/>
                                          </p:stCondLst>
                                        </p:cTn>
                                        <p:tgtEl>
                                          <p:spTgt spid="54276">
                                            <p:txEl>
                                              <p:pRg st="2" end="2"/>
                                            </p:txEl>
                                          </p:spTgt>
                                        </p:tgtEl>
                                        <p:attrNameLst>
                                          <p:attrName>style.visibility</p:attrName>
                                        </p:attrNameLst>
                                      </p:cBhvr>
                                      <p:to>
                                        <p:strVal val="visible"/>
                                      </p:to>
                                    </p:set>
                                    <p:animEffect transition="in" filter="barn(inVertical)">
                                      <p:cBhvr>
                                        <p:cTn id="17" dur="500"/>
                                        <p:tgtEl>
                                          <p:spTgt spid="54276">
                                            <p:txEl>
                                              <p:pRg st="2" end="2"/>
                                            </p:txEl>
                                          </p:spTgt>
                                        </p:tgtEl>
                                      </p:cBhvr>
                                    </p:animEffect>
                                  </p:childTnLst>
                                </p:cTn>
                              </p:par>
                              <p:par>
                                <p:cTn id="18" presetID="16" presetClass="entr" presetSubtype="21" fill="hold" nodeType="withEffect">
                                  <p:stCondLst>
                                    <p:cond delay="0"/>
                                  </p:stCondLst>
                                  <p:childTnLst>
                                    <p:set>
                                      <p:cBhvr>
                                        <p:cTn id="19" dur="1" fill="hold">
                                          <p:stCondLst>
                                            <p:cond delay="0"/>
                                          </p:stCondLst>
                                        </p:cTn>
                                        <p:tgtEl>
                                          <p:spTgt spid="54276">
                                            <p:txEl>
                                              <p:pRg st="3" end="3"/>
                                            </p:txEl>
                                          </p:spTgt>
                                        </p:tgtEl>
                                        <p:attrNameLst>
                                          <p:attrName>style.visibility</p:attrName>
                                        </p:attrNameLst>
                                      </p:cBhvr>
                                      <p:to>
                                        <p:strVal val="visible"/>
                                      </p:to>
                                    </p:set>
                                    <p:animEffect transition="in" filter="barn(inVertical)">
                                      <p:cBhvr>
                                        <p:cTn id="20" dur="500"/>
                                        <p:tgtEl>
                                          <p:spTgt spid="54276">
                                            <p:txEl>
                                              <p:pRg st="3" end="3"/>
                                            </p:txEl>
                                          </p:spTgt>
                                        </p:tgtEl>
                                      </p:cBhvr>
                                    </p:animEffect>
                                  </p:childTnLst>
                                </p:cTn>
                              </p:par>
                              <p:par>
                                <p:cTn id="21" presetID="16" presetClass="entr" presetSubtype="21" fill="hold" nodeType="withEffect">
                                  <p:stCondLst>
                                    <p:cond delay="0"/>
                                  </p:stCondLst>
                                  <p:childTnLst>
                                    <p:set>
                                      <p:cBhvr>
                                        <p:cTn id="22" dur="1" fill="hold">
                                          <p:stCondLst>
                                            <p:cond delay="0"/>
                                          </p:stCondLst>
                                        </p:cTn>
                                        <p:tgtEl>
                                          <p:spTgt spid="54276">
                                            <p:txEl>
                                              <p:pRg st="4" end="4"/>
                                            </p:txEl>
                                          </p:spTgt>
                                        </p:tgtEl>
                                        <p:attrNameLst>
                                          <p:attrName>style.visibility</p:attrName>
                                        </p:attrNameLst>
                                      </p:cBhvr>
                                      <p:to>
                                        <p:strVal val="visible"/>
                                      </p:to>
                                    </p:set>
                                    <p:animEffect transition="in" filter="barn(inVertical)">
                                      <p:cBhvr>
                                        <p:cTn id="23" dur="500"/>
                                        <p:tgtEl>
                                          <p:spTgt spid="54276">
                                            <p:txEl>
                                              <p:pRg st="4" end="4"/>
                                            </p:txEl>
                                          </p:spTgt>
                                        </p:tgtEl>
                                      </p:cBhvr>
                                    </p:animEffect>
                                  </p:childTnLst>
                                </p:cTn>
                              </p:par>
                              <p:par>
                                <p:cTn id="24" presetID="16" presetClass="entr" presetSubtype="21" fill="hold" nodeType="withEffect">
                                  <p:stCondLst>
                                    <p:cond delay="0"/>
                                  </p:stCondLst>
                                  <p:childTnLst>
                                    <p:set>
                                      <p:cBhvr>
                                        <p:cTn id="25" dur="1" fill="hold">
                                          <p:stCondLst>
                                            <p:cond delay="0"/>
                                          </p:stCondLst>
                                        </p:cTn>
                                        <p:tgtEl>
                                          <p:spTgt spid="54276">
                                            <p:txEl>
                                              <p:pRg st="5" end="5"/>
                                            </p:txEl>
                                          </p:spTgt>
                                        </p:tgtEl>
                                        <p:attrNameLst>
                                          <p:attrName>style.visibility</p:attrName>
                                        </p:attrNameLst>
                                      </p:cBhvr>
                                      <p:to>
                                        <p:strVal val="visible"/>
                                      </p:to>
                                    </p:set>
                                    <p:animEffect transition="in" filter="barn(inVertical)">
                                      <p:cBhvr>
                                        <p:cTn id="26" dur="500"/>
                                        <p:tgtEl>
                                          <p:spTgt spid="54276">
                                            <p:txEl>
                                              <p:pRg st="5" end="5"/>
                                            </p:txEl>
                                          </p:spTgt>
                                        </p:tgtEl>
                                      </p:cBhvr>
                                    </p:animEffect>
                                  </p:childTnLst>
                                </p:cTn>
                              </p:par>
                              <p:par>
                                <p:cTn id="27" presetID="16" presetClass="entr" presetSubtype="21" fill="hold" nodeType="withEffect">
                                  <p:stCondLst>
                                    <p:cond delay="0"/>
                                  </p:stCondLst>
                                  <p:childTnLst>
                                    <p:set>
                                      <p:cBhvr>
                                        <p:cTn id="28" dur="1" fill="hold">
                                          <p:stCondLst>
                                            <p:cond delay="0"/>
                                          </p:stCondLst>
                                        </p:cTn>
                                        <p:tgtEl>
                                          <p:spTgt spid="54276">
                                            <p:txEl>
                                              <p:pRg st="6" end="6"/>
                                            </p:txEl>
                                          </p:spTgt>
                                        </p:tgtEl>
                                        <p:attrNameLst>
                                          <p:attrName>style.visibility</p:attrName>
                                        </p:attrNameLst>
                                      </p:cBhvr>
                                      <p:to>
                                        <p:strVal val="visible"/>
                                      </p:to>
                                    </p:set>
                                    <p:animEffect transition="in" filter="barn(inVertical)">
                                      <p:cBhvr>
                                        <p:cTn id="29" dur="500"/>
                                        <p:tgtEl>
                                          <p:spTgt spid="54276">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71" name="Rectangle 2"/>
          <p:cNvSpPr>
            <a:spLocks noGrp="1" noChangeArrowheads="1"/>
          </p:cNvSpPr>
          <p:nvPr>
            <p:ph type="title"/>
          </p:nvPr>
        </p:nvSpPr>
        <p:spPr>
          <a:xfrm>
            <a:off x="650891" y="225798"/>
            <a:ext cx="6781800" cy="1200150"/>
          </a:xfrm>
        </p:spPr>
        <p:txBody>
          <a:bodyPr/>
          <a:lstStyle/>
          <a:p>
            <a:pPr eaLnBrk="1" hangingPunct="1"/>
            <a:r>
              <a:rPr lang="en-US" sz="3600" dirty="0">
                <a:latin typeface="Arial" panose="020B0604020202020204" pitchFamily="34" charset="0"/>
                <a:ea typeface="Arial" panose="020B0604020202020204" pitchFamily="34" charset="0"/>
                <a:cs typeface="Arial" panose="020B0604020202020204" pitchFamily="34" charset="0"/>
              </a:rPr>
              <a:t>Third-Party Conflict Resolution</a:t>
            </a:r>
            <a:endParaRPr lang="en-US" sz="3600" dirty="0">
              <a:latin typeface="Arial" panose="020B0604020202020204" pitchFamily="34" charset="0"/>
              <a:ea typeface="Arial" panose="020B0604020202020204" pitchFamily="34" charset="0"/>
              <a:cs typeface="Arial" panose="020B0604020202020204" pitchFamily="34" charset="0"/>
            </a:endParaRPr>
          </a:p>
        </p:txBody>
      </p:sp>
      <p:sp>
        <p:nvSpPr>
          <p:cNvPr id="58372" name="Rectangle 3"/>
          <p:cNvSpPr>
            <a:spLocks noGrp="1" noChangeArrowheads="1"/>
          </p:cNvSpPr>
          <p:nvPr>
            <p:ph idx="1"/>
          </p:nvPr>
        </p:nvSpPr>
        <p:spPr>
          <a:xfrm>
            <a:off x="0" y="1214783"/>
            <a:ext cx="8989017" cy="3928717"/>
          </a:xfrm>
        </p:spPr>
        <p:txBody>
          <a:bodyPr>
            <a:normAutofit/>
          </a:bodyPr>
          <a:lstStyle/>
          <a:p>
            <a:pPr eaLnBrk="1" hangingPunct="1">
              <a:lnSpc>
                <a:spcPct val="80000"/>
              </a:lnSpc>
            </a:pPr>
            <a:r>
              <a:rPr lang="en-CA" sz="2200" b="1" dirty="0">
                <a:latin typeface="Arial" panose="020B0604020202020204" pitchFamily="34" charset="0"/>
                <a:ea typeface="Arial" panose="020B0604020202020204" pitchFamily="34" charset="0"/>
                <a:cs typeface="Arial" panose="020B0604020202020204" pitchFamily="34" charset="0"/>
              </a:rPr>
              <a:t>Mediator: </a:t>
            </a:r>
            <a:r>
              <a:rPr lang="en-CA" sz="2200" dirty="0">
                <a:latin typeface="Arial" panose="020B0604020202020204" pitchFamily="34" charset="0"/>
                <a:ea typeface="Arial" panose="020B0604020202020204" pitchFamily="34" charset="0"/>
                <a:cs typeface="Arial" panose="020B0604020202020204" pitchFamily="34" charset="0"/>
              </a:rPr>
              <a:t>a neutral third party who facilitates a negotiated solution by using reasoning, persuasion, and suggestions for alternatives. </a:t>
            </a:r>
            <a:endParaRPr lang="en-CA" sz="2200" dirty="0">
              <a:latin typeface="Arial" panose="020B0604020202020204" pitchFamily="34" charset="0"/>
              <a:ea typeface="Arial" panose="020B0604020202020204" pitchFamily="34" charset="0"/>
              <a:cs typeface="Arial" panose="020B0604020202020204" pitchFamily="34" charset="0"/>
            </a:endParaRPr>
          </a:p>
          <a:p>
            <a:pPr lvl="1">
              <a:lnSpc>
                <a:spcPct val="80000"/>
              </a:lnSpc>
            </a:pPr>
            <a:r>
              <a:rPr lang="en-CA" sz="2200" dirty="0" smtClean="0">
                <a:latin typeface="Arial" panose="020B0604020202020204" pitchFamily="34" charset="0"/>
                <a:ea typeface="Arial" panose="020B0604020202020204" pitchFamily="34" charset="0"/>
                <a:cs typeface="Arial" panose="020B0604020202020204" pitchFamily="34" charset="0"/>
              </a:rPr>
              <a:t>Participants </a:t>
            </a:r>
            <a:r>
              <a:rPr lang="en-CA" sz="2200" dirty="0">
                <a:latin typeface="Arial" panose="020B0604020202020204" pitchFamily="34" charset="0"/>
                <a:ea typeface="Arial" panose="020B0604020202020204" pitchFamily="34" charset="0"/>
                <a:cs typeface="Arial" panose="020B0604020202020204" pitchFamily="34" charset="0"/>
              </a:rPr>
              <a:t>must be motivated to bargain and settle</a:t>
            </a:r>
            <a:endParaRPr lang="en-CA" sz="2200" dirty="0">
              <a:latin typeface="Arial" panose="020B0604020202020204" pitchFamily="34" charset="0"/>
              <a:ea typeface="Arial" panose="020B0604020202020204" pitchFamily="34" charset="0"/>
              <a:cs typeface="Arial" panose="020B0604020202020204" pitchFamily="34" charset="0"/>
            </a:endParaRPr>
          </a:p>
          <a:p>
            <a:pPr lvl="1">
              <a:lnSpc>
                <a:spcPct val="80000"/>
              </a:lnSpc>
            </a:pPr>
            <a:r>
              <a:rPr lang="en-CA" sz="2200" dirty="0">
                <a:latin typeface="Arial" panose="020B0604020202020204" pitchFamily="34" charset="0"/>
                <a:ea typeface="Arial" panose="020B0604020202020204" pitchFamily="34" charset="0"/>
                <a:cs typeface="Arial" panose="020B0604020202020204" pitchFamily="34" charset="0"/>
              </a:rPr>
              <a:t>Best under moderate levels of conflict</a:t>
            </a:r>
            <a:endParaRPr lang="en-CA" sz="2200" dirty="0">
              <a:latin typeface="Arial" panose="020B0604020202020204" pitchFamily="34" charset="0"/>
              <a:ea typeface="Arial" panose="020B0604020202020204" pitchFamily="34" charset="0"/>
              <a:cs typeface="Arial" panose="020B0604020202020204" pitchFamily="34" charset="0"/>
            </a:endParaRPr>
          </a:p>
          <a:p>
            <a:pPr lvl="1">
              <a:lnSpc>
                <a:spcPct val="80000"/>
              </a:lnSpc>
            </a:pPr>
            <a:r>
              <a:rPr lang="en-CA" sz="2200" dirty="0">
                <a:latin typeface="Arial" panose="020B0604020202020204" pitchFamily="34" charset="0"/>
                <a:ea typeface="Arial" panose="020B0604020202020204" pitchFamily="34" charset="0"/>
                <a:cs typeface="Arial" panose="020B0604020202020204" pitchFamily="34" charset="0"/>
              </a:rPr>
              <a:t>Mediator must appear neutral and </a:t>
            </a:r>
            <a:r>
              <a:rPr lang="en-CA" sz="2200" dirty="0" smtClean="0">
                <a:latin typeface="Arial" panose="020B0604020202020204" pitchFamily="34" charset="0"/>
                <a:ea typeface="Arial" panose="020B0604020202020204" pitchFamily="34" charset="0"/>
                <a:cs typeface="Arial" panose="020B0604020202020204" pitchFamily="34" charset="0"/>
              </a:rPr>
              <a:t>non-coercive</a:t>
            </a:r>
            <a:endParaRPr lang="en-CA" sz="2200" dirty="0" smtClean="0">
              <a:latin typeface="Arial" panose="020B0604020202020204" pitchFamily="34" charset="0"/>
              <a:ea typeface="Arial" panose="020B0604020202020204" pitchFamily="34" charset="0"/>
              <a:cs typeface="Arial" panose="020B0604020202020204" pitchFamily="34" charset="0"/>
            </a:endParaRPr>
          </a:p>
          <a:p>
            <a:pPr>
              <a:lnSpc>
                <a:spcPct val="80000"/>
              </a:lnSpc>
            </a:pPr>
            <a:r>
              <a:rPr lang="en-CA" sz="2200" b="1" dirty="0">
                <a:latin typeface="Arial" panose="020B0604020202020204" pitchFamily="34" charset="0"/>
                <a:ea typeface="Arial" panose="020B0604020202020204" pitchFamily="34" charset="0"/>
                <a:cs typeface="Arial" panose="020B0604020202020204" pitchFamily="34" charset="0"/>
              </a:rPr>
              <a:t>Arbitrator: </a:t>
            </a:r>
            <a:r>
              <a:rPr lang="en-CA" sz="2200" dirty="0">
                <a:latin typeface="Arial" panose="020B0604020202020204" pitchFamily="34" charset="0"/>
                <a:ea typeface="Arial" panose="020B0604020202020204" pitchFamily="34" charset="0"/>
                <a:cs typeface="Arial" panose="020B0604020202020204" pitchFamily="34" charset="0"/>
              </a:rPr>
              <a:t>has authority to dictate an agreement.</a:t>
            </a:r>
            <a:endParaRPr lang="en-CA" sz="2200" dirty="0">
              <a:latin typeface="Arial" panose="020B0604020202020204" pitchFamily="34" charset="0"/>
              <a:ea typeface="Arial" panose="020B0604020202020204" pitchFamily="34" charset="0"/>
              <a:cs typeface="Arial" panose="020B0604020202020204" pitchFamily="34" charset="0"/>
            </a:endParaRPr>
          </a:p>
          <a:p>
            <a:pPr lvl="1">
              <a:lnSpc>
                <a:spcPct val="80000"/>
              </a:lnSpc>
            </a:pPr>
            <a:r>
              <a:rPr lang="en-CA" sz="2100" dirty="0">
                <a:latin typeface="Arial" panose="020B0604020202020204" pitchFamily="34" charset="0"/>
                <a:ea typeface="Arial" panose="020B0604020202020204" pitchFamily="34" charset="0"/>
                <a:cs typeface="Arial" panose="020B0604020202020204" pitchFamily="34" charset="0"/>
              </a:rPr>
              <a:t>Voluntary (requested) or compulsory (imposed by law or contract)</a:t>
            </a:r>
            <a:endParaRPr lang="en-CA" sz="2100" dirty="0">
              <a:latin typeface="Arial" panose="020B0604020202020204" pitchFamily="34" charset="0"/>
              <a:ea typeface="Arial" panose="020B0604020202020204" pitchFamily="34" charset="0"/>
              <a:cs typeface="Arial" panose="020B0604020202020204" pitchFamily="34" charset="0"/>
            </a:endParaRPr>
          </a:p>
          <a:p>
            <a:pPr lvl="1">
              <a:lnSpc>
                <a:spcPct val="80000"/>
              </a:lnSpc>
            </a:pPr>
            <a:r>
              <a:rPr lang="en-CA" sz="2100" dirty="0">
                <a:latin typeface="Arial" panose="020B0604020202020204" pitchFamily="34" charset="0"/>
                <a:ea typeface="Arial" panose="020B0604020202020204" pitchFamily="34" charset="0"/>
                <a:cs typeface="Arial" panose="020B0604020202020204" pitchFamily="34" charset="0"/>
              </a:rPr>
              <a:t>Always results in a settlement</a:t>
            </a:r>
            <a:endParaRPr lang="en-CA" sz="2100" dirty="0">
              <a:latin typeface="Arial" panose="020B0604020202020204" pitchFamily="34" charset="0"/>
              <a:ea typeface="Arial" panose="020B0604020202020204" pitchFamily="34" charset="0"/>
              <a:cs typeface="Arial" panose="020B0604020202020204" pitchFamily="34" charset="0"/>
            </a:endParaRPr>
          </a:p>
          <a:p>
            <a:pPr lvl="1">
              <a:lnSpc>
                <a:spcPct val="80000"/>
              </a:lnSpc>
            </a:pPr>
            <a:r>
              <a:rPr lang="en-CA" sz="2100" dirty="0">
                <a:latin typeface="Arial" panose="020B0604020202020204" pitchFamily="34" charset="0"/>
                <a:ea typeface="Arial" panose="020B0604020202020204" pitchFamily="34" charset="0"/>
                <a:cs typeface="Arial" panose="020B0604020202020204" pitchFamily="34" charset="0"/>
              </a:rPr>
              <a:t>May result in further conflict</a:t>
            </a:r>
            <a:endParaRPr lang="en-CA" sz="1500" dirty="0">
              <a:latin typeface="Arial" panose="020B0604020202020204" pitchFamily="34" charset="0"/>
              <a:ea typeface="Arial" panose="020B0604020202020204" pitchFamily="34" charset="0"/>
              <a:cs typeface="Arial" panose="020B0604020202020204" pitchFamily="34" charset="0"/>
            </a:endParaRPr>
          </a:p>
          <a:p>
            <a:pPr>
              <a:lnSpc>
                <a:spcPct val="80000"/>
              </a:lnSpc>
            </a:pPr>
            <a:endParaRPr lang="en-CA" sz="2600" dirty="0">
              <a:latin typeface="Arial" panose="020B0604020202020204" pitchFamily="34" charset="0"/>
              <a:ea typeface="Arial" panose="020B0604020202020204" pitchFamily="34" charset="0"/>
              <a:cs typeface="Arial" panose="020B0604020202020204" pitchFamily="34"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58372">
                                            <p:txEl>
                                              <p:pRg st="0" end="0"/>
                                            </p:txEl>
                                          </p:spTgt>
                                        </p:tgtEl>
                                        <p:attrNameLst>
                                          <p:attrName>style.visibility</p:attrName>
                                        </p:attrNameLst>
                                      </p:cBhvr>
                                      <p:to>
                                        <p:strVal val="visible"/>
                                      </p:to>
                                    </p:set>
                                    <p:animEffect transition="in" filter="barn(inVertical)">
                                      <p:cBhvr>
                                        <p:cTn id="7" dur="500"/>
                                        <p:tgtEl>
                                          <p:spTgt spid="58372">
                                            <p:txEl>
                                              <p:pRg st="0" end="0"/>
                                            </p:txEl>
                                          </p:spTgt>
                                        </p:tgtEl>
                                      </p:cBhvr>
                                    </p:animEffect>
                                  </p:childTnLst>
                                </p:cTn>
                              </p:par>
                              <p:par>
                                <p:cTn id="8" presetID="31" presetClass="entr" presetSubtype="0" fill="hold" nodeType="withEffect">
                                  <p:stCondLst>
                                    <p:cond delay="0"/>
                                  </p:stCondLst>
                                  <p:childTnLst>
                                    <p:set>
                                      <p:cBhvr>
                                        <p:cTn id="9" dur="1" fill="hold">
                                          <p:stCondLst>
                                            <p:cond delay="0"/>
                                          </p:stCondLst>
                                        </p:cTn>
                                        <p:tgtEl>
                                          <p:spTgt spid="58372">
                                            <p:txEl>
                                              <p:pRg st="1" end="1"/>
                                            </p:txEl>
                                          </p:spTgt>
                                        </p:tgtEl>
                                        <p:attrNameLst>
                                          <p:attrName>style.visibility</p:attrName>
                                        </p:attrNameLst>
                                      </p:cBhvr>
                                      <p:to>
                                        <p:strVal val="visible"/>
                                      </p:to>
                                    </p:set>
                                    <p:anim calcmode="lin" valueType="num">
                                      <p:cBhvr>
                                        <p:cTn id="10" dur="1000" fill="hold"/>
                                        <p:tgtEl>
                                          <p:spTgt spid="58372">
                                            <p:txEl>
                                              <p:pRg st="1" end="1"/>
                                            </p:txEl>
                                          </p:spTgt>
                                        </p:tgtEl>
                                        <p:attrNameLst>
                                          <p:attrName>ppt_w</p:attrName>
                                        </p:attrNameLst>
                                      </p:cBhvr>
                                      <p:tavLst>
                                        <p:tav tm="0">
                                          <p:val>
                                            <p:fltVal val="0"/>
                                          </p:val>
                                        </p:tav>
                                        <p:tav tm="100000">
                                          <p:val>
                                            <p:strVal val="#ppt_w"/>
                                          </p:val>
                                        </p:tav>
                                      </p:tavLst>
                                    </p:anim>
                                    <p:anim calcmode="lin" valueType="num">
                                      <p:cBhvr>
                                        <p:cTn id="11" dur="1000" fill="hold"/>
                                        <p:tgtEl>
                                          <p:spTgt spid="58372">
                                            <p:txEl>
                                              <p:pRg st="1" end="1"/>
                                            </p:txEl>
                                          </p:spTgt>
                                        </p:tgtEl>
                                        <p:attrNameLst>
                                          <p:attrName>ppt_h</p:attrName>
                                        </p:attrNameLst>
                                      </p:cBhvr>
                                      <p:tavLst>
                                        <p:tav tm="0">
                                          <p:val>
                                            <p:fltVal val="0"/>
                                          </p:val>
                                        </p:tav>
                                        <p:tav tm="100000">
                                          <p:val>
                                            <p:strVal val="#ppt_h"/>
                                          </p:val>
                                        </p:tav>
                                      </p:tavLst>
                                    </p:anim>
                                    <p:anim calcmode="lin" valueType="num">
                                      <p:cBhvr>
                                        <p:cTn id="12" dur="1000" fill="hold"/>
                                        <p:tgtEl>
                                          <p:spTgt spid="58372">
                                            <p:txEl>
                                              <p:pRg st="1" end="1"/>
                                            </p:txEl>
                                          </p:spTgt>
                                        </p:tgtEl>
                                        <p:attrNameLst>
                                          <p:attrName>style.rotation</p:attrName>
                                        </p:attrNameLst>
                                      </p:cBhvr>
                                      <p:tavLst>
                                        <p:tav tm="0">
                                          <p:val>
                                            <p:fltVal val="90"/>
                                          </p:val>
                                        </p:tav>
                                        <p:tav tm="100000">
                                          <p:val>
                                            <p:fltVal val="0"/>
                                          </p:val>
                                        </p:tav>
                                      </p:tavLst>
                                    </p:anim>
                                    <p:animEffect transition="in" filter="fade">
                                      <p:cBhvr>
                                        <p:cTn id="13" dur="1000"/>
                                        <p:tgtEl>
                                          <p:spTgt spid="58372">
                                            <p:txEl>
                                              <p:pRg st="1" end="1"/>
                                            </p:txEl>
                                          </p:spTgt>
                                        </p:tgtEl>
                                      </p:cBhvr>
                                    </p:animEffect>
                                  </p:childTnLst>
                                </p:cTn>
                              </p:par>
                              <p:par>
                                <p:cTn id="14" presetID="31" presetClass="entr" presetSubtype="0" fill="hold" nodeType="withEffect">
                                  <p:stCondLst>
                                    <p:cond delay="0"/>
                                  </p:stCondLst>
                                  <p:childTnLst>
                                    <p:set>
                                      <p:cBhvr>
                                        <p:cTn id="15" dur="1" fill="hold">
                                          <p:stCondLst>
                                            <p:cond delay="0"/>
                                          </p:stCondLst>
                                        </p:cTn>
                                        <p:tgtEl>
                                          <p:spTgt spid="58372">
                                            <p:txEl>
                                              <p:pRg st="2" end="2"/>
                                            </p:txEl>
                                          </p:spTgt>
                                        </p:tgtEl>
                                        <p:attrNameLst>
                                          <p:attrName>style.visibility</p:attrName>
                                        </p:attrNameLst>
                                      </p:cBhvr>
                                      <p:to>
                                        <p:strVal val="visible"/>
                                      </p:to>
                                    </p:set>
                                    <p:anim calcmode="lin" valueType="num">
                                      <p:cBhvr>
                                        <p:cTn id="16" dur="1000" fill="hold"/>
                                        <p:tgtEl>
                                          <p:spTgt spid="58372">
                                            <p:txEl>
                                              <p:pRg st="2" end="2"/>
                                            </p:txEl>
                                          </p:spTgt>
                                        </p:tgtEl>
                                        <p:attrNameLst>
                                          <p:attrName>ppt_w</p:attrName>
                                        </p:attrNameLst>
                                      </p:cBhvr>
                                      <p:tavLst>
                                        <p:tav tm="0">
                                          <p:val>
                                            <p:fltVal val="0"/>
                                          </p:val>
                                        </p:tav>
                                        <p:tav tm="100000">
                                          <p:val>
                                            <p:strVal val="#ppt_w"/>
                                          </p:val>
                                        </p:tav>
                                      </p:tavLst>
                                    </p:anim>
                                    <p:anim calcmode="lin" valueType="num">
                                      <p:cBhvr>
                                        <p:cTn id="17" dur="1000" fill="hold"/>
                                        <p:tgtEl>
                                          <p:spTgt spid="58372">
                                            <p:txEl>
                                              <p:pRg st="2" end="2"/>
                                            </p:txEl>
                                          </p:spTgt>
                                        </p:tgtEl>
                                        <p:attrNameLst>
                                          <p:attrName>ppt_h</p:attrName>
                                        </p:attrNameLst>
                                      </p:cBhvr>
                                      <p:tavLst>
                                        <p:tav tm="0">
                                          <p:val>
                                            <p:fltVal val="0"/>
                                          </p:val>
                                        </p:tav>
                                        <p:tav tm="100000">
                                          <p:val>
                                            <p:strVal val="#ppt_h"/>
                                          </p:val>
                                        </p:tav>
                                      </p:tavLst>
                                    </p:anim>
                                    <p:anim calcmode="lin" valueType="num">
                                      <p:cBhvr>
                                        <p:cTn id="18" dur="1000" fill="hold"/>
                                        <p:tgtEl>
                                          <p:spTgt spid="58372">
                                            <p:txEl>
                                              <p:pRg st="2" end="2"/>
                                            </p:txEl>
                                          </p:spTgt>
                                        </p:tgtEl>
                                        <p:attrNameLst>
                                          <p:attrName>style.rotation</p:attrName>
                                        </p:attrNameLst>
                                      </p:cBhvr>
                                      <p:tavLst>
                                        <p:tav tm="0">
                                          <p:val>
                                            <p:fltVal val="90"/>
                                          </p:val>
                                        </p:tav>
                                        <p:tav tm="100000">
                                          <p:val>
                                            <p:fltVal val="0"/>
                                          </p:val>
                                        </p:tav>
                                      </p:tavLst>
                                    </p:anim>
                                    <p:animEffect transition="in" filter="fade">
                                      <p:cBhvr>
                                        <p:cTn id="19" dur="1000"/>
                                        <p:tgtEl>
                                          <p:spTgt spid="58372">
                                            <p:txEl>
                                              <p:pRg st="2" end="2"/>
                                            </p:txEl>
                                          </p:spTgt>
                                        </p:tgtEl>
                                      </p:cBhvr>
                                    </p:animEffect>
                                  </p:childTnLst>
                                </p:cTn>
                              </p:par>
                              <p:par>
                                <p:cTn id="20" presetID="31" presetClass="entr" presetSubtype="0" fill="hold" nodeType="withEffect">
                                  <p:stCondLst>
                                    <p:cond delay="0"/>
                                  </p:stCondLst>
                                  <p:childTnLst>
                                    <p:set>
                                      <p:cBhvr>
                                        <p:cTn id="21" dur="1" fill="hold">
                                          <p:stCondLst>
                                            <p:cond delay="0"/>
                                          </p:stCondLst>
                                        </p:cTn>
                                        <p:tgtEl>
                                          <p:spTgt spid="58372">
                                            <p:txEl>
                                              <p:pRg st="3" end="3"/>
                                            </p:txEl>
                                          </p:spTgt>
                                        </p:tgtEl>
                                        <p:attrNameLst>
                                          <p:attrName>style.visibility</p:attrName>
                                        </p:attrNameLst>
                                      </p:cBhvr>
                                      <p:to>
                                        <p:strVal val="visible"/>
                                      </p:to>
                                    </p:set>
                                    <p:anim calcmode="lin" valueType="num">
                                      <p:cBhvr>
                                        <p:cTn id="22" dur="1000" fill="hold"/>
                                        <p:tgtEl>
                                          <p:spTgt spid="58372">
                                            <p:txEl>
                                              <p:pRg st="3" end="3"/>
                                            </p:txEl>
                                          </p:spTgt>
                                        </p:tgtEl>
                                        <p:attrNameLst>
                                          <p:attrName>ppt_w</p:attrName>
                                        </p:attrNameLst>
                                      </p:cBhvr>
                                      <p:tavLst>
                                        <p:tav tm="0">
                                          <p:val>
                                            <p:fltVal val="0"/>
                                          </p:val>
                                        </p:tav>
                                        <p:tav tm="100000">
                                          <p:val>
                                            <p:strVal val="#ppt_w"/>
                                          </p:val>
                                        </p:tav>
                                      </p:tavLst>
                                    </p:anim>
                                    <p:anim calcmode="lin" valueType="num">
                                      <p:cBhvr>
                                        <p:cTn id="23" dur="1000" fill="hold"/>
                                        <p:tgtEl>
                                          <p:spTgt spid="58372">
                                            <p:txEl>
                                              <p:pRg st="3" end="3"/>
                                            </p:txEl>
                                          </p:spTgt>
                                        </p:tgtEl>
                                        <p:attrNameLst>
                                          <p:attrName>ppt_h</p:attrName>
                                        </p:attrNameLst>
                                      </p:cBhvr>
                                      <p:tavLst>
                                        <p:tav tm="0">
                                          <p:val>
                                            <p:fltVal val="0"/>
                                          </p:val>
                                        </p:tav>
                                        <p:tav tm="100000">
                                          <p:val>
                                            <p:strVal val="#ppt_h"/>
                                          </p:val>
                                        </p:tav>
                                      </p:tavLst>
                                    </p:anim>
                                    <p:anim calcmode="lin" valueType="num">
                                      <p:cBhvr>
                                        <p:cTn id="24" dur="1000" fill="hold"/>
                                        <p:tgtEl>
                                          <p:spTgt spid="58372">
                                            <p:txEl>
                                              <p:pRg st="3" end="3"/>
                                            </p:txEl>
                                          </p:spTgt>
                                        </p:tgtEl>
                                        <p:attrNameLst>
                                          <p:attrName>style.rotation</p:attrName>
                                        </p:attrNameLst>
                                      </p:cBhvr>
                                      <p:tavLst>
                                        <p:tav tm="0">
                                          <p:val>
                                            <p:fltVal val="90"/>
                                          </p:val>
                                        </p:tav>
                                        <p:tav tm="100000">
                                          <p:val>
                                            <p:fltVal val="0"/>
                                          </p:val>
                                        </p:tav>
                                      </p:tavLst>
                                    </p:anim>
                                    <p:animEffect transition="in" filter="fade">
                                      <p:cBhvr>
                                        <p:cTn id="25" dur="1000"/>
                                        <p:tgtEl>
                                          <p:spTgt spid="58372">
                                            <p:txEl>
                                              <p:pRg st="3" end="3"/>
                                            </p:txEl>
                                          </p:spTgt>
                                        </p:tgtEl>
                                      </p:cBhvr>
                                    </p:animEffect>
                                  </p:childTnLst>
                                </p:cTn>
                              </p:par>
                              <p:par>
                                <p:cTn id="26" presetID="31" presetClass="entr" presetSubtype="0" fill="hold" nodeType="withEffect">
                                  <p:stCondLst>
                                    <p:cond delay="0"/>
                                  </p:stCondLst>
                                  <p:childTnLst>
                                    <p:set>
                                      <p:cBhvr>
                                        <p:cTn id="27" dur="1" fill="hold">
                                          <p:stCondLst>
                                            <p:cond delay="0"/>
                                          </p:stCondLst>
                                        </p:cTn>
                                        <p:tgtEl>
                                          <p:spTgt spid="58372">
                                            <p:txEl>
                                              <p:pRg st="4" end="4"/>
                                            </p:txEl>
                                          </p:spTgt>
                                        </p:tgtEl>
                                        <p:attrNameLst>
                                          <p:attrName>style.visibility</p:attrName>
                                        </p:attrNameLst>
                                      </p:cBhvr>
                                      <p:to>
                                        <p:strVal val="visible"/>
                                      </p:to>
                                    </p:set>
                                    <p:anim calcmode="lin" valueType="num">
                                      <p:cBhvr>
                                        <p:cTn id="28" dur="1000" fill="hold"/>
                                        <p:tgtEl>
                                          <p:spTgt spid="58372">
                                            <p:txEl>
                                              <p:pRg st="4" end="4"/>
                                            </p:txEl>
                                          </p:spTgt>
                                        </p:tgtEl>
                                        <p:attrNameLst>
                                          <p:attrName>ppt_w</p:attrName>
                                        </p:attrNameLst>
                                      </p:cBhvr>
                                      <p:tavLst>
                                        <p:tav tm="0">
                                          <p:val>
                                            <p:fltVal val="0"/>
                                          </p:val>
                                        </p:tav>
                                        <p:tav tm="100000">
                                          <p:val>
                                            <p:strVal val="#ppt_w"/>
                                          </p:val>
                                        </p:tav>
                                      </p:tavLst>
                                    </p:anim>
                                    <p:anim calcmode="lin" valueType="num">
                                      <p:cBhvr>
                                        <p:cTn id="29" dur="1000" fill="hold"/>
                                        <p:tgtEl>
                                          <p:spTgt spid="58372">
                                            <p:txEl>
                                              <p:pRg st="4" end="4"/>
                                            </p:txEl>
                                          </p:spTgt>
                                        </p:tgtEl>
                                        <p:attrNameLst>
                                          <p:attrName>ppt_h</p:attrName>
                                        </p:attrNameLst>
                                      </p:cBhvr>
                                      <p:tavLst>
                                        <p:tav tm="0">
                                          <p:val>
                                            <p:fltVal val="0"/>
                                          </p:val>
                                        </p:tav>
                                        <p:tav tm="100000">
                                          <p:val>
                                            <p:strVal val="#ppt_h"/>
                                          </p:val>
                                        </p:tav>
                                      </p:tavLst>
                                    </p:anim>
                                    <p:anim calcmode="lin" valueType="num">
                                      <p:cBhvr>
                                        <p:cTn id="30" dur="1000" fill="hold"/>
                                        <p:tgtEl>
                                          <p:spTgt spid="58372">
                                            <p:txEl>
                                              <p:pRg st="4" end="4"/>
                                            </p:txEl>
                                          </p:spTgt>
                                        </p:tgtEl>
                                        <p:attrNameLst>
                                          <p:attrName>style.rotation</p:attrName>
                                        </p:attrNameLst>
                                      </p:cBhvr>
                                      <p:tavLst>
                                        <p:tav tm="0">
                                          <p:val>
                                            <p:fltVal val="90"/>
                                          </p:val>
                                        </p:tav>
                                        <p:tav tm="100000">
                                          <p:val>
                                            <p:fltVal val="0"/>
                                          </p:val>
                                        </p:tav>
                                      </p:tavLst>
                                    </p:anim>
                                    <p:animEffect transition="in" filter="fade">
                                      <p:cBhvr>
                                        <p:cTn id="31" dur="1000"/>
                                        <p:tgtEl>
                                          <p:spTgt spid="58372">
                                            <p:txEl>
                                              <p:pRg st="4" end="4"/>
                                            </p:txEl>
                                          </p:spTgt>
                                        </p:tgtEl>
                                      </p:cBhvr>
                                    </p:animEffect>
                                  </p:childTnLst>
                                </p:cTn>
                              </p:par>
                              <p:par>
                                <p:cTn id="32" presetID="31" presetClass="entr" presetSubtype="0" fill="hold" nodeType="withEffect">
                                  <p:stCondLst>
                                    <p:cond delay="0"/>
                                  </p:stCondLst>
                                  <p:childTnLst>
                                    <p:set>
                                      <p:cBhvr>
                                        <p:cTn id="33" dur="1" fill="hold">
                                          <p:stCondLst>
                                            <p:cond delay="0"/>
                                          </p:stCondLst>
                                        </p:cTn>
                                        <p:tgtEl>
                                          <p:spTgt spid="58372">
                                            <p:txEl>
                                              <p:pRg st="5" end="5"/>
                                            </p:txEl>
                                          </p:spTgt>
                                        </p:tgtEl>
                                        <p:attrNameLst>
                                          <p:attrName>style.visibility</p:attrName>
                                        </p:attrNameLst>
                                      </p:cBhvr>
                                      <p:to>
                                        <p:strVal val="visible"/>
                                      </p:to>
                                    </p:set>
                                    <p:anim calcmode="lin" valueType="num">
                                      <p:cBhvr>
                                        <p:cTn id="34" dur="1000" fill="hold"/>
                                        <p:tgtEl>
                                          <p:spTgt spid="58372">
                                            <p:txEl>
                                              <p:pRg st="5" end="5"/>
                                            </p:txEl>
                                          </p:spTgt>
                                        </p:tgtEl>
                                        <p:attrNameLst>
                                          <p:attrName>ppt_w</p:attrName>
                                        </p:attrNameLst>
                                      </p:cBhvr>
                                      <p:tavLst>
                                        <p:tav tm="0">
                                          <p:val>
                                            <p:fltVal val="0"/>
                                          </p:val>
                                        </p:tav>
                                        <p:tav tm="100000">
                                          <p:val>
                                            <p:strVal val="#ppt_w"/>
                                          </p:val>
                                        </p:tav>
                                      </p:tavLst>
                                    </p:anim>
                                    <p:anim calcmode="lin" valueType="num">
                                      <p:cBhvr>
                                        <p:cTn id="35" dur="1000" fill="hold"/>
                                        <p:tgtEl>
                                          <p:spTgt spid="58372">
                                            <p:txEl>
                                              <p:pRg st="5" end="5"/>
                                            </p:txEl>
                                          </p:spTgt>
                                        </p:tgtEl>
                                        <p:attrNameLst>
                                          <p:attrName>ppt_h</p:attrName>
                                        </p:attrNameLst>
                                      </p:cBhvr>
                                      <p:tavLst>
                                        <p:tav tm="0">
                                          <p:val>
                                            <p:fltVal val="0"/>
                                          </p:val>
                                        </p:tav>
                                        <p:tav tm="100000">
                                          <p:val>
                                            <p:strVal val="#ppt_h"/>
                                          </p:val>
                                        </p:tav>
                                      </p:tavLst>
                                    </p:anim>
                                    <p:anim calcmode="lin" valueType="num">
                                      <p:cBhvr>
                                        <p:cTn id="36" dur="1000" fill="hold"/>
                                        <p:tgtEl>
                                          <p:spTgt spid="58372">
                                            <p:txEl>
                                              <p:pRg st="5" end="5"/>
                                            </p:txEl>
                                          </p:spTgt>
                                        </p:tgtEl>
                                        <p:attrNameLst>
                                          <p:attrName>style.rotation</p:attrName>
                                        </p:attrNameLst>
                                      </p:cBhvr>
                                      <p:tavLst>
                                        <p:tav tm="0">
                                          <p:val>
                                            <p:fltVal val="90"/>
                                          </p:val>
                                        </p:tav>
                                        <p:tav tm="100000">
                                          <p:val>
                                            <p:fltVal val="0"/>
                                          </p:val>
                                        </p:tav>
                                      </p:tavLst>
                                    </p:anim>
                                    <p:animEffect transition="in" filter="fade">
                                      <p:cBhvr>
                                        <p:cTn id="37" dur="1000"/>
                                        <p:tgtEl>
                                          <p:spTgt spid="58372">
                                            <p:txEl>
                                              <p:pRg st="5" end="5"/>
                                            </p:txEl>
                                          </p:spTgt>
                                        </p:tgtEl>
                                      </p:cBhvr>
                                    </p:animEffect>
                                  </p:childTnLst>
                                </p:cTn>
                              </p:par>
                              <p:par>
                                <p:cTn id="38" presetID="31" presetClass="entr" presetSubtype="0" fill="hold" nodeType="withEffect">
                                  <p:stCondLst>
                                    <p:cond delay="0"/>
                                  </p:stCondLst>
                                  <p:childTnLst>
                                    <p:set>
                                      <p:cBhvr>
                                        <p:cTn id="39" dur="1" fill="hold">
                                          <p:stCondLst>
                                            <p:cond delay="0"/>
                                          </p:stCondLst>
                                        </p:cTn>
                                        <p:tgtEl>
                                          <p:spTgt spid="58372">
                                            <p:txEl>
                                              <p:pRg st="6" end="6"/>
                                            </p:txEl>
                                          </p:spTgt>
                                        </p:tgtEl>
                                        <p:attrNameLst>
                                          <p:attrName>style.visibility</p:attrName>
                                        </p:attrNameLst>
                                      </p:cBhvr>
                                      <p:to>
                                        <p:strVal val="visible"/>
                                      </p:to>
                                    </p:set>
                                    <p:anim calcmode="lin" valueType="num">
                                      <p:cBhvr>
                                        <p:cTn id="40" dur="1000" fill="hold"/>
                                        <p:tgtEl>
                                          <p:spTgt spid="58372">
                                            <p:txEl>
                                              <p:pRg st="6" end="6"/>
                                            </p:txEl>
                                          </p:spTgt>
                                        </p:tgtEl>
                                        <p:attrNameLst>
                                          <p:attrName>ppt_w</p:attrName>
                                        </p:attrNameLst>
                                      </p:cBhvr>
                                      <p:tavLst>
                                        <p:tav tm="0">
                                          <p:val>
                                            <p:fltVal val="0"/>
                                          </p:val>
                                        </p:tav>
                                        <p:tav tm="100000">
                                          <p:val>
                                            <p:strVal val="#ppt_w"/>
                                          </p:val>
                                        </p:tav>
                                      </p:tavLst>
                                    </p:anim>
                                    <p:anim calcmode="lin" valueType="num">
                                      <p:cBhvr>
                                        <p:cTn id="41" dur="1000" fill="hold"/>
                                        <p:tgtEl>
                                          <p:spTgt spid="58372">
                                            <p:txEl>
                                              <p:pRg st="6" end="6"/>
                                            </p:txEl>
                                          </p:spTgt>
                                        </p:tgtEl>
                                        <p:attrNameLst>
                                          <p:attrName>ppt_h</p:attrName>
                                        </p:attrNameLst>
                                      </p:cBhvr>
                                      <p:tavLst>
                                        <p:tav tm="0">
                                          <p:val>
                                            <p:fltVal val="0"/>
                                          </p:val>
                                        </p:tav>
                                        <p:tav tm="100000">
                                          <p:val>
                                            <p:strVal val="#ppt_h"/>
                                          </p:val>
                                        </p:tav>
                                      </p:tavLst>
                                    </p:anim>
                                    <p:anim calcmode="lin" valueType="num">
                                      <p:cBhvr>
                                        <p:cTn id="42" dur="1000" fill="hold"/>
                                        <p:tgtEl>
                                          <p:spTgt spid="58372">
                                            <p:txEl>
                                              <p:pRg st="6" end="6"/>
                                            </p:txEl>
                                          </p:spTgt>
                                        </p:tgtEl>
                                        <p:attrNameLst>
                                          <p:attrName>style.rotation</p:attrName>
                                        </p:attrNameLst>
                                      </p:cBhvr>
                                      <p:tavLst>
                                        <p:tav tm="0">
                                          <p:val>
                                            <p:fltVal val="90"/>
                                          </p:val>
                                        </p:tav>
                                        <p:tav tm="100000">
                                          <p:val>
                                            <p:fltVal val="0"/>
                                          </p:val>
                                        </p:tav>
                                      </p:tavLst>
                                    </p:anim>
                                    <p:animEffect transition="in" filter="fade">
                                      <p:cBhvr>
                                        <p:cTn id="43" dur="1000"/>
                                        <p:tgtEl>
                                          <p:spTgt spid="58372">
                                            <p:txEl>
                                              <p:pRg st="6" end="6"/>
                                            </p:txEl>
                                          </p:spTgt>
                                        </p:tgtEl>
                                      </p:cBhvr>
                                    </p:animEffect>
                                  </p:childTnLst>
                                </p:cTn>
                              </p:par>
                              <p:par>
                                <p:cTn id="44" presetID="31" presetClass="entr" presetSubtype="0" fill="hold" nodeType="withEffect">
                                  <p:stCondLst>
                                    <p:cond delay="0"/>
                                  </p:stCondLst>
                                  <p:childTnLst>
                                    <p:set>
                                      <p:cBhvr>
                                        <p:cTn id="45" dur="1" fill="hold">
                                          <p:stCondLst>
                                            <p:cond delay="0"/>
                                          </p:stCondLst>
                                        </p:cTn>
                                        <p:tgtEl>
                                          <p:spTgt spid="58372">
                                            <p:txEl>
                                              <p:pRg st="7" end="7"/>
                                            </p:txEl>
                                          </p:spTgt>
                                        </p:tgtEl>
                                        <p:attrNameLst>
                                          <p:attrName>style.visibility</p:attrName>
                                        </p:attrNameLst>
                                      </p:cBhvr>
                                      <p:to>
                                        <p:strVal val="visible"/>
                                      </p:to>
                                    </p:set>
                                    <p:anim calcmode="lin" valueType="num">
                                      <p:cBhvr>
                                        <p:cTn id="46" dur="1000" fill="hold"/>
                                        <p:tgtEl>
                                          <p:spTgt spid="58372">
                                            <p:txEl>
                                              <p:pRg st="7" end="7"/>
                                            </p:txEl>
                                          </p:spTgt>
                                        </p:tgtEl>
                                        <p:attrNameLst>
                                          <p:attrName>ppt_w</p:attrName>
                                        </p:attrNameLst>
                                      </p:cBhvr>
                                      <p:tavLst>
                                        <p:tav tm="0">
                                          <p:val>
                                            <p:fltVal val="0"/>
                                          </p:val>
                                        </p:tav>
                                        <p:tav tm="100000">
                                          <p:val>
                                            <p:strVal val="#ppt_w"/>
                                          </p:val>
                                        </p:tav>
                                      </p:tavLst>
                                    </p:anim>
                                    <p:anim calcmode="lin" valueType="num">
                                      <p:cBhvr>
                                        <p:cTn id="47" dur="1000" fill="hold"/>
                                        <p:tgtEl>
                                          <p:spTgt spid="58372">
                                            <p:txEl>
                                              <p:pRg st="7" end="7"/>
                                            </p:txEl>
                                          </p:spTgt>
                                        </p:tgtEl>
                                        <p:attrNameLst>
                                          <p:attrName>ppt_h</p:attrName>
                                        </p:attrNameLst>
                                      </p:cBhvr>
                                      <p:tavLst>
                                        <p:tav tm="0">
                                          <p:val>
                                            <p:fltVal val="0"/>
                                          </p:val>
                                        </p:tav>
                                        <p:tav tm="100000">
                                          <p:val>
                                            <p:strVal val="#ppt_h"/>
                                          </p:val>
                                        </p:tav>
                                      </p:tavLst>
                                    </p:anim>
                                    <p:anim calcmode="lin" valueType="num">
                                      <p:cBhvr>
                                        <p:cTn id="48" dur="1000" fill="hold"/>
                                        <p:tgtEl>
                                          <p:spTgt spid="58372">
                                            <p:txEl>
                                              <p:pRg st="7" end="7"/>
                                            </p:txEl>
                                          </p:spTgt>
                                        </p:tgtEl>
                                        <p:attrNameLst>
                                          <p:attrName>style.rotation</p:attrName>
                                        </p:attrNameLst>
                                      </p:cBhvr>
                                      <p:tavLst>
                                        <p:tav tm="0">
                                          <p:val>
                                            <p:fltVal val="90"/>
                                          </p:val>
                                        </p:tav>
                                        <p:tav tm="100000">
                                          <p:val>
                                            <p:fltVal val="0"/>
                                          </p:val>
                                        </p:tav>
                                      </p:tavLst>
                                    </p:anim>
                                    <p:animEffect transition="in" filter="fade">
                                      <p:cBhvr>
                                        <p:cTn id="49" dur="1000"/>
                                        <p:tgtEl>
                                          <p:spTgt spid="58372">
                                            <p:txEl>
                                              <p:pRg st="7" end="7"/>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theme/theme1.xml><?xml version="1.0" encoding="utf-8"?>
<a:theme xmlns:a="http://schemas.openxmlformats.org/drawingml/2006/main" name="Custom Design">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1_Custom Design">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2_Custom Design">
  <a:themeElements>
    <a:clrScheme name="Monash Primary">
      <a:dk1>
        <a:sysClr val="windowText" lastClr="000000"/>
      </a:dk1>
      <a:lt1>
        <a:sysClr val="window" lastClr="FFFFFF"/>
      </a:lt1>
      <a:dk2>
        <a:srgbClr val="006DAE"/>
      </a:dk2>
      <a:lt2>
        <a:srgbClr val="CCCCCC"/>
      </a:lt2>
      <a:accent1>
        <a:srgbClr val="FFFFFF"/>
      </a:accent1>
      <a:accent2>
        <a:srgbClr val="FFFFFF"/>
      </a:accent2>
      <a:accent3>
        <a:srgbClr val="FFFFFF"/>
      </a:accent3>
      <a:accent4>
        <a:srgbClr val="FFFFFF"/>
      </a:accent4>
      <a:accent5>
        <a:srgbClr val="FFFFFF"/>
      </a:accent5>
      <a:accent6>
        <a:srgbClr val="FFFFFF"/>
      </a:accent6>
      <a:hlink>
        <a:srgbClr val="FFFFFF"/>
      </a:hlink>
      <a:folHlink>
        <a:srgbClr val="FFFFFF"/>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3_Custom Design">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Lst>
    <a:ext uri="{05A4C25C-085E-4340-85A3-A5531E510DB2}">
      <thm15:themeFamily xmlns:thm15="http://schemas.microsoft.com/office/thememl/2012/main" name="Office Theme" id="{62F939B6-93AF-4DB8-9C6B-D6C7DFDC589F}" vid="{4A3C46E8-61CC-4603-A589-7422A47A8E4A}"/>
    </a:ext>
  </a:extLst>
</a:theme>
</file>

<file path=ppt/theme/theme5.xml><?xml version="1.0" encoding="utf-8"?>
<a:theme xmlns:a="http://schemas.openxmlformats.org/drawingml/2006/main" name="4_Custom Design">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Lst>
    <a:ext uri="{05A4C25C-085E-4340-85A3-A5531E510DB2}">
      <thm15:themeFamily xmlns:thm15="http://schemas.microsoft.com/office/thememl/2012/main" name="Office Theme" id="{62F939B6-93AF-4DB8-9C6B-D6C7DFDC589F}" vid="{4A3C46E8-61CC-4603-A589-7422A47A8E4A}"/>
    </a:ext>
  </a:extLst>
</a:theme>
</file>

<file path=ppt/theme/theme6.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FNEMasterTemplateForThemePreview.pptx</Template>
  <TotalTime>0</TotalTime>
  <Words>6974</Words>
  <Application>WPS Presentation</Application>
  <PresentationFormat>On-screen Show (16:9)</PresentationFormat>
  <Paragraphs>364</Paragraphs>
  <Slides>19</Slides>
  <Notes>9</Notes>
  <HiddenSlides>0</HiddenSlides>
  <MMClips>0</MMClips>
  <ScaleCrop>false</ScaleCrop>
  <HeadingPairs>
    <vt:vector size="6" baseType="variant">
      <vt:variant>
        <vt:lpstr>已用的字体</vt:lpstr>
      </vt:variant>
      <vt:variant>
        <vt:i4>13</vt:i4>
      </vt:variant>
      <vt:variant>
        <vt:lpstr>主题</vt:lpstr>
      </vt:variant>
      <vt:variant>
        <vt:i4>5</vt:i4>
      </vt:variant>
      <vt:variant>
        <vt:lpstr>幻灯片标题</vt:lpstr>
      </vt:variant>
      <vt:variant>
        <vt:i4>19</vt:i4>
      </vt:variant>
    </vt:vector>
  </HeadingPairs>
  <TitlesOfParts>
    <vt:vector size="37" baseType="lpstr">
      <vt:lpstr>Arial</vt:lpstr>
      <vt:lpstr>SimSun</vt:lpstr>
      <vt:lpstr>Wingdings</vt:lpstr>
      <vt:lpstr>Arial Narrow</vt:lpstr>
      <vt:lpstr>Arial</vt:lpstr>
      <vt:lpstr>Arial Narrow</vt:lpstr>
      <vt:lpstr>Tahoma</vt:lpstr>
      <vt:lpstr>MS PGothic</vt:lpstr>
      <vt:lpstr>Times New Roman</vt:lpstr>
      <vt:lpstr>Microsoft YaHei</vt:lpstr>
      <vt:lpstr>Calibri</vt:lpstr>
      <vt:lpstr>Euphemia</vt:lpstr>
      <vt:lpstr>Segoe Print</vt:lpstr>
      <vt:lpstr>Custom Design</vt:lpstr>
      <vt:lpstr>1_Custom Design</vt:lpstr>
      <vt:lpstr>2_Custom Design</vt:lpstr>
      <vt:lpstr>3_Custom Design</vt:lpstr>
      <vt:lpstr>4_Custom Design</vt:lpstr>
      <vt:lpstr>PowerPoint 演示文稿</vt:lpstr>
      <vt:lpstr>Negotiation</vt:lpstr>
      <vt:lpstr>Honeymoon negotiation</vt:lpstr>
      <vt:lpstr>Negotiation</vt:lpstr>
      <vt:lpstr>Negotiation issue structure</vt:lpstr>
      <vt:lpstr>Negotiation issue structure</vt:lpstr>
      <vt:lpstr>Negotiation game plan</vt:lpstr>
      <vt:lpstr>PowerPoint 演示文稿</vt:lpstr>
      <vt:lpstr>PowerPoint 演示文稿</vt:lpstr>
      <vt:lpstr>Negotiation techniques: make an aggressive first offer</vt:lpstr>
      <vt:lpstr>Negotiation techniques: ask for and give concessions</vt:lpstr>
      <vt:lpstr>Negotiation techniques: cooperation and information sharing</vt:lpstr>
      <vt:lpstr>PowerPoint 演示文稿</vt:lpstr>
      <vt:lpstr>PowerPoint 演示文稿</vt:lpstr>
      <vt:lpstr>PowerPoint 演示文稿</vt:lpstr>
      <vt:lpstr>Honeymoon negotiation</vt:lpstr>
      <vt:lpstr>PowerPoint 演示文稿</vt:lpstr>
      <vt:lpstr>PowerPoint 演示文稿</vt:lpstr>
      <vt:lpstr>Third-Party Conflict Resolution</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FileNewTemplate</dc:title>
  <dc:creator>Diana</dc:creator>
  <cp:lastModifiedBy>jgu</cp:lastModifiedBy>
  <cp:revision>318</cp:revision>
  <dcterms:created xsi:type="dcterms:W3CDTF">2010-04-12T23:12:00Z</dcterms:created>
  <dcterms:modified xsi:type="dcterms:W3CDTF">2017-05-02T04:37:16Z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0x0101000DE64AEEDD9B7A4D93545ACBE97D4615</vt:lpwstr>
  </property>
  <property fmtid="{D5CDD505-2E9C-101B-9397-08002B2CF9AE}" pid="3" name="KSOProductBuildVer">
    <vt:lpwstr>1033-10.2.0.5820</vt:lpwstr>
  </property>
</Properties>
</file>