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67" r:id="rId4"/>
    <p:sldMasterId id="2147493479" r:id="rId5"/>
    <p:sldMasterId id="2147493491" r:id="rId6"/>
    <p:sldMasterId id="2147493503" r:id="rId7"/>
    <p:sldMasterId id="2147493515" r:id="rId8"/>
  </p:sldMasterIdLst>
  <p:notesMasterIdLst>
    <p:notesMasterId r:id="rId30"/>
  </p:notesMasterIdLst>
  <p:sldIdLst>
    <p:sldId id="265" r:id="rId9"/>
    <p:sldId id="505" r:id="rId10"/>
    <p:sldId id="565" r:id="rId11"/>
    <p:sldId id="504" r:id="rId12"/>
    <p:sldId id="509" r:id="rId13"/>
    <p:sldId id="512" r:id="rId14"/>
    <p:sldId id="567" r:id="rId15"/>
    <p:sldId id="523" r:id="rId16"/>
    <p:sldId id="524" r:id="rId17"/>
    <p:sldId id="564" r:id="rId18"/>
    <p:sldId id="563" r:id="rId19"/>
    <p:sldId id="533" r:id="rId20"/>
    <p:sldId id="554" r:id="rId21"/>
    <p:sldId id="559" r:id="rId22"/>
    <p:sldId id="558" r:id="rId23"/>
    <p:sldId id="561" r:id="rId24"/>
    <p:sldId id="562" r:id="rId25"/>
    <p:sldId id="537" r:id="rId26"/>
    <p:sldId id="539" r:id="rId27"/>
    <p:sldId id="568" r:id="rId28"/>
    <p:sldId id="569" r:id="rId2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2">
          <p15:clr>
            <a:srgbClr val="A4A3A4"/>
          </p15:clr>
        </p15:guide>
        <p15:guide id="2" orient="horz" pos="3018">
          <p15:clr>
            <a:srgbClr val="A4A3A4"/>
          </p15:clr>
        </p15:guide>
        <p15:guide id="3" orient="horz" pos="202">
          <p15:clr>
            <a:srgbClr val="A4A3A4"/>
          </p15:clr>
        </p15:guide>
        <p15:guide id="4" orient="horz" pos="681">
          <p15:clr>
            <a:srgbClr val="A4A3A4"/>
          </p15:clr>
        </p15:guide>
        <p15:guide id="5" orient="horz" pos="1277">
          <p15:clr>
            <a:srgbClr val="A4A3A4"/>
          </p15:clr>
        </p15:guide>
        <p15:guide id="6" orient="horz" pos="1457">
          <p15:clr>
            <a:srgbClr val="A4A3A4"/>
          </p15:clr>
        </p15:guide>
        <p15:guide id="7" orient="horz" pos="1575">
          <p15:clr>
            <a:srgbClr val="A4A3A4"/>
          </p15:clr>
        </p15:guide>
        <p15:guide id="8" orient="horz" pos="1749">
          <p15:clr>
            <a:srgbClr val="A4A3A4"/>
          </p15:clr>
        </p15:guide>
        <p15:guide id="9" orient="horz" pos="2480">
          <p15:clr>
            <a:srgbClr val="A4A3A4"/>
          </p15:clr>
        </p15:guide>
        <p15:guide id="10" orient="horz" pos="1153">
          <p15:clr>
            <a:srgbClr val="A4A3A4"/>
          </p15:clr>
        </p15:guide>
        <p15:guide id="11" orient="horz" pos="338">
          <p15:clr>
            <a:srgbClr val="A4A3A4"/>
          </p15:clr>
        </p15:guide>
        <p15:guide id="12" orient="horz" pos="200">
          <p15:clr>
            <a:srgbClr val="A4A3A4"/>
          </p15:clr>
        </p15:guide>
        <p15:guide id="13" orient="horz" pos="2013">
          <p15:clr>
            <a:srgbClr val="A4A3A4"/>
          </p15:clr>
        </p15:guide>
        <p15:guide id="14" orient="horz" pos="532">
          <p15:clr>
            <a:srgbClr val="A4A3A4"/>
          </p15:clr>
        </p15:guide>
        <p15:guide id="15" pos="235">
          <p15:clr>
            <a:srgbClr val="A4A3A4"/>
          </p15:clr>
        </p15:guide>
        <p15:guide id="16" pos="26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8080"/>
    <a:srgbClr val="CCCCCC"/>
    <a:srgbClr val="006DA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19" autoAdjust="0"/>
    <p:restoredTop sz="94674"/>
  </p:normalViewPr>
  <p:slideViewPr>
    <p:cSldViewPr snapToGrid="0" snapToObjects="1">
      <p:cViewPr>
        <p:scale>
          <a:sx n="129" d="100"/>
          <a:sy n="129" d="100"/>
        </p:scale>
        <p:origin x="2176" y="768"/>
      </p:cViewPr>
      <p:guideLst>
        <p:guide orient="horz" pos="902"/>
        <p:guide orient="horz" pos="3018"/>
        <p:guide orient="horz" pos="202"/>
        <p:guide orient="horz" pos="681"/>
        <p:guide orient="horz" pos="1277"/>
        <p:guide orient="horz" pos="1457"/>
        <p:guide orient="horz" pos="1575"/>
        <p:guide orient="horz" pos="1749"/>
        <p:guide orient="horz" pos="2480"/>
        <p:guide orient="horz" pos="1153"/>
        <p:guide orient="horz" pos="338"/>
        <p:guide orient="horz" pos="200"/>
        <p:guide orient="horz" pos="2013"/>
        <p:guide orient="horz" pos="532"/>
        <p:guide pos="235"/>
        <p:guide pos="263"/>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88" d="100"/>
          <a:sy n="88" d="100"/>
        </p:scale>
        <p:origin x="3822" y="90"/>
      </p:cViewPr>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1.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5E0994-EEBB-4F3C-85CF-142CB547D677}" type="datetimeFigureOut">
              <a:rPr lang="en-AU" smtClean="0"/>
              <a:t>11/9/17</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51C9E-A3A2-4416-A988-14420E760D2E}" type="slidenum">
              <a:rPr lang="en-AU" smtClean="0"/>
              <a:t>‹#›</a:t>
            </a:fld>
            <a:endParaRPr lang="en-AU"/>
          </a:p>
        </p:txBody>
      </p:sp>
    </p:spTree>
    <p:extLst>
      <p:ext uri="{BB962C8B-B14F-4D97-AF65-F5344CB8AC3E}">
        <p14:creationId xmlns:p14="http://schemas.microsoft.com/office/powerpoint/2010/main" val="386475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438">
              <a:defRPr sz="2400" b="1">
                <a:solidFill>
                  <a:schemeClr val="tx1"/>
                </a:solidFill>
                <a:latin typeface="Times New Roman" panose="02020603050405020304" pitchFamily="18" charset="0"/>
              </a:defRPr>
            </a:lvl1pPr>
            <a:lvl2pPr marL="742950" indent="-285750" defTabSz="960438">
              <a:defRPr sz="2400" b="1">
                <a:solidFill>
                  <a:schemeClr val="tx1"/>
                </a:solidFill>
                <a:latin typeface="Times New Roman" panose="02020603050405020304" pitchFamily="18" charset="0"/>
              </a:defRPr>
            </a:lvl2pPr>
            <a:lvl3pPr marL="1143000" indent="-228600" defTabSz="960438">
              <a:defRPr sz="2400" b="1">
                <a:solidFill>
                  <a:schemeClr val="tx1"/>
                </a:solidFill>
                <a:latin typeface="Times New Roman" panose="02020603050405020304" pitchFamily="18" charset="0"/>
              </a:defRPr>
            </a:lvl3pPr>
            <a:lvl4pPr marL="1600200" indent="-228600" defTabSz="960438">
              <a:defRPr sz="2400" b="1">
                <a:solidFill>
                  <a:schemeClr val="tx1"/>
                </a:solidFill>
                <a:latin typeface="Times New Roman" panose="02020603050405020304" pitchFamily="18" charset="0"/>
              </a:defRPr>
            </a:lvl4pPr>
            <a:lvl5pPr marL="2057400" indent="-228600" defTabSz="960438">
              <a:defRPr sz="2400" b="1">
                <a:solidFill>
                  <a:schemeClr val="tx1"/>
                </a:solidFill>
                <a:latin typeface="Times New Roman" panose="02020603050405020304" pitchFamily="18" charset="0"/>
              </a:defRPr>
            </a:lvl5pPr>
            <a:lvl6pPr marL="2514600" indent="-228600" defTabSz="96043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043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043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0438" eaLnBrk="0" fontAlgn="base" hangingPunct="0">
              <a:spcBef>
                <a:spcPct val="0"/>
              </a:spcBef>
              <a:spcAft>
                <a:spcPct val="0"/>
              </a:spcAft>
              <a:defRPr sz="2400" b="1">
                <a:solidFill>
                  <a:schemeClr val="tx1"/>
                </a:solidFill>
                <a:latin typeface="Times New Roman" panose="02020603050405020304" pitchFamily="18" charset="0"/>
              </a:defRPr>
            </a:lvl9pPr>
          </a:lstStyle>
          <a:p>
            <a:fld id="{4A0AB8DA-00FA-4B81-9706-88ED44EB3D64}" type="slidenum">
              <a:rPr lang="en-CA" altLang="en-US" sz="1200" b="0" smtClean="0">
                <a:latin typeface="Times" panose="02020603050405020304" pitchFamily="18" charset="0"/>
              </a:rPr>
              <a:pPr/>
              <a:t>5</a:t>
            </a:fld>
            <a:endParaRPr lang="en-CA" altLang="en-US" sz="1200" b="0">
              <a:latin typeface="Times" panose="02020603050405020304" pitchFamily="18"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xfrm>
            <a:off x="914400" y="4343400"/>
            <a:ext cx="52578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Material pertinent to this discussion is found under </a:t>
            </a:r>
            <a:r>
              <a:rPr lang="en-US" altLang="zh-TW">
                <a:latin typeface="Arial" panose="020B0604020202020204" pitchFamily="34" charset="0"/>
              </a:rPr>
              <a:t>“</a:t>
            </a:r>
            <a:r>
              <a:rPr lang="en-US" altLang="zh-TW"/>
              <a:t>Values.</a:t>
            </a:r>
            <a:r>
              <a:rPr lang="en-US" altLang="zh-TW">
                <a:latin typeface="Arial" panose="020B0604020202020204" pitchFamily="34" charset="0"/>
              </a:rPr>
              <a:t>”</a:t>
            </a:r>
            <a:endParaRPr lang="en-CA" altLang="en-US">
              <a:ea typeface="新細明體" pitchFamily="18" charset="-120"/>
            </a:endParaRPr>
          </a:p>
          <a:p>
            <a:pPr eaLnBrk="1" hangingPunct="1"/>
            <a:endParaRPr lang="en-US" altLang="en-US">
              <a:ea typeface="新細明體" pitchFamily="18" charset="-120"/>
            </a:endParaRPr>
          </a:p>
          <a:p>
            <a:pPr eaLnBrk="1" hangingPunct="1"/>
            <a:endParaRPr lang="en-CA" altLang="en-US"/>
          </a:p>
        </p:txBody>
      </p:sp>
    </p:spTree>
    <p:extLst>
      <p:ext uri="{BB962C8B-B14F-4D97-AF65-F5344CB8AC3E}">
        <p14:creationId xmlns:p14="http://schemas.microsoft.com/office/powerpoint/2010/main" val="1435330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438">
              <a:defRPr sz="2400" b="1">
                <a:solidFill>
                  <a:schemeClr val="tx1"/>
                </a:solidFill>
                <a:latin typeface="Times New Roman" panose="02020603050405020304" pitchFamily="18" charset="0"/>
              </a:defRPr>
            </a:lvl1pPr>
            <a:lvl2pPr marL="742950" indent="-285750" defTabSz="960438">
              <a:defRPr sz="2400" b="1">
                <a:solidFill>
                  <a:schemeClr val="tx1"/>
                </a:solidFill>
                <a:latin typeface="Times New Roman" panose="02020603050405020304" pitchFamily="18" charset="0"/>
              </a:defRPr>
            </a:lvl2pPr>
            <a:lvl3pPr marL="1143000" indent="-228600" defTabSz="960438">
              <a:defRPr sz="2400" b="1">
                <a:solidFill>
                  <a:schemeClr val="tx1"/>
                </a:solidFill>
                <a:latin typeface="Times New Roman" panose="02020603050405020304" pitchFamily="18" charset="0"/>
              </a:defRPr>
            </a:lvl3pPr>
            <a:lvl4pPr marL="1600200" indent="-228600" defTabSz="960438">
              <a:defRPr sz="2400" b="1">
                <a:solidFill>
                  <a:schemeClr val="tx1"/>
                </a:solidFill>
                <a:latin typeface="Times New Roman" panose="02020603050405020304" pitchFamily="18" charset="0"/>
              </a:defRPr>
            </a:lvl4pPr>
            <a:lvl5pPr marL="2057400" indent="-228600" defTabSz="960438">
              <a:defRPr sz="2400" b="1">
                <a:solidFill>
                  <a:schemeClr val="tx1"/>
                </a:solidFill>
                <a:latin typeface="Times New Roman" panose="02020603050405020304" pitchFamily="18" charset="0"/>
              </a:defRPr>
            </a:lvl5pPr>
            <a:lvl6pPr marL="2514600" indent="-228600" defTabSz="960438"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defTabSz="960438"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defTabSz="960438"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defTabSz="960438" eaLnBrk="0" fontAlgn="base" hangingPunct="0">
              <a:spcBef>
                <a:spcPct val="0"/>
              </a:spcBef>
              <a:spcAft>
                <a:spcPct val="0"/>
              </a:spcAft>
              <a:defRPr sz="2400" b="1">
                <a:solidFill>
                  <a:schemeClr val="tx1"/>
                </a:solidFill>
                <a:latin typeface="Times New Roman" panose="02020603050405020304" pitchFamily="18" charset="0"/>
              </a:defRPr>
            </a:lvl9pPr>
          </a:lstStyle>
          <a:p>
            <a:fld id="{4A0AB8DA-00FA-4B81-9706-88ED44EB3D64}" type="slidenum">
              <a:rPr lang="en-CA" altLang="en-US" sz="1200" b="0" smtClean="0">
                <a:latin typeface="Times" panose="02020603050405020304" pitchFamily="18" charset="0"/>
              </a:rPr>
              <a:pPr/>
              <a:t>7</a:t>
            </a:fld>
            <a:endParaRPr lang="en-CA" altLang="en-US" sz="1200" b="0">
              <a:latin typeface="Times" panose="02020603050405020304" pitchFamily="18"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xfrm>
            <a:off x="914400" y="4343400"/>
            <a:ext cx="52578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Material pertinent to this discussion is found under </a:t>
            </a:r>
            <a:r>
              <a:rPr lang="en-US" altLang="zh-TW">
                <a:latin typeface="Arial" panose="020B0604020202020204" pitchFamily="34" charset="0"/>
              </a:rPr>
              <a:t>“</a:t>
            </a:r>
            <a:r>
              <a:rPr lang="en-US" altLang="zh-TW"/>
              <a:t>Values.</a:t>
            </a:r>
            <a:r>
              <a:rPr lang="en-US" altLang="zh-TW">
                <a:latin typeface="Arial" panose="020B0604020202020204" pitchFamily="34" charset="0"/>
              </a:rPr>
              <a:t>”</a:t>
            </a:r>
            <a:endParaRPr lang="en-CA" altLang="en-US">
              <a:ea typeface="新細明體" pitchFamily="18" charset="-120"/>
            </a:endParaRPr>
          </a:p>
          <a:p>
            <a:pPr eaLnBrk="1" hangingPunct="1"/>
            <a:endParaRPr lang="en-US" altLang="en-US">
              <a:ea typeface="新細明體" pitchFamily="18" charset="-120"/>
            </a:endParaRPr>
          </a:p>
          <a:p>
            <a:pPr eaLnBrk="1" hangingPunct="1"/>
            <a:endParaRPr lang="en-CA" altLang="en-US"/>
          </a:p>
        </p:txBody>
      </p:sp>
    </p:spTree>
    <p:extLst>
      <p:ext uri="{BB962C8B-B14F-4D97-AF65-F5344CB8AC3E}">
        <p14:creationId xmlns:p14="http://schemas.microsoft.com/office/powerpoint/2010/main" val="1451462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051C9E-A3A2-4416-A988-14420E760D2E}" type="slidenum">
              <a:rPr lang="en-AU" smtClean="0"/>
              <a:t>9</a:t>
            </a:fld>
            <a:endParaRPr lang="en-AU"/>
          </a:p>
        </p:txBody>
      </p:sp>
    </p:spTree>
    <p:extLst>
      <p:ext uri="{BB962C8B-B14F-4D97-AF65-F5344CB8AC3E}">
        <p14:creationId xmlns:p14="http://schemas.microsoft.com/office/powerpoint/2010/main" val="190231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051C9E-A3A2-4416-A988-14420E760D2E}" type="slidenum">
              <a:rPr lang="en-AU" smtClean="0"/>
              <a:t>10</a:t>
            </a:fld>
            <a:endParaRPr lang="en-AU"/>
          </a:p>
        </p:txBody>
      </p:sp>
    </p:spTree>
    <p:extLst>
      <p:ext uri="{BB962C8B-B14F-4D97-AF65-F5344CB8AC3E}">
        <p14:creationId xmlns:p14="http://schemas.microsoft.com/office/powerpoint/2010/main" val="117244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4767263"/>
            <a:ext cx="2133600" cy="274637"/>
          </a:xfrm>
          <a:prstGeom prst="rect">
            <a:avLst/>
          </a:prstGeom>
        </p:spPr>
        <p:txBody>
          <a:bodyPr/>
          <a:lstStyle/>
          <a:p>
            <a:fld id="{24D7381B-9E71-0E48-AD4B-6C8B2D964AA8}" type="slidenum">
              <a:rPr lang="en-US" smtClean="0"/>
              <a:t>‹#›</a:t>
            </a:fld>
            <a:endParaRPr lang="en-US"/>
          </a:p>
        </p:txBody>
      </p:sp>
      <p:sp>
        <p:nvSpPr>
          <p:cNvPr id="10" name="Text Placeholder 9"/>
          <p:cNvSpPr>
            <a:spLocks noGrp="1"/>
          </p:cNvSpPr>
          <p:nvPr>
            <p:ph type="body" sz="quarter" idx="15" hasCustomPrompt="1"/>
          </p:nvPr>
        </p:nvSpPr>
        <p:spPr>
          <a:xfrm>
            <a:off x="276543" y="1884363"/>
            <a:ext cx="6088696" cy="487362"/>
          </a:xfrm>
          <a:prstGeom prst="rect">
            <a:avLst/>
          </a:prstGeom>
        </p:spPr>
        <p:txBody>
          <a:bodyPr vert="horz"/>
          <a:lstStyle>
            <a:lvl1pPr marL="0" indent="0" algn="l">
              <a:buNone/>
              <a:defRPr sz="3000">
                <a:solidFill>
                  <a:schemeClr val="tx1"/>
                </a:solidFill>
                <a:latin typeface="Arial Narrow"/>
                <a:cs typeface="Arial Narrow"/>
              </a:defRPr>
            </a:lvl1pPr>
          </a:lstStyle>
          <a:p>
            <a:pPr algn="l"/>
            <a:r>
              <a:rPr lang="en-US" sz="3000" dirty="0">
                <a:solidFill>
                  <a:schemeClr val="tx1"/>
                </a:solidFill>
                <a:latin typeface="Arial Narrow"/>
                <a:cs typeface="Arial Narrow"/>
              </a:rPr>
              <a:t>TITLE PAGE (30pt Arial Narrow)</a:t>
            </a:r>
          </a:p>
        </p:txBody>
      </p:sp>
      <p:sp>
        <p:nvSpPr>
          <p:cNvPr id="12" name="Text Placeholder 11"/>
          <p:cNvSpPr>
            <a:spLocks noGrp="1"/>
          </p:cNvSpPr>
          <p:nvPr>
            <p:ph type="body" sz="quarter" idx="16" hasCustomPrompt="1"/>
          </p:nvPr>
        </p:nvSpPr>
        <p:spPr>
          <a:xfrm>
            <a:off x="276542" y="2646680"/>
            <a:ext cx="6088697" cy="487363"/>
          </a:xfrm>
          <a:prstGeom prst="rect">
            <a:avLst/>
          </a:prstGeom>
        </p:spPr>
        <p:txBody>
          <a:bodyPr vert="horz"/>
          <a:lstStyle>
            <a:lvl1pPr marL="0" indent="0" algn="l">
              <a:buNone/>
              <a:defRPr sz="1800" baseline="0">
                <a:solidFill>
                  <a:srgbClr val="000000"/>
                </a:solidFill>
                <a:latin typeface="Arial Narrow"/>
                <a:cs typeface="Arial Narrow"/>
              </a:defRPr>
            </a:lvl1pPr>
          </a:lstStyle>
          <a:p>
            <a:pPr algn="l"/>
            <a:r>
              <a:rPr lang="en-GB" sz="1800" baseline="30000" dirty="0">
                <a:solidFill>
                  <a:srgbClr val="000000"/>
                </a:solidFill>
                <a:latin typeface="Arial Narrow"/>
                <a:cs typeface="Arial Narrow"/>
              </a:rPr>
              <a:t>SUB HEADLINE / PRESENTER (18pt Arial Narrow)</a:t>
            </a:r>
          </a:p>
        </p:txBody>
      </p:sp>
    </p:spTree>
    <p:extLst>
      <p:ext uri="{BB962C8B-B14F-4D97-AF65-F5344CB8AC3E}">
        <p14:creationId xmlns:p14="http://schemas.microsoft.com/office/powerpoint/2010/main" val="3704828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3"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4047214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262110" y="999825"/>
            <a:ext cx="8319621" cy="3225701"/>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10"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5"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1421263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9" name="Content Placeholder 2"/>
          <p:cNvSpPr>
            <a:spLocks noGrp="1"/>
          </p:cNvSpPr>
          <p:nvPr>
            <p:ph sz="half" idx="1"/>
          </p:nvPr>
        </p:nvSpPr>
        <p:spPr>
          <a:xfrm>
            <a:off x="256066" y="1005931"/>
            <a:ext cx="4038600" cy="3089329"/>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10" name="Content Placeholder 3"/>
          <p:cNvSpPr>
            <a:spLocks noGrp="1"/>
          </p:cNvSpPr>
          <p:nvPr>
            <p:ph sz="half" idx="2"/>
          </p:nvPr>
        </p:nvSpPr>
        <p:spPr>
          <a:xfrm>
            <a:off x="4553746" y="1005931"/>
            <a:ext cx="4038600" cy="3089329"/>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6"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33154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Picture Placeholder 2"/>
          <p:cNvSpPr>
            <a:spLocks noGrp="1"/>
          </p:cNvSpPr>
          <p:nvPr>
            <p:ph type="pic" idx="15"/>
          </p:nvPr>
        </p:nvSpPr>
        <p:spPr>
          <a:xfrm>
            <a:off x="3197172" y="996950"/>
            <a:ext cx="5511828" cy="2998993"/>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Content Placeholder 2"/>
          <p:cNvSpPr>
            <a:spLocks noGrp="1"/>
          </p:cNvSpPr>
          <p:nvPr>
            <p:ph idx="14"/>
          </p:nvPr>
        </p:nvSpPr>
        <p:spPr>
          <a:xfrm>
            <a:off x="261414" y="996950"/>
            <a:ext cx="2484666" cy="2998993"/>
          </a:xfrm>
          <a:prstGeom prst="rect">
            <a:avLst/>
          </a:prstGeom>
        </p:spPr>
        <p:txBody>
          <a:bodyPr/>
          <a:lstStyle>
            <a:lvl1pPr marL="342900" indent="-342900">
              <a:buFont typeface="Wingdings" charset="2"/>
              <a:buChar char="§"/>
              <a:defRPr sz="2400">
                <a:latin typeface="Arial"/>
                <a:cs typeface="Arial"/>
              </a:defRPr>
            </a:lvl1pPr>
            <a:lvl2pPr>
              <a:defRPr sz="2000"/>
            </a:lvl2pPr>
            <a:lvl3pPr marL="1143000" indent="-228600">
              <a:buFont typeface="Wingdings" charset="2"/>
              <a:buChar char="§"/>
              <a:defRPr sz="1800"/>
            </a:lvl3pPr>
            <a:lvl4pPr>
              <a:defRPr sz="1600"/>
            </a:lvl4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11"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6"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1349731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Picture Placeholder 2"/>
          <p:cNvSpPr>
            <a:spLocks noGrp="1"/>
          </p:cNvSpPr>
          <p:nvPr>
            <p:ph type="pic" idx="1"/>
          </p:nvPr>
        </p:nvSpPr>
        <p:spPr>
          <a:xfrm>
            <a:off x="377508" y="1001432"/>
            <a:ext cx="8288662" cy="3063901"/>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2"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5"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1777807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74003" y="1885633"/>
            <a:ext cx="3449637" cy="1066800"/>
          </a:xfrm>
          <a:prstGeom prst="rect">
            <a:avLst/>
          </a:prstGeom>
        </p:spPr>
        <p:txBody>
          <a:bodyPr vert="horz"/>
          <a:lstStyle>
            <a:lvl1pPr marL="0" indent="0">
              <a:buNone/>
              <a:defRPr sz="3000">
                <a:solidFill>
                  <a:srgbClr val="000000"/>
                </a:solidFill>
                <a:latin typeface="Arial Narrow"/>
                <a:cs typeface="Arial Narrow"/>
              </a:defRPr>
            </a:lvl1pPr>
          </a:lstStyle>
          <a:p>
            <a:r>
              <a:rPr lang="en-US" sz="3000" dirty="0">
                <a:solidFill>
                  <a:srgbClr val="000000"/>
                </a:solidFill>
              </a:rPr>
              <a:t>SECTION BREAK 2 </a:t>
            </a:r>
            <a:br>
              <a:rPr lang="en-US" sz="3000" dirty="0">
                <a:solidFill>
                  <a:srgbClr val="000000"/>
                </a:solidFill>
              </a:rPr>
            </a:br>
            <a:r>
              <a:rPr lang="en-US" sz="3000" dirty="0">
                <a:solidFill>
                  <a:srgbClr val="000000"/>
                </a:solidFill>
              </a:rPr>
              <a:t>(30pt Arial Narrow)</a:t>
            </a:r>
          </a:p>
        </p:txBody>
      </p:sp>
    </p:spTree>
    <p:extLst>
      <p:ext uri="{BB962C8B-B14F-4D97-AF65-F5344CB8AC3E}">
        <p14:creationId xmlns:p14="http://schemas.microsoft.com/office/powerpoint/2010/main" val="821611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74320" y="1887378"/>
            <a:ext cx="4097338" cy="1028541"/>
          </a:xfrm>
          <a:prstGeom prst="rect">
            <a:avLst/>
          </a:prstGeom>
        </p:spPr>
        <p:txBody>
          <a:bodyPr vert="horz"/>
          <a:lstStyle>
            <a:lvl1pPr marL="0" indent="0">
              <a:buNone/>
              <a:defRPr sz="3000">
                <a:solidFill>
                  <a:srgbClr val="FFFFFF"/>
                </a:solidFill>
                <a:latin typeface="Arial Narrow"/>
                <a:cs typeface="Arial Narrow"/>
              </a:defRPr>
            </a:lvl1pPr>
          </a:lstStyle>
          <a:p>
            <a:r>
              <a:rPr lang="en-US" sz="3000" dirty="0">
                <a:solidFill>
                  <a:srgbClr val="FFFFFF"/>
                </a:solidFill>
              </a:rPr>
              <a:t>SECTION BREAK 1 </a:t>
            </a:r>
            <a:br>
              <a:rPr lang="en-US" sz="3000" dirty="0">
                <a:solidFill>
                  <a:srgbClr val="FFFFFF"/>
                </a:solidFill>
              </a:rPr>
            </a:br>
            <a:r>
              <a:rPr lang="en-US" sz="3000" dirty="0">
                <a:solidFill>
                  <a:srgbClr val="FFFFFF"/>
                </a:solidFill>
              </a:rPr>
              <a:t>(30pt Arial Narrow)</a:t>
            </a:r>
          </a:p>
        </p:txBody>
      </p:sp>
    </p:spTree>
    <p:extLst>
      <p:ext uri="{BB962C8B-B14F-4D97-AF65-F5344CB8AC3E}">
        <p14:creationId xmlns:p14="http://schemas.microsoft.com/office/powerpoint/2010/main" val="3364147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Tree>
    <p:extLst>
      <p:ext uri="{BB962C8B-B14F-4D97-AF65-F5344CB8AC3E}">
        <p14:creationId xmlns:p14="http://schemas.microsoft.com/office/powerpoint/2010/main" val="900774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3"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
        <p:nvSpPr>
          <p:cNvPr id="6" name="Content Placeholder 2"/>
          <p:cNvSpPr>
            <a:spLocks noGrp="1"/>
          </p:cNvSpPr>
          <p:nvPr>
            <p:ph sz="half" idx="1"/>
          </p:nvPr>
        </p:nvSpPr>
        <p:spPr>
          <a:xfrm>
            <a:off x="254318" y="1319865"/>
            <a:ext cx="8319621" cy="3225701"/>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Tree>
    <p:extLst>
      <p:ext uri="{BB962C8B-B14F-4D97-AF65-F5344CB8AC3E}">
        <p14:creationId xmlns:p14="http://schemas.microsoft.com/office/powerpoint/2010/main" val="3812905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
        <p:nvSpPr>
          <p:cNvPr id="5" name="Content Placeholder 2"/>
          <p:cNvSpPr>
            <a:spLocks noGrp="1"/>
          </p:cNvSpPr>
          <p:nvPr>
            <p:ph sz="half" idx="1"/>
          </p:nvPr>
        </p:nvSpPr>
        <p:spPr>
          <a:xfrm>
            <a:off x="256066" y="1305651"/>
            <a:ext cx="4038600" cy="3089329"/>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6" name="Content Placeholder 3"/>
          <p:cNvSpPr>
            <a:spLocks noGrp="1"/>
          </p:cNvSpPr>
          <p:nvPr>
            <p:ph sz="half" idx="2"/>
          </p:nvPr>
        </p:nvSpPr>
        <p:spPr>
          <a:xfrm>
            <a:off x="4447066" y="1305651"/>
            <a:ext cx="4038600" cy="3089329"/>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Tree>
    <p:extLst>
      <p:ext uri="{BB962C8B-B14F-4D97-AF65-F5344CB8AC3E}">
        <p14:creationId xmlns:p14="http://schemas.microsoft.com/office/powerpoint/2010/main" val="2445286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
        <p:nvSpPr>
          <p:cNvPr id="5" name="Picture Placeholder 2"/>
          <p:cNvSpPr>
            <a:spLocks noGrp="1"/>
          </p:cNvSpPr>
          <p:nvPr>
            <p:ph type="pic" idx="15"/>
          </p:nvPr>
        </p:nvSpPr>
        <p:spPr>
          <a:xfrm>
            <a:off x="3090492" y="1301750"/>
            <a:ext cx="5511828" cy="2998993"/>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Content Placeholder 2"/>
          <p:cNvSpPr>
            <a:spLocks noGrp="1"/>
          </p:cNvSpPr>
          <p:nvPr>
            <p:ph idx="14"/>
          </p:nvPr>
        </p:nvSpPr>
        <p:spPr>
          <a:xfrm>
            <a:off x="261414" y="1301750"/>
            <a:ext cx="2484666" cy="2998993"/>
          </a:xfrm>
          <a:prstGeom prst="rect">
            <a:avLst/>
          </a:prstGeom>
        </p:spPr>
        <p:txBody>
          <a:bodyPr/>
          <a:lstStyle>
            <a:lvl1pPr marL="342900" indent="-342900">
              <a:buFont typeface="Wingdings" charset="2"/>
              <a:buChar char="§"/>
              <a:defRPr sz="2400">
                <a:latin typeface="Arial"/>
                <a:cs typeface="Arial"/>
              </a:defRPr>
            </a:lvl1pPr>
            <a:lvl2pPr>
              <a:defRPr sz="2000"/>
            </a:lvl2pPr>
            <a:lvl3pPr marL="1143000" indent="-228600">
              <a:buFont typeface="Wingdings" charset="2"/>
              <a:buChar char="§"/>
              <a:defRPr sz="1800"/>
            </a:lvl3pPr>
            <a:lvl4pPr>
              <a:defRPr sz="1600"/>
            </a:lvl4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Tree>
    <p:extLst>
      <p:ext uri="{BB962C8B-B14F-4D97-AF65-F5344CB8AC3E}">
        <p14:creationId xmlns:p14="http://schemas.microsoft.com/office/powerpoint/2010/main" val="3238253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
        <p:nvSpPr>
          <p:cNvPr id="5" name="Picture Placeholder 2"/>
          <p:cNvSpPr>
            <a:spLocks noGrp="1"/>
          </p:cNvSpPr>
          <p:nvPr>
            <p:ph type="pic" idx="1"/>
          </p:nvPr>
        </p:nvSpPr>
        <p:spPr>
          <a:xfrm>
            <a:off x="377508" y="1438312"/>
            <a:ext cx="8288662" cy="3063901"/>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3827281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0"/>
            <a:ext cx="6781800" cy="12001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762000" y="514350"/>
            <a:ext cx="7543800" cy="29146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48400" y="4656582"/>
            <a:ext cx="2133600" cy="273844"/>
          </a:xfrm>
          <a:prstGeom prst="rect">
            <a:avLst/>
          </a:prstGeom>
        </p:spPr>
        <p:txBody>
          <a:bodyPr/>
          <a:lstStyle/>
          <a:p>
            <a:fld id="{1D8BD707-D9CF-40AE-B4C6-C98DA3205C09}" type="datetimeFigureOut">
              <a:rPr lang="en-US" smtClean="0"/>
              <a:pPr/>
              <a:t>9/11/17</a:t>
            </a:fld>
            <a:endParaRPr lang="en-US"/>
          </a:p>
        </p:txBody>
      </p:sp>
      <p:sp>
        <p:nvSpPr>
          <p:cNvPr id="5" name="Footer Placeholder 4"/>
          <p:cNvSpPr>
            <a:spLocks noGrp="1"/>
          </p:cNvSpPr>
          <p:nvPr>
            <p:ph type="ftr" sz="quarter" idx="11"/>
          </p:nvPr>
        </p:nvSpPr>
        <p:spPr>
          <a:xfrm>
            <a:off x="762000" y="4656582"/>
            <a:ext cx="4873869"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7620000" y="4265676"/>
            <a:ext cx="762000" cy="273844"/>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47348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theme" Target="../theme/theme2.xml"/><Relationship Id="rId7"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theme" Target="../theme/theme3.xml"/><Relationship Id="rId3" Type="http://schemas.openxmlformats.org/officeDocument/2006/relationships/image" Target="../media/image4.jpg"/></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theme" Target="../theme/theme4.xml"/><Relationship Id="rId3" Type="http://schemas.openxmlformats.org/officeDocument/2006/relationships/image" Target="../media/image5.jp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theme" Target="../theme/theme5.xml"/><Relationship Id="rId8" Type="http://schemas.openxmlformats.org/officeDocument/2006/relationships/image" Target="../media/image6.jpg"/><Relationship Id="rId1" Type="http://schemas.openxmlformats.org/officeDocument/2006/relationships/slideLayout" Target="../slideLayouts/slideLayout9.xml"/><Relationship Id="rId2"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PPT templates-1-widescreen-FINAL.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3" name="TextBox 2"/>
          <p:cNvSpPr txBox="1"/>
          <p:nvPr userDrawn="1"/>
        </p:nvSpPr>
        <p:spPr>
          <a:xfrm>
            <a:off x="5344704" y="261257"/>
            <a:ext cx="1020535" cy="738664"/>
          </a:xfrm>
          <a:prstGeom prst="rect">
            <a:avLst/>
          </a:prstGeom>
          <a:noFill/>
        </p:spPr>
        <p:txBody>
          <a:bodyPr wrap="square" rtlCol="0">
            <a:spAutoFit/>
          </a:bodyPr>
          <a:lstStyle/>
          <a:p>
            <a:r>
              <a:rPr lang="en-AU" sz="1400" b="0" i="0" u="none" strike="noStrike" kern="1200" baseline="0" dirty="0">
                <a:solidFill>
                  <a:srgbClr val="004E86"/>
                </a:solidFill>
                <a:latin typeface="Arial Narrow" panose="020B0606020202030204" pitchFamily="34" charset="0"/>
                <a:ea typeface="+mn-ea"/>
                <a:cs typeface="+mn-cs"/>
              </a:rPr>
              <a:t>MONASH</a:t>
            </a:r>
          </a:p>
          <a:p>
            <a:r>
              <a:rPr lang="en-AU" sz="1400" b="0" i="0" u="none" strike="noStrike" kern="1200" baseline="0" dirty="0">
                <a:solidFill>
                  <a:schemeClr val="tx1"/>
                </a:solidFill>
                <a:latin typeface="Arial Narrow" panose="020B0606020202030204" pitchFamily="34" charset="0"/>
                <a:ea typeface="+mn-ea"/>
                <a:cs typeface="+mn-cs"/>
              </a:rPr>
              <a:t>BUSINESS</a:t>
            </a:r>
          </a:p>
          <a:p>
            <a:r>
              <a:rPr lang="en-AU" sz="1400" b="0" i="0" u="none" strike="noStrike" kern="1200" baseline="0" dirty="0">
                <a:solidFill>
                  <a:schemeClr val="tx1"/>
                </a:solidFill>
                <a:latin typeface="Arial Narrow" panose="020B0606020202030204" pitchFamily="34" charset="0"/>
                <a:ea typeface="+mn-ea"/>
                <a:cs typeface="+mn-cs"/>
              </a:rPr>
              <a:t>SCHOOL</a:t>
            </a:r>
            <a:endParaRPr lang="en-AU" sz="1400" dirty="0">
              <a:latin typeface="Arial Narrow" panose="020B0606020202030204" pitchFamily="34" charset="0"/>
            </a:endParaRPr>
          </a:p>
        </p:txBody>
      </p:sp>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87760" y="4443026"/>
            <a:ext cx="1824988" cy="324237"/>
          </a:xfrm>
          <a:prstGeom prst="rect">
            <a:avLst/>
          </a:prstGeom>
        </p:spPr>
      </p:pic>
    </p:spTree>
    <p:extLst>
      <p:ext uri="{BB962C8B-B14F-4D97-AF65-F5344CB8AC3E}">
        <p14:creationId xmlns:p14="http://schemas.microsoft.com/office/powerpoint/2010/main" val="2572521829"/>
      </p:ext>
    </p:extLst>
  </p:cSld>
  <p:clrMap bg1="lt1" tx1="dk1" bg2="lt2" tx2="dk2" accent1="accent1" accent2="accent2" accent3="accent3" accent4="accent4" accent5="accent5" accent6="accent6" hlink="hlink" folHlink="folHlink"/>
  <p:sldLayoutIdLst>
    <p:sldLayoutId id="2147493468"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PPT templates-1-widescreen-FINAL-4.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3" name="TextBox 2"/>
          <p:cNvSpPr txBox="1"/>
          <p:nvPr userDrawn="1"/>
        </p:nvSpPr>
        <p:spPr>
          <a:xfrm>
            <a:off x="8242344" y="4515757"/>
            <a:ext cx="1020535" cy="530915"/>
          </a:xfrm>
          <a:prstGeom prst="rect">
            <a:avLst/>
          </a:prstGeom>
          <a:noFill/>
        </p:spPr>
        <p:txBody>
          <a:bodyPr wrap="square" rtlCol="0">
            <a:spAutoFit/>
          </a:bodyPr>
          <a:lstStyle/>
          <a:p>
            <a:r>
              <a:rPr lang="en-AU" sz="950" b="0" i="0" u="none" strike="noStrike" kern="1200" baseline="0" dirty="0">
                <a:solidFill>
                  <a:srgbClr val="004E86"/>
                </a:solidFill>
                <a:latin typeface="Arial Narrow" panose="020B0606020202030204" pitchFamily="34" charset="0"/>
                <a:ea typeface="+mn-ea"/>
                <a:cs typeface="+mn-cs"/>
              </a:rPr>
              <a:t>MONASH</a:t>
            </a:r>
          </a:p>
          <a:p>
            <a:r>
              <a:rPr lang="en-AU" sz="950" b="0" i="0" u="none" strike="noStrike" kern="1200" baseline="0" dirty="0">
                <a:solidFill>
                  <a:schemeClr val="tx1"/>
                </a:solidFill>
                <a:latin typeface="Arial Narrow" panose="020B0606020202030204" pitchFamily="34" charset="0"/>
                <a:ea typeface="+mn-ea"/>
                <a:cs typeface="+mn-cs"/>
              </a:rPr>
              <a:t>BUSINESS</a:t>
            </a:r>
          </a:p>
          <a:p>
            <a:r>
              <a:rPr lang="en-AU" sz="950" b="0" i="0" u="none" strike="noStrike" kern="1200" baseline="0" dirty="0">
                <a:solidFill>
                  <a:schemeClr val="tx1"/>
                </a:solidFill>
                <a:latin typeface="Arial Narrow" panose="020B0606020202030204" pitchFamily="34" charset="0"/>
                <a:ea typeface="+mn-ea"/>
                <a:cs typeface="+mn-cs"/>
              </a:rPr>
              <a:t>SCHOOL</a:t>
            </a:r>
            <a:endParaRPr lang="en-AU" sz="950" dirty="0">
              <a:latin typeface="Arial Narrow" panose="020B0606020202030204" pitchFamily="34" charset="0"/>
            </a:endParaRPr>
          </a:p>
        </p:txBody>
      </p:sp>
    </p:spTree>
    <p:extLst>
      <p:ext uri="{BB962C8B-B14F-4D97-AF65-F5344CB8AC3E}">
        <p14:creationId xmlns:p14="http://schemas.microsoft.com/office/powerpoint/2010/main" val="2595501036"/>
      </p:ext>
    </p:extLst>
  </p:cSld>
  <p:clrMap bg1="lt1" tx1="dk1" bg2="lt2" tx2="dk2" accent1="accent1" accent2="accent2" accent3="accent3" accent4="accent4" accent5="accent5" accent6="accent6" hlink="hlink" folHlink="folHlink"/>
  <p:sldLayoutIdLst>
    <p:sldLayoutId id="2147493480" r:id="rId1"/>
    <p:sldLayoutId id="2147493481" r:id="rId2"/>
    <p:sldLayoutId id="2147493482" r:id="rId3"/>
    <p:sldLayoutId id="2147493483" r:id="rId4"/>
    <p:sldLayoutId id="2147493484"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PPT templates-1-widescreen-FINAL-5.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4" name="TextBox 3"/>
          <p:cNvSpPr txBox="1"/>
          <p:nvPr userDrawn="1"/>
        </p:nvSpPr>
        <p:spPr>
          <a:xfrm>
            <a:off x="5344704" y="261257"/>
            <a:ext cx="1020535" cy="738664"/>
          </a:xfrm>
          <a:prstGeom prst="rect">
            <a:avLst/>
          </a:prstGeom>
          <a:noFill/>
        </p:spPr>
        <p:txBody>
          <a:bodyPr wrap="square" rtlCol="0">
            <a:spAutoFit/>
          </a:bodyPr>
          <a:lstStyle/>
          <a:p>
            <a:r>
              <a:rPr lang="en-AU" sz="1400" b="0" i="0" u="none" strike="noStrike" kern="1200" baseline="0" dirty="0">
                <a:solidFill>
                  <a:srgbClr val="004E86"/>
                </a:solidFill>
                <a:latin typeface="Arial Narrow" panose="020B0606020202030204" pitchFamily="34" charset="0"/>
                <a:ea typeface="+mn-ea"/>
                <a:cs typeface="+mn-cs"/>
              </a:rPr>
              <a:t>MONASH</a:t>
            </a:r>
          </a:p>
          <a:p>
            <a:r>
              <a:rPr lang="en-AU" sz="1400" b="0" i="0" u="none" strike="noStrike" kern="1200" baseline="0" dirty="0">
                <a:solidFill>
                  <a:schemeClr val="tx1"/>
                </a:solidFill>
                <a:latin typeface="Arial Narrow" panose="020B0606020202030204" pitchFamily="34" charset="0"/>
                <a:ea typeface="+mn-ea"/>
                <a:cs typeface="+mn-cs"/>
              </a:rPr>
              <a:t>BUSINESS</a:t>
            </a:r>
          </a:p>
          <a:p>
            <a:r>
              <a:rPr lang="en-AU" sz="1400" b="0" i="0" u="none" strike="noStrike" kern="1200" baseline="0" dirty="0">
                <a:solidFill>
                  <a:schemeClr val="tx1"/>
                </a:solidFill>
                <a:latin typeface="Arial Narrow" panose="020B0606020202030204" pitchFamily="34" charset="0"/>
                <a:ea typeface="+mn-ea"/>
                <a:cs typeface="+mn-cs"/>
              </a:rPr>
              <a:t>SCHOOL</a:t>
            </a:r>
            <a:endParaRPr lang="en-AU" sz="1400" dirty="0">
              <a:latin typeface="Arial Narrow" panose="020B0606020202030204" pitchFamily="34" charset="0"/>
            </a:endParaRPr>
          </a:p>
        </p:txBody>
      </p:sp>
    </p:spTree>
    <p:extLst>
      <p:ext uri="{BB962C8B-B14F-4D97-AF65-F5344CB8AC3E}">
        <p14:creationId xmlns:p14="http://schemas.microsoft.com/office/powerpoint/2010/main" val="416146376"/>
      </p:ext>
    </p:extLst>
  </p:cSld>
  <p:clrMap bg1="lt1" tx1="dk1" bg2="lt2" tx2="dk2" accent1="accent1" accent2="accent2" accent3="accent3" accent4="accent4" accent5="accent5" accent6="accent6" hlink="hlink" folHlink="folHlink"/>
  <p:sldLayoutIdLst>
    <p:sldLayoutId id="2147493492"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PPT templates-1-widescreen-FINAL-6.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4" name="TextBox 3"/>
          <p:cNvSpPr txBox="1"/>
          <p:nvPr userDrawn="1"/>
        </p:nvSpPr>
        <p:spPr>
          <a:xfrm>
            <a:off x="5344704" y="261257"/>
            <a:ext cx="1020535" cy="738664"/>
          </a:xfrm>
          <a:prstGeom prst="rect">
            <a:avLst/>
          </a:prstGeom>
          <a:noFill/>
        </p:spPr>
        <p:txBody>
          <a:bodyPr wrap="square" rtlCol="0">
            <a:spAutoFit/>
          </a:bodyPr>
          <a:lstStyle/>
          <a:p>
            <a:r>
              <a:rPr lang="en-AU" sz="1400" b="0" i="0" u="none" strike="noStrike" kern="1200" baseline="0" dirty="0">
                <a:solidFill>
                  <a:schemeClr val="bg1"/>
                </a:solidFill>
                <a:latin typeface="Arial Narrow" panose="020B0606020202030204" pitchFamily="34" charset="0"/>
                <a:ea typeface="+mn-ea"/>
                <a:cs typeface="+mn-cs"/>
              </a:rPr>
              <a:t>MONASH</a:t>
            </a:r>
          </a:p>
          <a:p>
            <a:r>
              <a:rPr lang="en-AU" sz="1400" b="0" i="0" u="none" strike="noStrike" kern="1200" baseline="0" dirty="0">
                <a:solidFill>
                  <a:schemeClr val="bg1"/>
                </a:solidFill>
                <a:latin typeface="Arial Narrow" panose="020B0606020202030204" pitchFamily="34" charset="0"/>
                <a:ea typeface="+mn-ea"/>
                <a:cs typeface="+mn-cs"/>
              </a:rPr>
              <a:t>BUSINESS</a:t>
            </a:r>
          </a:p>
          <a:p>
            <a:r>
              <a:rPr lang="en-AU" sz="1400" b="0" i="0" u="none" strike="noStrike" kern="1200" baseline="0" dirty="0">
                <a:solidFill>
                  <a:schemeClr val="bg1"/>
                </a:solidFill>
                <a:latin typeface="Arial Narrow" panose="020B0606020202030204" pitchFamily="34" charset="0"/>
                <a:ea typeface="+mn-ea"/>
                <a:cs typeface="+mn-cs"/>
              </a:rPr>
              <a:t>SCHOOL</a:t>
            </a:r>
            <a:endParaRPr lang="en-AU" sz="14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3859364726"/>
      </p:ext>
    </p:extLst>
  </p:cSld>
  <p:clrMap bg1="lt1" tx1="dk1" bg2="lt2" tx2="dk2" accent1="accent1" accent2="accent2" accent3="accent3" accent4="accent4" accent5="accent5" accent6="accent6" hlink="hlink" folHlink="folHlink"/>
  <p:sldLayoutIdLst>
    <p:sldLayoutId id="2147493504"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PPT templates-1-widescreen-FINAL-6.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Tree>
    <p:extLst>
      <p:ext uri="{BB962C8B-B14F-4D97-AF65-F5344CB8AC3E}">
        <p14:creationId xmlns:p14="http://schemas.microsoft.com/office/powerpoint/2010/main" val="2819581322"/>
      </p:ext>
    </p:extLst>
  </p:cSld>
  <p:clrMap bg1="lt1" tx1="dk1" bg2="lt2" tx2="dk2" accent1="accent1" accent2="accent2" accent3="accent3" accent4="accent4" accent5="accent5" accent6="accent6" hlink="hlink" folHlink="folHlink"/>
  <p:sldLayoutIdLst>
    <p:sldLayoutId id="2147493520" r:id="rId1"/>
    <p:sldLayoutId id="2147493516" r:id="rId2"/>
    <p:sldLayoutId id="2147493517" r:id="rId3"/>
    <p:sldLayoutId id="2147493518" r:id="rId4"/>
    <p:sldLayoutId id="2147493519" r:id="rId5"/>
    <p:sldLayoutId id="2147493521"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jpeg"/><Relationship Id="rId3"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4" Type="http://schemas.openxmlformats.org/officeDocument/2006/relationships/image" Target="../media/image11.tiff"/><Relationship Id="rId5" Type="http://schemas.openxmlformats.org/officeDocument/2006/relationships/image" Target="../media/image12.tiff"/><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4" Type="http://schemas.openxmlformats.org/officeDocument/2006/relationships/image" Target="../media/image14.tiff"/><Relationship Id="rId5" Type="http://schemas.openxmlformats.org/officeDocument/2006/relationships/image" Target="../media/image15.tiff"/><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7.tiff"/><Relationship Id="rId4" Type="http://schemas.openxmlformats.org/officeDocument/2006/relationships/image" Target="../media/image18.tiff"/><Relationship Id="rId1" Type="http://schemas.openxmlformats.org/officeDocument/2006/relationships/slideLayout" Target="../slideLayouts/slideLayout14.xml"/><Relationship Id="rId2" Type="http://schemas.openxmlformats.org/officeDocument/2006/relationships/image" Target="../media/image16.tiff"/></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tiff"/><Relationship Id="rId5" Type="http://schemas.openxmlformats.org/officeDocument/2006/relationships/image" Target="../media/image22.tiff"/><Relationship Id="rId1" Type="http://schemas.openxmlformats.org/officeDocument/2006/relationships/slideLayout" Target="../slideLayouts/slideLayout14.xml"/><Relationship Id="rId2"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hyperlink" Target="https://www.youtube.com/watch?v=ITACpL5vw8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3.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4.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 Id="rId1" Type="http://schemas.openxmlformats.org/officeDocument/2006/relationships/slideLayout" Target="../slideLayouts/slideLayout14.xml"/><Relationship Id="rId2" Type="http://schemas.openxmlformats.org/officeDocument/2006/relationships/image" Target="../media/image2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9.png"/><Relationship Id="rId3" Type="http://schemas.openxmlformats.org/officeDocument/2006/relationships/image" Target="../media/image30.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en-US" dirty="0" smtClean="0"/>
              <a:t>Business e</a:t>
            </a:r>
            <a:r>
              <a:rPr lang="en-US" altLang="zh-CN" dirty="0" smtClean="0"/>
              <a:t>thics</a:t>
            </a:r>
            <a:endParaRPr lang="en-US" dirty="0"/>
          </a:p>
        </p:txBody>
      </p:sp>
      <p:sp>
        <p:nvSpPr>
          <p:cNvPr id="3" name="Text Placeholder 2"/>
          <p:cNvSpPr>
            <a:spLocks noGrp="1"/>
          </p:cNvSpPr>
          <p:nvPr>
            <p:ph type="body" sz="quarter" idx="16"/>
          </p:nvPr>
        </p:nvSpPr>
        <p:spPr/>
        <p:txBody>
          <a:bodyPr/>
          <a:lstStyle/>
          <a:p>
            <a:r>
              <a:rPr lang="en-US" dirty="0"/>
              <a:t>JUN GU, PHD</a:t>
            </a:r>
          </a:p>
        </p:txBody>
      </p:sp>
    </p:spTree>
    <p:extLst>
      <p:ext uri="{BB962C8B-B14F-4D97-AF65-F5344CB8AC3E}">
        <p14:creationId xmlns:p14="http://schemas.microsoft.com/office/powerpoint/2010/main" val="1212527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48616" y="143270"/>
            <a:ext cx="7295184" cy="1285480"/>
          </a:xfrm>
        </p:spPr>
        <p:txBody>
          <a:bodyPr/>
          <a:lstStyle/>
          <a:p>
            <a:pPr eaLnBrk="1" hangingPunct="1"/>
            <a:r>
              <a:rPr lang="en-US" altLang="en-US" dirty="0" smtClean="0">
                <a:solidFill>
                  <a:schemeClr val="tx1"/>
                </a:solidFill>
                <a:latin typeface="Arial" panose="020B0604020202020204" pitchFamily="34" charset="0"/>
                <a:cs typeface="Arial" panose="020B0604020202020204" pitchFamily="34" charset="0"/>
              </a:rPr>
              <a:t>Business ethics</a:t>
            </a:r>
            <a:endParaRPr lang="en-AU" altLang="en-US" dirty="0">
              <a:solidFill>
                <a:schemeClr val="tx1"/>
              </a:solidFill>
              <a:latin typeface="Arial" panose="020B0604020202020204" pitchFamily="34" charset="0"/>
              <a:cs typeface="Arial" panose="020B0604020202020204" pitchFamily="34" charset="0"/>
            </a:endParaRPr>
          </a:p>
        </p:txBody>
      </p:sp>
      <p:sp>
        <p:nvSpPr>
          <p:cNvPr id="4099" name="Content Placeholder 2"/>
          <p:cNvSpPr>
            <a:spLocks noGrp="1"/>
          </p:cNvSpPr>
          <p:nvPr>
            <p:ph idx="1"/>
          </p:nvPr>
        </p:nvSpPr>
        <p:spPr>
          <a:xfrm>
            <a:off x="0" y="1167338"/>
            <a:ext cx="9041119" cy="855192"/>
          </a:xfrm>
        </p:spPr>
        <p:txBody>
          <a:bodyPr/>
          <a:lstStyle/>
          <a:p>
            <a:pPr eaLnBrk="1" hangingPunct="1"/>
            <a:r>
              <a:rPr lang="en-US" altLang="en-US" sz="2400" dirty="0" smtClean="0">
                <a:latin typeface="Arial" panose="020B0604020202020204" pitchFamily="34" charset="0"/>
                <a:cs typeface="Arial" panose="020B0604020202020204" pitchFamily="34" charset="0"/>
              </a:rPr>
              <a:t>Purpose: introduce the key concepts and theories in the study of business ethics</a:t>
            </a:r>
          </a:p>
        </p:txBody>
      </p:sp>
      <p:sp>
        <p:nvSpPr>
          <p:cNvPr id="5" name="Content Placeholder 2"/>
          <p:cNvSpPr txBox="1">
            <a:spLocks/>
          </p:cNvSpPr>
          <p:nvPr/>
        </p:nvSpPr>
        <p:spPr>
          <a:xfrm>
            <a:off x="-1" y="2087051"/>
            <a:ext cx="9041119" cy="3035285"/>
          </a:xfrm>
          <a:prstGeom prst="rect">
            <a:avLst/>
          </a:prstGeom>
        </p:spPr>
        <p:txBody>
          <a:bodyPr numCol="2"/>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2400" dirty="0" smtClean="0">
                <a:latin typeface="Arial" panose="020B0604020202020204" pitchFamily="34" charset="0"/>
                <a:cs typeface="Arial" panose="020B0604020202020204" pitchFamily="34" charset="0"/>
              </a:rPr>
              <a:t>Ethical dilemma</a:t>
            </a:r>
          </a:p>
          <a:p>
            <a:r>
              <a:rPr lang="en-US" altLang="en-US" sz="2400" dirty="0">
                <a:latin typeface="Arial" panose="020B0604020202020204" pitchFamily="34" charset="0"/>
                <a:cs typeface="Arial" panose="020B0604020202020204" pitchFamily="34" charset="0"/>
              </a:rPr>
              <a:t>Universal ethical values</a:t>
            </a:r>
          </a:p>
          <a:p>
            <a:r>
              <a:rPr lang="en-US" altLang="en-US" sz="2400" dirty="0" smtClean="0">
                <a:latin typeface="Arial" panose="020B0604020202020204" pitchFamily="34" charset="0"/>
                <a:cs typeface="Arial" panose="020B0604020202020204" pitchFamily="34" charset="0"/>
              </a:rPr>
              <a:t>Moral development stage</a:t>
            </a:r>
          </a:p>
          <a:p>
            <a:r>
              <a:rPr lang="en-US" altLang="en-US" sz="2400" dirty="0">
                <a:latin typeface="Arial" panose="020B0604020202020204" pitchFamily="34" charset="0"/>
                <a:cs typeface="Arial" panose="020B0604020202020204" pitchFamily="34" charset="0"/>
              </a:rPr>
              <a:t>Ethical philosophy</a:t>
            </a:r>
          </a:p>
          <a:p>
            <a:endParaRPr lang="en-US" altLang="en-US" sz="2400" dirty="0" smtClean="0">
              <a:latin typeface="Arial" panose="020B0604020202020204" pitchFamily="34" charset="0"/>
              <a:cs typeface="Arial" panose="020B0604020202020204" pitchFamily="34" charset="0"/>
            </a:endParaRPr>
          </a:p>
          <a:p>
            <a:endParaRPr lang="en-US" altLang="en-US" sz="2400" dirty="0">
              <a:latin typeface="Arial" panose="020B0604020202020204" pitchFamily="34" charset="0"/>
              <a:cs typeface="Arial" panose="020B0604020202020204" pitchFamily="34" charset="0"/>
            </a:endParaRPr>
          </a:p>
          <a:p>
            <a:r>
              <a:rPr lang="en-US" altLang="en-US" sz="2400" dirty="0" smtClean="0">
                <a:latin typeface="Arial" panose="020B0604020202020204" pitchFamily="34" charset="0"/>
                <a:cs typeface="Arial" panose="020B0604020202020204" pitchFamily="34" charset="0"/>
              </a:rPr>
              <a:t>Moral intuition</a:t>
            </a:r>
          </a:p>
          <a:p>
            <a:r>
              <a:rPr lang="en-US" altLang="en-US" sz="2400" dirty="0">
                <a:latin typeface="Arial" panose="020B0604020202020204" pitchFamily="34" charset="0"/>
                <a:cs typeface="Arial" panose="020B0604020202020204" pitchFamily="34" charset="0"/>
              </a:rPr>
              <a:t>Moral emotions</a:t>
            </a:r>
          </a:p>
          <a:p>
            <a:r>
              <a:rPr lang="en-US" altLang="en-US" sz="2400" dirty="0" smtClean="0">
                <a:latin typeface="Arial" panose="020B0604020202020204" pitchFamily="34" charset="0"/>
                <a:cs typeface="Arial" panose="020B0604020202020204" pitchFamily="34" charset="0"/>
              </a:rPr>
              <a:t>Necessary evil</a:t>
            </a:r>
          </a:p>
          <a:p>
            <a:r>
              <a:rPr lang="en-US" altLang="en-US" sz="2400" dirty="0" smtClean="0">
                <a:latin typeface="Arial" panose="020B0604020202020204" pitchFamily="34" charset="0"/>
                <a:cs typeface="Arial" panose="020B0604020202020204" pitchFamily="34" charset="0"/>
              </a:rPr>
              <a:t>Moral disengagement</a:t>
            </a:r>
          </a:p>
          <a:p>
            <a:endParaRPr lang="en-US" altLang="en-US" sz="2400" dirty="0" smtClean="0">
              <a:latin typeface="Arial" panose="020B0604020202020204" pitchFamily="34" charset="0"/>
              <a:cs typeface="Arial" panose="020B0604020202020204" pitchFamily="34" charset="0"/>
            </a:endParaRPr>
          </a:p>
          <a:p>
            <a:endParaRPr lang="en-US" altLang="en-US"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5084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dissolve">
                                      <p:cBhvr>
                                        <p:cTn id="13" dur="500"/>
                                        <p:tgtEl>
                                          <p:spTgt spid="5">
                                            <p:txEl>
                                              <p:pRg st="0" end="0"/>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dissolve">
                                      <p:cBhvr>
                                        <p:cTn id="16" dur="500"/>
                                        <p:tgtEl>
                                          <p:spTgt spid="5">
                                            <p:txEl>
                                              <p:pRg st="1" end="1"/>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dissolve">
                                      <p:cBhvr>
                                        <p:cTn id="19" dur="500"/>
                                        <p:tgtEl>
                                          <p:spTgt spid="5">
                                            <p:txEl>
                                              <p:pRg st="2" end="2"/>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dissolve">
                                      <p:cBhvr>
                                        <p:cTn id="25" dur="500"/>
                                        <p:tgtEl>
                                          <p:spTgt spid="5">
                                            <p:txEl>
                                              <p:pRg st="6" end="6"/>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dissolve">
                                      <p:cBhvr>
                                        <p:cTn id="28" dur="500"/>
                                        <p:tgtEl>
                                          <p:spTgt spid="5">
                                            <p:txEl>
                                              <p:pRg st="7" end="7"/>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Effect transition="in" filter="dissolve">
                                      <p:cBhvr>
                                        <p:cTn id="31" dur="500"/>
                                        <p:tgtEl>
                                          <p:spTgt spid="5">
                                            <p:txEl>
                                              <p:pRg st="8" end="8"/>
                                            </p:txEl>
                                          </p:spTgt>
                                        </p:tgtEl>
                                      </p:cBhvr>
                                    </p:animEffect>
                                  </p:childTnLst>
                                </p:cTn>
                              </p:par>
                              <p:par>
                                <p:cTn id="32" presetID="9" presetClass="entr" presetSubtype="0" fill="hold" nodeType="withEffect">
                                  <p:stCondLst>
                                    <p:cond delay="0"/>
                                  </p:stCondLst>
                                  <p:childTnLst>
                                    <p:set>
                                      <p:cBhvr>
                                        <p:cTn id="33" dur="1" fill="hold">
                                          <p:stCondLst>
                                            <p:cond delay="0"/>
                                          </p:stCondLst>
                                        </p:cTn>
                                        <p:tgtEl>
                                          <p:spTgt spid="5">
                                            <p:txEl>
                                              <p:pRg st="9" end="9"/>
                                            </p:txEl>
                                          </p:spTgt>
                                        </p:tgtEl>
                                        <p:attrNameLst>
                                          <p:attrName>style.visibility</p:attrName>
                                        </p:attrNameLst>
                                      </p:cBhvr>
                                      <p:to>
                                        <p:strVal val="visible"/>
                                      </p:to>
                                    </p:set>
                                    <p:animEffect transition="in" filter="dissolve">
                                      <p:cBhvr>
                                        <p:cTn id="34"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331" y="118241"/>
            <a:ext cx="6216869" cy="853966"/>
          </a:xfrm>
        </p:spPr>
        <p:txBody>
          <a:bodyPr/>
          <a:lstStyle/>
          <a:p>
            <a:r>
              <a:rPr lang="en-US" sz="3600" dirty="0" smtClean="0">
                <a:latin typeface="Arial" charset="0"/>
                <a:ea typeface="Arial" charset="0"/>
                <a:cs typeface="Arial" charset="0"/>
              </a:rPr>
              <a:t>Defining ethics</a:t>
            </a:r>
            <a:endParaRPr lang="en-US" sz="3600" dirty="0">
              <a:latin typeface="Arial" charset="0"/>
              <a:ea typeface="Arial" charset="0"/>
              <a:cs typeface="Arial" charset="0"/>
            </a:endParaRPr>
          </a:p>
        </p:txBody>
      </p:sp>
      <p:sp>
        <p:nvSpPr>
          <p:cNvPr id="3" name="Content Placeholder 2"/>
          <p:cNvSpPr>
            <a:spLocks noGrp="1"/>
          </p:cNvSpPr>
          <p:nvPr>
            <p:ph idx="1"/>
          </p:nvPr>
        </p:nvSpPr>
        <p:spPr>
          <a:xfrm>
            <a:off x="0" y="1181756"/>
            <a:ext cx="8786191" cy="3837505"/>
          </a:xfrm>
        </p:spPr>
        <p:txBody>
          <a:bodyPr/>
          <a:lstStyle/>
          <a:p>
            <a:r>
              <a:rPr lang="en-US" altLang="en-US" sz="2400" dirty="0">
                <a:latin typeface="Arial" charset="0"/>
                <a:ea typeface="Arial" charset="0"/>
                <a:cs typeface="Arial" charset="0"/>
              </a:rPr>
              <a:t>A particular type of social value, that having to do with how humans cooperate and coordinate their activities in the service of furthering human welfare, and how they adjudicate conflicts among individual interests (Rest, 1986)</a:t>
            </a:r>
          </a:p>
          <a:p>
            <a:r>
              <a:rPr lang="en-US" altLang="en-US" sz="2400" dirty="0" smtClean="0">
                <a:latin typeface="Arial" charset="0"/>
                <a:ea typeface="Arial" charset="0"/>
                <a:cs typeface="Arial" charset="0"/>
              </a:rPr>
              <a:t>Moral </a:t>
            </a:r>
            <a:r>
              <a:rPr lang="en-US" altLang="en-US" sz="2400" dirty="0">
                <a:latin typeface="Arial" charset="0"/>
                <a:ea typeface="Arial" charset="0"/>
                <a:cs typeface="Arial" charset="0"/>
              </a:rPr>
              <a:t>systems are interlocking sets of value, virtues, norms, practices, identities, institutions, technologies, and evolved psychological mechanisms that work together to suppress or regulate selfishness and make cooperative social life possible (</a:t>
            </a:r>
            <a:r>
              <a:rPr lang="en-US" altLang="en-US" sz="2400" dirty="0" err="1">
                <a:latin typeface="Arial" charset="0"/>
                <a:ea typeface="Arial" charset="0"/>
                <a:cs typeface="Arial" charset="0"/>
              </a:rPr>
              <a:t>Haidt</a:t>
            </a:r>
            <a:r>
              <a:rPr lang="en-US" altLang="en-US" sz="2400" dirty="0">
                <a:latin typeface="Arial" charset="0"/>
                <a:ea typeface="Arial" charset="0"/>
                <a:cs typeface="Arial" charset="0"/>
              </a:rPr>
              <a:t>, 2010).</a:t>
            </a:r>
          </a:p>
          <a:p>
            <a:endParaRPr lang="en-US" sz="2000" dirty="0">
              <a:latin typeface="Arial" charset="0"/>
              <a:ea typeface="Arial" charset="0"/>
              <a:cs typeface="Arial" charset="0"/>
            </a:endParaRPr>
          </a:p>
        </p:txBody>
      </p:sp>
    </p:spTree>
    <p:extLst>
      <p:ext uri="{BB962C8B-B14F-4D97-AF65-F5344CB8AC3E}">
        <p14:creationId xmlns:p14="http://schemas.microsoft.com/office/powerpoint/2010/main" val="95737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265472" y="131565"/>
            <a:ext cx="7172983" cy="829330"/>
          </a:xfrm>
        </p:spPr>
        <p:txBody>
          <a:bodyPr/>
          <a:lstStyle/>
          <a:p>
            <a:pPr eaLnBrk="1" hangingPunct="1"/>
            <a:r>
              <a:rPr lang="en-US" altLang="en-US" sz="3200" dirty="0">
                <a:latin typeface="Arial" panose="020B0604020202020204" pitchFamily="34" charset="0"/>
                <a:cs typeface="Arial" panose="020B0604020202020204" pitchFamily="34" charset="0"/>
              </a:rPr>
              <a:t>E</a:t>
            </a:r>
            <a:r>
              <a:rPr lang="en-US" altLang="en-US" sz="3200" dirty="0" smtClean="0">
                <a:latin typeface="Arial" panose="020B0604020202020204" pitchFamily="34" charset="0"/>
                <a:cs typeface="Arial" panose="020B0604020202020204" pitchFamily="34" charset="0"/>
              </a:rPr>
              <a:t>thical </a:t>
            </a:r>
            <a:r>
              <a:rPr lang="en-US" altLang="en-US" sz="3200" dirty="0" smtClean="0">
                <a:solidFill>
                  <a:schemeClr val="tx1"/>
                </a:solidFill>
                <a:latin typeface="Arial" panose="020B0604020202020204" pitchFamily="34" charset="0"/>
                <a:cs typeface="Arial" panose="020B0604020202020204" pitchFamily="34" charset="0"/>
              </a:rPr>
              <a:t>dilemma</a:t>
            </a:r>
            <a:endParaRPr lang="en-AU" altLang="en-US" sz="3200" dirty="0">
              <a:solidFill>
                <a:schemeClr val="tx1"/>
              </a:solidFill>
              <a:latin typeface="Arial" panose="020B0604020202020204" pitchFamily="34" charset="0"/>
              <a:cs typeface="Arial" panose="020B0604020202020204" pitchFamily="34" charset="0"/>
            </a:endParaRPr>
          </a:p>
        </p:txBody>
      </p:sp>
      <p:sp>
        <p:nvSpPr>
          <p:cNvPr id="2150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750"/>
              </a:spcBef>
              <a:buClr>
                <a:schemeClr val="accent1"/>
              </a:buClr>
              <a:buFont typeface="Wingdings 3" panose="05040102010807070707" pitchFamily="18" charset="2"/>
              <a:buChar char=""/>
              <a:defRPr>
                <a:solidFill>
                  <a:srgbClr val="404040"/>
                </a:solidFill>
                <a:latin typeface="Rockwell" panose="02060603020205020403" pitchFamily="18" charset="0"/>
              </a:defRPr>
            </a:lvl1pPr>
            <a:lvl2pPr marL="557213" indent="-214313">
              <a:spcBef>
                <a:spcPts val="750"/>
              </a:spcBef>
              <a:buClr>
                <a:schemeClr val="accent1"/>
              </a:buClr>
              <a:buFont typeface="Wingdings 3" panose="05040102010807070707" pitchFamily="18" charset="2"/>
              <a:buChar char=""/>
              <a:defRPr sz="1200">
                <a:solidFill>
                  <a:srgbClr val="404040"/>
                </a:solidFill>
                <a:latin typeface="Rockwell" panose="02060603020205020403" pitchFamily="18" charset="0"/>
              </a:defRPr>
            </a:lvl2pPr>
            <a:lvl3pPr marL="857250" indent="-171450">
              <a:spcBef>
                <a:spcPts val="750"/>
              </a:spcBef>
              <a:buClr>
                <a:schemeClr val="accent1"/>
              </a:buClr>
              <a:buFont typeface="Wingdings 3" panose="05040102010807070707" pitchFamily="18" charset="2"/>
              <a:buChar char=""/>
              <a:defRPr sz="1050">
                <a:solidFill>
                  <a:srgbClr val="404040"/>
                </a:solidFill>
                <a:latin typeface="Rockwell" panose="02060603020205020403" pitchFamily="18" charset="0"/>
              </a:defRPr>
            </a:lvl3pPr>
            <a:lvl4pPr marL="1200150" indent="-171450">
              <a:spcBef>
                <a:spcPts val="750"/>
              </a:spcBef>
              <a:buClr>
                <a:schemeClr val="accent1"/>
              </a:buClr>
              <a:buFont typeface="Wingdings 3" panose="05040102010807070707" pitchFamily="18" charset="2"/>
              <a:buChar char=""/>
              <a:defRPr sz="900">
                <a:solidFill>
                  <a:srgbClr val="404040"/>
                </a:solidFill>
                <a:latin typeface="Rockwell" panose="02060603020205020403" pitchFamily="18" charset="0"/>
              </a:defRPr>
            </a:lvl4pPr>
            <a:lvl5pPr marL="1543050" indent="-171450">
              <a:spcBef>
                <a:spcPts val="750"/>
              </a:spcBef>
              <a:buClr>
                <a:schemeClr val="accent1"/>
              </a:buClr>
              <a:buFont typeface="Wingdings 3" panose="05040102010807070707" pitchFamily="18" charset="2"/>
              <a:buChar char=""/>
              <a:defRPr sz="900">
                <a:solidFill>
                  <a:srgbClr val="404040"/>
                </a:solidFill>
                <a:latin typeface="Rockwell" panose="02060603020205020403" pitchFamily="18" charset="0"/>
              </a:defRPr>
            </a:lvl5pPr>
            <a:lvl6pPr marL="1885950" indent="-171450" eaLnBrk="0" fontAlgn="base" hangingPunct="0">
              <a:spcBef>
                <a:spcPts val="750"/>
              </a:spcBef>
              <a:spcAft>
                <a:spcPct val="0"/>
              </a:spcAft>
              <a:buClr>
                <a:schemeClr val="accent1"/>
              </a:buClr>
              <a:buFont typeface="Wingdings 3" panose="05040102010807070707" pitchFamily="18" charset="2"/>
              <a:buChar char=""/>
              <a:defRPr sz="900">
                <a:solidFill>
                  <a:srgbClr val="404040"/>
                </a:solidFill>
                <a:latin typeface="Rockwell" panose="02060603020205020403" pitchFamily="18" charset="0"/>
              </a:defRPr>
            </a:lvl6pPr>
            <a:lvl7pPr marL="2228850" indent="-171450" eaLnBrk="0" fontAlgn="base" hangingPunct="0">
              <a:spcBef>
                <a:spcPts val="750"/>
              </a:spcBef>
              <a:spcAft>
                <a:spcPct val="0"/>
              </a:spcAft>
              <a:buClr>
                <a:schemeClr val="accent1"/>
              </a:buClr>
              <a:buFont typeface="Wingdings 3" panose="05040102010807070707" pitchFamily="18" charset="2"/>
              <a:buChar char=""/>
              <a:defRPr sz="900">
                <a:solidFill>
                  <a:srgbClr val="404040"/>
                </a:solidFill>
                <a:latin typeface="Rockwell" panose="02060603020205020403" pitchFamily="18" charset="0"/>
              </a:defRPr>
            </a:lvl7pPr>
            <a:lvl8pPr marL="2571750" indent="-171450" eaLnBrk="0" fontAlgn="base" hangingPunct="0">
              <a:spcBef>
                <a:spcPts val="750"/>
              </a:spcBef>
              <a:spcAft>
                <a:spcPct val="0"/>
              </a:spcAft>
              <a:buClr>
                <a:schemeClr val="accent1"/>
              </a:buClr>
              <a:buFont typeface="Wingdings 3" panose="05040102010807070707" pitchFamily="18" charset="2"/>
              <a:buChar char=""/>
              <a:defRPr sz="900">
                <a:solidFill>
                  <a:srgbClr val="404040"/>
                </a:solidFill>
                <a:latin typeface="Rockwell" panose="02060603020205020403" pitchFamily="18" charset="0"/>
              </a:defRPr>
            </a:lvl8pPr>
            <a:lvl9pPr marL="2914650" indent="-171450" eaLnBrk="0" fontAlgn="base" hangingPunct="0">
              <a:spcBef>
                <a:spcPts val="750"/>
              </a:spcBef>
              <a:spcAft>
                <a:spcPct val="0"/>
              </a:spcAft>
              <a:buClr>
                <a:schemeClr val="accent1"/>
              </a:buClr>
              <a:buFont typeface="Wingdings 3" panose="05040102010807070707" pitchFamily="18" charset="2"/>
              <a:buChar char=""/>
              <a:defRPr sz="900">
                <a:solidFill>
                  <a:srgbClr val="404040"/>
                </a:solidFill>
                <a:latin typeface="Rockwell" panose="02060603020205020403" pitchFamily="18" charset="0"/>
              </a:defRPr>
            </a:lvl9pPr>
          </a:lstStyle>
          <a:p>
            <a:pPr>
              <a:spcBef>
                <a:spcPct val="0"/>
              </a:spcBef>
              <a:buClrTx/>
              <a:buFontTx/>
              <a:buNone/>
            </a:pPr>
            <a:fld id="{684622E2-6877-445E-AF1F-7F1BA74ED3EA}" type="slidenum">
              <a:rPr lang="en-US" altLang="en-US" sz="750">
                <a:solidFill>
                  <a:schemeClr val="tx1"/>
                </a:solidFill>
                <a:latin typeface="Arial" panose="020B0604020202020204" pitchFamily="34" charset="0"/>
                <a:cs typeface="Arial" panose="020B0604020202020204" pitchFamily="34" charset="0"/>
              </a:rPr>
              <a:pPr>
                <a:spcBef>
                  <a:spcPct val="0"/>
                </a:spcBef>
                <a:buClrTx/>
                <a:buFontTx/>
                <a:buNone/>
              </a:pPr>
              <a:t>4</a:t>
            </a:fld>
            <a:endParaRPr lang="en-US" altLang="en-US" sz="750">
              <a:solidFill>
                <a:schemeClr val="tx1"/>
              </a:solidFill>
              <a:latin typeface="Arial" panose="020B0604020202020204" pitchFamily="34" charset="0"/>
              <a:cs typeface="Arial" panose="020B0604020202020204" pitchFamily="34" charset="0"/>
            </a:endParaRPr>
          </a:p>
        </p:txBody>
      </p:sp>
      <p:pic>
        <p:nvPicPr>
          <p:cNvPr id="142338" name="Picture 2" descr="http://graphics8.nytimes.com/images/2010/10/10/us/10foot/10foot-article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2408" y="2752448"/>
            <a:ext cx="4665365" cy="2230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Isosceles Triangle 4"/>
          <p:cNvSpPr>
            <a:spLocks noChangeArrowheads="1"/>
          </p:cNvSpPr>
          <p:nvPr/>
        </p:nvSpPr>
        <p:spPr bwMode="auto">
          <a:xfrm>
            <a:off x="3578788" y="4368070"/>
            <a:ext cx="161925" cy="171450"/>
          </a:xfrm>
          <a:prstGeom prst="triangle">
            <a:avLst>
              <a:gd name="adj" fmla="val 50000"/>
            </a:avLst>
          </a:prstGeom>
          <a:solidFill>
            <a:srgbClr val="FF0000"/>
          </a:solidFill>
          <a:ln w="9525" algn="ctr">
            <a:solidFill>
              <a:schemeClr val="tx1"/>
            </a:solidFill>
            <a:round/>
            <a:headEnd/>
            <a:tailEnd/>
          </a:ln>
        </p:spPr>
        <p:txBody>
          <a:bodyPr wrap="none" anchor="ctr"/>
          <a:lstStyle>
            <a:lvl1pPr>
              <a:spcBef>
                <a:spcPts val="1000"/>
              </a:spcBef>
              <a:buClr>
                <a:schemeClr val="accent1"/>
              </a:buClr>
              <a:buFont typeface="Wingdings 3" panose="05040102010807070707" pitchFamily="18" charset="2"/>
              <a:buChar char=""/>
              <a:defRPr>
                <a:solidFill>
                  <a:srgbClr val="404040"/>
                </a:solidFill>
                <a:latin typeface="Rockwell" panose="02060603020205020403"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Rockwell" panose="02060603020205020403"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Rockwell" panose="02060603020205020403"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Rockwell" panose="02060603020205020403"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Rockwell" panose="02060603020205020403" pitchFamily="18"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Rockwell" panose="02060603020205020403" pitchFamily="18"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Rockwell" panose="02060603020205020403" pitchFamily="18"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Rockwell" panose="02060603020205020403" pitchFamily="18"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Rockwell" panose="02060603020205020403" pitchFamily="18" charset="0"/>
              </a:defRPr>
            </a:lvl9pPr>
          </a:lstStyle>
          <a:p>
            <a:pPr eaLnBrk="1" hangingPunct="1">
              <a:spcBef>
                <a:spcPct val="0"/>
              </a:spcBef>
              <a:buClrTx/>
              <a:buFontTx/>
              <a:buNone/>
            </a:pPr>
            <a:endParaRPr lang="en-AU" altLang="en-US" sz="1350">
              <a:solidFill>
                <a:schemeClr val="tx1"/>
              </a:solidFill>
              <a:latin typeface="Arial" panose="020B0604020202020204" pitchFamily="34" charset="0"/>
              <a:cs typeface="Arial" panose="020B0604020202020204" pitchFamily="34" charset="0"/>
            </a:endParaRPr>
          </a:p>
        </p:txBody>
      </p:sp>
      <p:sp>
        <p:nvSpPr>
          <p:cNvPr id="7" name="Isosceles Triangle 6"/>
          <p:cNvSpPr>
            <a:spLocks noChangeArrowheads="1"/>
          </p:cNvSpPr>
          <p:nvPr/>
        </p:nvSpPr>
        <p:spPr bwMode="auto">
          <a:xfrm rot="16200000">
            <a:off x="3856726" y="2792522"/>
            <a:ext cx="161925" cy="171450"/>
          </a:xfrm>
          <a:prstGeom prst="triangle">
            <a:avLst>
              <a:gd name="adj" fmla="val 50000"/>
            </a:avLst>
          </a:prstGeom>
          <a:solidFill>
            <a:srgbClr val="FF0000"/>
          </a:solidFill>
          <a:ln w="9525" algn="ctr">
            <a:solidFill>
              <a:schemeClr val="tx1"/>
            </a:solidFill>
            <a:round/>
            <a:headEnd/>
            <a:tailEnd/>
          </a:ln>
        </p:spPr>
        <p:txBody>
          <a:bodyPr wrap="none" anchor="ctr"/>
          <a:lstStyle>
            <a:lvl1pPr>
              <a:spcBef>
                <a:spcPts val="1000"/>
              </a:spcBef>
              <a:buClr>
                <a:schemeClr val="accent1"/>
              </a:buClr>
              <a:buFont typeface="Wingdings 3" panose="05040102010807070707" pitchFamily="18" charset="2"/>
              <a:buChar char=""/>
              <a:defRPr>
                <a:solidFill>
                  <a:srgbClr val="404040"/>
                </a:solidFill>
                <a:latin typeface="Rockwell" panose="02060603020205020403" pitchFamily="18"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Rockwell" panose="02060603020205020403" pitchFamily="18"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Rockwell" panose="02060603020205020403" pitchFamily="18"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Rockwell" panose="02060603020205020403" pitchFamily="18"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Rockwell" panose="02060603020205020403" pitchFamily="18"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Rockwell" panose="02060603020205020403" pitchFamily="18"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Rockwell" panose="02060603020205020403" pitchFamily="18"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Rockwell" panose="02060603020205020403" pitchFamily="18"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Rockwell" panose="02060603020205020403" pitchFamily="18" charset="0"/>
              </a:defRPr>
            </a:lvl9pPr>
          </a:lstStyle>
          <a:p>
            <a:pPr eaLnBrk="1" hangingPunct="1">
              <a:spcBef>
                <a:spcPct val="0"/>
              </a:spcBef>
              <a:buClrTx/>
              <a:buFontTx/>
              <a:buNone/>
            </a:pPr>
            <a:endParaRPr lang="en-AU" altLang="en-US" sz="1350">
              <a:solidFill>
                <a:schemeClr val="tx1"/>
              </a:solidFill>
              <a:latin typeface="Arial" panose="020B0604020202020204" pitchFamily="34" charset="0"/>
              <a:cs typeface="Arial" panose="020B0604020202020204" pitchFamily="34" charset="0"/>
            </a:endParaRPr>
          </a:p>
        </p:txBody>
      </p:sp>
      <p:sp>
        <p:nvSpPr>
          <p:cNvPr id="8" name="Content Placeholder 2"/>
          <p:cNvSpPr>
            <a:spLocks noGrp="1"/>
          </p:cNvSpPr>
          <p:nvPr>
            <p:ph idx="1"/>
          </p:nvPr>
        </p:nvSpPr>
        <p:spPr>
          <a:xfrm>
            <a:off x="28404" y="1167657"/>
            <a:ext cx="8952153" cy="1584791"/>
          </a:xfrm>
        </p:spPr>
        <p:txBody>
          <a:bodyPr/>
          <a:lstStyle/>
          <a:p>
            <a:r>
              <a:rPr lang="en-US" altLang="en-US" sz="2000" dirty="0" smtClean="0">
                <a:latin typeface="Arial" panose="020B0604020202020204" pitchFamily="34" charset="0"/>
                <a:cs typeface="Arial" panose="020B0604020202020204" pitchFamily="34" charset="0"/>
              </a:rPr>
              <a:t>Moral dilemma: a decision where you need to choose one from two or more actions that have moral implications.</a:t>
            </a:r>
          </a:p>
          <a:p>
            <a:r>
              <a:rPr lang="en-US" altLang="en-US" sz="2000" dirty="0" smtClean="0">
                <a:latin typeface="Arial" panose="020B0604020202020204" pitchFamily="34" charset="0"/>
                <a:cs typeface="Arial" panose="020B0604020202020204" pitchFamily="34" charset="0"/>
              </a:rPr>
              <a:t>Moral dilemmas help us understand the ethical decision process</a:t>
            </a:r>
            <a:endParaRPr lang="en-US" altLang="en-US" sz="2000" dirty="0">
              <a:latin typeface="Arial" panose="020B0604020202020204" pitchFamily="34" charset="0"/>
              <a:cs typeface="Arial" panose="020B0604020202020204" pitchFamily="34" charset="0"/>
            </a:endParaRPr>
          </a:p>
          <a:p>
            <a:r>
              <a:rPr lang="en-US" altLang="en-US" sz="2000" dirty="0" smtClean="0">
                <a:latin typeface="Arial" panose="020B0604020202020204" pitchFamily="34" charset="0"/>
                <a:cs typeface="Arial" panose="020B0604020202020204" pitchFamily="34" charset="0"/>
              </a:rPr>
              <a:t>Two classic ethical dilemmas</a:t>
            </a:r>
            <a:endParaRPr lang="en-AU"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0622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42338"/>
                                        </p:tgtEl>
                                        <p:attrNameLst>
                                          <p:attrName>style.visibility</p:attrName>
                                        </p:attrNameLst>
                                      </p:cBhvr>
                                      <p:to>
                                        <p:strVal val="visible"/>
                                      </p:to>
                                    </p:set>
                                    <p:anim calcmode="lin" valueType="num">
                                      <p:cBhvr additive="base">
                                        <p:cTn id="22" dur="500" fill="hold"/>
                                        <p:tgtEl>
                                          <p:spTgt spid="142338"/>
                                        </p:tgtEl>
                                        <p:attrNameLst>
                                          <p:attrName>ppt_x</p:attrName>
                                        </p:attrNameLst>
                                      </p:cBhvr>
                                      <p:tavLst>
                                        <p:tav tm="0">
                                          <p:val>
                                            <p:strVal val="#ppt_x"/>
                                          </p:val>
                                        </p:tav>
                                        <p:tav tm="100000">
                                          <p:val>
                                            <p:strVal val="#ppt_x"/>
                                          </p:val>
                                        </p:tav>
                                      </p:tavLst>
                                    </p:anim>
                                    <p:anim calcmode="lin" valueType="num">
                                      <p:cBhvr additive="base">
                                        <p:cTn id="23" dur="500" fill="hold"/>
                                        <p:tgtEl>
                                          <p:spTgt spid="142338"/>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876738" y="177162"/>
            <a:ext cx="4942284" cy="960834"/>
          </a:xfrm>
        </p:spPr>
        <p:txBody>
          <a:bodyPr/>
          <a:lstStyle/>
          <a:p>
            <a:pPr eaLnBrk="1" hangingPunct="1"/>
            <a:r>
              <a:rPr lang="en-US" altLang="en-US" sz="3200" dirty="0" smtClean="0">
                <a:latin typeface="Arial" panose="020B0604020202020204" pitchFamily="34" charset="0"/>
                <a:cs typeface="Arial" panose="020B0604020202020204" pitchFamily="34" charset="0"/>
              </a:rPr>
              <a:t>Universal ethical values</a:t>
            </a:r>
            <a:endParaRPr lang="en-US" altLang="en-US" sz="3200" dirty="0">
              <a:latin typeface="Arial" panose="020B0604020202020204" pitchFamily="34" charset="0"/>
              <a:cs typeface="Arial" panose="020B0604020202020204" pitchFamily="34" charset="0"/>
            </a:endParaRPr>
          </a:p>
        </p:txBody>
      </p:sp>
      <p:sp>
        <p:nvSpPr>
          <p:cNvPr id="9220" name="Rectangle 3"/>
          <p:cNvSpPr>
            <a:spLocks noGrp="1" noChangeArrowheads="1"/>
          </p:cNvSpPr>
          <p:nvPr>
            <p:ph idx="1"/>
          </p:nvPr>
        </p:nvSpPr>
        <p:spPr>
          <a:xfrm>
            <a:off x="131903" y="1137996"/>
            <a:ext cx="8864951" cy="3901714"/>
          </a:xfrm>
        </p:spPr>
        <p:txBody>
          <a:bodyPr/>
          <a:lstStyle/>
          <a:p>
            <a:pPr eaLnBrk="1" hangingPunct="1"/>
            <a:r>
              <a:rPr lang="en-US" altLang="en-US" sz="2000" dirty="0" smtClean="0">
                <a:latin typeface="Arial" charset="0"/>
                <a:ea typeface="Arial" charset="0"/>
                <a:cs typeface="Arial" charset="0"/>
              </a:rPr>
              <a:t>There is a set of ethical values that can be found across different countries and cultures</a:t>
            </a:r>
          </a:p>
          <a:p>
            <a:r>
              <a:rPr lang="en-US" altLang="en-US" sz="2000" dirty="0">
                <a:latin typeface="Arial" charset="0"/>
                <a:ea typeface="Arial" charset="0"/>
                <a:cs typeface="Arial" charset="0"/>
              </a:rPr>
              <a:t>What is your price? </a:t>
            </a:r>
          </a:p>
          <a:p>
            <a:pPr lvl="1"/>
            <a:r>
              <a:rPr lang="en-US" altLang="en-US" sz="1800" dirty="0" smtClean="0">
                <a:latin typeface="Arial" charset="0"/>
                <a:ea typeface="Arial" charset="0"/>
                <a:cs typeface="Arial" charset="0"/>
              </a:rPr>
              <a:t>You will see a series of behaviors, please write </a:t>
            </a:r>
            <a:r>
              <a:rPr lang="en-US" altLang="en-US" sz="1800" dirty="0">
                <a:latin typeface="Arial" charset="0"/>
                <a:ea typeface="Arial" charset="0"/>
                <a:cs typeface="Arial" charset="0"/>
              </a:rPr>
              <a:t>down the minimum price that </a:t>
            </a:r>
            <a:r>
              <a:rPr lang="en-US" altLang="en-US" sz="1800" dirty="0" smtClean="0">
                <a:latin typeface="Arial" charset="0"/>
                <a:ea typeface="Arial" charset="0"/>
                <a:cs typeface="Arial" charset="0"/>
              </a:rPr>
              <a:t>you will get paid (anonymously </a:t>
            </a:r>
            <a:r>
              <a:rPr lang="en-US" altLang="en-US" sz="1800" dirty="0">
                <a:latin typeface="Arial" charset="0"/>
                <a:ea typeface="Arial" charset="0"/>
                <a:cs typeface="Arial" charset="0"/>
              </a:rPr>
              <a:t>and secretly) to engage in each behavior</a:t>
            </a:r>
          </a:p>
          <a:p>
            <a:pPr lvl="1"/>
            <a:r>
              <a:rPr lang="en-US" altLang="en-US" sz="1800" dirty="0">
                <a:latin typeface="Arial" charset="0"/>
                <a:ea typeface="Arial" charset="0"/>
                <a:cs typeface="Arial" charset="0"/>
              </a:rPr>
              <a:t>For each action, assume there will be no social, legal, or material consequences to you afterward</a:t>
            </a:r>
          </a:p>
          <a:p>
            <a:pPr lvl="1"/>
            <a:r>
              <a:rPr lang="en-US" altLang="en-US" sz="1800" dirty="0" smtClean="0">
                <a:latin typeface="Arial" charset="0"/>
                <a:ea typeface="Arial" charset="0"/>
                <a:cs typeface="Arial" charset="0"/>
              </a:rPr>
              <a:t>You can go as high as you want, but if you think you will not engage in a behavior no matter how much money you are offered, please write down $999,999,999,999</a:t>
            </a:r>
            <a:endParaRPr lang="en-US" altLang="en-US" sz="1800" dirty="0">
              <a:latin typeface="Arial" charset="0"/>
              <a:ea typeface="Arial" charset="0"/>
              <a:cs typeface="Arial" charset="0"/>
            </a:endParaRPr>
          </a:p>
          <a:p>
            <a:pPr eaLnBrk="1" hangingPunct="1"/>
            <a:endParaRPr lang="en-US" altLang="en-US" sz="2000" dirty="0">
              <a:latin typeface="Arial" charset="0"/>
              <a:ea typeface="Arial" charset="0"/>
              <a:cs typeface="Arial" charset="0"/>
            </a:endParaRPr>
          </a:p>
        </p:txBody>
      </p:sp>
    </p:spTree>
    <p:extLst>
      <p:ext uri="{BB962C8B-B14F-4D97-AF65-F5344CB8AC3E}">
        <p14:creationId xmlns:p14="http://schemas.microsoft.com/office/powerpoint/2010/main" val="947676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barn(inVertical)">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220">
                                            <p:txEl>
                                              <p:pRg st="1" end="1"/>
                                            </p:txEl>
                                          </p:spTgt>
                                        </p:tgtEl>
                                        <p:attrNameLst>
                                          <p:attrName>style.visibility</p:attrName>
                                        </p:attrNameLst>
                                      </p:cBhvr>
                                      <p:to>
                                        <p:strVal val="visible"/>
                                      </p:to>
                                    </p:set>
                                    <p:animEffect transition="in" filter="barn(inVertical)">
                                      <p:cBhvr>
                                        <p:cTn id="12" dur="500"/>
                                        <p:tgtEl>
                                          <p:spTgt spid="9220">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9220">
                                            <p:txEl>
                                              <p:pRg st="2" end="2"/>
                                            </p:txEl>
                                          </p:spTgt>
                                        </p:tgtEl>
                                        <p:attrNameLst>
                                          <p:attrName>style.visibility</p:attrName>
                                        </p:attrNameLst>
                                      </p:cBhvr>
                                      <p:to>
                                        <p:strVal val="visible"/>
                                      </p:to>
                                    </p:set>
                                    <p:animEffect transition="in" filter="barn(inVertical)">
                                      <p:cBhvr>
                                        <p:cTn id="15" dur="500"/>
                                        <p:tgtEl>
                                          <p:spTgt spid="9220">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9220">
                                            <p:txEl>
                                              <p:pRg st="3" end="3"/>
                                            </p:txEl>
                                          </p:spTgt>
                                        </p:tgtEl>
                                        <p:attrNameLst>
                                          <p:attrName>style.visibility</p:attrName>
                                        </p:attrNameLst>
                                      </p:cBhvr>
                                      <p:to>
                                        <p:strVal val="visible"/>
                                      </p:to>
                                    </p:set>
                                    <p:animEffect transition="in" filter="barn(inVertical)">
                                      <p:cBhvr>
                                        <p:cTn id="18" dur="500"/>
                                        <p:tgtEl>
                                          <p:spTgt spid="9220">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9220">
                                            <p:txEl>
                                              <p:pRg st="4" end="4"/>
                                            </p:txEl>
                                          </p:spTgt>
                                        </p:tgtEl>
                                        <p:attrNameLst>
                                          <p:attrName>style.visibility</p:attrName>
                                        </p:attrNameLst>
                                      </p:cBhvr>
                                      <p:to>
                                        <p:strVal val="visible"/>
                                      </p:to>
                                    </p:set>
                                    <p:animEffect transition="in" filter="barn(inVertical)">
                                      <p:cBhvr>
                                        <p:cTn id="21" dur="500"/>
                                        <p:tgtEl>
                                          <p:spTgt spid="92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952587" y="198232"/>
            <a:ext cx="4942284" cy="960834"/>
          </a:xfrm>
        </p:spPr>
        <p:txBody>
          <a:bodyPr/>
          <a:lstStyle/>
          <a:p>
            <a:r>
              <a:rPr lang="en-US" altLang="en-US" sz="3600" dirty="0" smtClean="0">
                <a:latin typeface="Arial" charset="0"/>
                <a:ea typeface="Arial" charset="0"/>
                <a:cs typeface="Arial" charset="0"/>
              </a:rPr>
              <a:t>What’s your price</a:t>
            </a:r>
            <a:endParaRPr lang="en-US" altLang="en-US" sz="3600" dirty="0">
              <a:solidFill>
                <a:schemeClr val="tx1"/>
              </a:solidFill>
              <a:latin typeface="Arial" charset="0"/>
              <a:ea typeface="Arial" charset="0"/>
              <a:cs typeface="Arial" charset="0"/>
            </a:endParaRPr>
          </a:p>
        </p:txBody>
      </p:sp>
      <p:sp>
        <p:nvSpPr>
          <p:cNvPr id="30723" name="Content Placeholder 2"/>
          <p:cNvSpPr>
            <a:spLocks noGrp="1"/>
          </p:cNvSpPr>
          <p:nvPr>
            <p:ph idx="1"/>
          </p:nvPr>
        </p:nvSpPr>
        <p:spPr>
          <a:xfrm>
            <a:off x="45601" y="1095702"/>
            <a:ext cx="8967019" cy="3970284"/>
          </a:xfrm>
        </p:spPr>
        <p:txBody>
          <a:bodyPr/>
          <a:lstStyle/>
          <a:p>
            <a:r>
              <a:rPr lang="en-US" altLang="en-US" sz="2000" dirty="0" smtClean="0">
                <a:latin typeface="Arial" charset="0"/>
                <a:ea typeface="Arial" charset="0"/>
                <a:cs typeface="Arial" charset="0"/>
              </a:rPr>
              <a:t>1A: Stick </a:t>
            </a:r>
            <a:r>
              <a:rPr lang="en-US" altLang="en-US" sz="2000" dirty="0">
                <a:latin typeface="Arial" charset="0"/>
                <a:ea typeface="Arial" charset="0"/>
                <a:cs typeface="Arial" charset="0"/>
              </a:rPr>
              <a:t>a pin into your </a:t>
            </a:r>
            <a:r>
              <a:rPr lang="en-US" altLang="en-US" sz="2000" dirty="0" smtClean="0">
                <a:latin typeface="Arial" charset="0"/>
                <a:ea typeface="Arial" charset="0"/>
                <a:cs typeface="Arial" charset="0"/>
              </a:rPr>
              <a:t>palm</a:t>
            </a:r>
          </a:p>
          <a:p>
            <a:r>
              <a:rPr lang="en-US" altLang="en-US" sz="2000" dirty="0" smtClean="0">
                <a:latin typeface="Arial" panose="020B0604020202020204" pitchFamily="34" charset="0"/>
                <a:cs typeface="Arial" panose="020B0604020202020204" pitchFamily="34" charset="0"/>
              </a:rPr>
              <a:t>2A: Accept </a:t>
            </a:r>
            <a:r>
              <a:rPr lang="en-US" altLang="en-US" sz="2000" dirty="0">
                <a:latin typeface="Arial" panose="020B0604020202020204" pitchFamily="34" charset="0"/>
                <a:cs typeface="Arial" panose="020B0604020202020204" pitchFamily="34" charset="0"/>
              </a:rPr>
              <a:t>a plasma screen television that a friend of yours wants to give you. You know that your friend got the television a year ago when a company that made it sent it, by mistake and at no charge, to your </a:t>
            </a:r>
            <a:r>
              <a:rPr lang="en-US" altLang="en-US" sz="2000" dirty="0" smtClean="0">
                <a:latin typeface="Arial" panose="020B0604020202020204" pitchFamily="34" charset="0"/>
                <a:cs typeface="Arial" panose="020B0604020202020204" pitchFamily="34" charset="0"/>
              </a:rPr>
              <a:t>friend</a:t>
            </a:r>
          </a:p>
          <a:p>
            <a:r>
              <a:rPr lang="en-US" altLang="en-US" sz="2000" dirty="0" smtClean="0">
                <a:latin typeface="Arial" panose="020B0604020202020204" pitchFamily="34" charset="0"/>
                <a:cs typeface="Arial" panose="020B0604020202020204" pitchFamily="34" charset="0"/>
              </a:rPr>
              <a:t>3A: Say </a:t>
            </a:r>
            <a:r>
              <a:rPr lang="en-US" altLang="en-US" sz="2000" dirty="0">
                <a:latin typeface="Arial" panose="020B0604020202020204" pitchFamily="34" charset="0"/>
                <a:cs typeface="Arial" panose="020B0604020202020204" pitchFamily="34" charset="0"/>
              </a:rPr>
              <a:t>something slightly bad about your nation (which you don’t believe to be true) while calling </a:t>
            </a:r>
            <a:r>
              <a:rPr lang="en-US" altLang="en-US" sz="2000" dirty="0" smtClean="0">
                <a:latin typeface="Arial" panose="020B0604020202020204" pitchFamily="34" charset="0"/>
                <a:cs typeface="Arial" panose="020B0604020202020204" pitchFamily="34" charset="0"/>
              </a:rPr>
              <a:t>in anonymously </a:t>
            </a:r>
            <a:r>
              <a:rPr lang="en-US" altLang="en-US" sz="2000" dirty="0">
                <a:latin typeface="Arial" panose="020B0604020202020204" pitchFamily="34" charset="0"/>
                <a:cs typeface="Arial" panose="020B0604020202020204" pitchFamily="34" charset="0"/>
              </a:rPr>
              <a:t>to a talk-radio show in your </a:t>
            </a:r>
            <a:r>
              <a:rPr lang="en-US" altLang="en-US" sz="2000" dirty="0" smtClean="0">
                <a:latin typeface="Arial" panose="020B0604020202020204" pitchFamily="34" charset="0"/>
                <a:cs typeface="Arial" panose="020B0604020202020204" pitchFamily="34" charset="0"/>
              </a:rPr>
              <a:t>nation</a:t>
            </a:r>
          </a:p>
          <a:p>
            <a:r>
              <a:rPr lang="en-US" altLang="en-US" sz="2000" dirty="0" smtClean="0">
                <a:latin typeface="Arial" panose="020B0604020202020204" pitchFamily="34" charset="0"/>
                <a:cs typeface="Arial" panose="020B0604020202020204" pitchFamily="34" charset="0"/>
              </a:rPr>
              <a:t>4A: </a:t>
            </a:r>
            <a:r>
              <a:rPr lang="en-US" altLang="en-US" sz="2000" dirty="0">
                <a:latin typeface="Arial" panose="020B0604020202020204" pitchFamily="34" charset="0"/>
                <a:cs typeface="Arial" panose="020B0604020202020204" pitchFamily="34" charset="0"/>
              </a:rPr>
              <a:t>Slap a friend in the face (with </a:t>
            </a:r>
            <a:r>
              <a:rPr lang="en-US" altLang="en-US" sz="2000" dirty="0" smtClean="0">
                <a:latin typeface="Arial" panose="020B0604020202020204" pitchFamily="34" charset="0"/>
                <a:cs typeface="Arial" panose="020B0604020202020204" pitchFamily="34" charset="0"/>
              </a:rPr>
              <a:t>permission</a:t>
            </a:r>
            <a:r>
              <a:rPr lang="en-US" altLang="en-US" sz="2000" dirty="0">
                <a:latin typeface="Arial" panose="020B0604020202020204" pitchFamily="34" charset="0"/>
                <a:cs typeface="Arial" panose="020B0604020202020204" pitchFamily="34" charset="0"/>
              </a:rPr>
              <a:t>) as part of a comedy skit</a:t>
            </a:r>
          </a:p>
          <a:p>
            <a:r>
              <a:rPr lang="en-US" altLang="en-US" sz="2000" dirty="0" smtClean="0">
                <a:latin typeface="Arial" panose="020B0604020202020204" pitchFamily="34" charset="0"/>
                <a:cs typeface="Arial" panose="020B0604020202020204" pitchFamily="34" charset="0"/>
              </a:rPr>
              <a:t>5A: </a:t>
            </a:r>
            <a:r>
              <a:rPr lang="en-US" altLang="en-US" sz="2000" dirty="0">
                <a:latin typeface="Arial" panose="020B0604020202020204" pitchFamily="34" charset="0"/>
                <a:cs typeface="Arial" panose="020B0604020202020204" pitchFamily="34" charset="0"/>
              </a:rPr>
              <a:t>Attend a performance art piece in which the actors act like idiots for 30 min, including failing to solve simple problems and falling down repeatedly on stage</a:t>
            </a:r>
          </a:p>
          <a:p>
            <a:endParaRPr lang="en-US" altLang="en-US" sz="2000" dirty="0">
              <a:latin typeface="Arial" panose="020B0604020202020204" pitchFamily="34" charset="0"/>
              <a:cs typeface="Arial" panose="020B0604020202020204" pitchFamily="34" charset="0"/>
            </a:endParaRPr>
          </a:p>
          <a:p>
            <a:endParaRPr lang="en-US" altLang="en-US" sz="2000" dirty="0">
              <a:latin typeface="Arial" panose="020B0604020202020204" pitchFamily="34" charset="0"/>
              <a:cs typeface="Arial" panose="020B0604020202020204" pitchFamily="34" charset="0"/>
            </a:endParaRPr>
          </a:p>
          <a:p>
            <a:endParaRPr lang="en-US" altLang="en-US" sz="2000" dirty="0">
              <a:latin typeface="Arial" charset="0"/>
              <a:ea typeface="Arial" charset="0"/>
              <a:cs typeface="Arial" charset="0"/>
            </a:endParaRPr>
          </a:p>
        </p:txBody>
      </p:sp>
    </p:spTree>
    <p:extLst>
      <p:ext uri="{BB962C8B-B14F-4D97-AF65-F5344CB8AC3E}">
        <p14:creationId xmlns:p14="http://schemas.microsoft.com/office/powerpoint/2010/main" val="284521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checkerboard(across)">
                                      <p:cBhvr>
                                        <p:cTn id="7" dur="500"/>
                                        <p:tgtEl>
                                          <p:spTgt spid="30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 calcmode="lin" valueType="num">
                                      <p:cBhvr additive="base">
                                        <p:cTn id="12" dur="5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07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0723">
                                            <p:txEl>
                                              <p:pRg st="2" end="2"/>
                                            </p:txEl>
                                          </p:spTgt>
                                        </p:tgtEl>
                                        <p:attrNameLst>
                                          <p:attrName>style.visibility</p:attrName>
                                        </p:attrNameLst>
                                      </p:cBhvr>
                                      <p:to>
                                        <p:strVal val="visible"/>
                                      </p:to>
                                    </p:set>
                                    <p:animEffect transition="in" filter="checkerboard(across)">
                                      <p:cBhvr>
                                        <p:cTn id="18" dur="500"/>
                                        <p:tgtEl>
                                          <p:spTgt spid="3072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0723">
                                            <p:txEl>
                                              <p:pRg st="3" end="3"/>
                                            </p:txEl>
                                          </p:spTgt>
                                        </p:tgtEl>
                                        <p:attrNameLst>
                                          <p:attrName>style.visibility</p:attrName>
                                        </p:attrNameLst>
                                      </p:cBhvr>
                                      <p:to>
                                        <p:strVal val="visible"/>
                                      </p:to>
                                    </p:set>
                                    <p:anim calcmode="lin" valueType="num">
                                      <p:cBhvr additive="base">
                                        <p:cTn id="23" dur="5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07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0723">
                                            <p:txEl>
                                              <p:pRg st="4" end="4"/>
                                            </p:txEl>
                                          </p:spTgt>
                                        </p:tgtEl>
                                        <p:attrNameLst>
                                          <p:attrName>style.visibility</p:attrName>
                                        </p:attrNameLst>
                                      </p:cBhvr>
                                      <p:to>
                                        <p:strVal val="visible"/>
                                      </p:to>
                                    </p:set>
                                    <p:animEffect transition="in" filter="blinds(horizontal)">
                                      <p:cBhvr>
                                        <p:cTn id="29" dur="500"/>
                                        <p:tgtEl>
                                          <p:spTgt spid="30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876738" y="177162"/>
            <a:ext cx="4942284" cy="960834"/>
          </a:xfrm>
        </p:spPr>
        <p:txBody>
          <a:bodyPr/>
          <a:lstStyle/>
          <a:p>
            <a:pPr eaLnBrk="1" hangingPunct="1"/>
            <a:r>
              <a:rPr lang="en-US" altLang="en-US" sz="3200" dirty="0" smtClean="0">
                <a:latin typeface="Arial" panose="020B0604020202020204" pitchFamily="34" charset="0"/>
                <a:cs typeface="Arial" panose="020B0604020202020204" pitchFamily="34" charset="0"/>
              </a:rPr>
              <a:t>Universal ethical values</a:t>
            </a:r>
            <a:endParaRPr lang="en-US" altLang="en-US" sz="3200" dirty="0">
              <a:latin typeface="Arial" panose="020B0604020202020204" pitchFamily="34" charset="0"/>
              <a:cs typeface="Arial" panose="020B0604020202020204" pitchFamily="34" charset="0"/>
            </a:endParaRPr>
          </a:p>
        </p:txBody>
      </p:sp>
      <p:sp>
        <p:nvSpPr>
          <p:cNvPr id="9220" name="Rectangle 3"/>
          <p:cNvSpPr>
            <a:spLocks noGrp="1" noChangeArrowheads="1"/>
          </p:cNvSpPr>
          <p:nvPr>
            <p:ph idx="1"/>
          </p:nvPr>
        </p:nvSpPr>
        <p:spPr>
          <a:xfrm>
            <a:off x="131903" y="1137996"/>
            <a:ext cx="8864951" cy="3901714"/>
          </a:xfrm>
        </p:spPr>
        <p:txBody>
          <a:bodyPr/>
          <a:lstStyle/>
          <a:p>
            <a:pPr eaLnBrk="1" hangingPunct="1"/>
            <a:r>
              <a:rPr lang="en-US" altLang="en-US" sz="2000" dirty="0" smtClean="0">
                <a:latin typeface="Arial" charset="0"/>
                <a:ea typeface="Arial" charset="0"/>
                <a:cs typeface="Arial" charset="0"/>
              </a:rPr>
              <a:t>Calculate difference scores (e.g., 1B-1A, 2B-2A, etc.)</a:t>
            </a:r>
          </a:p>
          <a:p>
            <a:pPr eaLnBrk="1" hangingPunct="1"/>
            <a:r>
              <a:rPr lang="en-US" altLang="en-US" sz="2000" dirty="0" smtClean="0">
                <a:latin typeface="Arial" charset="0"/>
                <a:ea typeface="Arial" charset="0"/>
                <a:cs typeface="Arial" charset="0"/>
              </a:rPr>
              <a:t>Does anyone have negative scores?</a:t>
            </a:r>
          </a:p>
          <a:p>
            <a:pPr eaLnBrk="1" hangingPunct="1"/>
            <a:r>
              <a:rPr lang="en-US" altLang="en-US" sz="2000" dirty="0" smtClean="0">
                <a:latin typeface="Arial" charset="0"/>
                <a:ea typeface="Arial" charset="0"/>
                <a:cs typeface="Arial" charset="0"/>
              </a:rPr>
              <a:t>The following five ethical values are universal in human societies</a:t>
            </a:r>
          </a:p>
          <a:p>
            <a:pPr lvl="1"/>
            <a:r>
              <a:rPr lang="en-US" altLang="en-US" sz="2000" dirty="0">
                <a:latin typeface="Arial" panose="020B0604020202020204" pitchFamily="34" charset="0"/>
                <a:cs typeface="Arial" panose="020B0604020202020204" pitchFamily="34" charset="0"/>
              </a:rPr>
              <a:t>Harm/care</a:t>
            </a:r>
          </a:p>
          <a:p>
            <a:pPr lvl="1"/>
            <a:r>
              <a:rPr lang="en-US" altLang="en-US" sz="2000" dirty="0">
                <a:latin typeface="Arial" panose="020B0604020202020204" pitchFamily="34" charset="0"/>
                <a:cs typeface="Arial" panose="020B0604020202020204" pitchFamily="34" charset="0"/>
              </a:rPr>
              <a:t>Fairness/reciprocity</a:t>
            </a:r>
          </a:p>
          <a:p>
            <a:pPr lvl="1"/>
            <a:r>
              <a:rPr lang="en-US" altLang="en-US" sz="2000" dirty="0" err="1">
                <a:latin typeface="Arial" panose="020B0604020202020204" pitchFamily="34" charset="0"/>
                <a:cs typeface="Arial" panose="020B0604020202020204" pitchFamily="34" charset="0"/>
              </a:rPr>
              <a:t>Ingroup</a:t>
            </a:r>
            <a:r>
              <a:rPr lang="en-US" altLang="en-US" sz="2000" dirty="0">
                <a:latin typeface="Arial" panose="020B0604020202020204" pitchFamily="34" charset="0"/>
                <a:cs typeface="Arial" panose="020B0604020202020204" pitchFamily="34" charset="0"/>
              </a:rPr>
              <a:t>/loyalty</a:t>
            </a:r>
          </a:p>
          <a:p>
            <a:pPr lvl="1"/>
            <a:r>
              <a:rPr lang="en-US" altLang="en-US" sz="2000" dirty="0">
                <a:latin typeface="Arial" panose="020B0604020202020204" pitchFamily="34" charset="0"/>
                <a:cs typeface="Arial" panose="020B0604020202020204" pitchFamily="34" charset="0"/>
              </a:rPr>
              <a:t>Authority/respect</a:t>
            </a:r>
          </a:p>
          <a:p>
            <a:pPr lvl="1"/>
            <a:r>
              <a:rPr lang="en-US" altLang="en-US" sz="2000" dirty="0">
                <a:latin typeface="Arial" panose="020B0604020202020204" pitchFamily="34" charset="0"/>
                <a:cs typeface="Arial" panose="020B0604020202020204" pitchFamily="34" charset="0"/>
              </a:rPr>
              <a:t>Purity/sanctity</a:t>
            </a:r>
          </a:p>
          <a:p>
            <a:pPr eaLnBrk="1" hangingPunct="1"/>
            <a:endParaRPr lang="en-US" altLang="en-US" sz="2000" dirty="0">
              <a:latin typeface="Arial" charset="0"/>
              <a:ea typeface="Arial" charset="0"/>
              <a:cs typeface="Arial" charset="0"/>
            </a:endParaRPr>
          </a:p>
        </p:txBody>
      </p:sp>
    </p:spTree>
    <p:extLst>
      <p:ext uri="{BB962C8B-B14F-4D97-AF65-F5344CB8AC3E}">
        <p14:creationId xmlns:p14="http://schemas.microsoft.com/office/powerpoint/2010/main" val="150576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Effect transition="in" filter="dissolve">
                                      <p:cBhvr>
                                        <p:cTn id="7" dur="500"/>
                                        <p:tgtEl>
                                          <p:spTgt spid="9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9220">
                                            <p:txEl>
                                              <p:pRg st="1" end="1"/>
                                            </p:txEl>
                                          </p:spTgt>
                                        </p:tgtEl>
                                        <p:attrNameLst>
                                          <p:attrName>style.visibility</p:attrName>
                                        </p:attrNameLst>
                                      </p:cBhvr>
                                      <p:to>
                                        <p:strVal val="visible"/>
                                      </p:to>
                                    </p:set>
                                    <p:animEffect transition="in" filter="checkerboard(across)">
                                      <p:cBhvr>
                                        <p:cTn id="12" dur="500"/>
                                        <p:tgtEl>
                                          <p:spTgt spid="92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220">
                                            <p:txEl>
                                              <p:pRg st="2" end="2"/>
                                            </p:txEl>
                                          </p:spTgt>
                                        </p:tgtEl>
                                        <p:attrNameLst>
                                          <p:attrName>style.visibility</p:attrName>
                                        </p:attrNameLst>
                                      </p:cBhvr>
                                      <p:to>
                                        <p:strVal val="visible"/>
                                      </p:to>
                                    </p:set>
                                    <p:anim calcmode="lin" valueType="num">
                                      <p:cBhvr additive="base">
                                        <p:cTn id="17" dur="500" fill="hold"/>
                                        <p:tgtEl>
                                          <p:spTgt spid="922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220">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220">
                                            <p:txEl>
                                              <p:pRg st="3" end="3"/>
                                            </p:txEl>
                                          </p:spTgt>
                                        </p:tgtEl>
                                        <p:attrNameLst>
                                          <p:attrName>style.visibility</p:attrName>
                                        </p:attrNameLst>
                                      </p:cBhvr>
                                      <p:to>
                                        <p:strVal val="visible"/>
                                      </p:to>
                                    </p:set>
                                    <p:anim calcmode="lin" valueType="num">
                                      <p:cBhvr additive="base">
                                        <p:cTn id="21" dur="500" fill="hold"/>
                                        <p:tgtEl>
                                          <p:spTgt spid="9220">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220">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220">
                                            <p:txEl>
                                              <p:pRg st="4" end="4"/>
                                            </p:txEl>
                                          </p:spTgt>
                                        </p:tgtEl>
                                        <p:attrNameLst>
                                          <p:attrName>style.visibility</p:attrName>
                                        </p:attrNameLst>
                                      </p:cBhvr>
                                      <p:to>
                                        <p:strVal val="visible"/>
                                      </p:to>
                                    </p:set>
                                    <p:anim calcmode="lin" valueType="num">
                                      <p:cBhvr additive="base">
                                        <p:cTn id="25" dur="500" fill="hold"/>
                                        <p:tgtEl>
                                          <p:spTgt spid="9220">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20">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220">
                                            <p:txEl>
                                              <p:pRg st="5" end="5"/>
                                            </p:txEl>
                                          </p:spTgt>
                                        </p:tgtEl>
                                        <p:attrNameLst>
                                          <p:attrName>style.visibility</p:attrName>
                                        </p:attrNameLst>
                                      </p:cBhvr>
                                      <p:to>
                                        <p:strVal val="visible"/>
                                      </p:to>
                                    </p:set>
                                    <p:anim calcmode="lin" valueType="num">
                                      <p:cBhvr additive="base">
                                        <p:cTn id="29" dur="500" fill="hold"/>
                                        <p:tgtEl>
                                          <p:spTgt spid="9220">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220">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220">
                                            <p:txEl>
                                              <p:pRg st="6" end="6"/>
                                            </p:txEl>
                                          </p:spTgt>
                                        </p:tgtEl>
                                        <p:attrNameLst>
                                          <p:attrName>style.visibility</p:attrName>
                                        </p:attrNameLst>
                                      </p:cBhvr>
                                      <p:to>
                                        <p:strVal val="visible"/>
                                      </p:to>
                                    </p:set>
                                    <p:anim calcmode="lin" valueType="num">
                                      <p:cBhvr additive="base">
                                        <p:cTn id="33" dur="500" fill="hold"/>
                                        <p:tgtEl>
                                          <p:spTgt spid="9220">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220">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220">
                                            <p:txEl>
                                              <p:pRg st="7" end="7"/>
                                            </p:txEl>
                                          </p:spTgt>
                                        </p:tgtEl>
                                        <p:attrNameLst>
                                          <p:attrName>style.visibility</p:attrName>
                                        </p:attrNameLst>
                                      </p:cBhvr>
                                      <p:to>
                                        <p:strVal val="visible"/>
                                      </p:to>
                                    </p:set>
                                    <p:anim calcmode="lin" valueType="num">
                                      <p:cBhvr additive="base">
                                        <p:cTn id="37" dur="500" fill="hold"/>
                                        <p:tgtEl>
                                          <p:spTgt spid="9220">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220">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657950" y="69589"/>
            <a:ext cx="6732106" cy="960834"/>
          </a:xfrm>
        </p:spPr>
        <p:txBody>
          <a:bodyPr/>
          <a:lstStyle/>
          <a:p>
            <a:pPr eaLnBrk="1" hangingPunct="1"/>
            <a:r>
              <a:rPr lang="en-US" altLang="en-US" sz="3600" dirty="0">
                <a:solidFill>
                  <a:schemeClr val="tx1"/>
                </a:solidFill>
                <a:latin typeface="Arial" charset="0"/>
                <a:ea typeface="Arial" charset="0"/>
                <a:cs typeface="Arial" charset="0"/>
              </a:rPr>
              <a:t>Moral developmental stages</a:t>
            </a:r>
            <a:endParaRPr lang="en-AU" altLang="en-US" sz="3600" dirty="0">
              <a:latin typeface="Arial" charset="0"/>
              <a:ea typeface="Arial" charset="0"/>
              <a:cs typeface="Arial" charset="0"/>
            </a:endParaRPr>
          </a:p>
        </p:txBody>
      </p:sp>
      <p:sp>
        <p:nvSpPr>
          <p:cNvPr id="4198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750"/>
              </a:spcBef>
              <a:buClr>
                <a:schemeClr val="accent1"/>
              </a:buClr>
              <a:buFont typeface="Wingdings 3" panose="05040102010807070707" pitchFamily="18" charset="2"/>
              <a:buChar char=""/>
              <a:defRPr>
                <a:solidFill>
                  <a:srgbClr val="404040"/>
                </a:solidFill>
                <a:latin typeface="Rockwell" panose="02060603020205020403" pitchFamily="18" charset="0"/>
              </a:defRPr>
            </a:lvl1pPr>
            <a:lvl2pPr marL="557213" indent="-214313">
              <a:spcBef>
                <a:spcPts val="750"/>
              </a:spcBef>
              <a:buClr>
                <a:schemeClr val="accent1"/>
              </a:buClr>
              <a:buFont typeface="Wingdings 3" panose="05040102010807070707" pitchFamily="18" charset="2"/>
              <a:buChar char=""/>
              <a:defRPr sz="1200">
                <a:solidFill>
                  <a:srgbClr val="404040"/>
                </a:solidFill>
                <a:latin typeface="Rockwell" panose="02060603020205020403" pitchFamily="18" charset="0"/>
              </a:defRPr>
            </a:lvl2pPr>
            <a:lvl3pPr marL="857250" indent="-171450">
              <a:spcBef>
                <a:spcPts val="750"/>
              </a:spcBef>
              <a:buClr>
                <a:schemeClr val="accent1"/>
              </a:buClr>
              <a:buFont typeface="Wingdings 3" panose="05040102010807070707" pitchFamily="18" charset="2"/>
              <a:buChar char=""/>
              <a:defRPr sz="1050">
                <a:solidFill>
                  <a:srgbClr val="404040"/>
                </a:solidFill>
                <a:latin typeface="Rockwell" panose="02060603020205020403" pitchFamily="18" charset="0"/>
              </a:defRPr>
            </a:lvl3pPr>
            <a:lvl4pPr marL="1200150" indent="-171450">
              <a:spcBef>
                <a:spcPts val="750"/>
              </a:spcBef>
              <a:buClr>
                <a:schemeClr val="accent1"/>
              </a:buClr>
              <a:buFont typeface="Wingdings 3" panose="05040102010807070707" pitchFamily="18" charset="2"/>
              <a:buChar char=""/>
              <a:defRPr sz="900">
                <a:solidFill>
                  <a:srgbClr val="404040"/>
                </a:solidFill>
                <a:latin typeface="Rockwell" panose="02060603020205020403" pitchFamily="18" charset="0"/>
              </a:defRPr>
            </a:lvl4pPr>
            <a:lvl5pPr marL="1543050" indent="-171450">
              <a:spcBef>
                <a:spcPts val="750"/>
              </a:spcBef>
              <a:buClr>
                <a:schemeClr val="accent1"/>
              </a:buClr>
              <a:buFont typeface="Wingdings 3" panose="05040102010807070707" pitchFamily="18" charset="2"/>
              <a:buChar char=""/>
              <a:defRPr sz="900">
                <a:solidFill>
                  <a:srgbClr val="404040"/>
                </a:solidFill>
                <a:latin typeface="Rockwell" panose="02060603020205020403" pitchFamily="18" charset="0"/>
              </a:defRPr>
            </a:lvl5pPr>
            <a:lvl6pPr marL="1885950" indent="-171450" eaLnBrk="0" fontAlgn="base" hangingPunct="0">
              <a:spcBef>
                <a:spcPts val="750"/>
              </a:spcBef>
              <a:spcAft>
                <a:spcPct val="0"/>
              </a:spcAft>
              <a:buClr>
                <a:schemeClr val="accent1"/>
              </a:buClr>
              <a:buFont typeface="Wingdings 3" panose="05040102010807070707" pitchFamily="18" charset="2"/>
              <a:buChar char=""/>
              <a:defRPr sz="900">
                <a:solidFill>
                  <a:srgbClr val="404040"/>
                </a:solidFill>
                <a:latin typeface="Rockwell" panose="02060603020205020403" pitchFamily="18" charset="0"/>
              </a:defRPr>
            </a:lvl6pPr>
            <a:lvl7pPr marL="2228850" indent="-171450" eaLnBrk="0" fontAlgn="base" hangingPunct="0">
              <a:spcBef>
                <a:spcPts val="750"/>
              </a:spcBef>
              <a:spcAft>
                <a:spcPct val="0"/>
              </a:spcAft>
              <a:buClr>
                <a:schemeClr val="accent1"/>
              </a:buClr>
              <a:buFont typeface="Wingdings 3" panose="05040102010807070707" pitchFamily="18" charset="2"/>
              <a:buChar char=""/>
              <a:defRPr sz="900">
                <a:solidFill>
                  <a:srgbClr val="404040"/>
                </a:solidFill>
                <a:latin typeface="Rockwell" panose="02060603020205020403" pitchFamily="18" charset="0"/>
              </a:defRPr>
            </a:lvl7pPr>
            <a:lvl8pPr marL="2571750" indent="-171450" eaLnBrk="0" fontAlgn="base" hangingPunct="0">
              <a:spcBef>
                <a:spcPts val="750"/>
              </a:spcBef>
              <a:spcAft>
                <a:spcPct val="0"/>
              </a:spcAft>
              <a:buClr>
                <a:schemeClr val="accent1"/>
              </a:buClr>
              <a:buFont typeface="Wingdings 3" panose="05040102010807070707" pitchFamily="18" charset="2"/>
              <a:buChar char=""/>
              <a:defRPr sz="900">
                <a:solidFill>
                  <a:srgbClr val="404040"/>
                </a:solidFill>
                <a:latin typeface="Rockwell" panose="02060603020205020403" pitchFamily="18" charset="0"/>
              </a:defRPr>
            </a:lvl8pPr>
            <a:lvl9pPr marL="2914650" indent="-171450" eaLnBrk="0" fontAlgn="base" hangingPunct="0">
              <a:spcBef>
                <a:spcPts val="750"/>
              </a:spcBef>
              <a:spcAft>
                <a:spcPct val="0"/>
              </a:spcAft>
              <a:buClr>
                <a:schemeClr val="accent1"/>
              </a:buClr>
              <a:buFont typeface="Wingdings 3" panose="05040102010807070707" pitchFamily="18" charset="2"/>
              <a:buChar char=""/>
              <a:defRPr sz="900">
                <a:solidFill>
                  <a:srgbClr val="404040"/>
                </a:solidFill>
                <a:latin typeface="Rockwell" panose="02060603020205020403" pitchFamily="18" charset="0"/>
              </a:defRPr>
            </a:lvl9pPr>
          </a:lstStyle>
          <a:p>
            <a:pPr>
              <a:spcBef>
                <a:spcPct val="0"/>
              </a:spcBef>
              <a:buClrTx/>
              <a:buFontTx/>
              <a:buNone/>
            </a:pPr>
            <a:fld id="{1FB72417-50E5-4C87-9BFC-BEB44BCE4CD9}" type="slidenum">
              <a:rPr lang="en-US" altLang="en-US" smtClean="0">
                <a:solidFill>
                  <a:srgbClr val="FEFFFF"/>
                </a:solidFill>
              </a:rPr>
              <a:pPr>
                <a:spcBef>
                  <a:spcPct val="0"/>
                </a:spcBef>
                <a:buClrTx/>
                <a:buFontTx/>
                <a:buNone/>
              </a:pPr>
              <a:t>8</a:t>
            </a:fld>
            <a:endParaRPr lang="en-US" altLang="en-US">
              <a:solidFill>
                <a:srgbClr val="FEFFFF"/>
              </a:solidFill>
            </a:endParaRPr>
          </a:p>
        </p:txBody>
      </p:sp>
      <p:pic>
        <p:nvPicPr>
          <p:cNvPr id="92162" name="Picture 2" descr="https://i.ytimg.com/vi/DgtWWx7Bf44/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277" y="3101579"/>
            <a:ext cx="2553890" cy="1915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Picture 4" descr="http://i.telegraph.co.uk/multimedia/archive/01703/writing_1703454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3127" y="3165872"/>
            <a:ext cx="2853929" cy="1787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p:cNvSpPr>
            <a:spLocks noGrp="1"/>
          </p:cNvSpPr>
          <p:nvPr>
            <p:ph idx="1"/>
          </p:nvPr>
        </p:nvSpPr>
        <p:spPr>
          <a:xfrm>
            <a:off x="0" y="1108839"/>
            <a:ext cx="9144000" cy="2963919"/>
          </a:xfrm>
        </p:spPr>
        <p:txBody>
          <a:bodyPr/>
          <a:lstStyle/>
          <a:p>
            <a:pPr eaLnBrk="1" hangingPunct="1"/>
            <a:r>
              <a:rPr lang="en-US" altLang="en-US" sz="2000" dirty="0" smtClean="0">
                <a:latin typeface="Arial" charset="0"/>
                <a:ea typeface="Arial" charset="0"/>
                <a:cs typeface="Arial" charset="0"/>
              </a:rPr>
              <a:t>The logic and reasoning </a:t>
            </a:r>
            <a:r>
              <a:rPr lang="en-US" altLang="en-US" sz="2000" dirty="0">
                <a:latin typeface="Arial" charset="0"/>
                <a:ea typeface="Arial" charset="0"/>
                <a:cs typeface="Arial" charset="0"/>
              </a:rPr>
              <a:t>used to decide what’s the right thing to do in a moral situation</a:t>
            </a:r>
          </a:p>
          <a:p>
            <a:r>
              <a:rPr lang="en-US" altLang="en-US" sz="2000" dirty="0" smtClean="0">
                <a:latin typeface="Arial" charset="0"/>
                <a:ea typeface="Arial" charset="0"/>
                <a:cs typeface="Arial" charset="0"/>
              </a:rPr>
              <a:t>Developed by Lawrence Kohlberg who studied the moral reasoning of young children over time</a:t>
            </a:r>
          </a:p>
          <a:p>
            <a:pPr eaLnBrk="1" hangingPunct="1"/>
            <a:r>
              <a:rPr lang="en-US" altLang="en-US" sz="2000" dirty="0" smtClean="0">
                <a:latin typeface="Arial" charset="0"/>
                <a:ea typeface="Arial" charset="0"/>
                <a:cs typeface="Arial" charset="0"/>
              </a:rPr>
              <a:t>Our </a:t>
            </a:r>
            <a:r>
              <a:rPr lang="en-US" altLang="en-US" sz="2000" dirty="0">
                <a:latin typeface="Arial" charset="0"/>
                <a:ea typeface="Arial" charset="0"/>
                <a:cs typeface="Arial" charset="0"/>
              </a:rPr>
              <a:t>moral reasoning ability develops through six stages as we grow into adults</a:t>
            </a:r>
          </a:p>
        </p:txBody>
      </p:sp>
    </p:spTree>
    <p:extLst>
      <p:ext uri="{BB962C8B-B14F-4D97-AF65-F5344CB8AC3E}">
        <p14:creationId xmlns:p14="http://schemas.microsoft.com/office/powerpoint/2010/main" val="283571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 calcmode="lin" valueType="num">
                                      <p:cBhvr additive="base">
                                        <p:cTn id="12"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92162"/>
                                        </p:tgtEl>
                                        <p:attrNameLst>
                                          <p:attrName>style.visibility</p:attrName>
                                        </p:attrNameLst>
                                      </p:cBhvr>
                                      <p:to>
                                        <p:strVal val="visible"/>
                                      </p:to>
                                    </p:set>
                                    <p:animEffect transition="in" filter="dissolve">
                                      <p:cBhvr>
                                        <p:cTn id="18" dur="500"/>
                                        <p:tgtEl>
                                          <p:spTgt spid="92162"/>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92164"/>
                                        </p:tgtEl>
                                        <p:attrNameLst>
                                          <p:attrName>style.visibility</p:attrName>
                                        </p:attrNameLst>
                                      </p:cBhvr>
                                      <p:to>
                                        <p:strVal val="visible"/>
                                      </p:to>
                                    </p:set>
                                    <p:animEffect transition="in" filter="checkerboard(across)">
                                      <p:cBhvr>
                                        <p:cTn id="23" dur="500"/>
                                        <p:tgtEl>
                                          <p:spTgt spid="9216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 calcmode="lin" valueType="num">
                                      <p:cBhvr additive="base">
                                        <p:cTn id="28"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201119" y="196696"/>
            <a:ext cx="5583264" cy="960834"/>
          </a:xfrm>
        </p:spPr>
        <p:txBody>
          <a:bodyPr rtlCol="0">
            <a:normAutofit/>
          </a:bodyPr>
          <a:lstStyle/>
          <a:p>
            <a:pPr>
              <a:defRPr/>
            </a:pPr>
            <a:r>
              <a:rPr lang="en-US" altLang="en-US" sz="3000" dirty="0">
                <a:latin typeface="Arial" charset="0"/>
                <a:ea typeface="Arial" charset="0"/>
                <a:cs typeface="Arial" charset="0"/>
              </a:rPr>
              <a:t>Moral developmental stages</a:t>
            </a:r>
          </a:p>
        </p:txBody>
      </p:sp>
      <p:sp>
        <p:nvSpPr>
          <p:cNvPr id="43011" name="Content Placeholder 2"/>
          <p:cNvSpPr>
            <a:spLocks noGrp="1"/>
          </p:cNvSpPr>
          <p:nvPr>
            <p:ph idx="1"/>
          </p:nvPr>
        </p:nvSpPr>
        <p:spPr>
          <a:xfrm>
            <a:off x="0" y="1157530"/>
            <a:ext cx="7659532" cy="3613888"/>
          </a:xfrm>
        </p:spPr>
        <p:txBody>
          <a:bodyPr/>
          <a:lstStyle/>
          <a:p>
            <a:pPr>
              <a:buFont typeface="Arial" charset="0"/>
              <a:buChar char="•"/>
            </a:pPr>
            <a:r>
              <a:rPr lang="en-US" altLang="en-US" sz="2200" dirty="0">
                <a:latin typeface="Arial" charset="0"/>
                <a:ea typeface="Arial" charset="0"/>
                <a:cs typeface="Arial" charset="0"/>
              </a:rPr>
              <a:t>Stage </a:t>
            </a:r>
            <a:r>
              <a:rPr lang="en-US" altLang="en-US" sz="2200" dirty="0" smtClean="0">
                <a:latin typeface="Arial" charset="0"/>
                <a:ea typeface="Arial" charset="0"/>
                <a:cs typeface="Arial" charset="0"/>
              </a:rPr>
              <a:t>1- </a:t>
            </a:r>
            <a:r>
              <a:rPr lang="en-US" altLang="en-US" sz="2200" b="1" dirty="0" smtClean="0">
                <a:latin typeface="Arial" charset="0"/>
                <a:ea typeface="Arial" charset="0"/>
                <a:cs typeface="Arial" charset="0"/>
              </a:rPr>
              <a:t>Heteronomous morality</a:t>
            </a:r>
            <a:r>
              <a:rPr lang="en-US" altLang="en-US" sz="2200" dirty="0">
                <a:latin typeface="Arial" charset="0"/>
                <a:ea typeface="Arial" charset="0"/>
                <a:cs typeface="Arial" charset="0"/>
              </a:rPr>
              <a:t>: avoiding physical damage to persons and </a:t>
            </a:r>
            <a:r>
              <a:rPr lang="en-US" altLang="en-US" sz="2200" dirty="0" smtClean="0">
                <a:latin typeface="Arial" charset="0"/>
                <a:ea typeface="Arial" charset="0"/>
                <a:cs typeface="Arial" charset="0"/>
              </a:rPr>
              <a:t>property &amp; avoiding punishment associated with </a:t>
            </a:r>
            <a:r>
              <a:rPr lang="en-US" altLang="en-US" sz="2200" dirty="0">
                <a:latin typeface="Arial" charset="0"/>
                <a:ea typeface="Arial" charset="0"/>
                <a:cs typeface="Arial" charset="0"/>
              </a:rPr>
              <a:t>breaking the rules </a:t>
            </a:r>
          </a:p>
          <a:p>
            <a:pPr>
              <a:buFont typeface="Arial" charset="0"/>
              <a:buChar char="•"/>
            </a:pPr>
            <a:r>
              <a:rPr lang="en-US" altLang="en-US" sz="2200" dirty="0" smtClean="0">
                <a:latin typeface="Arial" charset="0"/>
                <a:ea typeface="Arial" charset="0"/>
                <a:cs typeface="Arial" charset="0"/>
              </a:rPr>
              <a:t>Stage 2 - </a:t>
            </a:r>
            <a:r>
              <a:rPr lang="en-US" altLang="en-US" sz="2200" b="1" dirty="0" smtClean="0">
                <a:latin typeface="Arial" charset="0"/>
                <a:ea typeface="Arial" charset="0"/>
                <a:cs typeface="Arial" charset="0"/>
              </a:rPr>
              <a:t>Instrumental morality</a:t>
            </a:r>
            <a:r>
              <a:rPr lang="en-US" altLang="en-US" sz="2200" dirty="0" smtClean="0">
                <a:latin typeface="Arial" charset="0"/>
                <a:ea typeface="Arial" charset="0"/>
                <a:cs typeface="Arial" charset="0"/>
              </a:rPr>
              <a:t>: serving one’s own needs and interests &amp; being fair and engaging in equal exchange of benefits with others</a:t>
            </a:r>
            <a:endParaRPr lang="en-US" altLang="en-US" sz="2200" dirty="0">
              <a:latin typeface="Arial" charset="0"/>
              <a:ea typeface="Arial" charset="0"/>
              <a:cs typeface="Arial" charset="0"/>
            </a:endParaRPr>
          </a:p>
          <a:p>
            <a:pPr>
              <a:buFont typeface="Arial" charset="0"/>
              <a:buChar char="•"/>
              <a:defRPr/>
            </a:pPr>
            <a:r>
              <a:rPr lang="en-US" sz="2200" dirty="0">
                <a:latin typeface="Arial" charset="0"/>
                <a:ea typeface="Arial" charset="0"/>
                <a:cs typeface="Arial" charset="0"/>
              </a:rPr>
              <a:t>Stage </a:t>
            </a:r>
            <a:r>
              <a:rPr lang="en-US" sz="2200" dirty="0" smtClean="0">
                <a:latin typeface="Arial" charset="0"/>
                <a:ea typeface="Arial" charset="0"/>
                <a:cs typeface="Arial" charset="0"/>
              </a:rPr>
              <a:t>3 - </a:t>
            </a:r>
            <a:r>
              <a:rPr lang="en-US" sz="2200" b="1" dirty="0" smtClean="0">
                <a:latin typeface="Arial" charset="0"/>
                <a:ea typeface="Arial" charset="0"/>
                <a:cs typeface="Arial" charset="0"/>
              </a:rPr>
              <a:t>Relationship </a:t>
            </a:r>
            <a:r>
              <a:rPr lang="en-US" sz="2200" b="1" dirty="0">
                <a:latin typeface="Arial" charset="0"/>
                <a:ea typeface="Arial" charset="0"/>
                <a:cs typeface="Arial" charset="0"/>
              </a:rPr>
              <a:t>focused </a:t>
            </a:r>
            <a:r>
              <a:rPr lang="en-US" sz="2200" b="1" dirty="0" smtClean="0">
                <a:latin typeface="Arial" charset="0"/>
                <a:ea typeface="Arial" charset="0"/>
                <a:cs typeface="Arial" charset="0"/>
              </a:rPr>
              <a:t>morality</a:t>
            </a:r>
            <a:r>
              <a:rPr lang="en-US" sz="2200" dirty="0" smtClean="0">
                <a:latin typeface="Arial" charset="0"/>
                <a:ea typeface="Arial" charset="0"/>
                <a:cs typeface="Arial" charset="0"/>
              </a:rPr>
              <a:t>: living up to the expectation of others &amp; maintaining quality social relationships (e.g., trust, loyalty, respect, gratitude, etc.)</a:t>
            </a:r>
            <a:endParaRPr lang="en-US" altLang="en-US" sz="2200" dirty="0">
              <a:latin typeface="Arial" charset="0"/>
              <a:ea typeface="Arial" charset="0"/>
              <a:cs typeface="Arial" charset="0"/>
            </a:endParaRPr>
          </a:p>
        </p:txBody>
      </p:sp>
      <p:pic>
        <p:nvPicPr>
          <p:cNvPr id="2" name="Picture 1"/>
          <p:cNvPicPr>
            <a:picLocks noChangeAspect="1"/>
          </p:cNvPicPr>
          <p:nvPr/>
        </p:nvPicPr>
        <p:blipFill>
          <a:blip r:embed="rId3"/>
          <a:stretch>
            <a:fillRect/>
          </a:stretch>
        </p:blipFill>
        <p:spPr>
          <a:xfrm>
            <a:off x="7174976" y="1157530"/>
            <a:ext cx="1844261" cy="1226434"/>
          </a:xfrm>
          <a:prstGeom prst="rect">
            <a:avLst/>
          </a:prstGeom>
        </p:spPr>
      </p:pic>
      <p:pic>
        <p:nvPicPr>
          <p:cNvPr id="3" name="Picture 2"/>
          <p:cNvPicPr>
            <a:picLocks noChangeAspect="1"/>
          </p:cNvPicPr>
          <p:nvPr/>
        </p:nvPicPr>
        <p:blipFill>
          <a:blip r:embed="rId4"/>
          <a:stretch>
            <a:fillRect/>
          </a:stretch>
        </p:blipFill>
        <p:spPr>
          <a:xfrm>
            <a:off x="7205080" y="2559757"/>
            <a:ext cx="1938920" cy="1017933"/>
          </a:xfrm>
          <a:prstGeom prst="rect">
            <a:avLst/>
          </a:prstGeom>
        </p:spPr>
      </p:pic>
      <p:pic>
        <p:nvPicPr>
          <p:cNvPr id="4" name="Picture 3"/>
          <p:cNvPicPr>
            <a:picLocks noChangeAspect="1"/>
          </p:cNvPicPr>
          <p:nvPr/>
        </p:nvPicPr>
        <p:blipFill>
          <a:blip r:embed="rId5"/>
          <a:stretch>
            <a:fillRect/>
          </a:stretch>
        </p:blipFill>
        <p:spPr>
          <a:xfrm>
            <a:off x="7275444" y="3577690"/>
            <a:ext cx="1868556" cy="1401417"/>
          </a:xfrm>
          <a:prstGeom prst="rect">
            <a:avLst/>
          </a:prstGeom>
        </p:spPr>
      </p:pic>
    </p:spTree>
    <p:extLst>
      <p:ext uri="{BB962C8B-B14F-4D97-AF65-F5344CB8AC3E}">
        <p14:creationId xmlns:p14="http://schemas.microsoft.com/office/powerpoint/2010/main" val="394931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checkerboard(across)">
                                      <p:cBhvr>
                                        <p:cTn id="7" dur="500"/>
                                        <p:tgtEl>
                                          <p:spTgt spid="43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3011">
                                            <p:txEl>
                                              <p:pRg st="1" end="1"/>
                                            </p:txEl>
                                          </p:spTgt>
                                        </p:tgtEl>
                                        <p:attrNameLst>
                                          <p:attrName>style.visibility</p:attrName>
                                        </p:attrNameLst>
                                      </p:cBhvr>
                                      <p:to>
                                        <p:strVal val="visible"/>
                                      </p:to>
                                    </p:set>
                                    <p:animEffect transition="in" filter="checkerboard(across)">
                                      <p:cBhvr>
                                        <p:cTn id="18" dur="500"/>
                                        <p:tgtEl>
                                          <p:spTgt spid="4301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43011">
                                            <p:txEl>
                                              <p:pRg st="2" end="2"/>
                                            </p:txEl>
                                          </p:spTgt>
                                        </p:tgtEl>
                                        <p:attrNameLst>
                                          <p:attrName>style.visibility</p:attrName>
                                        </p:attrNameLst>
                                      </p:cBhvr>
                                      <p:to>
                                        <p:strVal val="visible"/>
                                      </p:to>
                                    </p:set>
                                    <p:animEffect transition="in" filter="checkerboard(across)">
                                      <p:cBhvr>
                                        <p:cTn id="29" dur="500"/>
                                        <p:tgtEl>
                                          <p:spTgt spid="43011">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201119" y="196696"/>
            <a:ext cx="5583264" cy="960834"/>
          </a:xfrm>
        </p:spPr>
        <p:txBody>
          <a:bodyPr rtlCol="0">
            <a:normAutofit/>
          </a:bodyPr>
          <a:lstStyle/>
          <a:p>
            <a:pPr>
              <a:defRPr/>
            </a:pPr>
            <a:r>
              <a:rPr lang="en-US" altLang="en-US" sz="3000" dirty="0">
                <a:latin typeface="Arial" charset="0"/>
                <a:ea typeface="Arial" charset="0"/>
                <a:cs typeface="Arial" charset="0"/>
              </a:rPr>
              <a:t>Moral developmental stages</a:t>
            </a:r>
          </a:p>
        </p:txBody>
      </p:sp>
      <p:sp>
        <p:nvSpPr>
          <p:cNvPr id="43011" name="Content Placeholder 2"/>
          <p:cNvSpPr>
            <a:spLocks noGrp="1"/>
          </p:cNvSpPr>
          <p:nvPr>
            <p:ph idx="1"/>
          </p:nvPr>
        </p:nvSpPr>
        <p:spPr>
          <a:xfrm>
            <a:off x="92991" y="1157529"/>
            <a:ext cx="7003550" cy="3891549"/>
          </a:xfrm>
        </p:spPr>
        <p:txBody>
          <a:bodyPr/>
          <a:lstStyle/>
          <a:p>
            <a:r>
              <a:rPr lang="en-US" altLang="en-US" sz="2100" dirty="0" smtClean="0">
                <a:latin typeface="Arial" charset="0"/>
                <a:ea typeface="Arial" charset="0"/>
                <a:cs typeface="Arial" charset="0"/>
              </a:rPr>
              <a:t>Stage 4 - </a:t>
            </a:r>
            <a:r>
              <a:rPr lang="en-US" altLang="en-US" sz="2100" b="1" dirty="0">
                <a:latin typeface="Arial" charset="0"/>
                <a:ea typeface="Arial" charset="0"/>
                <a:cs typeface="Arial" charset="0"/>
              </a:rPr>
              <a:t>Social system </a:t>
            </a:r>
            <a:r>
              <a:rPr lang="en-US" altLang="en-US" sz="2100" b="1" dirty="0" smtClean="0">
                <a:latin typeface="Arial" charset="0"/>
                <a:ea typeface="Arial" charset="0"/>
                <a:cs typeface="Arial" charset="0"/>
              </a:rPr>
              <a:t>conscience</a:t>
            </a:r>
            <a:r>
              <a:rPr lang="en-US" altLang="en-US" sz="2100" dirty="0" smtClean="0">
                <a:latin typeface="Arial" charset="0"/>
                <a:ea typeface="Arial" charset="0"/>
                <a:cs typeface="Arial" charset="0"/>
              </a:rPr>
              <a:t>: maintaining existing social institutions (e.g., the legal system, the economic system) &amp; fulfilling one’s social duties as a good citizen</a:t>
            </a:r>
          </a:p>
          <a:p>
            <a:r>
              <a:rPr lang="en-US" altLang="en-US" sz="2100" dirty="0">
                <a:latin typeface="Arial" charset="0"/>
                <a:ea typeface="Arial" charset="0"/>
                <a:cs typeface="Arial" charset="0"/>
              </a:rPr>
              <a:t>Stage 5 - </a:t>
            </a:r>
            <a:r>
              <a:rPr lang="en-US" altLang="en-US" sz="2100" b="1" dirty="0">
                <a:latin typeface="Arial" charset="0"/>
                <a:ea typeface="Arial" charset="0"/>
                <a:cs typeface="Arial" charset="0"/>
              </a:rPr>
              <a:t>Social contract and individual rights</a:t>
            </a:r>
            <a:r>
              <a:rPr lang="en-US" altLang="en-US" sz="2100" dirty="0">
                <a:latin typeface="Arial" charset="0"/>
                <a:ea typeface="Arial" charset="0"/>
                <a:cs typeface="Arial" charset="0"/>
              </a:rPr>
              <a:t>: promoting the greatest good for the greatest number &amp; respecting </a:t>
            </a:r>
            <a:r>
              <a:rPr lang="en-US" altLang="en-US" sz="2100" dirty="0" smtClean="0">
                <a:latin typeface="Arial" charset="0"/>
                <a:ea typeface="Arial" charset="0"/>
                <a:cs typeface="Arial" charset="0"/>
              </a:rPr>
              <a:t>basic human rights (e.g., sanctity of life, free will and liberty, etc.)</a:t>
            </a:r>
          </a:p>
          <a:p>
            <a:pPr marL="342900" lvl="1" indent="-342900">
              <a:buFont typeface="Arial"/>
              <a:buChar char="•"/>
            </a:pPr>
            <a:r>
              <a:rPr lang="en-US" altLang="en-US" sz="2100" dirty="0">
                <a:latin typeface="Arial" charset="0"/>
                <a:ea typeface="Arial" charset="0"/>
                <a:cs typeface="Arial" charset="0"/>
              </a:rPr>
              <a:t>Stage 6 - </a:t>
            </a:r>
            <a:r>
              <a:rPr lang="en-US" sz="2100" b="1" dirty="0">
                <a:latin typeface="Arial" charset="0"/>
                <a:ea typeface="Arial" charset="0"/>
                <a:cs typeface="Arial" charset="0"/>
              </a:rPr>
              <a:t>Universal ethical principles</a:t>
            </a:r>
            <a:r>
              <a:rPr lang="en-US" sz="2100" dirty="0">
                <a:latin typeface="Arial" charset="0"/>
                <a:ea typeface="Arial" charset="0"/>
                <a:cs typeface="Arial" charset="0"/>
              </a:rPr>
              <a:t>: Following self-chosen ethical principles (e.g., justice, </a:t>
            </a:r>
            <a:r>
              <a:rPr lang="en-US" sz="2100" dirty="0" smtClean="0">
                <a:latin typeface="Arial" charset="0"/>
                <a:ea typeface="Arial" charset="0"/>
                <a:cs typeface="Arial" charset="0"/>
              </a:rPr>
              <a:t>equality, etc</a:t>
            </a:r>
            <a:r>
              <a:rPr lang="en-US" sz="2100" dirty="0">
                <a:latin typeface="Arial" charset="0"/>
                <a:ea typeface="Arial" charset="0"/>
                <a:cs typeface="Arial" charset="0"/>
              </a:rPr>
              <a:t>.) and violating laws and social norms when necessary</a:t>
            </a:r>
          </a:p>
        </p:txBody>
      </p:sp>
      <p:pic>
        <p:nvPicPr>
          <p:cNvPr id="2" name="Picture 1"/>
          <p:cNvPicPr>
            <a:picLocks noChangeAspect="1"/>
          </p:cNvPicPr>
          <p:nvPr/>
        </p:nvPicPr>
        <p:blipFill>
          <a:blip r:embed="rId3"/>
          <a:stretch>
            <a:fillRect/>
          </a:stretch>
        </p:blipFill>
        <p:spPr>
          <a:xfrm>
            <a:off x="7109792" y="1157528"/>
            <a:ext cx="1752600" cy="1300758"/>
          </a:xfrm>
          <a:prstGeom prst="rect">
            <a:avLst/>
          </a:prstGeom>
        </p:spPr>
      </p:pic>
      <p:pic>
        <p:nvPicPr>
          <p:cNvPr id="3" name="Picture 2"/>
          <p:cNvPicPr>
            <a:picLocks noChangeAspect="1"/>
          </p:cNvPicPr>
          <p:nvPr/>
        </p:nvPicPr>
        <p:blipFill>
          <a:blip r:embed="rId4"/>
          <a:stretch>
            <a:fillRect/>
          </a:stretch>
        </p:blipFill>
        <p:spPr>
          <a:xfrm>
            <a:off x="7083288" y="2565123"/>
            <a:ext cx="1779104" cy="1253205"/>
          </a:xfrm>
          <a:prstGeom prst="rect">
            <a:avLst/>
          </a:prstGeom>
        </p:spPr>
      </p:pic>
      <p:pic>
        <p:nvPicPr>
          <p:cNvPr id="4" name="Picture 3"/>
          <p:cNvPicPr>
            <a:picLocks noChangeAspect="1"/>
          </p:cNvPicPr>
          <p:nvPr/>
        </p:nvPicPr>
        <p:blipFill>
          <a:blip r:embed="rId5"/>
          <a:stretch>
            <a:fillRect/>
          </a:stretch>
        </p:blipFill>
        <p:spPr>
          <a:xfrm>
            <a:off x="7080200" y="3925165"/>
            <a:ext cx="2063800" cy="1190654"/>
          </a:xfrm>
          <a:prstGeom prst="rect">
            <a:avLst/>
          </a:prstGeom>
        </p:spPr>
      </p:pic>
    </p:spTree>
    <p:extLst>
      <p:ext uri="{BB962C8B-B14F-4D97-AF65-F5344CB8AC3E}">
        <p14:creationId xmlns:p14="http://schemas.microsoft.com/office/powerpoint/2010/main" val="167881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dissolve">
                                      <p:cBhvr>
                                        <p:cTn id="7" dur="500"/>
                                        <p:tgtEl>
                                          <p:spTgt spid="43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3011">
                                            <p:txEl>
                                              <p:pRg st="1" end="1"/>
                                            </p:txEl>
                                          </p:spTgt>
                                        </p:tgtEl>
                                        <p:attrNameLst>
                                          <p:attrName>style.visibility</p:attrName>
                                        </p:attrNameLst>
                                      </p:cBhvr>
                                      <p:to>
                                        <p:strVal val="visible"/>
                                      </p:to>
                                    </p:set>
                                    <p:animEffect transition="in" filter="checkerboard(across)">
                                      <p:cBhvr>
                                        <p:cTn id="18" dur="500"/>
                                        <p:tgtEl>
                                          <p:spTgt spid="4301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nodeType="clickEffect">
                                  <p:stCondLst>
                                    <p:cond delay="0"/>
                                  </p:stCondLst>
                                  <p:childTnLst>
                                    <p:set>
                                      <p:cBhvr>
                                        <p:cTn id="27" dur="1" fill="hold">
                                          <p:stCondLst>
                                            <p:cond delay="0"/>
                                          </p:stCondLst>
                                        </p:cTn>
                                        <p:tgtEl>
                                          <p:spTgt spid="43011">
                                            <p:txEl>
                                              <p:pRg st="2" end="2"/>
                                            </p:txEl>
                                          </p:spTgt>
                                        </p:tgtEl>
                                        <p:attrNameLst>
                                          <p:attrName>style.visibility</p:attrName>
                                        </p:attrNameLst>
                                      </p:cBhvr>
                                      <p:to>
                                        <p:strVal val="visible"/>
                                      </p:to>
                                    </p:set>
                                    <p:animEffect transition="in" filter="strips(downLeft)">
                                      <p:cBhvr>
                                        <p:cTn id="28" dur="500"/>
                                        <p:tgtEl>
                                          <p:spTgt spid="43011">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ssolve">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48616" y="143270"/>
            <a:ext cx="7295184" cy="1285480"/>
          </a:xfrm>
        </p:spPr>
        <p:txBody>
          <a:bodyPr/>
          <a:lstStyle/>
          <a:p>
            <a:pPr eaLnBrk="1" hangingPunct="1"/>
            <a:r>
              <a:rPr lang="en-US" altLang="en-US" sz="3600" dirty="0" smtClean="0">
                <a:latin typeface="Arial" panose="020B0604020202020204" pitchFamily="34" charset="0"/>
                <a:cs typeface="Arial" panose="020B0604020202020204" pitchFamily="34" charset="0"/>
              </a:rPr>
              <a:t>Moral philosophy</a:t>
            </a:r>
            <a:endParaRPr lang="en-AU" altLang="en-US" sz="3600" dirty="0">
              <a:solidFill>
                <a:schemeClr val="tx1"/>
              </a:solidFill>
              <a:latin typeface="Arial" panose="020B0604020202020204" pitchFamily="34" charset="0"/>
              <a:cs typeface="Arial" panose="020B0604020202020204" pitchFamily="34" charset="0"/>
            </a:endParaRPr>
          </a:p>
        </p:txBody>
      </p:sp>
      <p:sp>
        <p:nvSpPr>
          <p:cNvPr id="4099" name="Content Placeholder 2"/>
          <p:cNvSpPr>
            <a:spLocks noGrp="1"/>
          </p:cNvSpPr>
          <p:nvPr>
            <p:ph idx="1"/>
          </p:nvPr>
        </p:nvSpPr>
        <p:spPr>
          <a:xfrm>
            <a:off x="0" y="1116477"/>
            <a:ext cx="8955157" cy="3823271"/>
          </a:xfrm>
        </p:spPr>
        <p:txBody>
          <a:bodyPr/>
          <a:lstStyle/>
          <a:p>
            <a:r>
              <a:rPr lang="en-US" altLang="en-US" sz="2400" b="1" dirty="0" smtClean="0">
                <a:latin typeface="Arial" panose="020B0604020202020204" pitchFamily="34" charset="0"/>
                <a:cs typeface="Arial" panose="020B0604020202020204" pitchFamily="34" charset="0"/>
              </a:rPr>
              <a:t>Consequentialism</a:t>
            </a:r>
            <a:r>
              <a:rPr lang="en-US" altLang="en-US" sz="2400" dirty="0" smtClean="0">
                <a:latin typeface="Arial" panose="020B0604020202020204" pitchFamily="34" charset="0"/>
                <a:cs typeface="Arial" panose="020B0604020202020204" pitchFamily="34" charset="0"/>
              </a:rPr>
              <a:t>: the ethicality of a behavior lies in its consequences; worse consequences = more unethical</a:t>
            </a:r>
          </a:p>
          <a:p>
            <a:r>
              <a:rPr lang="en-US" altLang="en-US" sz="2400" b="1" dirty="0" smtClean="0">
                <a:latin typeface="Arial" panose="020B0604020202020204" pitchFamily="34" charset="0"/>
                <a:cs typeface="Arial" panose="020B0604020202020204" pitchFamily="34" charset="0"/>
              </a:rPr>
              <a:t>Deontology</a:t>
            </a:r>
            <a:r>
              <a:rPr lang="en-US" altLang="en-US" sz="2400" dirty="0" smtClean="0">
                <a:latin typeface="Arial" panose="020B0604020202020204" pitchFamily="34" charset="0"/>
                <a:cs typeface="Arial" panose="020B0604020202020204" pitchFamily="34" charset="0"/>
              </a:rPr>
              <a:t>: the ethicality of a behavior lies in its consistency with a set of established rules, regardless of its consequences (e.g., traffic rules) </a:t>
            </a:r>
          </a:p>
          <a:p>
            <a:r>
              <a:rPr lang="en-US" altLang="en-US" sz="2400" b="1" dirty="0" smtClean="0">
                <a:latin typeface="Arial" panose="020B0604020202020204" pitchFamily="34" charset="0"/>
                <a:cs typeface="Arial" panose="020B0604020202020204" pitchFamily="34" charset="0"/>
              </a:rPr>
              <a:t>Kantian ethics</a:t>
            </a:r>
            <a:r>
              <a:rPr lang="en-US" altLang="en-US" sz="2400" dirty="0" smtClean="0">
                <a:latin typeface="Arial" panose="020B0604020202020204" pitchFamily="34" charset="0"/>
                <a:cs typeface="Arial" panose="020B0604020202020204" pitchFamily="34" charset="0"/>
              </a:rPr>
              <a:t>: the ethicality of a behavior lies in the intention behind the behavior, and only acts done with the right intent are moral</a:t>
            </a:r>
          </a:p>
        </p:txBody>
      </p:sp>
    </p:spTree>
    <p:extLst>
      <p:ext uri="{BB962C8B-B14F-4D97-AF65-F5344CB8AC3E}">
        <p14:creationId xmlns:p14="http://schemas.microsoft.com/office/powerpoint/2010/main" val="192114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checkerboard(across)">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barn(inVertical)">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circle(in)">
                                      <p:cBhvr>
                                        <p:cTn id="17" dur="2000"/>
                                        <p:tgtEl>
                                          <p:spTgt spid="4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1993" y="129778"/>
            <a:ext cx="7543800" cy="960834"/>
          </a:xfrm>
        </p:spPr>
        <p:txBody>
          <a:bodyPr/>
          <a:lstStyle/>
          <a:p>
            <a:pPr eaLnBrk="1" hangingPunct="1"/>
            <a:r>
              <a:rPr lang="en-US" altLang="en-US" sz="4000" dirty="0">
                <a:solidFill>
                  <a:schemeClr val="tx1"/>
                </a:solidFill>
                <a:latin typeface="Arial" charset="0"/>
                <a:ea typeface="Arial" charset="0"/>
                <a:cs typeface="Arial" charset="0"/>
              </a:rPr>
              <a:t>Moral intuition hypothesis</a:t>
            </a:r>
          </a:p>
        </p:txBody>
      </p:sp>
      <p:sp>
        <p:nvSpPr>
          <p:cNvPr id="6" name="Content Placeholder 2"/>
          <p:cNvSpPr>
            <a:spLocks noGrp="1"/>
          </p:cNvSpPr>
          <p:nvPr>
            <p:ph idx="1"/>
          </p:nvPr>
        </p:nvSpPr>
        <p:spPr>
          <a:xfrm>
            <a:off x="0" y="1053672"/>
            <a:ext cx="9051010" cy="1138981"/>
          </a:xfrm>
        </p:spPr>
        <p:txBody>
          <a:bodyPr/>
          <a:lstStyle/>
          <a:p>
            <a:r>
              <a:rPr lang="en-US" altLang="en-US" sz="2100" dirty="0" smtClean="0">
                <a:latin typeface="Arial" charset="0"/>
                <a:ea typeface="Arial" charset="0"/>
                <a:cs typeface="Arial" charset="0"/>
              </a:rPr>
              <a:t>We feel strong emotions (e.g., disgust, anger) in certain moral situations and reach a moral judgment intuitively and then we engage in rational and logical analyses to provide rationales for our judgment</a:t>
            </a:r>
          </a:p>
          <a:p>
            <a:r>
              <a:rPr lang="en-US" altLang="en-US" sz="2100" dirty="0" smtClean="0">
                <a:latin typeface="Arial" charset="0"/>
                <a:ea typeface="Arial" charset="0"/>
                <a:cs typeface="Arial" charset="0"/>
              </a:rPr>
              <a:t>Moral intuition examples</a:t>
            </a:r>
          </a:p>
          <a:p>
            <a:endParaRPr lang="en-US" sz="2100" dirty="0">
              <a:latin typeface="Arial" charset="0"/>
              <a:ea typeface="Arial" charset="0"/>
              <a:cs typeface="Arial" charset="0"/>
            </a:endParaRPr>
          </a:p>
        </p:txBody>
      </p:sp>
      <p:pic>
        <p:nvPicPr>
          <p:cNvPr id="2" name="Picture 1"/>
          <p:cNvPicPr>
            <a:picLocks noChangeAspect="1"/>
          </p:cNvPicPr>
          <p:nvPr/>
        </p:nvPicPr>
        <p:blipFill>
          <a:blip r:embed="rId2"/>
          <a:stretch>
            <a:fillRect/>
          </a:stretch>
        </p:blipFill>
        <p:spPr>
          <a:xfrm>
            <a:off x="3527038" y="2052800"/>
            <a:ext cx="1215697" cy="1215697"/>
          </a:xfrm>
          <a:prstGeom prst="rect">
            <a:avLst/>
          </a:prstGeom>
        </p:spPr>
      </p:pic>
      <p:pic>
        <p:nvPicPr>
          <p:cNvPr id="3" name="Picture 2"/>
          <p:cNvPicPr>
            <a:picLocks noChangeAspect="1"/>
          </p:cNvPicPr>
          <p:nvPr/>
        </p:nvPicPr>
        <p:blipFill>
          <a:blip r:embed="rId3"/>
          <a:stretch>
            <a:fillRect/>
          </a:stretch>
        </p:blipFill>
        <p:spPr>
          <a:xfrm>
            <a:off x="4885120" y="2149156"/>
            <a:ext cx="1699610" cy="957011"/>
          </a:xfrm>
          <a:prstGeom prst="rect">
            <a:avLst/>
          </a:prstGeom>
        </p:spPr>
      </p:pic>
      <p:pic>
        <p:nvPicPr>
          <p:cNvPr id="4" name="Picture 3"/>
          <p:cNvPicPr>
            <a:picLocks noChangeAspect="1"/>
          </p:cNvPicPr>
          <p:nvPr/>
        </p:nvPicPr>
        <p:blipFill>
          <a:blip r:embed="rId4"/>
          <a:stretch>
            <a:fillRect/>
          </a:stretch>
        </p:blipFill>
        <p:spPr>
          <a:xfrm>
            <a:off x="6895778" y="2192653"/>
            <a:ext cx="1963450" cy="1009869"/>
          </a:xfrm>
          <a:prstGeom prst="rect">
            <a:avLst/>
          </a:prstGeom>
        </p:spPr>
      </p:pic>
      <p:sp>
        <p:nvSpPr>
          <p:cNvPr id="7" name="Content Placeholder 2"/>
          <p:cNvSpPr txBox="1">
            <a:spLocks/>
          </p:cNvSpPr>
          <p:nvPr/>
        </p:nvSpPr>
        <p:spPr>
          <a:xfrm>
            <a:off x="92990" y="2892973"/>
            <a:ext cx="9124582" cy="20573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altLang="en-US" sz="1800" dirty="0" smtClean="0">
              <a:latin typeface="Arial" charset="0"/>
              <a:ea typeface="Arial" charset="0"/>
              <a:cs typeface="Arial" charset="0"/>
            </a:endParaRPr>
          </a:p>
          <a:p>
            <a:r>
              <a:rPr lang="en-US" altLang="en-US" sz="1800" dirty="0" smtClean="0">
                <a:latin typeface="Arial" charset="0"/>
                <a:ea typeface="Arial" charset="0"/>
                <a:cs typeface="Arial" charset="0"/>
              </a:rPr>
              <a:t>Supporting the moral intuition hypothesis, research has found that people make more harsh moral judgments when</a:t>
            </a:r>
          </a:p>
          <a:p>
            <a:pPr lvl="1"/>
            <a:r>
              <a:rPr lang="en-US" altLang="en-US" sz="1800" dirty="0" smtClean="0">
                <a:latin typeface="Arial" charset="0"/>
                <a:ea typeface="Arial" charset="0"/>
                <a:cs typeface="Arial" charset="0"/>
              </a:rPr>
              <a:t>They are hypnotized with a feeling of disgust</a:t>
            </a:r>
          </a:p>
          <a:p>
            <a:pPr lvl="1"/>
            <a:r>
              <a:rPr lang="en-US" altLang="en-US" sz="1800" dirty="0" smtClean="0">
                <a:latin typeface="Arial" charset="0"/>
                <a:ea typeface="Arial" charset="0"/>
                <a:cs typeface="Arial" charset="0"/>
              </a:rPr>
              <a:t>There is a slight bad/disgusting smell in the environment</a:t>
            </a:r>
          </a:p>
          <a:p>
            <a:pPr lvl="1"/>
            <a:r>
              <a:rPr lang="en-US" altLang="en-US" sz="1800" dirty="0" smtClean="0">
                <a:latin typeface="Arial" charset="0"/>
                <a:ea typeface="Arial" charset="0"/>
                <a:cs typeface="Arial" charset="0"/>
              </a:rPr>
              <a:t>They have watched a disgust-inducing video</a:t>
            </a:r>
          </a:p>
          <a:p>
            <a:pPr lvl="1"/>
            <a:endParaRPr lang="en-US" altLang="en-US" sz="1800" dirty="0">
              <a:latin typeface="Arial" charset="0"/>
              <a:ea typeface="Arial" charset="0"/>
              <a:cs typeface="Arial" charset="0"/>
            </a:endParaRPr>
          </a:p>
        </p:txBody>
      </p:sp>
    </p:spTree>
    <p:extLst>
      <p:ext uri="{BB962C8B-B14F-4D97-AF65-F5344CB8AC3E}">
        <p14:creationId xmlns:p14="http://schemas.microsoft.com/office/powerpoint/2010/main" val="120680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heckerboard(across)">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checkerboard(across)">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linds(horizontal)">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animEffect transition="in" filter="randombar(horizontal)">
                                      <p:cBhvr>
                                        <p:cTn id="33" dur="500"/>
                                        <p:tgtEl>
                                          <p:spTgt spid="7">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7">
                                            <p:txEl>
                                              <p:pRg st="2" end="2"/>
                                            </p:txEl>
                                          </p:spTgt>
                                        </p:tgtEl>
                                        <p:attrNameLst>
                                          <p:attrName>style.visibility</p:attrName>
                                        </p:attrNameLst>
                                      </p:cBhvr>
                                      <p:to>
                                        <p:strVal val="visible"/>
                                      </p:to>
                                    </p:set>
                                    <p:animEffect transition="in" filter="dissolve">
                                      <p:cBhvr>
                                        <p:cTn id="38" dur="500"/>
                                        <p:tgtEl>
                                          <p:spTgt spid="7">
                                            <p:txEl>
                                              <p:pRg st="2" end="2"/>
                                            </p:txEl>
                                          </p:spTgt>
                                        </p:tgtEl>
                                      </p:cBhvr>
                                    </p:animEffect>
                                  </p:childTnLst>
                                </p:cTn>
                              </p:par>
                              <p:par>
                                <p:cTn id="39" presetID="9" presetClass="entr" presetSubtype="0" fill="hold" nodeType="withEffect">
                                  <p:stCondLst>
                                    <p:cond delay="0"/>
                                  </p:stCondLst>
                                  <p:childTnLst>
                                    <p:set>
                                      <p:cBhvr>
                                        <p:cTn id="40" dur="1" fill="hold">
                                          <p:stCondLst>
                                            <p:cond delay="0"/>
                                          </p:stCondLst>
                                        </p:cTn>
                                        <p:tgtEl>
                                          <p:spTgt spid="7">
                                            <p:txEl>
                                              <p:pRg st="3" end="3"/>
                                            </p:txEl>
                                          </p:spTgt>
                                        </p:tgtEl>
                                        <p:attrNameLst>
                                          <p:attrName>style.visibility</p:attrName>
                                        </p:attrNameLst>
                                      </p:cBhvr>
                                      <p:to>
                                        <p:strVal val="visible"/>
                                      </p:to>
                                    </p:set>
                                    <p:animEffect transition="in" filter="dissolve">
                                      <p:cBhvr>
                                        <p:cTn id="41" dur="500"/>
                                        <p:tgtEl>
                                          <p:spTgt spid="7">
                                            <p:txEl>
                                              <p:pRg st="3" end="3"/>
                                            </p:txEl>
                                          </p:spTgt>
                                        </p:tgtEl>
                                      </p:cBhvr>
                                    </p:animEffect>
                                  </p:childTnLst>
                                </p:cTn>
                              </p:par>
                              <p:par>
                                <p:cTn id="42" presetID="9" presetClass="entr" presetSubtype="0" fill="hold" nodeType="withEffect">
                                  <p:stCondLst>
                                    <p:cond delay="0"/>
                                  </p:stCondLst>
                                  <p:childTnLst>
                                    <p:set>
                                      <p:cBhvr>
                                        <p:cTn id="43" dur="1" fill="hold">
                                          <p:stCondLst>
                                            <p:cond delay="0"/>
                                          </p:stCondLst>
                                        </p:cTn>
                                        <p:tgtEl>
                                          <p:spTgt spid="7">
                                            <p:txEl>
                                              <p:pRg st="4" end="4"/>
                                            </p:txEl>
                                          </p:spTgt>
                                        </p:tgtEl>
                                        <p:attrNameLst>
                                          <p:attrName>style.visibility</p:attrName>
                                        </p:attrNameLst>
                                      </p:cBhvr>
                                      <p:to>
                                        <p:strVal val="visible"/>
                                      </p:to>
                                    </p:set>
                                    <p:animEffect transition="in" filter="dissolve">
                                      <p:cBhvr>
                                        <p:cTn id="44"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1955130" y="314326"/>
            <a:ext cx="4942284" cy="960834"/>
          </a:xfrm>
        </p:spPr>
        <p:txBody>
          <a:bodyPr/>
          <a:lstStyle/>
          <a:p>
            <a:pPr eaLnBrk="1" hangingPunct="1"/>
            <a:r>
              <a:rPr lang="en-US" altLang="en-US" sz="3000" dirty="0">
                <a:latin typeface="Arial" charset="0"/>
                <a:ea typeface="Arial" charset="0"/>
                <a:cs typeface="Arial" charset="0"/>
              </a:rPr>
              <a:t>Moral emotions</a:t>
            </a:r>
          </a:p>
        </p:txBody>
      </p:sp>
      <p:sp>
        <p:nvSpPr>
          <p:cNvPr id="3" name="Content Placeholder 2"/>
          <p:cNvSpPr>
            <a:spLocks noGrp="1"/>
          </p:cNvSpPr>
          <p:nvPr>
            <p:ph idx="1"/>
          </p:nvPr>
        </p:nvSpPr>
        <p:spPr>
          <a:xfrm>
            <a:off x="0" y="1070208"/>
            <a:ext cx="9101959" cy="3978699"/>
          </a:xfrm>
        </p:spPr>
        <p:txBody>
          <a:bodyPr/>
          <a:lstStyle/>
          <a:p>
            <a:pPr eaLnBrk="1" hangingPunct="1">
              <a:spcBef>
                <a:spcPts val="0"/>
              </a:spcBef>
            </a:pPr>
            <a:r>
              <a:rPr lang="en-US" altLang="en-US" sz="2000" dirty="0">
                <a:latin typeface="Arial" charset="0"/>
                <a:ea typeface="Arial" charset="0"/>
                <a:cs typeface="Arial" charset="0"/>
              </a:rPr>
              <a:t>The emotions linked to the interests or welfare either of society as a whole or at least of persons other than the judge or agent</a:t>
            </a:r>
            <a:r>
              <a:rPr lang="en-US" altLang="en-US" sz="2000" dirty="0" smtClean="0">
                <a:latin typeface="Arial" charset="0"/>
                <a:ea typeface="Arial" charset="0"/>
                <a:cs typeface="Arial" charset="0"/>
              </a:rPr>
              <a:t>.</a:t>
            </a:r>
          </a:p>
          <a:p>
            <a:pPr eaLnBrk="1" hangingPunct="1">
              <a:spcBef>
                <a:spcPts val="0"/>
              </a:spcBef>
            </a:pPr>
            <a:r>
              <a:rPr lang="en-US" altLang="en-US" sz="2000" dirty="0" smtClean="0">
                <a:latin typeface="Arial" charset="0"/>
                <a:ea typeface="Arial" charset="0"/>
                <a:cs typeface="Arial" charset="0"/>
              </a:rPr>
              <a:t>Guilt &amp; Shame</a:t>
            </a:r>
          </a:p>
          <a:p>
            <a:pPr lvl="1">
              <a:spcBef>
                <a:spcPts val="0"/>
              </a:spcBef>
            </a:pPr>
            <a:r>
              <a:rPr lang="en-US" altLang="en-US" sz="1800" dirty="0" smtClean="0">
                <a:latin typeface="Arial" charset="0"/>
                <a:ea typeface="Arial" charset="0"/>
                <a:cs typeface="Arial" charset="0"/>
              </a:rPr>
              <a:t>Guilt is more associated with a specific behavior that failed morally, whereas shame is more associated with one’s overall identity that failed morally</a:t>
            </a:r>
          </a:p>
          <a:p>
            <a:pPr lvl="1">
              <a:spcBef>
                <a:spcPts val="0"/>
              </a:spcBef>
            </a:pPr>
            <a:r>
              <a:rPr lang="en-US" altLang="en-US" sz="1800" dirty="0" smtClean="0">
                <a:latin typeface="Arial" charset="0"/>
                <a:ea typeface="Arial" charset="0"/>
                <a:cs typeface="Arial" charset="0"/>
              </a:rPr>
              <a:t>Guilt leads to remorse and other-oriented empathy and increases confession, apology, and corrective behavior</a:t>
            </a:r>
          </a:p>
          <a:p>
            <a:pPr lvl="1">
              <a:spcBef>
                <a:spcPts val="0"/>
              </a:spcBef>
            </a:pPr>
            <a:r>
              <a:rPr lang="en-US" altLang="en-US" sz="1800" dirty="0" smtClean="0">
                <a:latin typeface="Arial" charset="0"/>
                <a:ea typeface="Arial" charset="0"/>
                <a:cs typeface="Arial" charset="0"/>
              </a:rPr>
              <a:t>Shame leads to self-oriented distress and increases denial and escape</a:t>
            </a:r>
          </a:p>
          <a:p>
            <a:pPr>
              <a:spcBef>
                <a:spcPts val="0"/>
              </a:spcBef>
            </a:pPr>
            <a:r>
              <a:rPr lang="en-US" altLang="en-US" sz="2000" dirty="0">
                <a:latin typeface="Arial" charset="0"/>
                <a:ea typeface="Arial" charset="0"/>
                <a:cs typeface="Arial" charset="0"/>
              </a:rPr>
              <a:t>Vicarious guilt and shame: feelings experienced in response to the transgressions and failures of </a:t>
            </a:r>
            <a:r>
              <a:rPr lang="en-US" altLang="en-US" sz="2000" dirty="0" smtClean="0">
                <a:latin typeface="Arial" charset="0"/>
                <a:ea typeface="Arial" charset="0"/>
                <a:cs typeface="Arial" charset="0"/>
              </a:rPr>
              <a:t>social others</a:t>
            </a:r>
            <a:endParaRPr lang="en-US" altLang="en-US" sz="2000" dirty="0">
              <a:latin typeface="Arial" charset="0"/>
              <a:ea typeface="Arial" charset="0"/>
              <a:cs typeface="Arial" charset="0"/>
            </a:endParaRPr>
          </a:p>
          <a:p>
            <a:endParaRPr lang="en-US" altLang="en-US" sz="2200" dirty="0">
              <a:latin typeface="Arial" charset="0"/>
              <a:ea typeface="Arial" charset="0"/>
              <a:cs typeface="Arial" charset="0"/>
            </a:endParaRPr>
          </a:p>
        </p:txBody>
      </p:sp>
      <p:pic>
        <p:nvPicPr>
          <p:cNvPr id="4" name="Picture 5" descr="http://www.reporter.am/images/StandardImage/kniefall_l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1020" y="3700037"/>
            <a:ext cx="1154047" cy="1348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http://img.rt.com/files/news/1e/49/40/00/nazis-austria-hitler-poll.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590" y="3777518"/>
            <a:ext cx="2123542" cy="119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627149" y="4045676"/>
            <a:ext cx="1589277" cy="1003231"/>
          </a:xfrm>
          <a:prstGeom prst="rect">
            <a:avLst/>
          </a:prstGeom>
        </p:spPr>
      </p:pic>
      <p:pic>
        <p:nvPicPr>
          <p:cNvPr id="6" name="Picture 5"/>
          <p:cNvPicPr>
            <a:picLocks noChangeAspect="1"/>
          </p:cNvPicPr>
          <p:nvPr/>
        </p:nvPicPr>
        <p:blipFill>
          <a:blip r:embed="rId5"/>
          <a:stretch>
            <a:fillRect/>
          </a:stretch>
        </p:blipFill>
        <p:spPr>
          <a:xfrm>
            <a:off x="2445027" y="4014920"/>
            <a:ext cx="1838740" cy="1033987"/>
          </a:xfrm>
          <a:prstGeom prst="rect">
            <a:avLst/>
          </a:prstGeom>
        </p:spPr>
      </p:pic>
    </p:spTree>
    <p:extLst>
      <p:ext uri="{BB962C8B-B14F-4D97-AF65-F5344CB8AC3E}">
        <p14:creationId xmlns:p14="http://schemas.microsoft.com/office/powerpoint/2010/main" val="2699316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dissolve">
                                      <p:cBhvr>
                                        <p:cTn id="43" dur="5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dissolve">
                                      <p:cBhvr>
                                        <p:cTn id="48" dur="500"/>
                                        <p:tgtEl>
                                          <p:spTgt spid="2"/>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checkerboard(across)">
                                      <p:cBhvr>
                                        <p:cTn id="5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Title 1"/>
          <p:cNvSpPr>
            <a:spLocks noGrp="1"/>
          </p:cNvSpPr>
          <p:nvPr>
            <p:ph type="title"/>
          </p:nvPr>
        </p:nvSpPr>
        <p:spPr>
          <a:xfrm>
            <a:off x="1792486" y="198240"/>
            <a:ext cx="5829300" cy="857250"/>
          </a:xfrm>
        </p:spPr>
        <p:txBody>
          <a:bodyPr/>
          <a:lstStyle/>
          <a:p>
            <a:pPr eaLnBrk="1" hangingPunct="1"/>
            <a:r>
              <a:rPr lang="en-US" altLang="en-US" sz="4000" dirty="0">
                <a:solidFill>
                  <a:schemeClr val="tx1"/>
                </a:solidFill>
                <a:latin typeface="Arial" charset="0"/>
                <a:ea typeface="Arial" charset="0"/>
                <a:cs typeface="Arial" charset="0"/>
              </a:rPr>
              <a:t>Moral pride</a:t>
            </a:r>
          </a:p>
        </p:txBody>
      </p:sp>
      <p:sp>
        <p:nvSpPr>
          <p:cNvPr id="3" name="Content Placeholder 2"/>
          <p:cNvSpPr>
            <a:spLocks noGrp="1"/>
          </p:cNvSpPr>
          <p:nvPr>
            <p:ph idx="1"/>
          </p:nvPr>
        </p:nvSpPr>
        <p:spPr>
          <a:xfrm>
            <a:off x="273270" y="1113235"/>
            <a:ext cx="8870730" cy="3963262"/>
          </a:xfrm>
        </p:spPr>
        <p:txBody>
          <a:bodyPr rtlCol="0">
            <a:noAutofit/>
          </a:bodyPr>
          <a:lstStyle/>
          <a:p>
            <a:pPr>
              <a:buFont typeface="Arial" charset="0"/>
              <a:buChar char="•"/>
              <a:defRPr/>
            </a:pPr>
            <a:r>
              <a:rPr lang="en-US" altLang="en-US" sz="2000" dirty="0">
                <a:latin typeface="Arial" charset="0"/>
                <a:ea typeface="Arial" charset="0"/>
                <a:cs typeface="Arial" charset="0"/>
              </a:rPr>
              <a:t>Pride: An emotion generated by appraisals that one is responsible for a socially valued outcome or for being a social valued </a:t>
            </a:r>
            <a:r>
              <a:rPr lang="en-US" altLang="en-US" sz="2000" dirty="0" smtClean="0">
                <a:latin typeface="Arial" charset="0"/>
                <a:ea typeface="Arial" charset="0"/>
                <a:cs typeface="Arial" charset="0"/>
              </a:rPr>
              <a:t>person</a:t>
            </a:r>
          </a:p>
          <a:p>
            <a:pPr>
              <a:buFont typeface="Arial" charset="0"/>
              <a:buChar char="•"/>
              <a:defRPr/>
            </a:pPr>
            <a:r>
              <a:rPr lang="en-US" altLang="en-US" sz="2000" dirty="0">
                <a:latin typeface="Arial" charset="0"/>
                <a:ea typeface="Arial" charset="0"/>
                <a:cs typeface="Arial" charset="0"/>
              </a:rPr>
              <a:t>Moral pride: pride associated with meeting or exceeding </a:t>
            </a:r>
            <a:r>
              <a:rPr lang="en-US" altLang="en-US" sz="2000" dirty="0" smtClean="0">
                <a:latin typeface="Arial" charset="0"/>
                <a:ea typeface="Arial" charset="0"/>
                <a:cs typeface="Arial" charset="0"/>
              </a:rPr>
              <a:t>moral standards</a:t>
            </a:r>
          </a:p>
          <a:p>
            <a:r>
              <a:rPr lang="en-US" altLang="en-US" sz="2000" dirty="0">
                <a:latin typeface="Arial" charset="0"/>
                <a:ea typeface="Arial" charset="0"/>
                <a:cs typeface="Arial" charset="0"/>
              </a:rPr>
              <a:t>Alpha </a:t>
            </a:r>
            <a:r>
              <a:rPr lang="en-US" altLang="en-US" sz="2000" dirty="0" smtClean="0">
                <a:latin typeface="Arial" charset="0"/>
                <a:ea typeface="Arial" charset="0"/>
                <a:cs typeface="Arial" charset="0"/>
              </a:rPr>
              <a:t>moral pride</a:t>
            </a:r>
          </a:p>
          <a:p>
            <a:pPr lvl="1"/>
            <a:r>
              <a:rPr lang="en-US" altLang="en-US" sz="1800" dirty="0">
                <a:latin typeface="Arial" charset="0"/>
                <a:ea typeface="Arial" charset="0"/>
                <a:cs typeface="Arial" charset="0"/>
              </a:rPr>
              <a:t>P</a:t>
            </a:r>
            <a:r>
              <a:rPr lang="en-US" altLang="en-US" sz="1800" dirty="0" smtClean="0">
                <a:latin typeface="Arial" charset="0"/>
                <a:ea typeface="Arial" charset="0"/>
                <a:cs typeface="Arial" charset="0"/>
              </a:rPr>
              <a:t>ride </a:t>
            </a:r>
            <a:r>
              <a:rPr lang="en-US" altLang="en-US" sz="1800" dirty="0">
                <a:latin typeface="Arial" charset="0"/>
                <a:ea typeface="Arial" charset="0"/>
                <a:cs typeface="Arial" charset="0"/>
              </a:rPr>
              <a:t>in </a:t>
            </a:r>
            <a:r>
              <a:rPr lang="en-US" altLang="en-US" sz="1800" dirty="0" smtClean="0">
                <a:latin typeface="Arial" charset="0"/>
                <a:ea typeface="Arial" charset="0"/>
                <a:cs typeface="Arial" charset="0"/>
              </a:rPr>
              <a:t>one’s moral self</a:t>
            </a:r>
          </a:p>
          <a:p>
            <a:pPr lvl="1"/>
            <a:r>
              <a:rPr lang="en-US" altLang="en-US" sz="1800" dirty="0">
                <a:latin typeface="Arial" charset="0"/>
                <a:ea typeface="Arial" charset="0"/>
                <a:cs typeface="Arial" charset="0"/>
              </a:rPr>
              <a:t>C</a:t>
            </a:r>
            <a:r>
              <a:rPr lang="en-US" altLang="en-US" sz="1800" dirty="0" smtClean="0">
                <a:latin typeface="Arial" charset="0"/>
                <a:ea typeface="Arial" charset="0"/>
                <a:cs typeface="Arial" charset="0"/>
              </a:rPr>
              <a:t>an be maladaptive</a:t>
            </a:r>
            <a:r>
              <a:rPr lang="en-US" altLang="en-US" sz="1800" dirty="0">
                <a:latin typeface="Arial" charset="0"/>
                <a:ea typeface="Arial" charset="0"/>
                <a:cs typeface="Arial" charset="0"/>
              </a:rPr>
              <a:t>, distorting and inventing situations to enhance the self, which can lead to interpersonal problems </a:t>
            </a:r>
          </a:p>
          <a:p>
            <a:r>
              <a:rPr lang="en-US" altLang="en-US" sz="2000" dirty="0">
                <a:latin typeface="Arial" charset="0"/>
                <a:ea typeface="Arial" charset="0"/>
                <a:cs typeface="Arial" charset="0"/>
              </a:rPr>
              <a:t>Beta </a:t>
            </a:r>
            <a:r>
              <a:rPr lang="en-US" altLang="en-US" sz="2000" dirty="0" smtClean="0">
                <a:latin typeface="Arial" charset="0"/>
                <a:ea typeface="Arial" charset="0"/>
                <a:cs typeface="Arial" charset="0"/>
              </a:rPr>
              <a:t>moral pride</a:t>
            </a:r>
            <a:endParaRPr lang="en-US" altLang="en-US" sz="2000" dirty="0">
              <a:latin typeface="Arial" charset="0"/>
              <a:ea typeface="Arial" charset="0"/>
              <a:cs typeface="Arial" charset="0"/>
            </a:endParaRPr>
          </a:p>
          <a:p>
            <a:pPr lvl="1"/>
            <a:r>
              <a:rPr lang="en-US" altLang="en-US" sz="1800" dirty="0">
                <a:latin typeface="Arial" charset="0"/>
                <a:ea typeface="Arial" charset="0"/>
                <a:cs typeface="Arial" charset="0"/>
              </a:rPr>
              <a:t>Pride in a specific moral behavior</a:t>
            </a:r>
          </a:p>
          <a:p>
            <a:pPr lvl="1"/>
            <a:r>
              <a:rPr lang="en-US" altLang="en-US" sz="1800" dirty="0">
                <a:latin typeface="Arial" charset="0"/>
                <a:ea typeface="Arial" charset="0"/>
                <a:cs typeface="Arial" charset="0"/>
              </a:rPr>
              <a:t>Adaptive, self-regulating and consistently engaging in moral behaviors</a:t>
            </a:r>
          </a:p>
          <a:p>
            <a:pPr>
              <a:buFont typeface="Arial" charset="0"/>
              <a:buChar char="•"/>
              <a:defRPr/>
            </a:pPr>
            <a:endParaRPr lang="en-US" altLang="en-US" sz="2000" dirty="0">
              <a:latin typeface="Arial" charset="0"/>
              <a:ea typeface="Arial" charset="0"/>
              <a:cs typeface="Arial" charset="0"/>
            </a:endParaRPr>
          </a:p>
        </p:txBody>
      </p:sp>
    </p:spTree>
    <p:extLst>
      <p:ext uri="{BB962C8B-B14F-4D97-AF65-F5344CB8AC3E}">
        <p14:creationId xmlns:p14="http://schemas.microsoft.com/office/powerpoint/2010/main" val="28935374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strips(downLeft)">
                                      <p:cBhvr>
                                        <p:cTn id="20" dur="500"/>
                                        <p:tgtEl>
                                          <p:spTgt spid="3">
                                            <p:txEl>
                                              <p:pRg st="3" end="3"/>
                                            </p:txEl>
                                          </p:spTgt>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trips(downLeft)">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strips(downLeft)">
                                      <p:cBhvr>
                                        <p:cTn id="28" dur="500"/>
                                        <p:tgtEl>
                                          <p:spTgt spid="3">
                                            <p:txEl>
                                              <p:pRg st="5" end="5"/>
                                            </p:txEl>
                                          </p:spTgt>
                                        </p:tgtEl>
                                      </p:cBhvr>
                                    </p:animEffect>
                                  </p:childTnLst>
                                </p:cTn>
                              </p:par>
                              <p:par>
                                <p:cTn id="29" presetID="18" presetClass="entr" presetSubtype="12"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strips(downLeft)">
                                      <p:cBhvr>
                                        <p:cTn id="31" dur="500"/>
                                        <p:tgtEl>
                                          <p:spTgt spid="3">
                                            <p:txEl>
                                              <p:pRg st="6" end="6"/>
                                            </p:txEl>
                                          </p:spTgt>
                                        </p:tgtEl>
                                      </p:cBhvr>
                                    </p:animEffect>
                                  </p:childTnLst>
                                </p:cTn>
                              </p:par>
                              <p:par>
                                <p:cTn id="32" presetID="18" presetClass="entr" presetSubtype="12"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strips(downLeft)">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1833398" y="310754"/>
            <a:ext cx="5829300" cy="857250"/>
          </a:xfrm>
        </p:spPr>
        <p:txBody>
          <a:bodyPr/>
          <a:lstStyle/>
          <a:p>
            <a:pPr eaLnBrk="1" hangingPunct="1"/>
            <a:r>
              <a:rPr lang="en-US" altLang="en-US" sz="2800" dirty="0">
                <a:latin typeface="Arial" charset="0"/>
                <a:ea typeface="Arial" charset="0"/>
                <a:cs typeface="Arial" charset="0"/>
                <a:hlinkClick r:id="rId2"/>
              </a:rPr>
              <a:t>Embarrassment</a:t>
            </a:r>
            <a:endParaRPr lang="en-US" altLang="en-US" sz="2800" dirty="0">
              <a:latin typeface="Arial" charset="0"/>
              <a:ea typeface="Arial" charset="0"/>
              <a:cs typeface="Arial" charset="0"/>
            </a:endParaRPr>
          </a:p>
        </p:txBody>
      </p:sp>
      <p:sp>
        <p:nvSpPr>
          <p:cNvPr id="3" name="Content Placeholder 2"/>
          <p:cNvSpPr>
            <a:spLocks noGrp="1"/>
          </p:cNvSpPr>
          <p:nvPr>
            <p:ph idx="1"/>
          </p:nvPr>
        </p:nvSpPr>
        <p:spPr>
          <a:xfrm>
            <a:off x="111159" y="1168004"/>
            <a:ext cx="8565703" cy="3801561"/>
          </a:xfrm>
        </p:spPr>
        <p:txBody>
          <a:bodyPr rtlCol="0">
            <a:normAutofit/>
          </a:bodyPr>
          <a:lstStyle/>
          <a:p>
            <a:pPr>
              <a:buFont typeface="Arial" charset="0"/>
              <a:buChar char="•"/>
              <a:defRPr/>
            </a:pPr>
            <a:r>
              <a:rPr lang="en-US" altLang="en-US" sz="2400" dirty="0">
                <a:latin typeface="Arial" charset="0"/>
                <a:ea typeface="Arial" charset="0"/>
                <a:cs typeface="Arial" charset="0"/>
              </a:rPr>
              <a:t>An aversive state of mortification, abashment, and chagrin that follows public social predicaments</a:t>
            </a:r>
          </a:p>
          <a:p>
            <a:pPr>
              <a:buFont typeface="Arial" charset="0"/>
              <a:buChar char="•"/>
              <a:defRPr/>
            </a:pPr>
            <a:r>
              <a:rPr lang="en-US" altLang="en-US" sz="2400" dirty="0">
                <a:latin typeface="Arial" charset="0"/>
                <a:ea typeface="Arial" charset="0"/>
                <a:cs typeface="Arial" charset="0"/>
              </a:rPr>
              <a:t>Common causes</a:t>
            </a:r>
          </a:p>
          <a:p>
            <a:pPr lvl="1">
              <a:buFont typeface="Arial" charset="0"/>
              <a:buChar char="•"/>
              <a:defRPr/>
            </a:pPr>
            <a:r>
              <a:rPr lang="en-US" altLang="en-US" sz="2400" dirty="0">
                <a:latin typeface="Arial" charset="0"/>
                <a:ea typeface="Arial" charset="0"/>
                <a:cs typeface="Arial" charset="0"/>
              </a:rPr>
              <a:t>Situations where a person behaves in a clumsy, absent-minded, or hapless way</a:t>
            </a:r>
          </a:p>
          <a:p>
            <a:pPr lvl="1">
              <a:buFont typeface="Arial" charset="0"/>
              <a:buChar char="•"/>
              <a:defRPr/>
            </a:pPr>
            <a:r>
              <a:rPr lang="en-US" altLang="en-US" sz="2400" dirty="0">
                <a:latin typeface="Arial" charset="0"/>
                <a:ea typeface="Arial" charset="0"/>
                <a:cs typeface="Arial" charset="0"/>
              </a:rPr>
              <a:t>Awkward social interactions and being conspicuous</a:t>
            </a:r>
          </a:p>
          <a:p>
            <a:pPr lvl="1">
              <a:buFont typeface="Arial" charset="0"/>
              <a:buChar char="•"/>
              <a:defRPr/>
            </a:pPr>
            <a:r>
              <a:rPr lang="en-US" altLang="en-US" sz="2400" dirty="0" smtClean="0">
                <a:latin typeface="Arial" charset="0"/>
                <a:ea typeface="Arial" charset="0"/>
                <a:cs typeface="Arial" charset="0"/>
              </a:rPr>
              <a:t>Generally something </a:t>
            </a:r>
            <a:r>
              <a:rPr lang="en-US" altLang="en-US" sz="2400" dirty="0">
                <a:latin typeface="Arial" charset="0"/>
                <a:ea typeface="Arial" charset="0"/>
                <a:cs typeface="Arial" charset="0"/>
              </a:rPr>
              <a:t>is amiss, some aspect of the self or behavior need to be changed</a:t>
            </a:r>
          </a:p>
        </p:txBody>
      </p:sp>
    </p:spTree>
    <p:extLst>
      <p:ext uri="{BB962C8B-B14F-4D97-AF65-F5344CB8AC3E}">
        <p14:creationId xmlns:p14="http://schemas.microsoft.com/office/powerpoint/2010/main" val="27877362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trips(downLeft)">
                                      <p:cBhvr>
                                        <p:cTn id="15" dur="500"/>
                                        <p:tgtEl>
                                          <p:spTgt spid="3">
                                            <p:txEl>
                                              <p:pRg st="2" end="2"/>
                                            </p:txEl>
                                          </p:spTgt>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strips(downLeft)">
                                      <p:cBhvr>
                                        <p:cTn id="18" dur="500"/>
                                        <p:tgtEl>
                                          <p:spTgt spid="3">
                                            <p:txEl>
                                              <p:pRg st="3" end="3"/>
                                            </p:txEl>
                                          </p:spTgt>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strips(down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2344341" y="191174"/>
            <a:ext cx="4942284" cy="960834"/>
          </a:xfrm>
        </p:spPr>
        <p:txBody>
          <a:bodyPr/>
          <a:lstStyle/>
          <a:p>
            <a:pPr eaLnBrk="1" hangingPunct="1"/>
            <a:r>
              <a:rPr lang="en-US" altLang="en-US" sz="4000" dirty="0">
                <a:solidFill>
                  <a:schemeClr val="tx1"/>
                </a:solidFill>
                <a:latin typeface="Arial" charset="0"/>
                <a:ea typeface="Arial" charset="0"/>
                <a:cs typeface="Arial" charset="0"/>
              </a:rPr>
              <a:t>Moral elevation</a:t>
            </a:r>
          </a:p>
        </p:txBody>
      </p:sp>
      <p:sp>
        <p:nvSpPr>
          <p:cNvPr id="3" name="Content Placeholder 2"/>
          <p:cNvSpPr>
            <a:spLocks noGrp="1"/>
          </p:cNvSpPr>
          <p:nvPr>
            <p:ph idx="1"/>
          </p:nvPr>
        </p:nvSpPr>
        <p:spPr>
          <a:xfrm>
            <a:off x="298175" y="1241459"/>
            <a:ext cx="8468138" cy="3390175"/>
          </a:xfrm>
        </p:spPr>
        <p:txBody>
          <a:bodyPr/>
          <a:lstStyle/>
          <a:p>
            <a:pPr eaLnBrk="1" hangingPunct="1"/>
            <a:r>
              <a:rPr lang="en-US" altLang="en-US" sz="2200" dirty="0">
                <a:latin typeface="Arial" charset="0"/>
                <a:ea typeface="Arial" charset="0"/>
                <a:cs typeface="Arial" charset="0"/>
              </a:rPr>
              <a:t>A positive emotion elicited when observing others behaving in a particularly virtuous, commendable, or superhuman way</a:t>
            </a:r>
          </a:p>
          <a:p>
            <a:pPr eaLnBrk="1" hangingPunct="1"/>
            <a:r>
              <a:rPr lang="en-US" altLang="en-US" sz="2000" dirty="0">
                <a:latin typeface="Arial" charset="0"/>
                <a:ea typeface="Arial" charset="0"/>
                <a:cs typeface="Arial" charset="0"/>
              </a:rPr>
              <a:t>Phenomenology</a:t>
            </a:r>
          </a:p>
          <a:p>
            <a:pPr lvl="1" eaLnBrk="1" hangingPunct="1"/>
            <a:r>
              <a:rPr lang="en-US" altLang="en-US" sz="2000" dirty="0">
                <a:latin typeface="Arial" charset="0"/>
                <a:ea typeface="Arial" charset="0"/>
                <a:cs typeface="Arial" charset="0"/>
              </a:rPr>
              <a:t>Warm, pleasant</a:t>
            </a:r>
          </a:p>
          <a:p>
            <a:pPr lvl="1" eaLnBrk="1" hangingPunct="1"/>
            <a:r>
              <a:rPr lang="en-US" altLang="en-US" sz="2000" dirty="0">
                <a:latin typeface="Arial" charset="0"/>
                <a:ea typeface="Arial" charset="0"/>
                <a:cs typeface="Arial" charset="0"/>
              </a:rPr>
              <a:t>“tingling” feelings in the chest</a:t>
            </a:r>
          </a:p>
          <a:p>
            <a:pPr lvl="1" eaLnBrk="1" hangingPunct="1"/>
            <a:r>
              <a:rPr lang="en-US" altLang="en-US" sz="2000" dirty="0">
                <a:latin typeface="Arial" charset="0"/>
                <a:ea typeface="Arial" charset="0"/>
                <a:cs typeface="Arial" charset="0"/>
              </a:rPr>
              <a:t>Open to others</a:t>
            </a:r>
          </a:p>
          <a:p>
            <a:pPr lvl="1" eaLnBrk="1" hangingPunct="1"/>
            <a:r>
              <a:rPr lang="en-US" altLang="en-US" sz="2000" dirty="0">
                <a:latin typeface="Arial" charset="0"/>
                <a:ea typeface="Arial" charset="0"/>
                <a:cs typeface="Arial" charset="0"/>
              </a:rPr>
              <a:t>Wanting to help others</a:t>
            </a:r>
          </a:p>
        </p:txBody>
      </p:sp>
      <p:pic>
        <p:nvPicPr>
          <p:cNvPr id="2" name="Picture 1"/>
          <p:cNvPicPr>
            <a:picLocks noChangeAspect="1"/>
          </p:cNvPicPr>
          <p:nvPr/>
        </p:nvPicPr>
        <p:blipFill>
          <a:blip r:embed="rId2"/>
          <a:stretch>
            <a:fillRect/>
          </a:stretch>
        </p:blipFill>
        <p:spPr>
          <a:xfrm>
            <a:off x="5341864" y="1977887"/>
            <a:ext cx="2481563" cy="2872409"/>
          </a:xfrm>
          <a:prstGeom prst="rect">
            <a:avLst/>
          </a:prstGeom>
        </p:spPr>
      </p:pic>
    </p:spTree>
    <p:extLst>
      <p:ext uri="{BB962C8B-B14F-4D97-AF65-F5344CB8AC3E}">
        <p14:creationId xmlns:p14="http://schemas.microsoft.com/office/powerpoint/2010/main" val="75676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heckerboard(across)">
                                      <p:cBhvr>
                                        <p:cTn id="21" dur="500"/>
                                        <p:tgtEl>
                                          <p:spTgt spid="3">
                                            <p:txEl>
                                              <p:pRg st="4" end="4"/>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checkerboard(across)">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checkerboard(across)">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773" y="112720"/>
            <a:ext cx="6781800" cy="1200150"/>
          </a:xfrm>
        </p:spPr>
        <p:txBody>
          <a:bodyPr/>
          <a:lstStyle/>
          <a:p>
            <a:r>
              <a:rPr lang="en-US" altLang="zh-CN" dirty="0" smtClean="0">
                <a:latin typeface="Arial" charset="0"/>
                <a:ea typeface="Arial" charset="0"/>
                <a:cs typeface="Arial" charset="0"/>
              </a:rPr>
              <a:t>Necessary </a:t>
            </a:r>
            <a:r>
              <a:rPr lang="en-US" altLang="zh-CN" dirty="0">
                <a:latin typeface="Arial" charset="0"/>
                <a:ea typeface="Arial" charset="0"/>
                <a:cs typeface="Arial" charset="0"/>
              </a:rPr>
              <a:t>evil</a:t>
            </a:r>
            <a:endParaRPr lang="en-AU" dirty="0">
              <a:latin typeface="Arial" charset="0"/>
              <a:ea typeface="Arial" charset="0"/>
              <a:cs typeface="Arial" charset="0"/>
            </a:endParaRPr>
          </a:p>
        </p:txBody>
      </p:sp>
      <p:sp>
        <p:nvSpPr>
          <p:cNvPr id="3" name="Content Placeholder 2"/>
          <p:cNvSpPr>
            <a:spLocks noGrp="1"/>
          </p:cNvSpPr>
          <p:nvPr>
            <p:ph idx="1"/>
          </p:nvPr>
        </p:nvSpPr>
        <p:spPr>
          <a:xfrm>
            <a:off x="1" y="1050190"/>
            <a:ext cx="9143999" cy="4093309"/>
          </a:xfrm>
        </p:spPr>
        <p:txBody>
          <a:bodyPr/>
          <a:lstStyle/>
          <a:p>
            <a:r>
              <a:rPr lang="en-AU" sz="2400" dirty="0" smtClean="0">
                <a:latin typeface="Arial" charset="0"/>
                <a:ea typeface="Arial" charset="0"/>
                <a:cs typeface="Arial" charset="0"/>
              </a:rPr>
              <a:t>Tasks in which a person must knowingly and intentionally cause emotional or physical harm to another human being in the service of achieving some perceived greater good or purpose</a:t>
            </a:r>
          </a:p>
          <a:p>
            <a:r>
              <a:rPr lang="en-AU" sz="2400" dirty="0" smtClean="0">
                <a:latin typeface="Arial" charset="0"/>
                <a:ea typeface="Arial" charset="0"/>
                <a:cs typeface="Arial" charset="0"/>
              </a:rPr>
              <a:t>Common necessary evil for managers and executives</a:t>
            </a:r>
          </a:p>
          <a:p>
            <a:pPr lvl="1"/>
            <a:r>
              <a:rPr lang="en-AU" sz="2000" dirty="0" smtClean="0">
                <a:latin typeface="Arial" charset="0"/>
                <a:ea typeface="Arial" charset="0"/>
                <a:cs typeface="Arial" charset="0"/>
              </a:rPr>
              <a:t>Laying off employees</a:t>
            </a:r>
          </a:p>
          <a:p>
            <a:pPr lvl="1"/>
            <a:r>
              <a:rPr lang="en-AU" sz="2000" dirty="0" smtClean="0">
                <a:latin typeface="Arial" charset="0"/>
                <a:ea typeface="Arial" charset="0"/>
                <a:cs typeface="Arial" charset="0"/>
              </a:rPr>
              <a:t>Firing people</a:t>
            </a:r>
          </a:p>
          <a:p>
            <a:pPr lvl="1"/>
            <a:r>
              <a:rPr lang="en-AU" sz="2000" dirty="0" smtClean="0">
                <a:latin typeface="Arial" charset="0"/>
                <a:ea typeface="Arial" charset="0"/>
                <a:cs typeface="Arial" charset="0"/>
              </a:rPr>
              <a:t>Disciplining others</a:t>
            </a:r>
          </a:p>
          <a:p>
            <a:pPr lvl="1"/>
            <a:r>
              <a:rPr lang="en-AU" sz="2000" dirty="0" smtClean="0">
                <a:latin typeface="Arial" charset="0"/>
                <a:ea typeface="Arial" charset="0"/>
                <a:cs typeface="Arial" charset="0"/>
              </a:rPr>
              <a:t>Terminating contracts</a:t>
            </a:r>
          </a:p>
          <a:p>
            <a:pPr lvl="1"/>
            <a:r>
              <a:rPr lang="en-AU" sz="2000" dirty="0" smtClean="0">
                <a:latin typeface="Arial" charset="0"/>
                <a:ea typeface="Arial" charset="0"/>
                <a:cs typeface="Arial" charset="0"/>
              </a:rPr>
              <a:t>Delivering negative performance reviews</a:t>
            </a:r>
            <a:endParaRPr lang="en-AU" sz="2000" dirty="0">
              <a:latin typeface="Arial" charset="0"/>
              <a:ea typeface="Arial" charset="0"/>
              <a:cs typeface="Arial" charset="0"/>
            </a:endParaRPr>
          </a:p>
        </p:txBody>
      </p:sp>
      <p:pic>
        <p:nvPicPr>
          <p:cNvPr id="4" name="Picture 3"/>
          <p:cNvPicPr>
            <a:picLocks noChangeAspect="1"/>
          </p:cNvPicPr>
          <p:nvPr/>
        </p:nvPicPr>
        <p:blipFill>
          <a:blip r:embed="rId2"/>
          <a:stretch>
            <a:fillRect/>
          </a:stretch>
        </p:blipFill>
        <p:spPr>
          <a:xfrm>
            <a:off x="5537752" y="2871028"/>
            <a:ext cx="3457161" cy="1944027"/>
          </a:xfrm>
          <a:prstGeom prst="rect">
            <a:avLst/>
          </a:prstGeom>
        </p:spPr>
      </p:pic>
    </p:spTree>
    <p:extLst>
      <p:ext uri="{BB962C8B-B14F-4D97-AF65-F5344CB8AC3E}">
        <p14:creationId xmlns:p14="http://schemas.microsoft.com/office/powerpoint/2010/main" val="1944381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Vertical)">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Title 1"/>
          <p:cNvSpPr>
            <a:spLocks noGrp="1"/>
          </p:cNvSpPr>
          <p:nvPr>
            <p:ph type="title"/>
          </p:nvPr>
        </p:nvSpPr>
        <p:spPr>
          <a:xfrm>
            <a:off x="2144316" y="268219"/>
            <a:ext cx="4942284" cy="960834"/>
          </a:xfrm>
        </p:spPr>
        <p:txBody>
          <a:bodyPr/>
          <a:lstStyle/>
          <a:p>
            <a:pPr eaLnBrk="1" hangingPunct="1"/>
            <a:r>
              <a:rPr lang="en-US" altLang="en-US" sz="3200" dirty="0">
                <a:solidFill>
                  <a:schemeClr val="tx1"/>
                </a:solidFill>
                <a:latin typeface="Arial" charset="0"/>
                <a:ea typeface="Arial" charset="0"/>
                <a:cs typeface="Arial" charset="0"/>
              </a:rPr>
              <a:t>Moral disengagement</a:t>
            </a:r>
          </a:p>
        </p:txBody>
      </p:sp>
      <p:sp>
        <p:nvSpPr>
          <p:cNvPr id="56323" name="Content Placeholder 2"/>
          <p:cNvSpPr>
            <a:spLocks noGrp="1"/>
          </p:cNvSpPr>
          <p:nvPr>
            <p:ph idx="1"/>
          </p:nvPr>
        </p:nvSpPr>
        <p:spPr>
          <a:xfrm>
            <a:off x="274685" y="1175310"/>
            <a:ext cx="8869315" cy="3843951"/>
          </a:xfrm>
        </p:spPr>
        <p:txBody>
          <a:bodyPr/>
          <a:lstStyle/>
          <a:p>
            <a:pPr eaLnBrk="1" hangingPunct="1"/>
            <a:r>
              <a:rPr lang="en-US" altLang="en-US" sz="2200" dirty="0">
                <a:latin typeface="Arial" charset="0"/>
                <a:ea typeface="Arial" charset="0"/>
                <a:cs typeface="Arial" charset="0"/>
              </a:rPr>
              <a:t>A set of psychological and social mechanisms that disengage self-sanctions from unethical conduct (Bandura, 1990, 1991)</a:t>
            </a:r>
          </a:p>
          <a:p>
            <a:r>
              <a:rPr lang="en-US" altLang="en-US" sz="2200" dirty="0">
                <a:latin typeface="Arial" charset="0"/>
                <a:ea typeface="Arial" charset="0"/>
                <a:cs typeface="Arial" charset="0"/>
              </a:rPr>
              <a:t>Individuals who score higher on the moral disengagement scale (i.e., those who are better at utilizing moral disengaging mechanisms) </a:t>
            </a:r>
          </a:p>
          <a:p>
            <a:pPr lvl="1"/>
            <a:r>
              <a:rPr lang="en-US" altLang="en-US" sz="2000" dirty="0">
                <a:latin typeface="Arial" charset="0"/>
                <a:ea typeface="Arial" charset="0"/>
                <a:cs typeface="Arial" charset="0"/>
              </a:rPr>
              <a:t>Are more likely to engage in unethical behaviors</a:t>
            </a:r>
          </a:p>
          <a:p>
            <a:pPr lvl="1"/>
            <a:r>
              <a:rPr lang="en-US" altLang="en-US" sz="2000" dirty="0">
                <a:latin typeface="Arial" charset="0"/>
                <a:ea typeface="Arial" charset="0"/>
                <a:cs typeface="Arial" charset="0"/>
              </a:rPr>
              <a:t>Experience less emotional stress after engaging in harmful behaviors</a:t>
            </a:r>
          </a:p>
          <a:p>
            <a:pPr lvl="1"/>
            <a:r>
              <a:rPr lang="en-US" altLang="en-US" sz="2000" dirty="0">
                <a:latin typeface="Arial" charset="0"/>
                <a:ea typeface="Arial" charset="0"/>
                <a:cs typeface="Arial" charset="0"/>
              </a:rPr>
              <a:t>Might be more likely to be promoted in organizations</a:t>
            </a:r>
          </a:p>
          <a:p>
            <a:endParaRPr lang="en-US" altLang="en-US" sz="2000" dirty="0">
              <a:latin typeface="Arial" charset="0"/>
              <a:ea typeface="Arial" charset="0"/>
              <a:cs typeface="Arial" charset="0"/>
            </a:endParaRPr>
          </a:p>
          <a:p>
            <a:endParaRPr lang="en-US" altLang="en-US" sz="2000" dirty="0">
              <a:latin typeface="Arial" charset="0"/>
              <a:ea typeface="Arial" charset="0"/>
              <a:cs typeface="Arial" charset="0"/>
            </a:endParaRPr>
          </a:p>
          <a:p>
            <a:pPr eaLnBrk="1" hangingPunct="1"/>
            <a:endParaRPr lang="en-US" altLang="en-US" sz="1950" dirty="0">
              <a:latin typeface="Arial" charset="0"/>
              <a:ea typeface="Arial" charset="0"/>
              <a:cs typeface="Arial" charset="0"/>
            </a:endParaRPr>
          </a:p>
        </p:txBody>
      </p:sp>
    </p:spTree>
    <p:extLst>
      <p:ext uri="{BB962C8B-B14F-4D97-AF65-F5344CB8AC3E}">
        <p14:creationId xmlns:p14="http://schemas.microsoft.com/office/powerpoint/2010/main" val="52477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dissolve">
                                      <p:cBhvr>
                                        <p:cTn id="7" dur="500"/>
                                        <p:tgtEl>
                                          <p:spTgt spid="56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6323">
                                            <p:txEl>
                                              <p:pRg st="1" end="1"/>
                                            </p:txEl>
                                          </p:spTgt>
                                        </p:tgtEl>
                                        <p:attrNameLst>
                                          <p:attrName>style.visibility</p:attrName>
                                        </p:attrNameLst>
                                      </p:cBhvr>
                                      <p:to>
                                        <p:strVal val="visible"/>
                                      </p:to>
                                    </p:set>
                                    <p:animEffect transition="in" filter="checkerboard(across)">
                                      <p:cBhvr>
                                        <p:cTn id="12" dur="500"/>
                                        <p:tgtEl>
                                          <p:spTgt spid="56323">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56323">
                                            <p:txEl>
                                              <p:pRg st="2" end="2"/>
                                            </p:txEl>
                                          </p:spTgt>
                                        </p:tgtEl>
                                        <p:attrNameLst>
                                          <p:attrName>style.visibility</p:attrName>
                                        </p:attrNameLst>
                                      </p:cBhvr>
                                      <p:to>
                                        <p:strVal val="visible"/>
                                      </p:to>
                                    </p:set>
                                    <p:animEffect transition="in" filter="checkerboard(across)">
                                      <p:cBhvr>
                                        <p:cTn id="15" dur="500"/>
                                        <p:tgtEl>
                                          <p:spTgt spid="5632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6323">
                                            <p:txEl>
                                              <p:pRg st="3" end="3"/>
                                            </p:txEl>
                                          </p:spTgt>
                                        </p:tgtEl>
                                        <p:attrNameLst>
                                          <p:attrName>style.visibility</p:attrName>
                                        </p:attrNameLst>
                                      </p:cBhvr>
                                      <p:to>
                                        <p:strVal val="visible"/>
                                      </p:to>
                                    </p:set>
                                    <p:animEffect transition="in" filter="blinds(horizontal)">
                                      <p:cBhvr>
                                        <p:cTn id="20" dur="500"/>
                                        <p:tgtEl>
                                          <p:spTgt spid="5632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6323">
                                            <p:txEl>
                                              <p:pRg st="4" end="4"/>
                                            </p:txEl>
                                          </p:spTgt>
                                        </p:tgtEl>
                                        <p:attrNameLst>
                                          <p:attrName>style.visibility</p:attrName>
                                        </p:attrNameLst>
                                      </p:cBhvr>
                                      <p:to>
                                        <p:strVal val="visible"/>
                                      </p:to>
                                    </p:set>
                                    <p:animEffect transition="in" filter="dissolve">
                                      <p:cBhvr>
                                        <p:cTn id="25" dur="500"/>
                                        <p:tgtEl>
                                          <p:spTgt spid="56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2244165" y="207169"/>
            <a:ext cx="4942284" cy="960834"/>
          </a:xfrm>
        </p:spPr>
        <p:txBody>
          <a:bodyPr/>
          <a:lstStyle/>
          <a:p>
            <a:r>
              <a:rPr lang="en-US" altLang="en-US" sz="3600" dirty="0">
                <a:latin typeface="Arial" charset="0"/>
                <a:ea typeface="Arial" charset="0"/>
                <a:cs typeface="Arial" charset="0"/>
              </a:rPr>
              <a:t>Moral disengagement</a:t>
            </a:r>
            <a:endParaRPr lang="en-US" altLang="en-US" sz="3600" dirty="0">
              <a:solidFill>
                <a:schemeClr val="tx1"/>
              </a:solidFill>
              <a:latin typeface="Arial" charset="0"/>
              <a:ea typeface="Arial" charset="0"/>
              <a:cs typeface="Arial" charset="0"/>
            </a:endParaRPr>
          </a:p>
        </p:txBody>
      </p:sp>
      <p:sp>
        <p:nvSpPr>
          <p:cNvPr id="3" name="Content Placeholder 2"/>
          <p:cNvSpPr>
            <a:spLocks noGrp="1"/>
          </p:cNvSpPr>
          <p:nvPr>
            <p:ph idx="1"/>
          </p:nvPr>
        </p:nvSpPr>
        <p:spPr>
          <a:xfrm>
            <a:off x="115614" y="1168003"/>
            <a:ext cx="9028386" cy="1643514"/>
          </a:xfrm>
        </p:spPr>
        <p:txBody>
          <a:bodyPr/>
          <a:lstStyle/>
          <a:p>
            <a:pPr eaLnBrk="1" hangingPunct="1"/>
            <a:r>
              <a:rPr lang="en-US" altLang="en-US" sz="2000" b="1" dirty="0" smtClean="0">
                <a:latin typeface="Arial" charset="0"/>
                <a:ea typeface="Arial" charset="0"/>
                <a:cs typeface="Arial" charset="0"/>
              </a:rPr>
              <a:t>Moral justification</a:t>
            </a:r>
            <a:r>
              <a:rPr lang="en-US" altLang="en-US" sz="2000" dirty="0" smtClean="0">
                <a:latin typeface="Arial" charset="0"/>
                <a:ea typeface="Arial" charset="0"/>
                <a:cs typeface="Arial" charset="0"/>
              </a:rPr>
              <a:t>: Detrimental </a:t>
            </a:r>
            <a:r>
              <a:rPr lang="en-US" altLang="en-US" sz="2000" dirty="0">
                <a:latin typeface="Arial" charset="0"/>
                <a:ea typeface="Arial" charset="0"/>
                <a:cs typeface="Arial" charset="0"/>
              </a:rPr>
              <a:t>conduct is made personally and socially acceptable by portraying it as serving socially worthy or moral </a:t>
            </a:r>
            <a:r>
              <a:rPr lang="en-US" altLang="en-US" sz="2000" dirty="0" smtClean="0">
                <a:latin typeface="Arial" charset="0"/>
                <a:ea typeface="Arial" charset="0"/>
                <a:cs typeface="Arial" charset="0"/>
              </a:rPr>
              <a:t>purposes</a:t>
            </a:r>
          </a:p>
          <a:p>
            <a:pPr lvl="1"/>
            <a:r>
              <a:rPr lang="en-US" altLang="en-US" sz="1600" dirty="0" smtClean="0">
                <a:latin typeface="Arial" charset="0"/>
                <a:ea typeface="Arial" charset="0"/>
                <a:cs typeface="Arial" charset="0"/>
              </a:rPr>
              <a:t>E.g., the US send army overseas to “defend the free world” and “protect world peace”</a:t>
            </a:r>
          </a:p>
          <a:p>
            <a:r>
              <a:rPr lang="en-US" altLang="en-US" sz="2000" b="1" dirty="0">
                <a:latin typeface="Arial" charset="0"/>
                <a:ea typeface="Arial" charset="0"/>
                <a:cs typeface="Arial" charset="0"/>
              </a:rPr>
              <a:t>Euphemistic </a:t>
            </a:r>
            <a:r>
              <a:rPr lang="en-US" altLang="en-US" sz="2000" b="1" dirty="0" smtClean="0">
                <a:latin typeface="Arial" charset="0"/>
                <a:ea typeface="Arial" charset="0"/>
                <a:cs typeface="Arial" charset="0"/>
              </a:rPr>
              <a:t>labeling</a:t>
            </a:r>
            <a:r>
              <a:rPr lang="en-US" altLang="en-US" sz="2000" dirty="0" smtClean="0">
                <a:latin typeface="Arial" charset="0"/>
                <a:ea typeface="Arial" charset="0"/>
                <a:cs typeface="Arial" charset="0"/>
              </a:rPr>
              <a:t>: use euphemistic </a:t>
            </a:r>
            <a:r>
              <a:rPr lang="en-US" altLang="en-US" sz="2000" dirty="0">
                <a:latin typeface="Arial" charset="0"/>
                <a:ea typeface="Arial" charset="0"/>
                <a:cs typeface="Arial" charset="0"/>
              </a:rPr>
              <a:t>language to make harmful conduct respectable and to reduce personal responsibility for </a:t>
            </a:r>
            <a:r>
              <a:rPr lang="en-US" altLang="en-US" sz="2000" dirty="0" smtClean="0">
                <a:latin typeface="Arial" charset="0"/>
                <a:ea typeface="Arial" charset="0"/>
                <a:cs typeface="Arial" charset="0"/>
              </a:rPr>
              <a:t>it </a:t>
            </a:r>
            <a:endParaRPr lang="en-US" altLang="en-US" sz="2000" dirty="0">
              <a:latin typeface="Arial" charset="0"/>
              <a:ea typeface="Arial" charset="0"/>
              <a:cs typeface="Arial" charset="0"/>
            </a:endParaRPr>
          </a:p>
        </p:txBody>
      </p:sp>
      <p:sp>
        <p:nvSpPr>
          <p:cNvPr id="7" name="Content Placeholder 2"/>
          <p:cNvSpPr txBox="1">
            <a:spLocks/>
          </p:cNvSpPr>
          <p:nvPr/>
        </p:nvSpPr>
        <p:spPr>
          <a:xfrm>
            <a:off x="325820" y="2811517"/>
            <a:ext cx="8970580" cy="2096814"/>
          </a:xfrm>
          <a:prstGeom prst="rect">
            <a:avLst/>
          </a:prstGeom>
        </p:spPr>
        <p:txBody>
          <a:bodyPr numCol="2"/>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1800" dirty="0" smtClean="0">
                <a:latin typeface="Arial" charset="0"/>
                <a:ea typeface="Arial" charset="0"/>
                <a:cs typeface="Arial" charset="0"/>
              </a:rPr>
              <a:t>Serving the target</a:t>
            </a:r>
            <a:endParaRPr lang="en-US" altLang="en-US" sz="1800" dirty="0">
              <a:latin typeface="Arial" charset="0"/>
              <a:ea typeface="Arial" charset="0"/>
              <a:cs typeface="Arial" charset="0"/>
            </a:endParaRPr>
          </a:p>
          <a:p>
            <a:r>
              <a:rPr lang="en-US" altLang="en-US" sz="1800" dirty="0">
                <a:latin typeface="Arial" charset="0"/>
                <a:ea typeface="Arial" charset="0"/>
                <a:cs typeface="Arial" charset="0"/>
              </a:rPr>
              <a:t>Career alternative enhancement </a:t>
            </a:r>
            <a:r>
              <a:rPr lang="en-US" altLang="en-US" sz="1800" dirty="0" smtClean="0">
                <a:latin typeface="Arial" charset="0"/>
                <a:ea typeface="Arial" charset="0"/>
                <a:cs typeface="Arial" charset="0"/>
              </a:rPr>
              <a:t>opportunity</a:t>
            </a:r>
          </a:p>
          <a:p>
            <a:r>
              <a:rPr lang="en-US" altLang="en-US" sz="1800" dirty="0" smtClean="0">
                <a:latin typeface="Arial" charset="0"/>
                <a:ea typeface="Arial" charset="0"/>
                <a:cs typeface="Arial" charset="0"/>
              </a:rPr>
              <a:t>A different version of the truth</a:t>
            </a:r>
          </a:p>
          <a:p>
            <a:r>
              <a:rPr lang="en-US" altLang="en-US" sz="1800" dirty="0">
                <a:latin typeface="Arial" charset="0"/>
                <a:ea typeface="Arial" charset="0"/>
                <a:cs typeface="Arial" charset="0"/>
              </a:rPr>
              <a:t>Atmospheric deposition of </a:t>
            </a:r>
            <a:r>
              <a:rPr lang="en-US" altLang="en-US" sz="1800" dirty="0" err="1">
                <a:latin typeface="Arial" charset="0"/>
                <a:ea typeface="Arial" charset="0"/>
                <a:cs typeface="Arial" charset="0"/>
              </a:rPr>
              <a:t>anthropogenically</a:t>
            </a:r>
            <a:r>
              <a:rPr lang="en-US" altLang="en-US" sz="1800" dirty="0">
                <a:latin typeface="Arial" charset="0"/>
                <a:ea typeface="Arial" charset="0"/>
                <a:cs typeface="Arial" charset="0"/>
              </a:rPr>
              <a:t> derived </a:t>
            </a:r>
            <a:r>
              <a:rPr lang="en-US" altLang="en-US" sz="1800" dirty="0" smtClean="0">
                <a:latin typeface="Arial" charset="0"/>
                <a:ea typeface="Arial" charset="0"/>
                <a:cs typeface="Arial" charset="0"/>
              </a:rPr>
              <a:t>substances</a:t>
            </a:r>
            <a:endParaRPr lang="en-US" altLang="en-US" sz="1800" dirty="0" smtClean="0">
              <a:latin typeface="Arial" charset="0"/>
              <a:ea typeface="Arial" charset="0"/>
              <a:cs typeface="Arial" charset="0"/>
            </a:endParaRPr>
          </a:p>
        </p:txBody>
      </p:sp>
    </p:spTree>
    <p:extLst>
      <p:ext uri="{BB962C8B-B14F-4D97-AF65-F5344CB8AC3E}">
        <p14:creationId xmlns:p14="http://schemas.microsoft.com/office/powerpoint/2010/main" val="2364526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blinds(horizontal)">
                                      <p:cBhvr>
                                        <p:cTn id="31" dur="500"/>
                                        <p:tgtEl>
                                          <p:spTgt spid="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7">
                                            <p:txEl>
                                              <p:pRg st="1" end="1"/>
                                            </p:txEl>
                                          </p:spTgt>
                                        </p:tgtEl>
                                        <p:attrNameLst>
                                          <p:attrName>style.visibility</p:attrName>
                                        </p:attrNameLst>
                                      </p:cBhvr>
                                      <p:to>
                                        <p:strVal val="visible"/>
                                      </p:to>
                                    </p:set>
                                    <p:animEffect transition="in" filter="checkerboard(across)">
                                      <p:cBhvr>
                                        <p:cTn id="36" dur="500"/>
                                        <p:tgtEl>
                                          <p:spTgt spid="7">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7">
                                            <p:txEl>
                                              <p:pRg st="2" end="2"/>
                                            </p:txEl>
                                          </p:spTgt>
                                        </p:tgtEl>
                                        <p:attrNameLst>
                                          <p:attrName>style.visibility</p:attrName>
                                        </p:attrNameLst>
                                      </p:cBhvr>
                                      <p:to>
                                        <p:strVal val="visible"/>
                                      </p:to>
                                    </p:set>
                                    <p:animEffect transition="in" filter="barn(inVertical)">
                                      <p:cBhvr>
                                        <p:cTn id="41" dur="500"/>
                                        <p:tgtEl>
                                          <p:spTgt spid="7">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7">
                                            <p:txEl>
                                              <p:pRg st="3" end="3"/>
                                            </p:txEl>
                                          </p:spTgt>
                                        </p:tgtEl>
                                        <p:attrNameLst>
                                          <p:attrName>style.visibility</p:attrName>
                                        </p:attrNameLst>
                                      </p:cBhvr>
                                      <p:to>
                                        <p:strVal val="visible"/>
                                      </p:to>
                                    </p:set>
                                    <p:animEffect transition="in" filter="randombar(horizontal)">
                                      <p:cBhvr>
                                        <p:cTn id="46"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2102276" y="187503"/>
            <a:ext cx="4942284" cy="960834"/>
          </a:xfrm>
        </p:spPr>
        <p:txBody>
          <a:bodyPr/>
          <a:lstStyle/>
          <a:p>
            <a:r>
              <a:rPr lang="en-US" altLang="en-US" sz="3600" dirty="0">
                <a:latin typeface="Arial" charset="0"/>
                <a:ea typeface="Arial" charset="0"/>
                <a:cs typeface="Arial" charset="0"/>
              </a:rPr>
              <a:t>Moral disengagement</a:t>
            </a:r>
            <a:endParaRPr lang="en-US" altLang="en-US" sz="3600" dirty="0">
              <a:solidFill>
                <a:schemeClr val="tx1"/>
              </a:solidFill>
              <a:latin typeface="Arial" charset="0"/>
              <a:ea typeface="Arial" charset="0"/>
              <a:cs typeface="Arial" charset="0"/>
            </a:endParaRPr>
          </a:p>
        </p:txBody>
      </p:sp>
      <p:sp>
        <p:nvSpPr>
          <p:cNvPr id="3" name="Content Placeholder 2"/>
          <p:cNvSpPr>
            <a:spLocks noGrp="1"/>
          </p:cNvSpPr>
          <p:nvPr>
            <p:ph idx="1"/>
          </p:nvPr>
        </p:nvSpPr>
        <p:spPr>
          <a:xfrm>
            <a:off x="0" y="1135281"/>
            <a:ext cx="9144000" cy="3005796"/>
          </a:xfrm>
        </p:spPr>
        <p:txBody>
          <a:bodyPr/>
          <a:lstStyle/>
          <a:p>
            <a:r>
              <a:rPr lang="en-US" altLang="en-US" sz="1800" b="1" dirty="0">
                <a:latin typeface="Arial" charset="0"/>
                <a:ea typeface="Arial" charset="0"/>
                <a:cs typeface="Arial" charset="0"/>
              </a:rPr>
              <a:t>Disregard </a:t>
            </a:r>
            <a:r>
              <a:rPr lang="en-US" altLang="en-US" sz="1800" b="1" dirty="0" smtClean="0">
                <a:latin typeface="Arial" charset="0"/>
                <a:ea typeface="Arial" charset="0"/>
                <a:cs typeface="Arial" charset="0"/>
              </a:rPr>
              <a:t>consequences</a:t>
            </a:r>
            <a:r>
              <a:rPr lang="en-US" altLang="en-US" sz="1800" dirty="0" smtClean="0">
                <a:latin typeface="Arial" charset="0"/>
                <a:ea typeface="Arial" charset="0"/>
                <a:cs typeface="Arial" charset="0"/>
              </a:rPr>
              <a:t>: </a:t>
            </a:r>
            <a:r>
              <a:rPr lang="en-US" altLang="en-US" sz="1800" dirty="0">
                <a:latin typeface="Arial" charset="0"/>
                <a:ea typeface="Arial" charset="0"/>
                <a:cs typeface="Arial" charset="0"/>
              </a:rPr>
              <a:t>When people pursue activities that are harmful to others for reasons of personal gain or social pressure, they avoid facing the harm they cause, or they minimize </a:t>
            </a:r>
            <a:r>
              <a:rPr lang="en-US" altLang="en-US" sz="1800" dirty="0" smtClean="0">
                <a:latin typeface="Arial" charset="0"/>
                <a:ea typeface="Arial" charset="0"/>
                <a:cs typeface="Arial" charset="0"/>
              </a:rPr>
              <a:t>it</a:t>
            </a:r>
          </a:p>
          <a:p>
            <a:endParaRPr lang="en-US" altLang="en-US" sz="2000" dirty="0">
              <a:latin typeface="Arial" charset="0"/>
              <a:ea typeface="Arial" charset="0"/>
              <a:cs typeface="Arial" charset="0"/>
            </a:endParaRPr>
          </a:p>
          <a:p>
            <a:endParaRPr lang="en-US" altLang="en-US" sz="2000" dirty="0" smtClean="0">
              <a:latin typeface="Arial" charset="0"/>
              <a:ea typeface="Arial" charset="0"/>
              <a:cs typeface="Arial" charset="0"/>
            </a:endParaRPr>
          </a:p>
          <a:p>
            <a:endParaRPr lang="en-US" altLang="en-US" sz="2000" dirty="0">
              <a:latin typeface="Arial" charset="0"/>
              <a:ea typeface="Arial" charset="0"/>
              <a:cs typeface="Arial" charset="0"/>
            </a:endParaRPr>
          </a:p>
          <a:p>
            <a:pPr marL="285750" lvl="1">
              <a:buFont typeface="Arial" charset="0"/>
              <a:buChar char="•"/>
              <a:defRPr/>
            </a:pPr>
            <a:r>
              <a:rPr lang="en-US" altLang="en-US" sz="1800" b="1" dirty="0" smtClean="0">
                <a:latin typeface="Arial" charset="0"/>
                <a:ea typeface="Arial" charset="0"/>
                <a:cs typeface="Arial" charset="0"/>
              </a:rPr>
              <a:t>Dehumanization</a:t>
            </a:r>
            <a:r>
              <a:rPr lang="en-US" altLang="en-US" sz="1800" dirty="0" smtClean="0">
                <a:latin typeface="Arial" charset="0"/>
                <a:ea typeface="Arial" charset="0"/>
                <a:cs typeface="Arial" charset="0"/>
              </a:rPr>
              <a:t>: Stripping </a:t>
            </a:r>
            <a:r>
              <a:rPr lang="en-US" altLang="en-US" sz="1800" dirty="0">
                <a:latin typeface="Arial" charset="0"/>
                <a:ea typeface="Arial" charset="0"/>
                <a:cs typeface="Arial" charset="0"/>
              </a:rPr>
              <a:t>the target of human qualities (e.g., with feelings and hopes</a:t>
            </a:r>
            <a:r>
              <a:rPr lang="en-US" altLang="en-US" sz="1800" dirty="0" smtClean="0">
                <a:latin typeface="Arial" charset="0"/>
                <a:ea typeface="Arial" charset="0"/>
                <a:cs typeface="Arial" charset="0"/>
              </a:rPr>
              <a:t>), because perceiving </a:t>
            </a:r>
            <a:r>
              <a:rPr lang="en-US" altLang="en-US" sz="1800" dirty="0">
                <a:latin typeface="Arial" charset="0"/>
                <a:ea typeface="Arial" charset="0"/>
                <a:cs typeface="Arial" charset="0"/>
              </a:rPr>
              <a:t>a person as having common humanity activates empathy, which makes it difficult to mistreat </a:t>
            </a:r>
            <a:r>
              <a:rPr lang="en-US" altLang="en-US" sz="1800" dirty="0" smtClean="0">
                <a:latin typeface="Arial" charset="0"/>
                <a:ea typeface="Arial" charset="0"/>
                <a:cs typeface="Arial" charset="0"/>
              </a:rPr>
              <a:t>him/her</a:t>
            </a:r>
            <a:endParaRPr lang="en-US" altLang="en-US" sz="1800" dirty="0">
              <a:latin typeface="Arial" charset="0"/>
              <a:ea typeface="Arial" charset="0"/>
              <a:cs typeface="Arial" charset="0"/>
            </a:endParaRPr>
          </a:p>
          <a:p>
            <a:endParaRPr lang="en-US" altLang="en-US" sz="2000" dirty="0">
              <a:latin typeface="Arial" charset="0"/>
              <a:ea typeface="Arial" charset="0"/>
              <a:cs typeface="Arial" charset="0"/>
            </a:endParaRPr>
          </a:p>
        </p:txBody>
      </p:sp>
      <p:pic>
        <p:nvPicPr>
          <p:cNvPr id="6" name="Picture 6" descr="http://www.globalresearch.ca/wp-content/uploads/2015/09/Drowned-Syrian-toddl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3982" y="1835286"/>
            <a:ext cx="1837052" cy="1224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http://www.ezzal.com/wp-content/uploads/2009/11/14.-Phan-Th%E1%BB%8B-Kim-Ph%C3%BAc-Vietnam-19721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996" y="1880410"/>
            <a:ext cx="2086673" cy="122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www.capveterans.com/sitebuildercontent/sitebuilderpictures/duc_duc_last_patro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5264" y="3942109"/>
            <a:ext cx="1877808" cy="110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http://www.mishalov.com/hugh-thompson-196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4977" y="3799120"/>
            <a:ext cx="895062" cy="1289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17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2102276" y="187503"/>
            <a:ext cx="4942284" cy="960834"/>
          </a:xfrm>
        </p:spPr>
        <p:txBody>
          <a:bodyPr/>
          <a:lstStyle/>
          <a:p>
            <a:r>
              <a:rPr lang="en-US" altLang="en-US" sz="3600" dirty="0">
                <a:latin typeface="Arial" charset="0"/>
                <a:ea typeface="Arial" charset="0"/>
                <a:cs typeface="Arial" charset="0"/>
              </a:rPr>
              <a:t>Moral disengagement</a:t>
            </a:r>
            <a:endParaRPr lang="en-US" altLang="en-US" sz="3600" dirty="0">
              <a:solidFill>
                <a:schemeClr val="tx1"/>
              </a:solidFill>
              <a:latin typeface="Arial" charset="0"/>
              <a:ea typeface="Arial" charset="0"/>
              <a:cs typeface="Arial" charset="0"/>
            </a:endParaRPr>
          </a:p>
        </p:txBody>
      </p:sp>
      <p:sp>
        <p:nvSpPr>
          <p:cNvPr id="3" name="Content Placeholder 2"/>
          <p:cNvSpPr>
            <a:spLocks noGrp="1"/>
          </p:cNvSpPr>
          <p:nvPr>
            <p:ph idx="1"/>
          </p:nvPr>
        </p:nvSpPr>
        <p:spPr>
          <a:xfrm>
            <a:off x="0" y="1135281"/>
            <a:ext cx="9144000" cy="1496885"/>
          </a:xfrm>
        </p:spPr>
        <p:txBody>
          <a:bodyPr/>
          <a:lstStyle/>
          <a:p>
            <a:pPr marL="194310" lvl="1" indent="-342900">
              <a:buFont typeface="Arial" charset="0"/>
              <a:buChar char="•"/>
              <a:defRPr/>
            </a:pPr>
            <a:r>
              <a:rPr lang="en-US" sz="2100" b="1" dirty="0" smtClean="0">
                <a:latin typeface="Arial" charset="0"/>
                <a:ea typeface="Arial" charset="0"/>
                <a:cs typeface="Arial" charset="0"/>
              </a:rPr>
              <a:t>Attribution of blame</a:t>
            </a:r>
            <a:r>
              <a:rPr lang="en-US" sz="2100" dirty="0" smtClean="0">
                <a:latin typeface="Arial" charset="0"/>
                <a:ea typeface="Arial" charset="0"/>
                <a:cs typeface="Arial" charset="0"/>
              </a:rPr>
              <a:t>: after hurting others, people tend to blame the victims for bringing suffering on themselves</a:t>
            </a:r>
            <a:endParaRPr lang="en-US" sz="2100" dirty="0">
              <a:latin typeface="Arial" charset="0"/>
              <a:ea typeface="Arial" charset="0"/>
              <a:cs typeface="Arial" charset="0"/>
            </a:endParaRPr>
          </a:p>
          <a:p>
            <a:pPr lvl="1">
              <a:buFont typeface="Arial" charset="0"/>
              <a:buChar char="•"/>
              <a:defRPr/>
            </a:pPr>
            <a:r>
              <a:rPr lang="en-US" sz="1800" dirty="0">
                <a:latin typeface="Arial" charset="0"/>
                <a:ea typeface="Arial" charset="0"/>
                <a:cs typeface="Arial" charset="0"/>
              </a:rPr>
              <a:t>E.g., “They started this”</a:t>
            </a:r>
          </a:p>
          <a:p>
            <a:pPr lvl="1">
              <a:buFont typeface="Arial" charset="0"/>
              <a:buChar char="•"/>
              <a:defRPr/>
            </a:pPr>
            <a:r>
              <a:rPr lang="en-US" sz="1800" dirty="0">
                <a:latin typeface="Arial" charset="0"/>
                <a:ea typeface="Arial" charset="0"/>
                <a:cs typeface="Arial" charset="0"/>
              </a:rPr>
              <a:t>E.g., “I wouldn’t have done this if he didn’t do that</a:t>
            </a:r>
            <a:r>
              <a:rPr lang="en-US" sz="1800" dirty="0" smtClean="0">
                <a:latin typeface="Arial" charset="0"/>
                <a:ea typeface="Arial" charset="0"/>
                <a:cs typeface="Arial" charset="0"/>
              </a:rPr>
              <a:t>”</a:t>
            </a:r>
            <a:endParaRPr lang="en-US" altLang="en-US" sz="2000" dirty="0" smtClean="0">
              <a:latin typeface="Arial" charset="0"/>
              <a:ea typeface="Arial" charset="0"/>
              <a:cs typeface="Arial" charset="0"/>
            </a:endParaRPr>
          </a:p>
        </p:txBody>
      </p:sp>
      <p:pic>
        <p:nvPicPr>
          <p:cNvPr id="11" name="Picture 5" descr="http://www.becomingminimalist.com/wp-content/uploads/2012/06/dont-let-blame-keep-you-from-chan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8119" y="1575910"/>
            <a:ext cx="2417241" cy="1275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6099742" y="3200822"/>
            <a:ext cx="2863064" cy="1662491"/>
          </a:xfrm>
          <a:prstGeom prst="rect">
            <a:avLst/>
          </a:prstGeom>
        </p:spPr>
      </p:pic>
      <p:sp>
        <p:nvSpPr>
          <p:cNvPr id="12" name="Content Placeholder 2"/>
          <p:cNvSpPr txBox="1">
            <a:spLocks/>
          </p:cNvSpPr>
          <p:nvPr/>
        </p:nvSpPr>
        <p:spPr>
          <a:xfrm>
            <a:off x="0" y="2535183"/>
            <a:ext cx="5973417" cy="260831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charset="0"/>
              <a:buChar char="•"/>
            </a:pPr>
            <a:endParaRPr lang="en-US" altLang="en-US" sz="2000" dirty="0" smtClean="0">
              <a:latin typeface="Arial" charset="0"/>
              <a:ea typeface="Arial" charset="0"/>
              <a:cs typeface="Arial" charset="0"/>
            </a:endParaRPr>
          </a:p>
          <a:p>
            <a:r>
              <a:rPr lang="en-US" altLang="en-US" sz="2000" b="1" dirty="0" smtClean="0">
                <a:latin typeface="Arial" charset="0"/>
                <a:ea typeface="Arial" charset="0"/>
                <a:cs typeface="Arial" charset="0"/>
              </a:rPr>
              <a:t>Diffusion of responsibility</a:t>
            </a:r>
            <a:r>
              <a:rPr lang="en-US" altLang="en-US" sz="2000" dirty="0" smtClean="0">
                <a:latin typeface="Arial" charset="0"/>
                <a:ea typeface="Arial" charset="0"/>
                <a:cs typeface="Arial" charset="0"/>
              </a:rPr>
              <a:t>: sometimes a social arrangement is set up so that the personal agency in engaging in detrimental behavior is obscured by diffusing responsibility among multiple individuals</a:t>
            </a:r>
          </a:p>
          <a:p>
            <a:pPr>
              <a:buFont typeface="Arial" charset="0"/>
              <a:buChar char="•"/>
            </a:pPr>
            <a:endParaRPr lang="en-US" altLang="en-US" sz="2000" dirty="0">
              <a:latin typeface="Arial" charset="0"/>
              <a:ea typeface="Arial" charset="0"/>
              <a:cs typeface="Arial" charset="0"/>
            </a:endParaRPr>
          </a:p>
        </p:txBody>
      </p:sp>
    </p:spTree>
    <p:extLst>
      <p:ext uri="{BB962C8B-B14F-4D97-AF65-F5344CB8AC3E}">
        <p14:creationId xmlns:p14="http://schemas.microsoft.com/office/powerpoint/2010/main" val="128689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xEl>
                                              <p:pRg st="1" end="1"/>
                                            </p:txEl>
                                          </p:spTgt>
                                        </p:tgtEl>
                                        <p:attrNameLst>
                                          <p:attrName>style.visibility</p:attrName>
                                        </p:attrNameLst>
                                      </p:cBhvr>
                                      <p:to>
                                        <p:strVal val="visible"/>
                                      </p:to>
                                    </p:set>
                                    <p:animEffect transition="in" filter="fade">
                                      <p:cBhvr>
                                        <p:cTn id="26" dur="500"/>
                                        <p:tgtEl>
                                          <p:spTgt spid="12">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strVal val="#ppt_w*0.70"/>
                                          </p:val>
                                        </p:tav>
                                        <p:tav tm="100000">
                                          <p:val>
                                            <p:strVal val="#ppt_w"/>
                                          </p:val>
                                        </p:tav>
                                      </p:tavLst>
                                    </p:anim>
                                    <p:anim calcmode="lin" valueType="num">
                                      <p:cBhvr>
                                        <p:cTn id="32" dur="1000" fill="hold"/>
                                        <p:tgtEl>
                                          <p:spTgt spid="2"/>
                                        </p:tgtEl>
                                        <p:attrNameLst>
                                          <p:attrName>ppt_h</p:attrName>
                                        </p:attrNameLst>
                                      </p:cBhvr>
                                      <p:tavLst>
                                        <p:tav tm="0">
                                          <p:val>
                                            <p:strVal val="#ppt_h"/>
                                          </p:val>
                                        </p:tav>
                                        <p:tav tm="100000">
                                          <p:val>
                                            <p:strVal val="#ppt_h"/>
                                          </p:val>
                                        </p:tav>
                                      </p:tavLst>
                                    </p:anim>
                                    <p:animEffect transition="in" filter="fade">
                                      <p:cBhvr>
                                        <p:cTn id="3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Monash Primary">
      <a:dk1>
        <a:sysClr val="windowText" lastClr="000000"/>
      </a:dk1>
      <a:lt1>
        <a:sysClr val="window" lastClr="FFFFFF"/>
      </a:lt1>
      <a:dk2>
        <a:srgbClr val="006DAE"/>
      </a:dk2>
      <a:lt2>
        <a:srgbClr val="CCCCCC"/>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6F2769-7194-4217-93D3-3AF3A4742282}">
  <ds:schemaRefs>
    <ds:schemaRef ds:uri="http://purl.org/dc/term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www.w3.org/XML/1998/namespace"/>
    <ds:schemaRef ds:uri="http://schemas.microsoft.com/sharepoint/v3/field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2766</TotalTime>
  <Words>1457</Words>
  <Application>Microsoft Macintosh PowerPoint</Application>
  <PresentationFormat>On-screen Show (16:9)</PresentationFormat>
  <Paragraphs>139</Paragraphs>
  <Slides>21</Slides>
  <Notes>4</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21</vt:i4>
      </vt:variant>
    </vt:vector>
  </HeadingPairs>
  <TitlesOfParts>
    <vt:vector size="34" baseType="lpstr">
      <vt:lpstr>Arial Narrow</vt:lpstr>
      <vt:lpstr>Calibri</vt:lpstr>
      <vt:lpstr>Rockwell</vt:lpstr>
      <vt:lpstr>Times</vt:lpstr>
      <vt:lpstr>Wingdings</vt:lpstr>
      <vt:lpstr>宋体</vt:lpstr>
      <vt:lpstr>新細明體</vt:lpstr>
      <vt:lpstr>Arial</vt:lpstr>
      <vt:lpstr>Custom Design</vt:lpstr>
      <vt:lpstr>1_Custom Design</vt:lpstr>
      <vt:lpstr>2_Custom Design</vt:lpstr>
      <vt:lpstr>3_Custom Design</vt:lpstr>
      <vt:lpstr>4_Custom Design</vt:lpstr>
      <vt:lpstr>PowerPoint Presentation</vt:lpstr>
      <vt:lpstr>Business ethics</vt:lpstr>
      <vt:lpstr>Defining ethics</vt:lpstr>
      <vt:lpstr>Ethical dilemma</vt:lpstr>
      <vt:lpstr>Universal ethical values</vt:lpstr>
      <vt:lpstr>What’s your price</vt:lpstr>
      <vt:lpstr>Universal ethical values</vt:lpstr>
      <vt:lpstr>Moral developmental stages</vt:lpstr>
      <vt:lpstr>Moral developmental stages</vt:lpstr>
      <vt:lpstr>Moral developmental stages</vt:lpstr>
      <vt:lpstr>Moral philosophy</vt:lpstr>
      <vt:lpstr>Moral intuition hypothesis</vt:lpstr>
      <vt:lpstr>Moral emotions</vt:lpstr>
      <vt:lpstr>Moral pride</vt:lpstr>
      <vt:lpstr>Embarrassment</vt:lpstr>
      <vt:lpstr>Moral elevation</vt:lpstr>
      <vt:lpstr>Necessary evil</vt:lpstr>
      <vt:lpstr>Moral disengagement</vt:lpstr>
      <vt:lpstr>Moral disengagement</vt:lpstr>
      <vt:lpstr>Moral disengagement</vt:lpstr>
      <vt:lpstr>Moral disengagement</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Jun Gu</cp:lastModifiedBy>
  <cp:revision>376</cp:revision>
  <dcterms:created xsi:type="dcterms:W3CDTF">2010-04-12T23:12:02Z</dcterms:created>
  <dcterms:modified xsi:type="dcterms:W3CDTF">2017-09-11T05:24:16Z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