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67" r:id="rId4"/>
    <p:sldMasterId id="2147493479" r:id="rId5"/>
    <p:sldMasterId id="2147493491" r:id="rId6"/>
    <p:sldMasterId id="2147493503" r:id="rId7"/>
    <p:sldMasterId id="2147493515" r:id="rId8"/>
  </p:sldMasterIdLst>
  <p:notesMasterIdLst>
    <p:notesMasterId r:id="rId25"/>
  </p:notesMasterIdLst>
  <p:sldIdLst>
    <p:sldId id="265" r:id="rId9"/>
    <p:sldId id="503" r:id="rId10"/>
    <p:sldId id="505" r:id="rId11"/>
    <p:sldId id="551" r:id="rId12"/>
    <p:sldId id="550" r:id="rId13"/>
    <p:sldId id="510" r:id="rId14"/>
    <p:sldId id="513" r:id="rId15"/>
    <p:sldId id="552" r:id="rId16"/>
    <p:sldId id="523" r:id="rId17"/>
    <p:sldId id="527" r:id="rId18"/>
    <p:sldId id="539" r:id="rId19"/>
    <p:sldId id="542" r:id="rId20"/>
    <p:sldId id="546" r:id="rId21"/>
    <p:sldId id="553" r:id="rId22"/>
    <p:sldId id="543" r:id="rId23"/>
    <p:sldId id="545" r:id="rId2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2">
          <p15:clr>
            <a:srgbClr val="A4A3A4"/>
          </p15:clr>
        </p15:guide>
        <p15:guide id="2" orient="horz" pos="3018">
          <p15:clr>
            <a:srgbClr val="A4A3A4"/>
          </p15:clr>
        </p15:guide>
        <p15:guide id="3" orient="horz" pos="202">
          <p15:clr>
            <a:srgbClr val="A4A3A4"/>
          </p15:clr>
        </p15:guide>
        <p15:guide id="4" orient="horz" pos="681">
          <p15:clr>
            <a:srgbClr val="A4A3A4"/>
          </p15:clr>
        </p15:guide>
        <p15:guide id="5" orient="horz" pos="1277">
          <p15:clr>
            <a:srgbClr val="A4A3A4"/>
          </p15:clr>
        </p15:guide>
        <p15:guide id="6" orient="horz" pos="1457">
          <p15:clr>
            <a:srgbClr val="A4A3A4"/>
          </p15:clr>
        </p15:guide>
        <p15:guide id="7" orient="horz" pos="1575">
          <p15:clr>
            <a:srgbClr val="A4A3A4"/>
          </p15:clr>
        </p15:guide>
        <p15:guide id="8" orient="horz" pos="1749">
          <p15:clr>
            <a:srgbClr val="A4A3A4"/>
          </p15:clr>
        </p15:guide>
        <p15:guide id="9" orient="horz" pos="2480">
          <p15:clr>
            <a:srgbClr val="A4A3A4"/>
          </p15:clr>
        </p15:guide>
        <p15:guide id="10" orient="horz" pos="1153">
          <p15:clr>
            <a:srgbClr val="A4A3A4"/>
          </p15:clr>
        </p15:guide>
        <p15:guide id="11" orient="horz" pos="338">
          <p15:clr>
            <a:srgbClr val="A4A3A4"/>
          </p15:clr>
        </p15:guide>
        <p15:guide id="12" orient="horz" pos="200">
          <p15:clr>
            <a:srgbClr val="A4A3A4"/>
          </p15:clr>
        </p15:guide>
        <p15:guide id="13" orient="horz" pos="2013">
          <p15:clr>
            <a:srgbClr val="A4A3A4"/>
          </p15:clr>
        </p15:guide>
        <p15:guide id="14" orient="horz" pos="532">
          <p15:clr>
            <a:srgbClr val="A4A3A4"/>
          </p15:clr>
        </p15:guide>
        <p15:guide id="15" pos="235">
          <p15:clr>
            <a:srgbClr val="A4A3A4"/>
          </p15:clr>
        </p15:guide>
        <p15:guide id="16" pos="2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CCCCCC"/>
    <a:srgbClr val="006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33" autoAdjust="0"/>
    <p:restoredTop sz="94650"/>
  </p:normalViewPr>
  <p:slideViewPr>
    <p:cSldViewPr snapToGrid="0" snapToObjects="1">
      <p:cViewPr>
        <p:scale>
          <a:sx n="138" d="100"/>
          <a:sy n="138" d="100"/>
        </p:scale>
        <p:origin x="320" y="616"/>
      </p:cViewPr>
      <p:guideLst>
        <p:guide orient="horz" pos="902"/>
        <p:guide orient="horz" pos="3018"/>
        <p:guide orient="horz" pos="202"/>
        <p:guide orient="horz" pos="681"/>
        <p:guide orient="horz" pos="1277"/>
        <p:guide orient="horz" pos="1457"/>
        <p:guide orient="horz" pos="1575"/>
        <p:guide orient="horz" pos="1749"/>
        <p:guide orient="horz" pos="2480"/>
        <p:guide orient="horz" pos="1153"/>
        <p:guide orient="horz" pos="338"/>
        <p:guide orient="horz" pos="200"/>
        <p:guide orient="horz" pos="2013"/>
        <p:guide orient="horz" pos="532"/>
        <p:guide pos="235"/>
        <p:guide pos="26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E0994-EEBB-4F3C-85CF-142CB547D677}" type="datetimeFigureOut">
              <a:rPr lang="en-AU" smtClean="0"/>
              <a:t>9/4/17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51C9E-A3A2-4416-A988-14420E760D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4752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94A7732-86B5-420B-9604-314EF2372BD9}" type="slidenum">
              <a:rPr lang="en-CA" sz="1200">
                <a:latin typeface="Times" pitchFamily="18" charset="0"/>
              </a:rPr>
              <a:pPr/>
              <a:t>2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343400"/>
            <a:ext cx="6019800" cy="4114800"/>
          </a:xfrm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392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1C9E-A3A2-4416-A988-14420E760D2E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6453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1C9E-A3A2-4416-A988-14420E760D2E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258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2798D215-7261-436B-B51F-D4004E6CF973}" type="slidenum">
              <a:rPr lang="en-CA" sz="1200">
                <a:latin typeface="Times" pitchFamily="18" charset="0"/>
              </a:rPr>
              <a:pPr/>
              <a:t>6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44856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D0B82E9-C8CF-47CA-A339-59F2DDE5BED2}" type="slidenum">
              <a:rPr lang="en-CA" sz="1200">
                <a:latin typeface="Times" pitchFamily="18" charset="0"/>
              </a:rPr>
              <a:pPr/>
              <a:t>9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65288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 txBox="1">
            <a:spLocks noGrp="1" noChangeArrowheads="1"/>
          </p:cNvSpPr>
          <p:nvPr/>
        </p:nvSpPr>
        <p:spPr bwMode="auto">
          <a:xfrm>
            <a:off x="3856038" y="9442450"/>
            <a:ext cx="294957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4" tIns="45723" rIns="91444" bIns="45723" anchor="b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87980EE7-7AEF-45B7-98A5-FC1248F762EE}" type="slidenum">
              <a:rPr lang="en-AU" altLang="en-US" sz="1200">
                <a:ea typeface="MS PGothic" panose="020B0600070205080204" pitchFamily="34" charset="-128"/>
              </a:rPr>
              <a:pPr algn="r" eaLnBrk="1" hangingPunct="1"/>
              <a:t>10</a:t>
            </a:fld>
            <a:endParaRPr lang="en-AU" altLang="en-US" sz="1200">
              <a:ea typeface="MS PGothic" panose="020B0600070205080204" pitchFamily="34" charset="-128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7800" lvl="1" eaLnBrk="1" hangingPunct="1">
              <a:lnSpc>
                <a:spcPct val="90000"/>
              </a:lnSpc>
            </a:pPr>
            <a:endParaRPr lang="en-US" altLang="en-US" sz="2500"/>
          </a:p>
        </p:txBody>
      </p:sp>
    </p:spTree>
    <p:extLst>
      <p:ext uri="{BB962C8B-B14F-4D97-AF65-F5344CB8AC3E}">
        <p14:creationId xmlns:p14="http://schemas.microsoft.com/office/powerpoint/2010/main" val="64507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8CC04A-552D-4EFB-8A31-63D4662D2192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38" y="4860925"/>
            <a:ext cx="520382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Garamond" panose="02020404030301010803" pitchFamily="18" charset="0"/>
              </a:rPr>
              <a:t> </a:t>
            </a:r>
            <a:endParaRPr lang="en-AU" altLang="en-US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948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1C9E-A3A2-4416-A988-14420E760D2E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3697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24D7381B-9E71-0E48-AD4B-6C8B2D964AA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276543" y="1884363"/>
            <a:ext cx="6088696" cy="48736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300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pPr algn="l"/>
            <a:r>
              <a:rPr lang="en-US" sz="3000" dirty="0">
                <a:solidFill>
                  <a:schemeClr val="tx1"/>
                </a:solidFill>
                <a:latin typeface="Arial Narrow"/>
                <a:cs typeface="Arial Narrow"/>
              </a:rPr>
              <a:t>TITLE PAGE (30pt Arial Narrow)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76542" y="2646680"/>
            <a:ext cx="6088697" cy="487363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rgbClr val="000000"/>
                </a:solidFill>
                <a:latin typeface="Arial Narrow"/>
                <a:cs typeface="Arial Narrow"/>
              </a:defRPr>
            </a:lvl1pPr>
          </a:lstStyle>
          <a:p>
            <a:pPr algn="l"/>
            <a:r>
              <a:rPr lang="en-GB" sz="1800" baseline="30000" dirty="0">
                <a:solidFill>
                  <a:srgbClr val="000000"/>
                </a:solidFill>
                <a:latin typeface="Arial Narrow"/>
                <a:cs typeface="Arial Narrow"/>
              </a:rPr>
              <a:t>SUB HEADLINE / PRESENTER (18pt Arial Narrow)</a:t>
            </a:r>
          </a:p>
        </p:txBody>
      </p:sp>
    </p:spTree>
    <p:extLst>
      <p:ext uri="{BB962C8B-B14F-4D97-AF65-F5344CB8AC3E}">
        <p14:creationId xmlns:p14="http://schemas.microsoft.com/office/powerpoint/2010/main" val="3704828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214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62110" y="999825"/>
            <a:ext cx="8319621" cy="322570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 marL="1143000" indent="-228600">
              <a:buFont typeface="Wingdings" charset="2"/>
              <a:buChar char="§"/>
              <a:defRPr sz="1800">
                <a:latin typeface="Arial"/>
                <a:cs typeface="Arial"/>
              </a:defRPr>
            </a:lvl3pPr>
            <a:lvl4pPr>
              <a:defRPr sz="16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</p:txBody>
      </p:sp>
      <p:sp>
        <p:nvSpPr>
          <p:cNvPr id="10" name="Slide Number Placeholder 6"/>
          <p:cNvSpPr txBox="1">
            <a:spLocks/>
          </p:cNvSpPr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263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56066" y="100593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 marL="1143000" indent="-228600">
              <a:buFont typeface="Wingdings" charset="2"/>
              <a:buChar char="§"/>
              <a:defRPr sz="1800">
                <a:latin typeface="Arial"/>
                <a:cs typeface="Arial"/>
              </a:defRPr>
            </a:lvl3pPr>
            <a:lvl4pPr>
              <a:defRPr sz="16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553746" y="100593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 marL="1143000" indent="-228600">
              <a:buFont typeface="Wingdings" charset="2"/>
              <a:buChar char="§"/>
              <a:defRPr sz="1800">
                <a:latin typeface="Arial"/>
                <a:cs typeface="Arial"/>
              </a:defRPr>
            </a:lvl3pPr>
            <a:lvl4pPr>
              <a:defRPr sz="16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47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5"/>
          </p:nvPr>
        </p:nvSpPr>
        <p:spPr>
          <a:xfrm>
            <a:off x="3197172" y="996950"/>
            <a:ext cx="5511828" cy="2998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261414" y="996950"/>
            <a:ext cx="2484666" cy="299899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latin typeface="Arial"/>
                <a:cs typeface="Arial"/>
              </a:defRPr>
            </a:lvl1pPr>
            <a:lvl2pPr>
              <a:defRPr sz="2000"/>
            </a:lvl2pPr>
            <a:lvl3pPr marL="1143000" indent="-228600">
              <a:buFont typeface="Wingdings" charset="2"/>
              <a:buChar char="§"/>
              <a:defRPr sz="1800"/>
            </a:lvl3pPr>
            <a:lvl4pPr>
              <a:defRPr sz="1600"/>
            </a:lvl4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</p:txBody>
      </p:sp>
      <p:sp>
        <p:nvSpPr>
          <p:cNvPr id="11" name="Slide Number Placeholder 6"/>
          <p:cNvSpPr txBox="1">
            <a:spLocks/>
          </p:cNvSpPr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73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377508" y="1001432"/>
            <a:ext cx="8288662" cy="30639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2" name="Slide Number Placeholder 6"/>
          <p:cNvSpPr txBox="1">
            <a:spLocks/>
          </p:cNvSpPr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80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4003" y="1885633"/>
            <a:ext cx="3449637" cy="1066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000">
                <a:solidFill>
                  <a:srgbClr val="000000"/>
                </a:solidFill>
                <a:latin typeface="Arial Narrow"/>
                <a:cs typeface="Arial Narrow"/>
              </a:defRPr>
            </a:lvl1pPr>
          </a:lstStyle>
          <a:p>
            <a:r>
              <a:rPr lang="en-US" sz="3000" dirty="0">
                <a:solidFill>
                  <a:srgbClr val="000000"/>
                </a:solidFill>
              </a:rPr>
              <a:t>SECTION BREAK 2 </a:t>
            </a:r>
            <a:br>
              <a:rPr lang="en-US" sz="3000" dirty="0">
                <a:solidFill>
                  <a:srgbClr val="000000"/>
                </a:solidFill>
              </a:rPr>
            </a:br>
            <a:r>
              <a:rPr lang="en-US" sz="3000" dirty="0">
                <a:solidFill>
                  <a:srgbClr val="000000"/>
                </a:solidFill>
              </a:rPr>
              <a:t>(30pt Arial Narrow)</a:t>
            </a:r>
          </a:p>
        </p:txBody>
      </p:sp>
    </p:spTree>
    <p:extLst>
      <p:ext uri="{BB962C8B-B14F-4D97-AF65-F5344CB8AC3E}">
        <p14:creationId xmlns:p14="http://schemas.microsoft.com/office/powerpoint/2010/main" val="821611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4320" y="1887378"/>
            <a:ext cx="4097338" cy="102854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000">
                <a:solidFill>
                  <a:srgbClr val="FFFFFF"/>
                </a:solidFill>
                <a:latin typeface="Arial Narrow"/>
                <a:cs typeface="Arial Narrow"/>
              </a:defRPr>
            </a:lvl1pPr>
          </a:lstStyle>
          <a:p>
            <a:r>
              <a:rPr lang="en-US" sz="3000" dirty="0">
                <a:solidFill>
                  <a:srgbClr val="FFFFFF"/>
                </a:solidFill>
              </a:rPr>
              <a:t>SECTION BREAK 1 </a:t>
            </a:r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3000" dirty="0">
                <a:solidFill>
                  <a:srgbClr val="FFFFFF"/>
                </a:solidFill>
              </a:rPr>
              <a:t>(30pt Arial Narrow)</a:t>
            </a:r>
          </a:p>
        </p:txBody>
      </p:sp>
    </p:spTree>
    <p:extLst>
      <p:ext uri="{BB962C8B-B14F-4D97-AF65-F5344CB8AC3E}">
        <p14:creationId xmlns:p14="http://schemas.microsoft.com/office/powerpoint/2010/main" val="3364147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6"/>
          <p:cNvSpPr txBox="1">
            <a:spLocks/>
          </p:cNvSpPr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pPr algn="r"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/>
                <a:cs typeface="Arial Narrow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>
                <a:latin typeface="Arial Narrow"/>
                <a:cs typeface="Arial Narrow"/>
              </a:rPr>
              <a:t>CONTENT PAGE 2</a:t>
            </a:r>
            <a:br>
              <a:rPr lang="en-US" sz="2400" dirty="0">
                <a:latin typeface="Arial Narrow"/>
                <a:cs typeface="Arial Narrow"/>
              </a:rPr>
            </a:br>
            <a:r>
              <a:rPr lang="en-US" sz="2400" dirty="0">
                <a:latin typeface="Arial Narrow"/>
                <a:cs typeface="Arial Narrow"/>
              </a:rPr>
              <a:t>2 LINES (24pt Arial Narrow)</a:t>
            </a:r>
          </a:p>
        </p:txBody>
      </p:sp>
    </p:spTree>
    <p:extLst>
      <p:ext uri="{BB962C8B-B14F-4D97-AF65-F5344CB8AC3E}">
        <p14:creationId xmlns:p14="http://schemas.microsoft.com/office/powerpoint/2010/main" val="90077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pPr algn="r"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/>
                <a:cs typeface="Arial Narrow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>
                <a:latin typeface="Arial Narrow"/>
                <a:cs typeface="Arial Narrow"/>
              </a:rPr>
              <a:t>CONTENT PAGE 2</a:t>
            </a:r>
            <a:br>
              <a:rPr lang="en-US" sz="2400" dirty="0">
                <a:latin typeface="Arial Narrow"/>
                <a:cs typeface="Arial Narrow"/>
              </a:rPr>
            </a:br>
            <a:r>
              <a:rPr lang="en-US" sz="2400" dirty="0">
                <a:latin typeface="Arial Narrow"/>
                <a:cs typeface="Arial Narrow"/>
              </a:rPr>
              <a:t>2 LINES (24pt Arial Narrow)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254318" y="1319865"/>
            <a:ext cx="8319621" cy="322570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 marL="1143000" indent="-228600">
              <a:buFont typeface="Wingdings" charset="2"/>
              <a:buChar char="§"/>
              <a:defRPr sz="1800">
                <a:latin typeface="Arial"/>
                <a:cs typeface="Arial"/>
              </a:defRPr>
            </a:lvl3pPr>
            <a:lvl4pPr>
              <a:defRPr sz="16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12905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pPr algn="r"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/>
                <a:cs typeface="Arial Narrow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>
                <a:latin typeface="Arial Narrow"/>
                <a:cs typeface="Arial Narrow"/>
              </a:rPr>
              <a:t>CONTENT PAGE 2</a:t>
            </a:r>
            <a:br>
              <a:rPr lang="en-US" sz="2400" dirty="0">
                <a:latin typeface="Arial Narrow"/>
                <a:cs typeface="Arial Narrow"/>
              </a:rPr>
            </a:br>
            <a:r>
              <a:rPr lang="en-US" sz="2400" dirty="0">
                <a:latin typeface="Arial Narrow"/>
                <a:cs typeface="Arial Narrow"/>
              </a:rPr>
              <a:t>2 LINES (24pt Arial Narrow)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56066" y="130565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 marL="1143000" indent="-228600">
              <a:buFont typeface="Wingdings" charset="2"/>
              <a:buChar char="§"/>
              <a:defRPr sz="1800">
                <a:latin typeface="Arial"/>
                <a:cs typeface="Arial"/>
              </a:defRPr>
            </a:lvl3pPr>
            <a:lvl4pPr>
              <a:defRPr sz="16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447066" y="130565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 marL="1143000" indent="-228600">
              <a:buFont typeface="Wingdings" charset="2"/>
              <a:buChar char="§"/>
              <a:defRPr sz="1800">
                <a:latin typeface="Arial"/>
                <a:cs typeface="Arial"/>
              </a:defRPr>
            </a:lvl3pPr>
            <a:lvl4pPr>
              <a:defRPr sz="16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45286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pPr algn="r"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/>
                <a:cs typeface="Arial Narrow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>
                <a:latin typeface="Arial Narrow"/>
                <a:cs typeface="Arial Narrow"/>
              </a:rPr>
              <a:t>CONTENT PAGE 2</a:t>
            </a:r>
            <a:br>
              <a:rPr lang="en-US" sz="2400" dirty="0">
                <a:latin typeface="Arial Narrow"/>
                <a:cs typeface="Arial Narrow"/>
              </a:rPr>
            </a:br>
            <a:r>
              <a:rPr lang="en-US" sz="2400" dirty="0">
                <a:latin typeface="Arial Narrow"/>
                <a:cs typeface="Arial Narrow"/>
              </a:rPr>
              <a:t>2 LINES (24pt Arial Narrow)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5"/>
          </p:nvPr>
        </p:nvSpPr>
        <p:spPr>
          <a:xfrm>
            <a:off x="3090492" y="1301750"/>
            <a:ext cx="5511828" cy="2998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261414" y="1301750"/>
            <a:ext cx="2484666" cy="299899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latin typeface="Arial"/>
                <a:cs typeface="Arial"/>
              </a:defRPr>
            </a:lvl1pPr>
            <a:lvl2pPr>
              <a:defRPr sz="2000"/>
            </a:lvl2pPr>
            <a:lvl3pPr marL="1143000" indent="-228600">
              <a:buFont typeface="Wingdings" charset="2"/>
              <a:buChar char="§"/>
              <a:defRPr sz="1800"/>
            </a:lvl3pPr>
            <a:lvl4pPr>
              <a:defRPr sz="1600"/>
            </a:lvl4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238253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 txBox="1">
            <a:spLocks/>
          </p:cNvSpPr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pPr algn="r"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/>
                <a:cs typeface="Arial Narrow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>
                <a:latin typeface="Arial Narrow"/>
                <a:cs typeface="Arial Narrow"/>
              </a:rPr>
              <a:t>CONTENT PAGE 2</a:t>
            </a:r>
            <a:br>
              <a:rPr lang="en-US" sz="2400" dirty="0">
                <a:latin typeface="Arial Narrow"/>
                <a:cs typeface="Arial Narrow"/>
              </a:rPr>
            </a:br>
            <a:r>
              <a:rPr lang="en-US" sz="2400" dirty="0">
                <a:latin typeface="Arial Narrow"/>
                <a:cs typeface="Arial Narrow"/>
              </a:rPr>
              <a:t>2 LINES (24pt Arial Narrow)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77508" y="1438312"/>
            <a:ext cx="8288662" cy="30639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281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429000"/>
            <a:ext cx="6781800" cy="1200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14350"/>
            <a:ext cx="7543800" cy="2914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4656582"/>
            <a:ext cx="2133600" cy="273844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" y="4656582"/>
            <a:ext cx="4873869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4265676"/>
            <a:ext cx="762000" cy="273844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734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286789"/>
            <a:ext cx="7633742" cy="11190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38758" y="4781759"/>
            <a:ext cx="1747292" cy="261347"/>
          </a:xfrm>
          <a:prstGeom prst="rect">
            <a:avLst/>
          </a:prstGeom>
        </p:spPr>
        <p:txBody>
          <a:bodyPr/>
          <a:lstStyle/>
          <a:p>
            <a:fld id="{9334D819-9F07-4261-B09B-9E467E5D9002}" type="datetimeFigureOut">
              <a:rPr lang="en-US" dirty="0"/>
              <a:t>4/9/17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81759"/>
            <a:ext cx="3086100" cy="259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2" y="4781759"/>
            <a:ext cx="2114549" cy="259347"/>
          </a:xfrm>
          <a:prstGeom prst="rect">
            <a:avLst/>
          </a:prstGeo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56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7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theme" Target="../theme/theme3.xml"/><Relationship Id="rId3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4.xml"/><Relationship Id="rId3" Type="http://schemas.openxmlformats.org/officeDocument/2006/relationships/image" Target="../media/image5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theme" Target="../theme/theme5.xml"/><Relationship Id="rId9" Type="http://schemas.openxmlformats.org/officeDocument/2006/relationships/image" Target="../media/image6.jp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latin typeface="Arial Narrow" panose="020B0606020202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760" y="4443026"/>
            <a:ext cx="1824988" cy="3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2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-4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8242344" y="4515757"/>
            <a:ext cx="1020535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50" b="0" i="0" u="none" strike="noStrike" kern="1200" baseline="0" dirty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950" b="0" i="0" u="none" strike="noStrike" kern="1200" baseline="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950" b="0" i="0" u="none" strike="noStrike" kern="1200" baseline="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95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501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0" r:id="rId1"/>
    <p:sldLayoutId id="2147493481" r:id="rId2"/>
    <p:sldLayoutId id="2147493482" r:id="rId3"/>
    <p:sldLayoutId id="2147493483" r:id="rId4"/>
    <p:sldLayoutId id="2147493484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 templates-1-widescreen-FINAL-5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4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 templates-1-widescreen-FINAL-6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364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04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-6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8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20" r:id="rId1"/>
    <p:sldLayoutId id="2147493516" r:id="rId2"/>
    <p:sldLayoutId id="2147493517" r:id="rId3"/>
    <p:sldLayoutId id="2147493518" r:id="rId4"/>
    <p:sldLayoutId id="2147493519" r:id="rId5"/>
    <p:sldLayoutId id="2147493521" r:id="rId6"/>
    <p:sldLayoutId id="214749353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ZlcjUcVCFvc&amp;list=SPB1BB4C7CAF983C77&amp;index=1" TargetMode="External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b7bgtu2O4E" TargetMode="External"/><Relationship Id="rId4" Type="http://schemas.openxmlformats.org/officeDocument/2006/relationships/image" Target="../media/image12.tiff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1wAemvxNaM" TargetMode="External"/><Relationship Id="rId4" Type="http://schemas.openxmlformats.org/officeDocument/2006/relationships/hyperlink" Target="https://www.youtube.com/watch?v=2_fDhqRk_Ro" TargetMode="External"/><Relationship Id="rId5" Type="http://schemas.openxmlformats.org/officeDocument/2006/relationships/hyperlink" Target="https://www.youtube.com/watch?v=2FKPDOpKzDo" TargetMode="External"/><Relationship Id="rId6" Type="http://schemas.openxmlformats.org/officeDocument/2006/relationships/image" Target="../media/image13.jpe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nzIA-yu268" TargetMode="External"/><Relationship Id="rId4" Type="http://schemas.openxmlformats.org/officeDocument/2006/relationships/image" Target="../media/image15.tiff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o8o-J5nips" TargetMode="External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s://www.youtube.com/watch?v=v9XW6P0tiVc" TargetMode="Externa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L</a:t>
            </a:r>
            <a:r>
              <a:rPr lang="en-US" altLang="zh-CN" dirty="0" smtClean="0"/>
              <a:t>eadership excellence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JUN GU, PHD</a:t>
            </a:r>
          </a:p>
        </p:txBody>
      </p:sp>
    </p:spTree>
    <p:extLst>
      <p:ext uri="{BB962C8B-B14F-4D97-AF65-F5344CB8AC3E}">
        <p14:creationId xmlns:p14="http://schemas.microsoft.com/office/powerpoint/2010/main" val="121252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83574" y="180141"/>
            <a:ext cx="6781800" cy="120015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Leadership theories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>
          <a:xfrm>
            <a:off x="83574" y="1082991"/>
            <a:ext cx="9248684" cy="1115264"/>
          </a:xfrm>
        </p:spPr>
        <p:txBody>
          <a:bodyPr>
            <a:normAutofit fontScale="92500" lnSpcReduction="10000"/>
          </a:bodyPr>
          <a:lstStyle/>
          <a:p>
            <a:r>
              <a:rPr lang="en-AU" sz="2400" dirty="0" smtClean="0">
                <a:latin typeface="Arial" charset="0"/>
                <a:ea typeface="Arial" charset="0"/>
                <a:cs typeface="Arial" charset="0"/>
              </a:rPr>
              <a:t>Purpose: introduce basic leadership concepts and theories</a:t>
            </a:r>
          </a:p>
          <a:p>
            <a:pPr lvl="1"/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Introduce the </a:t>
            </a:r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classical </a:t>
            </a:r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leadership theoretical </a:t>
            </a:r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approaches</a:t>
            </a:r>
            <a:endParaRPr lang="en-AU" sz="2200" dirty="0" smtClean="0">
              <a:latin typeface="Arial" charset="0"/>
              <a:ea typeface="Arial" charset="0"/>
              <a:cs typeface="Arial" charset="0"/>
            </a:endParaRPr>
          </a:p>
          <a:p>
            <a:pPr lvl="1"/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Show </a:t>
            </a:r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examples of good and bad leadership </a:t>
            </a:r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examples</a:t>
            </a:r>
            <a:endParaRPr lang="en-AU" sz="2200" dirty="0" smtClean="0">
              <a:latin typeface="Arial" charset="0"/>
              <a:ea typeface="Arial" charset="0"/>
              <a:cs typeface="Arial" charset="0"/>
            </a:endParaRPr>
          </a:p>
          <a:p>
            <a:endParaRPr lang="en-US" sz="1500" dirty="0">
              <a:latin typeface="Arial" charset="0"/>
              <a:ea typeface="Arial" charset="0"/>
              <a:cs typeface="Arial" charset="0"/>
            </a:endParaRPr>
          </a:p>
          <a:p>
            <a:pPr marL="457200" lvl="1" indent="0">
              <a:buNone/>
            </a:pPr>
            <a:endParaRPr lang="en-US" sz="225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33519" y="2198255"/>
            <a:ext cx="9198739" cy="3543300"/>
          </a:xfrm>
          <a:prstGeom prst="rect">
            <a:avLst/>
          </a:prstGeom>
        </p:spPr>
        <p:txBody>
          <a:bodyPr numCol="2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Leader </a:t>
            </a:r>
            <a:r>
              <a:rPr lang="en-CA" altLang="zh-CN" sz="2200" dirty="0" smtClean="0">
                <a:latin typeface="Arial" charset="0"/>
                <a:ea typeface="Arial" charset="0"/>
                <a:cs typeface="Arial" charset="0"/>
              </a:rPr>
              <a:t>t</a:t>
            </a:r>
            <a:r>
              <a:rPr lang="en-CA" sz="2200" dirty="0" smtClean="0">
                <a:latin typeface="Arial" charset="0"/>
                <a:ea typeface="Arial" charset="0"/>
                <a:cs typeface="Arial" charset="0"/>
              </a:rPr>
              <a:t>raits</a:t>
            </a:r>
          </a:p>
          <a:p>
            <a:r>
              <a:rPr lang="en-CA" sz="2200" dirty="0" smtClean="0">
                <a:latin typeface="Arial" charset="0"/>
                <a:ea typeface="Arial" charset="0"/>
                <a:cs typeface="Arial" charset="0"/>
              </a:rPr>
              <a:t>Leader categorization theory</a:t>
            </a:r>
            <a:endParaRPr lang="en-CA" sz="22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CA" sz="2200" dirty="0">
                <a:latin typeface="Arial" charset="0"/>
                <a:ea typeface="Arial" charset="0"/>
                <a:cs typeface="Arial" charset="0"/>
              </a:rPr>
              <a:t>Identity-based leadership</a:t>
            </a:r>
          </a:p>
          <a:p>
            <a:r>
              <a:rPr lang="en-CA" sz="2200" dirty="0" smtClean="0">
                <a:latin typeface="Arial" charset="0"/>
                <a:ea typeface="Arial" charset="0"/>
                <a:cs typeface="Arial" charset="0"/>
              </a:rPr>
              <a:t>Managerial grid</a:t>
            </a:r>
          </a:p>
          <a:p>
            <a:r>
              <a:rPr lang="en-CA" sz="2200" dirty="0" smtClean="0">
                <a:latin typeface="Arial" charset="0"/>
                <a:ea typeface="Arial" charset="0"/>
                <a:cs typeface="Arial" charset="0"/>
              </a:rPr>
              <a:t>Situational theory</a:t>
            </a:r>
          </a:p>
          <a:p>
            <a:r>
              <a:rPr lang="en-CA" sz="2200" dirty="0" smtClean="0">
                <a:latin typeface="Arial" charset="0"/>
                <a:ea typeface="Arial" charset="0"/>
                <a:cs typeface="Arial" charset="0"/>
              </a:rPr>
              <a:t>Leader-member exchange</a:t>
            </a:r>
            <a:endParaRPr lang="en-US" sz="2200" dirty="0" smtClean="0">
              <a:latin typeface="Arial" charset="0"/>
              <a:ea typeface="Arial" charset="0"/>
              <a:cs typeface="Arial" charset="0"/>
            </a:endParaRPr>
          </a:p>
          <a:p>
            <a:endParaRPr lang="en-US" sz="2200" dirty="0" smtClean="0">
              <a:latin typeface="Arial" charset="0"/>
              <a:ea typeface="Arial" charset="0"/>
              <a:cs typeface="Arial" charset="0"/>
            </a:endParaRPr>
          </a:p>
          <a:p>
            <a:endParaRPr lang="en-US" sz="22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Transformational </a:t>
            </a:r>
            <a:r>
              <a:rPr lang="en-US" sz="2200" dirty="0">
                <a:latin typeface="Arial" charset="0"/>
                <a:ea typeface="Arial" charset="0"/>
                <a:cs typeface="Arial" charset="0"/>
              </a:rPr>
              <a:t>leadership</a:t>
            </a:r>
          </a:p>
          <a:p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Servant leadership</a:t>
            </a:r>
          </a:p>
          <a:p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Ethical leadership</a:t>
            </a:r>
          </a:p>
          <a:p>
            <a:r>
              <a:rPr lang="en-US" sz="2200" dirty="0">
                <a:latin typeface="Arial" charset="0"/>
                <a:ea typeface="Arial" charset="0"/>
                <a:cs typeface="Arial" charset="0"/>
              </a:rPr>
              <a:t>Destructive leadership</a:t>
            </a:r>
          </a:p>
          <a:p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Narcissistic leadership</a:t>
            </a:r>
          </a:p>
          <a:p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Abusive supervision</a:t>
            </a:r>
          </a:p>
          <a:p>
            <a:pPr marL="457200" lvl="1" indent="0">
              <a:buFont typeface="Arial"/>
              <a:buNone/>
            </a:pPr>
            <a:endParaRPr lang="en-US" sz="22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09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1657350" y="267891"/>
            <a:ext cx="5829300" cy="875109"/>
          </a:xfrm>
        </p:spPr>
        <p:txBody>
          <a:bodyPr rIns="99060"/>
          <a:lstStyle/>
          <a:p>
            <a:r>
              <a:rPr lang="en-US" altLang="en-US" sz="3200" dirty="0" smtClean="0">
                <a:latin typeface="Arial" charset="0"/>
                <a:ea typeface="Arial" charset="0"/>
                <a:cs typeface="Arial" charset="0"/>
                <a:sym typeface="Lucida Grande" charset="0"/>
              </a:rPr>
              <a:t>Leadership trait </a:t>
            </a:r>
            <a:r>
              <a:rPr lang="en-US" altLang="en-US" sz="3200" dirty="0" smtClean="0">
                <a:latin typeface="Arial" charset="0"/>
                <a:ea typeface="Arial" charset="0"/>
                <a:cs typeface="Arial" charset="0"/>
                <a:sym typeface="Lucida Grande" charset="0"/>
              </a:rPr>
              <a:t>theories</a:t>
            </a:r>
            <a:endParaRPr lang="en-US" altLang="en-US" sz="3200" dirty="0">
              <a:latin typeface="Arial" charset="0"/>
              <a:ea typeface="Arial" charset="0"/>
              <a:cs typeface="Arial" charset="0"/>
              <a:sym typeface="Lucida Grande" charset="0"/>
            </a:endParaRPr>
          </a:p>
        </p:txBody>
      </p:sp>
      <p:sp>
        <p:nvSpPr>
          <p:cNvPr id="44036" name="Rectangle 3"/>
          <p:cNvSpPr>
            <a:spLocks noGrp="1" noChangeArrowheads="1"/>
          </p:cNvSpPr>
          <p:nvPr>
            <p:ph idx="1"/>
          </p:nvPr>
        </p:nvSpPr>
        <p:spPr>
          <a:xfrm>
            <a:off x="192101" y="1075980"/>
            <a:ext cx="8859535" cy="3985547"/>
          </a:xfrm>
        </p:spPr>
        <p:txBody>
          <a:bodyPr rIns="99060">
            <a:normAutofit/>
          </a:bodyPr>
          <a:lstStyle/>
          <a:p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There is a set of traits associated with being a good leader</a:t>
            </a:r>
          </a:p>
          <a:p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Distal traits</a:t>
            </a:r>
          </a:p>
          <a:p>
            <a:pPr lvl="1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Personality (e.g., extraversion and agreeableness)</a:t>
            </a:r>
          </a:p>
          <a:p>
            <a:pPr lvl="1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Motives and values</a:t>
            </a:r>
          </a:p>
          <a:p>
            <a:pPr lvl="1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Cognitive abilities</a:t>
            </a:r>
          </a:p>
          <a:p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Proximal attributes</a:t>
            </a:r>
          </a:p>
          <a:p>
            <a:pPr lvl="1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Social appraisal skills</a:t>
            </a:r>
          </a:p>
          <a:p>
            <a:pPr lvl="1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Problem solving skills</a:t>
            </a:r>
          </a:p>
          <a:p>
            <a:pPr lvl="1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Expertise/tacit knowledge</a:t>
            </a:r>
          </a:p>
          <a:p>
            <a:pPr eaLnBrk="1" hangingPunct="1">
              <a:lnSpc>
                <a:spcPct val="80000"/>
              </a:lnSpc>
              <a:buFont typeface="Helvetica" panose="020B0604020202020204" pitchFamily="34" charset="0"/>
              <a:buChar char="•"/>
            </a:pPr>
            <a:r>
              <a:rPr lang="en-US" altLang="en-US" sz="2200" dirty="0" smtClean="0">
                <a:latin typeface="Arial" charset="0"/>
                <a:ea typeface="Arial" charset="0"/>
                <a:cs typeface="Arial" charset="0"/>
                <a:sym typeface="Lucida Grande" charset="0"/>
              </a:rPr>
              <a:t>There might be biological and neurological processes that explain leadership emergence and effectiveness </a:t>
            </a:r>
            <a:endParaRPr lang="en-US" altLang="en-US" sz="2200" dirty="0">
              <a:latin typeface="Arial" charset="0"/>
              <a:ea typeface="Arial" charset="0"/>
              <a:cs typeface="Arial" charset="0"/>
              <a:sym typeface="Lucida Grande" charset="0"/>
            </a:endParaRPr>
          </a:p>
        </p:txBody>
      </p:sp>
      <p:pic>
        <p:nvPicPr>
          <p:cNvPr id="2" name="Picture 1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5739" y="1709174"/>
            <a:ext cx="1593498" cy="239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5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40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905164" y="267891"/>
            <a:ext cx="6581486" cy="875109"/>
          </a:xfrm>
        </p:spPr>
        <p:txBody>
          <a:bodyPr rIns="99060"/>
          <a:lstStyle/>
          <a:p>
            <a:r>
              <a:rPr lang="en-US" altLang="en-US" sz="3200" dirty="0" smtClean="0">
                <a:latin typeface="Arial" charset="0"/>
                <a:ea typeface="Arial" charset="0"/>
                <a:cs typeface="Arial" charset="0"/>
                <a:sym typeface="Lucida Grande" charset="0"/>
              </a:rPr>
              <a:t>Leader categorization theory</a:t>
            </a:r>
            <a:endParaRPr lang="en-US" altLang="en-US" sz="3200" dirty="0">
              <a:latin typeface="Arial" charset="0"/>
              <a:ea typeface="Arial" charset="0"/>
              <a:cs typeface="Arial" charset="0"/>
              <a:sym typeface="Lucida Grande" charset="0"/>
            </a:endParaRPr>
          </a:p>
        </p:txBody>
      </p:sp>
      <p:sp>
        <p:nvSpPr>
          <p:cNvPr id="44036" name="Rectangle 3"/>
          <p:cNvSpPr>
            <a:spLocks noGrp="1" noChangeArrowheads="1"/>
          </p:cNvSpPr>
          <p:nvPr>
            <p:ph idx="1"/>
          </p:nvPr>
        </p:nvSpPr>
        <p:spPr>
          <a:xfrm>
            <a:off x="192101" y="1075980"/>
            <a:ext cx="8859535" cy="3883947"/>
          </a:xfrm>
        </p:spPr>
        <p:txBody>
          <a:bodyPr rIns="99060">
            <a:normAutofit lnSpcReduction="10000"/>
          </a:bodyPr>
          <a:lstStyle/>
          <a:p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we </a:t>
            </a:r>
            <a:r>
              <a:rPr lang="en-US" sz="2200" dirty="0">
                <a:latin typeface="Arial" charset="0"/>
                <a:ea typeface="Arial" charset="0"/>
                <a:cs typeface="Arial" charset="0"/>
              </a:rPr>
              <a:t>categorize individuals with characteristics similar to the leader prototype as “leaders” and those with opposite characteristics as “non-leaders”</a:t>
            </a:r>
          </a:p>
          <a:p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In the west, the prototypical leader = White male</a:t>
            </a:r>
          </a:p>
          <a:p>
            <a:pPr lvl="1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Female/Asian leaders face the glass/bamboo ceiling</a:t>
            </a:r>
          </a:p>
          <a:p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Prototypical leader behavior = set of </a:t>
            </a:r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behaviors that</a:t>
            </a:r>
          </a:p>
          <a:p>
            <a:pPr marL="0" indent="0">
              <a:buNone/>
            </a:pPr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we </a:t>
            </a:r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generally </a:t>
            </a:r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associated </a:t>
            </a:r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with being a leader</a:t>
            </a:r>
          </a:p>
          <a:p>
            <a:pPr lvl="1"/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Exercising great influence on her subordinates</a:t>
            </a:r>
          </a:p>
          <a:p>
            <a:pPr lvl="1"/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Wanting her own way on issues at hand</a:t>
            </a:r>
          </a:p>
          <a:p>
            <a:pPr lvl="1"/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Asking her subordinates to work harder</a:t>
            </a:r>
          </a:p>
          <a:p>
            <a:pPr lvl="1"/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Talking to her subordinates frequently</a:t>
            </a:r>
          </a:p>
          <a:p>
            <a:endParaRPr lang="en-US" altLang="en-US" sz="2200" dirty="0">
              <a:latin typeface="Arial" charset="0"/>
              <a:ea typeface="Arial" charset="0"/>
              <a:cs typeface="Arial" charset="0"/>
              <a:sym typeface="Lucida Grande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615" y="2096655"/>
            <a:ext cx="1718513" cy="207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4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4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934" y="281076"/>
            <a:ext cx="6886017" cy="1119099"/>
          </a:xfrm>
        </p:spPr>
        <p:txBody>
          <a:bodyPr>
            <a:noAutofit/>
          </a:bodyPr>
          <a:lstStyle/>
          <a:p>
            <a:r>
              <a:rPr lang="en-AU" sz="3200" dirty="0">
                <a:latin typeface="Arial" charset="0"/>
                <a:ea typeface="Arial" charset="0"/>
                <a:cs typeface="Arial" charset="0"/>
              </a:rPr>
              <a:t>Social identity theory of leadership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800225" y="1371600"/>
            <a:ext cx="5772150" cy="3429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5pPr>
            <a:lvl6pPr marL="2514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778794" y="1085850"/>
            <a:ext cx="5772150" cy="3429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5pPr>
            <a:lvl6pPr marL="2514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1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1085849"/>
            <a:ext cx="7130473" cy="388331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5pPr>
            <a:lvl6pPr marL="2514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" indent="-313200"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G</a:t>
            </a:r>
            <a:r>
              <a:rPr lang="en-US" sz="22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roup </a:t>
            </a:r>
            <a:r>
              <a:rPr lang="en-US" sz="2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prototype </a:t>
            </a:r>
            <a:r>
              <a:rPr lang="en-US" sz="22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= the impression of individuals most representative of group values and behaviors</a:t>
            </a:r>
          </a:p>
          <a:p>
            <a:pPr marL="529200" lvl="1" indent="-313200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an be different of others’ stereotype of the group</a:t>
            </a:r>
            <a:endParaRPr lang="en-US" sz="20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72000" indent="-313200">
              <a:lnSpc>
                <a:spcPct val="10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Resembling group prototype benefits a leader</a:t>
            </a:r>
          </a:p>
          <a:p>
            <a:pPr marL="529200" lvl="1" indent="-313200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Prototypical employees are more likely to be </a:t>
            </a: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promoted 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as leaders </a:t>
            </a:r>
            <a:endParaRPr lang="en-US" sz="2000" dirty="0" smtClean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529200" lvl="1" indent="-313200"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Prototypical leaders are perceived as more effective, suitable, charismatic, and persuasive</a:t>
            </a:r>
          </a:p>
          <a:p>
            <a:pPr marL="529200" lvl="1" indent="-313200"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Prototypical 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leaders are blamed less when the organization is ineffective</a:t>
            </a:r>
          </a:p>
          <a:p>
            <a:pPr lvl="1" indent="0"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091" y="1393537"/>
            <a:ext cx="2618509" cy="349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7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-193965" y="183674"/>
            <a:ext cx="7989455" cy="120015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Blake and Mouton’s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Managerial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Grid</a:t>
            </a: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-1" y="1045417"/>
            <a:ext cx="8898111" cy="1244425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 effective leader need to balance two aspects of leadership: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Concern for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relationship: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emphasizes interpersonal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relationship quality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Concern for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task: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emphasizes the technical aspects of the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job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564" y="2149774"/>
            <a:ext cx="3081297" cy="299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1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45963" y="41085"/>
            <a:ext cx="6781800" cy="1200150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>
                <a:latin typeface="Arial" charset="0"/>
                <a:ea typeface="Arial" charset="0"/>
                <a:cs typeface="Arial" charset="0"/>
              </a:rPr>
              <a:t>Hersey and 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Blanchard’s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2800" dirty="0">
                <a:latin typeface="Arial" charset="0"/>
                <a:ea typeface="Arial" charset="0"/>
                <a:cs typeface="Arial" charset="0"/>
              </a:rPr>
            </a:b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Situational theory of leadership</a:t>
            </a:r>
            <a:endParaRPr lang="en-CA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>
          <a:xfrm>
            <a:off x="-1" y="1143233"/>
            <a:ext cx="9217892" cy="87485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A leader should use the appropriate approach based on a subordinate’s readiness (i.e., ability </a:t>
            </a: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and willingness to accomplish a specific 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task)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5308" y="1819569"/>
            <a:ext cx="217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Unable and unwilling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0690" y="2304476"/>
            <a:ext cx="217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Unable and willing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31455" y="2840192"/>
            <a:ext cx="217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ble and unwilling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36073" y="3325099"/>
            <a:ext cx="217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ble and willing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1052943" y="1690259"/>
            <a:ext cx="9238" cy="21890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7637" y="1713580"/>
            <a:ext cx="461665" cy="1920455"/>
          </a:xfrm>
          <a:prstGeom prst="rect">
            <a:avLst/>
          </a:prstGeom>
          <a:noFill/>
        </p:spPr>
        <p:txBody>
          <a:bodyPr vert="vert270" wrap="square" rtlCol="0" anchor="b" anchorCtr="0">
            <a:spAutoFit/>
          </a:bodyPr>
          <a:lstStyle/>
          <a:p>
            <a:r>
              <a:rPr lang="en-US" dirty="0" smtClean="0"/>
              <a:t>Follower maturity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69370" y="1768996"/>
            <a:ext cx="4531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Telling: high task, low relationship</a:t>
            </a:r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169370" y="2270426"/>
            <a:ext cx="4531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Selling: high task, high relationship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155515" y="2819987"/>
            <a:ext cx="4531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Participating: low task, high relationship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160134" y="3304894"/>
            <a:ext cx="4531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Delegating: low task, low relationship</a:t>
            </a:r>
            <a:endParaRPr lang="en-US" dirty="0"/>
          </a:p>
        </p:txBody>
      </p:sp>
      <p:sp>
        <p:nvSpPr>
          <p:cNvPr id="13" name="Left Arrow 12"/>
          <p:cNvSpPr/>
          <p:nvPr/>
        </p:nvSpPr>
        <p:spPr>
          <a:xfrm>
            <a:off x="3461558" y="1907420"/>
            <a:ext cx="654933" cy="184666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/>
          <p:cNvSpPr/>
          <p:nvPr/>
        </p:nvSpPr>
        <p:spPr>
          <a:xfrm>
            <a:off x="3456939" y="2373855"/>
            <a:ext cx="654933" cy="184666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/>
          <p:cNvSpPr/>
          <p:nvPr/>
        </p:nvSpPr>
        <p:spPr>
          <a:xfrm>
            <a:off x="3461556" y="2895706"/>
            <a:ext cx="654933" cy="184666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Arrow 20"/>
          <p:cNvSpPr/>
          <p:nvPr/>
        </p:nvSpPr>
        <p:spPr>
          <a:xfrm>
            <a:off x="3466175" y="3380610"/>
            <a:ext cx="654933" cy="184666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-1" y="4022964"/>
            <a:ext cx="8968510" cy="11205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Similar to parenting styles at different stages of child development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From toddler to school-aged to adolescent to young adult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Use different parenting styles depending on the stage the child is at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26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1" grpId="0"/>
      <p:bldP spid="12" grpId="0"/>
      <p:bldP spid="15" grpId="0"/>
      <p:bldP spid="16" grpId="0"/>
      <p:bldP spid="17" grpId="0"/>
      <p:bldP spid="13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45963" y="41085"/>
            <a:ext cx="6781800" cy="120015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latin typeface="Arial" charset="0"/>
                <a:ea typeface="Arial" charset="0"/>
                <a:cs typeface="Arial" charset="0"/>
              </a:rPr>
              <a:t>Leader-member exchange</a:t>
            </a:r>
            <a:endParaRPr lang="en-CA" sz="3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>
          <a:xfrm>
            <a:off x="0" y="1050868"/>
            <a:ext cx="8910428" cy="409263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200" dirty="0" smtClean="0">
                <a:latin typeface="Arial" charset="0"/>
                <a:ea typeface="Arial" charset="0"/>
                <a:cs typeface="Arial" charset="0"/>
              </a:rPr>
              <a:t>Key idea: leadership occurs when leaders and followers are able to develop effective relationship/partnerships with effective influence and resource benefits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latin typeface="Arial" charset="0"/>
                <a:ea typeface="Arial" charset="0"/>
                <a:cs typeface="Arial" charset="0"/>
              </a:rPr>
              <a:t>Followers who experience high LMX tend to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Receive higher performance rating from the leader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Experience higher satisfaction with the leader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Exhibit higher commitment to the organization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Experience higher role clarity and less role conflict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Exhibit less turnover intentions and behavior</a:t>
            </a: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944830"/>
            <a:ext cx="2681078" cy="267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8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04813" y="205738"/>
            <a:ext cx="6781800" cy="12001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Transformational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eadership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-160676" y="1123131"/>
            <a:ext cx="7347289" cy="409541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Similar concepts: charismatic leadership, visionary leadership, inspirational leadership, etc.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Five key dimensions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Idealized influence attributes: leader traits that show confidence, power, purpose, and ethics.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Idealized influence behaviors: leader behaviors centered on values and a sense of mission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Inspirational motivation: energizing followers with an optimistic future and an idealized vision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Intellectual stimulation: appealing to follower’s sense of logic to solve difficult problems creatively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Individualized consideration: supporting followers’ individual needs and allowing them to self-actualize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CA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2115" y="1778336"/>
            <a:ext cx="2027994" cy="251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0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08175" y="299417"/>
            <a:ext cx="6172200" cy="750094"/>
          </a:xfrm>
        </p:spPr>
        <p:txBody>
          <a:bodyPr/>
          <a:lstStyle/>
          <a:p>
            <a:pPr eaLnBrk="1" hangingPunct="1"/>
            <a:r>
              <a:rPr lang="en-AU" altLang="en-US" sz="36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Servant</a:t>
            </a:r>
            <a:r>
              <a:rPr lang="en-AU" alt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altLang="en-US" sz="36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Leadership</a:t>
            </a:r>
            <a:r>
              <a:rPr lang="en-AU" alt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3" name="Rectangle 4"/>
          <p:cNvSpPr>
            <a:spLocks noChangeArrowheads="1"/>
          </p:cNvSpPr>
          <p:nvPr/>
        </p:nvSpPr>
        <p:spPr bwMode="auto">
          <a:xfrm>
            <a:off x="86405" y="1076356"/>
            <a:ext cx="8988439" cy="4002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>
              <a:buFont typeface="Arial" panose="020B0604020202020204" pitchFamily="34" charset="0"/>
              <a:buChar char="•"/>
            </a:pPr>
            <a:r>
              <a:rPr lang="en-AU" altLang="en-US" sz="2200" b="0" dirty="0" smtClean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 leadership approach that focuses on making positive impacts in the followers’ growth and wellbeing</a:t>
            </a:r>
          </a:p>
          <a:p>
            <a:pPr marL="400050" lvl="2">
              <a:buFont typeface="Arial" panose="020B0604020202020204" pitchFamily="34" charset="0"/>
              <a:buChar char="•"/>
            </a:pPr>
            <a:r>
              <a:rPr lang="en-AU" altLang="en-US" sz="2000" b="0" dirty="0" smtClean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Genuine servanthood from the </a:t>
            </a:r>
            <a:r>
              <a:rPr lang="en-AU" altLang="en-US" sz="2000" b="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heart</a:t>
            </a:r>
          </a:p>
          <a:p>
            <a:pPr marL="400050" lvl="2">
              <a:buFont typeface="Arial" panose="020B0604020202020204" pitchFamily="34" charset="0"/>
              <a:buChar char="•"/>
            </a:pPr>
            <a:r>
              <a:rPr lang="en-AU" altLang="en-US" sz="2000" b="0" dirty="0" smtClean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Focuses </a:t>
            </a:r>
            <a:r>
              <a:rPr lang="en-AU" altLang="en-US" sz="2000" b="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more on followers than on organizations</a:t>
            </a:r>
          </a:p>
          <a:p>
            <a:pPr lvl="1">
              <a:spcBef>
                <a:spcPts val="225"/>
              </a:spcBef>
              <a:buFont typeface="Arial" panose="020B0604020202020204" pitchFamily="34" charset="0"/>
              <a:buChar char="•"/>
            </a:pPr>
            <a:endParaRPr lang="en-AU" altLang="en-US" sz="2000" b="0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4" name="Picture 3" descr="http://www.afroamericansyndicate.com/images/coachcarter6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807" y="2573734"/>
            <a:ext cx="2908680" cy="194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6405" y="2600579"/>
            <a:ext cx="6022402" cy="23489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5pPr>
            <a:lvl6pPr marL="2514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-457200" defTabSz="45720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2085975" algn="l"/>
              </a:tabLst>
            </a:pPr>
            <a:r>
              <a:rPr lang="en-US" altLang="en-US" b="1" dirty="0" smtClean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Main dimensions:</a:t>
            </a:r>
          </a:p>
          <a:p>
            <a:pPr marL="0" lvl="1" indent="-457200" defTabSz="45720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2085975" algn="l"/>
              </a:tabLst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Altruism - consider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others’ needs and interests</a:t>
            </a:r>
          </a:p>
          <a:p>
            <a:pPr marL="0" lvl="1" indent="-457200" defTabSz="45720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2085975" algn="l"/>
              </a:tabLst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Authenticity - not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defensive when confronted</a:t>
            </a:r>
          </a:p>
          <a:p>
            <a:pPr marL="0" lvl="1" indent="-457200" defTabSz="45720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2085975" algn="l"/>
              </a:tabLst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Intimacy - treats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followers as equal partners</a:t>
            </a:r>
          </a:p>
          <a:p>
            <a:pPr marL="0" lvl="1" indent="-457200" defTabSz="45720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2085975" algn="l"/>
              </a:tabLst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Morality - takes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 resolute stand on moral principles</a:t>
            </a:r>
          </a:p>
          <a:p>
            <a:pPr marL="0" lvl="1" indent="-457200" defTabSz="45720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2085975" algn="l"/>
              </a:tabLst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Spirituality - helps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followers 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identify clear purpose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marL="0" lvl="1" indent="-457200" defTabSz="45720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2085975" algn="l"/>
              </a:tabLst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Transformation - remove obstacles of follower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growth</a:t>
            </a:r>
          </a:p>
        </p:txBody>
      </p:sp>
    </p:spTree>
    <p:extLst>
      <p:ext uri="{BB962C8B-B14F-4D97-AF65-F5344CB8AC3E}">
        <p14:creationId xmlns:p14="http://schemas.microsoft.com/office/powerpoint/2010/main" val="133328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123825" y="180975"/>
            <a:ext cx="6781800" cy="1200150"/>
          </a:xfrm>
        </p:spPr>
        <p:txBody>
          <a:bodyPr/>
          <a:lstStyle/>
          <a:p>
            <a:r>
              <a:rPr lang="en-AU" alt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Ethical leadership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>
          <a:xfrm>
            <a:off x="61913" y="1257300"/>
            <a:ext cx="6579032" cy="3886200"/>
          </a:xfrm>
        </p:spPr>
        <p:txBody>
          <a:bodyPr>
            <a:normAutofit fontScale="85000" lnSpcReduction="20000"/>
          </a:bodyPr>
          <a:lstStyle/>
          <a:p>
            <a:r>
              <a:rPr lang="en-AU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ethical dimension of the leading process</a:t>
            </a:r>
          </a:p>
          <a:p>
            <a:pPr lvl="1"/>
            <a:r>
              <a:rPr lang="en-AU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Right vs. wrong, </a:t>
            </a:r>
            <a:r>
              <a:rPr lang="en-AU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moral </a:t>
            </a:r>
            <a:r>
              <a:rPr lang="en-AU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vs. </a:t>
            </a:r>
            <a:r>
              <a:rPr lang="en-AU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immoral</a:t>
            </a:r>
            <a:endParaRPr lang="en-AU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Moral </a:t>
            </a:r>
            <a:r>
              <a:rPr lang="en-AU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</a:p>
          <a:p>
            <a:pPr lvl="1"/>
            <a:r>
              <a:rPr lang="en-AU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Honest and trustworthy</a:t>
            </a:r>
          </a:p>
          <a:p>
            <a:pPr lvl="1"/>
            <a:r>
              <a:rPr lang="en-AU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Fair, principled, and socially responsible decision-makers</a:t>
            </a:r>
          </a:p>
          <a:p>
            <a:pPr lvl="1"/>
            <a:r>
              <a:rPr lang="en-AU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Generally behave ethically in personal and professional lives.</a:t>
            </a:r>
          </a:p>
          <a:p>
            <a:r>
              <a:rPr lang="en-AU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Moral manager</a:t>
            </a:r>
          </a:p>
          <a:p>
            <a:pPr lvl="1"/>
            <a:r>
              <a:rPr lang="en-AU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Communicate messages on ethics and values </a:t>
            </a:r>
          </a:p>
          <a:p>
            <a:pPr lvl="1"/>
            <a:r>
              <a:rPr lang="en-AU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Visibly and intentionally role model ethical behaviour</a:t>
            </a:r>
          </a:p>
          <a:p>
            <a:pPr lvl="1"/>
            <a:r>
              <a:rPr lang="en-AU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Manage followers’ ethical behaviour with rewards and discipline</a:t>
            </a:r>
          </a:p>
        </p:txBody>
      </p:sp>
      <p:pic>
        <p:nvPicPr>
          <p:cNvPr id="5122" name="Picture 2" descr="https://moolanp.files.wordpress.com/2014/07/corbis-42-203239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945" y="2046143"/>
            <a:ext cx="2450331" cy="204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26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2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2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7618" y="261106"/>
            <a:ext cx="5943600" cy="673894"/>
          </a:xfrm>
        </p:spPr>
        <p:txBody>
          <a:bodyPr/>
          <a:lstStyle/>
          <a:p>
            <a:r>
              <a:rPr lang="en-AU" alt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Destructive leadership</a:t>
            </a:r>
            <a:endParaRPr lang="en-AU" altLang="en-US" sz="1800" dirty="0">
              <a:latin typeface="Rockwell" panose="02060603020205020403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804" y="1145322"/>
            <a:ext cx="8736814" cy="3733961"/>
          </a:xfrm>
        </p:spPr>
        <p:txBody>
          <a:bodyPr/>
          <a:lstStyle/>
          <a:p>
            <a:pPr marL="333375" indent="-333375">
              <a:lnSpc>
                <a:spcPct val="90000"/>
              </a:lnSpc>
            </a:pPr>
            <a:r>
              <a:rPr lang="en-GB" altLang="en-US" sz="2200" dirty="0" smtClean="0">
                <a:latin typeface="Arial" charset="0"/>
                <a:ea typeface="Arial" charset="0"/>
                <a:cs typeface="Arial" charset="0"/>
              </a:rPr>
              <a:t>Similar concepts: aversive leadership, intolerable bosses, petty tyrants, derailed leaders, psychopaths, harassing leaders, etc. </a:t>
            </a:r>
          </a:p>
          <a:p>
            <a:r>
              <a:rPr lang="en-AU" sz="2200" dirty="0">
                <a:latin typeface="Arial" charset="0"/>
                <a:ea typeface="Arial" charset="0"/>
                <a:cs typeface="Arial" charset="0"/>
              </a:rPr>
              <a:t>The systematic and repeated leader behaviours that</a:t>
            </a:r>
          </a:p>
          <a:p>
            <a:pPr lvl="1"/>
            <a:r>
              <a:rPr lang="en-AU" sz="1800" dirty="0">
                <a:latin typeface="Arial" charset="0"/>
                <a:ea typeface="Arial" charset="0"/>
                <a:cs typeface="Arial" charset="0"/>
              </a:rPr>
              <a:t>Violate the legitimate interest of the organisation </a:t>
            </a:r>
          </a:p>
          <a:p>
            <a:pPr lvl="1"/>
            <a:r>
              <a:rPr lang="en-AU" sz="1800" dirty="0">
                <a:latin typeface="Arial" charset="0"/>
                <a:ea typeface="Arial" charset="0"/>
                <a:cs typeface="Arial" charset="0"/>
              </a:rPr>
              <a:t>Undermine the organisation’s goals, tasks, and resources</a:t>
            </a:r>
          </a:p>
          <a:p>
            <a:pPr lvl="1"/>
            <a:r>
              <a:rPr lang="en-AU" sz="1800" dirty="0">
                <a:latin typeface="Arial" charset="0"/>
                <a:ea typeface="Arial" charset="0"/>
                <a:cs typeface="Arial" charset="0"/>
              </a:rPr>
              <a:t>Sabotage subordinates’ effectiveness, motivation, and well-being</a:t>
            </a:r>
          </a:p>
          <a:p>
            <a:pPr marL="333375" indent="-333375">
              <a:lnSpc>
                <a:spcPct val="90000"/>
              </a:lnSpc>
            </a:pPr>
            <a:endParaRPr lang="en-AU" altLang="en-US" sz="2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Picture 1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1411" y="3318048"/>
            <a:ext cx="3149600" cy="177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0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200025"/>
            <a:ext cx="6781800" cy="1200150"/>
          </a:xfrm>
        </p:spPr>
        <p:txBody>
          <a:bodyPr/>
          <a:lstStyle/>
          <a:p>
            <a:r>
              <a:rPr lang="en-AU" sz="4000" dirty="0">
                <a:latin typeface="Arial" charset="0"/>
                <a:ea typeface="Arial" charset="0"/>
                <a:cs typeface="Arial" charset="0"/>
              </a:rPr>
              <a:t>Destructive leadership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782" y="1288851"/>
            <a:ext cx="5294218" cy="3467876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66700" y="1288851"/>
            <a:ext cx="3714173" cy="367234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Prevalence of destructive leadership</a:t>
            </a:r>
          </a:p>
          <a:p>
            <a:pPr lvl="1">
              <a:spcBef>
                <a:spcPts val="0"/>
              </a:spcBef>
            </a:pPr>
            <a:r>
              <a:rPr lang="en-AU" sz="2200" dirty="0">
                <a:latin typeface="Arial" charset="0"/>
                <a:ea typeface="Arial" charset="0"/>
                <a:cs typeface="Arial" charset="0"/>
              </a:rPr>
              <a:t>Tyrannical leadership</a:t>
            </a:r>
          </a:p>
          <a:p>
            <a:pPr lvl="1">
              <a:spcBef>
                <a:spcPts val="0"/>
              </a:spcBef>
            </a:pPr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Supportive-disloyal leadership</a:t>
            </a:r>
          </a:p>
          <a:p>
            <a:pPr lvl="1">
              <a:spcBef>
                <a:spcPts val="0"/>
              </a:spcBef>
            </a:pPr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Derailed leadership</a:t>
            </a:r>
          </a:p>
          <a:p>
            <a:pPr lvl="1">
              <a:spcBef>
                <a:spcPts val="0"/>
              </a:spcBef>
            </a:pPr>
            <a:r>
              <a:rPr lang="en-AU" sz="2200" dirty="0" smtClean="0">
                <a:latin typeface="Arial" charset="0"/>
                <a:ea typeface="Arial" charset="0"/>
                <a:cs typeface="Arial" charset="0"/>
              </a:rPr>
              <a:t>Laissez-faire leadership </a:t>
            </a:r>
            <a:endParaRPr lang="en-AU" sz="22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97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301625"/>
            <a:ext cx="6781800" cy="1200150"/>
          </a:xfrm>
        </p:spPr>
        <p:txBody>
          <a:bodyPr/>
          <a:lstStyle/>
          <a:p>
            <a:r>
              <a:rPr lang="en-AU" sz="2800" dirty="0" smtClean="0">
                <a:latin typeface="Arial" charset="0"/>
                <a:ea typeface="Arial" charset="0"/>
                <a:cs typeface="Arial" charset="0"/>
              </a:rPr>
              <a:t>Consequences of destructive </a:t>
            </a:r>
            <a:r>
              <a:rPr lang="en-AU" sz="2800" dirty="0">
                <a:latin typeface="Arial" charset="0"/>
                <a:ea typeface="Arial" charset="0"/>
                <a:cs typeface="Arial" charset="0"/>
              </a:rPr>
              <a:t>leadership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5863" y="1124132"/>
            <a:ext cx="8646391" cy="357717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AU" sz="2400" dirty="0" smtClean="0">
                <a:latin typeface="Arial" charset="0"/>
                <a:ea typeface="Arial" charset="0"/>
                <a:cs typeface="Arial" charset="0"/>
              </a:rPr>
              <a:t>Organization-related outcomes</a:t>
            </a:r>
          </a:p>
          <a:p>
            <a:pPr lvl="1">
              <a:spcBef>
                <a:spcPts val="0"/>
              </a:spcBef>
            </a:pPr>
            <a:r>
              <a:rPr lang="en-AU" sz="2400" dirty="0" smtClean="0">
                <a:latin typeface="Arial" charset="0"/>
                <a:ea typeface="Arial" charset="0"/>
                <a:cs typeface="Arial" charset="0"/>
              </a:rPr>
              <a:t>Increased counter-productive </a:t>
            </a:r>
            <a:r>
              <a:rPr lang="en-AU" sz="2400" dirty="0" err="1" smtClean="0">
                <a:latin typeface="Arial" charset="0"/>
                <a:ea typeface="Arial" charset="0"/>
                <a:cs typeface="Arial" charset="0"/>
              </a:rPr>
              <a:t>behavior</a:t>
            </a:r>
            <a:r>
              <a:rPr lang="en-AU" sz="2400" dirty="0" smtClean="0">
                <a:latin typeface="Arial" charset="0"/>
                <a:ea typeface="Arial" charset="0"/>
                <a:cs typeface="Arial" charset="0"/>
              </a:rPr>
              <a:t> and turnover</a:t>
            </a:r>
          </a:p>
          <a:p>
            <a:pPr lvl="1">
              <a:spcBef>
                <a:spcPts val="0"/>
              </a:spcBef>
            </a:pPr>
            <a:r>
              <a:rPr lang="en-AU" sz="2400" dirty="0" smtClean="0">
                <a:latin typeface="Arial" charset="0"/>
                <a:ea typeface="Arial" charset="0"/>
                <a:cs typeface="Arial" charset="0"/>
              </a:rPr>
              <a:t>Reduced organizational justice perception</a:t>
            </a:r>
          </a:p>
          <a:p>
            <a:pPr>
              <a:spcBef>
                <a:spcPts val="0"/>
              </a:spcBef>
            </a:pPr>
            <a:r>
              <a:rPr lang="en-AU" sz="2400" dirty="0" smtClean="0">
                <a:latin typeface="Arial" charset="0"/>
                <a:ea typeface="Arial" charset="0"/>
                <a:cs typeface="Arial" charset="0"/>
              </a:rPr>
              <a:t>Leader-related outcomes</a:t>
            </a:r>
          </a:p>
          <a:p>
            <a:pPr lvl="1">
              <a:spcBef>
                <a:spcPts val="0"/>
              </a:spcBef>
            </a:pPr>
            <a:r>
              <a:rPr lang="en-AU" sz="2400" dirty="0">
                <a:latin typeface="Arial" charset="0"/>
                <a:ea typeface="Arial" charset="0"/>
                <a:cs typeface="Arial" charset="0"/>
              </a:rPr>
              <a:t>Increased </a:t>
            </a:r>
            <a:r>
              <a:rPr lang="en-AU" sz="2400" dirty="0" smtClean="0">
                <a:latin typeface="Arial" charset="0"/>
                <a:ea typeface="Arial" charset="0"/>
                <a:cs typeface="Arial" charset="0"/>
              </a:rPr>
              <a:t>resistance toward leader</a:t>
            </a:r>
          </a:p>
          <a:p>
            <a:pPr lvl="1">
              <a:spcBef>
                <a:spcPts val="0"/>
              </a:spcBef>
            </a:pPr>
            <a:r>
              <a:rPr lang="en-AU" sz="2400" dirty="0" smtClean="0">
                <a:latin typeface="Arial" charset="0"/>
                <a:ea typeface="Arial" charset="0"/>
                <a:cs typeface="Arial" charset="0"/>
              </a:rPr>
              <a:t>Reduced trust toward leader</a:t>
            </a:r>
            <a:endParaRPr lang="en-AU" sz="2400" dirty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AU" sz="2400" dirty="0" smtClean="0">
                <a:latin typeface="Arial" charset="0"/>
                <a:ea typeface="Arial" charset="0"/>
                <a:cs typeface="Arial" charset="0"/>
              </a:rPr>
              <a:t>Follower-related outcomes</a:t>
            </a:r>
          </a:p>
          <a:p>
            <a:pPr lvl="1">
              <a:spcBef>
                <a:spcPts val="0"/>
              </a:spcBef>
            </a:pPr>
            <a:r>
              <a:rPr lang="en-AU" sz="2400" dirty="0" smtClean="0">
                <a:latin typeface="Arial" charset="0"/>
                <a:ea typeface="Arial" charset="0"/>
                <a:cs typeface="Arial" charset="0"/>
              </a:rPr>
              <a:t>Increased stress and negative emotions</a:t>
            </a:r>
          </a:p>
          <a:p>
            <a:pPr lvl="1">
              <a:spcBef>
                <a:spcPts val="0"/>
              </a:spcBef>
            </a:pPr>
            <a:r>
              <a:rPr lang="en-AU" sz="2400" dirty="0" smtClean="0">
                <a:latin typeface="Arial" charset="0"/>
                <a:ea typeface="Arial" charset="0"/>
                <a:cs typeface="Arial" charset="0"/>
              </a:rPr>
              <a:t>Reduced well-being, satisfaction, and commitment</a:t>
            </a:r>
          </a:p>
          <a:p>
            <a:pPr>
              <a:spcBef>
                <a:spcPts val="0"/>
              </a:spcBef>
            </a:pPr>
            <a:endParaRPr lang="en-AU" sz="22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82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19113" y="114300"/>
            <a:ext cx="6781800" cy="896770"/>
          </a:xfrm>
        </p:spPr>
        <p:txBody>
          <a:bodyPr/>
          <a:lstStyle/>
          <a:p>
            <a:r>
              <a:rPr lang="en-AU" altLang="en-US" sz="40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Narcissistic leadership</a:t>
            </a:r>
          </a:p>
        </p:txBody>
      </p:sp>
      <p:pic>
        <p:nvPicPr>
          <p:cNvPr id="11267" name="Picture 4" descr="http://static.rogerebert.com/uploads/review/primary_image/reviews/swimming-with-sharks-1995/hero_EB19950512REVIEWS505120306AR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09" y="3368136"/>
            <a:ext cx="3700337" cy="154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-125580" y="1152606"/>
            <a:ext cx="9195689" cy="375749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defRPr>
            </a:lvl5pPr>
            <a:lvl6pPr marL="2514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3375" indent="-333375">
              <a:lnSpc>
                <a:spcPct val="100000"/>
              </a:lnSpc>
              <a:spcBef>
                <a:spcPts val="0"/>
              </a:spcBef>
            </a:pPr>
            <a:r>
              <a:rPr lang="en-AU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leader whose </a:t>
            </a:r>
            <a:r>
              <a:rPr lang="en-AU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actions are principally motivated by their own egomaniacal needs and beliefs, superseding the needs and interests of the constituents and institutions they lead</a:t>
            </a:r>
            <a:r>
              <a:rPr lang="en-AU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790575" lvl="1" indent="-333375">
              <a:lnSpc>
                <a:spcPct val="100000"/>
              </a:lnSpc>
              <a:spcBef>
                <a:spcPts val="0"/>
              </a:spcBef>
            </a:pP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Related to narcissistic </a:t>
            </a:r>
            <a:r>
              <a:rPr lang="en-AU" altLang="en-US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personality disorder: </a:t>
            </a:r>
            <a:r>
              <a:rPr lang="en-AU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grandiosity, arrogance, self-absorption, entitlement, fragile self-esteem, and </a:t>
            </a:r>
            <a:r>
              <a:rPr lang="en-AU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hostility</a:t>
            </a:r>
          </a:p>
          <a:p>
            <a:pPr marL="790575" lvl="1" indent="-333375">
              <a:lnSpc>
                <a:spcPct val="100000"/>
              </a:lnSpc>
              <a:spcBef>
                <a:spcPts val="0"/>
              </a:spcBef>
            </a:pP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Might be effective with certain followers in a particular context (e.g., Mr. Trump) </a:t>
            </a:r>
          </a:p>
          <a:p>
            <a:pPr marL="790575" lvl="1" indent="-333375">
              <a:lnSpc>
                <a:spcPct val="100000"/>
              </a:lnSpc>
              <a:spcBef>
                <a:spcPts val="0"/>
              </a:spcBef>
            </a:pP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Leads to enhanced self-rating of leadership but reduced other-rating of leadership</a:t>
            </a:r>
          </a:p>
          <a:p>
            <a:pPr marL="1247775" lvl="2" indent="-333375">
              <a:lnSpc>
                <a:spcPct val="100000"/>
              </a:lnSpc>
              <a:spcBef>
                <a:spcPts val="0"/>
              </a:spcBef>
            </a:pPr>
            <a:endParaRPr lang="en-AU" altLang="en-US" sz="17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29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81" y="109538"/>
            <a:ext cx="6781800" cy="1200150"/>
          </a:xfrm>
        </p:spPr>
        <p:txBody>
          <a:bodyPr/>
          <a:lstStyle/>
          <a:p>
            <a:r>
              <a:rPr lang="en-AU" sz="4000" dirty="0">
                <a:latin typeface="Arial" panose="020B0604020202020204" pitchFamily="34" charset="0"/>
                <a:cs typeface="Arial" panose="020B0604020202020204" pitchFamily="34" charset="0"/>
              </a:rPr>
              <a:t>Abusive 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892" y="1121788"/>
            <a:ext cx="8959584" cy="3703785"/>
          </a:xfrm>
        </p:spPr>
        <p:txBody>
          <a:bodyPr>
            <a:normAutofit/>
          </a:bodyPr>
          <a:lstStyle/>
          <a:p>
            <a:r>
              <a:rPr lang="en-A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The extent </a:t>
            </a:r>
            <a:r>
              <a:rPr lang="en-AU" sz="2100" dirty="0">
                <a:latin typeface="Arial" panose="020B0604020202020204" pitchFamily="34" charset="0"/>
                <a:cs typeface="Arial" panose="020B0604020202020204" pitchFamily="34" charset="0"/>
              </a:rPr>
              <a:t>to which supervisors engage in the sustained display of hostile verbal and nonverbal behaviours, excluding physical contact</a:t>
            </a:r>
          </a:p>
          <a:p>
            <a:r>
              <a:rPr lang="en-AU" sz="2100" dirty="0">
                <a:latin typeface="Arial" panose="020B0604020202020204" pitchFamily="34" charset="0"/>
                <a:cs typeface="Arial" panose="020B0604020202020204" pitchFamily="34" charset="0"/>
              </a:rPr>
              <a:t>Subordinates who experience abusive supervision tend to </a:t>
            </a:r>
            <a:r>
              <a:rPr lang="en-A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exhibit</a:t>
            </a:r>
            <a:endParaRPr lang="en-AU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Voluntary turnover</a:t>
            </a:r>
          </a:p>
          <a:p>
            <a:pPr lvl="1"/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Low job satisfaction and life satisfaction</a:t>
            </a:r>
          </a:p>
          <a:p>
            <a:pPr lvl="1"/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Low normative and affective </a:t>
            </a:r>
            <a:r>
              <a:rPr lang="en-A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commitment</a:t>
            </a:r>
          </a:p>
          <a:p>
            <a:pPr lvl="1"/>
            <a:r>
              <a:rPr lang="en-A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Higher 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continuance commitment</a:t>
            </a:r>
          </a:p>
          <a:p>
            <a:pPr lvl="1"/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Lower OCB</a:t>
            </a:r>
          </a:p>
          <a:p>
            <a:pPr lvl="1"/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192" y="2514560"/>
            <a:ext cx="2971025" cy="207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78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Monash Primary">
      <a:dk1>
        <a:sysClr val="windowText" lastClr="000000"/>
      </a:dk1>
      <a:lt1>
        <a:sysClr val="window" lastClr="FFFFFF"/>
      </a:lt1>
      <a:dk2>
        <a:srgbClr val="006DAE"/>
      </a:dk2>
      <a:lt2>
        <a:srgbClr val="CCCCCC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sharepoint/v3/field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6747</TotalTime>
  <Words>931</Words>
  <Application>Microsoft Macintosh PowerPoint</Application>
  <PresentationFormat>On-screen Show (16:9)</PresentationFormat>
  <Paragraphs>148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34" baseType="lpstr">
      <vt:lpstr>Arial Narrow</vt:lpstr>
      <vt:lpstr>Calibri</vt:lpstr>
      <vt:lpstr>Garamond</vt:lpstr>
      <vt:lpstr>Gill Sans MT</vt:lpstr>
      <vt:lpstr>Helvetica</vt:lpstr>
      <vt:lpstr>Lucida Grande</vt:lpstr>
      <vt:lpstr>MS PGothic</vt:lpstr>
      <vt:lpstr>Rockwell</vt:lpstr>
      <vt:lpstr>Times</vt:lpstr>
      <vt:lpstr>Times New Roman</vt:lpstr>
      <vt:lpstr>Wingdings</vt:lpstr>
      <vt:lpstr>宋体</vt:lpstr>
      <vt:lpstr>Arial</vt:lpstr>
      <vt:lpstr>Custom Design</vt:lpstr>
      <vt:lpstr>1_Custom Design</vt:lpstr>
      <vt:lpstr>2_Custom Design</vt:lpstr>
      <vt:lpstr>3_Custom Design</vt:lpstr>
      <vt:lpstr>4_Custom Design</vt:lpstr>
      <vt:lpstr>PowerPoint Presentation</vt:lpstr>
      <vt:lpstr>Leadership theories</vt:lpstr>
      <vt:lpstr>Leadership trait theories</vt:lpstr>
      <vt:lpstr>Leader categorization theory</vt:lpstr>
      <vt:lpstr>Social identity theory of leadership</vt:lpstr>
      <vt:lpstr>Blake and Mouton’s Managerial Grid</vt:lpstr>
      <vt:lpstr>Hersey and Blanchard’s Situational theory of leadership</vt:lpstr>
      <vt:lpstr>Leader-member exchange</vt:lpstr>
      <vt:lpstr>Transformational leadership</vt:lpstr>
      <vt:lpstr>Servant Leadership </vt:lpstr>
      <vt:lpstr>Ethical leadership</vt:lpstr>
      <vt:lpstr>Destructive leadership</vt:lpstr>
      <vt:lpstr>Destructive leadership</vt:lpstr>
      <vt:lpstr>Consequences of destructive leadership</vt:lpstr>
      <vt:lpstr>Narcissistic leadership</vt:lpstr>
      <vt:lpstr>Abusive supervision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Jun Gu</cp:lastModifiedBy>
  <cp:revision>458</cp:revision>
  <dcterms:created xsi:type="dcterms:W3CDTF">2010-04-12T23:12:02Z</dcterms:created>
  <dcterms:modified xsi:type="dcterms:W3CDTF">2017-04-09T07:22:15Z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