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6" r:id="rId3"/>
    <p:sldMasterId id="2147483658" r:id="rId4"/>
    <p:sldMasterId id="2147483660" r:id="rId5"/>
  </p:sldMasterIdLst>
  <p:notesMasterIdLst>
    <p:notesMasterId r:id="rId30"/>
  </p:notesMasterIdLst>
  <p:sldIdLst>
    <p:sldId id="265" r:id="rId6"/>
    <p:sldId id="420" r:id="rId7"/>
    <p:sldId id="467" r:id="rId8"/>
    <p:sldId id="472" r:id="rId9"/>
    <p:sldId id="424" r:id="rId10"/>
    <p:sldId id="425" r:id="rId11"/>
    <p:sldId id="427" r:id="rId12"/>
    <p:sldId id="428" r:id="rId13"/>
    <p:sldId id="471" r:id="rId14"/>
    <p:sldId id="432" r:id="rId15"/>
    <p:sldId id="434" r:id="rId16"/>
    <p:sldId id="474" r:id="rId17"/>
    <p:sldId id="493" r:id="rId18"/>
    <p:sldId id="439" r:id="rId19"/>
    <p:sldId id="444" r:id="rId20"/>
    <p:sldId id="448" r:id="rId21"/>
    <p:sldId id="473" r:id="rId22"/>
    <p:sldId id="470" r:id="rId23"/>
    <p:sldId id="452" r:id="rId24"/>
    <p:sldId id="454" r:id="rId25"/>
    <p:sldId id="458" r:id="rId26"/>
    <p:sldId id="459" r:id="rId27"/>
    <p:sldId id="460" r:id="rId28"/>
    <p:sldId id="465" r:id="rId2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2">
          <p15:clr>
            <a:srgbClr val="A4A3A4"/>
          </p15:clr>
        </p15:guide>
        <p15:guide id="2" orient="horz" pos="3018">
          <p15:clr>
            <a:srgbClr val="A4A3A4"/>
          </p15:clr>
        </p15:guide>
        <p15:guide id="3" orient="horz" pos="202">
          <p15:clr>
            <a:srgbClr val="A4A3A4"/>
          </p15:clr>
        </p15:guide>
        <p15:guide id="4" orient="horz" pos="681">
          <p15:clr>
            <a:srgbClr val="A4A3A4"/>
          </p15:clr>
        </p15:guide>
        <p15:guide id="5" orient="horz" pos="1277">
          <p15:clr>
            <a:srgbClr val="A4A3A4"/>
          </p15:clr>
        </p15:guide>
        <p15:guide id="6" orient="horz" pos="1457">
          <p15:clr>
            <a:srgbClr val="A4A3A4"/>
          </p15:clr>
        </p15:guide>
        <p15:guide id="7" orient="horz" pos="1575">
          <p15:clr>
            <a:srgbClr val="A4A3A4"/>
          </p15:clr>
        </p15:guide>
        <p15:guide id="8" orient="horz" pos="1749">
          <p15:clr>
            <a:srgbClr val="A4A3A4"/>
          </p15:clr>
        </p15:guide>
        <p15:guide id="9" orient="horz" pos="2480">
          <p15:clr>
            <a:srgbClr val="A4A3A4"/>
          </p15:clr>
        </p15:guide>
        <p15:guide id="10" orient="horz" pos="1153">
          <p15:clr>
            <a:srgbClr val="A4A3A4"/>
          </p15:clr>
        </p15:guide>
        <p15:guide id="11" orient="horz" pos="338">
          <p15:clr>
            <a:srgbClr val="A4A3A4"/>
          </p15:clr>
        </p15:guide>
        <p15:guide id="12" orient="horz" pos="200">
          <p15:clr>
            <a:srgbClr val="A4A3A4"/>
          </p15:clr>
        </p15:guide>
        <p15:guide id="13" orient="horz" pos="2013">
          <p15:clr>
            <a:srgbClr val="A4A3A4"/>
          </p15:clr>
        </p15:guide>
        <p15:guide id="14" orient="horz" pos="532">
          <p15:clr>
            <a:srgbClr val="A4A3A4"/>
          </p15:clr>
        </p15:guide>
        <p15:guide id="15" pos="235">
          <p15:clr>
            <a:srgbClr val="A4A3A4"/>
          </p15:clr>
        </p15:guide>
        <p15:guide id="16" pos="2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CCCCCC"/>
    <a:srgbClr val="006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12" autoAdjust="0"/>
    <p:restoredTop sz="94407"/>
  </p:normalViewPr>
  <p:slideViewPr>
    <p:cSldViewPr snapToGrid="0" snapToObjects="1">
      <p:cViewPr varScale="1">
        <p:scale>
          <a:sx n="165" d="100"/>
          <a:sy n="165" d="100"/>
        </p:scale>
        <p:origin x="1168" y="176"/>
      </p:cViewPr>
      <p:guideLst>
        <p:guide orient="horz" pos="902"/>
        <p:guide orient="horz" pos="3018"/>
        <p:guide orient="horz" pos="202"/>
        <p:guide orient="horz" pos="681"/>
        <p:guide orient="horz" pos="1277"/>
        <p:guide orient="horz" pos="1457"/>
        <p:guide orient="horz" pos="1575"/>
        <p:guide orient="horz" pos="1749"/>
        <p:guide orient="horz" pos="2480"/>
        <p:guide orient="horz" pos="1153"/>
        <p:guide orient="horz" pos="338"/>
        <p:guide orient="horz" pos="200"/>
        <p:guide orient="horz" pos="2013"/>
        <p:guide orient="horz" pos="532"/>
        <p:guide pos="235"/>
        <p:guide pos="2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E0994-EEBB-4F3C-85CF-142CB547D677}" type="datetimeFigureOut">
              <a:rPr lang="en-AU" smtClean="0"/>
              <a:t>28/8/17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51C9E-A3A2-4416-A988-14420E760D2E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85C2B5-546C-4BE5-B0AA-93CC3A74CBF9}" type="slidenum">
              <a:rPr lang="en-US" altLang="en-US" smtClean="0">
                <a:latin typeface="Times New Roman" panose="02020603050405020304" pitchFamily="18" charset="0"/>
              </a:rPr>
              <a:t>8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Notes Placeholder 1"/>
          <p:cNvSpPr>
            <a:spLocks noGrp="1"/>
          </p:cNvSpPr>
          <p:nvPr/>
        </p:nvSpPr>
        <p:spPr bwMode="auto">
          <a:xfrm>
            <a:off x="685800" y="4341813"/>
            <a:ext cx="54864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24" tIns="47362" rIns="94724" bIns="47362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85C2B5-546C-4BE5-B0AA-93CC3A74CBF9}" type="slidenum">
              <a:rPr lang="en-US" altLang="en-US" smtClean="0">
                <a:latin typeface="Times New Roman" panose="02020603050405020304" pitchFamily="18" charset="0"/>
              </a:rPr>
              <a:t>9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Notes Placeholder 1"/>
          <p:cNvSpPr>
            <a:spLocks noGrp="1"/>
          </p:cNvSpPr>
          <p:nvPr/>
        </p:nvSpPr>
        <p:spPr bwMode="auto">
          <a:xfrm>
            <a:off x="685800" y="4341813"/>
            <a:ext cx="54864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24" tIns="47362" rIns="94724" bIns="47362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7E554B-7BA3-4CD9-A655-4B8BCE3386A3}" type="slidenum">
              <a:rPr lang="en-CA" altLang="en-US" smtClean="0"/>
              <a:t>10</a:t>
            </a:fld>
            <a:endParaRPr lang="en-CA" alt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343400"/>
            <a:ext cx="60198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4F4E97-1D1C-49C3-A9EC-FC6DFB14F096}" type="slidenum">
              <a:rPr lang="en-US" altLang="en-US" smtClean="0">
                <a:latin typeface="Times New Roman" panose="02020603050405020304" pitchFamily="18" charset="0"/>
              </a:rPr>
              <a:t>11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44036" name="Notes Placeholder 1"/>
          <p:cNvSpPr>
            <a:spLocks noGrp="1"/>
          </p:cNvSpPr>
          <p:nvPr/>
        </p:nvSpPr>
        <p:spPr bwMode="auto"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24" tIns="47362" rIns="94724" bIns="47362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F917F33-DA35-4AF0-B3A2-03C85DBF1DAD}" type="slidenum">
              <a:rPr lang="en-AU" altLang="en-US" smtClean="0">
                <a:latin typeface="Times New Roman" panose="02020603050405020304" pitchFamily="18" charset="0"/>
              </a:rPr>
              <a:t>19</a:t>
            </a:fld>
            <a:endParaRPr lang="en-AU" altLang="en-US" smtClean="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Notes Placeholder 1"/>
          <p:cNvSpPr>
            <a:spLocks noGrp="1"/>
          </p:cNvSpPr>
          <p:nvPr/>
        </p:nvSpPr>
        <p:spPr bwMode="auto">
          <a:xfrm>
            <a:off x="685800" y="4341813"/>
            <a:ext cx="54864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24" tIns="47362" rIns="94724" bIns="47362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EB0F06-D171-4FCB-A735-649FD4E86026}" type="slidenum">
              <a:rPr lang="en-AU" altLang="en-US" smtClean="0">
                <a:latin typeface="Times New Roman" panose="02020603050405020304" pitchFamily="18" charset="0"/>
              </a:rPr>
              <a:t>21</a:t>
            </a:fld>
            <a:endParaRPr lang="en-AU" altLang="en-US" smtClean="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Notes Placeholder 1"/>
          <p:cNvSpPr>
            <a:spLocks noGrp="1"/>
          </p:cNvSpPr>
          <p:nvPr/>
        </p:nvSpPr>
        <p:spPr bwMode="auto">
          <a:xfrm>
            <a:off x="685800" y="4341813"/>
            <a:ext cx="54864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24" tIns="47362" rIns="94724" bIns="47362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CC6A3E-48BE-44B9-8B6E-FCEF872834B8}" type="slidenum"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186E2C-4978-4425-AFBB-2966F30F7E53}" type="slidenum">
              <a:rPr lang="en-CA" altLang="en-US" smtClean="0">
                <a:latin typeface="Calibri" panose="020F0502020204030204" pitchFamily="34" charset="0"/>
                <a:ea typeface="MS PGothic" panose="020B0600070205080204" pitchFamily="34" charset="-128"/>
              </a:rPr>
              <a:t>23</a:t>
            </a:fld>
            <a:endParaRPr lang="en-CA" altLang="en-US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343400"/>
            <a:ext cx="60198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16EEA6-D81E-4194-B255-AF0E2936436A}" type="slidenum">
              <a:rPr lang="en-US" altLang="en-US" smtClean="0">
                <a:latin typeface="Calibri" panose="020F0502020204030204" pitchFamily="34" charset="0"/>
                <a:ea typeface="MS PGothic" panose="020B0600070205080204" pitchFamily="34" charset="-128"/>
              </a:rPr>
              <a:t>24</a:t>
            </a:fld>
            <a:endParaRPr lang="en-US" altLang="en-US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24D7381B-9E71-0E48-AD4B-6C8B2D964AA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76543" y="1884363"/>
            <a:ext cx="6088696" cy="48736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30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pPr algn="l"/>
            <a:r>
              <a:rPr lang="en-US" sz="3000" dirty="0" smtClean="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rPr>
              <a:t>TITLE PAGE (30pt Arial Narrow)</a:t>
            </a:r>
            <a:endParaRPr lang="en-US" sz="3000" dirty="0">
              <a:solidFill>
                <a:schemeClr val="tx1"/>
              </a:solidFill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76542" y="2646680"/>
            <a:ext cx="6088697" cy="487363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pPr algn="l"/>
            <a:r>
              <a:rPr lang="en-GB" sz="1800" baseline="30000" dirty="0" smtClean="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rPr>
              <a:t>SUB HEADLINE / PRESENTER (18pt Arial Narrow)</a:t>
            </a:r>
            <a:endParaRPr lang="en-GB" sz="1800" baseline="30000" dirty="0">
              <a:solidFill>
                <a:srgbClr val="000000"/>
              </a:solidFill>
              <a:latin typeface="Arial Narrow" panose="020B0606020202030204"/>
              <a:cs typeface="Arial Narrow" panose="020B060602020203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62110" y="99982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0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5374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3197172" y="9969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261414" y="9969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1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00143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4003" y="1885633"/>
            <a:ext cx="3449637" cy="1066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US" sz="3000" dirty="0" smtClean="0">
                <a:solidFill>
                  <a:srgbClr val="000000"/>
                </a:solidFill>
              </a:rPr>
              <a:t>SECTION BREAK 2 </a:t>
            </a:r>
            <a:br>
              <a:rPr lang="en-US" sz="3000" dirty="0" smtClean="0">
                <a:solidFill>
                  <a:srgbClr val="000000"/>
                </a:solidFill>
              </a:rPr>
            </a:br>
            <a:r>
              <a:rPr lang="en-US" sz="3000" dirty="0" smtClean="0">
                <a:solidFill>
                  <a:srgbClr val="000000"/>
                </a:solidFill>
              </a:rPr>
              <a:t>(30pt Arial Narrow)</a:t>
            </a:r>
            <a:endParaRPr lang="en-US" sz="3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" y="1887378"/>
            <a:ext cx="4097338" cy="102854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US" sz="3000" dirty="0" smtClean="0">
                <a:solidFill>
                  <a:srgbClr val="FFFFFF"/>
                </a:solidFill>
              </a:rPr>
              <a:t>SECTION BREAK 1 </a:t>
            </a:r>
            <a:br>
              <a:rPr lang="en-US" sz="3000" dirty="0" smtClean="0">
                <a:solidFill>
                  <a:srgbClr val="FFFFFF"/>
                </a:solidFill>
              </a:rPr>
            </a:br>
            <a:r>
              <a:rPr lang="en-US" sz="3000" dirty="0" smtClean="0">
                <a:solidFill>
                  <a:srgbClr val="FFFFFF"/>
                </a:solidFill>
              </a:rPr>
              <a:t>(30pt Arial Narrow)</a:t>
            </a:r>
            <a:endParaRPr lang="en-US" sz="3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54318" y="131986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447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5"/>
          </p:nvPr>
        </p:nvSpPr>
        <p:spPr>
          <a:xfrm>
            <a:off x="3090492" y="13017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261414" y="13017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43831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1800" cy="1200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14350"/>
            <a:ext cx="7543800" cy="2914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4656582"/>
            <a:ext cx="2133600" cy="273844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8/28/17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" y="4656582"/>
            <a:ext cx="4873869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4265676"/>
            <a:ext cx="762000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/>
          <p:nvPr/>
        </p:nvSpPr>
        <p:spPr bwMode="auto">
          <a:xfrm flipV="1">
            <a:off x="0" y="533400"/>
            <a:ext cx="1358900" cy="381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2147483646 h 10000"/>
              <a:gd name="T4" fmla="*/ 2147483646 w 7908"/>
              <a:gd name="T5" fmla="*/ 2147483646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2147483646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en-AU" sz="135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7772401" y="4601767"/>
            <a:ext cx="766763" cy="27741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81C75-156C-4C9D-A7DC-C7F09841E009}" type="datetime1">
              <a:rPr lang="en-US"/>
              <a:t>8/28/17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43100" y="4601766"/>
            <a:ext cx="5716588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11175" y="590550"/>
            <a:ext cx="585788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8CA8C-C14F-476C-A2BF-3AC9F43EFD7F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463889"/>
            <a:ext cx="7773338" cy="11971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8/28/17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32" y="4412457"/>
            <a:ext cx="5004665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85510" y="4412457"/>
            <a:ext cx="573161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48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80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772401" y="4601767"/>
            <a:ext cx="766763" cy="27741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943100" y="4601766"/>
            <a:ext cx="5716588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11175" y="590550"/>
            <a:ext cx="585788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4DC48-7C10-FB46-8FDC-39F5DE22CAA3}" type="slidenum">
              <a:rPr lang="en-AU" altLang="en-US"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3.xml"/><Relationship Id="rId3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4.xml"/><Relationship Id="rId3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theme" Target="../theme/theme5.xml"/><Relationship Id="rId11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760" y="4443026"/>
            <a:ext cx="1824988" cy="3242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4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242344" y="4515757"/>
            <a:ext cx="1020535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5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95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95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950" dirty="0"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5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6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6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png"/><Relationship Id="rId3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5" Type="http://schemas.openxmlformats.org/officeDocument/2006/relationships/image" Target="../media/image14.tiff"/><Relationship Id="rId6" Type="http://schemas.openxmlformats.org/officeDocument/2006/relationships/image" Target="../media/image15.tif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s://www.youtube.com/watch?v=FiQnH450hP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s://www.youtube.com/watch?v=BgRoiTWkBH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tiff"/><Relationship Id="rId3" Type="http://schemas.openxmlformats.org/officeDocument/2006/relationships/image" Target="../media/image22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PRuxMprSDQ" TargetMode="External"/><Relationship Id="rId4" Type="http://schemas.openxmlformats.org/officeDocument/2006/relationships/image" Target="../media/image23.jpeg"/><Relationship Id="rId5" Type="http://schemas.openxmlformats.org/officeDocument/2006/relationships/image" Target="../media/image24.tif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Group and team dynamics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JUN GU, PHD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02956" y="196171"/>
            <a:ext cx="6950070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Group and 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team dynamics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01479" y="1142999"/>
            <a:ext cx="8942522" cy="1275461"/>
          </a:xfrm>
        </p:spPr>
        <p:txBody>
          <a:bodyPr/>
          <a:lstStyle/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introduce the basic concepts of team building and the main social and psychological  dynamics in a group setting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Main concepts</a:t>
            </a: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402956" y="2164610"/>
            <a:ext cx="8683595" cy="2860030"/>
          </a:xfrm>
          <a:prstGeom prst="rect">
            <a:avLst/>
          </a:prstGeom>
        </p:spPr>
        <p:txBody>
          <a:bodyPr numCol="2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Team task characteristic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Team size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Team composition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Team development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Team roles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Team cohesion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Multi-cultural teams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AU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Need to belong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conformity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loafing &amp;</a:t>
            </a: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facilitation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Group decision (creativity, polarization, and groupthink)</a:t>
            </a:r>
            <a:endParaRPr lang="en-AU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In-group favouritism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Out-group hostility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Intergroup contact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410742" y="196171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4004" y="1151781"/>
            <a:ext cx="8691073" cy="3531313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Definition: Two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more 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interact with each other to work towards a common goal</a:t>
            </a:r>
          </a:p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Widely used in business organizations</a:t>
            </a:r>
          </a:p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teams</a:t>
            </a:r>
          </a:p>
          <a:p>
            <a:pPr lvl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Problem solving teams</a:t>
            </a:r>
          </a:p>
          <a:p>
            <a:pPr lvl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Self-managed teams</a:t>
            </a:r>
          </a:p>
          <a:p>
            <a:pPr lvl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Cross functional teams</a:t>
            </a:r>
          </a:p>
          <a:p>
            <a:pPr lvl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Virtual teams</a:t>
            </a:r>
          </a:p>
          <a:p>
            <a:pPr eaLnBrk="1" hangingPunct="1"/>
            <a:endParaRPr lang="en-US" alt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995" y="2572283"/>
            <a:ext cx="2826423" cy="2258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410742" y="196171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Team task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1045910"/>
            <a:ext cx="9272187" cy="3531313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Three types of team tasks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Additive: team performance is the sum of all individual performance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Disjunctive: team performance is the best group member’s performance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Conjunctive: team performance is the worst group member’s performance (i.e., the weakest link of the group)</a:t>
            </a:r>
            <a:endParaRPr lang="en-US" altLang="en-US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97083" y="2952978"/>
          <a:ext cx="8278020" cy="1248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604"/>
                <a:gridCol w="1655604"/>
                <a:gridCol w="1655604"/>
                <a:gridCol w="1655604"/>
                <a:gridCol w="1655604"/>
              </a:tblGrid>
              <a:tr h="311515">
                <a:tc>
                  <a:txBody>
                    <a:bodyPr/>
                    <a:lstStyle/>
                    <a:p>
                      <a:pPr algn="ctr"/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Member 1</a:t>
                      </a:r>
                      <a:r>
                        <a:rPr lang="en-A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</a:t>
                      </a:r>
                      <a:endParaRPr lang="en-A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Member 2</a:t>
                      </a:r>
                      <a:r>
                        <a:rPr lang="en-A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Member 3 Perf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A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Member 4 Perf</a:t>
                      </a:r>
                    </a:p>
                  </a:txBody>
                  <a:tcPr marL="68580" marR="68580" marT="34290" marB="34290"/>
                </a:tc>
              </a:tr>
              <a:tr h="2892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2892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  <a:tr h="289227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</a:t>
                      </a:r>
                      <a:r>
                        <a:rPr lang="en-A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A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Content Placeholder 2"/>
          <p:cNvSpPr txBox="1"/>
          <p:nvPr/>
        </p:nvSpPr>
        <p:spPr>
          <a:xfrm>
            <a:off x="27061" y="4304303"/>
            <a:ext cx="8817836" cy="117059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Which team will perform the best? 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Additive: Team A, Disjunctive: Team C, Conjunctive: Team B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2150962" y="125550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Team size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9821" y="1070361"/>
            <a:ext cx="9084179" cy="360045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What is the optimal group size?</a:t>
            </a:r>
          </a:p>
          <a:p>
            <a:pPr eaLnBrk="1" hangingPunct="1"/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Answer: Depends!</a:t>
            </a:r>
          </a:p>
          <a:p>
            <a:pPr lvl="1" eaLnBrk="1" hangingPunct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additive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and disjunctive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tasks: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 performance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increases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with greater size – up to a certain point</a:t>
            </a:r>
          </a:p>
          <a:p>
            <a:pPr lvl="1" eaLnBrk="1" hangingPunct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conjunctive tasks:  group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performance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decreases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with greater size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532" y="2985871"/>
            <a:ext cx="5272756" cy="2157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989723" y="197957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50729" y="1085849"/>
            <a:ext cx="8630901" cy="3939077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Better to </a:t>
            </a:r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have similar or dissimilar group members</a:t>
            </a:r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eaLnBrk="1" hangingPunct="1"/>
            <a:endParaRPr lang="en-US" alt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4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Homogeneous group: less conflict, fast team development, better at coordinated and cooperative tasks</a:t>
            </a:r>
          </a:p>
          <a:p>
            <a:pPr eaLnBrk="1" hangingPunct="1"/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Heterogeneous group: more conflict, longer team development, better at complex tasks that require creativity</a:t>
            </a:r>
            <a:endParaRPr lang="en-US" alt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dirty="0" smtClean="0"/>
          </a:p>
        </p:txBody>
      </p:sp>
      <p:pic>
        <p:nvPicPr>
          <p:cNvPr id="16409" name="Picture 25" descr="http://img1.wikia.nocookie.net/__cb20130318061027/starwars/images/f/fc/Stormtrooper_Corp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070" y="1586171"/>
            <a:ext cx="2788550" cy="1463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342" y="1586171"/>
            <a:ext cx="2605034" cy="1465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031581" y="154765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36733" y="1314450"/>
            <a:ext cx="8896173" cy="3103726"/>
          </a:xfrm>
        </p:spPr>
        <p:txBody>
          <a:bodyPr rtlCol="0">
            <a:norm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Why are heterogeneous teams better at creative tasks?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Team members can create a bigger and more diverse pool of information 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and expertise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Team members can learn new information and skills through exchange and interaction with other members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Diverse information and skills can interact with each other to create novel solutions in a complex situation</a:t>
            </a: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9695" y="165309"/>
            <a:ext cx="6853066" cy="960834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AU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AU" alt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stages</a:t>
            </a:r>
            <a:endParaRPr lang="en-AU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072540"/>
            <a:ext cx="9220912" cy="4070960"/>
          </a:xfr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Teams usually go through several distinct stages during their life span, where members connect with each other in unique ways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Forming: Dependency </a:t>
            </a:r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&amp; Inclusion </a:t>
            </a:r>
            <a:endParaRPr lang="en-AU" alt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Storming: </a:t>
            </a:r>
            <a:r>
              <a:rPr lang="en-AU" alt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Counterdependancy</a:t>
            </a: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Fight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Norming: Trust </a:t>
            </a:r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Performing: Coordinating &amp; Working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35" y="3598491"/>
            <a:ext cx="2397984" cy="13638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054" y="3445934"/>
            <a:ext cx="1836046" cy="1516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569" y="3580393"/>
            <a:ext cx="2080884" cy="13819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4841" y="3591324"/>
            <a:ext cx="2102256" cy="1282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19695" y="165309"/>
            <a:ext cx="6853066" cy="960834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AU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AU" alt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stages</a:t>
            </a:r>
            <a:endParaRPr lang="en-AU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86584" y="2053835"/>
            <a:ext cx="1524000" cy="1143000"/>
          </a:xfrm>
          <a:prstGeom prst="rect">
            <a:avLst/>
          </a:prstGeom>
          <a:solidFill>
            <a:srgbClr val="FFFF99"/>
          </a:solidFill>
          <a:ln w="12700">
            <a:solidFill>
              <a:srgbClr val="FF99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Individual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10584" y="1139435"/>
            <a:ext cx="18288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80008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Forming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39384" y="1139435"/>
            <a:ext cx="1828800" cy="6096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80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Storming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68184" y="1139435"/>
            <a:ext cx="1752600" cy="609600"/>
          </a:xfrm>
          <a:prstGeom prst="rect">
            <a:avLst/>
          </a:prstGeom>
          <a:solidFill>
            <a:srgbClr val="FFCC99">
              <a:alpha val="50195"/>
            </a:srgbClr>
          </a:solidFill>
          <a:ln w="12700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Norming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120784" y="1139435"/>
            <a:ext cx="1884363" cy="609600"/>
          </a:xfrm>
          <a:prstGeom prst="rect">
            <a:avLst/>
          </a:prstGeom>
          <a:solidFill>
            <a:srgbClr val="C0C0C0">
              <a:alpha val="50195"/>
            </a:srgbClr>
          </a:solidFill>
          <a:ln w="12700">
            <a:solidFill>
              <a:srgbClr val="969696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Performing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710584" y="2053835"/>
            <a:ext cx="1828800" cy="1143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80008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“How do I fit 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in?”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539384" y="2053835"/>
            <a:ext cx="1828800" cy="11430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80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“What’s my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role here?”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368184" y="2053835"/>
            <a:ext cx="1752600" cy="1143000"/>
          </a:xfrm>
          <a:prstGeom prst="rect">
            <a:avLst/>
          </a:prstGeom>
          <a:solidFill>
            <a:srgbClr val="FFCC99">
              <a:alpha val="50195"/>
            </a:srgbClr>
          </a:solidFill>
          <a:ln w="12700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“What do the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others expect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me to do?”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7120784" y="2053835"/>
            <a:ext cx="1912938" cy="1143000"/>
          </a:xfrm>
          <a:prstGeom prst="rect">
            <a:avLst/>
          </a:prstGeom>
          <a:solidFill>
            <a:srgbClr val="C0C0C0">
              <a:alpha val="50195"/>
            </a:srgbClr>
          </a:solidFill>
          <a:ln w="12700">
            <a:solidFill>
              <a:srgbClr val="969696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“How can I best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perform my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role?”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86584" y="3577835"/>
            <a:ext cx="1524000" cy="1524000"/>
          </a:xfrm>
          <a:prstGeom prst="rect">
            <a:avLst/>
          </a:prstGeom>
          <a:solidFill>
            <a:srgbClr val="FFFF99"/>
          </a:solidFill>
          <a:ln w="12700">
            <a:solidFill>
              <a:srgbClr val="FF99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Group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710584" y="3577835"/>
            <a:ext cx="1828800" cy="15240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80008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“Why are we 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here?”</a:t>
            </a: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3539384" y="3577835"/>
            <a:ext cx="1905000" cy="1524000"/>
          </a:xfrm>
          <a:prstGeom prst="rect">
            <a:avLst/>
          </a:prstGeom>
          <a:solidFill>
            <a:srgbClr val="CCFFCC"/>
          </a:solidFill>
          <a:ln w="12700">
            <a:solidFill>
              <a:srgbClr val="0080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“Why are we</a:t>
            </a:r>
            <a:b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fighting over</a:t>
            </a:r>
            <a:b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who’s in</a:t>
            </a:r>
            <a:b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charge and who</a:t>
            </a:r>
            <a:b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does what?”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444384" y="3577835"/>
            <a:ext cx="1752600" cy="1524000"/>
          </a:xfrm>
          <a:prstGeom prst="rect">
            <a:avLst/>
          </a:prstGeom>
          <a:solidFill>
            <a:srgbClr val="FFCC99">
              <a:alpha val="50195"/>
            </a:srgbClr>
          </a:solidFill>
          <a:ln w="12700">
            <a:solidFill>
              <a:srgbClr val="FF000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“Can we agree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on roles and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work as a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team?”</a:t>
            </a: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7196984" y="3577835"/>
            <a:ext cx="1851025" cy="1524000"/>
          </a:xfrm>
          <a:prstGeom prst="rect">
            <a:avLst/>
          </a:prstGeom>
          <a:solidFill>
            <a:srgbClr val="C0C0C0">
              <a:alpha val="50195"/>
            </a:srgbClr>
          </a:solidFill>
          <a:ln w="12700">
            <a:solidFill>
              <a:srgbClr val="C0C0C0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“Can we do the</a:t>
            </a:r>
            <a:b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job properly?”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5" name="Rectangle 3"/>
          <p:cNvSpPr>
            <a:spLocks noGrp="1" noChangeArrowheads="1"/>
          </p:cNvSpPr>
          <p:nvPr>
            <p:ph idx="1"/>
          </p:nvPr>
        </p:nvSpPr>
        <p:spPr>
          <a:xfrm>
            <a:off x="81419" y="1139300"/>
            <a:ext cx="6798783" cy="3859990"/>
          </a:xfrm>
        </p:spPr>
        <p:txBody>
          <a:bodyPr/>
          <a:lstStyle/>
          <a:p>
            <a:pPr eaLnBrk="1" hangingPunct="1"/>
            <a:r>
              <a:rPr lang="en-US" alt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Roles: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set of expected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behaviors associated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given position in a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team.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 expectations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How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others believe a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team member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should act in a given situation.</a:t>
            </a:r>
          </a:p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alt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Conflict: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situation in which an individual is confronted by divergent role expectations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0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alt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Ambiguity: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person is unclear about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her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role.</a:t>
            </a:r>
          </a:p>
          <a:p>
            <a:pPr>
              <a:lnSpc>
                <a:spcPct val="90000"/>
              </a:lnSpc>
            </a:pPr>
            <a:r>
              <a:rPr lang="en-US" altLang="en-US" sz="20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alt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Overload: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much is expected of someone.</a:t>
            </a:r>
          </a:p>
          <a:p>
            <a:pPr>
              <a:lnSpc>
                <a:spcPct val="90000"/>
              </a:lnSpc>
            </a:pPr>
            <a:r>
              <a:rPr lang="en-US" altLang="en-US" sz="20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alt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Underload: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little is expected of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someone, and that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person feels that they are not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contributing</a:t>
            </a:r>
            <a:endParaRPr lang="en-CA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094978" y="178466"/>
            <a:ext cx="4942284" cy="96083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Team roles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202" y="1360146"/>
            <a:ext cx="2170531" cy="3100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984772" y="257407"/>
            <a:ext cx="4942284" cy="960834"/>
          </a:xfrm>
        </p:spPr>
        <p:txBody>
          <a:bodyPr/>
          <a:lstStyle/>
          <a:p>
            <a:pPr eaLnBrk="1" hangingPunct="1"/>
            <a:r>
              <a:rPr lang="en-AU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Team cohesion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-94004" y="1032829"/>
            <a:ext cx="9306370" cy="223731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degree of attraction  people feel toward the team and their motivation to remain </a:t>
            </a: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</a:p>
          <a:p>
            <a:pPr eaLnBrk="1" hangingPunct="1">
              <a:spcBef>
                <a:spcPct val="0"/>
              </a:spcBef>
            </a:pP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Is it always good to have high team cohesion? It </a:t>
            </a: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AU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epends on the team norms</a:t>
            </a:r>
            <a:endParaRPr lang="en-AU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12" name="Picture 2" descr="http://textflow.mheducation.com/figures/1743076207/1743076207_ch08_fg0809_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936" y="2057481"/>
            <a:ext cx="3614871" cy="291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6781800" cy="1200150"/>
          </a:xfrm>
        </p:spPr>
        <p:txBody>
          <a:bodyPr/>
          <a:lstStyle/>
          <a:p>
            <a:r>
              <a:rPr 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Multi-cultural teams</a:t>
            </a:r>
            <a:endParaRPr 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42" y="1200150"/>
            <a:ext cx="9053557" cy="3943350"/>
          </a:xfrm>
        </p:spPr>
        <p:txBody>
          <a:bodyPr/>
          <a:lstStyle/>
          <a:p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2"/>
              </a:rPr>
              <a:t>Cross-cultural communication and coordination are challenging</a:t>
            </a:r>
            <a:endParaRPr lang="en-US" sz="22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Increase your cultural intelligence (CQ)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CQ-Drive: interest and confidence in functioning effectively in culturally diverse situations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CQ- Knowledge: systematic information on how cultures differ (e.g., business and legal system, interpersonal interaction, etc.)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CQ-Action: one’s behavioral capability to engage in verbal and non-verbal cross-cultural interaction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CQ-Strategy: one’s willingness and ability to learn from first-hand cross-cultural interactions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23" y="128064"/>
            <a:ext cx="6781800" cy="1200150"/>
          </a:xfrm>
        </p:spPr>
        <p:txBody>
          <a:bodyPr/>
          <a:lstStyle/>
          <a:p>
            <a:r>
              <a:rPr 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Need to belong</a:t>
            </a:r>
            <a:endParaRPr 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96" y="1201645"/>
            <a:ext cx="8660469" cy="3719837"/>
          </a:xfrm>
        </p:spPr>
        <p:txBody>
          <a:bodyPr/>
          <a:lstStyle/>
          <a:p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fundamental human motivation to form and maintain frequent</a:t>
            </a:r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and non-aversive interactions within an ongoing relational bond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Consistent with need theories (e.g., Maslow’s hierarchy of needs)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Grant Study – 75-year longitudinal study by Harvard Medical School – revealed that warmth of relationships throughout life is the key to happiness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Deprivation of stable and good relationships leads to pathological outcomes</a:t>
            </a:r>
          </a:p>
          <a:p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strong need to belong leads individuals to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Interpret situations and events regarding their implications for relationships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Experience happiness, contentment, and calm when accepted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Experience anxiety, depression, and jealousy when rejected </a:t>
            </a:r>
          </a:p>
          <a:p>
            <a:pPr lvl="1"/>
            <a:endParaRPr lang="en-US" sz="1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646728" y="173554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conformity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0" y="1134388"/>
            <a:ext cx="9081370" cy="4009112"/>
          </a:xfrm>
        </p:spPr>
        <p:txBody>
          <a:bodyPr/>
          <a:lstStyle/>
          <a:p>
            <a:pPr eaLnBrk="1" hangingPunct="1"/>
            <a:r>
              <a:rPr lang="en-US" alt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 a group, people tend to behave in a way that they believe will be approved by the majority of the group members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2"/>
              </a:rPr>
              <a:t>An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2"/>
              </a:rPr>
              <a:t>real life behavioral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2"/>
              </a:rPr>
              <a:t>example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Why do people conform?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Using group norm as a reference point to decide appropriate behavior 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Avoid criticism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and exclusion </a:t>
            </a:r>
          </a:p>
          <a:p>
            <a:r>
              <a:rPr lang="en-US" altLang="en-US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to reduce conformity?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Appoint a devil’s advocate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Provide ways for members to express opinions without being criticized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Develop the right group culture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23359" y="172796"/>
            <a:ext cx="5959389" cy="880752"/>
          </a:xfrm>
        </p:spPr>
        <p:txBody>
          <a:bodyPr/>
          <a:lstStyle/>
          <a:p>
            <a:pPr eaLnBrk="1" hangingPunct="1"/>
            <a:r>
              <a:rPr lang="en-US" altLang="en-US" sz="3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loafing (free riding)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359" y="1121624"/>
            <a:ext cx="8819321" cy="3927872"/>
          </a:xfrm>
        </p:spPr>
        <p:txBody>
          <a:bodyPr/>
          <a:lstStyle/>
          <a:p>
            <a:pPr eaLnBrk="1" hangingPunct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people’s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tendency to withhold effort when performing a group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task</a:t>
            </a:r>
          </a:p>
          <a:p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First demonstration of social loafing: </a:t>
            </a:r>
          </a:p>
          <a:p>
            <a:pPr lvl="1"/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 p: </a:t>
            </a:r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63 </a:t>
            </a:r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KG, 2 </a:t>
            </a:r>
            <a:r>
              <a:rPr lang="en-US" altLang="en-US" sz="1800" dirty="0" err="1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118, 3 </a:t>
            </a:r>
            <a:r>
              <a:rPr lang="en-US" altLang="en-US" sz="1800" dirty="0" err="1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160, 8 </a:t>
            </a:r>
            <a:r>
              <a:rPr lang="en-US" altLang="en-US" sz="1800" dirty="0" err="1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248</a:t>
            </a:r>
          </a:p>
          <a:p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Sucker effect: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tendency to reduce one’s efforts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when believing that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other group members are engaging in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loafing</a:t>
            </a:r>
          </a:p>
          <a:p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Reduce social loafing</a:t>
            </a:r>
          </a:p>
          <a:p>
            <a:pPr lvl="1"/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Smaller </a:t>
            </a:r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groups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Specialize tasks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Measure individual performance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motivation</a:t>
            </a:r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479" y="1614700"/>
            <a:ext cx="1486729" cy="104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novabrowningrutherford.com/wp-content/uploads/2013/10/su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844" y="3508795"/>
            <a:ext cx="1245704" cy="147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2290090" y="236003"/>
            <a:ext cx="4942284" cy="960834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facilitation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2401" y="1147089"/>
            <a:ext cx="8991599" cy="3835727"/>
          </a:xfrm>
        </p:spPr>
        <p:txBody>
          <a:bodyPr/>
          <a:lstStyle/>
          <a:p>
            <a:pPr eaLnBrk="1" hangingPunct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people’s tendency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 work harder in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others’ presence</a:t>
            </a:r>
          </a:p>
          <a:p>
            <a:pPr lvl="1"/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E.g., gym buddy system</a:t>
            </a:r>
            <a:r>
              <a:rPr lang="en-AU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open office space with glass walls</a:t>
            </a:r>
          </a:p>
          <a:p>
            <a:pPr eaLnBrk="1" hangingPunct="1"/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facilitation is especially evident when one is good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 the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task</a:t>
            </a:r>
          </a:p>
          <a:p>
            <a:pPr lvl="1"/>
            <a:r>
              <a:rPr lang="en-US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E.g., some artists/performers do much better when there is an audience</a:t>
            </a:r>
          </a:p>
          <a:p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loafing vs social facilitation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Individual task vs. group task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Commitment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 the group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Task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meaningfulness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Individual team member characteristics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culture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660" y="2909309"/>
            <a:ext cx="3397428" cy="1911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182723"/>
            <a:ext cx="8229600" cy="854869"/>
          </a:xfrm>
        </p:spPr>
        <p:txBody>
          <a:bodyPr/>
          <a:lstStyle/>
          <a:p>
            <a:r>
              <a:rPr lang="en-AU" altLang="en-US" sz="4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 </a:t>
            </a:r>
            <a:r>
              <a:rPr lang="en-AU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decision</a:t>
            </a:r>
            <a:endParaRPr lang="en-AU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1833" y="2879934"/>
            <a:ext cx="8802167" cy="1931349"/>
          </a:xfrm>
        </p:spPr>
        <p:txBody>
          <a:bodyPr numCol="2"/>
          <a:lstStyle/>
          <a:p>
            <a:pPr eaLnBrk="1" hangingPunct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Decision by authority without discussion</a:t>
            </a:r>
          </a:p>
          <a:p>
            <a:pPr eaLnBrk="1" hangingPunct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Expert member</a:t>
            </a:r>
          </a:p>
          <a:p>
            <a:pPr eaLnBrk="1" hangingPunct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Average of members’ opinions</a:t>
            </a:r>
          </a:p>
          <a:p>
            <a:pPr eaLnBrk="1" hangingPunct="1"/>
            <a:endParaRPr lang="en-US" altLang="en-US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Decision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 authority after discussion</a:t>
            </a:r>
          </a:p>
          <a:p>
            <a:pPr eaLnBrk="1" hangingPunct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Minority control</a:t>
            </a:r>
          </a:p>
          <a:p>
            <a:pPr eaLnBrk="1" hangingPunct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Majority vote</a:t>
            </a:r>
          </a:p>
          <a:p>
            <a:pPr eaLnBrk="1" hangingPunct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Consensus</a:t>
            </a:r>
            <a:endParaRPr lang="en-US" altLang="en-US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4280" y="1145137"/>
            <a:ext cx="9013724" cy="1529697"/>
          </a:xfrm>
        </p:spPr>
        <p:txBody>
          <a:bodyPr rtlCol="0"/>
          <a:lstStyle/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Strengths: more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information and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knowledge, diversity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views, higher quality decisions, more creative, more acceptance of a solution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Limitations: time consuming, conformity pressure, ambiguous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responsibility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 decision methods</a:t>
            </a:r>
          </a:p>
          <a:p>
            <a:pPr>
              <a:buNone/>
              <a:defRPr/>
            </a:pP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 3" panose="05040102010807070707" charset="2"/>
              <a:buChar char=""/>
              <a:defRPr/>
            </a:pP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920663" y="257406"/>
            <a:ext cx="5925824" cy="960834"/>
          </a:xfrm>
        </p:spPr>
        <p:txBody>
          <a:bodyPr/>
          <a:lstStyle/>
          <a:p>
            <a:r>
              <a:rPr lang="en-AU" altLang="en-US" sz="3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 decision: creativity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926" y="209875"/>
            <a:ext cx="4942284" cy="960834"/>
          </a:xfrm>
        </p:spPr>
        <p:txBody>
          <a:bodyPr/>
          <a:lstStyle/>
          <a:p>
            <a:pPr eaLnBrk="1" hangingPunct="1"/>
            <a:r>
              <a:rPr lang="en-AU" altLang="en-US" sz="3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 polarisation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047840"/>
            <a:ext cx="9144000" cy="4095660"/>
          </a:xfrm>
        </p:spPr>
        <p:txBody>
          <a:bodyPr/>
          <a:lstStyle/>
          <a:p>
            <a:pPr marL="314325" indent="-371475">
              <a:spcBef>
                <a:spcPts val="0"/>
              </a:spcBef>
            </a:pPr>
            <a:r>
              <a:rPr lang="en-AU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the tendency </a:t>
            </a:r>
            <a:r>
              <a:rPr lang="en-AU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AU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group to reach a collective decision that’s more extreme than the initial positions of individual members.</a:t>
            </a:r>
          </a:p>
          <a:p>
            <a:pPr marL="714375" lvl="1" indent="-371475">
              <a:spcBef>
                <a:spcPts val="0"/>
              </a:spcBef>
            </a:pPr>
            <a:r>
              <a:rPr lang="en-AU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Risk preference (conservative/risky individual positions leads to even a more conservative/risky group decision)</a:t>
            </a:r>
          </a:p>
          <a:p>
            <a:pPr marL="714375" lvl="1" indent="-371475">
              <a:spcBef>
                <a:spcPts val="0"/>
              </a:spcBef>
            </a:pPr>
            <a:r>
              <a:rPr lang="en-AU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Attitude strength (individual members’ general negative/positive attitude towards a target will be magnified after group discussion)</a:t>
            </a:r>
          </a:p>
          <a:p>
            <a:pPr marL="314325" indent="-371475">
              <a:spcBef>
                <a:spcPts val="0"/>
              </a:spcBef>
            </a:pPr>
            <a:r>
              <a:rPr lang="en-AU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Why?</a:t>
            </a:r>
          </a:p>
          <a:p>
            <a:pPr marL="614680" lvl="1" indent="-371475">
              <a:spcBef>
                <a:spcPts val="0"/>
              </a:spcBef>
            </a:pPr>
            <a:r>
              <a:rPr lang="en-AU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identification and comparison: group members tend to compete with others by being more extreme to show loyalty to the group</a:t>
            </a:r>
          </a:p>
          <a:p>
            <a:pPr marL="614680" lvl="1" indent="-371475">
              <a:spcBef>
                <a:spcPts val="0"/>
              </a:spcBef>
            </a:pPr>
            <a:r>
              <a:rPr lang="en-AU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Confirmation bias: group members receive information from peers that confirm and strengthen their existing </a:t>
            </a:r>
            <a:r>
              <a:rPr lang="en-AU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position</a:t>
            </a:r>
            <a:endParaRPr lang="en-AU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9315" y="175221"/>
            <a:ext cx="5372100" cy="617935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Groupthink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162370" y="1115225"/>
            <a:ext cx="8981630" cy="4028275"/>
          </a:xfrm>
        </p:spPr>
        <p:txBody>
          <a:bodyPr/>
          <a:lstStyle/>
          <a:p>
            <a:pPr marL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Members 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try very hard to agree with one another that they make mistakes that could easily be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avoided, symptoms include</a:t>
            </a:r>
          </a:p>
          <a:p>
            <a:pPr marL="514350" lvl="4" indent="-342900">
              <a:spcBef>
                <a:spcPts val="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Overestimation 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the group (illusions of invulnerability and morality)</a:t>
            </a:r>
          </a:p>
          <a:p>
            <a:pPr marL="514350" lvl="4" indent="-342900">
              <a:spcBef>
                <a:spcPts val="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Close-mindedness (rationalizations, stereotypes about the outgroup)</a:t>
            </a:r>
          </a:p>
          <a:p>
            <a:pPr marL="514350" lvl="4" indent="-342900">
              <a:spcBef>
                <a:spcPts val="0"/>
              </a:spcBef>
              <a:buSzPct val="70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Pressures toward uniformity (self-censorship, the illusion of unanimity, direct pressure on dissenters). </a:t>
            </a:r>
            <a:endParaRPr lang="en-US" altLang="en-US" sz="22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Example: the Abilene dilemma</a:t>
            </a:r>
          </a:p>
          <a:p>
            <a:pPr marL="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Example:</a:t>
            </a:r>
            <a:r>
              <a:rPr lang="en-US" alt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Challenger launch tragedy</a:t>
            </a:r>
          </a:p>
          <a:p>
            <a:pPr marL="0" lvl="1">
              <a:spcBef>
                <a:spcPts val="0"/>
              </a:spcBef>
              <a:buSzPct val="70000"/>
              <a:buFont typeface="Arial" panose="020B0604020202020204" pitchFamily="34" charset="0"/>
              <a:buChar char="•"/>
            </a:pPr>
            <a:endParaRPr lang="en-US" altLang="en-US" sz="2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514350" lvl="3" indent="-285750">
              <a:spcBef>
                <a:spcPts val="0"/>
              </a:spcBef>
              <a:buSzPct val="70000"/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648" y="2784058"/>
            <a:ext cx="2400044" cy="1792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137" y="3731939"/>
            <a:ext cx="4042161" cy="1321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3164501" y="998489"/>
            <a:ext cx="2885246" cy="436659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 w="12700">
            <a:solidFill>
              <a:schemeClr val="tx1"/>
            </a:solidFill>
            <a:miter lim="800000"/>
          </a:ln>
        </p:spPr>
        <p:txBody>
          <a:bodyPr wrap="none" lIns="67866" tIns="33338" rIns="67866" bIns="33338" anchor="ctr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</a:rPr>
              <a:t>1.  A small group gathers around a table and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</a:rPr>
              <a:t>receives instructions; problem is identified.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4850606" y="2752280"/>
            <a:ext cx="3015854" cy="436659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lIns="67866" tIns="33338" rIns="67866" bIns="3333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4. Each idea is discussed, clarified, and evaluated by group members.</a:t>
            </a:r>
          </a:p>
        </p:txBody>
      </p:sp>
      <p:sp>
        <p:nvSpPr>
          <p:cNvPr id="65543" name="AutoShape 7"/>
          <p:cNvSpPr>
            <a:spLocks noChangeArrowheads="1"/>
          </p:cNvSpPr>
          <p:nvPr/>
        </p:nvSpPr>
        <p:spPr bwMode="auto">
          <a:xfrm>
            <a:off x="4410075" y="2658273"/>
            <a:ext cx="420291" cy="596101"/>
          </a:xfrm>
          <a:prstGeom prst="rightArrow">
            <a:avLst>
              <a:gd name="adj1" fmla="val 50000"/>
              <a:gd name="adj2" fmla="val 62154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1350">
              <a:solidFill>
                <a:schemeClr val="tx1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3059906" y="1815704"/>
            <a:ext cx="3090863" cy="4155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lIns="67866" tIns="33338" rIns="67866" bIns="33338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2. Participants privately write down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ideas about problem solving.</a:t>
            </a:r>
          </a:p>
        </p:txBody>
      </p:sp>
      <p:sp>
        <p:nvSpPr>
          <p:cNvPr id="65546" name="AutoShape 10"/>
          <p:cNvSpPr>
            <a:spLocks noChangeArrowheads="1"/>
          </p:cNvSpPr>
          <p:nvPr/>
        </p:nvSpPr>
        <p:spPr bwMode="auto">
          <a:xfrm rot="16200000" flipH="1">
            <a:off x="4464249" y="1476971"/>
            <a:ext cx="284559" cy="285750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1350">
              <a:solidFill>
                <a:schemeClr val="tx1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1385888" y="2681914"/>
            <a:ext cx="2970610" cy="805991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</a:ln>
        </p:spPr>
        <p:txBody>
          <a:bodyPr lIns="67866" tIns="33338" rIns="67866" bIns="3333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chemeClr val="bg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3. Each participant’s ideas are presented, one at a time, and are written on a chart until all ideas are expressed.</a:t>
            </a:r>
          </a:p>
        </p:txBody>
      </p:sp>
      <p:sp>
        <p:nvSpPr>
          <p:cNvPr id="65549" name="AutoShape 13"/>
          <p:cNvSpPr>
            <a:spLocks noChangeArrowheads="1"/>
          </p:cNvSpPr>
          <p:nvPr/>
        </p:nvSpPr>
        <p:spPr bwMode="auto">
          <a:xfrm rot="16200000" flipH="1">
            <a:off x="3391495" y="2293739"/>
            <a:ext cx="270272" cy="285750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1350">
              <a:solidFill>
                <a:schemeClr val="tx1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3041327" y="3667871"/>
            <a:ext cx="3131596" cy="436659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</a:ln>
        </p:spPr>
        <p:txBody>
          <a:bodyPr wrap="none" lIns="67866" tIns="33338" rIns="67866" bIns="3333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5. Participants privately rank the ideas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in order of their preference.</a:t>
            </a:r>
          </a:p>
        </p:txBody>
      </p:sp>
      <p:sp>
        <p:nvSpPr>
          <p:cNvPr id="65552" name="AutoShape 16"/>
          <p:cNvSpPr>
            <a:spLocks noChangeArrowheads="1"/>
          </p:cNvSpPr>
          <p:nvPr/>
        </p:nvSpPr>
        <p:spPr bwMode="auto">
          <a:xfrm rot="16200000" flipH="1">
            <a:off x="5436394" y="3226594"/>
            <a:ext cx="376238" cy="378619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1350">
              <a:solidFill>
                <a:schemeClr val="tx1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>
            <a:off x="3024142" y="4512024"/>
            <a:ext cx="3165965" cy="436659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</a:ln>
        </p:spPr>
        <p:txBody>
          <a:bodyPr wrap="none" lIns="67866" tIns="33338" rIns="67866" bIns="33338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6. The highest-ranking idea is taken as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the group’s decision</a:t>
            </a:r>
          </a:p>
        </p:txBody>
      </p:sp>
      <p:sp>
        <p:nvSpPr>
          <p:cNvPr id="65555" name="AutoShape 19"/>
          <p:cNvSpPr>
            <a:spLocks noChangeArrowheads="1"/>
          </p:cNvSpPr>
          <p:nvPr/>
        </p:nvSpPr>
        <p:spPr bwMode="auto">
          <a:xfrm rot="16200000" flipH="1">
            <a:off x="4478537" y="4122540"/>
            <a:ext cx="348853" cy="378619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1350">
              <a:solidFill>
                <a:schemeClr val="tx1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71693" name="Text Box 21"/>
          <p:cNvSpPr txBox="1">
            <a:spLocks noChangeArrowheads="1"/>
          </p:cNvSpPr>
          <p:nvPr/>
        </p:nvSpPr>
        <p:spPr bwMode="auto">
          <a:xfrm>
            <a:off x="1230594" y="-45601"/>
            <a:ext cx="65412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Reduce groupthink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Nominal </a:t>
            </a: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 Technique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 autoUpdateAnimBg="0"/>
      <p:bldP spid="65542" grpId="0" animBg="1"/>
      <p:bldP spid="65543" grpId="0" animBg="1"/>
      <p:bldP spid="65545" grpId="0" animBg="1"/>
      <p:bldP spid="65546" grpId="0" animBg="1"/>
      <p:bldP spid="65548" grpId="0" animBg="1"/>
      <p:bldP spid="65549" grpId="0" animBg="1"/>
      <p:bldP spid="65551" grpId="0" animBg="1"/>
      <p:bldP spid="65552" grpId="0" animBg="1"/>
      <p:bldP spid="65554" grpId="0" animBg="1"/>
      <p:bldP spid="6555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4630" y="260170"/>
            <a:ext cx="5943600" cy="59174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Intergroup </a:t>
            </a:r>
            <a:r>
              <a:rPr lang="en-US" altLang="en-US" sz="3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behavior</a:t>
            </a:r>
            <a:endParaRPr lang="en-US" altLang="en-US" sz="3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1276" y="1140328"/>
            <a:ext cx="8981629" cy="4003171"/>
          </a:xfrm>
        </p:spPr>
        <p:txBody>
          <a:bodyPr rtlCol="0">
            <a:norm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What happens when one group encounters another?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US" altLang="en-US" sz="2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Identity </a:t>
            </a:r>
            <a:r>
              <a:rPr lang="en-US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Theory &amp; Self-categorization theory</a:t>
            </a:r>
            <a:endParaRPr lang="en-GB" altLang="en-US" sz="26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We divide people into </a:t>
            </a:r>
            <a:r>
              <a:rPr lang="en-GB" altLang="en-US" sz="2600" dirty="0" err="1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ingroup</a:t>
            </a:r>
            <a:r>
              <a:rPr lang="en-GB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members and outgroup members and use group </a:t>
            </a:r>
            <a:r>
              <a:rPr lang="en-GB" altLang="en-US" sz="2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prototypes (fuzzy </a:t>
            </a:r>
            <a:r>
              <a:rPr lang="en-GB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attribute sets) </a:t>
            </a:r>
            <a:r>
              <a:rPr lang="en-US" altLang="zh-CN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represent “us” and “them”</a:t>
            </a:r>
            <a:endParaRPr lang="en-GB" altLang="en-US" sz="2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Depersonalization </a:t>
            </a:r>
            <a:r>
              <a:rPr lang="en-GB" altLang="en-US" sz="2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(self-stereotyping): when self-categorized, we base our perceptions and </a:t>
            </a:r>
            <a:r>
              <a:rPr lang="en-GB" altLang="en-US" sz="26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behaviors</a:t>
            </a:r>
            <a:r>
              <a:rPr lang="en-GB" altLang="en-US" sz="2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on the group prototype, not our unique characteristics</a:t>
            </a:r>
            <a:r>
              <a:rPr lang="en-GB" altLang="en-US" sz="2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altLang="en-US" sz="2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897308" y="160801"/>
            <a:ext cx="6020844" cy="960834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Intergroup behavior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198151" y="1121635"/>
            <a:ext cx="8877483" cy="3371850"/>
          </a:xfrm>
        </p:spPr>
        <p:txBody>
          <a:bodyPr rtlCol="0">
            <a:normAutofit/>
          </a:bodyPr>
          <a:lstStyle/>
          <a:p>
            <a:pPr>
              <a:buFont typeface="Wingdings 3" panose="05040102010807070707" charset="2"/>
              <a:buChar char=""/>
              <a:defRPr/>
            </a:pPr>
            <a:r>
              <a:rPr lang="en-AU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Ingroup</a:t>
            </a:r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favouritism: our </a:t>
            </a:r>
            <a:r>
              <a:rPr lang="en-A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tendency to favour </a:t>
            </a:r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en-AU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ingroup</a:t>
            </a:r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members over </a:t>
            </a:r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outgroup members in evaluation and resource allocation</a:t>
            </a:r>
          </a:p>
          <a:p>
            <a:pPr>
              <a:buFont typeface="Wingdings 3" panose="05040102010807070707" charset="2"/>
              <a:buChar char=""/>
              <a:defRPr/>
            </a:pPr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Outgroup hostility: out tendency to exhibit hostility toward someone simply because they belong to a different group, especially in a competitive context</a:t>
            </a:r>
          </a:p>
        </p:txBody>
      </p:sp>
      <p:pic>
        <p:nvPicPr>
          <p:cNvPr id="8" name="Picture 7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190" y="3272505"/>
            <a:ext cx="1775923" cy="177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555" y="3514255"/>
            <a:ext cx="3221764" cy="1534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9" name="Text Box 3"/>
          <p:cNvSpPr txBox="1">
            <a:spLocks noChangeArrowheads="1"/>
          </p:cNvSpPr>
          <p:nvPr/>
        </p:nvSpPr>
        <p:spPr bwMode="auto">
          <a:xfrm>
            <a:off x="194032" y="1125302"/>
            <a:ext cx="888160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6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40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indent="-49974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Positive contact with a member of another group (often a negatively stereotyped group) can reduce prejudice toward the whole group</a:t>
            </a:r>
          </a:p>
          <a:p>
            <a:pPr indent="-49974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Optimal conditions of contact</a:t>
            </a:r>
          </a:p>
          <a:p>
            <a:pPr lvl="1" indent="-49974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Equal status between the </a:t>
            </a:r>
            <a:r>
              <a:rPr lang="en-US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groups</a:t>
            </a:r>
            <a:endParaRPr lang="en-US" altLang="en-US" sz="2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 indent="-49974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Common goals</a:t>
            </a:r>
          </a:p>
          <a:p>
            <a:pPr lvl="1" indent="-49974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Focus on intergroup cooperation</a:t>
            </a:r>
          </a:p>
          <a:p>
            <a:pPr lvl="1" indent="-49974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support of authorities, law, or custom</a:t>
            </a:r>
          </a:p>
        </p:txBody>
      </p:sp>
      <p:sp>
        <p:nvSpPr>
          <p:cNvPr id="860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spcBef>
                <a:spcPts val="750"/>
              </a:spcBef>
              <a:buClr>
                <a:schemeClr val="accent1"/>
              </a:buClr>
              <a:buFont typeface="Wingdings 3" panose="05040102010807070707" charset="2"/>
              <a:buChar char=""/>
              <a:defRPr>
                <a:solidFill>
                  <a:srgbClr val="404040"/>
                </a:solidFill>
                <a:latin typeface="Century Gothic" panose="020B0502020202020204" charset="0"/>
              </a:defRPr>
            </a:lvl1pPr>
            <a:lvl2pPr marL="557530" indent="-214630">
              <a:spcBef>
                <a:spcPts val="75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200">
                <a:solidFill>
                  <a:srgbClr val="404040"/>
                </a:solidFill>
                <a:latin typeface="Century Gothic" panose="020B0502020202020204" charset="0"/>
              </a:defRPr>
            </a:lvl2pPr>
            <a:lvl3pPr marL="857250" indent="-171450">
              <a:spcBef>
                <a:spcPts val="75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1050">
                <a:solidFill>
                  <a:srgbClr val="404040"/>
                </a:solidFill>
                <a:latin typeface="Century Gothic" panose="020B0502020202020204" charset="0"/>
              </a:defRPr>
            </a:lvl3pPr>
            <a:lvl4pPr marL="1200150" indent="-171450">
              <a:spcBef>
                <a:spcPts val="75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900">
                <a:solidFill>
                  <a:srgbClr val="404040"/>
                </a:solidFill>
                <a:latin typeface="Century Gothic" panose="020B0502020202020204" charset="0"/>
              </a:defRPr>
            </a:lvl4pPr>
            <a:lvl5pPr marL="1543050" indent="-171450">
              <a:spcBef>
                <a:spcPts val="750"/>
              </a:spcBef>
              <a:buClr>
                <a:schemeClr val="accent1"/>
              </a:buClr>
              <a:buFont typeface="Wingdings 3" panose="05040102010807070707" charset="2"/>
              <a:buChar char=""/>
              <a:defRPr sz="900">
                <a:solidFill>
                  <a:srgbClr val="404040"/>
                </a:solidFill>
                <a:latin typeface="Century Gothic" panose="020B0502020202020204" charset="0"/>
              </a:defRPr>
            </a:lvl5pPr>
            <a:lvl6pPr marL="1885950" indent="-171450" defTabSz="342900" eaLnBrk="0" fontAlgn="base" hangingPunct="0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900">
                <a:solidFill>
                  <a:srgbClr val="404040"/>
                </a:solidFill>
                <a:latin typeface="Century Gothic" panose="020B0502020202020204" charset="0"/>
              </a:defRPr>
            </a:lvl6pPr>
            <a:lvl7pPr marL="2228850" indent="-171450" defTabSz="342900" eaLnBrk="0" fontAlgn="base" hangingPunct="0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900">
                <a:solidFill>
                  <a:srgbClr val="404040"/>
                </a:solidFill>
                <a:latin typeface="Century Gothic" panose="020B0502020202020204" charset="0"/>
              </a:defRPr>
            </a:lvl7pPr>
            <a:lvl8pPr marL="2571750" indent="-171450" defTabSz="342900" eaLnBrk="0" fontAlgn="base" hangingPunct="0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900">
                <a:solidFill>
                  <a:srgbClr val="404040"/>
                </a:solidFill>
                <a:latin typeface="Century Gothic" panose="020B0502020202020204" charset="0"/>
              </a:defRPr>
            </a:lvl8pPr>
            <a:lvl9pPr marL="2914650" indent="-171450" defTabSz="342900" eaLnBrk="0" fontAlgn="base" hangingPunct="0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900">
                <a:solidFill>
                  <a:srgbClr val="404040"/>
                </a:solidFill>
                <a:latin typeface="Century Gothic" panose="020B050202020202020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3D09566-F035-4A43-9B1C-4D148B369726}" type="slidenum">
              <a:rPr lang="en-US" altLang="en-US" smtClean="0">
                <a:solidFill>
                  <a:srgbClr val="FE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24</a:t>
            </a:fld>
            <a:endParaRPr lang="en-US" altLang="en-US" smtClean="0">
              <a:solidFill>
                <a:srgbClr val="FEFFFF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2762" y="108348"/>
            <a:ext cx="5745956" cy="697706"/>
          </a:xfrm>
        </p:spPr>
        <p:txBody>
          <a:bodyPr/>
          <a:lstStyle/>
          <a:p>
            <a:pPr eaLnBrk="1" hangingPunct="1"/>
            <a:r>
              <a:rPr lang="en-US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Intergroup contact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5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4019" grpId="0" autoUpdateAnimBg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Monash Primary">
      <a:dk1>
        <a:sysClr val="windowText" lastClr="000000"/>
      </a:dk1>
      <a:lt1>
        <a:sysClr val="window" lastClr="FFFFFF"/>
      </a:lt1>
      <a:dk2>
        <a:srgbClr val="006DAE"/>
      </a:dk2>
      <a:lt2>
        <a:srgbClr val="CCCCCC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89</TotalTime>
  <Words>1456</Words>
  <Application>Microsoft Macintosh PowerPoint</Application>
  <PresentationFormat>On-screen Show (16:9)</PresentationFormat>
  <Paragraphs>220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Arial Narrow</vt:lpstr>
      <vt:lpstr>Calibri</vt:lpstr>
      <vt:lpstr>MS PGothic</vt:lpstr>
      <vt:lpstr>Times New Roman</vt:lpstr>
      <vt:lpstr>Verdana</vt:lpstr>
      <vt:lpstr>Wingdings</vt:lpstr>
      <vt:lpstr>Wingdings 3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Group and team dynamics</vt:lpstr>
      <vt:lpstr>Team</vt:lpstr>
      <vt:lpstr>Team task</vt:lpstr>
      <vt:lpstr>Team size</vt:lpstr>
      <vt:lpstr>Composition</vt:lpstr>
      <vt:lpstr>Composition</vt:lpstr>
      <vt:lpstr>Team development stages</vt:lpstr>
      <vt:lpstr>Team development stages</vt:lpstr>
      <vt:lpstr>PowerPoint Presentation</vt:lpstr>
      <vt:lpstr>Team cohesion</vt:lpstr>
      <vt:lpstr>Multi-cultural teams</vt:lpstr>
      <vt:lpstr>Need to belong</vt:lpstr>
      <vt:lpstr>Social conformity</vt:lpstr>
      <vt:lpstr>Social loafing (free riding)</vt:lpstr>
      <vt:lpstr>Social facilitation</vt:lpstr>
      <vt:lpstr>Group decision</vt:lpstr>
      <vt:lpstr>Group decision: creativity</vt:lpstr>
      <vt:lpstr>Group polarisation</vt:lpstr>
      <vt:lpstr>Groupthink</vt:lpstr>
      <vt:lpstr>PowerPoint Presentation</vt:lpstr>
      <vt:lpstr>Intergroup behavior</vt:lpstr>
      <vt:lpstr>Intergroup behavior</vt:lpstr>
      <vt:lpstr>Intergroup contact theory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Jun Gu</cp:lastModifiedBy>
  <cp:revision>373</cp:revision>
  <dcterms:created xsi:type="dcterms:W3CDTF">2010-04-12T23:12:00Z</dcterms:created>
  <dcterms:modified xsi:type="dcterms:W3CDTF">2017-08-28T08:51:24Z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KSOProductBuildVer">
    <vt:lpwstr>1033-10.2.0.5820</vt:lpwstr>
  </property>
</Properties>
</file>