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7" r:id="rId3"/>
    <p:sldMasterId id="2147483659" r:id="rId4"/>
    <p:sldMasterId id="2147483661" r:id="rId5"/>
  </p:sldMasterIdLst>
  <p:notesMasterIdLst>
    <p:notesMasterId r:id="rId28"/>
  </p:notesMasterIdLst>
  <p:sldIdLst>
    <p:sldId id="265" r:id="rId6"/>
    <p:sldId id="313" r:id="rId7"/>
    <p:sldId id="276" r:id="rId8"/>
    <p:sldId id="277" r:id="rId9"/>
    <p:sldId id="279" r:id="rId10"/>
    <p:sldId id="281" r:id="rId11"/>
    <p:sldId id="283" r:id="rId12"/>
    <p:sldId id="284" r:id="rId13"/>
    <p:sldId id="310" r:id="rId14"/>
    <p:sldId id="309" r:id="rId15"/>
    <p:sldId id="285" r:id="rId16"/>
    <p:sldId id="286" r:id="rId17"/>
    <p:sldId id="287" r:id="rId18"/>
    <p:sldId id="288" r:id="rId19"/>
    <p:sldId id="289" r:id="rId20"/>
    <p:sldId id="290" r:id="rId21"/>
    <p:sldId id="294" r:id="rId22"/>
    <p:sldId id="311" r:id="rId23"/>
    <p:sldId id="298" r:id="rId24"/>
    <p:sldId id="303" r:id="rId25"/>
    <p:sldId id="304" r:id="rId26"/>
    <p:sldId id="306" r:id="rId2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2">
          <p15:clr>
            <a:srgbClr val="A4A3A4"/>
          </p15:clr>
        </p15:guide>
        <p15:guide id="2" orient="horz" pos="3018">
          <p15:clr>
            <a:srgbClr val="A4A3A4"/>
          </p15:clr>
        </p15:guide>
        <p15:guide id="3" orient="horz" pos="202">
          <p15:clr>
            <a:srgbClr val="A4A3A4"/>
          </p15:clr>
        </p15:guide>
        <p15:guide id="4" orient="horz" pos="681">
          <p15:clr>
            <a:srgbClr val="A4A3A4"/>
          </p15:clr>
        </p15:guide>
        <p15:guide id="5" orient="horz" pos="1277">
          <p15:clr>
            <a:srgbClr val="A4A3A4"/>
          </p15:clr>
        </p15:guide>
        <p15:guide id="6" orient="horz" pos="1457">
          <p15:clr>
            <a:srgbClr val="A4A3A4"/>
          </p15:clr>
        </p15:guide>
        <p15:guide id="7" orient="horz" pos="1575">
          <p15:clr>
            <a:srgbClr val="A4A3A4"/>
          </p15:clr>
        </p15:guide>
        <p15:guide id="8" orient="horz" pos="1749">
          <p15:clr>
            <a:srgbClr val="A4A3A4"/>
          </p15:clr>
        </p15:guide>
        <p15:guide id="9" orient="horz" pos="2480">
          <p15:clr>
            <a:srgbClr val="A4A3A4"/>
          </p15:clr>
        </p15:guide>
        <p15:guide id="10" orient="horz" pos="1153">
          <p15:clr>
            <a:srgbClr val="A4A3A4"/>
          </p15:clr>
        </p15:guide>
        <p15:guide id="11" orient="horz" pos="338">
          <p15:clr>
            <a:srgbClr val="A4A3A4"/>
          </p15:clr>
        </p15:guide>
        <p15:guide id="12" orient="horz" pos="200">
          <p15:clr>
            <a:srgbClr val="A4A3A4"/>
          </p15:clr>
        </p15:guide>
        <p15:guide id="13" orient="horz" pos="2013">
          <p15:clr>
            <a:srgbClr val="A4A3A4"/>
          </p15:clr>
        </p15:guide>
        <p15:guide id="14" orient="horz" pos="532">
          <p15:clr>
            <a:srgbClr val="A4A3A4"/>
          </p15:clr>
        </p15:guide>
        <p15:guide id="15" pos="235">
          <p15:clr>
            <a:srgbClr val="A4A3A4"/>
          </p15:clr>
        </p15:guide>
        <p15:guide id="16" pos="2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CCCCCC"/>
    <a:srgbClr val="006D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440" autoAdjust="0"/>
    <p:restoredTop sz="94668"/>
  </p:normalViewPr>
  <p:slideViewPr>
    <p:cSldViewPr snapToGrid="0" snapToObjects="1">
      <p:cViewPr varScale="1">
        <p:scale>
          <a:sx n="187" d="100"/>
          <a:sy n="187" d="100"/>
        </p:scale>
        <p:origin x="1872" y="176"/>
      </p:cViewPr>
      <p:guideLst>
        <p:guide orient="horz" pos="902"/>
        <p:guide orient="horz" pos="3018"/>
        <p:guide orient="horz" pos="202"/>
        <p:guide orient="horz" pos="681"/>
        <p:guide orient="horz" pos="1277"/>
        <p:guide orient="horz" pos="1457"/>
        <p:guide orient="horz" pos="1575"/>
        <p:guide orient="horz" pos="1749"/>
        <p:guide orient="horz" pos="2480"/>
        <p:guide orient="horz" pos="1153"/>
        <p:guide orient="horz" pos="338"/>
        <p:guide orient="horz" pos="200"/>
        <p:guide orient="horz" pos="2013"/>
        <p:guide orient="horz" pos="532"/>
        <p:guide pos="235"/>
        <p:guide pos="26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8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E0994-EEBB-4F3C-85CF-142CB547D677}" type="datetimeFigureOut">
              <a:rPr lang="en-AU" smtClean="0"/>
              <a:t>21/8/17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51C9E-A3A2-4416-A988-14420E760D2E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en-US" dirty="0">
              <a:ea typeface="SimSun" panose="02010600030101010101" pitchFamily="2" charset="-122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fld id="{F8B4DA38-9020-4080-8D75-7F521A85A6F2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58F78-3871-409A-8D7E-F1D744DE62D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58F78-3871-409A-8D7E-F1D744DE62D4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</a:ln>
        </p:spPr>
        <p:txBody>
          <a:bodyPr/>
          <a:lstStyle/>
          <a:p>
            <a:fld id="{22C0CD5B-606A-5249-9B2F-3DD7D2BB154C}" type="slidenum">
              <a:rPr lang="en-CA"/>
              <a:t>19</a:t>
            </a:fld>
            <a:endParaRPr lang="en-CA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343400"/>
            <a:ext cx="6019800" cy="4114800"/>
          </a:xfrm>
          <a:noFill/>
        </p:spPr>
        <p:txBody>
          <a:bodyPr/>
          <a:lstStyle/>
          <a:p>
            <a:pPr eaLnBrk="1" hangingPunct="1"/>
            <a:endParaRPr lang="en-US" dirty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</a:ln>
        </p:spPr>
        <p:txBody>
          <a:bodyPr/>
          <a:lstStyle/>
          <a:p>
            <a:fld id="{101C37E5-505E-F747-A5F8-E7A649EBC352}" type="slidenum">
              <a:rPr lang="en-CA"/>
              <a:t>20</a:t>
            </a:fld>
            <a:endParaRPr lang="en-CA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343400"/>
            <a:ext cx="6019800" cy="4114800"/>
          </a:xfrm>
          <a:noFill/>
        </p:spPr>
        <p:txBody>
          <a:bodyPr/>
          <a:lstStyle/>
          <a:p>
            <a:pPr eaLnBrk="1" hangingPunct="1"/>
            <a:endParaRPr lang="en-US" dirty="0">
              <a:latin typeface="Times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24D7381B-9E71-0E48-AD4B-6C8B2D964AA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276543" y="1884363"/>
            <a:ext cx="6088696" cy="487362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300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pPr algn="l"/>
            <a:r>
              <a:rPr lang="en-US" sz="3000" dirty="0" smtClean="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rPr>
              <a:t>TITLE PAGE (30pt Arial Narrow)</a:t>
            </a:r>
            <a:endParaRPr lang="en-US" sz="3000" dirty="0">
              <a:solidFill>
                <a:schemeClr val="tx1"/>
              </a:solidFill>
              <a:latin typeface="Arial Narrow" panose="020B0606020202030204"/>
              <a:cs typeface="Arial Narrow" panose="020B0606020202030204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76542" y="2646680"/>
            <a:ext cx="6088697" cy="487363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 baseline="0">
                <a:solidFill>
                  <a:srgbClr val="000000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pPr algn="l"/>
            <a:r>
              <a:rPr lang="en-GB" sz="1800" baseline="30000" dirty="0" smtClean="0">
                <a:solidFill>
                  <a:srgbClr val="000000"/>
                </a:solidFill>
                <a:latin typeface="Arial Narrow" panose="020B0606020202030204"/>
                <a:cs typeface="Arial Narrow" panose="020B0606020202030204"/>
              </a:rPr>
              <a:t>SUB HEADLINE / PRESENTER (18pt Arial Narrow)</a:t>
            </a:r>
            <a:endParaRPr lang="en-GB" sz="1800" baseline="30000" dirty="0">
              <a:solidFill>
                <a:srgbClr val="000000"/>
              </a:solidFill>
              <a:latin typeface="Arial Narrow" panose="020B0606020202030204"/>
              <a:cs typeface="Arial Narrow" panose="020B0606020202030204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/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262110" y="999825"/>
            <a:ext cx="8319621" cy="3225701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rial" panose="020B0604020202020204"/>
                <a:cs typeface="Arial" panose="020B0604020202020204"/>
              </a:defRPr>
            </a:lvl3pPr>
            <a:lvl4pPr>
              <a:defRPr sz="1600">
                <a:latin typeface="Arial" panose="020B0604020202020204"/>
                <a:cs typeface="Arial" panose="020B0604020202020204"/>
              </a:defRPr>
            </a:lvl4pPr>
            <a:lvl5pPr>
              <a:defRPr sz="18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  <p:sp>
        <p:nvSpPr>
          <p:cNvPr id="10" name="Slide Number Placeholder 6"/>
          <p:cNvSpPr txBox="1"/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/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256066" y="1005931"/>
            <a:ext cx="4038600" cy="308932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rial" panose="020B0604020202020204"/>
                <a:cs typeface="Arial" panose="020B0604020202020204"/>
              </a:defRPr>
            </a:lvl3pPr>
            <a:lvl4pPr>
              <a:defRPr sz="1600">
                <a:latin typeface="Arial" panose="020B0604020202020204"/>
                <a:cs typeface="Arial" panose="020B0604020202020204"/>
              </a:defRPr>
            </a:lvl4pPr>
            <a:lvl5pPr>
              <a:defRPr sz="18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553746" y="1005931"/>
            <a:ext cx="4038600" cy="308932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rial" panose="020B0604020202020204"/>
                <a:cs typeface="Arial" panose="020B0604020202020204"/>
              </a:defRPr>
            </a:lvl3pPr>
            <a:lvl4pPr>
              <a:defRPr sz="1600">
                <a:latin typeface="Arial" panose="020B0604020202020204"/>
                <a:cs typeface="Arial" panose="020B0604020202020204"/>
              </a:defRPr>
            </a:lvl4pPr>
            <a:lvl5pPr>
              <a:defRPr sz="18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5"/>
          </p:nvPr>
        </p:nvSpPr>
        <p:spPr>
          <a:xfrm>
            <a:off x="3197172" y="996950"/>
            <a:ext cx="5511828" cy="2998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261414" y="996950"/>
            <a:ext cx="2484666" cy="299899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/>
            </a:lvl2pPr>
            <a:lvl3pPr marL="1143000" indent="-228600">
              <a:buFont typeface="Wingdings" panose="05000000000000000000" pitchFamily="2" charset="2"/>
              <a:buChar char="§"/>
              <a:defRPr sz="1800"/>
            </a:lvl3pPr>
            <a:lvl4pPr>
              <a:defRPr sz="1600"/>
            </a:lvl4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  <p:sp>
        <p:nvSpPr>
          <p:cNvPr id="11" name="Slide Number Placeholder 6"/>
          <p:cNvSpPr txBox="1"/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idx="1"/>
          </p:nvPr>
        </p:nvSpPr>
        <p:spPr>
          <a:xfrm>
            <a:off x="377508" y="1001432"/>
            <a:ext cx="8288662" cy="30639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2" name="Slide Number Placeholder 6"/>
          <p:cNvSpPr txBox="1"/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81946"/>
            <a:ext cx="7680960" cy="10287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577340"/>
            <a:ext cx="7680960" cy="29489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34768" y="4732020"/>
            <a:ext cx="2057400" cy="205740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t>8/21/17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596896" y="4732020"/>
            <a:ext cx="3950208" cy="2057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23382" y="4732020"/>
            <a:ext cx="1097280" cy="20574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4003" y="1885633"/>
            <a:ext cx="3449637" cy="1066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000">
                <a:solidFill>
                  <a:srgbClr val="000000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US" sz="3000" dirty="0" smtClean="0">
                <a:solidFill>
                  <a:srgbClr val="000000"/>
                </a:solidFill>
              </a:rPr>
              <a:t>SECTION BREAK 2 </a:t>
            </a:r>
            <a:br>
              <a:rPr lang="en-US" sz="3000" dirty="0" smtClean="0">
                <a:solidFill>
                  <a:srgbClr val="000000"/>
                </a:solidFill>
              </a:rPr>
            </a:br>
            <a:r>
              <a:rPr lang="en-US" sz="3000" dirty="0" smtClean="0">
                <a:solidFill>
                  <a:srgbClr val="000000"/>
                </a:solidFill>
              </a:rPr>
              <a:t>(30pt Arial Narrow)</a:t>
            </a:r>
            <a:endParaRPr lang="en-US" sz="3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4320" y="1887378"/>
            <a:ext cx="4097338" cy="102854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00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US" sz="3000" dirty="0" smtClean="0">
                <a:solidFill>
                  <a:srgbClr val="FFFFFF"/>
                </a:solidFill>
              </a:rPr>
              <a:t>SECTION BREAK 1 </a:t>
            </a:r>
            <a:br>
              <a:rPr lang="en-US" sz="3000" dirty="0" smtClean="0">
                <a:solidFill>
                  <a:srgbClr val="FFFFFF"/>
                </a:solidFill>
              </a:rPr>
            </a:br>
            <a:r>
              <a:rPr lang="en-US" sz="3000" dirty="0" smtClean="0">
                <a:solidFill>
                  <a:srgbClr val="FFFFFF"/>
                </a:solidFill>
              </a:rPr>
              <a:t>(30pt Arial Narrow)</a:t>
            </a:r>
            <a:endParaRPr lang="en-US" sz="3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6"/>
          <p:cNvSpPr txBox="1"/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 panose="020B0606020202030204"/>
                <a:cs typeface="Arial Narrow" panose="020B0606020202030204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CONTENT PAGE 2</a:t>
            </a:r>
            <a:br>
              <a:rPr lang="en-US" sz="2400" dirty="0" smtClean="0">
                <a:latin typeface="Arial Narrow" panose="020B0606020202030204"/>
                <a:cs typeface="Arial Narrow" panose="020B0606020202030204"/>
              </a:rPr>
            </a:b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2 LINES (24pt Arial Narrow)</a:t>
            </a:r>
            <a:endParaRPr lang="en-US" sz="2400" dirty="0">
              <a:latin typeface="Arial Narrow" panose="020B0606020202030204"/>
              <a:cs typeface="Arial Narrow" panose="020B060602020203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/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 panose="020B0606020202030204"/>
                <a:cs typeface="Arial Narrow" panose="020B0606020202030204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CONTENT PAGE 2</a:t>
            </a:r>
            <a:br>
              <a:rPr lang="en-US" sz="2400" dirty="0" smtClean="0">
                <a:latin typeface="Arial Narrow" panose="020B0606020202030204"/>
                <a:cs typeface="Arial Narrow" panose="020B0606020202030204"/>
              </a:rPr>
            </a:b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2 LINES (24pt Arial Narrow)</a:t>
            </a:r>
            <a:endParaRPr lang="en-US" sz="2400" dirty="0">
              <a:latin typeface="Arial Narrow" panose="020B0606020202030204"/>
              <a:cs typeface="Arial Narrow" panose="020B0606020202030204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254318" y="1319865"/>
            <a:ext cx="8319621" cy="3225701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rial" panose="020B0604020202020204"/>
                <a:cs typeface="Arial" panose="020B0604020202020204"/>
              </a:defRPr>
            </a:lvl3pPr>
            <a:lvl4pPr>
              <a:defRPr sz="1600">
                <a:latin typeface="Arial" panose="020B0604020202020204"/>
                <a:cs typeface="Arial" panose="020B0604020202020204"/>
              </a:defRPr>
            </a:lvl4pPr>
            <a:lvl5pPr>
              <a:defRPr sz="18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/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 panose="020B0606020202030204"/>
                <a:cs typeface="Arial Narrow" panose="020B0606020202030204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CONTENT PAGE 2</a:t>
            </a:r>
            <a:br>
              <a:rPr lang="en-US" sz="2400" dirty="0" smtClean="0">
                <a:latin typeface="Arial Narrow" panose="020B0606020202030204"/>
                <a:cs typeface="Arial Narrow" panose="020B0606020202030204"/>
              </a:rPr>
            </a:b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2 LINES (24pt Arial Narrow)</a:t>
            </a:r>
            <a:endParaRPr lang="en-US" sz="2400" dirty="0">
              <a:latin typeface="Arial Narrow" panose="020B0606020202030204"/>
              <a:cs typeface="Arial Narrow" panose="020B0606020202030204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256066" y="1305651"/>
            <a:ext cx="4038600" cy="308932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rial" panose="020B0604020202020204"/>
                <a:cs typeface="Arial" panose="020B0604020202020204"/>
              </a:defRPr>
            </a:lvl3pPr>
            <a:lvl4pPr>
              <a:defRPr sz="1600">
                <a:latin typeface="Arial" panose="020B0604020202020204"/>
                <a:cs typeface="Arial" panose="020B0604020202020204"/>
              </a:defRPr>
            </a:lvl4pPr>
            <a:lvl5pPr>
              <a:defRPr sz="18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447066" y="1305651"/>
            <a:ext cx="4038600" cy="308932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rial" panose="020B0604020202020204"/>
                <a:cs typeface="Arial" panose="020B0604020202020204"/>
              </a:defRPr>
            </a:lvl3pPr>
            <a:lvl4pPr>
              <a:defRPr sz="1600">
                <a:latin typeface="Arial" panose="020B0604020202020204"/>
                <a:cs typeface="Arial" panose="020B0604020202020204"/>
              </a:defRPr>
            </a:lvl4pPr>
            <a:lvl5pPr>
              <a:defRPr sz="18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/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 panose="020B0606020202030204"/>
                <a:cs typeface="Arial Narrow" panose="020B0606020202030204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CONTENT PAGE 2</a:t>
            </a:r>
            <a:br>
              <a:rPr lang="en-US" sz="2400" dirty="0" smtClean="0">
                <a:latin typeface="Arial Narrow" panose="020B0606020202030204"/>
                <a:cs typeface="Arial Narrow" panose="020B0606020202030204"/>
              </a:rPr>
            </a:b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2 LINES (24pt Arial Narrow)</a:t>
            </a:r>
            <a:endParaRPr lang="en-US" sz="2400" dirty="0">
              <a:latin typeface="Arial Narrow" panose="020B0606020202030204"/>
              <a:cs typeface="Arial Narrow" panose="020B0606020202030204"/>
            </a:endParaRPr>
          </a:p>
        </p:txBody>
      </p:sp>
      <p:sp>
        <p:nvSpPr>
          <p:cNvPr id="5" name="Picture Placeholder 2"/>
          <p:cNvSpPr>
            <a:spLocks noGrp="1"/>
          </p:cNvSpPr>
          <p:nvPr>
            <p:ph type="pic" idx="15"/>
          </p:nvPr>
        </p:nvSpPr>
        <p:spPr>
          <a:xfrm>
            <a:off x="3090492" y="1301750"/>
            <a:ext cx="5511828" cy="2998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261414" y="1301750"/>
            <a:ext cx="2484666" cy="299899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/>
            </a:lvl2pPr>
            <a:lvl3pPr marL="1143000" indent="-228600">
              <a:buFont typeface="Wingdings" panose="05000000000000000000" pitchFamily="2" charset="2"/>
              <a:buChar char="§"/>
              <a:defRPr sz="1800"/>
            </a:lvl3pPr>
            <a:lvl4pPr>
              <a:defRPr sz="1600"/>
            </a:lvl4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6"/>
          <p:cNvSpPr txBox="1"/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 panose="020B0606020202030204"/>
                <a:cs typeface="Arial Narrow" panose="020B0606020202030204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CONTENT PAGE 2</a:t>
            </a:r>
            <a:br>
              <a:rPr lang="en-US" sz="2400" dirty="0" smtClean="0">
                <a:latin typeface="Arial Narrow" panose="020B0606020202030204"/>
                <a:cs typeface="Arial Narrow" panose="020B0606020202030204"/>
              </a:rPr>
            </a:b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2 LINES (24pt Arial Narrow)</a:t>
            </a:r>
            <a:endParaRPr lang="en-US" sz="2400" dirty="0">
              <a:latin typeface="Arial Narrow" panose="020B0606020202030204"/>
              <a:cs typeface="Arial Narrow" panose="020B0606020202030204"/>
            </a:endParaRPr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77508" y="1438312"/>
            <a:ext cx="8288662" cy="30639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theme" Target="../theme/theme2.xml"/><Relationship Id="rId8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theme" Target="../theme/theme3.xml"/><Relationship Id="rId3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theme" Target="../theme/theme4.xml"/><Relationship Id="rId3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theme" Target="../theme/theme5.xml"/><Relationship Id="rId7" Type="http://schemas.openxmlformats.org/officeDocument/2006/relationships/image" Target="../media/image6.jpeg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 templates-1-widescreen-FINAL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5344704" y="261257"/>
            <a:ext cx="10205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0" i="0" u="none" strike="noStrike" kern="1200" baseline="0" dirty="0" smtClean="0">
                <a:solidFill>
                  <a:srgbClr val="004E86"/>
                </a:solidFill>
                <a:latin typeface="Arial Narrow" panose="020B0606020202030204" pitchFamily="34" charset="0"/>
                <a:ea typeface="+mn-ea"/>
                <a:cs typeface="+mn-cs"/>
              </a:rPr>
              <a:t>MONASH</a:t>
            </a:r>
          </a:p>
          <a:p>
            <a:r>
              <a:rPr lang="en-AU" sz="1400" b="0" i="0" u="none" strike="noStrike" kern="1200" baseline="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BUSINESS</a:t>
            </a:r>
          </a:p>
          <a:p>
            <a:r>
              <a:rPr lang="en-AU" sz="1400" b="0" i="0" u="none" strike="noStrike" kern="1200" baseline="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SCHOOL</a:t>
            </a:r>
            <a:endParaRPr lang="en-AU" sz="1400" dirty="0">
              <a:latin typeface="Arial Narrow" panose="020B0606020202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760" y="4443026"/>
            <a:ext cx="1824988" cy="32423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 templates-1-widescreen-FINAL-4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8242344" y="4515757"/>
            <a:ext cx="1020535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50" b="0" i="0" u="none" strike="noStrike" kern="1200" baseline="0" dirty="0" smtClean="0">
                <a:solidFill>
                  <a:srgbClr val="004E86"/>
                </a:solidFill>
                <a:latin typeface="Arial Narrow" panose="020B0606020202030204" pitchFamily="34" charset="0"/>
                <a:ea typeface="+mn-ea"/>
                <a:cs typeface="+mn-cs"/>
              </a:rPr>
              <a:t>MONASH</a:t>
            </a:r>
          </a:p>
          <a:p>
            <a:r>
              <a:rPr lang="en-AU" sz="950" b="0" i="0" u="none" strike="noStrike" kern="1200" baseline="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BUSINESS</a:t>
            </a:r>
          </a:p>
          <a:p>
            <a:r>
              <a:rPr lang="en-AU" sz="950" b="0" i="0" u="none" strike="noStrike" kern="1200" baseline="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SCHOOL</a:t>
            </a:r>
            <a:endParaRPr lang="en-AU" sz="950" dirty="0">
              <a:latin typeface="Arial Narrow" panose="020B0606020202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 templates-1-widescreen-FINAL-5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5344704" y="261257"/>
            <a:ext cx="10205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0" i="0" u="none" strike="noStrike" kern="1200" baseline="0" dirty="0" smtClean="0">
                <a:solidFill>
                  <a:srgbClr val="004E86"/>
                </a:solidFill>
                <a:latin typeface="Arial Narrow" panose="020B0606020202030204" pitchFamily="34" charset="0"/>
                <a:ea typeface="+mn-ea"/>
                <a:cs typeface="+mn-cs"/>
              </a:rPr>
              <a:t>MONASH</a:t>
            </a:r>
          </a:p>
          <a:p>
            <a:r>
              <a:rPr lang="en-AU" sz="1400" b="0" i="0" u="none" strike="noStrike" kern="1200" baseline="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BUSINESS</a:t>
            </a:r>
          </a:p>
          <a:p>
            <a:r>
              <a:rPr lang="en-AU" sz="1400" b="0" i="0" u="none" strike="noStrike" kern="1200" baseline="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SCHOOL</a:t>
            </a:r>
            <a:endParaRPr lang="en-AU" sz="1400" dirty="0">
              <a:latin typeface="Arial Narrow" panose="020B0606020202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 templates-1-widescreen-FINAL-6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5344704" y="261257"/>
            <a:ext cx="10205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0" i="0" u="none" strike="noStrike" kern="1200" baseline="0" dirty="0" smtClean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rPr>
              <a:t>MONASH</a:t>
            </a:r>
          </a:p>
          <a:p>
            <a:r>
              <a:rPr lang="en-AU" sz="1400" b="0" i="0" u="none" strike="noStrike" kern="1200" baseline="0" dirty="0" smtClean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rPr>
              <a:t>BUSINESS</a:t>
            </a:r>
          </a:p>
          <a:p>
            <a:r>
              <a:rPr lang="en-AU" sz="1400" b="0" i="0" u="none" strike="noStrike" kern="1200" baseline="0" dirty="0" smtClean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rPr>
              <a:t>SCHOOL</a:t>
            </a:r>
            <a:endParaRPr lang="en-AU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 templates-1-widescreen-FINAL-6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youtube.com/watch?v=5cGvqs-jf_w" TargetMode="External"/><Relationship Id="rId3" Type="http://schemas.openxmlformats.org/officeDocument/2006/relationships/image" Target="../media/image21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tiff"/><Relationship Id="rId3" Type="http://schemas.openxmlformats.org/officeDocument/2006/relationships/image" Target="../media/image27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Social networking, power, and politics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JUN GU, PHD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 bwMode="auto">
          <a:xfrm>
            <a:off x="1317412" y="0"/>
            <a:ext cx="6961187" cy="1200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dirty="0" smtClean="0">
                <a:latin typeface="Arial" charset="0"/>
                <a:ea typeface="Arial" charset="0"/>
                <a:cs typeface="Arial" charset="0"/>
              </a:rPr>
              <a:t>Social networking, power, and politics</a:t>
            </a:r>
            <a:endParaRPr lang="en-US" sz="3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340" y="729942"/>
            <a:ext cx="8518103" cy="3902531"/>
          </a:xfrm>
        </p:spPr>
        <p:txBody>
          <a:bodyPr numCol="2">
            <a:noAutofit/>
          </a:bodyPr>
          <a:lstStyle/>
          <a:p>
            <a:pPr eaLnBrk="1" hangingPunct="1">
              <a:defRPr/>
            </a:pPr>
            <a:r>
              <a:rPr lang="en-AU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Power</a:t>
            </a:r>
          </a:p>
          <a:p>
            <a:pPr lvl="1">
              <a:defRPr/>
            </a:pPr>
            <a:r>
              <a:rPr lang="en-US" sz="1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Legitimate power</a:t>
            </a:r>
          </a:p>
          <a:p>
            <a:pPr lvl="1">
              <a:defRPr/>
            </a:pPr>
            <a:r>
              <a:rPr lang="en-US" sz="1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Reward power</a:t>
            </a:r>
          </a:p>
          <a:p>
            <a:pPr lvl="1">
              <a:defRPr/>
            </a:pPr>
            <a:r>
              <a:rPr lang="en-US" sz="1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Expert power</a:t>
            </a:r>
          </a:p>
          <a:p>
            <a:pPr lvl="1">
              <a:defRPr/>
            </a:pPr>
            <a:r>
              <a:rPr lang="en-US" sz="1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Information power</a:t>
            </a:r>
          </a:p>
          <a:p>
            <a:pPr lvl="1">
              <a:defRPr/>
            </a:pPr>
            <a:r>
              <a:rPr lang="en-US" sz="1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Coercive power</a:t>
            </a:r>
          </a:p>
          <a:p>
            <a:pPr lvl="1">
              <a:defRPr/>
            </a:pPr>
            <a:r>
              <a:rPr lang="en-US" sz="1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Referent power</a:t>
            </a:r>
          </a:p>
          <a:p>
            <a:pPr eaLnBrk="1" hangingPunct="1">
              <a:defRPr/>
            </a:pPr>
            <a:r>
              <a:rPr lang="en-AU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Influence strategies</a:t>
            </a:r>
          </a:p>
          <a:p>
            <a:pPr lvl="1">
              <a:defRPr/>
            </a:pPr>
            <a:r>
              <a:rPr lang="en-US" sz="1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Reciprocity </a:t>
            </a:r>
          </a:p>
          <a:p>
            <a:pPr lvl="1">
              <a:defRPr/>
            </a:pPr>
            <a:r>
              <a:rPr lang="en-US" sz="1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Scarcity</a:t>
            </a:r>
          </a:p>
          <a:p>
            <a:pPr lvl="1">
              <a:defRPr/>
            </a:pPr>
            <a:r>
              <a:rPr lang="en-US" sz="1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Authority</a:t>
            </a:r>
          </a:p>
          <a:p>
            <a:pPr lvl="1">
              <a:defRPr/>
            </a:pPr>
            <a:r>
              <a:rPr lang="en-US" sz="1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Consistency</a:t>
            </a:r>
          </a:p>
          <a:p>
            <a:pPr lvl="1">
              <a:defRPr/>
            </a:pPr>
            <a:r>
              <a:rPr lang="en-US" sz="1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Consensus</a:t>
            </a:r>
          </a:p>
          <a:p>
            <a:pPr lvl="1">
              <a:defRPr/>
            </a:pPr>
            <a:r>
              <a:rPr lang="en-US" sz="1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Liking</a:t>
            </a:r>
            <a:endParaRPr lang="en-AU" sz="1600" dirty="0" smtClean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AU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Social network</a:t>
            </a:r>
          </a:p>
          <a:p>
            <a:pPr lvl="1" eaLnBrk="1" hangingPunct="1">
              <a:defRPr/>
            </a:pPr>
            <a:r>
              <a:rPr lang="en-AU" sz="1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Network centrality</a:t>
            </a:r>
          </a:p>
          <a:p>
            <a:pPr eaLnBrk="1" hangingPunct="1">
              <a:defRPr/>
            </a:pPr>
            <a:r>
              <a:rPr lang="en-AU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Empowerment</a:t>
            </a:r>
          </a:p>
          <a:p>
            <a:pPr eaLnBrk="1" hangingPunct="1">
              <a:defRPr/>
            </a:pPr>
            <a:r>
              <a:rPr lang="en-AU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Organizational politics</a:t>
            </a:r>
          </a:p>
          <a:p>
            <a:pPr lvl="1" eaLnBrk="1" hangingPunct="1">
              <a:defRPr/>
            </a:pPr>
            <a:r>
              <a:rPr lang="en-AU" sz="1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Specific forms</a:t>
            </a:r>
          </a:p>
          <a:p>
            <a:pPr lvl="1" eaLnBrk="1" hangingPunct="1">
              <a:defRPr/>
            </a:pPr>
            <a:r>
              <a:rPr lang="en-AU" sz="1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Consequences for employees</a:t>
            </a:r>
          </a:p>
          <a:p>
            <a:pPr lvl="1" eaLnBrk="1" hangingPunct="1">
              <a:defRPr/>
            </a:pPr>
            <a:r>
              <a:rPr lang="en-AU" sz="1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Antecedents of organizational politics</a:t>
            </a:r>
            <a:endParaRPr lang="en-AU" sz="16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84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731520" y="60408"/>
            <a:ext cx="7680960" cy="1028700"/>
          </a:xfrm>
        </p:spPr>
        <p:txBody>
          <a:bodyPr/>
          <a:lstStyle/>
          <a:p>
            <a:r>
              <a:rPr lang="en-US" sz="3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Power</a:t>
            </a:r>
            <a:endParaRPr lang="en-US" sz="32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0" name="Rectangle 3"/>
          <p:cNvSpPr>
            <a:spLocks noGrp="1" noChangeArrowheads="1"/>
          </p:cNvSpPr>
          <p:nvPr>
            <p:ph idx="1"/>
          </p:nvPr>
        </p:nvSpPr>
        <p:spPr>
          <a:xfrm>
            <a:off x="182638" y="750200"/>
            <a:ext cx="8763278" cy="3548551"/>
          </a:xfrm>
        </p:spPr>
        <p:txBody>
          <a:bodyPr/>
          <a:lstStyle/>
          <a:p>
            <a:r>
              <a:rPr lang="en-US" sz="21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Definition: </a:t>
            </a:r>
            <a:r>
              <a:rPr lang="en-US" sz="21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relative control over valued </a:t>
            </a:r>
            <a:r>
              <a:rPr lang="en-US" sz="21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outcomes</a:t>
            </a:r>
          </a:p>
          <a:p>
            <a:r>
              <a:rPr lang="en-US" sz="21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The amount of power an individual has represents the relative value she has in a social system</a:t>
            </a:r>
          </a:p>
          <a:p>
            <a:r>
              <a:rPr lang="en-US" sz="21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Six basic types of power</a:t>
            </a:r>
            <a:endParaRPr lang="en-US" sz="2100" dirty="0" smtClean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Legitimate power</a:t>
            </a:r>
          </a:p>
          <a:p>
            <a:pPr lvl="1"/>
            <a:r>
              <a:rPr 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Reward power</a:t>
            </a:r>
          </a:p>
          <a:p>
            <a:pPr lvl="1"/>
            <a:r>
              <a:rPr 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Expert power</a:t>
            </a:r>
          </a:p>
          <a:p>
            <a:pPr lvl="1"/>
            <a:r>
              <a:rPr 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Information power</a:t>
            </a:r>
          </a:p>
          <a:p>
            <a:pPr lvl="1"/>
            <a:r>
              <a:rPr 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Coercive power</a:t>
            </a:r>
          </a:p>
          <a:p>
            <a:pPr lvl="1"/>
            <a:r>
              <a:rPr 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Referent power</a:t>
            </a:r>
          </a:p>
          <a:p>
            <a:pPr lvl="1"/>
            <a:endParaRPr lang="en-US" sz="17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http://news.xinhuanet.com/ent/2006-07/18/xinsrc_062070318140770912399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420" y="1620089"/>
            <a:ext cx="1998282" cy="267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2313" y="6361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40" y="114300"/>
            <a:ext cx="5760720" cy="1028700"/>
          </a:xfrm>
        </p:spPr>
        <p:txBody>
          <a:bodyPr/>
          <a:lstStyle/>
          <a:p>
            <a:r>
              <a:rPr lang="en-US" sz="27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Types </a:t>
            </a:r>
            <a:r>
              <a:rPr lang="en-US" sz="27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of Power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idx="1"/>
          </p:nvPr>
        </p:nvSpPr>
        <p:spPr>
          <a:xfrm>
            <a:off x="0" y="843896"/>
            <a:ext cx="5916100" cy="3557187"/>
          </a:xfrm>
        </p:spPr>
        <p:txBody>
          <a:bodyPr/>
          <a:lstStyle/>
          <a:p>
            <a:r>
              <a:rPr 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Legitimate power: the power from an individual’s formal title and/or position within an </a:t>
            </a:r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organization</a:t>
            </a:r>
          </a:p>
          <a:p>
            <a:endParaRPr lang="en-US" sz="24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Reward power: </a:t>
            </a:r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the power from </a:t>
            </a:r>
            <a:r>
              <a:rPr 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an individual’s ability to confer valued rewards and benefits</a:t>
            </a:r>
          </a:p>
          <a:p>
            <a:endParaRPr lang="en-US" sz="24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32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://cdn.pieria.co.uk/new_live/dr/section_main/8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146" y="758439"/>
            <a:ext cx="2788381" cy="14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www.sc.com/nfs/foa/theme/default/images/glob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393" y="2447850"/>
            <a:ext cx="1840299" cy="182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731520" y="135627"/>
            <a:ext cx="7680960" cy="1028700"/>
          </a:xfrm>
        </p:spPr>
        <p:txBody>
          <a:bodyPr/>
          <a:lstStyle/>
          <a:p>
            <a:r>
              <a:rPr lang="en-US" sz="27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Types </a:t>
            </a:r>
            <a:r>
              <a:rPr lang="en-US" sz="27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of Power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idx="1"/>
          </p:nvPr>
        </p:nvSpPr>
        <p:spPr>
          <a:xfrm>
            <a:off x="94004" y="872094"/>
            <a:ext cx="6148598" cy="3469169"/>
          </a:xfrm>
        </p:spPr>
        <p:txBody>
          <a:bodyPr/>
          <a:lstStyle/>
          <a:p>
            <a:r>
              <a:rPr 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Expert </a:t>
            </a:r>
            <a:r>
              <a:rPr 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power</a:t>
            </a:r>
            <a:r>
              <a:rPr 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: Comes from the skills, knowledge, expertise of an individual that are desirable to others and the whole </a:t>
            </a:r>
            <a:r>
              <a:rPr 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society</a:t>
            </a:r>
            <a:endParaRPr lang="en-US" sz="22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Information power: the power from one’s access to and control over </a:t>
            </a:r>
            <a:r>
              <a:rPr 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important information</a:t>
            </a:r>
            <a:endParaRPr lang="en-US" sz="22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What’s the difference between information power and expert power?</a:t>
            </a:r>
          </a:p>
          <a:p>
            <a:endParaRPr lang="en-US" sz="22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http://cdn-media-2.lifehack.org/wp-content/files/2008/04/20080404-expe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601" y="711220"/>
            <a:ext cx="2676971" cy="178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i4.mirror.co.uk/incoming/article3660018.ece/ALTERNATES/s615/MAIN-snowd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601" y="2527244"/>
            <a:ext cx="2676971" cy="178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731520" y="137160"/>
            <a:ext cx="7680960" cy="1028700"/>
          </a:xfrm>
        </p:spPr>
        <p:txBody>
          <a:bodyPr/>
          <a:lstStyle/>
          <a:p>
            <a:r>
              <a:rPr lang="en-US" sz="27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Types </a:t>
            </a:r>
            <a:r>
              <a:rPr lang="en-US" sz="27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of Power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idx="1"/>
          </p:nvPr>
        </p:nvSpPr>
        <p:spPr>
          <a:xfrm>
            <a:off x="324742" y="910289"/>
            <a:ext cx="5691497" cy="3473703"/>
          </a:xfrm>
        </p:spPr>
        <p:txBody>
          <a:bodyPr/>
          <a:lstStyle/>
          <a:p>
            <a:r>
              <a:rPr 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Coercive power: power from an individual’s ability to negatively influence others wellbeing</a:t>
            </a:r>
          </a:p>
          <a:p>
            <a:endParaRPr lang="en-US" sz="28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Referent power: from an individual or organization’s charisma and interpersonal skills, and the person’s ability to attract others and build loyalty</a:t>
            </a:r>
          </a:p>
          <a:p>
            <a:pPr lvl="1"/>
            <a:r>
              <a:rPr 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E.g., nationalism or patriotism</a:t>
            </a:r>
            <a:endParaRPr lang="en-US" sz="18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://images-cdn.moviepilot.com/image/upload/c_fill,h_768,w_1366/t_mp_quality/a2ffb760-0dca-11e4-a340-f988e4f8f6df_expendables-3-splash-image-10-veteran-action-badasses-that-need-to-be-in-the-expendables-4-jpeg-1957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706" y="910290"/>
            <a:ext cx="2731552" cy="153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972" y="2647140"/>
            <a:ext cx="2803019" cy="15775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752029" y="-114300"/>
            <a:ext cx="7426295" cy="14859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What powers do they have?</a:t>
            </a:r>
          </a:p>
        </p:txBody>
      </p:sp>
      <p:pic>
        <p:nvPicPr>
          <p:cNvPr id="40970" name="Picture 10" descr="http://www.streetdose.com/images/misc/50cents-support-the-gam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37" y="1631453"/>
            <a:ext cx="1875234" cy="1715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950" y="1631453"/>
            <a:ext cx="1997869" cy="1660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http://images.all-free-download.com/images/graphiclarge/cute_dog_photo_picture_7_16884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957" y="1586804"/>
            <a:ext cx="1750219" cy="175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63203"/>
            <a:ext cx="7680960" cy="1028700"/>
          </a:xfrm>
        </p:spPr>
        <p:txBody>
          <a:bodyPr/>
          <a:lstStyle/>
          <a:p>
            <a:r>
              <a:rPr lang="en-AU" sz="4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Gain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81817"/>
            <a:ext cx="9088453" cy="3433807"/>
          </a:xfrm>
        </p:spPr>
        <p:txBody>
          <a:bodyPr numCol="2">
            <a:noAutofit/>
          </a:bodyPr>
          <a:lstStyle/>
          <a:p>
            <a:r>
              <a:rPr lang="en-AU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Individual competences</a:t>
            </a:r>
          </a:p>
          <a:p>
            <a:pPr lvl="1"/>
            <a:r>
              <a:rPr lang="en-AU" sz="21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Analytical skills</a:t>
            </a:r>
          </a:p>
          <a:p>
            <a:pPr lvl="1"/>
            <a:r>
              <a:rPr lang="en-AU" sz="21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Decision-making skills </a:t>
            </a:r>
          </a:p>
          <a:p>
            <a:pPr lvl="1"/>
            <a:r>
              <a:rPr lang="en-AU" sz="21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Emotion skills</a:t>
            </a:r>
          </a:p>
          <a:p>
            <a:pPr lvl="1"/>
            <a:r>
              <a:rPr lang="en-AU" sz="21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Leadership </a:t>
            </a:r>
            <a:r>
              <a:rPr lang="en-AU" sz="21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skills</a:t>
            </a:r>
          </a:p>
          <a:p>
            <a:pPr lvl="1"/>
            <a:r>
              <a:rPr lang="en-AU" sz="21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Negotiation skills</a:t>
            </a:r>
          </a:p>
          <a:p>
            <a:pPr lvl="1"/>
            <a:r>
              <a:rPr lang="en-AU" sz="21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Interpersonal skills</a:t>
            </a:r>
          </a:p>
          <a:p>
            <a:pPr lvl="1"/>
            <a:r>
              <a:rPr lang="en-AU" sz="21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Etc.</a:t>
            </a:r>
          </a:p>
          <a:p>
            <a:r>
              <a:rPr lang="en-AU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Cultivate </a:t>
            </a:r>
            <a:r>
              <a:rPr lang="en-AU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the right people</a:t>
            </a:r>
          </a:p>
          <a:p>
            <a:pPr lvl="1"/>
            <a:r>
              <a:rPr lang="en-AU" sz="21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Find a good </a:t>
            </a:r>
            <a:r>
              <a:rPr lang="en-AU" sz="21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employer</a:t>
            </a:r>
          </a:p>
          <a:p>
            <a:pPr lvl="1"/>
            <a:r>
              <a:rPr lang="en-AU" sz="21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Live in the right neighbourhood</a:t>
            </a:r>
            <a:endParaRPr lang="en-AU" sz="21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AU" sz="21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Choose the right boss</a:t>
            </a:r>
          </a:p>
          <a:p>
            <a:pPr lvl="1"/>
            <a:r>
              <a:rPr lang="en-AU" sz="21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Make the right allies</a:t>
            </a:r>
          </a:p>
          <a:p>
            <a:pPr lvl="1"/>
            <a:r>
              <a:rPr lang="en-AU" sz="21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Social network</a:t>
            </a:r>
          </a:p>
          <a:p>
            <a:pPr lvl="1"/>
            <a:r>
              <a:rPr lang="en-AU" sz="21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n-AU" sz="21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72043"/>
            <a:ext cx="7680960" cy="1028700"/>
          </a:xfrm>
        </p:spPr>
        <p:txBody>
          <a:bodyPr/>
          <a:lstStyle/>
          <a:p>
            <a:r>
              <a:rPr lang="en-AU" sz="36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Social </a:t>
            </a:r>
            <a:r>
              <a:rPr lang="en-AU" sz="3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network</a:t>
            </a:r>
            <a:endParaRPr lang="en-AU" sz="36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187" y="825099"/>
            <a:ext cx="9152546" cy="353325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Definition: </a:t>
            </a:r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social structure </a:t>
            </a:r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that consists of a group of </a:t>
            </a:r>
            <a:r>
              <a:rPr 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social </a:t>
            </a:r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parties (e.g., individuals </a:t>
            </a:r>
            <a:r>
              <a:rPr 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groups), </a:t>
            </a:r>
            <a:r>
              <a:rPr 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sets of dyadic ties, and other social </a:t>
            </a:r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exchange between parties.</a:t>
            </a:r>
          </a:p>
          <a:p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Common networking strategies: socializing</a:t>
            </a:r>
            <a:r>
              <a:rPr 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maintaining </a:t>
            </a:r>
            <a:r>
              <a:rPr 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contacts, professional activities, community activities, increasing internal </a:t>
            </a:r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visibility</a:t>
            </a:r>
          </a:p>
          <a:p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The key of social networking is develop connection and personal branding through interpersonal influence</a:t>
            </a:r>
            <a:endParaRPr lang="en-AU" sz="24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97386"/>
            <a:ext cx="7680960" cy="1028700"/>
          </a:xfrm>
        </p:spPr>
        <p:txBody>
          <a:bodyPr/>
          <a:lstStyle/>
          <a:p>
            <a:r>
              <a:rPr lang="en-US" sz="36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Interpersonal influence strategies</a:t>
            </a:r>
            <a:endParaRPr lang="en-US" sz="36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20" y="868038"/>
            <a:ext cx="9024359" cy="3276671"/>
          </a:xfrm>
        </p:spPr>
        <p:txBody>
          <a:bodyPr/>
          <a:lstStyle/>
          <a:p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Six fundamental principles underlying interpersonal influence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Reciprocity 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Scarcity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Authority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Consistency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Consensus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Liking</a:t>
            </a:r>
          </a:p>
          <a:p>
            <a:pPr lvl="1"/>
            <a:endParaRPr lang="en-US" sz="2000" dirty="0" smtClean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0176" cy="10287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Reciprocation</a:t>
            </a:r>
            <a:endParaRPr lang="en-US" sz="32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68366" y="895714"/>
            <a:ext cx="9075633" cy="3394472"/>
          </a:xfrm>
        </p:spPr>
        <p:txBody>
          <a:bodyPr>
            <a:normAutofit/>
          </a:bodyPr>
          <a:lstStyle/>
          <a:p>
            <a:r>
              <a:rPr lang="en-US" alt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We are genetically programmed to give back if we are given</a:t>
            </a:r>
          </a:p>
          <a:p>
            <a:pPr lvl="1"/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+mn-ea"/>
              </a:rPr>
              <a:t>Take a sick child to the zoo</a:t>
            </a:r>
          </a:p>
          <a:p>
            <a:pPr lvl="1"/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Ethiopia &amp; Mexico</a:t>
            </a:r>
          </a:p>
          <a:p>
            <a:pPr lvl="1"/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sz="21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sz="21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 descr="http://www.operationworld.org/files/ow/maps/lgmap/ethi-MMAP-m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936" y="2306666"/>
            <a:ext cx="2536886" cy="1787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smiles4miles4v4soccer.com/wp-content/uploads/2012/03/featured-yogaga-charity-730x3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373" y="2460166"/>
            <a:ext cx="3274219" cy="148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731520" y="0"/>
            <a:ext cx="7680960" cy="1028700"/>
          </a:xfrm>
        </p:spPr>
        <p:txBody>
          <a:bodyPr>
            <a:normAutofit/>
          </a:bodyPr>
          <a:lstStyle/>
          <a:p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en-US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carcity</a:t>
            </a:r>
            <a:endParaRPr lang="en-US" altLang="en-US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26164"/>
            <a:ext cx="9049995" cy="2948940"/>
          </a:xfrm>
        </p:spPr>
        <p:txBody>
          <a:bodyPr>
            <a:normAutofit/>
          </a:bodyPr>
          <a:lstStyle/>
          <a:p>
            <a:r>
              <a:rPr lang="en-US" alt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People tend to consider goods and services that are scarce to be of higher value</a:t>
            </a:r>
            <a:endParaRPr lang="en-US" altLang="en-US" sz="24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Example: Selling Australian beef in Canada</a:t>
            </a:r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Example: Hunger marketing strategy</a:t>
            </a:r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 descr="http://www.bindareebeef.com.au/userfiles/image/our-beef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244" y="2490828"/>
            <a:ext cx="2607155" cy="174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s2.reutersmedia.net/resources/r/?m=02&amp;d=20110325&amp;t=2&amp;i=371128229&amp;w=&amp;fh=545px&amp;fw=&amp;ll=&amp;pl=&amp;sq=&amp;r=2011-03-25T164950Z_01_BTRE72O11SS00_RTROPTP_0_APPLE-IP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083" y="2473105"/>
            <a:ext cx="27432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731520" y="0"/>
            <a:ext cx="7680960" cy="1028700"/>
          </a:xfrm>
        </p:spPr>
        <p:txBody>
          <a:bodyPr>
            <a:normAutofit/>
          </a:bodyPr>
          <a:lstStyle/>
          <a:p>
            <a:r>
              <a:rPr lang="en-US" altLang="en-US" sz="4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Authority</a:t>
            </a:r>
            <a:endParaRPr lang="en-US" altLang="en-US" sz="4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28187" y="953497"/>
            <a:ext cx="9272187" cy="2948940"/>
          </a:xfrm>
        </p:spPr>
        <p:txBody>
          <a:bodyPr>
            <a:normAutofit/>
          </a:bodyPr>
          <a:lstStyle/>
          <a:p>
            <a:r>
              <a:rPr lang="en-US" alt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People tend to value information or advice from individuals with authority/power/expertise more</a:t>
            </a: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Example: using experts/doctors in advertisement</a:t>
            </a: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Example: using celebrities in election campaign</a:t>
            </a:r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sz="21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1566" y="2558145"/>
            <a:ext cx="3102124" cy="17461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691640" y="0"/>
            <a:ext cx="5760720" cy="1028700"/>
          </a:xfrm>
        </p:spPr>
        <p:txBody>
          <a:bodyPr>
            <a:noAutofit/>
          </a:bodyPr>
          <a:lstStyle/>
          <a:p>
            <a:r>
              <a:rPr lang="en-US" altLang="en-US" sz="4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Consistency</a:t>
            </a:r>
            <a:endParaRPr lang="en-US" altLang="en-US" sz="4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014" y="915654"/>
            <a:ext cx="8391971" cy="2948940"/>
          </a:xfrm>
        </p:spPr>
        <p:txBody>
          <a:bodyPr>
            <a:normAutofit/>
          </a:bodyPr>
          <a:lstStyle/>
          <a:p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People need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consistency between what </a:t>
            </a:r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they do and what they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say, or  between their past behavior and current behavior</a:t>
            </a:r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E.g., Reservation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Please call if you have to cancel your reservation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Add two words to reduce no-shows</a:t>
            </a:r>
          </a:p>
          <a:p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Yes momentum</a:t>
            </a:r>
          </a:p>
        </p:txBody>
      </p:sp>
      <p:pic>
        <p:nvPicPr>
          <p:cNvPr id="11268" name="Picture 4" descr="http://www.theinternationalman.com/img/group/cn-tower-restaura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796" y="2515668"/>
            <a:ext cx="3446091" cy="172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37611" y="0"/>
            <a:ext cx="7680960" cy="1028700"/>
          </a:xfrm>
        </p:spPr>
        <p:txBody>
          <a:bodyPr>
            <a:normAutofit/>
          </a:bodyPr>
          <a:lstStyle/>
          <a:p>
            <a:r>
              <a:rPr lang="en-US" altLang="en-US" sz="4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Consensus</a:t>
            </a:r>
            <a:endParaRPr lang="en-US" altLang="en-US" sz="4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095" y="798739"/>
            <a:ext cx="8733802" cy="3394472"/>
          </a:xfrm>
        </p:spPr>
        <p:txBody>
          <a:bodyPr>
            <a:normAutofit/>
          </a:bodyPr>
          <a:lstStyle/>
          <a:p>
            <a:r>
              <a:rPr lang="en-US" alt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People tend to follow the crowd and do what similar </a:t>
            </a:r>
            <a:r>
              <a:rPr lang="en-US" alt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others are </a:t>
            </a:r>
            <a:r>
              <a:rPr lang="en-US" alt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doing.</a:t>
            </a:r>
            <a:endParaRPr lang="en-US" altLang="en-US" sz="24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E.g., fashion magazines show the hottest trends</a:t>
            </a:r>
          </a:p>
          <a:p>
            <a:r>
              <a:rPr lang="en-US" alt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E.g</a:t>
            </a:r>
            <a:r>
              <a:rPr lang="en-US" alt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., Shopping </a:t>
            </a:r>
            <a:r>
              <a:rPr lang="en-US" alt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channel wants to attract more customers</a:t>
            </a:r>
            <a:endParaRPr lang="en-US" altLang="en-US" sz="24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Operators are waiting, please call </a:t>
            </a:r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now</a:t>
            </a:r>
            <a:endParaRPr lang="en-US" alt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 descr="http://img01.thedrum.com/s3fs-public/news/old/19567/master.paverssho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648" y="2574514"/>
            <a:ext cx="2511445" cy="1425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731520" y="0"/>
            <a:ext cx="7680960" cy="1028700"/>
          </a:xfrm>
        </p:spPr>
        <p:txBody>
          <a:bodyPr>
            <a:normAutofit/>
          </a:bodyPr>
          <a:lstStyle/>
          <a:p>
            <a:r>
              <a:rPr lang="en-US" altLang="en-US" sz="4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Liking</a:t>
            </a:r>
            <a:endParaRPr lang="en-US" altLang="en-US" sz="4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749" y="892666"/>
            <a:ext cx="7680960" cy="2948940"/>
          </a:xfrm>
        </p:spPr>
        <p:txBody>
          <a:bodyPr>
            <a:normAutofit/>
          </a:bodyPr>
          <a:lstStyle/>
          <a:p>
            <a:r>
              <a:rPr lang="en-US" alt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US" alt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are more influenced by people who </a:t>
            </a:r>
            <a:r>
              <a:rPr lang="en-US" alt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we like</a:t>
            </a:r>
          </a:p>
          <a:p>
            <a:r>
              <a:rPr lang="en-US" alt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How do you make someone like you?</a:t>
            </a:r>
          </a:p>
          <a:p>
            <a:r>
              <a:rPr lang="en-US" alt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US" alt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like those with</a:t>
            </a:r>
          </a:p>
          <a:p>
            <a:pPr lvl="1"/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Similarity</a:t>
            </a:r>
          </a:p>
          <a:p>
            <a:pPr lvl="1"/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Compliment</a:t>
            </a:r>
          </a:p>
          <a:p>
            <a:pPr lvl="1"/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Cooperation</a:t>
            </a:r>
          </a:p>
        </p:txBody>
      </p:sp>
      <p:pic>
        <p:nvPicPr>
          <p:cNvPr id="13314" name="Picture 2" descr="https://theextraaamile.files.wordpress.com/2015/09/animal-love-30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090" y="2125967"/>
            <a:ext cx="2588247" cy="1941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337" y="0"/>
            <a:ext cx="7680960" cy="1028700"/>
          </a:xfrm>
        </p:spPr>
        <p:txBody>
          <a:bodyPr/>
          <a:lstStyle/>
          <a:p>
            <a:r>
              <a:rPr lang="en-AU" sz="4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Social network centrality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42402"/>
            <a:ext cx="8964538" cy="3498861"/>
          </a:xfrm>
        </p:spPr>
        <p:txBody>
          <a:bodyPr>
            <a:normAutofit/>
          </a:bodyPr>
          <a:lstStyle/>
          <a:p>
            <a:r>
              <a:rPr lang="en-AU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 main purpose of networking is to increase one’s network </a:t>
            </a:r>
            <a:r>
              <a:rPr lang="en-AU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centrality</a:t>
            </a:r>
          </a:p>
          <a:p>
            <a:pPr lvl="1"/>
            <a:r>
              <a:rPr lang="en-AU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Definition: the extent to which one is central </a:t>
            </a:r>
            <a:r>
              <a:rPr lang="en-AU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AU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valuable to </a:t>
            </a:r>
            <a:r>
              <a:rPr lang="en-AU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the social network that she belongs to.</a:t>
            </a:r>
          </a:p>
          <a:p>
            <a:pPr lvl="1"/>
            <a:r>
              <a:rPr lang="en-AU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Individuals with more network centrality tend to have more </a:t>
            </a:r>
            <a:r>
              <a:rPr lang="en-AU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social capital and more </a:t>
            </a:r>
            <a:r>
              <a:rPr lang="en-AU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power</a:t>
            </a:r>
          </a:p>
          <a:p>
            <a:pPr lvl="1"/>
            <a:r>
              <a:rPr lang="en-AU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Individuals with more network centrality tend to perform better and more creatively</a:t>
            </a:r>
            <a:endParaRPr lang="en-AU" sz="3200" dirty="0" smtClean="0"/>
          </a:p>
          <a:p>
            <a:endParaRPr lang="en-AU" sz="2100" dirty="0" smtClean="0"/>
          </a:p>
          <a:p>
            <a:endParaRPr lang="en-AU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337" y="0"/>
            <a:ext cx="7680960" cy="1028700"/>
          </a:xfrm>
        </p:spPr>
        <p:txBody>
          <a:bodyPr/>
          <a:lstStyle/>
          <a:p>
            <a:r>
              <a:rPr lang="en-AU" dirty="0"/>
              <a:t>Social network centrality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42403"/>
            <a:ext cx="5079888" cy="3439040"/>
          </a:xfrm>
        </p:spPr>
        <p:txBody>
          <a:bodyPr>
            <a:noAutofit/>
          </a:bodyPr>
          <a:lstStyle/>
          <a:p>
            <a:r>
              <a:rPr lang="en-AU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Three dimensions of network centrality</a:t>
            </a:r>
          </a:p>
          <a:p>
            <a:pPr lvl="1"/>
            <a:r>
              <a:rPr lang="en-AU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Degree centrality: the number of connections one has to others</a:t>
            </a:r>
          </a:p>
          <a:p>
            <a:pPr lvl="1"/>
            <a:r>
              <a:rPr lang="en-AU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Closeness: the strength of ties one has with others</a:t>
            </a:r>
          </a:p>
          <a:p>
            <a:pPr lvl="1"/>
            <a:r>
              <a:rPr lang="en-AU" sz="2200" dirty="0" err="1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Betweenness</a:t>
            </a:r>
            <a:r>
              <a:rPr lang="en-AU" sz="2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: how much one is located between </a:t>
            </a:r>
            <a:r>
              <a:rPr lang="en-AU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others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1748" y="748399"/>
            <a:ext cx="3571874" cy="36492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143" y="0"/>
            <a:ext cx="7680960" cy="10287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Employee empowerment</a:t>
            </a:r>
            <a:endParaRPr lang="en-US" sz="12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4" name="Rectangle 3"/>
          <p:cNvSpPr>
            <a:spLocks noGrp="1" noChangeArrowheads="1"/>
          </p:cNvSpPr>
          <p:nvPr>
            <p:ph idx="1"/>
          </p:nvPr>
        </p:nvSpPr>
        <p:spPr>
          <a:xfrm>
            <a:off x="0" y="799672"/>
            <a:ext cx="8991245" cy="3439041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Definition: increasing the </a:t>
            </a:r>
            <a:r>
              <a:rPr 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freedom and the ability of employees to make decisions and commitments.</a:t>
            </a:r>
          </a:p>
          <a:p>
            <a:pPr eaLnBrk="1" hangingPunct="1"/>
            <a:r>
              <a:rPr 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Empowerment content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Job content: Tasks and procedures necessary for carrying out a particular job.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Job context: the setting in which the job is done, including organization’s structure, culture, and reward systems.</a:t>
            </a:r>
          </a:p>
          <a:p>
            <a:pPr lvl="1"/>
            <a:endParaRPr lang="en-US" sz="14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1069559" y="49672"/>
            <a:ext cx="7090339" cy="1485900"/>
          </a:xfrm>
        </p:spPr>
        <p:txBody>
          <a:bodyPr/>
          <a:lstStyle/>
          <a:p>
            <a:pPr eaLnBrk="1" hangingPunct="1"/>
            <a:r>
              <a:rPr lang="en-US" sz="27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Employee empowerment</a:t>
            </a:r>
            <a:endParaRPr lang="en-US" sz="27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8" name="Rectangle 3"/>
          <p:cNvSpPr>
            <a:spLocks noGrp="1" noChangeArrowheads="1"/>
          </p:cNvSpPr>
          <p:nvPr>
            <p:ph idx="1"/>
          </p:nvPr>
        </p:nvSpPr>
        <p:spPr>
          <a:xfrm>
            <a:off x="264920" y="792622"/>
            <a:ext cx="8699618" cy="3600450"/>
          </a:xfrm>
        </p:spPr>
        <p:txBody>
          <a:bodyPr>
            <a:normAutofit/>
          </a:bodyPr>
          <a:lstStyle/>
          <a:p>
            <a:r>
              <a:rPr lang="en-US" sz="2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Empowered employees tend to experience:</a:t>
            </a:r>
          </a:p>
          <a:p>
            <a:pPr lvl="1"/>
            <a:r>
              <a:rPr 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Sense </a:t>
            </a:r>
            <a:r>
              <a:rPr 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self-determination - employees </a:t>
            </a:r>
            <a:r>
              <a:rPr 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are free to choose how to do their work; they are not micromanaged.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Sense of </a:t>
            </a:r>
            <a:r>
              <a:rPr 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meaning - employees </a:t>
            </a:r>
            <a:r>
              <a:rPr 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feel that their work is important to them; they care about what they are doing.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Sense of </a:t>
            </a:r>
            <a:r>
              <a:rPr 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competence - employees </a:t>
            </a:r>
            <a:r>
              <a:rPr 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are confident about their ability to do their work well; they know they can perform.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Sense of </a:t>
            </a:r>
            <a:r>
              <a:rPr 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impact - employees </a:t>
            </a:r>
            <a:r>
              <a:rPr 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believe they can have influence on their work unit; others listen to their ideas.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714429" y="0"/>
            <a:ext cx="7680960" cy="1028700"/>
          </a:xfrm>
        </p:spPr>
        <p:txBody>
          <a:bodyPr/>
          <a:lstStyle/>
          <a:p>
            <a:r>
              <a:rPr lang="en-US" altLang="en-US" sz="4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4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rganizational politics</a:t>
            </a:r>
            <a:endParaRPr lang="en-US" altLang="en-US" sz="4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80871"/>
            <a:ext cx="6264067" cy="3415114"/>
          </a:xfrm>
        </p:spPr>
        <p:txBody>
          <a:bodyPr>
            <a:noAutofit/>
          </a:bodyPr>
          <a:lstStyle/>
          <a:p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Political behaviors: those that influence, or attempt to influence, the distribution of advantages and disadvantages within the organization. </a:t>
            </a:r>
            <a:endParaRPr lang="en-US" altLang="en-US" sz="2000" dirty="0" smtClean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sz="2100" dirty="0" smtClean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21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Examples of political ”rules”</a:t>
            </a:r>
          </a:p>
          <a:p>
            <a:pPr lvl="1">
              <a:lnSpc>
                <a:spcPct val="80000"/>
              </a:lnSpc>
            </a:pPr>
            <a:r>
              <a:rPr lang="en-AU" alt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Get </a:t>
            </a:r>
            <a:r>
              <a:rPr lang="en-AU" altLang="en-US" sz="1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others to do the work for you, but always take the credit</a:t>
            </a:r>
          </a:p>
          <a:p>
            <a:pPr lvl="1">
              <a:lnSpc>
                <a:spcPct val="80000"/>
              </a:lnSpc>
            </a:pPr>
            <a:r>
              <a:rPr lang="en-AU" altLang="en-US" sz="18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Pose </a:t>
            </a:r>
            <a:r>
              <a:rPr lang="en-AU" altLang="en-US" sz="1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as a friend, work as a spy</a:t>
            </a:r>
          </a:p>
          <a:p>
            <a:pPr lvl="1">
              <a:lnSpc>
                <a:spcPct val="80000"/>
              </a:lnSpc>
            </a:pPr>
            <a:r>
              <a:rPr lang="en-AU" altLang="en-US" sz="1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Keep people dependent on you</a:t>
            </a:r>
          </a:p>
          <a:p>
            <a:pPr lvl="1">
              <a:lnSpc>
                <a:spcPct val="80000"/>
              </a:lnSpc>
            </a:pPr>
            <a:r>
              <a:rPr lang="en-AU" altLang="en-US" sz="1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Do not commit to anyone</a:t>
            </a:r>
          </a:p>
          <a:p>
            <a:pPr lvl="1">
              <a:lnSpc>
                <a:spcPct val="80000"/>
              </a:lnSpc>
            </a:pPr>
            <a:r>
              <a:rPr lang="en-AU" altLang="en-US" sz="18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Discover each man's thumbscrew</a:t>
            </a:r>
          </a:p>
          <a:p>
            <a:pPr lvl="1">
              <a:lnSpc>
                <a:spcPct val="80000"/>
              </a:lnSpc>
            </a:pPr>
            <a:r>
              <a:rPr lang="en-AU" altLang="en-US" sz="17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…….</a:t>
            </a:r>
          </a:p>
          <a:p>
            <a:endParaRPr lang="en-US" altLang="en-US" sz="21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4067" y="849238"/>
            <a:ext cx="2688129" cy="15120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3369" y="2488428"/>
            <a:ext cx="2349524" cy="17621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30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0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0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324396" y="0"/>
            <a:ext cx="7680960" cy="1028700"/>
          </a:xfrm>
        </p:spPr>
        <p:txBody>
          <a:bodyPr/>
          <a:lstStyle/>
          <a:p>
            <a:r>
              <a:rPr lang="en-US" altLang="en-US" sz="4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Organizational politics</a:t>
            </a:r>
            <a:endParaRPr lang="en-US" altLang="en-US" sz="4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6957" y="742305"/>
            <a:ext cx="9071636" cy="3735101"/>
          </a:xfrm>
        </p:spPr>
        <p:txBody>
          <a:bodyPr>
            <a:noAutofit/>
          </a:bodyPr>
          <a:lstStyle/>
          <a:p>
            <a:r>
              <a:rPr lang="en-US" altLang="en-US" sz="24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Specific political behaviors in business organizations</a:t>
            </a:r>
          </a:p>
          <a:p>
            <a:pPr lvl="1"/>
            <a:r>
              <a:rPr lang="en-US" alt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Managing impressions, attacking and blaming, controlling information, forming coalitions, cultivating networks</a:t>
            </a:r>
          </a:p>
          <a:p>
            <a:r>
              <a:rPr lang="en-US" altLang="en-US" sz="23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When perceiving high organizational politics, employees would</a:t>
            </a: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experience decreased job satisfaction</a:t>
            </a: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experience increased anxiety and stress</a:t>
            </a: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be more willing to leave the organization voluntarily</a:t>
            </a:r>
          </a:p>
          <a:p>
            <a:pPr lvl="1"/>
            <a:r>
              <a:rPr lang="en-US" alt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exhibit reduced performance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ustom Design">
  <a:themeElements>
    <a:clrScheme name="Monash Primary">
      <a:dk1>
        <a:sysClr val="windowText" lastClr="000000"/>
      </a:dk1>
      <a:lt1>
        <a:sysClr val="window" lastClr="FFFFFF"/>
      </a:lt1>
      <a:dk2>
        <a:srgbClr val="006DAE"/>
      </a:dk2>
      <a:lt2>
        <a:srgbClr val="CCCCCC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171</TotalTime>
  <Words>887</Words>
  <Application>Microsoft Macintosh PowerPoint</Application>
  <PresentationFormat>On-screen Show (16:9)</PresentationFormat>
  <Paragraphs>151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SimSun</vt:lpstr>
      <vt:lpstr>Wingdings</vt:lpstr>
      <vt:lpstr>Arial</vt:lpstr>
      <vt:lpstr>Arial Narrow</vt:lpstr>
      <vt:lpstr>Calibri</vt:lpstr>
      <vt:lpstr>Times</vt:lpstr>
      <vt:lpstr>Custom Design</vt:lpstr>
      <vt:lpstr>1_Custom Design</vt:lpstr>
      <vt:lpstr>2_Custom Design</vt:lpstr>
      <vt:lpstr>3_Custom Design</vt:lpstr>
      <vt:lpstr>4_Custom Design</vt:lpstr>
      <vt:lpstr>PowerPoint Presentation</vt:lpstr>
      <vt:lpstr>Social networking, power, and politics</vt:lpstr>
      <vt:lpstr>Power</vt:lpstr>
      <vt:lpstr>Types of Power</vt:lpstr>
      <vt:lpstr>Types of Power</vt:lpstr>
      <vt:lpstr>Types of Power</vt:lpstr>
      <vt:lpstr>What powers do they have?</vt:lpstr>
      <vt:lpstr>Gain power</vt:lpstr>
      <vt:lpstr>Social network</vt:lpstr>
      <vt:lpstr>Interpersonal influence strategies</vt:lpstr>
      <vt:lpstr>Reciprocation</vt:lpstr>
      <vt:lpstr>Scarcity</vt:lpstr>
      <vt:lpstr>Authority</vt:lpstr>
      <vt:lpstr>Consistency</vt:lpstr>
      <vt:lpstr>Consensus</vt:lpstr>
      <vt:lpstr>Liking</vt:lpstr>
      <vt:lpstr>Social network centrality</vt:lpstr>
      <vt:lpstr>Social network centrality</vt:lpstr>
      <vt:lpstr>Employee empowerment</vt:lpstr>
      <vt:lpstr>Employee empowerment</vt:lpstr>
      <vt:lpstr>Organizational politics</vt:lpstr>
      <vt:lpstr>Organizational politics</vt:lpstr>
    </vt:vector>
  </TitlesOfParts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Jun Gu</cp:lastModifiedBy>
  <cp:revision>289</cp:revision>
  <dcterms:created xsi:type="dcterms:W3CDTF">2010-04-12T23:12:00Z</dcterms:created>
  <dcterms:modified xsi:type="dcterms:W3CDTF">2017-08-21T05:03:17Z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  <property fmtid="{D5CDD505-2E9C-101B-9397-08002B2CF9AE}" pid="3" name="KSOProductBuildVer">
    <vt:lpwstr>1033-10.2.0.5820</vt:lpwstr>
  </property>
</Properties>
</file>