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6" r:id="rId3"/>
    <p:sldMasterId id="2147483658" r:id="rId4"/>
    <p:sldMasterId id="2147483660" r:id="rId5"/>
  </p:sldMasterIdLst>
  <p:notesMasterIdLst>
    <p:notesMasterId r:id="rId28"/>
  </p:notesMasterIdLst>
  <p:sldIdLst>
    <p:sldId id="265" r:id="rId6"/>
    <p:sldId id="291" r:id="rId7"/>
    <p:sldId id="296" r:id="rId8"/>
    <p:sldId id="340" r:id="rId9"/>
    <p:sldId id="299" r:id="rId10"/>
    <p:sldId id="300" r:id="rId11"/>
    <p:sldId id="302" r:id="rId12"/>
    <p:sldId id="303" r:id="rId13"/>
    <p:sldId id="304" r:id="rId14"/>
    <p:sldId id="307" r:id="rId15"/>
    <p:sldId id="310" r:id="rId16"/>
    <p:sldId id="312" r:id="rId17"/>
    <p:sldId id="315" r:id="rId18"/>
    <p:sldId id="317" r:id="rId19"/>
    <p:sldId id="318" r:id="rId20"/>
    <p:sldId id="323" r:id="rId21"/>
    <p:sldId id="327" r:id="rId22"/>
    <p:sldId id="329" r:id="rId23"/>
    <p:sldId id="334" r:id="rId24"/>
    <p:sldId id="337" r:id="rId25"/>
    <p:sldId id="338" r:id="rId26"/>
    <p:sldId id="339" r:id="rId2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46">
          <p15:clr>
            <a:srgbClr val="A4A3A4"/>
          </p15:clr>
        </p15:guide>
        <p15:guide id="2" orient="horz" pos="3018">
          <p15:clr>
            <a:srgbClr val="A4A3A4"/>
          </p15:clr>
        </p15:guide>
        <p15:guide id="3" orient="horz" pos="202">
          <p15:clr>
            <a:srgbClr val="A4A3A4"/>
          </p15:clr>
        </p15:guide>
        <p15:guide id="4" orient="horz" pos="702">
          <p15:clr>
            <a:srgbClr val="A4A3A4"/>
          </p15:clr>
        </p15:guide>
        <p15:guide id="5" orient="horz" pos="1277">
          <p15:clr>
            <a:srgbClr val="A4A3A4"/>
          </p15:clr>
        </p15:guide>
        <p15:guide id="6" orient="horz" pos="1457">
          <p15:clr>
            <a:srgbClr val="A4A3A4"/>
          </p15:clr>
        </p15:guide>
        <p15:guide id="7" orient="horz" pos="1575">
          <p15:clr>
            <a:srgbClr val="A4A3A4"/>
          </p15:clr>
        </p15:guide>
        <p15:guide id="8" orient="horz" pos="1749">
          <p15:clr>
            <a:srgbClr val="A4A3A4"/>
          </p15:clr>
        </p15:guide>
        <p15:guide id="9" orient="horz" pos="2480">
          <p15:clr>
            <a:srgbClr val="A4A3A4"/>
          </p15:clr>
        </p15:guide>
        <p15:guide id="10" orient="horz" pos="1153">
          <p15:clr>
            <a:srgbClr val="A4A3A4"/>
          </p15:clr>
        </p15:guide>
        <p15:guide id="11" orient="horz" pos="338">
          <p15:clr>
            <a:srgbClr val="A4A3A4"/>
          </p15:clr>
        </p15:guide>
        <p15:guide id="12" orient="horz" pos="200">
          <p15:clr>
            <a:srgbClr val="A4A3A4"/>
          </p15:clr>
        </p15:guide>
        <p15:guide id="13" orient="horz" pos="2013">
          <p15:clr>
            <a:srgbClr val="A4A3A4"/>
          </p15:clr>
        </p15:guide>
        <p15:guide id="14" orient="horz" pos="532">
          <p15:clr>
            <a:srgbClr val="A4A3A4"/>
          </p15:clr>
        </p15:guide>
        <p15:guide id="15" pos="235">
          <p15:clr>
            <a:srgbClr val="A4A3A4"/>
          </p15:clr>
        </p15:guide>
        <p15:guide id="16" pos="26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80"/>
    <a:srgbClr val="CCCCCC"/>
    <a:srgbClr val="006D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78" autoAdjust="0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328" y="184"/>
      </p:cViewPr>
      <p:guideLst>
        <p:guide orient="horz" pos="846"/>
        <p:guide orient="horz" pos="3018"/>
        <p:guide orient="horz" pos="202"/>
        <p:guide orient="horz" pos="702"/>
        <p:guide orient="horz" pos="1277"/>
        <p:guide orient="horz" pos="1457"/>
        <p:guide orient="horz" pos="1575"/>
        <p:guide orient="horz" pos="1749"/>
        <p:guide orient="horz" pos="2480"/>
        <p:guide orient="horz" pos="1153"/>
        <p:guide orient="horz" pos="338"/>
        <p:guide orient="horz" pos="200"/>
        <p:guide orient="horz" pos="2013"/>
        <p:guide orient="horz" pos="532"/>
        <p:guide pos="235"/>
        <p:guide pos="2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928"/>
    </p:cViewPr>
  </p:sorterViewPr>
  <p:notesViewPr>
    <p:cSldViewPr snapToGrid="0" snapToObjects="1">
      <p:cViewPr varScale="1">
        <p:scale>
          <a:sx n="88" d="100"/>
          <a:sy n="88" d="100"/>
        </p:scale>
        <p:origin x="3822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E0994-EEBB-4F3C-85CF-142CB547D677}" type="datetimeFigureOut">
              <a:rPr lang="en-AU" smtClean="0"/>
              <a:t>15/8/17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51C9E-A3A2-4416-A988-14420E760D2E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797A80-8CA6-4588-97AD-C39AFB883997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7002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EE0503-8CFF-4A5E-AC8C-19CDD1A8D2A5}" type="slidenum">
              <a:rPr lang="en-CA" sz="1200">
                <a:latin typeface="Times" pitchFamily="18" charset="0"/>
              </a:rPr>
              <a:t>4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/>
              <a:t>.25 google</a:t>
            </a:r>
          </a:p>
          <a:p>
            <a:pPr eaLnBrk="1" hangingPunct="1"/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D43C22-F7BC-4716-8B7B-B9AD0C9D5700}" type="slidenum">
              <a:rPr lang="en-CA" sz="1200">
                <a:latin typeface="Times" pitchFamily="18" charset="0"/>
              </a:rPr>
              <a:t>10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CA"/>
              <a:t>Material pertinent to this discussion is found under “Process Theories of Motivation.”</a:t>
            </a:r>
          </a:p>
          <a:p>
            <a:pPr eaLnBrk="1" hangingPunct="1"/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65CD9F4-2FFC-4C68-B8BB-6176695606B1}" type="slidenum">
              <a:rPr lang="en-CA" sz="1200">
                <a:latin typeface="Times" pitchFamily="18" charset="0"/>
              </a:rPr>
              <a:t>13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F51B1BA-6A06-4F9B-A903-7E5F27F29BC9}" type="slidenum">
              <a:rPr lang="en-CA" sz="1200">
                <a:latin typeface="Times" pitchFamily="18" charset="0"/>
              </a:rPr>
              <a:t>14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r>
              <a:rPr lang="en-CA"/>
              <a:t>Material pertinent to this discussion is found under “Process Theories of Motivation.”</a:t>
            </a:r>
          </a:p>
          <a:p>
            <a:pPr eaLnBrk="1" hangingPunct="1"/>
            <a:endParaRPr lang="en-US"/>
          </a:p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051C9E-A3A2-4416-A988-14420E760D2E}" type="slidenum">
              <a:rPr lang="en-AU" smtClean="0"/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184AF2-7BBA-4B21-AB2F-F554F7FF66C9}" type="slidenum">
              <a:rPr lang="en-CA" sz="1200">
                <a:latin typeface="Times" pitchFamily="18" charset="0"/>
              </a:rPr>
              <a:t>16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00AEC69-77FB-4ED3-A7F8-E7BC0DD7559C}" type="slidenum">
              <a:rPr lang="en-CA" sz="1200">
                <a:latin typeface="Times" pitchFamily="18" charset="0"/>
              </a:rPr>
              <a:t>17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FAB4C9-6664-4385-831A-5C7CF39B650B}" type="slidenum">
              <a:rPr lang="en-CA" sz="1200">
                <a:latin typeface="Times" pitchFamily="18" charset="0"/>
              </a:rPr>
              <a:t>18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268EC1C-4ECD-4D21-9878-2462F49C4E38}" type="slidenum">
              <a:rPr lang="en-CA" sz="1200">
                <a:latin typeface="Times" pitchFamily="18" charset="0"/>
              </a:rPr>
              <a:t>19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>
              <a:solidFill>
                <a:srgbClr val="000000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9549943E-08C7-4D68-A3B4-89021328A5D9}" type="slidenum">
              <a:rPr lang="en-AU"/>
              <a:t>20</a:t>
            </a:fld>
            <a:endParaRPr lang="en-AU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" name="Notes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FC757D3-8803-40BD-BCC5-934165F60950}" type="slidenum">
              <a:rPr lang="en-CA" sz="1200">
                <a:latin typeface="Times" pitchFamily="18" charset="0"/>
              </a:rPr>
              <a:t>21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343400"/>
            <a:ext cx="6019800" cy="4114800"/>
          </a:xfrm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727E8A-D78B-4376-85AA-C457557BD906}" type="slidenum">
              <a:rPr lang="en-CA" sz="1200">
                <a:latin typeface="Times" pitchFamily="18" charset="0"/>
              </a:rPr>
              <a:t>22</a:t>
            </a:fld>
            <a:endParaRPr lang="en-CA" sz="1200">
              <a:latin typeface="Times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257800" cy="4114800"/>
          </a:xfrm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/>
          <a:p>
            <a:fld id="{24D7381B-9E71-0E48-AD4B-6C8B2D964AA8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76543" y="1884363"/>
            <a:ext cx="6088696" cy="48736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30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US" sz="3000" dirty="0" smtClean="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rPr>
              <a:t>TITLE PAGE (30pt Arial Narrow)</a:t>
            </a:r>
            <a:endParaRPr lang="en-US" sz="3000" dirty="0">
              <a:solidFill>
                <a:schemeClr val="tx1"/>
              </a:solidFill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6" hasCustomPrompt="1"/>
          </p:nvPr>
        </p:nvSpPr>
        <p:spPr>
          <a:xfrm>
            <a:off x="276542" y="2646680"/>
            <a:ext cx="6088697" cy="487363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800" baseline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pPr algn="l"/>
            <a:r>
              <a:rPr lang="en-GB" sz="1800" baseline="30000" dirty="0" smtClean="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rPr>
              <a:t>SUB HEADLINE / PRESENTER (18pt Arial Narrow)</a:t>
            </a:r>
            <a:endParaRPr lang="en-GB" sz="1800" baseline="30000" dirty="0">
              <a:solidFill>
                <a:srgbClr val="000000"/>
              </a:solidFill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62110" y="99982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53746" y="100593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5"/>
          </p:nvPr>
        </p:nvSpPr>
        <p:spPr>
          <a:xfrm>
            <a:off x="3197172" y="9969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261414" y="9969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11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00143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2" name="Slide Number Placeholder 6"/>
          <p:cNvSpPr txBox="1"/>
          <p:nvPr userDrawn="1"/>
        </p:nvSpPr>
        <p:spPr>
          <a:xfrm>
            <a:off x="4076885" y="4608512"/>
            <a:ext cx="9902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9082" y="119856"/>
            <a:ext cx="8641398" cy="469424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400">
                <a:solidFill>
                  <a:schemeClr val="tx1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74003" y="1885633"/>
            <a:ext cx="3449637" cy="1066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000000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000000"/>
                </a:solidFill>
              </a:rPr>
              <a:t>SECTION BREAK 2 </a:t>
            </a:r>
            <a:br>
              <a:rPr lang="en-US" sz="3000" dirty="0" smtClean="0">
                <a:solidFill>
                  <a:srgbClr val="000000"/>
                </a:solidFill>
              </a:rPr>
            </a:br>
            <a:r>
              <a:rPr lang="en-US" sz="3000" dirty="0" smtClean="0">
                <a:solidFill>
                  <a:srgbClr val="000000"/>
                </a:solidFill>
              </a:rPr>
              <a:t>(30pt Arial Narrow)</a:t>
            </a:r>
            <a:endParaRPr lang="en-US" sz="3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" y="1887378"/>
            <a:ext cx="4097338" cy="102854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>
                <a:solidFill>
                  <a:srgbClr val="FFFFFF"/>
                </a:solidFill>
                <a:latin typeface="Arial Narrow" panose="020B0606020202030204"/>
                <a:cs typeface="Arial Narrow" panose="020B0606020202030204"/>
              </a:defRPr>
            </a:lvl1pPr>
          </a:lstStyle>
          <a:p>
            <a:r>
              <a:rPr lang="en-US" sz="3000" dirty="0" smtClean="0">
                <a:solidFill>
                  <a:srgbClr val="FFFFFF"/>
                </a:solidFill>
              </a:rPr>
              <a:t>SECTION BREAK 1 </a:t>
            </a:r>
            <a:br>
              <a:rPr lang="en-US" sz="3000" dirty="0" smtClean="0">
                <a:solidFill>
                  <a:srgbClr val="FFFFFF"/>
                </a:solidFill>
              </a:rPr>
            </a:br>
            <a:r>
              <a:rPr lang="en-US" sz="3000" dirty="0" smtClean="0">
                <a:solidFill>
                  <a:srgbClr val="FFFFFF"/>
                </a:solidFill>
              </a:rPr>
              <a:t>(30pt Arial Narrow)</a:t>
            </a:r>
            <a:endParaRPr lang="en-US" sz="3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254318" y="1319865"/>
            <a:ext cx="8319621" cy="3225701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256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447066" y="1305651"/>
            <a:ext cx="4038600" cy="3089329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>
                <a:latin typeface="Arial" panose="020B0604020202020204"/>
                <a:cs typeface="Arial" panose="020B0604020202020204"/>
              </a:defRPr>
            </a:lvl2pPr>
            <a:lvl3pPr marL="1143000" indent="-228600">
              <a:buFont typeface="Wingdings" panose="05000000000000000000" pitchFamily="2" charset="2"/>
              <a:buChar char="§"/>
              <a:defRPr sz="1800">
                <a:latin typeface="Arial" panose="020B0604020202020204"/>
                <a:cs typeface="Arial" panose="020B0604020202020204"/>
              </a:defRPr>
            </a:lvl3pPr>
            <a:lvl4pPr>
              <a:defRPr sz="1600">
                <a:latin typeface="Arial" panose="020B0604020202020204"/>
                <a:cs typeface="Arial" panose="020B0604020202020204"/>
              </a:defRPr>
            </a:lvl4pPr>
            <a:lvl5pPr>
              <a:defRPr sz="1800">
                <a:latin typeface="Arial" panose="020B0604020202020204"/>
                <a:cs typeface="Arial" panose="020B0604020202020204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5"/>
          </p:nvPr>
        </p:nvSpPr>
        <p:spPr>
          <a:xfrm>
            <a:off x="3090492" y="1301750"/>
            <a:ext cx="5511828" cy="29989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261414" y="1301750"/>
            <a:ext cx="2484666" cy="299899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 sz="2400">
                <a:latin typeface="Arial" panose="020B0604020202020204"/>
                <a:cs typeface="Arial" panose="020B0604020202020204"/>
              </a:defRPr>
            </a:lvl1pPr>
            <a:lvl2pPr>
              <a:defRPr sz="2000"/>
            </a:lvl2pPr>
            <a:lvl3pPr marL="1143000" indent="-228600">
              <a:buFont typeface="Wingdings" panose="05000000000000000000" pitchFamily="2" charset="2"/>
              <a:buChar char="§"/>
              <a:defRPr sz="1800"/>
            </a:lvl3pPr>
            <a:lvl4pPr>
              <a:defRPr sz="1600"/>
            </a:lvl4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 txBox="1"/>
          <p:nvPr userDrawn="1"/>
        </p:nvSpPr>
        <p:spPr>
          <a:xfrm>
            <a:off x="7596606" y="4608512"/>
            <a:ext cx="12121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 panose="020B0606020202030204"/>
                <a:ea typeface="+mn-ea"/>
                <a:cs typeface="Arial Narrow" panose="020B0606020202030204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14B116A7-1BBE-0246-8B18-68B8A757ECD8}" type="slidenum">
              <a:rPr lang="en-US" smtClean="0">
                <a:solidFill>
                  <a:schemeClr val="bg1">
                    <a:lumMod val="50000"/>
                  </a:schemeClr>
                </a:solidFill>
              </a:rPr>
              <a:t>‹#›</a:t>
            </a:fld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69558" y="222409"/>
            <a:ext cx="5308282" cy="737711"/>
          </a:xfrm>
          <a:prstGeom prst="rect">
            <a:avLst/>
          </a:prstGeom>
        </p:spPr>
        <p:txBody>
          <a:bodyPr vert="horz"/>
          <a:lstStyle>
            <a:lvl1pPr marL="0" indent="0" algn="l">
              <a:lnSpc>
                <a:spcPct val="90000"/>
              </a:lnSpc>
              <a:buNone/>
              <a:defRPr sz="2400">
                <a:latin typeface="Arial Narrow" panose="020B0606020202030204"/>
                <a:cs typeface="Arial Narrow" panose="020B0606020202030204"/>
              </a:defRPr>
            </a:lvl1pPr>
          </a:lstStyle>
          <a:p>
            <a:pPr algn="l">
              <a:lnSpc>
                <a:spcPct val="90000"/>
              </a:lnSpc>
            </a:pP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CONTENT PAGE 2</a:t>
            </a:r>
            <a:br>
              <a:rPr lang="en-US" sz="2400" dirty="0" smtClean="0">
                <a:latin typeface="Arial Narrow" panose="020B0606020202030204"/>
                <a:cs typeface="Arial Narrow" panose="020B0606020202030204"/>
              </a:rPr>
            </a:br>
            <a:r>
              <a:rPr lang="en-US" sz="2400" dirty="0" smtClean="0">
                <a:latin typeface="Arial Narrow" panose="020B0606020202030204"/>
                <a:cs typeface="Arial Narrow" panose="020B0606020202030204"/>
              </a:rPr>
              <a:t>2 LINES (24pt Arial Narrow)</a:t>
            </a:r>
            <a:endParaRPr lang="en-US" sz="2400" dirty="0">
              <a:latin typeface="Arial Narrow" panose="020B0606020202030204"/>
              <a:cs typeface="Arial Narrow" panose="020B0606020202030204"/>
            </a:endParaRPr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77508" y="1438312"/>
            <a:ext cx="8288662" cy="30639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/>
                <a:cs typeface="Arial" panose="020B0604020202020204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14350"/>
            <a:ext cx="7543800" cy="29146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8/15/17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" y="4656582"/>
            <a:ext cx="4873869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429000"/>
            <a:ext cx="6781800" cy="12001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457201"/>
            <a:ext cx="3657600" cy="282549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57201"/>
            <a:ext cx="3657600" cy="2825496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48400" y="4656582"/>
            <a:ext cx="2133600" cy="273844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8/15/17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" y="4656582"/>
            <a:ext cx="4873869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20000" y="4265676"/>
            <a:ext cx="762000" cy="273844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339538"/>
            <a:ext cx="7055380" cy="105039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>
          <a:xfrm rot="5400000">
            <a:off x="7618815" y="1342996"/>
            <a:ext cx="742949" cy="228659"/>
          </a:xfrm>
          <a:prstGeom prst="rect">
            <a:avLst/>
          </a:prstGeom>
        </p:spPr>
        <p:txBody>
          <a:bodyPr/>
          <a:lstStyle/>
          <a:p>
            <a:endParaRPr lang="en-US" altLang="zh-C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 rot="5400000">
            <a:off x="6715810" y="2418946"/>
            <a:ext cx="2894846" cy="228660"/>
          </a:xfrm>
          <a:prstGeom prst="rect">
            <a:avLst/>
          </a:prstGeom>
        </p:spPr>
        <p:txBody>
          <a:bodyPr/>
          <a:lstStyle/>
          <a:p>
            <a:endParaRPr lang="en-US" altLang="zh-C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66432" y="221803"/>
            <a:ext cx="628813" cy="575765"/>
          </a:xfrm>
          <a:prstGeom prst="rect">
            <a:avLst/>
          </a:prstGeom>
        </p:spPr>
        <p:txBody>
          <a:bodyPr/>
          <a:lstStyle/>
          <a:p>
            <a:fld id="{6638C6F9-22DB-4DC0-A517-41D6B1F39C28}" type="slidenum">
              <a:rPr lang="zh-CN" altLang="en-US" smtClean="0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5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7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theme" Target="../theme/theme3.xml"/><Relationship Id="rId3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4.xml"/><Relationship Id="rId3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Relationship Id="rId9" Type="http://schemas.openxmlformats.org/officeDocument/2006/relationships/theme" Target="../theme/theme5.xml"/><Relationship Id="rId10" Type="http://schemas.openxmlformats.org/officeDocument/2006/relationships/image" Target="../media/image6.jpeg"/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760" y="4443026"/>
            <a:ext cx="1824988" cy="3242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4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8242344" y="4515757"/>
            <a:ext cx="1020535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5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95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95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5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rgbClr val="004E86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tx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s-1-widescreen-FINAL-6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5344704" y="261257"/>
            <a:ext cx="102053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MONASH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BUSINESS</a:t>
            </a:r>
          </a:p>
          <a:p>
            <a:r>
              <a:rPr lang="en-AU" sz="1400" b="0" i="0" u="none" strike="noStrike" kern="1200" baseline="0" dirty="0" smtClean="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+mn-cs"/>
              </a:rPr>
              <a:t>SCHOOL</a:t>
            </a:r>
            <a:endParaRPr lang="en-AU" sz="14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s-1-widescreen-FINAL-6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879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A7xjQLGGxeg" TargetMode="External"/><Relationship Id="rId4" Type="http://schemas.openxmlformats.org/officeDocument/2006/relationships/image" Target="../media/image9.png"/><Relationship Id="rId5" Type="http://schemas.openxmlformats.org/officeDocument/2006/relationships/hyperlink" Target="https://www.youtube.com/watch?v=5g_YsLR1wZo" TargetMode="External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.tiff"/><Relationship Id="rId3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4.png"/><Relationship Id="rId3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hyperlink" Target="https://www.youtube.com/watch?v=-sUKoKQlEC4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4" Type="http://schemas.openxmlformats.org/officeDocument/2006/relationships/image" Target="../media/image17.tiff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smtClean="0"/>
              <a:t>Will power and work motivation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smtClean="0"/>
              <a:t>JUN GU, PHD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097" y="232332"/>
            <a:ext cx="7055380" cy="1050398"/>
          </a:xfrm>
        </p:spPr>
        <p:txBody>
          <a:bodyPr/>
          <a:lstStyle/>
          <a:p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Will power and motivation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176574" y="1127280"/>
            <a:ext cx="8805298" cy="3820856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CA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Purpose: introduce the key concepts and theories that help you understand how people have strong will power and motivation at works (s</a:t>
            </a:r>
            <a:r>
              <a:rPr lang="en-A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elf-discipline</a:t>
            </a:r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, delayed gratification, self-control, </a:t>
            </a:r>
            <a:r>
              <a:rPr lang="en-AU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volition, etc.)</a:t>
            </a:r>
            <a:endParaRPr lang="en-CA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CA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Definition: t</a:t>
            </a:r>
            <a:r>
              <a:rPr lang="en-CA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en-CA" sz="2100" dirty="0">
                <a:latin typeface="Arial" panose="020B0604020202020204" pitchFamily="34" charset="0"/>
                <a:cs typeface="Arial" panose="020B0604020202020204" pitchFamily="34" charset="0"/>
              </a:rPr>
              <a:t>intensity, direction, and persistence of effort a person shows in reaching a goal:</a:t>
            </a:r>
          </a:p>
          <a:p>
            <a:pPr lvl="1"/>
            <a:r>
              <a:rPr lang="en-CA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Direction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: Where effort is channelled</a:t>
            </a:r>
          </a:p>
          <a:p>
            <a:pPr lvl="1"/>
            <a:r>
              <a:rPr lang="en-CA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: How hard a person tries</a:t>
            </a:r>
          </a:p>
          <a:p>
            <a:pPr lvl="1"/>
            <a:r>
              <a:rPr lang="en-CA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Persistence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: How long effort is maintained</a:t>
            </a:r>
          </a:p>
        </p:txBody>
      </p:sp>
      <p:pic>
        <p:nvPicPr>
          <p:cNvPr id="5" name="Picture 2" descr="http://www.mortylefkoe.com/wp-content/uploads/2014/07/bigstock-border-collie-dog-keeps-cake-o-07161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916" y="2841780"/>
            <a:ext cx="2647671" cy="1943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125" y="180975"/>
            <a:ext cx="6781800" cy="1200150"/>
          </a:xfrm>
        </p:spPr>
        <p:txBody>
          <a:bodyPr/>
          <a:lstStyle/>
          <a:p>
            <a:r>
              <a:rPr lang="en-AU" sz="32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Motivation practices and theories</a:t>
            </a:r>
            <a:endParaRPr lang="en-AU" sz="32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248" y="1144932"/>
            <a:ext cx="8935016" cy="3902531"/>
          </a:xfrm>
        </p:spPr>
        <p:txBody>
          <a:bodyPr numCol="2">
            <a:normAutofit/>
          </a:bodyPr>
          <a:lstStyle/>
          <a:p>
            <a:r>
              <a:rPr lang="en-US" alt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Theory X and Theory Y</a:t>
            </a:r>
          </a:p>
          <a:p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Self-regulation theory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Ego-depletion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Regulatory focus theory</a:t>
            </a:r>
          </a:p>
          <a:p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Goal setting theory</a:t>
            </a:r>
          </a:p>
          <a:p>
            <a:pPr lvl="1"/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Self-efficacy</a:t>
            </a:r>
          </a:p>
          <a:p>
            <a:pPr lvl="1"/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Goal </a:t>
            </a:r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orientation </a:t>
            </a:r>
          </a:p>
          <a:p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Expectancy </a:t>
            </a: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theory</a:t>
            </a:r>
          </a:p>
          <a:p>
            <a:endParaRPr lang="en-AU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AU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Equity theory</a:t>
            </a:r>
          </a:p>
          <a:p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Cognitive evaluation theory</a:t>
            </a:r>
          </a:p>
          <a:p>
            <a:r>
              <a:rPr lang="en-AU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Job characteristic </a:t>
            </a: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model</a:t>
            </a:r>
          </a:p>
          <a:p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Job satisfaction</a:t>
            </a:r>
          </a:p>
          <a:p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Organizational citizenship </a:t>
            </a:r>
            <a:r>
              <a:rPr lang="en-AU" sz="2000" dirty="0" err="1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behavior</a:t>
            </a:r>
            <a:endParaRPr lang="en-AU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Organizational </a:t>
            </a:r>
            <a:r>
              <a:rPr lang="en-AU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commitment</a:t>
            </a:r>
            <a:endParaRPr lang="en-AU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7331" y="3397051"/>
            <a:ext cx="4940790" cy="16504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188299" y="173162"/>
            <a:ext cx="5360116" cy="900113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Theory X and Theory Y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64704" y="985676"/>
            <a:ext cx="8867375" cy="350392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Theory X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Employees dislike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 and attempt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 avoid work</a:t>
            </a:r>
          </a:p>
          <a:p>
            <a:pPr lvl="1"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Employees must be coerced, controlled, or threatened with punishment if they are to perform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Theory Y 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Employees like to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work and are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creative, and seek responsibility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Employees can exercise self-direction and self-control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05682" y="3596343"/>
            <a:ext cx="1918511" cy="1433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 descr="http://www.office-furniture-resources.com/wp-content/uploads/2015/02/youtube_office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818" y="3596342"/>
            <a:ext cx="2222705" cy="143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57175"/>
            <a:ext cx="6781800" cy="1200150"/>
          </a:xfrm>
        </p:spPr>
        <p:txBody>
          <a:bodyPr/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elf-regulation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160" y="1146175"/>
            <a:ext cx="9070778" cy="3862070"/>
          </a:xfrm>
        </p:spPr>
        <p:txBody>
          <a:bodyPr>
            <a:normAutofit/>
          </a:bodyPr>
          <a:lstStyle/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 two-system framework</a:t>
            </a: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The cool system: cognitive, emotionally neutral, contemplative,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strategic</a:t>
            </a: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The hot system: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emotionality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passions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; Impulsive and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reflexive </a:t>
            </a:r>
          </a:p>
          <a:p>
            <a:pPr lvl="0"/>
            <a:r>
              <a:rPr lang="en-US" altLang="en-AU" sz="2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Self-regulation </a:t>
            </a: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is the process where you refrain from impulsive tendencies and choose to behave rationally (e.g., choose long-term benefit, choose delayed gratification, etc.)</a:t>
            </a:r>
          </a:p>
          <a:p>
            <a:endParaRPr lang="en-A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896" y="3159410"/>
            <a:ext cx="1721594" cy="1721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6700" y="3159411"/>
            <a:ext cx="1824205" cy="1721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47650"/>
            <a:ext cx="6781800" cy="1200150"/>
          </a:xfrm>
        </p:spPr>
        <p:txBody>
          <a:bodyPr/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Ego-depletion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841" y="1100630"/>
            <a:ext cx="8845462" cy="3884843"/>
          </a:xfrm>
        </p:spPr>
        <p:txBody>
          <a:bodyPr>
            <a:noAutofit/>
          </a:bodyPr>
          <a:lstStyle/>
          <a:p>
            <a:pPr lvl="0"/>
            <a:r>
              <a:rPr lang="en-US" altLang="en-AU" sz="2055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Ego 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depletion: our s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elf-regulation 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ability (i.e., will power) 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resembles a muscle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and 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exerting self-regulation consumes resources 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and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reduc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the amount of </a:t>
            </a:r>
            <a:r>
              <a:rPr lang="en-US" alt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resources</a:t>
            </a:r>
            <a:r>
              <a:rPr lang="en-AU" sz="205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available for subsequent self-control efforts. </a:t>
            </a:r>
            <a:endParaRPr lang="en-AU" sz="2055" dirty="0" smtClean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0"/>
            <a:r>
              <a:rPr lang="en-AU" sz="2055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Example: workout before a demanding quiz might impair performance</a:t>
            </a:r>
          </a:p>
          <a:p>
            <a:pPr lvl="0"/>
            <a:r>
              <a:rPr lang="en-US" altLang="en-AU" sz="2055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Self-regulation processes that might deplete you:</a:t>
            </a:r>
          </a:p>
          <a:p>
            <a:pPr lvl="1"/>
            <a:r>
              <a:rPr lang="en-AU" sz="179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Coping with stress</a:t>
            </a:r>
            <a:endParaRPr lang="en-AU" sz="17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179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Regulating negative affect</a:t>
            </a:r>
            <a:endParaRPr lang="en-AU" sz="17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179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Resisting temptations</a:t>
            </a:r>
            <a:endParaRPr lang="en-AU" sz="17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179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…</a:t>
            </a:r>
            <a:endParaRPr lang="en-AU" sz="179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AU" sz="205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947" y="2993455"/>
            <a:ext cx="2549785" cy="19920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179302"/>
            <a:ext cx="6781800" cy="1200150"/>
          </a:xfrm>
        </p:spPr>
        <p:txBody>
          <a:bodyPr/>
          <a:lstStyle/>
          <a:p>
            <a:r>
              <a:rPr lang="en-AU" dirty="0">
                <a:latin typeface="Arial" panose="020B0604020202020204" pitchFamily="34" charset="0"/>
                <a:cs typeface="Arial" panose="020B0604020202020204" pitchFamily="34" charset="0"/>
              </a:rPr>
              <a:t>Productivity tricks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47825"/>
            <a:ext cx="7543800" cy="2914650"/>
          </a:xfrm>
        </p:spPr>
        <p:txBody>
          <a:bodyPr/>
          <a:lstStyle/>
          <a:p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Pomodoro technique</a:t>
            </a:r>
          </a:p>
          <a:p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</a:rPr>
              <a:t>Don’t break the chain!</a:t>
            </a:r>
          </a:p>
        </p:txBody>
      </p:sp>
      <p:pic>
        <p:nvPicPr>
          <p:cNvPr id="1026" name="Picture 2" descr="http://pomodorotechnique.com/wp-content/themes/pomodoro/img/logos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078" y="1388977"/>
            <a:ext cx="1857375" cy="1528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karenkavett.com/dont_break_chain_2015/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767" y="3588880"/>
            <a:ext cx="2043997" cy="136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38125"/>
            <a:ext cx="6781800" cy="1200150"/>
          </a:xfrm>
        </p:spPr>
        <p:txBody>
          <a:bodyPr/>
          <a:lstStyle/>
          <a:p>
            <a:r>
              <a:rPr lang="en-AU" dirty="0">
                <a:latin typeface="Arial" panose="020B0604020202020204" pitchFamily="34" charset="0"/>
              </a:rPr>
              <a:t>Regulatory focus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150" y="1188085"/>
            <a:ext cx="8883650" cy="3968115"/>
          </a:xfrm>
        </p:spPr>
        <p:txBody>
          <a:bodyPr>
            <a:normAutofit/>
          </a:bodyPr>
          <a:lstStyle/>
          <a:p>
            <a:r>
              <a:rPr lang="en-AU" sz="2400" dirty="0">
                <a:latin typeface="Arial" panose="020B0604020202020204" pitchFamily="34" charset="0"/>
              </a:rPr>
              <a:t>We approach </a:t>
            </a:r>
            <a:r>
              <a:rPr lang="en-US" altLang="en-AU" sz="2400" dirty="0">
                <a:latin typeface="Arial" panose="020B0604020202020204" pitchFamily="34" charset="0"/>
              </a:rPr>
              <a:t>a goal</a:t>
            </a:r>
            <a:r>
              <a:rPr lang="en-AU" sz="2400" dirty="0">
                <a:latin typeface="Arial" panose="020B0604020202020204" pitchFamily="34" charset="0"/>
              </a:rPr>
              <a:t> in two distinct ways</a:t>
            </a:r>
          </a:p>
          <a:p>
            <a:pPr lvl="1"/>
            <a:r>
              <a:rPr lang="en-AU" sz="2100" dirty="0">
                <a:latin typeface="Arial" panose="020B0604020202020204" pitchFamily="34" charset="0"/>
              </a:rPr>
              <a:t>Promotion focus: emphasizing </a:t>
            </a:r>
            <a:r>
              <a:rPr lang="en-US" sz="2100" dirty="0">
                <a:latin typeface="Arial" panose="020B0604020202020204" pitchFamily="34" charset="0"/>
              </a:rPr>
              <a:t>growth and opportunity and the pursuit of positive outcomes</a:t>
            </a:r>
            <a:endParaRPr lang="en-AU" sz="2100" dirty="0">
              <a:latin typeface="Arial" panose="020B0604020202020204" pitchFamily="34" charset="0"/>
            </a:endParaRPr>
          </a:p>
          <a:p>
            <a:pPr lvl="1"/>
            <a:r>
              <a:rPr lang="en-AU" sz="2100" dirty="0">
                <a:latin typeface="Arial" panose="020B0604020202020204" pitchFamily="34" charset="0"/>
              </a:rPr>
              <a:t>Prevention focus: emphasizing</a:t>
            </a:r>
            <a:r>
              <a:rPr lang="en-US" sz="2100" dirty="0">
                <a:latin typeface="Arial" panose="020B0604020202020204" pitchFamily="34" charset="0"/>
              </a:rPr>
              <a:t> safety and security and the minimization of negative outcomes</a:t>
            </a:r>
          </a:p>
          <a:p>
            <a:pPr lvl="0"/>
            <a:r>
              <a:rPr lang="en-AU" sz="24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Regulatory focus has been shown to influence a wide variety of outcomes</a:t>
            </a: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Decision-making</a:t>
            </a:r>
            <a:endParaRPr lang="en-A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Social interaction</a:t>
            </a:r>
            <a:endParaRPr lang="en-AU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AU" sz="21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Negotiation outcomes</a:t>
            </a:r>
            <a:endParaRPr lang="en-AU" sz="21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142101"/>
            <a:ext cx="6781800" cy="1200150"/>
          </a:xfrm>
        </p:spPr>
        <p:txBody>
          <a:bodyPr/>
          <a:lstStyle/>
          <a:p>
            <a:r>
              <a:rPr lang="en-A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Promotion vs. prevention focus</a:t>
            </a:r>
            <a:endParaRPr lang="en-A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11250"/>
            <a:ext cx="9023350" cy="4032250"/>
          </a:xfrm>
        </p:spPr>
        <p:txBody>
          <a:bodyPr>
            <a:noAutofit/>
          </a:bodyPr>
          <a:lstStyle/>
          <a:p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Individuals with a promotion focus tend to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Focus on their ideals and aspirations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Sensitive toward positive outcomes or progress toward the goal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See a “gain” as success and a “non-gain” as failure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Strategies: strive for gains, insure against errors of omission</a:t>
            </a:r>
          </a:p>
          <a:p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Individuals with a prevention focus tend to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Focus on their duties and obligations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Sensitive toward negative outcomes or setbacks toward the goal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See a “non-loss” as success and a “loss” as failure</a:t>
            </a:r>
          </a:p>
          <a:p>
            <a:pPr lvl="1"/>
            <a:r>
              <a:rPr lang="en-AU" sz="1900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Strategies: correctly reject losses, insure against errors of commission</a:t>
            </a:r>
            <a:endParaRPr lang="en-AU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828675" y="28575"/>
            <a:ext cx="6781800" cy="12001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Goal-Setting Theory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idx="1"/>
          </p:nvPr>
        </p:nvSpPr>
        <p:spPr>
          <a:xfrm>
            <a:off x="319405" y="1228725"/>
            <a:ext cx="8651240" cy="3834765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Thesis: specific and difficult goals together with feedback lead to higher performance.</a:t>
            </a:r>
          </a:p>
          <a:p>
            <a:pPr lvl="1"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Specific goals (vs. do your best) increase performance.</a:t>
            </a:r>
            <a:endParaRPr lang="en-US" sz="175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Difficult goals, when accepted, result in higher performance than do easy goals.</a:t>
            </a:r>
          </a:p>
          <a:p>
            <a:pPr lvl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Feedback leads to higher performance than does non-feedback.</a:t>
            </a:r>
          </a:p>
          <a:p>
            <a:pPr eaLnBrk="1" hangingPunct="1"/>
            <a:r>
              <a:rPr lang="en-US" sz="228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For goals to be effective, they should be </a:t>
            </a:r>
            <a:r>
              <a:rPr lang="en-US" sz="2285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SMART</a:t>
            </a:r>
            <a:r>
              <a:rPr lang="en-US" sz="228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:</a:t>
            </a:r>
            <a:endParaRPr lang="en-US" sz="228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pecific,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easurable,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ttainable,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esults Oriented,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ime bound 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en-US" sz="2285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eaLnBrk="1" hangingPunct="1"/>
            <a:endParaRPr lang="en-US" sz="20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6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66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66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66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6750" y="190500"/>
            <a:ext cx="6781800" cy="120015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Self-efficacy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610" y="1390650"/>
            <a:ext cx="8881745" cy="372808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 individual’s belief that he or she is capable of performing a task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From social cognitive theory and social learning theory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High self-efficacy will help employees accomplish goals more successfully</a:t>
            </a:r>
          </a:p>
          <a:p>
            <a:pPr>
              <a:lnSpc>
                <a:spcPct val="9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Four ways to effectively increase one’s self efficacy</a:t>
            </a:r>
          </a:p>
          <a:p>
            <a:pPr lvl="1">
              <a:lnSpc>
                <a:spcPct val="90000"/>
              </a:lnSpc>
            </a:pP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  <a:hlinkClick r:id="rId2" action="ppaction://hlinkfile"/>
              </a:rPr>
              <a:t>Enactive Mastery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en-CA" sz="1800" dirty="0">
                <a:latin typeface="Arial" panose="020B0604020202020204" pitchFamily="34" charset="0"/>
                <a:cs typeface="Arial" panose="020B0604020202020204" pitchFamily="34" charset="0"/>
              </a:rPr>
              <a:t>Practicing and g</a:t>
            </a: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aining relevant experience</a:t>
            </a:r>
          </a:p>
          <a:p>
            <a:pPr lvl="1">
              <a:lnSpc>
                <a:spcPct val="90000"/>
              </a:lnSpc>
            </a:pP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Vicarious Modelling: Confidence gained by seeing someone else perform the task successfully.</a:t>
            </a:r>
          </a:p>
          <a:p>
            <a:pPr lvl="1">
              <a:lnSpc>
                <a:spcPct val="90000"/>
              </a:lnSpc>
            </a:pP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Verbal Persuasion: Confidence gained because someone convinces you that you have the necessary skills to succeed.</a:t>
            </a:r>
          </a:p>
          <a:p>
            <a:pPr lvl="1">
              <a:lnSpc>
                <a:spcPct val="90000"/>
              </a:lnSpc>
            </a:pPr>
            <a:r>
              <a:rPr lang="en-CA" sz="1800" dirty="0">
                <a:latin typeface="Arial" panose="020B0604020202020204" pitchFamily="34" charset="0"/>
                <a:cs typeface="Arial" panose="020B0604020202020204" pitchFamily="34" charset="0"/>
              </a:rPr>
              <a:t>Arousal: An energized state can drive a person to complete the task.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5" y="246161"/>
            <a:ext cx="6781800" cy="1200150"/>
          </a:xfrm>
        </p:spPr>
        <p:txBody>
          <a:bodyPr/>
          <a:lstStyle/>
          <a:p>
            <a:r>
              <a:rPr lang="en-AU" altLang="zh-CN" dirty="0">
                <a:latin typeface="Arial" panose="020B0604020202020204" pitchFamily="34" charset="0"/>
                <a:cs typeface="Arial" panose="020B0604020202020204" pitchFamily="34" charset="0"/>
              </a:rPr>
              <a:t>Goal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orientation</a:t>
            </a:r>
            <a:endParaRPr lang="en-A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979" y="1251150"/>
            <a:ext cx="8917021" cy="3800748"/>
          </a:xfrm>
        </p:spPr>
        <p:txBody>
          <a:bodyPr>
            <a:noAutofit/>
          </a:bodyPr>
          <a:lstStyle/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Learning goal orientation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: see the task as an opportunity to acquire new skills and knowledge </a:t>
            </a:r>
          </a:p>
          <a:p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Performance goal orientation</a:t>
            </a: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: focus on demonstrating performance to prove competence and avoid </a:t>
            </a:r>
            <a:r>
              <a:rPr lang="en-A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failure</a:t>
            </a:r>
          </a:p>
          <a:p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Compared to a performance goal orientation, a learning goal orientation leads to</a:t>
            </a:r>
          </a:p>
          <a:p>
            <a:pPr lvl="1"/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More motivational beliefs </a:t>
            </a:r>
          </a:p>
          <a:p>
            <a:pPr lvl="1"/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Higher self-efficacy</a:t>
            </a:r>
          </a:p>
          <a:p>
            <a:pPr lvl="1"/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Less task anxiety</a:t>
            </a:r>
          </a:p>
          <a:p>
            <a:pPr lvl="1"/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More effort</a:t>
            </a:r>
          </a:p>
          <a:p>
            <a:pPr lvl="1"/>
            <a:r>
              <a:rPr lang="en-AU" sz="1800" dirty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lang="en-AU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</a:t>
            </a:r>
            <a:endParaRPr lang="en-AU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09550"/>
            <a:ext cx="6781800" cy="1200150"/>
          </a:xfrm>
        </p:spPr>
        <p:txBody>
          <a:bodyPr/>
          <a:lstStyle/>
          <a:p>
            <a:pPr eaLnBrk="1" hangingPunct="1"/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Expectancy Theory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207524" y="1167595"/>
            <a:ext cx="8748408" cy="378702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One’s motivation to engage in a task is dependent on three critical conditions. The motivation is high only when ALL three are satisfied.</a:t>
            </a:r>
          </a:p>
          <a:p>
            <a:pPr>
              <a:lnSpc>
                <a:spcPct val="90000"/>
              </a:lnSpc>
            </a:pP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Expectance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: belief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that exerting a certain amount of effort will lead to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the desired performance level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Instrumentality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belief that performing at a particular level will lead to certain reward from the organization</a:t>
            </a:r>
          </a:p>
          <a:p>
            <a:pPr>
              <a:lnSpc>
                <a:spcPct val="90000"/>
              </a:lnSpc>
            </a:pP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Valence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estimate of the extent to which organizational rewards can satisfy one’s needs or are attractive to the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individual</a:t>
            </a:r>
          </a:p>
          <a:p>
            <a:pPr>
              <a:lnSpc>
                <a:spcPct val="90000"/>
              </a:lnSpc>
            </a:pP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“I will offer you $100,000,000 if you can memorize the Oxford English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ictionary by tomorrow morning”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Why is this offer not motivating to you?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2000"/>
                                        <p:tgtEl>
                                          <p:spTgt spid="225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Increasing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expectancy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142672" y="1308498"/>
            <a:ext cx="8028562" cy="3563540"/>
          </a:xfrm>
          <a:prstGeom prst="rect">
            <a:avLst/>
          </a:prstGeom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5621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1981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438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895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352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10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Expectance</a:t>
            </a:r>
            <a:endParaRPr lang="en-US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Skills &amp; training</a:t>
            </a: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easonable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goals and tasks</a:t>
            </a:r>
          </a:p>
          <a:p>
            <a:pPr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Instrumentality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Recognize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performance, deliver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reward as promised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 employees’ trust that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good performance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will be rewarded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Valence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Analyze what employees truly need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Customize reward for employees with different needs</a:t>
            </a:r>
          </a:p>
          <a:p>
            <a:pPr lvl="1">
              <a:lnSpc>
                <a:spcPct val="90000"/>
              </a:lnSpc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225" y="193484"/>
            <a:ext cx="7055380" cy="1050398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Equity theory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1016136"/>
            <a:ext cx="8942962" cy="726659"/>
          </a:xfrm>
          <a:prstGeom prst="rect">
            <a:avLst/>
          </a:prstGeom>
        </p:spPr>
        <p:txBody>
          <a:bodyPr/>
          <a:lstStyle/>
          <a:p>
            <a:pPr marL="342900" indent="-342900" defTabSz="6858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Employees compare the inputs they invest in a job and the outcomes they receive from the job to the inputs and outcomes of other </a:t>
            </a:r>
            <a:r>
              <a:rPr lang="en-US" sz="2000" dirty="0" smtClean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workers</a:t>
            </a:r>
          </a:p>
          <a:p>
            <a:pPr marL="342900" indent="-342900" defTabSz="6858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6858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6858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2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defTabSz="6858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endParaRPr lang="en-US" sz="2000" dirty="0" smtClean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257175" indent="-257175" defTabSz="6858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en-US" sz="2700" dirty="0"/>
          </a:p>
          <a:p>
            <a:pPr marL="257175" indent="-257175" defTabSz="6858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endParaRPr lang="en-US" sz="2400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2206488" y="2627668"/>
            <a:ext cx="14287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</a:ln>
          <a:effectLst/>
        </p:spPr>
        <p:txBody>
          <a:bodyPr wrap="none"/>
          <a:lstStyle/>
          <a:p>
            <a:endParaRPr lang="en-US" sz="135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5466467" y="2627668"/>
            <a:ext cx="14287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</a:ln>
          <a:effectLst/>
        </p:spPr>
        <p:txBody>
          <a:bodyPr wrap="none"/>
          <a:lstStyle/>
          <a:p>
            <a:endParaRPr lang="en-US" sz="135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714350" y="1781252"/>
            <a:ext cx="574003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060168" y="1742795"/>
            <a:ext cx="2000250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eaLnBrk="1" hangingPunct="1"/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</a:t>
            </a:r>
            <a:r>
              <a:rPr lang="en-US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co-worker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763142" y="2086058"/>
            <a:ext cx="2531590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erformance Very </a:t>
            </a: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4985643" y="2097719"/>
            <a:ext cx="2390398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Performance medium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2492239" y="2797927"/>
            <a:ext cx="1018227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$65,000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5671728" y="2797927"/>
            <a:ext cx="1018227" cy="36933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$85,000</a:t>
            </a: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67834" y="3110283"/>
            <a:ext cx="8998345" cy="1883249"/>
          </a:xfrm>
          <a:prstGeom prst="rect">
            <a:avLst/>
          </a:prstGeom>
        </p:spPr>
        <p:txBody>
          <a:bodyPr numCol="2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Response to inequity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Ask for more reward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Reduce her effort in the job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Adjust perception of self performance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Adjust perception of co-worker performance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Choose a different co-worker to compare with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Quit the job</a:t>
            </a:r>
            <a:endParaRPr lang="en-US" sz="18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2"/>
          <p:cNvSpPr>
            <a:spLocks noGrp="1" noChangeArrowheads="1"/>
          </p:cNvSpPr>
          <p:nvPr>
            <p:ph type="title"/>
          </p:nvPr>
        </p:nvSpPr>
        <p:spPr>
          <a:xfrm>
            <a:off x="695325" y="123825"/>
            <a:ext cx="6781800" cy="1200150"/>
          </a:xfrm>
        </p:spPr>
        <p:txBody>
          <a:bodyPr/>
          <a:lstStyle/>
          <a:p>
            <a:pPr eaLnBrk="1" hangingPunct="1"/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Cognitive Evaluation Theory</a:t>
            </a:r>
            <a:endParaRPr lang="en-CA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012" name="Rectangle 3"/>
          <p:cNvSpPr>
            <a:spLocks noGrp="1" noChangeArrowheads="1"/>
          </p:cNvSpPr>
          <p:nvPr>
            <p:ph idx="1"/>
          </p:nvPr>
        </p:nvSpPr>
        <p:spPr>
          <a:xfrm>
            <a:off x="108585" y="1076960"/>
            <a:ext cx="8926830" cy="3991610"/>
          </a:xfrm>
        </p:spPr>
        <p:txBody>
          <a:bodyPr>
            <a:noAutofit/>
          </a:bodyPr>
          <a:lstStyle/>
          <a:p>
            <a:pPr eaLnBrk="1" hangingPunct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Intrinsic Motivators: A person’s internal desire to do something, due to such things as interest, challenge, and personal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satisfaction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Experience of intrinsic motivation: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Sense of choice, sense of competence, sense of meaningfulness, sense of progress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Extrinsic Motivators: Motivation that comes from outside the person, such as pay, bonuses, and other tangible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rewards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1" hangingPunct="1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The introduction of extrinsic rewards for work effort that was previously rewarded intrinsically will tend to decrease an employee's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motivation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lvl="1" eaLnBrk="1" hangingPunct="1"/>
            <a:r>
              <a:rPr lang="en-US" sz="1925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e.g., artists paint to live vs. artists live to paint</a:t>
            </a:r>
          </a:p>
          <a:p>
            <a:pPr lvl="0" eaLnBrk="1" hangingPunct="1"/>
            <a:endParaRPr lang="en-US" sz="24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30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30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30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30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0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75"/>
            <a:ext cx="6781800" cy="12001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panose="020B0604020202020204" pitchFamily="34" charset="0"/>
              </a:rPr>
              <a:t>Job d</a:t>
            </a:r>
            <a:r>
              <a:rPr lang="en-US" dirty="0" smtClean="0">
                <a:latin typeface="Arial" panose="020B0604020202020204" pitchFamily="34" charset="0"/>
              </a:rPr>
              <a:t>esign</a:t>
            </a: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23556" name="Rectangle 3"/>
          <p:cNvSpPr>
            <a:spLocks noGrp="1" noChangeArrowheads="1"/>
          </p:cNvSpPr>
          <p:nvPr>
            <p:ph idx="1"/>
          </p:nvPr>
        </p:nvSpPr>
        <p:spPr>
          <a:xfrm>
            <a:off x="-26670" y="1100455"/>
            <a:ext cx="9196705" cy="3909060"/>
          </a:xfrm>
        </p:spPr>
        <p:txBody>
          <a:bodyPr>
            <a:noAutofit/>
          </a:bodyPr>
          <a:lstStyle/>
          <a:p>
            <a:pPr eaLnBrk="1" hangingPunct="1"/>
            <a:r>
              <a:rPr lang="en-US" sz="2200" dirty="0" smtClean="0">
                <a:latin typeface="Arial" panose="020B0604020202020204" pitchFamily="34" charset="0"/>
              </a:rPr>
              <a:t>Job </a:t>
            </a:r>
            <a:r>
              <a:rPr lang="en-US" sz="2200" dirty="0">
                <a:latin typeface="Arial" panose="020B0604020202020204" pitchFamily="34" charset="0"/>
              </a:rPr>
              <a:t>Characteristic Model (JCM) identifies five core job dimensions </a:t>
            </a:r>
            <a:r>
              <a:rPr lang="en-US" sz="2200" dirty="0" smtClean="0">
                <a:latin typeface="Arial" panose="020B0604020202020204" pitchFamily="34" charset="0"/>
              </a:rPr>
              <a:t>of a job position and </a:t>
            </a:r>
            <a:r>
              <a:rPr lang="en-US" sz="2200" dirty="0">
                <a:latin typeface="Arial" panose="020B0604020202020204" pitchFamily="34" charset="0"/>
              </a:rPr>
              <a:t>their relationship to personal and work outcomes.</a:t>
            </a:r>
          </a:p>
          <a:p>
            <a:pPr lvl="1" eaLnBrk="1" hangingPunct="1"/>
            <a:r>
              <a:rPr lang="en-US" sz="2000" i="1" dirty="0">
                <a:latin typeface="Arial" panose="020B0604020202020204" pitchFamily="34" charset="0"/>
              </a:rPr>
              <a:t>Skill Variety</a:t>
            </a:r>
            <a:r>
              <a:rPr lang="en-US" sz="2000" dirty="0">
                <a:latin typeface="Arial" panose="020B0604020202020204" pitchFamily="34" charset="0"/>
              </a:rPr>
              <a:t>: the scope of skills involved in the job (e.g., CEO vs. cashier)</a:t>
            </a:r>
          </a:p>
          <a:p>
            <a:pPr lvl="1" eaLnBrk="1" hangingPunct="1"/>
            <a:r>
              <a:rPr lang="en-US" sz="2000" i="1" dirty="0">
                <a:latin typeface="Arial" panose="020B0604020202020204" pitchFamily="34" charset="0"/>
              </a:rPr>
              <a:t>Task Identity</a:t>
            </a:r>
            <a:r>
              <a:rPr lang="en-US" sz="2000" dirty="0">
                <a:latin typeface="Arial" panose="020B0604020202020204" pitchFamily="34" charset="0"/>
              </a:rPr>
              <a:t>: the extent to which one is involved in all parts of an end product (e.g., making a whole table vs. making table legs only)  </a:t>
            </a:r>
          </a:p>
          <a:p>
            <a:pPr lvl="1" eaLnBrk="1" hangingPunct="1"/>
            <a:r>
              <a:rPr lang="en-US" sz="2000" i="1" dirty="0">
                <a:latin typeface="Arial" panose="020B0604020202020204" pitchFamily="34" charset="0"/>
              </a:rPr>
              <a:t>Task Significance</a:t>
            </a:r>
            <a:r>
              <a:rPr lang="en-US" sz="2000" dirty="0">
                <a:latin typeface="Arial" panose="020B0604020202020204" pitchFamily="34" charset="0"/>
              </a:rPr>
              <a:t>: the meaningfulness of the job (e.g., capturing murders and major criminals vs. giving out parking tickets)</a:t>
            </a:r>
          </a:p>
          <a:p>
            <a:pPr lvl="1" eaLnBrk="1" hangingPunct="1"/>
            <a:r>
              <a:rPr lang="en-US" sz="2000" i="1" dirty="0">
                <a:latin typeface="Arial" panose="020B0604020202020204" pitchFamily="34" charset="0"/>
              </a:rPr>
              <a:t>Autonomy</a:t>
            </a:r>
            <a:r>
              <a:rPr lang="en-US" sz="2000" dirty="0">
                <a:latin typeface="Arial" panose="020B0604020202020204" pitchFamily="34" charset="0"/>
              </a:rPr>
              <a:t>: the amount of freedom one has while on the job (e.g., writing a manuscript from home vs. serving in a restaurant)</a:t>
            </a:r>
          </a:p>
          <a:p>
            <a:pPr lvl="1" eaLnBrk="1" hangingPunct="1"/>
            <a:r>
              <a:rPr lang="en-US" sz="2000" i="1" dirty="0">
                <a:latin typeface="Arial" panose="020B0604020202020204" pitchFamily="34" charset="0"/>
              </a:rPr>
              <a:t>Feedback</a:t>
            </a:r>
            <a:r>
              <a:rPr lang="en-US" sz="2000" dirty="0">
                <a:latin typeface="Arial" panose="020B0604020202020204" pitchFamily="34" charset="0"/>
              </a:rPr>
              <a:t>: the amount of feedback one receives when doing the job.</a:t>
            </a:r>
            <a:endParaRPr lang="zh-CN" altLang="en-US" sz="20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35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5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235" y="3930650"/>
            <a:ext cx="4641850" cy="875821"/>
          </a:xfrm>
          <a:prstGeom prst="rect">
            <a:avLst/>
          </a:prstGeo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2875"/>
            <a:ext cx="6781800" cy="1200150"/>
          </a:xfrm>
        </p:spPr>
        <p:txBody>
          <a:bodyPr/>
          <a:lstStyle/>
          <a:p>
            <a:pPr eaLnBrk="1" hangingPunct="1"/>
            <a:r>
              <a:rPr lang="en-US" dirty="0">
                <a:latin typeface="Arial" panose="020B0604020202020204" pitchFamily="34" charset="0"/>
              </a:rPr>
              <a:t>Job d</a:t>
            </a:r>
            <a:r>
              <a:rPr lang="en-US" dirty="0" smtClean="0">
                <a:latin typeface="Arial" panose="020B0604020202020204" pitchFamily="34" charset="0"/>
              </a:rPr>
              <a:t>esign</a:t>
            </a:r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235" y="1216959"/>
            <a:ext cx="4613275" cy="2713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298450" y="131445"/>
            <a:ext cx="7160895" cy="120015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Results of work motivation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241935" y="1214120"/>
            <a:ext cx="8806815" cy="388048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Job Satisfaction: one's general attitude toward her job</a:t>
            </a:r>
          </a:p>
          <a:p>
            <a:pPr eaLnBrk="1" hangingPunct="1">
              <a:lnSpc>
                <a:spcPct val="9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Key sources of Job Satisfaction</a:t>
            </a:r>
          </a:p>
          <a:p>
            <a:pPr lvl="1" eaLnBrk="1" hangingPunct="1">
              <a:lnSpc>
                <a:spcPct val="9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Work itself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pay and 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advancement</a:t>
            </a:r>
            <a:r>
              <a:rPr lang="en-US" altLang="en-CA" sz="2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upervision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co-workers</a:t>
            </a:r>
          </a:p>
          <a:p>
            <a:pPr eaLnBrk="1" hangingPunct="1">
              <a:lnSpc>
                <a:spcPct val="9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Enjoying the work itself is almost always most strongly correlated with high levels of job 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satisfaction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>
              <a:lnSpc>
                <a:spcPct val="90000"/>
              </a:lnSpc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Once a person reaches the level of comfortable living the relationship between pay and satisfaction virtually </a:t>
            </a:r>
            <a:r>
              <a:rPr lang="en-CA" sz="200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disappears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eaLnBrk="1" hangingPunct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Satisfaction affects:</a:t>
            </a:r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eaLnBrk="1" hangingPunct="1"/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Individual productivity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o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rganizational productivity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</a:t>
            </a:r>
            <a:r>
              <a:rPr lang="en-US" altLang="en-CA" sz="2000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</a:t>
            </a:r>
            <a:r>
              <a:rPr lang="en-CA" sz="2000" i="1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rganizational citizenship behaviour</a:t>
            </a:r>
            <a:r>
              <a:rPr lang="en-US" alt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c</a:t>
            </a: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ustomer satisfaction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150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2150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2150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8994" y="264782"/>
            <a:ext cx="7359816" cy="1200150"/>
          </a:xfrm>
        </p:spPr>
        <p:txBody>
          <a:bodyPr>
            <a:noAutofit/>
          </a:bodyPr>
          <a:lstStyle/>
          <a:p>
            <a:r>
              <a:rPr lang="en-AU" sz="2700" dirty="0">
                <a:latin typeface="Arial" panose="020B0604020202020204" pitchFamily="34" charset="0"/>
                <a:cs typeface="Arial" panose="020B0604020202020204" pitchFamily="34" charset="0"/>
              </a:rPr>
              <a:t>Organisational Citizenship Behaviour (OCB)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994" y="1114022"/>
            <a:ext cx="8988088" cy="3780420"/>
          </a:xfrm>
        </p:spPr>
        <p:txBody>
          <a:bodyPr>
            <a:norm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oluntary, informal behaviour</a:t>
            </a:r>
            <a:r>
              <a:rPr lang="en-US" altLang="en-AU" sz="22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 that contribute to organisational effectiveness</a:t>
            </a:r>
            <a:r>
              <a:rPr lang="en-US" altLang="en-AU" sz="2200" dirty="0">
                <a:latin typeface="Arial" panose="020B0604020202020204" pitchFamily="34" charset="0"/>
                <a:cs typeface="Arial" panose="020B0604020202020204" pitchFamily="34" charset="0"/>
              </a:rPr>
              <a:t>, but are not </a:t>
            </a:r>
            <a:r>
              <a:rPr lang="en-AU" sz="2200" dirty="0">
                <a:latin typeface="Arial" panose="020B0604020202020204" pitchFamily="34" charset="0"/>
                <a:cs typeface="Arial" panose="020B0604020202020204" pitchFamily="34" charset="0"/>
              </a:rPr>
              <a:t>rewarded or detected by formal performance evaluation systems.</a:t>
            </a:r>
          </a:p>
          <a:p>
            <a:pPr lvl="1"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Altruism (e.g., helping a co-worker with her work tasks)</a:t>
            </a:r>
          </a:p>
          <a:p>
            <a:pPr lvl="1"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Courtesy (e.g., being friendly and considerate toward coworkers)</a:t>
            </a:r>
          </a:p>
          <a:p>
            <a:pPr lvl="1"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</a:rPr>
              <a:t>Sportmanship (e.g., exhibit no negative beahvior when something at work doesn't go as planned)</a:t>
            </a:r>
          </a:p>
          <a:p>
            <a:pPr lvl="1"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Conscientiousness (e.g., show more self-descipline than what's required at work)</a:t>
            </a:r>
          </a:p>
          <a:p>
            <a:pPr lvl="1" fontAlgn="auto">
              <a:lnSpc>
                <a:spcPct val="100000"/>
              </a:lnSpc>
              <a:spcBef>
                <a:spcPts val="0"/>
              </a:spcBef>
            </a:pPr>
            <a:r>
              <a:rPr lang="en-US" altLang="en-AU" sz="2000" dirty="0">
                <a:latin typeface="Arial" panose="020B0604020202020204" pitchFamily="34" charset="0"/>
                <a:cs typeface="Arial" panose="020B0604020202020204" pitchFamily="34" charset="0"/>
              </a:rPr>
              <a:t>Civiv virtue (e.g., support a good image of the organization even outside work)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</a:pPr>
            <a:endParaRPr lang="en-A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20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611307" y="224602"/>
            <a:ext cx="6781800" cy="12001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700" dirty="0">
                <a:latin typeface="Arial" panose="020B0604020202020204" pitchFamily="34" charset="0"/>
              </a:rPr>
              <a:t>When job satisfaction is low</a:t>
            </a:r>
          </a:p>
        </p:txBody>
      </p:sp>
      <p:grpSp>
        <p:nvGrpSpPr>
          <p:cNvPr id="25605" name="Group 5"/>
          <p:cNvGrpSpPr/>
          <p:nvPr/>
        </p:nvGrpSpPr>
        <p:grpSpPr bwMode="auto">
          <a:xfrm>
            <a:off x="2809875" y="2357755"/>
            <a:ext cx="3756660" cy="2306320"/>
            <a:chOff x="1835" y="1731"/>
            <a:chExt cx="2109" cy="1451"/>
          </a:xfrm>
        </p:grpSpPr>
        <p:sp>
          <p:nvSpPr>
            <p:cNvPr id="25608" name="Line 6"/>
            <p:cNvSpPr>
              <a:spLocks noChangeShapeType="1"/>
            </p:cNvSpPr>
            <p:nvPr/>
          </p:nvSpPr>
          <p:spPr bwMode="auto">
            <a:xfrm>
              <a:off x="3909" y="3181"/>
              <a:ext cx="1" cy="1"/>
            </a:xfrm>
            <a:prstGeom prst="line">
              <a:avLst/>
            </a:prstGeom>
            <a:noFill/>
            <a:ln w="14288">
              <a:solidFill>
                <a:srgbClr val="C0C0DD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09" name="Freeform 7"/>
            <p:cNvSpPr>
              <a:spLocks noEditPoints="1"/>
            </p:cNvSpPr>
            <p:nvPr/>
          </p:nvSpPr>
          <p:spPr bwMode="auto">
            <a:xfrm>
              <a:off x="2725" y="1731"/>
              <a:ext cx="50" cy="54"/>
            </a:xfrm>
            <a:custGeom>
              <a:avLst/>
              <a:gdLst>
                <a:gd name="T0" fmla="*/ 50 w 50"/>
                <a:gd name="T1" fmla="*/ 54 h 54"/>
                <a:gd name="T2" fmla="*/ 43 w 50"/>
                <a:gd name="T3" fmla="*/ 54 h 54"/>
                <a:gd name="T4" fmla="*/ 36 w 50"/>
                <a:gd name="T5" fmla="*/ 40 h 54"/>
                <a:gd name="T6" fmla="*/ 12 w 50"/>
                <a:gd name="T7" fmla="*/ 40 h 54"/>
                <a:gd name="T8" fmla="*/ 7 w 50"/>
                <a:gd name="T9" fmla="*/ 54 h 54"/>
                <a:gd name="T10" fmla="*/ 0 w 50"/>
                <a:gd name="T11" fmla="*/ 54 h 54"/>
                <a:gd name="T12" fmla="*/ 19 w 50"/>
                <a:gd name="T13" fmla="*/ 0 h 54"/>
                <a:gd name="T14" fmla="*/ 29 w 50"/>
                <a:gd name="T15" fmla="*/ 0 h 54"/>
                <a:gd name="T16" fmla="*/ 50 w 50"/>
                <a:gd name="T17" fmla="*/ 54 h 54"/>
                <a:gd name="T18" fmla="*/ 33 w 50"/>
                <a:gd name="T19" fmla="*/ 33 h 54"/>
                <a:gd name="T20" fmla="*/ 24 w 50"/>
                <a:gd name="T21" fmla="*/ 7 h 54"/>
                <a:gd name="T22" fmla="*/ 14 w 50"/>
                <a:gd name="T23" fmla="*/ 33 h 54"/>
                <a:gd name="T24" fmla="*/ 33 w 50"/>
                <a:gd name="T25" fmla="*/ 33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0" h="54">
                  <a:moveTo>
                    <a:pt x="50" y="54"/>
                  </a:moveTo>
                  <a:lnTo>
                    <a:pt x="43" y="54"/>
                  </a:lnTo>
                  <a:lnTo>
                    <a:pt x="36" y="40"/>
                  </a:lnTo>
                  <a:lnTo>
                    <a:pt x="12" y="40"/>
                  </a:lnTo>
                  <a:lnTo>
                    <a:pt x="7" y="54"/>
                  </a:lnTo>
                  <a:lnTo>
                    <a:pt x="0" y="54"/>
                  </a:lnTo>
                  <a:lnTo>
                    <a:pt x="19" y="0"/>
                  </a:lnTo>
                  <a:lnTo>
                    <a:pt x="29" y="0"/>
                  </a:lnTo>
                  <a:lnTo>
                    <a:pt x="50" y="54"/>
                  </a:lnTo>
                  <a:close/>
                  <a:moveTo>
                    <a:pt x="33" y="33"/>
                  </a:moveTo>
                  <a:lnTo>
                    <a:pt x="24" y="7"/>
                  </a:lnTo>
                  <a:lnTo>
                    <a:pt x="14" y="33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0" name="Freeform 8"/>
            <p:cNvSpPr/>
            <p:nvPr/>
          </p:nvSpPr>
          <p:spPr bwMode="auto">
            <a:xfrm>
              <a:off x="2780" y="1743"/>
              <a:ext cx="33" cy="44"/>
            </a:xfrm>
            <a:custGeom>
              <a:avLst/>
              <a:gdLst>
                <a:gd name="T0" fmla="*/ 33 w 14"/>
                <a:gd name="T1" fmla="*/ 39 h 19"/>
                <a:gd name="T2" fmla="*/ 26 w 14"/>
                <a:gd name="T3" fmla="*/ 42 h 19"/>
                <a:gd name="T4" fmla="*/ 19 w 14"/>
                <a:gd name="T5" fmla="*/ 44 h 19"/>
                <a:gd name="T6" fmla="*/ 12 w 14"/>
                <a:gd name="T7" fmla="*/ 42 h 19"/>
                <a:gd name="T8" fmla="*/ 5 w 14"/>
                <a:gd name="T9" fmla="*/ 37 h 19"/>
                <a:gd name="T10" fmla="*/ 2 w 14"/>
                <a:gd name="T11" fmla="*/ 30 h 19"/>
                <a:gd name="T12" fmla="*/ 0 w 14"/>
                <a:gd name="T13" fmla="*/ 21 h 19"/>
                <a:gd name="T14" fmla="*/ 5 w 14"/>
                <a:gd name="T15" fmla="*/ 7 h 19"/>
                <a:gd name="T16" fmla="*/ 19 w 14"/>
                <a:gd name="T17" fmla="*/ 0 h 19"/>
                <a:gd name="T18" fmla="*/ 26 w 14"/>
                <a:gd name="T19" fmla="*/ 2 h 19"/>
                <a:gd name="T20" fmla="*/ 33 w 14"/>
                <a:gd name="T21" fmla="*/ 5 h 19"/>
                <a:gd name="T22" fmla="*/ 33 w 14"/>
                <a:gd name="T23" fmla="*/ 12 h 19"/>
                <a:gd name="T24" fmla="*/ 33 w 14"/>
                <a:gd name="T25" fmla="*/ 12 h 19"/>
                <a:gd name="T26" fmla="*/ 26 w 14"/>
                <a:gd name="T27" fmla="*/ 7 h 19"/>
                <a:gd name="T28" fmla="*/ 19 w 14"/>
                <a:gd name="T29" fmla="*/ 7 h 19"/>
                <a:gd name="T30" fmla="*/ 9 w 14"/>
                <a:gd name="T31" fmla="*/ 12 h 19"/>
                <a:gd name="T32" fmla="*/ 7 w 14"/>
                <a:gd name="T33" fmla="*/ 21 h 19"/>
                <a:gd name="T34" fmla="*/ 9 w 14"/>
                <a:gd name="T35" fmla="*/ 32 h 19"/>
                <a:gd name="T36" fmla="*/ 19 w 14"/>
                <a:gd name="T37" fmla="*/ 37 h 19"/>
                <a:gd name="T38" fmla="*/ 24 w 14"/>
                <a:gd name="T39" fmla="*/ 37 h 19"/>
                <a:gd name="T40" fmla="*/ 28 w 14"/>
                <a:gd name="T41" fmla="*/ 35 h 19"/>
                <a:gd name="T42" fmla="*/ 31 w 14"/>
                <a:gd name="T43" fmla="*/ 32 h 19"/>
                <a:gd name="T44" fmla="*/ 33 w 14"/>
                <a:gd name="T45" fmla="*/ 32 h 19"/>
                <a:gd name="T46" fmla="*/ 33 w 14"/>
                <a:gd name="T47" fmla="*/ 32 h 19"/>
                <a:gd name="T48" fmla="*/ 33 w 14"/>
                <a:gd name="T49" fmla="*/ 39 h 1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" h="19">
                  <a:moveTo>
                    <a:pt x="14" y="17"/>
                  </a:moveTo>
                  <a:cubicBezTo>
                    <a:pt x="13" y="18"/>
                    <a:pt x="12" y="18"/>
                    <a:pt x="11" y="18"/>
                  </a:cubicBezTo>
                  <a:cubicBezTo>
                    <a:pt x="10" y="18"/>
                    <a:pt x="9" y="19"/>
                    <a:pt x="8" y="19"/>
                  </a:cubicBezTo>
                  <a:cubicBezTo>
                    <a:pt x="7" y="19"/>
                    <a:pt x="6" y="18"/>
                    <a:pt x="5" y="18"/>
                  </a:cubicBezTo>
                  <a:cubicBezTo>
                    <a:pt x="4" y="18"/>
                    <a:pt x="3" y="17"/>
                    <a:pt x="2" y="16"/>
                  </a:cubicBezTo>
                  <a:cubicBezTo>
                    <a:pt x="2" y="16"/>
                    <a:pt x="1" y="15"/>
                    <a:pt x="1" y="13"/>
                  </a:cubicBezTo>
                  <a:cubicBezTo>
                    <a:pt x="0" y="12"/>
                    <a:pt x="0" y="11"/>
                    <a:pt x="0" y="9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9" y="0"/>
                    <a:pt x="10" y="0"/>
                    <a:pt x="11" y="1"/>
                  </a:cubicBezTo>
                  <a:cubicBezTo>
                    <a:pt x="12" y="1"/>
                    <a:pt x="13" y="1"/>
                    <a:pt x="14" y="2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3" y="4"/>
                    <a:pt x="12" y="4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3"/>
                    <a:pt x="5" y="3"/>
                    <a:pt x="4" y="5"/>
                  </a:cubicBezTo>
                  <a:cubicBezTo>
                    <a:pt x="4" y="6"/>
                    <a:pt x="3" y="7"/>
                    <a:pt x="3" y="9"/>
                  </a:cubicBezTo>
                  <a:cubicBezTo>
                    <a:pt x="3" y="12"/>
                    <a:pt x="3" y="13"/>
                    <a:pt x="4" y="14"/>
                  </a:cubicBezTo>
                  <a:cubicBezTo>
                    <a:pt x="5" y="15"/>
                    <a:pt x="7" y="16"/>
                    <a:pt x="8" y="16"/>
                  </a:cubicBezTo>
                  <a:cubicBezTo>
                    <a:pt x="9" y="16"/>
                    <a:pt x="10" y="16"/>
                    <a:pt x="10" y="16"/>
                  </a:cubicBezTo>
                  <a:cubicBezTo>
                    <a:pt x="11" y="16"/>
                    <a:pt x="11" y="15"/>
                    <a:pt x="12" y="15"/>
                  </a:cubicBezTo>
                  <a:cubicBezTo>
                    <a:pt x="12" y="15"/>
                    <a:pt x="13" y="15"/>
                    <a:pt x="13" y="14"/>
                  </a:cubicBezTo>
                  <a:cubicBezTo>
                    <a:pt x="13" y="14"/>
                    <a:pt x="14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1" name="Freeform 9"/>
            <p:cNvSpPr/>
            <p:nvPr/>
          </p:nvSpPr>
          <p:spPr bwMode="auto">
            <a:xfrm>
              <a:off x="2817" y="1733"/>
              <a:ext cx="26" cy="54"/>
            </a:xfrm>
            <a:custGeom>
              <a:avLst/>
              <a:gdLst>
                <a:gd name="T0" fmla="*/ 26 w 11"/>
                <a:gd name="T1" fmla="*/ 52 h 23"/>
                <a:gd name="T2" fmla="*/ 21 w 11"/>
                <a:gd name="T3" fmla="*/ 52 h 23"/>
                <a:gd name="T4" fmla="*/ 17 w 11"/>
                <a:gd name="T5" fmla="*/ 54 h 23"/>
                <a:gd name="T6" fmla="*/ 7 w 11"/>
                <a:gd name="T7" fmla="*/ 49 h 23"/>
                <a:gd name="T8" fmla="*/ 5 w 11"/>
                <a:gd name="T9" fmla="*/ 40 h 23"/>
                <a:gd name="T10" fmla="*/ 5 w 11"/>
                <a:gd name="T11" fmla="*/ 16 h 23"/>
                <a:gd name="T12" fmla="*/ 0 w 11"/>
                <a:gd name="T13" fmla="*/ 16 h 23"/>
                <a:gd name="T14" fmla="*/ 0 w 11"/>
                <a:gd name="T15" fmla="*/ 12 h 23"/>
                <a:gd name="T16" fmla="*/ 5 w 11"/>
                <a:gd name="T17" fmla="*/ 12 h 23"/>
                <a:gd name="T18" fmla="*/ 5 w 11"/>
                <a:gd name="T19" fmla="*/ 0 h 23"/>
                <a:gd name="T20" fmla="*/ 12 w 11"/>
                <a:gd name="T21" fmla="*/ 0 h 23"/>
                <a:gd name="T22" fmla="*/ 12 w 11"/>
                <a:gd name="T23" fmla="*/ 12 h 23"/>
                <a:gd name="T24" fmla="*/ 26 w 11"/>
                <a:gd name="T25" fmla="*/ 12 h 23"/>
                <a:gd name="T26" fmla="*/ 26 w 11"/>
                <a:gd name="T27" fmla="*/ 16 h 23"/>
                <a:gd name="T28" fmla="*/ 12 w 11"/>
                <a:gd name="T29" fmla="*/ 16 h 23"/>
                <a:gd name="T30" fmla="*/ 12 w 11"/>
                <a:gd name="T31" fmla="*/ 35 h 23"/>
                <a:gd name="T32" fmla="*/ 12 w 11"/>
                <a:gd name="T33" fmla="*/ 40 h 23"/>
                <a:gd name="T34" fmla="*/ 12 w 11"/>
                <a:gd name="T35" fmla="*/ 45 h 23"/>
                <a:gd name="T36" fmla="*/ 14 w 11"/>
                <a:gd name="T37" fmla="*/ 47 h 23"/>
                <a:gd name="T38" fmla="*/ 19 w 11"/>
                <a:gd name="T39" fmla="*/ 47 h 23"/>
                <a:gd name="T40" fmla="*/ 24 w 11"/>
                <a:gd name="T41" fmla="*/ 47 h 23"/>
                <a:gd name="T42" fmla="*/ 26 w 11"/>
                <a:gd name="T43" fmla="*/ 45 h 23"/>
                <a:gd name="T44" fmla="*/ 26 w 11"/>
                <a:gd name="T45" fmla="*/ 45 h 23"/>
                <a:gd name="T46" fmla="*/ 26 w 11"/>
                <a:gd name="T47" fmla="*/ 52 h 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" h="23">
                  <a:moveTo>
                    <a:pt x="11" y="22"/>
                  </a:moveTo>
                  <a:cubicBezTo>
                    <a:pt x="10" y="22"/>
                    <a:pt x="10" y="22"/>
                    <a:pt x="9" y="22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6" y="23"/>
                    <a:pt x="4" y="22"/>
                    <a:pt x="3" y="21"/>
                  </a:cubicBezTo>
                  <a:cubicBezTo>
                    <a:pt x="2" y="20"/>
                    <a:pt x="2" y="19"/>
                    <a:pt x="2" y="1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6"/>
                    <a:pt x="5" y="17"/>
                    <a:pt x="5" y="17"/>
                  </a:cubicBezTo>
                  <a:cubicBezTo>
                    <a:pt x="5" y="18"/>
                    <a:pt x="5" y="18"/>
                    <a:pt x="5" y="19"/>
                  </a:cubicBezTo>
                  <a:cubicBezTo>
                    <a:pt x="5" y="19"/>
                    <a:pt x="6" y="20"/>
                    <a:pt x="6" y="20"/>
                  </a:cubicBezTo>
                  <a:cubicBezTo>
                    <a:pt x="7" y="20"/>
                    <a:pt x="7" y="20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0" y="20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lnTo>
                    <a:pt x="11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2" name="Freeform 10"/>
            <p:cNvSpPr>
              <a:spLocks noEditPoints="1"/>
            </p:cNvSpPr>
            <p:nvPr/>
          </p:nvSpPr>
          <p:spPr bwMode="auto">
            <a:xfrm>
              <a:off x="2850" y="1731"/>
              <a:ext cx="10" cy="54"/>
            </a:xfrm>
            <a:custGeom>
              <a:avLst/>
              <a:gdLst>
                <a:gd name="T0" fmla="*/ 10 w 10"/>
                <a:gd name="T1" fmla="*/ 7 h 54"/>
                <a:gd name="T2" fmla="*/ 0 w 10"/>
                <a:gd name="T3" fmla="*/ 7 h 54"/>
                <a:gd name="T4" fmla="*/ 0 w 10"/>
                <a:gd name="T5" fmla="*/ 0 h 54"/>
                <a:gd name="T6" fmla="*/ 10 w 10"/>
                <a:gd name="T7" fmla="*/ 0 h 54"/>
                <a:gd name="T8" fmla="*/ 10 w 10"/>
                <a:gd name="T9" fmla="*/ 7 h 54"/>
                <a:gd name="T10" fmla="*/ 8 w 10"/>
                <a:gd name="T11" fmla="*/ 54 h 54"/>
                <a:gd name="T12" fmla="*/ 0 w 10"/>
                <a:gd name="T13" fmla="*/ 54 h 54"/>
                <a:gd name="T14" fmla="*/ 0 w 10"/>
                <a:gd name="T15" fmla="*/ 14 h 54"/>
                <a:gd name="T16" fmla="*/ 8 w 10"/>
                <a:gd name="T17" fmla="*/ 14 h 54"/>
                <a:gd name="T18" fmla="*/ 8 w 10"/>
                <a:gd name="T19" fmla="*/ 54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" h="54">
                  <a:moveTo>
                    <a:pt x="10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7"/>
                  </a:lnTo>
                  <a:close/>
                  <a:moveTo>
                    <a:pt x="8" y="54"/>
                  </a:moveTo>
                  <a:lnTo>
                    <a:pt x="0" y="54"/>
                  </a:lnTo>
                  <a:lnTo>
                    <a:pt x="0" y="14"/>
                  </a:lnTo>
                  <a:lnTo>
                    <a:pt x="8" y="14"/>
                  </a:lnTo>
                  <a:lnTo>
                    <a:pt x="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3" name="Freeform 11"/>
            <p:cNvSpPr/>
            <p:nvPr/>
          </p:nvSpPr>
          <p:spPr bwMode="auto">
            <a:xfrm>
              <a:off x="2867" y="1745"/>
              <a:ext cx="40" cy="40"/>
            </a:xfrm>
            <a:custGeom>
              <a:avLst/>
              <a:gdLst>
                <a:gd name="T0" fmla="*/ 40 w 40"/>
                <a:gd name="T1" fmla="*/ 0 h 40"/>
                <a:gd name="T2" fmla="*/ 24 w 40"/>
                <a:gd name="T3" fmla="*/ 40 h 40"/>
                <a:gd name="T4" fmla="*/ 17 w 40"/>
                <a:gd name="T5" fmla="*/ 40 h 40"/>
                <a:gd name="T6" fmla="*/ 0 w 40"/>
                <a:gd name="T7" fmla="*/ 0 h 40"/>
                <a:gd name="T8" fmla="*/ 7 w 40"/>
                <a:gd name="T9" fmla="*/ 0 h 40"/>
                <a:gd name="T10" fmla="*/ 21 w 40"/>
                <a:gd name="T11" fmla="*/ 33 h 40"/>
                <a:gd name="T12" fmla="*/ 33 w 40"/>
                <a:gd name="T13" fmla="*/ 0 h 40"/>
                <a:gd name="T14" fmla="*/ 40 w 40"/>
                <a:gd name="T15" fmla="*/ 0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40">
                  <a:moveTo>
                    <a:pt x="40" y="0"/>
                  </a:moveTo>
                  <a:lnTo>
                    <a:pt x="24" y="40"/>
                  </a:lnTo>
                  <a:lnTo>
                    <a:pt x="17" y="40"/>
                  </a:lnTo>
                  <a:lnTo>
                    <a:pt x="0" y="0"/>
                  </a:lnTo>
                  <a:lnTo>
                    <a:pt x="7" y="0"/>
                  </a:lnTo>
                  <a:lnTo>
                    <a:pt x="21" y="33"/>
                  </a:lnTo>
                  <a:lnTo>
                    <a:pt x="3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4" name="Freeform 12"/>
            <p:cNvSpPr>
              <a:spLocks noEditPoints="1"/>
            </p:cNvSpPr>
            <p:nvPr/>
          </p:nvSpPr>
          <p:spPr bwMode="auto">
            <a:xfrm>
              <a:off x="2914" y="1743"/>
              <a:ext cx="38" cy="44"/>
            </a:xfrm>
            <a:custGeom>
              <a:avLst/>
              <a:gdLst>
                <a:gd name="T0" fmla="*/ 38 w 16"/>
                <a:gd name="T1" fmla="*/ 23 h 19"/>
                <a:gd name="T2" fmla="*/ 7 w 16"/>
                <a:gd name="T3" fmla="*/ 23 h 19"/>
                <a:gd name="T4" fmla="*/ 10 w 16"/>
                <a:gd name="T5" fmla="*/ 30 h 19"/>
                <a:gd name="T6" fmla="*/ 12 w 16"/>
                <a:gd name="T7" fmla="*/ 35 h 19"/>
                <a:gd name="T8" fmla="*/ 17 w 16"/>
                <a:gd name="T9" fmla="*/ 37 h 19"/>
                <a:gd name="T10" fmla="*/ 21 w 16"/>
                <a:gd name="T11" fmla="*/ 37 h 19"/>
                <a:gd name="T12" fmla="*/ 31 w 16"/>
                <a:gd name="T13" fmla="*/ 35 h 19"/>
                <a:gd name="T14" fmla="*/ 36 w 16"/>
                <a:gd name="T15" fmla="*/ 32 h 19"/>
                <a:gd name="T16" fmla="*/ 36 w 16"/>
                <a:gd name="T17" fmla="*/ 32 h 19"/>
                <a:gd name="T18" fmla="*/ 36 w 16"/>
                <a:gd name="T19" fmla="*/ 39 h 19"/>
                <a:gd name="T20" fmla="*/ 29 w 16"/>
                <a:gd name="T21" fmla="*/ 42 h 19"/>
                <a:gd name="T22" fmla="*/ 21 w 16"/>
                <a:gd name="T23" fmla="*/ 44 h 19"/>
                <a:gd name="T24" fmla="*/ 5 w 16"/>
                <a:gd name="T25" fmla="*/ 37 h 19"/>
                <a:gd name="T26" fmla="*/ 0 w 16"/>
                <a:gd name="T27" fmla="*/ 23 h 19"/>
                <a:gd name="T28" fmla="*/ 5 w 16"/>
                <a:gd name="T29" fmla="*/ 7 h 19"/>
                <a:gd name="T30" fmla="*/ 19 w 16"/>
                <a:gd name="T31" fmla="*/ 0 h 19"/>
                <a:gd name="T32" fmla="*/ 33 w 16"/>
                <a:gd name="T33" fmla="*/ 5 h 19"/>
                <a:gd name="T34" fmla="*/ 38 w 16"/>
                <a:gd name="T35" fmla="*/ 19 h 19"/>
                <a:gd name="T36" fmla="*/ 38 w 16"/>
                <a:gd name="T37" fmla="*/ 23 h 19"/>
                <a:gd name="T38" fmla="*/ 31 w 16"/>
                <a:gd name="T39" fmla="*/ 19 h 19"/>
                <a:gd name="T40" fmla="*/ 29 w 16"/>
                <a:gd name="T41" fmla="*/ 9 h 19"/>
                <a:gd name="T42" fmla="*/ 19 w 16"/>
                <a:gd name="T43" fmla="*/ 7 h 19"/>
                <a:gd name="T44" fmla="*/ 12 w 16"/>
                <a:gd name="T45" fmla="*/ 9 h 19"/>
                <a:gd name="T46" fmla="*/ 7 w 16"/>
                <a:gd name="T47" fmla="*/ 19 h 19"/>
                <a:gd name="T48" fmla="*/ 31 w 16"/>
                <a:gd name="T49" fmla="*/ 19 h 19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9">
                  <a:moveTo>
                    <a:pt x="16" y="10"/>
                  </a:move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2"/>
                    <a:pt x="4" y="13"/>
                  </a:cubicBezTo>
                  <a:cubicBezTo>
                    <a:pt x="4" y="13"/>
                    <a:pt x="4" y="14"/>
                    <a:pt x="5" y="15"/>
                  </a:cubicBezTo>
                  <a:cubicBezTo>
                    <a:pt x="5" y="15"/>
                    <a:pt x="6" y="15"/>
                    <a:pt x="7" y="16"/>
                  </a:cubicBezTo>
                  <a:cubicBezTo>
                    <a:pt x="7" y="16"/>
                    <a:pt x="8" y="16"/>
                    <a:pt x="9" y="16"/>
                  </a:cubicBezTo>
                  <a:cubicBezTo>
                    <a:pt x="10" y="16"/>
                    <a:pt x="12" y="16"/>
                    <a:pt x="13" y="15"/>
                  </a:cubicBezTo>
                  <a:cubicBezTo>
                    <a:pt x="14" y="15"/>
                    <a:pt x="15" y="14"/>
                    <a:pt x="15" y="14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8"/>
                    <a:pt x="13" y="18"/>
                    <a:pt x="12" y="18"/>
                  </a:cubicBezTo>
                  <a:cubicBezTo>
                    <a:pt x="11" y="18"/>
                    <a:pt x="10" y="19"/>
                    <a:pt x="9" y="19"/>
                  </a:cubicBezTo>
                  <a:cubicBezTo>
                    <a:pt x="6" y="19"/>
                    <a:pt x="4" y="18"/>
                    <a:pt x="2" y="16"/>
                  </a:cubicBezTo>
                  <a:cubicBezTo>
                    <a:pt x="1" y="15"/>
                    <a:pt x="0" y="12"/>
                    <a:pt x="0" y="10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11" y="0"/>
                    <a:pt x="13" y="1"/>
                    <a:pt x="14" y="2"/>
                  </a:cubicBezTo>
                  <a:cubicBezTo>
                    <a:pt x="15" y="4"/>
                    <a:pt x="16" y="6"/>
                    <a:pt x="16" y="8"/>
                  </a:cubicBezTo>
                  <a:lnTo>
                    <a:pt x="16" y="10"/>
                  </a:lnTo>
                  <a:close/>
                  <a:moveTo>
                    <a:pt x="13" y="8"/>
                  </a:moveTo>
                  <a:cubicBezTo>
                    <a:pt x="13" y="6"/>
                    <a:pt x="12" y="5"/>
                    <a:pt x="12" y="4"/>
                  </a:cubicBezTo>
                  <a:cubicBezTo>
                    <a:pt x="11" y="3"/>
                    <a:pt x="10" y="3"/>
                    <a:pt x="8" y="3"/>
                  </a:cubicBezTo>
                  <a:cubicBezTo>
                    <a:pt x="7" y="3"/>
                    <a:pt x="5" y="3"/>
                    <a:pt x="5" y="4"/>
                  </a:cubicBezTo>
                  <a:cubicBezTo>
                    <a:pt x="4" y="5"/>
                    <a:pt x="3" y="6"/>
                    <a:pt x="3" y="8"/>
                  </a:cubicBezTo>
                  <a:lnTo>
                    <a:pt x="1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5" name="Freeform 13"/>
            <p:cNvSpPr/>
            <p:nvPr/>
          </p:nvSpPr>
          <p:spPr bwMode="auto">
            <a:xfrm>
              <a:off x="3476" y="2402"/>
              <a:ext cx="45" cy="56"/>
            </a:xfrm>
            <a:custGeom>
              <a:avLst/>
              <a:gdLst>
                <a:gd name="T0" fmla="*/ 45 w 19"/>
                <a:gd name="T1" fmla="*/ 51 h 24"/>
                <a:gd name="T2" fmla="*/ 40 w 19"/>
                <a:gd name="T3" fmla="*/ 54 h 24"/>
                <a:gd name="T4" fmla="*/ 38 w 19"/>
                <a:gd name="T5" fmla="*/ 54 h 24"/>
                <a:gd name="T6" fmla="*/ 31 w 19"/>
                <a:gd name="T7" fmla="*/ 56 h 24"/>
                <a:gd name="T8" fmla="*/ 26 w 19"/>
                <a:gd name="T9" fmla="*/ 56 h 24"/>
                <a:gd name="T10" fmla="*/ 14 w 19"/>
                <a:gd name="T11" fmla="*/ 54 h 24"/>
                <a:gd name="T12" fmla="*/ 7 w 19"/>
                <a:gd name="T13" fmla="*/ 49 h 24"/>
                <a:gd name="T14" fmla="*/ 0 w 19"/>
                <a:gd name="T15" fmla="*/ 40 h 24"/>
                <a:gd name="T16" fmla="*/ 0 w 19"/>
                <a:gd name="T17" fmla="*/ 28 h 24"/>
                <a:gd name="T18" fmla="*/ 0 w 19"/>
                <a:gd name="T19" fmla="*/ 16 h 24"/>
                <a:gd name="T20" fmla="*/ 7 w 19"/>
                <a:gd name="T21" fmla="*/ 7 h 24"/>
                <a:gd name="T22" fmla="*/ 14 w 19"/>
                <a:gd name="T23" fmla="*/ 2 h 24"/>
                <a:gd name="T24" fmla="*/ 26 w 19"/>
                <a:gd name="T25" fmla="*/ 0 h 24"/>
                <a:gd name="T26" fmla="*/ 36 w 19"/>
                <a:gd name="T27" fmla="*/ 0 h 24"/>
                <a:gd name="T28" fmla="*/ 45 w 19"/>
                <a:gd name="T29" fmla="*/ 5 h 24"/>
                <a:gd name="T30" fmla="*/ 45 w 19"/>
                <a:gd name="T31" fmla="*/ 14 h 24"/>
                <a:gd name="T32" fmla="*/ 45 w 19"/>
                <a:gd name="T33" fmla="*/ 14 h 24"/>
                <a:gd name="T34" fmla="*/ 36 w 19"/>
                <a:gd name="T35" fmla="*/ 7 h 24"/>
                <a:gd name="T36" fmla="*/ 26 w 19"/>
                <a:gd name="T37" fmla="*/ 7 h 24"/>
                <a:gd name="T38" fmla="*/ 19 w 19"/>
                <a:gd name="T39" fmla="*/ 7 h 24"/>
                <a:gd name="T40" fmla="*/ 12 w 19"/>
                <a:gd name="T41" fmla="*/ 12 h 24"/>
                <a:gd name="T42" fmla="*/ 7 w 19"/>
                <a:gd name="T43" fmla="*/ 19 h 24"/>
                <a:gd name="T44" fmla="*/ 7 w 19"/>
                <a:gd name="T45" fmla="*/ 28 h 24"/>
                <a:gd name="T46" fmla="*/ 9 w 19"/>
                <a:gd name="T47" fmla="*/ 37 h 24"/>
                <a:gd name="T48" fmla="*/ 12 w 19"/>
                <a:gd name="T49" fmla="*/ 44 h 24"/>
                <a:gd name="T50" fmla="*/ 19 w 19"/>
                <a:gd name="T51" fmla="*/ 49 h 24"/>
                <a:gd name="T52" fmla="*/ 26 w 19"/>
                <a:gd name="T53" fmla="*/ 51 h 24"/>
                <a:gd name="T54" fmla="*/ 36 w 19"/>
                <a:gd name="T55" fmla="*/ 49 h 24"/>
                <a:gd name="T56" fmla="*/ 45 w 19"/>
                <a:gd name="T57" fmla="*/ 42 h 24"/>
                <a:gd name="T58" fmla="*/ 45 w 19"/>
                <a:gd name="T59" fmla="*/ 42 h 24"/>
                <a:gd name="T60" fmla="*/ 45 w 19"/>
                <a:gd name="T61" fmla="*/ 51 h 2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9" h="24">
                  <a:moveTo>
                    <a:pt x="19" y="22"/>
                  </a:moveTo>
                  <a:cubicBezTo>
                    <a:pt x="18" y="22"/>
                    <a:pt x="18" y="23"/>
                    <a:pt x="17" y="23"/>
                  </a:cubicBezTo>
                  <a:cubicBezTo>
                    <a:pt x="17" y="23"/>
                    <a:pt x="16" y="23"/>
                    <a:pt x="16" y="23"/>
                  </a:cubicBezTo>
                  <a:cubicBezTo>
                    <a:pt x="15" y="24"/>
                    <a:pt x="14" y="24"/>
                    <a:pt x="13" y="24"/>
                  </a:cubicBezTo>
                  <a:cubicBezTo>
                    <a:pt x="13" y="24"/>
                    <a:pt x="12" y="24"/>
                    <a:pt x="11" y="24"/>
                  </a:cubicBezTo>
                  <a:cubicBezTo>
                    <a:pt x="9" y="24"/>
                    <a:pt x="8" y="24"/>
                    <a:pt x="6" y="23"/>
                  </a:cubicBezTo>
                  <a:cubicBezTo>
                    <a:pt x="5" y="23"/>
                    <a:pt x="4" y="22"/>
                    <a:pt x="3" y="21"/>
                  </a:cubicBezTo>
                  <a:cubicBezTo>
                    <a:pt x="2" y="20"/>
                    <a:pt x="1" y="19"/>
                    <a:pt x="0" y="17"/>
                  </a:cubicBezTo>
                  <a:cubicBezTo>
                    <a:pt x="0" y="16"/>
                    <a:pt x="0" y="14"/>
                    <a:pt x="0" y="12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4" y="0"/>
                    <a:pt x="15" y="0"/>
                  </a:cubicBezTo>
                  <a:cubicBezTo>
                    <a:pt x="16" y="1"/>
                    <a:pt x="17" y="1"/>
                    <a:pt x="19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5"/>
                    <a:pt x="16" y="4"/>
                    <a:pt x="15" y="3"/>
                  </a:cubicBezTo>
                  <a:cubicBezTo>
                    <a:pt x="14" y="3"/>
                    <a:pt x="12" y="3"/>
                    <a:pt x="11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7" y="4"/>
                    <a:pt x="6" y="4"/>
                    <a:pt x="5" y="5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3" y="9"/>
                    <a:pt x="3" y="11"/>
                    <a:pt x="3" y="12"/>
                  </a:cubicBezTo>
                  <a:cubicBezTo>
                    <a:pt x="3" y="14"/>
                    <a:pt x="3" y="15"/>
                    <a:pt x="4" y="16"/>
                  </a:cubicBezTo>
                  <a:cubicBezTo>
                    <a:pt x="4" y="18"/>
                    <a:pt x="5" y="18"/>
                    <a:pt x="5" y="19"/>
                  </a:cubicBezTo>
                  <a:cubicBezTo>
                    <a:pt x="6" y="20"/>
                    <a:pt x="7" y="21"/>
                    <a:pt x="8" y="21"/>
                  </a:cubicBezTo>
                  <a:cubicBezTo>
                    <a:pt x="9" y="21"/>
                    <a:pt x="10" y="22"/>
                    <a:pt x="11" y="22"/>
                  </a:cubicBezTo>
                  <a:cubicBezTo>
                    <a:pt x="12" y="22"/>
                    <a:pt x="14" y="21"/>
                    <a:pt x="15" y="21"/>
                  </a:cubicBezTo>
                  <a:cubicBezTo>
                    <a:pt x="16" y="20"/>
                    <a:pt x="18" y="19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lnTo>
                    <a:pt x="19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6" name="Freeform 14"/>
            <p:cNvSpPr>
              <a:spLocks noEditPoints="1"/>
            </p:cNvSpPr>
            <p:nvPr/>
          </p:nvSpPr>
          <p:spPr bwMode="auto">
            <a:xfrm>
              <a:off x="3528" y="2416"/>
              <a:ext cx="38" cy="42"/>
            </a:xfrm>
            <a:custGeom>
              <a:avLst/>
              <a:gdLst>
                <a:gd name="T0" fmla="*/ 38 w 16"/>
                <a:gd name="T1" fmla="*/ 21 h 18"/>
                <a:gd name="T2" fmla="*/ 33 w 16"/>
                <a:gd name="T3" fmla="*/ 37 h 18"/>
                <a:gd name="T4" fmla="*/ 19 w 16"/>
                <a:gd name="T5" fmla="*/ 42 h 18"/>
                <a:gd name="T6" fmla="*/ 5 w 16"/>
                <a:gd name="T7" fmla="*/ 37 h 18"/>
                <a:gd name="T8" fmla="*/ 0 w 16"/>
                <a:gd name="T9" fmla="*/ 21 h 18"/>
                <a:gd name="T10" fmla="*/ 5 w 16"/>
                <a:gd name="T11" fmla="*/ 5 h 18"/>
                <a:gd name="T12" fmla="*/ 19 w 16"/>
                <a:gd name="T13" fmla="*/ 0 h 18"/>
                <a:gd name="T14" fmla="*/ 33 w 16"/>
                <a:gd name="T15" fmla="*/ 5 h 18"/>
                <a:gd name="T16" fmla="*/ 38 w 16"/>
                <a:gd name="T17" fmla="*/ 21 h 18"/>
                <a:gd name="T18" fmla="*/ 31 w 16"/>
                <a:gd name="T19" fmla="*/ 21 h 18"/>
                <a:gd name="T20" fmla="*/ 29 w 16"/>
                <a:gd name="T21" fmla="*/ 9 h 18"/>
                <a:gd name="T22" fmla="*/ 19 w 16"/>
                <a:gd name="T23" fmla="*/ 5 h 18"/>
                <a:gd name="T24" fmla="*/ 10 w 16"/>
                <a:gd name="T25" fmla="*/ 9 h 18"/>
                <a:gd name="T26" fmla="*/ 7 w 16"/>
                <a:gd name="T27" fmla="*/ 21 h 18"/>
                <a:gd name="T28" fmla="*/ 10 w 16"/>
                <a:gd name="T29" fmla="*/ 33 h 18"/>
                <a:gd name="T30" fmla="*/ 19 w 16"/>
                <a:gd name="T31" fmla="*/ 37 h 18"/>
                <a:gd name="T32" fmla="*/ 29 w 16"/>
                <a:gd name="T33" fmla="*/ 33 h 18"/>
                <a:gd name="T34" fmla="*/ 31 w 16"/>
                <a:gd name="T35" fmla="*/ 21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6" h="18">
                  <a:moveTo>
                    <a:pt x="16" y="9"/>
                  </a:moveTo>
                  <a:cubicBezTo>
                    <a:pt x="16" y="12"/>
                    <a:pt x="15" y="14"/>
                    <a:pt x="14" y="16"/>
                  </a:cubicBezTo>
                  <a:cubicBezTo>
                    <a:pt x="12" y="17"/>
                    <a:pt x="10" y="18"/>
                    <a:pt x="8" y="18"/>
                  </a:cubicBezTo>
                  <a:cubicBezTo>
                    <a:pt x="5" y="18"/>
                    <a:pt x="3" y="17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3" y="1"/>
                    <a:pt x="5" y="0"/>
                    <a:pt x="8" y="0"/>
                  </a:cubicBezTo>
                  <a:cubicBezTo>
                    <a:pt x="10" y="0"/>
                    <a:pt x="12" y="1"/>
                    <a:pt x="14" y="2"/>
                  </a:cubicBezTo>
                  <a:cubicBezTo>
                    <a:pt x="15" y="4"/>
                    <a:pt x="16" y="6"/>
                    <a:pt x="16" y="9"/>
                  </a:cubicBezTo>
                  <a:close/>
                  <a:moveTo>
                    <a:pt x="13" y="9"/>
                  </a:moveTo>
                  <a:cubicBezTo>
                    <a:pt x="13" y="7"/>
                    <a:pt x="12" y="5"/>
                    <a:pt x="12" y="4"/>
                  </a:cubicBezTo>
                  <a:cubicBezTo>
                    <a:pt x="11" y="3"/>
                    <a:pt x="9" y="2"/>
                    <a:pt x="8" y="2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3" y="7"/>
                    <a:pt x="3" y="9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5" y="15"/>
                    <a:pt x="6" y="16"/>
                    <a:pt x="8" y="16"/>
                  </a:cubicBezTo>
                  <a:cubicBezTo>
                    <a:pt x="9" y="16"/>
                    <a:pt x="11" y="15"/>
                    <a:pt x="12" y="14"/>
                  </a:cubicBezTo>
                  <a:cubicBezTo>
                    <a:pt x="12" y="13"/>
                    <a:pt x="13" y="11"/>
                    <a:pt x="13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7" name="Freeform 15"/>
            <p:cNvSpPr/>
            <p:nvPr/>
          </p:nvSpPr>
          <p:spPr bwMode="auto">
            <a:xfrm>
              <a:off x="3576" y="2416"/>
              <a:ext cx="35" cy="42"/>
            </a:xfrm>
            <a:custGeom>
              <a:avLst/>
              <a:gdLst>
                <a:gd name="T0" fmla="*/ 35 w 15"/>
                <a:gd name="T1" fmla="*/ 42 h 18"/>
                <a:gd name="T2" fmla="*/ 28 w 15"/>
                <a:gd name="T3" fmla="*/ 42 h 18"/>
                <a:gd name="T4" fmla="*/ 28 w 15"/>
                <a:gd name="T5" fmla="*/ 19 h 18"/>
                <a:gd name="T6" fmla="*/ 28 w 15"/>
                <a:gd name="T7" fmla="*/ 14 h 18"/>
                <a:gd name="T8" fmla="*/ 26 w 15"/>
                <a:gd name="T9" fmla="*/ 9 h 18"/>
                <a:gd name="T10" fmla="*/ 23 w 15"/>
                <a:gd name="T11" fmla="*/ 7 h 18"/>
                <a:gd name="T12" fmla="*/ 19 w 15"/>
                <a:gd name="T13" fmla="*/ 7 h 18"/>
                <a:gd name="T14" fmla="*/ 14 w 15"/>
                <a:gd name="T15" fmla="*/ 7 h 18"/>
                <a:gd name="T16" fmla="*/ 7 w 15"/>
                <a:gd name="T17" fmla="*/ 12 h 18"/>
                <a:gd name="T18" fmla="*/ 7 w 15"/>
                <a:gd name="T19" fmla="*/ 42 h 18"/>
                <a:gd name="T20" fmla="*/ 0 w 15"/>
                <a:gd name="T21" fmla="*/ 42 h 18"/>
                <a:gd name="T22" fmla="*/ 0 w 15"/>
                <a:gd name="T23" fmla="*/ 0 h 18"/>
                <a:gd name="T24" fmla="*/ 7 w 15"/>
                <a:gd name="T25" fmla="*/ 0 h 18"/>
                <a:gd name="T26" fmla="*/ 7 w 15"/>
                <a:gd name="T27" fmla="*/ 5 h 18"/>
                <a:gd name="T28" fmla="*/ 14 w 15"/>
                <a:gd name="T29" fmla="*/ 0 h 18"/>
                <a:gd name="T30" fmla="*/ 21 w 15"/>
                <a:gd name="T31" fmla="*/ 0 h 18"/>
                <a:gd name="T32" fmla="*/ 33 w 15"/>
                <a:gd name="T33" fmla="*/ 2 h 18"/>
                <a:gd name="T34" fmla="*/ 35 w 15"/>
                <a:gd name="T35" fmla="*/ 14 h 18"/>
                <a:gd name="T36" fmla="*/ 35 w 15"/>
                <a:gd name="T37" fmla="*/ 42 h 1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" h="18">
                  <a:moveTo>
                    <a:pt x="1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5"/>
                    <a:pt x="12" y="4"/>
                    <a:pt x="11" y="4"/>
                  </a:cubicBezTo>
                  <a:cubicBezTo>
                    <a:pt x="11" y="3"/>
                    <a:pt x="11" y="3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5" y="4"/>
                    <a:pt x="4" y="4"/>
                    <a:pt x="3" y="5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5" y="1"/>
                    <a:pt x="6" y="0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1" y="0"/>
                    <a:pt x="13" y="0"/>
                    <a:pt x="14" y="1"/>
                  </a:cubicBezTo>
                  <a:cubicBezTo>
                    <a:pt x="15" y="3"/>
                    <a:pt x="15" y="4"/>
                    <a:pt x="15" y="6"/>
                  </a:cubicBezTo>
                  <a:lnTo>
                    <a:pt x="15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8" name="Freeform 16"/>
            <p:cNvSpPr/>
            <p:nvPr/>
          </p:nvSpPr>
          <p:spPr bwMode="auto">
            <a:xfrm>
              <a:off x="3623" y="2416"/>
              <a:ext cx="31" cy="42"/>
            </a:xfrm>
            <a:custGeom>
              <a:avLst/>
              <a:gdLst>
                <a:gd name="T0" fmla="*/ 31 w 13"/>
                <a:gd name="T1" fmla="*/ 30 h 18"/>
                <a:gd name="T2" fmla="*/ 26 w 13"/>
                <a:gd name="T3" fmla="*/ 40 h 18"/>
                <a:gd name="T4" fmla="*/ 14 w 13"/>
                <a:gd name="T5" fmla="*/ 42 h 18"/>
                <a:gd name="T6" fmla="*/ 5 w 13"/>
                <a:gd name="T7" fmla="*/ 42 h 18"/>
                <a:gd name="T8" fmla="*/ 0 w 13"/>
                <a:gd name="T9" fmla="*/ 40 h 18"/>
                <a:gd name="T10" fmla="*/ 0 w 13"/>
                <a:gd name="T11" fmla="*/ 30 h 18"/>
                <a:gd name="T12" fmla="*/ 0 w 13"/>
                <a:gd name="T13" fmla="*/ 30 h 18"/>
                <a:gd name="T14" fmla="*/ 7 w 13"/>
                <a:gd name="T15" fmla="*/ 35 h 18"/>
                <a:gd name="T16" fmla="*/ 14 w 13"/>
                <a:gd name="T17" fmla="*/ 37 h 18"/>
                <a:gd name="T18" fmla="*/ 21 w 13"/>
                <a:gd name="T19" fmla="*/ 35 h 18"/>
                <a:gd name="T20" fmla="*/ 24 w 13"/>
                <a:gd name="T21" fmla="*/ 30 h 18"/>
                <a:gd name="T22" fmla="*/ 24 w 13"/>
                <a:gd name="T23" fmla="*/ 26 h 18"/>
                <a:gd name="T24" fmla="*/ 17 w 13"/>
                <a:gd name="T25" fmla="*/ 26 h 18"/>
                <a:gd name="T26" fmla="*/ 14 w 13"/>
                <a:gd name="T27" fmla="*/ 23 h 18"/>
                <a:gd name="T28" fmla="*/ 10 w 13"/>
                <a:gd name="T29" fmla="*/ 23 h 18"/>
                <a:gd name="T30" fmla="*/ 2 w 13"/>
                <a:gd name="T31" fmla="*/ 19 h 18"/>
                <a:gd name="T32" fmla="*/ 0 w 13"/>
                <a:gd name="T33" fmla="*/ 12 h 18"/>
                <a:gd name="T34" fmla="*/ 0 w 13"/>
                <a:gd name="T35" fmla="*/ 7 h 18"/>
                <a:gd name="T36" fmla="*/ 2 w 13"/>
                <a:gd name="T37" fmla="*/ 2 h 18"/>
                <a:gd name="T38" fmla="*/ 10 w 13"/>
                <a:gd name="T39" fmla="*/ 0 h 18"/>
                <a:gd name="T40" fmla="*/ 17 w 13"/>
                <a:gd name="T41" fmla="*/ 0 h 18"/>
                <a:gd name="T42" fmla="*/ 24 w 13"/>
                <a:gd name="T43" fmla="*/ 0 h 18"/>
                <a:gd name="T44" fmla="*/ 31 w 13"/>
                <a:gd name="T45" fmla="*/ 2 h 18"/>
                <a:gd name="T46" fmla="*/ 31 w 13"/>
                <a:gd name="T47" fmla="*/ 9 h 18"/>
                <a:gd name="T48" fmla="*/ 29 w 13"/>
                <a:gd name="T49" fmla="*/ 9 h 18"/>
                <a:gd name="T50" fmla="*/ 24 w 13"/>
                <a:gd name="T51" fmla="*/ 7 h 18"/>
                <a:gd name="T52" fmla="*/ 17 w 13"/>
                <a:gd name="T53" fmla="*/ 5 h 18"/>
                <a:gd name="T54" fmla="*/ 10 w 13"/>
                <a:gd name="T55" fmla="*/ 7 h 18"/>
                <a:gd name="T56" fmla="*/ 7 w 13"/>
                <a:gd name="T57" fmla="*/ 12 h 18"/>
                <a:gd name="T58" fmla="*/ 7 w 13"/>
                <a:gd name="T59" fmla="*/ 14 h 18"/>
                <a:gd name="T60" fmla="*/ 12 w 13"/>
                <a:gd name="T61" fmla="*/ 16 h 18"/>
                <a:gd name="T62" fmla="*/ 17 w 13"/>
                <a:gd name="T63" fmla="*/ 19 h 18"/>
                <a:gd name="T64" fmla="*/ 21 w 13"/>
                <a:gd name="T65" fmla="*/ 19 h 18"/>
                <a:gd name="T66" fmla="*/ 29 w 13"/>
                <a:gd name="T67" fmla="*/ 23 h 18"/>
                <a:gd name="T68" fmla="*/ 31 w 13"/>
                <a:gd name="T69" fmla="*/ 30 h 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3" h="18">
                  <a:moveTo>
                    <a:pt x="13" y="13"/>
                  </a:moveTo>
                  <a:cubicBezTo>
                    <a:pt x="13" y="14"/>
                    <a:pt x="13" y="16"/>
                    <a:pt x="11" y="17"/>
                  </a:cubicBezTo>
                  <a:cubicBezTo>
                    <a:pt x="10" y="18"/>
                    <a:pt x="8" y="18"/>
                    <a:pt x="6" y="18"/>
                  </a:cubicBezTo>
                  <a:cubicBezTo>
                    <a:pt x="5" y="18"/>
                    <a:pt x="3" y="18"/>
                    <a:pt x="2" y="18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4" y="15"/>
                    <a:pt x="5" y="16"/>
                    <a:pt x="6" y="16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9" y="11"/>
                    <a:pt x="8" y="11"/>
                    <a:pt x="7" y="11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5" y="10"/>
                    <a:pt x="4" y="10"/>
                    <a:pt x="4" y="10"/>
                  </a:cubicBezTo>
                  <a:cubicBezTo>
                    <a:pt x="2" y="9"/>
                    <a:pt x="1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1" y="3"/>
                    <a:pt x="10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5" y="2"/>
                    <a:pt x="5" y="2"/>
                    <a:pt x="4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6" y="7"/>
                    <a:pt x="7" y="7"/>
                    <a:pt x="7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1" y="9"/>
                    <a:pt x="12" y="10"/>
                  </a:cubicBezTo>
                  <a:cubicBezTo>
                    <a:pt x="13" y="10"/>
                    <a:pt x="13" y="11"/>
                    <a:pt x="13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19" name="Freeform 17"/>
            <p:cNvSpPr/>
            <p:nvPr/>
          </p:nvSpPr>
          <p:spPr bwMode="auto">
            <a:xfrm>
              <a:off x="3658" y="2404"/>
              <a:ext cx="26" cy="54"/>
            </a:xfrm>
            <a:custGeom>
              <a:avLst/>
              <a:gdLst>
                <a:gd name="T0" fmla="*/ 26 w 11"/>
                <a:gd name="T1" fmla="*/ 54 h 23"/>
                <a:gd name="T2" fmla="*/ 24 w 11"/>
                <a:gd name="T3" fmla="*/ 54 h 23"/>
                <a:gd name="T4" fmla="*/ 19 w 11"/>
                <a:gd name="T5" fmla="*/ 54 h 23"/>
                <a:gd name="T6" fmla="*/ 9 w 11"/>
                <a:gd name="T7" fmla="*/ 52 h 23"/>
                <a:gd name="T8" fmla="*/ 5 w 11"/>
                <a:gd name="T9" fmla="*/ 40 h 23"/>
                <a:gd name="T10" fmla="*/ 5 w 11"/>
                <a:gd name="T11" fmla="*/ 19 h 23"/>
                <a:gd name="T12" fmla="*/ 0 w 11"/>
                <a:gd name="T13" fmla="*/ 19 h 23"/>
                <a:gd name="T14" fmla="*/ 0 w 11"/>
                <a:gd name="T15" fmla="*/ 12 h 23"/>
                <a:gd name="T16" fmla="*/ 5 w 11"/>
                <a:gd name="T17" fmla="*/ 12 h 23"/>
                <a:gd name="T18" fmla="*/ 5 w 11"/>
                <a:gd name="T19" fmla="*/ 0 h 23"/>
                <a:gd name="T20" fmla="*/ 12 w 11"/>
                <a:gd name="T21" fmla="*/ 0 h 23"/>
                <a:gd name="T22" fmla="*/ 12 w 11"/>
                <a:gd name="T23" fmla="*/ 12 h 23"/>
                <a:gd name="T24" fmla="*/ 26 w 11"/>
                <a:gd name="T25" fmla="*/ 12 h 23"/>
                <a:gd name="T26" fmla="*/ 26 w 11"/>
                <a:gd name="T27" fmla="*/ 19 h 23"/>
                <a:gd name="T28" fmla="*/ 12 w 11"/>
                <a:gd name="T29" fmla="*/ 19 h 23"/>
                <a:gd name="T30" fmla="*/ 12 w 11"/>
                <a:gd name="T31" fmla="*/ 38 h 23"/>
                <a:gd name="T32" fmla="*/ 12 w 11"/>
                <a:gd name="T33" fmla="*/ 42 h 23"/>
                <a:gd name="T34" fmla="*/ 14 w 11"/>
                <a:gd name="T35" fmla="*/ 45 h 23"/>
                <a:gd name="T36" fmla="*/ 17 w 11"/>
                <a:gd name="T37" fmla="*/ 47 h 23"/>
                <a:gd name="T38" fmla="*/ 21 w 11"/>
                <a:gd name="T39" fmla="*/ 49 h 23"/>
                <a:gd name="T40" fmla="*/ 24 w 11"/>
                <a:gd name="T41" fmla="*/ 47 h 23"/>
                <a:gd name="T42" fmla="*/ 26 w 11"/>
                <a:gd name="T43" fmla="*/ 47 h 23"/>
                <a:gd name="T44" fmla="*/ 26 w 11"/>
                <a:gd name="T45" fmla="*/ 47 h 23"/>
                <a:gd name="T46" fmla="*/ 26 w 11"/>
                <a:gd name="T47" fmla="*/ 54 h 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" h="23">
                  <a:moveTo>
                    <a:pt x="11" y="23"/>
                  </a:moveTo>
                  <a:cubicBezTo>
                    <a:pt x="11" y="23"/>
                    <a:pt x="10" y="23"/>
                    <a:pt x="10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6" y="23"/>
                    <a:pt x="5" y="23"/>
                    <a:pt x="4" y="22"/>
                  </a:cubicBezTo>
                  <a:cubicBezTo>
                    <a:pt x="3" y="21"/>
                    <a:pt x="2" y="19"/>
                    <a:pt x="2" y="1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8"/>
                    <a:pt x="6" y="19"/>
                    <a:pt x="6" y="19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20"/>
                    <a:pt x="8" y="21"/>
                    <a:pt x="9" y="21"/>
                  </a:cubicBezTo>
                  <a:cubicBezTo>
                    <a:pt x="9" y="21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0" name="Freeform 18"/>
            <p:cNvSpPr/>
            <p:nvPr/>
          </p:nvSpPr>
          <p:spPr bwMode="auto">
            <a:xfrm>
              <a:off x="3694" y="2416"/>
              <a:ext cx="26" cy="42"/>
            </a:xfrm>
            <a:custGeom>
              <a:avLst/>
              <a:gdLst>
                <a:gd name="T0" fmla="*/ 26 w 11"/>
                <a:gd name="T1" fmla="*/ 9 h 18"/>
                <a:gd name="T2" fmla="*/ 26 w 11"/>
                <a:gd name="T3" fmla="*/ 9 h 18"/>
                <a:gd name="T4" fmla="*/ 21 w 11"/>
                <a:gd name="T5" fmla="*/ 7 h 18"/>
                <a:gd name="T6" fmla="*/ 19 w 11"/>
                <a:gd name="T7" fmla="*/ 7 h 18"/>
                <a:gd name="T8" fmla="*/ 12 w 11"/>
                <a:gd name="T9" fmla="*/ 9 h 18"/>
                <a:gd name="T10" fmla="*/ 7 w 11"/>
                <a:gd name="T11" fmla="*/ 12 h 18"/>
                <a:gd name="T12" fmla="*/ 7 w 11"/>
                <a:gd name="T13" fmla="*/ 42 h 18"/>
                <a:gd name="T14" fmla="*/ 0 w 11"/>
                <a:gd name="T15" fmla="*/ 42 h 18"/>
                <a:gd name="T16" fmla="*/ 0 w 11"/>
                <a:gd name="T17" fmla="*/ 0 h 18"/>
                <a:gd name="T18" fmla="*/ 7 w 11"/>
                <a:gd name="T19" fmla="*/ 0 h 18"/>
                <a:gd name="T20" fmla="*/ 7 w 11"/>
                <a:gd name="T21" fmla="*/ 7 h 18"/>
                <a:gd name="T22" fmla="*/ 14 w 11"/>
                <a:gd name="T23" fmla="*/ 2 h 18"/>
                <a:gd name="T24" fmla="*/ 21 w 11"/>
                <a:gd name="T25" fmla="*/ 0 h 18"/>
                <a:gd name="T26" fmla="*/ 24 w 11"/>
                <a:gd name="T27" fmla="*/ 0 h 18"/>
                <a:gd name="T28" fmla="*/ 26 w 11"/>
                <a:gd name="T29" fmla="*/ 0 h 18"/>
                <a:gd name="T30" fmla="*/ 26 w 11"/>
                <a:gd name="T31" fmla="*/ 9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18"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7" y="3"/>
                    <a:pt x="6" y="3"/>
                    <a:pt x="5" y="4"/>
                  </a:cubicBezTo>
                  <a:cubicBezTo>
                    <a:pt x="5" y="4"/>
                    <a:pt x="4" y="5"/>
                    <a:pt x="3" y="5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4" y="2"/>
                    <a:pt x="5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1" name="Freeform 19"/>
            <p:cNvSpPr/>
            <p:nvPr/>
          </p:nvSpPr>
          <p:spPr bwMode="auto">
            <a:xfrm>
              <a:off x="3727" y="2416"/>
              <a:ext cx="33" cy="42"/>
            </a:xfrm>
            <a:custGeom>
              <a:avLst/>
              <a:gdLst>
                <a:gd name="T0" fmla="*/ 33 w 14"/>
                <a:gd name="T1" fmla="*/ 42 h 18"/>
                <a:gd name="T2" fmla="*/ 26 w 14"/>
                <a:gd name="T3" fmla="*/ 42 h 18"/>
                <a:gd name="T4" fmla="*/ 26 w 14"/>
                <a:gd name="T5" fmla="*/ 37 h 18"/>
                <a:gd name="T6" fmla="*/ 19 w 14"/>
                <a:gd name="T7" fmla="*/ 42 h 18"/>
                <a:gd name="T8" fmla="*/ 12 w 14"/>
                <a:gd name="T9" fmla="*/ 42 h 18"/>
                <a:gd name="T10" fmla="*/ 2 w 14"/>
                <a:gd name="T11" fmla="*/ 40 h 18"/>
                <a:gd name="T12" fmla="*/ 0 w 14"/>
                <a:gd name="T13" fmla="*/ 28 h 18"/>
                <a:gd name="T14" fmla="*/ 0 w 14"/>
                <a:gd name="T15" fmla="*/ 0 h 18"/>
                <a:gd name="T16" fmla="*/ 5 w 14"/>
                <a:gd name="T17" fmla="*/ 0 h 18"/>
                <a:gd name="T18" fmla="*/ 5 w 14"/>
                <a:gd name="T19" fmla="*/ 23 h 18"/>
                <a:gd name="T20" fmla="*/ 7 w 14"/>
                <a:gd name="T21" fmla="*/ 28 h 18"/>
                <a:gd name="T22" fmla="*/ 7 w 14"/>
                <a:gd name="T23" fmla="*/ 33 h 18"/>
                <a:gd name="T24" fmla="*/ 9 w 14"/>
                <a:gd name="T25" fmla="*/ 35 h 18"/>
                <a:gd name="T26" fmla="*/ 14 w 14"/>
                <a:gd name="T27" fmla="*/ 35 h 18"/>
                <a:gd name="T28" fmla="*/ 21 w 14"/>
                <a:gd name="T29" fmla="*/ 35 h 18"/>
                <a:gd name="T30" fmla="*/ 26 w 14"/>
                <a:gd name="T31" fmla="*/ 30 h 18"/>
                <a:gd name="T32" fmla="*/ 26 w 14"/>
                <a:gd name="T33" fmla="*/ 0 h 18"/>
                <a:gd name="T34" fmla="*/ 33 w 14"/>
                <a:gd name="T35" fmla="*/ 0 h 18"/>
                <a:gd name="T36" fmla="*/ 33 w 14"/>
                <a:gd name="T37" fmla="*/ 42 h 1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4" h="18">
                  <a:moveTo>
                    <a:pt x="14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7"/>
                    <a:pt x="9" y="17"/>
                    <a:pt x="8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4" y="18"/>
                    <a:pt x="2" y="18"/>
                    <a:pt x="1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2"/>
                    <a:pt x="3" y="12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7" y="15"/>
                    <a:pt x="8" y="15"/>
                    <a:pt x="9" y="15"/>
                  </a:cubicBezTo>
                  <a:cubicBezTo>
                    <a:pt x="10" y="14"/>
                    <a:pt x="10" y="14"/>
                    <a:pt x="11" y="1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0"/>
                    <a:pt x="14" y="0"/>
                  </a:cubicBezTo>
                  <a:lnTo>
                    <a:pt x="14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2" name="Freeform 20"/>
            <p:cNvSpPr/>
            <p:nvPr/>
          </p:nvSpPr>
          <p:spPr bwMode="auto">
            <a:xfrm>
              <a:off x="3772" y="2416"/>
              <a:ext cx="33" cy="42"/>
            </a:xfrm>
            <a:custGeom>
              <a:avLst/>
              <a:gdLst>
                <a:gd name="T0" fmla="*/ 33 w 14"/>
                <a:gd name="T1" fmla="*/ 40 h 18"/>
                <a:gd name="T2" fmla="*/ 26 w 14"/>
                <a:gd name="T3" fmla="*/ 42 h 18"/>
                <a:gd name="T4" fmla="*/ 19 w 14"/>
                <a:gd name="T5" fmla="*/ 42 h 18"/>
                <a:gd name="T6" fmla="*/ 12 w 14"/>
                <a:gd name="T7" fmla="*/ 42 h 18"/>
                <a:gd name="T8" fmla="*/ 5 w 14"/>
                <a:gd name="T9" fmla="*/ 37 h 18"/>
                <a:gd name="T10" fmla="*/ 0 w 14"/>
                <a:gd name="T11" fmla="*/ 30 h 18"/>
                <a:gd name="T12" fmla="*/ 0 w 14"/>
                <a:gd name="T13" fmla="*/ 21 h 18"/>
                <a:gd name="T14" fmla="*/ 5 w 14"/>
                <a:gd name="T15" fmla="*/ 5 h 18"/>
                <a:gd name="T16" fmla="*/ 19 w 14"/>
                <a:gd name="T17" fmla="*/ 0 h 18"/>
                <a:gd name="T18" fmla="*/ 26 w 14"/>
                <a:gd name="T19" fmla="*/ 0 h 18"/>
                <a:gd name="T20" fmla="*/ 33 w 14"/>
                <a:gd name="T21" fmla="*/ 2 h 18"/>
                <a:gd name="T22" fmla="*/ 33 w 14"/>
                <a:gd name="T23" fmla="*/ 9 h 18"/>
                <a:gd name="T24" fmla="*/ 33 w 14"/>
                <a:gd name="T25" fmla="*/ 9 h 18"/>
                <a:gd name="T26" fmla="*/ 26 w 14"/>
                <a:gd name="T27" fmla="*/ 7 h 18"/>
                <a:gd name="T28" fmla="*/ 19 w 14"/>
                <a:gd name="T29" fmla="*/ 5 h 18"/>
                <a:gd name="T30" fmla="*/ 9 w 14"/>
                <a:gd name="T31" fmla="*/ 9 h 18"/>
                <a:gd name="T32" fmla="*/ 7 w 14"/>
                <a:gd name="T33" fmla="*/ 21 h 18"/>
                <a:gd name="T34" fmla="*/ 9 w 14"/>
                <a:gd name="T35" fmla="*/ 33 h 18"/>
                <a:gd name="T36" fmla="*/ 19 w 14"/>
                <a:gd name="T37" fmla="*/ 37 h 18"/>
                <a:gd name="T38" fmla="*/ 24 w 14"/>
                <a:gd name="T39" fmla="*/ 35 h 18"/>
                <a:gd name="T40" fmla="*/ 28 w 14"/>
                <a:gd name="T41" fmla="*/ 35 h 18"/>
                <a:gd name="T42" fmla="*/ 31 w 14"/>
                <a:gd name="T43" fmla="*/ 33 h 18"/>
                <a:gd name="T44" fmla="*/ 33 w 14"/>
                <a:gd name="T45" fmla="*/ 30 h 18"/>
                <a:gd name="T46" fmla="*/ 33 w 14"/>
                <a:gd name="T47" fmla="*/ 30 h 18"/>
                <a:gd name="T48" fmla="*/ 33 w 14"/>
                <a:gd name="T49" fmla="*/ 40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" h="18">
                  <a:moveTo>
                    <a:pt x="14" y="17"/>
                  </a:moveTo>
                  <a:cubicBezTo>
                    <a:pt x="13" y="17"/>
                    <a:pt x="12" y="17"/>
                    <a:pt x="11" y="18"/>
                  </a:cubicBezTo>
                  <a:cubicBezTo>
                    <a:pt x="10" y="18"/>
                    <a:pt x="9" y="18"/>
                    <a:pt x="8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1" y="15"/>
                    <a:pt x="1" y="14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9" y="0"/>
                    <a:pt x="10" y="0"/>
                    <a:pt x="11" y="0"/>
                  </a:cubicBezTo>
                  <a:cubicBezTo>
                    <a:pt x="12" y="0"/>
                    <a:pt x="13" y="1"/>
                    <a:pt x="14" y="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3"/>
                    <a:pt x="11" y="3"/>
                  </a:cubicBezTo>
                  <a:cubicBezTo>
                    <a:pt x="10" y="3"/>
                    <a:pt x="9" y="2"/>
                    <a:pt x="8" y="2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5"/>
                    <a:pt x="3" y="7"/>
                    <a:pt x="3" y="9"/>
                  </a:cubicBezTo>
                  <a:cubicBezTo>
                    <a:pt x="3" y="11"/>
                    <a:pt x="3" y="13"/>
                    <a:pt x="4" y="14"/>
                  </a:cubicBezTo>
                  <a:cubicBezTo>
                    <a:pt x="5" y="15"/>
                    <a:pt x="6" y="16"/>
                    <a:pt x="8" y="16"/>
                  </a:cubicBezTo>
                  <a:cubicBezTo>
                    <a:pt x="9" y="16"/>
                    <a:pt x="9" y="15"/>
                    <a:pt x="10" y="15"/>
                  </a:cubicBezTo>
                  <a:cubicBezTo>
                    <a:pt x="11" y="15"/>
                    <a:pt x="11" y="15"/>
                    <a:pt x="12" y="15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3" y="14"/>
                    <a:pt x="13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3" name="Freeform 21"/>
            <p:cNvSpPr/>
            <p:nvPr/>
          </p:nvSpPr>
          <p:spPr bwMode="auto">
            <a:xfrm>
              <a:off x="3810" y="2404"/>
              <a:ext cx="25" cy="54"/>
            </a:xfrm>
            <a:custGeom>
              <a:avLst/>
              <a:gdLst>
                <a:gd name="T0" fmla="*/ 25 w 11"/>
                <a:gd name="T1" fmla="*/ 54 h 23"/>
                <a:gd name="T2" fmla="*/ 20 w 11"/>
                <a:gd name="T3" fmla="*/ 54 h 23"/>
                <a:gd name="T4" fmla="*/ 16 w 11"/>
                <a:gd name="T5" fmla="*/ 54 h 23"/>
                <a:gd name="T6" fmla="*/ 7 w 11"/>
                <a:gd name="T7" fmla="*/ 52 h 23"/>
                <a:gd name="T8" fmla="*/ 5 w 11"/>
                <a:gd name="T9" fmla="*/ 40 h 23"/>
                <a:gd name="T10" fmla="*/ 5 w 11"/>
                <a:gd name="T11" fmla="*/ 19 h 23"/>
                <a:gd name="T12" fmla="*/ 0 w 11"/>
                <a:gd name="T13" fmla="*/ 19 h 23"/>
                <a:gd name="T14" fmla="*/ 0 w 11"/>
                <a:gd name="T15" fmla="*/ 12 h 23"/>
                <a:gd name="T16" fmla="*/ 5 w 11"/>
                <a:gd name="T17" fmla="*/ 12 h 23"/>
                <a:gd name="T18" fmla="*/ 5 w 11"/>
                <a:gd name="T19" fmla="*/ 0 h 23"/>
                <a:gd name="T20" fmla="*/ 11 w 11"/>
                <a:gd name="T21" fmla="*/ 0 h 23"/>
                <a:gd name="T22" fmla="*/ 11 w 11"/>
                <a:gd name="T23" fmla="*/ 12 h 23"/>
                <a:gd name="T24" fmla="*/ 25 w 11"/>
                <a:gd name="T25" fmla="*/ 12 h 23"/>
                <a:gd name="T26" fmla="*/ 25 w 11"/>
                <a:gd name="T27" fmla="*/ 19 h 23"/>
                <a:gd name="T28" fmla="*/ 11 w 11"/>
                <a:gd name="T29" fmla="*/ 19 h 23"/>
                <a:gd name="T30" fmla="*/ 11 w 11"/>
                <a:gd name="T31" fmla="*/ 38 h 23"/>
                <a:gd name="T32" fmla="*/ 11 w 11"/>
                <a:gd name="T33" fmla="*/ 42 h 23"/>
                <a:gd name="T34" fmla="*/ 11 w 11"/>
                <a:gd name="T35" fmla="*/ 45 h 23"/>
                <a:gd name="T36" fmla="*/ 14 w 11"/>
                <a:gd name="T37" fmla="*/ 47 h 23"/>
                <a:gd name="T38" fmla="*/ 18 w 11"/>
                <a:gd name="T39" fmla="*/ 49 h 23"/>
                <a:gd name="T40" fmla="*/ 20 w 11"/>
                <a:gd name="T41" fmla="*/ 47 h 23"/>
                <a:gd name="T42" fmla="*/ 23 w 11"/>
                <a:gd name="T43" fmla="*/ 47 h 23"/>
                <a:gd name="T44" fmla="*/ 25 w 11"/>
                <a:gd name="T45" fmla="*/ 47 h 23"/>
                <a:gd name="T46" fmla="*/ 25 w 11"/>
                <a:gd name="T47" fmla="*/ 54 h 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" h="23">
                  <a:moveTo>
                    <a:pt x="11" y="23"/>
                  </a:moveTo>
                  <a:cubicBezTo>
                    <a:pt x="10" y="23"/>
                    <a:pt x="9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5" y="23"/>
                    <a:pt x="4" y="23"/>
                    <a:pt x="3" y="22"/>
                  </a:cubicBezTo>
                  <a:cubicBezTo>
                    <a:pt x="2" y="21"/>
                    <a:pt x="2" y="19"/>
                    <a:pt x="2" y="1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5" y="20"/>
                    <a:pt x="6" y="20"/>
                    <a:pt x="6" y="20"/>
                  </a:cubicBezTo>
                  <a:cubicBezTo>
                    <a:pt x="6" y="20"/>
                    <a:pt x="7" y="21"/>
                    <a:pt x="8" y="21"/>
                  </a:cubicBezTo>
                  <a:cubicBezTo>
                    <a:pt x="8" y="21"/>
                    <a:pt x="9" y="20"/>
                    <a:pt x="9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4" name="Freeform 22"/>
            <p:cNvSpPr>
              <a:spLocks noEditPoints="1"/>
            </p:cNvSpPr>
            <p:nvPr/>
          </p:nvSpPr>
          <p:spPr bwMode="auto">
            <a:xfrm>
              <a:off x="3843" y="2402"/>
              <a:ext cx="7" cy="56"/>
            </a:xfrm>
            <a:custGeom>
              <a:avLst/>
              <a:gdLst>
                <a:gd name="T0" fmla="*/ 7 w 7"/>
                <a:gd name="T1" fmla="*/ 7 h 56"/>
                <a:gd name="T2" fmla="*/ 0 w 7"/>
                <a:gd name="T3" fmla="*/ 7 h 56"/>
                <a:gd name="T4" fmla="*/ 0 w 7"/>
                <a:gd name="T5" fmla="*/ 0 h 56"/>
                <a:gd name="T6" fmla="*/ 7 w 7"/>
                <a:gd name="T7" fmla="*/ 0 h 56"/>
                <a:gd name="T8" fmla="*/ 7 w 7"/>
                <a:gd name="T9" fmla="*/ 7 h 56"/>
                <a:gd name="T10" fmla="*/ 7 w 7"/>
                <a:gd name="T11" fmla="*/ 56 h 56"/>
                <a:gd name="T12" fmla="*/ 0 w 7"/>
                <a:gd name="T13" fmla="*/ 56 h 56"/>
                <a:gd name="T14" fmla="*/ 0 w 7"/>
                <a:gd name="T15" fmla="*/ 14 h 56"/>
                <a:gd name="T16" fmla="*/ 7 w 7"/>
                <a:gd name="T17" fmla="*/ 14 h 56"/>
                <a:gd name="T18" fmla="*/ 7 w 7"/>
                <a:gd name="T19" fmla="*/ 5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56">
                  <a:moveTo>
                    <a:pt x="7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  <a:moveTo>
                    <a:pt x="7" y="56"/>
                  </a:moveTo>
                  <a:lnTo>
                    <a:pt x="0" y="56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5" name="Freeform 23"/>
            <p:cNvSpPr/>
            <p:nvPr/>
          </p:nvSpPr>
          <p:spPr bwMode="auto">
            <a:xfrm>
              <a:off x="3859" y="2416"/>
              <a:ext cx="40" cy="42"/>
            </a:xfrm>
            <a:custGeom>
              <a:avLst/>
              <a:gdLst>
                <a:gd name="T0" fmla="*/ 40 w 40"/>
                <a:gd name="T1" fmla="*/ 0 h 42"/>
                <a:gd name="T2" fmla="*/ 24 w 40"/>
                <a:gd name="T3" fmla="*/ 42 h 42"/>
                <a:gd name="T4" fmla="*/ 17 w 40"/>
                <a:gd name="T5" fmla="*/ 42 h 42"/>
                <a:gd name="T6" fmla="*/ 0 w 40"/>
                <a:gd name="T7" fmla="*/ 0 h 42"/>
                <a:gd name="T8" fmla="*/ 7 w 40"/>
                <a:gd name="T9" fmla="*/ 0 h 42"/>
                <a:gd name="T10" fmla="*/ 21 w 40"/>
                <a:gd name="T11" fmla="*/ 33 h 42"/>
                <a:gd name="T12" fmla="*/ 33 w 40"/>
                <a:gd name="T13" fmla="*/ 0 h 42"/>
                <a:gd name="T14" fmla="*/ 40 w 40"/>
                <a:gd name="T15" fmla="*/ 0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42">
                  <a:moveTo>
                    <a:pt x="40" y="0"/>
                  </a:moveTo>
                  <a:lnTo>
                    <a:pt x="24" y="42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7" y="0"/>
                  </a:lnTo>
                  <a:lnTo>
                    <a:pt x="21" y="33"/>
                  </a:lnTo>
                  <a:lnTo>
                    <a:pt x="3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6" name="Freeform 24"/>
            <p:cNvSpPr>
              <a:spLocks noEditPoints="1"/>
            </p:cNvSpPr>
            <p:nvPr/>
          </p:nvSpPr>
          <p:spPr bwMode="auto">
            <a:xfrm>
              <a:off x="3906" y="2416"/>
              <a:ext cx="38" cy="42"/>
            </a:xfrm>
            <a:custGeom>
              <a:avLst/>
              <a:gdLst>
                <a:gd name="T0" fmla="*/ 38 w 16"/>
                <a:gd name="T1" fmla="*/ 21 h 18"/>
                <a:gd name="T2" fmla="*/ 7 w 16"/>
                <a:gd name="T3" fmla="*/ 21 h 18"/>
                <a:gd name="T4" fmla="*/ 7 w 16"/>
                <a:gd name="T5" fmla="*/ 28 h 18"/>
                <a:gd name="T6" fmla="*/ 12 w 16"/>
                <a:gd name="T7" fmla="*/ 33 h 18"/>
                <a:gd name="T8" fmla="*/ 14 w 16"/>
                <a:gd name="T9" fmla="*/ 35 h 18"/>
                <a:gd name="T10" fmla="*/ 21 w 16"/>
                <a:gd name="T11" fmla="*/ 37 h 18"/>
                <a:gd name="T12" fmla="*/ 29 w 16"/>
                <a:gd name="T13" fmla="*/ 35 h 18"/>
                <a:gd name="T14" fmla="*/ 36 w 16"/>
                <a:gd name="T15" fmla="*/ 30 h 18"/>
                <a:gd name="T16" fmla="*/ 36 w 16"/>
                <a:gd name="T17" fmla="*/ 30 h 18"/>
                <a:gd name="T18" fmla="*/ 36 w 16"/>
                <a:gd name="T19" fmla="*/ 40 h 18"/>
                <a:gd name="T20" fmla="*/ 29 w 16"/>
                <a:gd name="T21" fmla="*/ 42 h 18"/>
                <a:gd name="T22" fmla="*/ 21 w 16"/>
                <a:gd name="T23" fmla="*/ 42 h 18"/>
                <a:gd name="T24" fmla="*/ 5 w 16"/>
                <a:gd name="T25" fmla="*/ 37 h 18"/>
                <a:gd name="T26" fmla="*/ 0 w 16"/>
                <a:gd name="T27" fmla="*/ 21 h 18"/>
                <a:gd name="T28" fmla="*/ 5 w 16"/>
                <a:gd name="T29" fmla="*/ 5 h 18"/>
                <a:gd name="T30" fmla="*/ 19 w 16"/>
                <a:gd name="T31" fmla="*/ 0 h 18"/>
                <a:gd name="T32" fmla="*/ 33 w 16"/>
                <a:gd name="T33" fmla="*/ 5 h 18"/>
                <a:gd name="T34" fmla="*/ 38 w 16"/>
                <a:gd name="T35" fmla="*/ 19 h 18"/>
                <a:gd name="T36" fmla="*/ 38 w 16"/>
                <a:gd name="T37" fmla="*/ 21 h 18"/>
                <a:gd name="T38" fmla="*/ 31 w 16"/>
                <a:gd name="T39" fmla="*/ 16 h 18"/>
                <a:gd name="T40" fmla="*/ 26 w 16"/>
                <a:gd name="T41" fmla="*/ 7 h 18"/>
                <a:gd name="T42" fmla="*/ 19 w 16"/>
                <a:gd name="T43" fmla="*/ 5 h 18"/>
                <a:gd name="T44" fmla="*/ 10 w 16"/>
                <a:gd name="T45" fmla="*/ 9 h 18"/>
                <a:gd name="T46" fmla="*/ 7 w 16"/>
                <a:gd name="T47" fmla="*/ 16 h 18"/>
                <a:gd name="T48" fmla="*/ 31 w 16"/>
                <a:gd name="T49" fmla="*/ 16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8">
                  <a:moveTo>
                    <a:pt x="1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5"/>
                    <a:pt x="6" y="15"/>
                    <a:pt x="6" y="15"/>
                  </a:cubicBezTo>
                  <a:cubicBezTo>
                    <a:pt x="7" y="15"/>
                    <a:pt x="8" y="16"/>
                    <a:pt x="9" y="16"/>
                  </a:cubicBezTo>
                  <a:cubicBezTo>
                    <a:pt x="10" y="16"/>
                    <a:pt x="11" y="15"/>
                    <a:pt x="12" y="15"/>
                  </a:cubicBezTo>
                  <a:cubicBezTo>
                    <a:pt x="14" y="14"/>
                    <a:pt x="15" y="14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3" y="17"/>
                    <a:pt x="12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6" y="18"/>
                    <a:pt x="4" y="17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6"/>
                    <a:pt x="0" y="4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11" y="0"/>
                    <a:pt x="12" y="0"/>
                    <a:pt x="14" y="2"/>
                  </a:cubicBezTo>
                  <a:cubicBezTo>
                    <a:pt x="15" y="3"/>
                    <a:pt x="16" y="5"/>
                    <a:pt x="16" y="8"/>
                  </a:cubicBezTo>
                  <a:lnTo>
                    <a:pt x="16" y="9"/>
                  </a:lnTo>
                  <a:close/>
                  <a:moveTo>
                    <a:pt x="13" y="7"/>
                  </a:moveTo>
                  <a:cubicBezTo>
                    <a:pt x="13" y="5"/>
                    <a:pt x="12" y="4"/>
                    <a:pt x="11" y="3"/>
                  </a:cubicBezTo>
                  <a:cubicBezTo>
                    <a:pt x="11" y="3"/>
                    <a:pt x="10" y="2"/>
                    <a:pt x="8" y="2"/>
                  </a:cubicBezTo>
                  <a:cubicBezTo>
                    <a:pt x="6" y="2"/>
                    <a:pt x="5" y="3"/>
                    <a:pt x="4" y="4"/>
                  </a:cubicBezTo>
                  <a:cubicBezTo>
                    <a:pt x="3" y="4"/>
                    <a:pt x="3" y="6"/>
                    <a:pt x="3" y="7"/>
                  </a:cubicBez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7" name="Freeform 25"/>
            <p:cNvSpPr>
              <a:spLocks noEditPoints="1"/>
            </p:cNvSpPr>
            <p:nvPr/>
          </p:nvSpPr>
          <p:spPr bwMode="auto">
            <a:xfrm>
              <a:off x="1835" y="2402"/>
              <a:ext cx="45" cy="56"/>
            </a:xfrm>
            <a:custGeom>
              <a:avLst/>
              <a:gdLst>
                <a:gd name="T0" fmla="*/ 45 w 19"/>
                <a:gd name="T1" fmla="*/ 28 h 24"/>
                <a:gd name="T2" fmla="*/ 43 w 19"/>
                <a:gd name="T3" fmla="*/ 42 h 24"/>
                <a:gd name="T4" fmla="*/ 33 w 19"/>
                <a:gd name="T5" fmla="*/ 51 h 24"/>
                <a:gd name="T6" fmla="*/ 26 w 19"/>
                <a:gd name="T7" fmla="*/ 54 h 24"/>
                <a:gd name="T8" fmla="*/ 14 w 19"/>
                <a:gd name="T9" fmla="*/ 56 h 24"/>
                <a:gd name="T10" fmla="*/ 0 w 19"/>
                <a:gd name="T11" fmla="*/ 56 h 24"/>
                <a:gd name="T12" fmla="*/ 0 w 19"/>
                <a:gd name="T13" fmla="*/ 0 h 24"/>
                <a:gd name="T14" fmla="*/ 14 w 19"/>
                <a:gd name="T15" fmla="*/ 0 h 24"/>
                <a:gd name="T16" fmla="*/ 26 w 19"/>
                <a:gd name="T17" fmla="*/ 2 h 24"/>
                <a:gd name="T18" fmla="*/ 33 w 19"/>
                <a:gd name="T19" fmla="*/ 5 h 24"/>
                <a:gd name="T20" fmla="*/ 43 w 19"/>
                <a:gd name="T21" fmla="*/ 14 h 24"/>
                <a:gd name="T22" fmla="*/ 45 w 19"/>
                <a:gd name="T23" fmla="*/ 28 h 24"/>
                <a:gd name="T24" fmla="*/ 38 w 19"/>
                <a:gd name="T25" fmla="*/ 28 h 24"/>
                <a:gd name="T26" fmla="*/ 36 w 19"/>
                <a:gd name="T27" fmla="*/ 16 h 24"/>
                <a:gd name="T28" fmla="*/ 28 w 19"/>
                <a:gd name="T29" fmla="*/ 12 h 24"/>
                <a:gd name="T30" fmla="*/ 21 w 19"/>
                <a:gd name="T31" fmla="*/ 7 h 24"/>
                <a:gd name="T32" fmla="*/ 14 w 19"/>
                <a:gd name="T33" fmla="*/ 7 h 24"/>
                <a:gd name="T34" fmla="*/ 7 w 19"/>
                <a:gd name="T35" fmla="*/ 7 h 24"/>
                <a:gd name="T36" fmla="*/ 7 w 19"/>
                <a:gd name="T37" fmla="*/ 49 h 24"/>
                <a:gd name="T38" fmla="*/ 14 w 19"/>
                <a:gd name="T39" fmla="*/ 49 h 24"/>
                <a:gd name="T40" fmla="*/ 24 w 19"/>
                <a:gd name="T41" fmla="*/ 49 h 24"/>
                <a:gd name="T42" fmla="*/ 31 w 19"/>
                <a:gd name="T43" fmla="*/ 44 h 24"/>
                <a:gd name="T44" fmla="*/ 36 w 19"/>
                <a:gd name="T45" fmla="*/ 40 h 24"/>
                <a:gd name="T46" fmla="*/ 38 w 19"/>
                <a:gd name="T47" fmla="*/ 28 h 2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9" h="24">
                  <a:moveTo>
                    <a:pt x="19" y="12"/>
                  </a:moveTo>
                  <a:cubicBezTo>
                    <a:pt x="19" y="14"/>
                    <a:pt x="19" y="16"/>
                    <a:pt x="18" y="18"/>
                  </a:cubicBezTo>
                  <a:cubicBezTo>
                    <a:pt x="17" y="20"/>
                    <a:pt x="16" y="21"/>
                    <a:pt x="14" y="22"/>
                  </a:cubicBezTo>
                  <a:cubicBezTo>
                    <a:pt x="13" y="22"/>
                    <a:pt x="12" y="23"/>
                    <a:pt x="11" y="23"/>
                  </a:cubicBezTo>
                  <a:cubicBezTo>
                    <a:pt x="9" y="24"/>
                    <a:pt x="8" y="24"/>
                    <a:pt x="6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10" y="1"/>
                    <a:pt x="11" y="1"/>
                  </a:cubicBezTo>
                  <a:cubicBezTo>
                    <a:pt x="12" y="1"/>
                    <a:pt x="13" y="2"/>
                    <a:pt x="14" y="2"/>
                  </a:cubicBezTo>
                  <a:cubicBezTo>
                    <a:pt x="16" y="3"/>
                    <a:pt x="17" y="5"/>
                    <a:pt x="18" y="6"/>
                  </a:cubicBezTo>
                  <a:cubicBezTo>
                    <a:pt x="19" y="8"/>
                    <a:pt x="19" y="10"/>
                    <a:pt x="19" y="12"/>
                  </a:cubicBezTo>
                  <a:close/>
                  <a:moveTo>
                    <a:pt x="16" y="12"/>
                  </a:moveTo>
                  <a:cubicBezTo>
                    <a:pt x="16" y="10"/>
                    <a:pt x="16" y="9"/>
                    <a:pt x="15" y="7"/>
                  </a:cubicBezTo>
                  <a:cubicBezTo>
                    <a:pt x="15" y="6"/>
                    <a:pt x="14" y="5"/>
                    <a:pt x="12" y="5"/>
                  </a:cubicBezTo>
                  <a:cubicBezTo>
                    <a:pt x="11" y="4"/>
                    <a:pt x="10" y="4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7" y="21"/>
                    <a:pt x="9" y="21"/>
                    <a:pt x="10" y="21"/>
                  </a:cubicBezTo>
                  <a:cubicBezTo>
                    <a:pt x="11" y="20"/>
                    <a:pt x="12" y="20"/>
                    <a:pt x="13" y="19"/>
                  </a:cubicBezTo>
                  <a:cubicBezTo>
                    <a:pt x="14" y="19"/>
                    <a:pt x="15" y="18"/>
                    <a:pt x="15" y="17"/>
                  </a:cubicBezTo>
                  <a:cubicBezTo>
                    <a:pt x="16" y="15"/>
                    <a:pt x="16" y="14"/>
                    <a:pt x="16" y="1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8" name="Freeform 26"/>
            <p:cNvSpPr>
              <a:spLocks noEditPoints="1"/>
            </p:cNvSpPr>
            <p:nvPr/>
          </p:nvSpPr>
          <p:spPr bwMode="auto">
            <a:xfrm>
              <a:off x="1889" y="2416"/>
              <a:ext cx="38" cy="42"/>
            </a:xfrm>
            <a:custGeom>
              <a:avLst/>
              <a:gdLst>
                <a:gd name="T0" fmla="*/ 38 w 16"/>
                <a:gd name="T1" fmla="*/ 21 h 18"/>
                <a:gd name="T2" fmla="*/ 7 w 16"/>
                <a:gd name="T3" fmla="*/ 21 h 18"/>
                <a:gd name="T4" fmla="*/ 7 w 16"/>
                <a:gd name="T5" fmla="*/ 28 h 18"/>
                <a:gd name="T6" fmla="*/ 12 w 16"/>
                <a:gd name="T7" fmla="*/ 33 h 18"/>
                <a:gd name="T8" fmla="*/ 17 w 16"/>
                <a:gd name="T9" fmla="*/ 35 h 18"/>
                <a:gd name="T10" fmla="*/ 21 w 16"/>
                <a:gd name="T11" fmla="*/ 37 h 18"/>
                <a:gd name="T12" fmla="*/ 31 w 16"/>
                <a:gd name="T13" fmla="*/ 35 h 18"/>
                <a:gd name="T14" fmla="*/ 36 w 16"/>
                <a:gd name="T15" fmla="*/ 30 h 18"/>
                <a:gd name="T16" fmla="*/ 36 w 16"/>
                <a:gd name="T17" fmla="*/ 30 h 18"/>
                <a:gd name="T18" fmla="*/ 36 w 16"/>
                <a:gd name="T19" fmla="*/ 40 h 18"/>
                <a:gd name="T20" fmla="*/ 29 w 16"/>
                <a:gd name="T21" fmla="*/ 42 h 18"/>
                <a:gd name="T22" fmla="*/ 21 w 16"/>
                <a:gd name="T23" fmla="*/ 42 h 18"/>
                <a:gd name="T24" fmla="*/ 5 w 16"/>
                <a:gd name="T25" fmla="*/ 37 h 18"/>
                <a:gd name="T26" fmla="*/ 0 w 16"/>
                <a:gd name="T27" fmla="*/ 21 h 18"/>
                <a:gd name="T28" fmla="*/ 5 w 16"/>
                <a:gd name="T29" fmla="*/ 5 h 18"/>
                <a:gd name="T30" fmla="*/ 19 w 16"/>
                <a:gd name="T31" fmla="*/ 0 h 18"/>
                <a:gd name="T32" fmla="*/ 33 w 16"/>
                <a:gd name="T33" fmla="*/ 5 h 18"/>
                <a:gd name="T34" fmla="*/ 38 w 16"/>
                <a:gd name="T35" fmla="*/ 19 h 18"/>
                <a:gd name="T36" fmla="*/ 38 w 16"/>
                <a:gd name="T37" fmla="*/ 21 h 18"/>
                <a:gd name="T38" fmla="*/ 31 w 16"/>
                <a:gd name="T39" fmla="*/ 16 h 18"/>
                <a:gd name="T40" fmla="*/ 29 w 16"/>
                <a:gd name="T41" fmla="*/ 7 h 18"/>
                <a:gd name="T42" fmla="*/ 19 w 16"/>
                <a:gd name="T43" fmla="*/ 5 h 18"/>
                <a:gd name="T44" fmla="*/ 12 w 16"/>
                <a:gd name="T45" fmla="*/ 9 h 18"/>
                <a:gd name="T46" fmla="*/ 7 w 16"/>
                <a:gd name="T47" fmla="*/ 16 h 18"/>
                <a:gd name="T48" fmla="*/ 31 w 16"/>
                <a:gd name="T49" fmla="*/ 16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8">
                  <a:moveTo>
                    <a:pt x="1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1"/>
                    <a:pt x="3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7" y="15"/>
                    <a:pt x="8" y="16"/>
                    <a:pt x="9" y="16"/>
                  </a:cubicBezTo>
                  <a:cubicBezTo>
                    <a:pt x="10" y="16"/>
                    <a:pt x="12" y="15"/>
                    <a:pt x="13" y="15"/>
                  </a:cubicBezTo>
                  <a:cubicBezTo>
                    <a:pt x="14" y="14"/>
                    <a:pt x="15" y="14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4" y="17"/>
                    <a:pt x="13" y="17"/>
                    <a:pt x="12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6" y="18"/>
                    <a:pt x="4" y="17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11" y="0"/>
                    <a:pt x="13" y="0"/>
                    <a:pt x="14" y="2"/>
                  </a:cubicBezTo>
                  <a:cubicBezTo>
                    <a:pt x="15" y="3"/>
                    <a:pt x="16" y="5"/>
                    <a:pt x="16" y="8"/>
                  </a:cubicBezTo>
                  <a:lnTo>
                    <a:pt x="16" y="9"/>
                  </a:lnTo>
                  <a:close/>
                  <a:moveTo>
                    <a:pt x="13" y="7"/>
                  </a:moveTo>
                  <a:cubicBezTo>
                    <a:pt x="13" y="5"/>
                    <a:pt x="12" y="4"/>
                    <a:pt x="12" y="3"/>
                  </a:cubicBezTo>
                  <a:cubicBezTo>
                    <a:pt x="11" y="3"/>
                    <a:pt x="10" y="2"/>
                    <a:pt x="8" y="2"/>
                  </a:cubicBezTo>
                  <a:cubicBezTo>
                    <a:pt x="7" y="2"/>
                    <a:pt x="5" y="3"/>
                    <a:pt x="5" y="4"/>
                  </a:cubicBezTo>
                  <a:cubicBezTo>
                    <a:pt x="4" y="4"/>
                    <a:pt x="3" y="6"/>
                    <a:pt x="3" y="7"/>
                  </a:cubicBez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29" name="Freeform 27"/>
            <p:cNvSpPr/>
            <p:nvPr/>
          </p:nvSpPr>
          <p:spPr bwMode="auto">
            <a:xfrm>
              <a:off x="1935" y="2416"/>
              <a:ext cx="33" cy="42"/>
            </a:xfrm>
            <a:custGeom>
              <a:avLst/>
              <a:gdLst>
                <a:gd name="T0" fmla="*/ 33 w 14"/>
                <a:gd name="T1" fmla="*/ 30 h 18"/>
                <a:gd name="T2" fmla="*/ 28 w 14"/>
                <a:gd name="T3" fmla="*/ 40 h 18"/>
                <a:gd name="T4" fmla="*/ 14 w 14"/>
                <a:gd name="T5" fmla="*/ 42 h 18"/>
                <a:gd name="T6" fmla="*/ 7 w 14"/>
                <a:gd name="T7" fmla="*/ 42 h 18"/>
                <a:gd name="T8" fmla="*/ 0 w 14"/>
                <a:gd name="T9" fmla="*/ 40 h 18"/>
                <a:gd name="T10" fmla="*/ 0 w 14"/>
                <a:gd name="T11" fmla="*/ 30 h 18"/>
                <a:gd name="T12" fmla="*/ 0 w 14"/>
                <a:gd name="T13" fmla="*/ 30 h 18"/>
                <a:gd name="T14" fmla="*/ 7 w 14"/>
                <a:gd name="T15" fmla="*/ 35 h 18"/>
                <a:gd name="T16" fmla="*/ 17 w 14"/>
                <a:gd name="T17" fmla="*/ 37 h 18"/>
                <a:gd name="T18" fmla="*/ 24 w 14"/>
                <a:gd name="T19" fmla="*/ 35 h 18"/>
                <a:gd name="T20" fmla="*/ 26 w 14"/>
                <a:gd name="T21" fmla="*/ 30 h 18"/>
                <a:gd name="T22" fmla="*/ 24 w 14"/>
                <a:gd name="T23" fmla="*/ 26 h 18"/>
                <a:gd name="T24" fmla="*/ 19 w 14"/>
                <a:gd name="T25" fmla="*/ 26 h 18"/>
                <a:gd name="T26" fmla="*/ 14 w 14"/>
                <a:gd name="T27" fmla="*/ 23 h 18"/>
                <a:gd name="T28" fmla="*/ 9 w 14"/>
                <a:gd name="T29" fmla="*/ 23 h 18"/>
                <a:gd name="T30" fmla="*/ 2 w 14"/>
                <a:gd name="T31" fmla="*/ 19 h 18"/>
                <a:gd name="T32" fmla="*/ 0 w 14"/>
                <a:gd name="T33" fmla="*/ 12 h 18"/>
                <a:gd name="T34" fmla="*/ 2 w 14"/>
                <a:gd name="T35" fmla="*/ 7 h 18"/>
                <a:gd name="T36" fmla="*/ 5 w 14"/>
                <a:gd name="T37" fmla="*/ 2 h 18"/>
                <a:gd name="T38" fmla="*/ 9 w 14"/>
                <a:gd name="T39" fmla="*/ 0 h 18"/>
                <a:gd name="T40" fmla="*/ 17 w 14"/>
                <a:gd name="T41" fmla="*/ 0 h 18"/>
                <a:gd name="T42" fmla="*/ 24 w 14"/>
                <a:gd name="T43" fmla="*/ 0 h 18"/>
                <a:gd name="T44" fmla="*/ 31 w 14"/>
                <a:gd name="T45" fmla="*/ 2 h 18"/>
                <a:gd name="T46" fmla="*/ 31 w 14"/>
                <a:gd name="T47" fmla="*/ 9 h 18"/>
                <a:gd name="T48" fmla="*/ 31 w 14"/>
                <a:gd name="T49" fmla="*/ 9 h 18"/>
                <a:gd name="T50" fmla="*/ 24 w 14"/>
                <a:gd name="T51" fmla="*/ 7 h 18"/>
                <a:gd name="T52" fmla="*/ 17 w 14"/>
                <a:gd name="T53" fmla="*/ 5 h 18"/>
                <a:gd name="T54" fmla="*/ 9 w 14"/>
                <a:gd name="T55" fmla="*/ 7 h 18"/>
                <a:gd name="T56" fmla="*/ 7 w 14"/>
                <a:gd name="T57" fmla="*/ 12 h 18"/>
                <a:gd name="T58" fmla="*/ 9 w 14"/>
                <a:gd name="T59" fmla="*/ 14 h 18"/>
                <a:gd name="T60" fmla="*/ 14 w 14"/>
                <a:gd name="T61" fmla="*/ 16 h 18"/>
                <a:gd name="T62" fmla="*/ 19 w 14"/>
                <a:gd name="T63" fmla="*/ 19 h 18"/>
                <a:gd name="T64" fmla="*/ 21 w 14"/>
                <a:gd name="T65" fmla="*/ 19 h 18"/>
                <a:gd name="T66" fmla="*/ 31 w 14"/>
                <a:gd name="T67" fmla="*/ 23 h 18"/>
                <a:gd name="T68" fmla="*/ 33 w 14"/>
                <a:gd name="T69" fmla="*/ 30 h 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" h="18">
                  <a:moveTo>
                    <a:pt x="14" y="13"/>
                  </a:moveTo>
                  <a:cubicBezTo>
                    <a:pt x="14" y="14"/>
                    <a:pt x="13" y="16"/>
                    <a:pt x="12" y="17"/>
                  </a:cubicBezTo>
                  <a:cubicBezTo>
                    <a:pt x="10" y="18"/>
                    <a:pt x="9" y="18"/>
                    <a:pt x="6" y="18"/>
                  </a:cubicBezTo>
                  <a:cubicBezTo>
                    <a:pt x="5" y="18"/>
                    <a:pt x="4" y="18"/>
                    <a:pt x="3" y="18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4" y="15"/>
                    <a:pt x="5" y="16"/>
                    <a:pt x="7" y="16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5"/>
                    <a:pt x="11" y="14"/>
                    <a:pt x="11" y="13"/>
                  </a:cubicBezTo>
                  <a:cubicBezTo>
                    <a:pt x="11" y="12"/>
                    <a:pt x="10" y="12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7" y="10"/>
                    <a:pt x="7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1" y="3"/>
                    <a:pt x="10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3" y="10"/>
                    <a:pt x="14" y="11"/>
                    <a:pt x="1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0" name="Freeform 28"/>
            <p:cNvSpPr/>
            <p:nvPr/>
          </p:nvSpPr>
          <p:spPr bwMode="auto">
            <a:xfrm>
              <a:off x="1972" y="2404"/>
              <a:ext cx="26" cy="54"/>
            </a:xfrm>
            <a:custGeom>
              <a:avLst/>
              <a:gdLst>
                <a:gd name="T0" fmla="*/ 26 w 11"/>
                <a:gd name="T1" fmla="*/ 54 h 23"/>
                <a:gd name="T2" fmla="*/ 21 w 11"/>
                <a:gd name="T3" fmla="*/ 54 h 23"/>
                <a:gd name="T4" fmla="*/ 17 w 11"/>
                <a:gd name="T5" fmla="*/ 54 h 23"/>
                <a:gd name="T6" fmla="*/ 7 w 11"/>
                <a:gd name="T7" fmla="*/ 52 h 23"/>
                <a:gd name="T8" fmla="*/ 5 w 11"/>
                <a:gd name="T9" fmla="*/ 40 h 23"/>
                <a:gd name="T10" fmla="*/ 5 w 11"/>
                <a:gd name="T11" fmla="*/ 19 h 23"/>
                <a:gd name="T12" fmla="*/ 0 w 11"/>
                <a:gd name="T13" fmla="*/ 19 h 23"/>
                <a:gd name="T14" fmla="*/ 0 w 11"/>
                <a:gd name="T15" fmla="*/ 12 h 23"/>
                <a:gd name="T16" fmla="*/ 5 w 11"/>
                <a:gd name="T17" fmla="*/ 12 h 23"/>
                <a:gd name="T18" fmla="*/ 5 w 11"/>
                <a:gd name="T19" fmla="*/ 0 h 23"/>
                <a:gd name="T20" fmla="*/ 12 w 11"/>
                <a:gd name="T21" fmla="*/ 0 h 23"/>
                <a:gd name="T22" fmla="*/ 12 w 11"/>
                <a:gd name="T23" fmla="*/ 12 h 23"/>
                <a:gd name="T24" fmla="*/ 26 w 11"/>
                <a:gd name="T25" fmla="*/ 12 h 23"/>
                <a:gd name="T26" fmla="*/ 26 w 11"/>
                <a:gd name="T27" fmla="*/ 19 h 23"/>
                <a:gd name="T28" fmla="*/ 12 w 11"/>
                <a:gd name="T29" fmla="*/ 19 h 23"/>
                <a:gd name="T30" fmla="*/ 12 w 11"/>
                <a:gd name="T31" fmla="*/ 38 h 23"/>
                <a:gd name="T32" fmla="*/ 12 w 11"/>
                <a:gd name="T33" fmla="*/ 42 h 23"/>
                <a:gd name="T34" fmla="*/ 12 w 11"/>
                <a:gd name="T35" fmla="*/ 45 h 23"/>
                <a:gd name="T36" fmla="*/ 14 w 11"/>
                <a:gd name="T37" fmla="*/ 47 h 23"/>
                <a:gd name="T38" fmla="*/ 19 w 11"/>
                <a:gd name="T39" fmla="*/ 49 h 23"/>
                <a:gd name="T40" fmla="*/ 24 w 11"/>
                <a:gd name="T41" fmla="*/ 47 h 23"/>
                <a:gd name="T42" fmla="*/ 26 w 11"/>
                <a:gd name="T43" fmla="*/ 47 h 23"/>
                <a:gd name="T44" fmla="*/ 26 w 11"/>
                <a:gd name="T45" fmla="*/ 47 h 23"/>
                <a:gd name="T46" fmla="*/ 26 w 11"/>
                <a:gd name="T47" fmla="*/ 54 h 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" h="23">
                  <a:moveTo>
                    <a:pt x="11" y="23"/>
                  </a:moveTo>
                  <a:cubicBezTo>
                    <a:pt x="10" y="23"/>
                    <a:pt x="10" y="23"/>
                    <a:pt x="9" y="23"/>
                  </a:cubicBezTo>
                  <a:cubicBezTo>
                    <a:pt x="8" y="23"/>
                    <a:pt x="8" y="23"/>
                    <a:pt x="7" y="23"/>
                  </a:cubicBezTo>
                  <a:cubicBezTo>
                    <a:pt x="6" y="23"/>
                    <a:pt x="4" y="23"/>
                    <a:pt x="3" y="22"/>
                  </a:cubicBezTo>
                  <a:cubicBezTo>
                    <a:pt x="2" y="21"/>
                    <a:pt x="2" y="19"/>
                    <a:pt x="2" y="1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1"/>
                    <a:pt x="8" y="21"/>
                  </a:cubicBezTo>
                  <a:cubicBezTo>
                    <a:pt x="9" y="21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1" name="Freeform 29"/>
            <p:cNvSpPr/>
            <p:nvPr/>
          </p:nvSpPr>
          <p:spPr bwMode="auto">
            <a:xfrm>
              <a:off x="2005" y="2416"/>
              <a:ext cx="26" cy="42"/>
            </a:xfrm>
            <a:custGeom>
              <a:avLst/>
              <a:gdLst>
                <a:gd name="T0" fmla="*/ 26 w 11"/>
                <a:gd name="T1" fmla="*/ 9 h 18"/>
                <a:gd name="T2" fmla="*/ 26 w 11"/>
                <a:gd name="T3" fmla="*/ 9 h 18"/>
                <a:gd name="T4" fmla="*/ 24 w 11"/>
                <a:gd name="T5" fmla="*/ 7 h 18"/>
                <a:gd name="T6" fmla="*/ 19 w 11"/>
                <a:gd name="T7" fmla="*/ 7 h 18"/>
                <a:gd name="T8" fmla="*/ 14 w 11"/>
                <a:gd name="T9" fmla="*/ 9 h 18"/>
                <a:gd name="T10" fmla="*/ 7 w 11"/>
                <a:gd name="T11" fmla="*/ 12 h 18"/>
                <a:gd name="T12" fmla="*/ 7 w 11"/>
                <a:gd name="T13" fmla="*/ 42 h 18"/>
                <a:gd name="T14" fmla="*/ 0 w 11"/>
                <a:gd name="T15" fmla="*/ 42 h 18"/>
                <a:gd name="T16" fmla="*/ 0 w 11"/>
                <a:gd name="T17" fmla="*/ 0 h 18"/>
                <a:gd name="T18" fmla="*/ 7 w 11"/>
                <a:gd name="T19" fmla="*/ 0 h 18"/>
                <a:gd name="T20" fmla="*/ 7 w 11"/>
                <a:gd name="T21" fmla="*/ 7 h 18"/>
                <a:gd name="T22" fmla="*/ 14 w 11"/>
                <a:gd name="T23" fmla="*/ 2 h 18"/>
                <a:gd name="T24" fmla="*/ 21 w 11"/>
                <a:gd name="T25" fmla="*/ 0 h 18"/>
                <a:gd name="T26" fmla="*/ 24 w 11"/>
                <a:gd name="T27" fmla="*/ 0 h 18"/>
                <a:gd name="T28" fmla="*/ 26 w 11"/>
                <a:gd name="T29" fmla="*/ 0 h 18"/>
                <a:gd name="T30" fmla="*/ 26 w 11"/>
                <a:gd name="T31" fmla="*/ 9 h 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1" h="18">
                  <a:moveTo>
                    <a:pt x="11" y="4"/>
                  </a:move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5" y="4"/>
                    <a:pt x="4" y="5"/>
                    <a:pt x="3" y="5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2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2" name="Freeform 30"/>
            <p:cNvSpPr/>
            <p:nvPr/>
          </p:nvSpPr>
          <p:spPr bwMode="auto">
            <a:xfrm>
              <a:off x="2038" y="2416"/>
              <a:ext cx="35" cy="42"/>
            </a:xfrm>
            <a:custGeom>
              <a:avLst/>
              <a:gdLst>
                <a:gd name="T0" fmla="*/ 35 w 15"/>
                <a:gd name="T1" fmla="*/ 42 h 18"/>
                <a:gd name="T2" fmla="*/ 28 w 15"/>
                <a:gd name="T3" fmla="*/ 42 h 18"/>
                <a:gd name="T4" fmla="*/ 28 w 15"/>
                <a:gd name="T5" fmla="*/ 37 h 18"/>
                <a:gd name="T6" fmla="*/ 21 w 15"/>
                <a:gd name="T7" fmla="*/ 42 h 18"/>
                <a:gd name="T8" fmla="*/ 14 w 15"/>
                <a:gd name="T9" fmla="*/ 42 h 18"/>
                <a:gd name="T10" fmla="*/ 5 w 15"/>
                <a:gd name="T11" fmla="*/ 40 h 18"/>
                <a:gd name="T12" fmla="*/ 0 w 15"/>
                <a:gd name="T13" fmla="*/ 28 h 18"/>
                <a:gd name="T14" fmla="*/ 0 w 15"/>
                <a:gd name="T15" fmla="*/ 0 h 18"/>
                <a:gd name="T16" fmla="*/ 7 w 15"/>
                <a:gd name="T17" fmla="*/ 0 h 18"/>
                <a:gd name="T18" fmla="*/ 7 w 15"/>
                <a:gd name="T19" fmla="*/ 23 h 18"/>
                <a:gd name="T20" fmla="*/ 7 w 15"/>
                <a:gd name="T21" fmla="*/ 28 h 18"/>
                <a:gd name="T22" fmla="*/ 9 w 15"/>
                <a:gd name="T23" fmla="*/ 33 h 18"/>
                <a:gd name="T24" fmla="*/ 12 w 15"/>
                <a:gd name="T25" fmla="*/ 35 h 18"/>
                <a:gd name="T26" fmla="*/ 16 w 15"/>
                <a:gd name="T27" fmla="*/ 35 h 18"/>
                <a:gd name="T28" fmla="*/ 21 w 15"/>
                <a:gd name="T29" fmla="*/ 35 h 18"/>
                <a:gd name="T30" fmla="*/ 28 w 15"/>
                <a:gd name="T31" fmla="*/ 30 h 18"/>
                <a:gd name="T32" fmla="*/ 28 w 15"/>
                <a:gd name="T33" fmla="*/ 0 h 18"/>
                <a:gd name="T34" fmla="*/ 35 w 15"/>
                <a:gd name="T35" fmla="*/ 0 h 18"/>
                <a:gd name="T36" fmla="*/ 35 w 15"/>
                <a:gd name="T37" fmla="*/ 42 h 1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5" h="18">
                  <a:moveTo>
                    <a:pt x="1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7"/>
                    <a:pt x="10" y="17"/>
                    <a:pt x="9" y="18"/>
                  </a:cubicBezTo>
                  <a:cubicBezTo>
                    <a:pt x="8" y="18"/>
                    <a:pt x="7" y="18"/>
                    <a:pt x="6" y="18"/>
                  </a:cubicBezTo>
                  <a:cubicBezTo>
                    <a:pt x="4" y="18"/>
                    <a:pt x="3" y="18"/>
                    <a:pt x="2" y="17"/>
                  </a:cubicBezTo>
                  <a:cubicBezTo>
                    <a:pt x="0" y="15"/>
                    <a:pt x="0" y="14"/>
                    <a:pt x="0" y="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3"/>
                    <a:pt x="3" y="14"/>
                    <a:pt x="4" y="14"/>
                  </a:cubicBezTo>
                  <a:cubicBezTo>
                    <a:pt x="4" y="15"/>
                    <a:pt x="4" y="15"/>
                    <a:pt x="5" y="15"/>
                  </a:cubicBezTo>
                  <a:cubicBezTo>
                    <a:pt x="5" y="15"/>
                    <a:pt x="6" y="15"/>
                    <a:pt x="7" y="15"/>
                  </a:cubicBezTo>
                  <a:cubicBezTo>
                    <a:pt x="7" y="15"/>
                    <a:pt x="8" y="15"/>
                    <a:pt x="9" y="15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3" name="Freeform 31"/>
            <p:cNvSpPr/>
            <p:nvPr/>
          </p:nvSpPr>
          <p:spPr bwMode="auto">
            <a:xfrm>
              <a:off x="2083" y="2416"/>
              <a:ext cx="33" cy="42"/>
            </a:xfrm>
            <a:custGeom>
              <a:avLst/>
              <a:gdLst>
                <a:gd name="T0" fmla="*/ 33 w 14"/>
                <a:gd name="T1" fmla="*/ 40 h 18"/>
                <a:gd name="T2" fmla="*/ 26 w 14"/>
                <a:gd name="T3" fmla="*/ 42 h 18"/>
                <a:gd name="T4" fmla="*/ 21 w 14"/>
                <a:gd name="T5" fmla="*/ 42 h 18"/>
                <a:gd name="T6" fmla="*/ 12 w 14"/>
                <a:gd name="T7" fmla="*/ 42 h 18"/>
                <a:gd name="T8" fmla="*/ 7 w 14"/>
                <a:gd name="T9" fmla="*/ 37 h 18"/>
                <a:gd name="T10" fmla="*/ 2 w 14"/>
                <a:gd name="T11" fmla="*/ 30 h 18"/>
                <a:gd name="T12" fmla="*/ 0 w 14"/>
                <a:gd name="T13" fmla="*/ 21 h 18"/>
                <a:gd name="T14" fmla="*/ 7 w 14"/>
                <a:gd name="T15" fmla="*/ 5 h 18"/>
                <a:gd name="T16" fmla="*/ 21 w 14"/>
                <a:gd name="T17" fmla="*/ 0 h 18"/>
                <a:gd name="T18" fmla="*/ 28 w 14"/>
                <a:gd name="T19" fmla="*/ 0 h 18"/>
                <a:gd name="T20" fmla="*/ 33 w 14"/>
                <a:gd name="T21" fmla="*/ 2 h 18"/>
                <a:gd name="T22" fmla="*/ 33 w 14"/>
                <a:gd name="T23" fmla="*/ 9 h 18"/>
                <a:gd name="T24" fmla="*/ 33 w 14"/>
                <a:gd name="T25" fmla="*/ 9 h 18"/>
                <a:gd name="T26" fmla="*/ 26 w 14"/>
                <a:gd name="T27" fmla="*/ 7 h 18"/>
                <a:gd name="T28" fmla="*/ 21 w 14"/>
                <a:gd name="T29" fmla="*/ 5 h 18"/>
                <a:gd name="T30" fmla="*/ 12 w 14"/>
                <a:gd name="T31" fmla="*/ 9 h 18"/>
                <a:gd name="T32" fmla="*/ 7 w 14"/>
                <a:gd name="T33" fmla="*/ 21 h 18"/>
                <a:gd name="T34" fmla="*/ 12 w 14"/>
                <a:gd name="T35" fmla="*/ 33 h 18"/>
                <a:gd name="T36" fmla="*/ 21 w 14"/>
                <a:gd name="T37" fmla="*/ 37 h 18"/>
                <a:gd name="T38" fmla="*/ 24 w 14"/>
                <a:gd name="T39" fmla="*/ 35 h 18"/>
                <a:gd name="T40" fmla="*/ 28 w 14"/>
                <a:gd name="T41" fmla="*/ 35 h 18"/>
                <a:gd name="T42" fmla="*/ 31 w 14"/>
                <a:gd name="T43" fmla="*/ 33 h 18"/>
                <a:gd name="T44" fmla="*/ 33 w 14"/>
                <a:gd name="T45" fmla="*/ 30 h 18"/>
                <a:gd name="T46" fmla="*/ 33 w 14"/>
                <a:gd name="T47" fmla="*/ 30 h 18"/>
                <a:gd name="T48" fmla="*/ 33 w 14"/>
                <a:gd name="T49" fmla="*/ 40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4" h="18">
                  <a:moveTo>
                    <a:pt x="14" y="17"/>
                  </a:moveTo>
                  <a:cubicBezTo>
                    <a:pt x="13" y="17"/>
                    <a:pt x="12" y="17"/>
                    <a:pt x="11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7" y="18"/>
                    <a:pt x="6" y="18"/>
                    <a:pt x="5" y="18"/>
                  </a:cubicBezTo>
                  <a:cubicBezTo>
                    <a:pt x="4" y="17"/>
                    <a:pt x="3" y="17"/>
                    <a:pt x="3" y="16"/>
                  </a:cubicBezTo>
                  <a:cubicBezTo>
                    <a:pt x="2" y="15"/>
                    <a:pt x="1" y="14"/>
                    <a:pt x="1" y="13"/>
                  </a:cubicBezTo>
                  <a:cubicBezTo>
                    <a:pt x="0" y="12"/>
                    <a:pt x="0" y="10"/>
                    <a:pt x="0" y="9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13" y="0"/>
                    <a:pt x="13" y="1"/>
                    <a:pt x="14" y="1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2" y="3"/>
                    <a:pt x="11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7" y="2"/>
                    <a:pt x="6" y="3"/>
                    <a:pt x="5" y="4"/>
                  </a:cubicBezTo>
                  <a:cubicBezTo>
                    <a:pt x="4" y="5"/>
                    <a:pt x="3" y="7"/>
                    <a:pt x="3" y="9"/>
                  </a:cubicBezTo>
                  <a:cubicBezTo>
                    <a:pt x="3" y="11"/>
                    <a:pt x="4" y="13"/>
                    <a:pt x="5" y="14"/>
                  </a:cubicBezTo>
                  <a:cubicBezTo>
                    <a:pt x="6" y="15"/>
                    <a:pt x="7" y="16"/>
                    <a:pt x="9" y="16"/>
                  </a:cubicBezTo>
                  <a:cubicBezTo>
                    <a:pt x="9" y="16"/>
                    <a:pt x="10" y="15"/>
                    <a:pt x="10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4"/>
                    <a:pt x="13" y="14"/>
                    <a:pt x="13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lnTo>
                    <a:pt x="14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4" name="Freeform 32"/>
            <p:cNvSpPr/>
            <p:nvPr/>
          </p:nvSpPr>
          <p:spPr bwMode="auto">
            <a:xfrm>
              <a:off x="2121" y="2404"/>
              <a:ext cx="26" cy="54"/>
            </a:xfrm>
            <a:custGeom>
              <a:avLst/>
              <a:gdLst>
                <a:gd name="T0" fmla="*/ 26 w 11"/>
                <a:gd name="T1" fmla="*/ 54 h 23"/>
                <a:gd name="T2" fmla="*/ 21 w 11"/>
                <a:gd name="T3" fmla="*/ 54 h 23"/>
                <a:gd name="T4" fmla="*/ 19 w 11"/>
                <a:gd name="T5" fmla="*/ 54 h 23"/>
                <a:gd name="T6" fmla="*/ 7 w 11"/>
                <a:gd name="T7" fmla="*/ 52 h 23"/>
                <a:gd name="T8" fmla="*/ 5 w 11"/>
                <a:gd name="T9" fmla="*/ 40 h 23"/>
                <a:gd name="T10" fmla="*/ 5 w 11"/>
                <a:gd name="T11" fmla="*/ 19 h 23"/>
                <a:gd name="T12" fmla="*/ 0 w 11"/>
                <a:gd name="T13" fmla="*/ 19 h 23"/>
                <a:gd name="T14" fmla="*/ 0 w 11"/>
                <a:gd name="T15" fmla="*/ 12 h 23"/>
                <a:gd name="T16" fmla="*/ 5 w 11"/>
                <a:gd name="T17" fmla="*/ 12 h 23"/>
                <a:gd name="T18" fmla="*/ 5 w 11"/>
                <a:gd name="T19" fmla="*/ 0 h 23"/>
                <a:gd name="T20" fmla="*/ 12 w 11"/>
                <a:gd name="T21" fmla="*/ 0 h 23"/>
                <a:gd name="T22" fmla="*/ 12 w 11"/>
                <a:gd name="T23" fmla="*/ 12 h 23"/>
                <a:gd name="T24" fmla="*/ 26 w 11"/>
                <a:gd name="T25" fmla="*/ 12 h 23"/>
                <a:gd name="T26" fmla="*/ 26 w 11"/>
                <a:gd name="T27" fmla="*/ 19 h 23"/>
                <a:gd name="T28" fmla="*/ 12 w 11"/>
                <a:gd name="T29" fmla="*/ 19 h 23"/>
                <a:gd name="T30" fmla="*/ 12 w 11"/>
                <a:gd name="T31" fmla="*/ 38 h 23"/>
                <a:gd name="T32" fmla="*/ 12 w 11"/>
                <a:gd name="T33" fmla="*/ 42 h 23"/>
                <a:gd name="T34" fmla="*/ 12 w 11"/>
                <a:gd name="T35" fmla="*/ 45 h 23"/>
                <a:gd name="T36" fmla="*/ 14 w 11"/>
                <a:gd name="T37" fmla="*/ 47 h 23"/>
                <a:gd name="T38" fmla="*/ 19 w 11"/>
                <a:gd name="T39" fmla="*/ 49 h 23"/>
                <a:gd name="T40" fmla="*/ 24 w 11"/>
                <a:gd name="T41" fmla="*/ 47 h 23"/>
                <a:gd name="T42" fmla="*/ 26 w 11"/>
                <a:gd name="T43" fmla="*/ 47 h 23"/>
                <a:gd name="T44" fmla="*/ 26 w 11"/>
                <a:gd name="T45" fmla="*/ 47 h 23"/>
                <a:gd name="T46" fmla="*/ 26 w 11"/>
                <a:gd name="T47" fmla="*/ 54 h 23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" h="23">
                  <a:moveTo>
                    <a:pt x="11" y="23"/>
                  </a:moveTo>
                  <a:cubicBezTo>
                    <a:pt x="11" y="23"/>
                    <a:pt x="10" y="23"/>
                    <a:pt x="9" y="23"/>
                  </a:cubicBezTo>
                  <a:cubicBezTo>
                    <a:pt x="9" y="23"/>
                    <a:pt x="8" y="23"/>
                    <a:pt x="8" y="23"/>
                  </a:cubicBezTo>
                  <a:cubicBezTo>
                    <a:pt x="6" y="23"/>
                    <a:pt x="4" y="23"/>
                    <a:pt x="3" y="22"/>
                  </a:cubicBezTo>
                  <a:cubicBezTo>
                    <a:pt x="2" y="21"/>
                    <a:pt x="2" y="19"/>
                    <a:pt x="2" y="1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8"/>
                    <a:pt x="5" y="19"/>
                    <a:pt x="5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7" y="20"/>
                    <a:pt x="7" y="21"/>
                    <a:pt x="8" y="21"/>
                  </a:cubicBezTo>
                  <a:cubicBezTo>
                    <a:pt x="9" y="21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lnTo>
                    <a:pt x="11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5" name="Freeform 33"/>
            <p:cNvSpPr>
              <a:spLocks noEditPoints="1"/>
            </p:cNvSpPr>
            <p:nvPr/>
          </p:nvSpPr>
          <p:spPr bwMode="auto">
            <a:xfrm>
              <a:off x="2154" y="2402"/>
              <a:ext cx="9" cy="56"/>
            </a:xfrm>
            <a:custGeom>
              <a:avLst/>
              <a:gdLst>
                <a:gd name="T0" fmla="*/ 9 w 9"/>
                <a:gd name="T1" fmla="*/ 7 h 56"/>
                <a:gd name="T2" fmla="*/ 0 w 9"/>
                <a:gd name="T3" fmla="*/ 7 h 56"/>
                <a:gd name="T4" fmla="*/ 0 w 9"/>
                <a:gd name="T5" fmla="*/ 0 h 56"/>
                <a:gd name="T6" fmla="*/ 9 w 9"/>
                <a:gd name="T7" fmla="*/ 0 h 56"/>
                <a:gd name="T8" fmla="*/ 9 w 9"/>
                <a:gd name="T9" fmla="*/ 7 h 56"/>
                <a:gd name="T10" fmla="*/ 9 w 9"/>
                <a:gd name="T11" fmla="*/ 56 h 56"/>
                <a:gd name="T12" fmla="*/ 2 w 9"/>
                <a:gd name="T13" fmla="*/ 56 h 56"/>
                <a:gd name="T14" fmla="*/ 2 w 9"/>
                <a:gd name="T15" fmla="*/ 14 h 56"/>
                <a:gd name="T16" fmla="*/ 9 w 9"/>
                <a:gd name="T17" fmla="*/ 14 h 56"/>
                <a:gd name="T18" fmla="*/ 9 w 9"/>
                <a:gd name="T19" fmla="*/ 5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" h="56">
                  <a:moveTo>
                    <a:pt x="9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7"/>
                  </a:lnTo>
                  <a:close/>
                  <a:moveTo>
                    <a:pt x="9" y="56"/>
                  </a:moveTo>
                  <a:lnTo>
                    <a:pt x="2" y="56"/>
                  </a:lnTo>
                  <a:lnTo>
                    <a:pt x="2" y="14"/>
                  </a:lnTo>
                  <a:lnTo>
                    <a:pt x="9" y="14"/>
                  </a:lnTo>
                  <a:lnTo>
                    <a:pt x="9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6" name="Freeform 34"/>
            <p:cNvSpPr/>
            <p:nvPr/>
          </p:nvSpPr>
          <p:spPr bwMode="auto">
            <a:xfrm>
              <a:off x="2170" y="2416"/>
              <a:ext cx="43" cy="42"/>
            </a:xfrm>
            <a:custGeom>
              <a:avLst/>
              <a:gdLst>
                <a:gd name="T0" fmla="*/ 43 w 43"/>
                <a:gd name="T1" fmla="*/ 0 h 42"/>
                <a:gd name="T2" fmla="*/ 24 w 43"/>
                <a:gd name="T3" fmla="*/ 42 h 42"/>
                <a:gd name="T4" fmla="*/ 19 w 43"/>
                <a:gd name="T5" fmla="*/ 42 h 42"/>
                <a:gd name="T6" fmla="*/ 0 w 43"/>
                <a:gd name="T7" fmla="*/ 0 h 42"/>
                <a:gd name="T8" fmla="*/ 10 w 43"/>
                <a:gd name="T9" fmla="*/ 0 h 42"/>
                <a:gd name="T10" fmla="*/ 21 w 43"/>
                <a:gd name="T11" fmla="*/ 33 h 42"/>
                <a:gd name="T12" fmla="*/ 33 w 43"/>
                <a:gd name="T13" fmla="*/ 0 h 42"/>
                <a:gd name="T14" fmla="*/ 43 w 43"/>
                <a:gd name="T15" fmla="*/ 0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3" h="42">
                  <a:moveTo>
                    <a:pt x="43" y="0"/>
                  </a:moveTo>
                  <a:lnTo>
                    <a:pt x="24" y="42"/>
                  </a:lnTo>
                  <a:lnTo>
                    <a:pt x="19" y="4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33"/>
                  </a:lnTo>
                  <a:lnTo>
                    <a:pt x="33" y="0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7" name="Freeform 35"/>
            <p:cNvSpPr>
              <a:spLocks noEditPoints="1"/>
            </p:cNvSpPr>
            <p:nvPr/>
          </p:nvSpPr>
          <p:spPr bwMode="auto">
            <a:xfrm>
              <a:off x="2217" y="2416"/>
              <a:ext cx="38" cy="42"/>
            </a:xfrm>
            <a:custGeom>
              <a:avLst/>
              <a:gdLst>
                <a:gd name="T0" fmla="*/ 38 w 16"/>
                <a:gd name="T1" fmla="*/ 21 h 18"/>
                <a:gd name="T2" fmla="*/ 7 w 16"/>
                <a:gd name="T3" fmla="*/ 21 h 18"/>
                <a:gd name="T4" fmla="*/ 10 w 16"/>
                <a:gd name="T5" fmla="*/ 28 h 18"/>
                <a:gd name="T6" fmla="*/ 12 w 16"/>
                <a:gd name="T7" fmla="*/ 33 h 18"/>
                <a:gd name="T8" fmla="*/ 17 w 16"/>
                <a:gd name="T9" fmla="*/ 35 h 18"/>
                <a:gd name="T10" fmla="*/ 21 w 16"/>
                <a:gd name="T11" fmla="*/ 37 h 18"/>
                <a:gd name="T12" fmla="*/ 31 w 16"/>
                <a:gd name="T13" fmla="*/ 35 h 18"/>
                <a:gd name="T14" fmla="*/ 38 w 16"/>
                <a:gd name="T15" fmla="*/ 30 h 18"/>
                <a:gd name="T16" fmla="*/ 38 w 16"/>
                <a:gd name="T17" fmla="*/ 30 h 18"/>
                <a:gd name="T18" fmla="*/ 38 w 16"/>
                <a:gd name="T19" fmla="*/ 40 h 18"/>
                <a:gd name="T20" fmla="*/ 31 w 16"/>
                <a:gd name="T21" fmla="*/ 42 h 18"/>
                <a:gd name="T22" fmla="*/ 21 w 16"/>
                <a:gd name="T23" fmla="*/ 42 h 18"/>
                <a:gd name="T24" fmla="*/ 7 w 16"/>
                <a:gd name="T25" fmla="*/ 37 h 18"/>
                <a:gd name="T26" fmla="*/ 0 w 16"/>
                <a:gd name="T27" fmla="*/ 21 h 18"/>
                <a:gd name="T28" fmla="*/ 5 w 16"/>
                <a:gd name="T29" fmla="*/ 5 h 18"/>
                <a:gd name="T30" fmla="*/ 21 w 16"/>
                <a:gd name="T31" fmla="*/ 0 h 18"/>
                <a:gd name="T32" fmla="*/ 33 w 16"/>
                <a:gd name="T33" fmla="*/ 5 h 18"/>
                <a:gd name="T34" fmla="*/ 38 w 16"/>
                <a:gd name="T35" fmla="*/ 19 h 18"/>
                <a:gd name="T36" fmla="*/ 38 w 16"/>
                <a:gd name="T37" fmla="*/ 21 h 18"/>
                <a:gd name="T38" fmla="*/ 31 w 16"/>
                <a:gd name="T39" fmla="*/ 16 h 18"/>
                <a:gd name="T40" fmla="*/ 29 w 16"/>
                <a:gd name="T41" fmla="*/ 7 h 18"/>
                <a:gd name="T42" fmla="*/ 19 w 16"/>
                <a:gd name="T43" fmla="*/ 5 h 18"/>
                <a:gd name="T44" fmla="*/ 12 w 16"/>
                <a:gd name="T45" fmla="*/ 9 h 18"/>
                <a:gd name="T46" fmla="*/ 7 w 16"/>
                <a:gd name="T47" fmla="*/ 16 h 18"/>
                <a:gd name="T48" fmla="*/ 31 w 16"/>
                <a:gd name="T49" fmla="*/ 16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8">
                  <a:moveTo>
                    <a:pt x="1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4" y="13"/>
                    <a:pt x="4" y="13"/>
                    <a:pt x="5" y="14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8" y="15"/>
                    <a:pt x="9" y="16"/>
                    <a:pt x="9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4"/>
                    <a:pt x="15" y="14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7"/>
                    <a:pt x="13" y="18"/>
                  </a:cubicBezTo>
                  <a:cubicBezTo>
                    <a:pt x="12" y="18"/>
                    <a:pt x="11" y="18"/>
                    <a:pt x="9" y="18"/>
                  </a:cubicBezTo>
                  <a:cubicBezTo>
                    <a:pt x="6" y="18"/>
                    <a:pt x="4" y="17"/>
                    <a:pt x="3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6"/>
                    <a:pt x="1" y="4"/>
                    <a:pt x="2" y="2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3" y="0"/>
                    <a:pt x="14" y="2"/>
                  </a:cubicBezTo>
                  <a:cubicBezTo>
                    <a:pt x="15" y="3"/>
                    <a:pt x="16" y="5"/>
                    <a:pt x="16" y="8"/>
                  </a:cubicBezTo>
                  <a:lnTo>
                    <a:pt x="16" y="9"/>
                  </a:lnTo>
                  <a:close/>
                  <a:moveTo>
                    <a:pt x="13" y="7"/>
                  </a:moveTo>
                  <a:cubicBezTo>
                    <a:pt x="13" y="5"/>
                    <a:pt x="13" y="4"/>
                    <a:pt x="12" y="3"/>
                  </a:cubicBezTo>
                  <a:cubicBezTo>
                    <a:pt x="11" y="3"/>
                    <a:pt x="10" y="2"/>
                    <a:pt x="8" y="2"/>
                  </a:cubicBezTo>
                  <a:cubicBezTo>
                    <a:pt x="7" y="2"/>
                    <a:pt x="6" y="3"/>
                    <a:pt x="5" y="4"/>
                  </a:cubicBezTo>
                  <a:cubicBezTo>
                    <a:pt x="4" y="4"/>
                    <a:pt x="3" y="6"/>
                    <a:pt x="3" y="7"/>
                  </a:cubicBez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8" name="Freeform 36"/>
            <p:cNvSpPr>
              <a:spLocks noEditPoints="1"/>
            </p:cNvSpPr>
            <p:nvPr/>
          </p:nvSpPr>
          <p:spPr bwMode="auto">
            <a:xfrm>
              <a:off x="2713" y="3073"/>
              <a:ext cx="36" cy="56"/>
            </a:xfrm>
            <a:custGeom>
              <a:avLst/>
              <a:gdLst>
                <a:gd name="T0" fmla="*/ 36 w 15"/>
                <a:gd name="T1" fmla="*/ 16 h 24"/>
                <a:gd name="T2" fmla="*/ 36 w 15"/>
                <a:gd name="T3" fmla="*/ 23 h 24"/>
                <a:gd name="T4" fmla="*/ 31 w 15"/>
                <a:gd name="T5" fmla="*/ 30 h 24"/>
                <a:gd name="T6" fmla="*/ 24 w 15"/>
                <a:gd name="T7" fmla="*/ 33 h 24"/>
                <a:gd name="T8" fmla="*/ 14 w 15"/>
                <a:gd name="T9" fmla="*/ 35 h 24"/>
                <a:gd name="T10" fmla="*/ 7 w 15"/>
                <a:gd name="T11" fmla="*/ 35 h 24"/>
                <a:gd name="T12" fmla="*/ 7 w 15"/>
                <a:gd name="T13" fmla="*/ 56 h 24"/>
                <a:gd name="T14" fmla="*/ 0 w 15"/>
                <a:gd name="T15" fmla="*/ 56 h 24"/>
                <a:gd name="T16" fmla="*/ 0 w 15"/>
                <a:gd name="T17" fmla="*/ 0 h 24"/>
                <a:gd name="T18" fmla="*/ 14 w 15"/>
                <a:gd name="T19" fmla="*/ 0 h 24"/>
                <a:gd name="T20" fmla="*/ 24 w 15"/>
                <a:gd name="T21" fmla="*/ 2 h 24"/>
                <a:gd name="T22" fmla="*/ 31 w 15"/>
                <a:gd name="T23" fmla="*/ 5 h 24"/>
                <a:gd name="T24" fmla="*/ 36 w 15"/>
                <a:gd name="T25" fmla="*/ 9 h 24"/>
                <a:gd name="T26" fmla="*/ 36 w 15"/>
                <a:gd name="T27" fmla="*/ 16 h 24"/>
                <a:gd name="T28" fmla="*/ 29 w 15"/>
                <a:gd name="T29" fmla="*/ 19 h 24"/>
                <a:gd name="T30" fmla="*/ 29 w 15"/>
                <a:gd name="T31" fmla="*/ 12 h 24"/>
                <a:gd name="T32" fmla="*/ 24 w 15"/>
                <a:gd name="T33" fmla="*/ 9 h 24"/>
                <a:gd name="T34" fmla="*/ 22 w 15"/>
                <a:gd name="T35" fmla="*/ 7 h 24"/>
                <a:gd name="T36" fmla="*/ 14 w 15"/>
                <a:gd name="T37" fmla="*/ 7 h 24"/>
                <a:gd name="T38" fmla="*/ 7 w 15"/>
                <a:gd name="T39" fmla="*/ 7 h 24"/>
                <a:gd name="T40" fmla="*/ 7 w 15"/>
                <a:gd name="T41" fmla="*/ 28 h 24"/>
                <a:gd name="T42" fmla="*/ 14 w 15"/>
                <a:gd name="T43" fmla="*/ 28 h 24"/>
                <a:gd name="T44" fmla="*/ 22 w 15"/>
                <a:gd name="T45" fmla="*/ 28 h 24"/>
                <a:gd name="T46" fmla="*/ 26 w 15"/>
                <a:gd name="T47" fmla="*/ 26 h 24"/>
                <a:gd name="T48" fmla="*/ 29 w 15"/>
                <a:gd name="T49" fmla="*/ 21 h 24"/>
                <a:gd name="T50" fmla="*/ 29 w 15"/>
                <a:gd name="T51" fmla="*/ 19 h 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5" h="24">
                  <a:moveTo>
                    <a:pt x="15" y="7"/>
                  </a:moveTo>
                  <a:cubicBezTo>
                    <a:pt x="15" y="8"/>
                    <a:pt x="15" y="9"/>
                    <a:pt x="15" y="10"/>
                  </a:cubicBezTo>
                  <a:cubicBezTo>
                    <a:pt x="14" y="11"/>
                    <a:pt x="14" y="12"/>
                    <a:pt x="13" y="13"/>
                  </a:cubicBezTo>
                  <a:cubicBezTo>
                    <a:pt x="13" y="13"/>
                    <a:pt x="12" y="14"/>
                    <a:pt x="10" y="14"/>
                  </a:cubicBezTo>
                  <a:cubicBezTo>
                    <a:pt x="9" y="15"/>
                    <a:pt x="8" y="15"/>
                    <a:pt x="6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1" y="1"/>
                    <a:pt x="12" y="1"/>
                    <a:pt x="13" y="2"/>
                  </a:cubicBezTo>
                  <a:cubicBezTo>
                    <a:pt x="13" y="2"/>
                    <a:pt x="14" y="3"/>
                    <a:pt x="15" y="4"/>
                  </a:cubicBezTo>
                  <a:cubicBezTo>
                    <a:pt x="15" y="5"/>
                    <a:pt x="15" y="6"/>
                    <a:pt x="15" y="7"/>
                  </a:cubicBezTo>
                  <a:close/>
                  <a:moveTo>
                    <a:pt x="12" y="8"/>
                  </a:moveTo>
                  <a:cubicBezTo>
                    <a:pt x="12" y="7"/>
                    <a:pt x="12" y="6"/>
                    <a:pt x="12" y="5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4"/>
                    <a:pt x="9" y="3"/>
                    <a:pt x="9" y="3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2"/>
                    <a:pt x="9" y="12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1" y="10"/>
                    <a:pt x="12" y="10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39" name="Freeform 37"/>
            <p:cNvSpPr>
              <a:spLocks noEditPoints="1"/>
            </p:cNvSpPr>
            <p:nvPr/>
          </p:nvSpPr>
          <p:spPr bwMode="auto">
            <a:xfrm>
              <a:off x="2756" y="3087"/>
              <a:ext cx="35" cy="42"/>
            </a:xfrm>
            <a:custGeom>
              <a:avLst/>
              <a:gdLst>
                <a:gd name="T0" fmla="*/ 35 w 15"/>
                <a:gd name="T1" fmla="*/ 42 h 18"/>
                <a:gd name="T2" fmla="*/ 28 w 15"/>
                <a:gd name="T3" fmla="*/ 42 h 18"/>
                <a:gd name="T4" fmla="*/ 28 w 15"/>
                <a:gd name="T5" fmla="*/ 37 h 18"/>
                <a:gd name="T6" fmla="*/ 26 w 15"/>
                <a:gd name="T7" fmla="*/ 40 h 18"/>
                <a:gd name="T8" fmla="*/ 23 w 15"/>
                <a:gd name="T9" fmla="*/ 40 h 18"/>
                <a:gd name="T10" fmla="*/ 19 w 15"/>
                <a:gd name="T11" fmla="*/ 42 h 18"/>
                <a:gd name="T12" fmla="*/ 14 w 15"/>
                <a:gd name="T13" fmla="*/ 42 h 18"/>
                <a:gd name="T14" fmla="*/ 5 w 15"/>
                <a:gd name="T15" fmla="*/ 40 h 18"/>
                <a:gd name="T16" fmla="*/ 0 w 15"/>
                <a:gd name="T17" fmla="*/ 30 h 18"/>
                <a:gd name="T18" fmla="*/ 2 w 15"/>
                <a:gd name="T19" fmla="*/ 21 h 18"/>
                <a:gd name="T20" fmla="*/ 7 w 15"/>
                <a:gd name="T21" fmla="*/ 16 h 18"/>
                <a:gd name="T22" fmla="*/ 16 w 15"/>
                <a:gd name="T23" fmla="*/ 16 h 18"/>
                <a:gd name="T24" fmla="*/ 28 w 15"/>
                <a:gd name="T25" fmla="*/ 14 h 18"/>
                <a:gd name="T26" fmla="*/ 28 w 15"/>
                <a:gd name="T27" fmla="*/ 14 h 18"/>
                <a:gd name="T28" fmla="*/ 28 w 15"/>
                <a:gd name="T29" fmla="*/ 9 h 18"/>
                <a:gd name="T30" fmla="*/ 26 w 15"/>
                <a:gd name="T31" fmla="*/ 7 h 18"/>
                <a:gd name="T32" fmla="*/ 21 w 15"/>
                <a:gd name="T33" fmla="*/ 5 h 18"/>
                <a:gd name="T34" fmla="*/ 16 w 15"/>
                <a:gd name="T35" fmla="*/ 5 h 18"/>
                <a:gd name="T36" fmla="*/ 12 w 15"/>
                <a:gd name="T37" fmla="*/ 7 h 18"/>
                <a:gd name="T38" fmla="*/ 5 w 15"/>
                <a:gd name="T39" fmla="*/ 7 h 18"/>
                <a:gd name="T40" fmla="*/ 5 w 15"/>
                <a:gd name="T41" fmla="*/ 7 h 18"/>
                <a:gd name="T42" fmla="*/ 5 w 15"/>
                <a:gd name="T43" fmla="*/ 2 h 18"/>
                <a:gd name="T44" fmla="*/ 9 w 15"/>
                <a:gd name="T45" fmla="*/ 0 h 18"/>
                <a:gd name="T46" fmla="*/ 16 w 15"/>
                <a:gd name="T47" fmla="*/ 0 h 18"/>
                <a:gd name="T48" fmla="*/ 23 w 15"/>
                <a:gd name="T49" fmla="*/ 0 h 18"/>
                <a:gd name="T50" fmla="*/ 30 w 15"/>
                <a:gd name="T51" fmla="*/ 2 h 18"/>
                <a:gd name="T52" fmla="*/ 33 w 15"/>
                <a:gd name="T53" fmla="*/ 7 h 18"/>
                <a:gd name="T54" fmla="*/ 35 w 15"/>
                <a:gd name="T55" fmla="*/ 14 h 18"/>
                <a:gd name="T56" fmla="*/ 35 w 15"/>
                <a:gd name="T57" fmla="*/ 42 h 18"/>
                <a:gd name="T58" fmla="*/ 28 w 15"/>
                <a:gd name="T59" fmla="*/ 30 h 18"/>
                <a:gd name="T60" fmla="*/ 28 w 15"/>
                <a:gd name="T61" fmla="*/ 19 h 18"/>
                <a:gd name="T62" fmla="*/ 21 w 15"/>
                <a:gd name="T63" fmla="*/ 21 h 18"/>
                <a:gd name="T64" fmla="*/ 14 w 15"/>
                <a:gd name="T65" fmla="*/ 21 h 18"/>
                <a:gd name="T66" fmla="*/ 9 w 15"/>
                <a:gd name="T67" fmla="*/ 23 h 18"/>
                <a:gd name="T68" fmla="*/ 7 w 15"/>
                <a:gd name="T69" fmla="*/ 28 h 18"/>
                <a:gd name="T70" fmla="*/ 9 w 15"/>
                <a:gd name="T71" fmla="*/ 35 h 18"/>
                <a:gd name="T72" fmla="*/ 16 w 15"/>
                <a:gd name="T73" fmla="*/ 35 h 18"/>
                <a:gd name="T74" fmla="*/ 21 w 15"/>
                <a:gd name="T75" fmla="*/ 35 h 18"/>
                <a:gd name="T76" fmla="*/ 28 w 15"/>
                <a:gd name="T77" fmla="*/ 30 h 1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5" h="18">
                  <a:moveTo>
                    <a:pt x="1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1" y="16"/>
                    <a:pt x="11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9" y="18"/>
                    <a:pt x="8" y="18"/>
                    <a:pt x="8" y="18"/>
                  </a:cubicBezTo>
                  <a:cubicBezTo>
                    <a:pt x="7" y="18"/>
                    <a:pt x="6" y="18"/>
                    <a:pt x="6" y="18"/>
                  </a:cubicBezTo>
                  <a:cubicBezTo>
                    <a:pt x="4" y="18"/>
                    <a:pt x="3" y="18"/>
                    <a:pt x="2" y="17"/>
                  </a:cubicBezTo>
                  <a:cubicBezTo>
                    <a:pt x="1" y="16"/>
                    <a:pt x="0" y="14"/>
                    <a:pt x="0" y="13"/>
                  </a:cubicBezTo>
                  <a:cubicBezTo>
                    <a:pt x="0" y="11"/>
                    <a:pt x="0" y="10"/>
                    <a:pt x="1" y="9"/>
                  </a:cubicBezTo>
                  <a:cubicBezTo>
                    <a:pt x="1" y="9"/>
                    <a:pt x="2" y="8"/>
                    <a:pt x="3" y="7"/>
                  </a:cubicBezTo>
                  <a:cubicBezTo>
                    <a:pt x="4" y="7"/>
                    <a:pt x="6" y="7"/>
                    <a:pt x="7" y="7"/>
                  </a:cubicBezTo>
                  <a:cubicBezTo>
                    <a:pt x="9" y="6"/>
                    <a:pt x="10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0" y="3"/>
                    <a:pt x="10" y="3"/>
                    <a:pt x="9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6" y="2"/>
                    <a:pt x="5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10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3" y="2"/>
                    <a:pt x="14" y="2"/>
                    <a:pt x="14" y="3"/>
                  </a:cubicBezTo>
                  <a:cubicBezTo>
                    <a:pt x="15" y="4"/>
                    <a:pt x="15" y="5"/>
                    <a:pt x="15" y="6"/>
                  </a:cubicBezTo>
                  <a:lnTo>
                    <a:pt x="15" y="18"/>
                  </a:lnTo>
                  <a:close/>
                  <a:moveTo>
                    <a:pt x="12" y="13"/>
                  </a:moveTo>
                  <a:cubicBezTo>
                    <a:pt x="12" y="8"/>
                    <a:pt x="12" y="8"/>
                    <a:pt x="12" y="8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8" y="9"/>
                    <a:pt x="7" y="9"/>
                    <a:pt x="6" y="9"/>
                  </a:cubicBezTo>
                  <a:cubicBezTo>
                    <a:pt x="5" y="9"/>
                    <a:pt x="4" y="10"/>
                    <a:pt x="4" y="10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3"/>
                    <a:pt x="3" y="14"/>
                    <a:pt x="4" y="15"/>
                  </a:cubicBezTo>
                  <a:cubicBezTo>
                    <a:pt x="5" y="15"/>
                    <a:pt x="5" y="15"/>
                    <a:pt x="7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4"/>
                    <a:pt x="11" y="14"/>
                    <a:pt x="12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0" name="Freeform 38"/>
            <p:cNvSpPr/>
            <p:nvPr/>
          </p:nvSpPr>
          <p:spPr bwMode="auto">
            <a:xfrm>
              <a:off x="2801" y="3087"/>
              <a:ext cx="33" cy="42"/>
            </a:xfrm>
            <a:custGeom>
              <a:avLst/>
              <a:gdLst>
                <a:gd name="T0" fmla="*/ 33 w 14"/>
                <a:gd name="T1" fmla="*/ 30 h 18"/>
                <a:gd name="T2" fmla="*/ 28 w 14"/>
                <a:gd name="T3" fmla="*/ 40 h 18"/>
                <a:gd name="T4" fmla="*/ 17 w 14"/>
                <a:gd name="T5" fmla="*/ 42 h 18"/>
                <a:gd name="T6" fmla="*/ 7 w 14"/>
                <a:gd name="T7" fmla="*/ 42 h 18"/>
                <a:gd name="T8" fmla="*/ 0 w 14"/>
                <a:gd name="T9" fmla="*/ 40 h 18"/>
                <a:gd name="T10" fmla="*/ 0 w 14"/>
                <a:gd name="T11" fmla="*/ 30 h 18"/>
                <a:gd name="T12" fmla="*/ 0 w 14"/>
                <a:gd name="T13" fmla="*/ 30 h 18"/>
                <a:gd name="T14" fmla="*/ 7 w 14"/>
                <a:gd name="T15" fmla="*/ 35 h 18"/>
                <a:gd name="T16" fmla="*/ 17 w 14"/>
                <a:gd name="T17" fmla="*/ 37 h 18"/>
                <a:gd name="T18" fmla="*/ 24 w 14"/>
                <a:gd name="T19" fmla="*/ 35 h 18"/>
                <a:gd name="T20" fmla="*/ 26 w 14"/>
                <a:gd name="T21" fmla="*/ 30 h 18"/>
                <a:gd name="T22" fmla="*/ 24 w 14"/>
                <a:gd name="T23" fmla="*/ 26 h 18"/>
                <a:gd name="T24" fmla="*/ 19 w 14"/>
                <a:gd name="T25" fmla="*/ 26 h 18"/>
                <a:gd name="T26" fmla="*/ 14 w 14"/>
                <a:gd name="T27" fmla="*/ 23 h 18"/>
                <a:gd name="T28" fmla="*/ 12 w 14"/>
                <a:gd name="T29" fmla="*/ 23 h 18"/>
                <a:gd name="T30" fmla="*/ 2 w 14"/>
                <a:gd name="T31" fmla="*/ 19 h 18"/>
                <a:gd name="T32" fmla="*/ 0 w 14"/>
                <a:gd name="T33" fmla="*/ 12 h 18"/>
                <a:gd name="T34" fmla="*/ 2 w 14"/>
                <a:gd name="T35" fmla="*/ 7 h 18"/>
                <a:gd name="T36" fmla="*/ 5 w 14"/>
                <a:gd name="T37" fmla="*/ 2 h 18"/>
                <a:gd name="T38" fmla="*/ 9 w 14"/>
                <a:gd name="T39" fmla="*/ 0 h 18"/>
                <a:gd name="T40" fmla="*/ 17 w 14"/>
                <a:gd name="T41" fmla="*/ 0 h 18"/>
                <a:gd name="T42" fmla="*/ 26 w 14"/>
                <a:gd name="T43" fmla="*/ 0 h 18"/>
                <a:gd name="T44" fmla="*/ 31 w 14"/>
                <a:gd name="T45" fmla="*/ 2 h 18"/>
                <a:gd name="T46" fmla="*/ 31 w 14"/>
                <a:gd name="T47" fmla="*/ 9 h 18"/>
                <a:gd name="T48" fmla="*/ 31 w 14"/>
                <a:gd name="T49" fmla="*/ 9 h 18"/>
                <a:gd name="T50" fmla="*/ 24 w 14"/>
                <a:gd name="T51" fmla="*/ 7 h 18"/>
                <a:gd name="T52" fmla="*/ 17 w 14"/>
                <a:gd name="T53" fmla="*/ 5 h 18"/>
                <a:gd name="T54" fmla="*/ 9 w 14"/>
                <a:gd name="T55" fmla="*/ 7 h 18"/>
                <a:gd name="T56" fmla="*/ 7 w 14"/>
                <a:gd name="T57" fmla="*/ 12 h 18"/>
                <a:gd name="T58" fmla="*/ 9 w 14"/>
                <a:gd name="T59" fmla="*/ 14 h 18"/>
                <a:gd name="T60" fmla="*/ 14 w 14"/>
                <a:gd name="T61" fmla="*/ 16 h 18"/>
                <a:gd name="T62" fmla="*/ 19 w 14"/>
                <a:gd name="T63" fmla="*/ 19 h 18"/>
                <a:gd name="T64" fmla="*/ 24 w 14"/>
                <a:gd name="T65" fmla="*/ 19 h 18"/>
                <a:gd name="T66" fmla="*/ 31 w 14"/>
                <a:gd name="T67" fmla="*/ 23 h 18"/>
                <a:gd name="T68" fmla="*/ 33 w 14"/>
                <a:gd name="T69" fmla="*/ 30 h 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" h="18">
                  <a:moveTo>
                    <a:pt x="14" y="13"/>
                  </a:moveTo>
                  <a:cubicBezTo>
                    <a:pt x="14" y="14"/>
                    <a:pt x="13" y="16"/>
                    <a:pt x="12" y="17"/>
                  </a:cubicBezTo>
                  <a:cubicBezTo>
                    <a:pt x="11" y="18"/>
                    <a:pt x="9" y="18"/>
                    <a:pt x="7" y="18"/>
                  </a:cubicBezTo>
                  <a:cubicBezTo>
                    <a:pt x="5" y="18"/>
                    <a:pt x="4" y="18"/>
                    <a:pt x="3" y="18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5" y="15"/>
                    <a:pt x="6" y="16"/>
                    <a:pt x="7" y="16"/>
                  </a:cubicBezTo>
                  <a:cubicBezTo>
                    <a:pt x="8" y="16"/>
                    <a:pt x="9" y="15"/>
                    <a:pt x="10" y="15"/>
                  </a:cubicBezTo>
                  <a:cubicBezTo>
                    <a:pt x="10" y="15"/>
                    <a:pt x="11" y="14"/>
                    <a:pt x="11" y="13"/>
                  </a:cubicBezTo>
                  <a:cubicBezTo>
                    <a:pt x="11" y="12"/>
                    <a:pt x="11" y="12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4"/>
                    <a:pt x="0" y="4"/>
                    <a:pt x="1" y="3"/>
                  </a:cubicBezTo>
                  <a:cubicBezTo>
                    <a:pt x="1" y="2"/>
                    <a:pt x="2" y="2"/>
                    <a:pt x="2" y="1"/>
                  </a:cubicBezTo>
                  <a:cubicBezTo>
                    <a:pt x="3" y="1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1" y="0"/>
                  </a:cubicBezTo>
                  <a:cubicBezTo>
                    <a:pt x="12" y="0"/>
                    <a:pt x="12" y="1"/>
                    <a:pt x="13" y="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1" y="3"/>
                    <a:pt x="10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3" y="5"/>
                    <a:pt x="4" y="6"/>
                    <a:pt x="4" y="6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7" y="7"/>
                    <a:pt x="7" y="7"/>
                    <a:pt x="8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4" y="10"/>
                    <a:pt x="14" y="11"/>
                    <a:pt x="1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1" name="Freeform 39"/>
            <p:cNvSpPr/>
            <p:nvPr/>
          </p:nvSpPr>
          <p:spPr bwMode="auto">
            <a:xfrm>
              <a:off x="2841" y="3087"/>
              <a:ext cx="33" cy="42"/>
            </a:xfrm>
            <a:custGeom>
              <a:avLst/>
              <a:gdLst>
                <a:gd name="T0" fmla="*/ 33 w 14"/>
                <a:gd name="T1" fmla="*/ 30 h 18"/>
                <a:gd name="T2" fmla="*/ 28 w 14"/>
                <a:gd name="T3" fmla="*/ 40 h 18"/>
                <a:gd name="T4" fmla="*/ 14 w 14"/>
                <a:gd name="T5" fmla="*/ 42 h 18"/>
                <a:gd name="T6" fmla="*/ 7 w 14"/>
                <a:gd name="T7" fmla="*/ 42 h 18"/>
                <a:gd name="T8" fmla="*/ 0 w 14"/>
                <a:gd name="T9" fmla="*/ 40 h 18"/>
                <a:gd name="T10" fmla="*/ 0 w 14"/>
                <a:gd name="T11" fmla="*/ 30 h 18"/>
                <a:gd name="T12" fmla="*/ 0 w 14"/>
                <a:gd name="T13" fmla="*/ 30 h 18"/>
                <a:gd name="T14" fmla="*/ 7 w 14"/>
                <a:gd name="T15" fmla="*/ 35 h 18"/>
                <a:gd name="T16" fmla="*/ 14 w 14"/>
                <a:gd name="T17" fmla="*/ 37 h 18"/>
                <a:gd name="T18" fmla="*/ 21 w 14"/>
                <a:gd name="T19" fmla="*/ 35 h 18"/>
                <a:gd name="T20" fmla="*/ 24 w 14"/>
                <a:gd name="T21" fmla="*/ 30 h 18"/>
                <a:gd name="T22" fmla="*/ 24 w 14"/>
                <a:gd name="T23" fmla="*/ 26 h 18"/>
                <a:gd name="T24" fmla="*/ 19 w 14"/>
                <a:gd name="T25" fmla="*/ 26 h 18"/>
                <a:gd name="T26" fmla="*/ 14 w 14"/>
                <a:gd name="T27" fmla="*/ 23 h 18"/>
                <a:gd name="T28" fmla="*/ 9 w 14"/>
                <a:gd name="T29" fmla="*/ 23 h 18"/>
                <a:gd name="T30" fmla="*/ 2 w 14"/>
                <a:gd name="T31" fmla="*/ 19 h 18"/>
                <a:gd name="T32" fmla="*/ 0 w 14"/>
                <a:gd name="T33" fmla="*/ 12 h 18"/>
                <a:gd name="T34" fmla="*/ 0 w 14"/>
                <a:gd name="T35" fmla="*/ 7 h 18"/>
                <a:gd name="T36" fmla="*/ 5 w 14"/>
                <a:gd name="T37" fmla="*/ 2 h 18"/>
                <a:gd name="T38" fmla="*/ 9 w 14"/>
                <a:gd name="T39" fmla="*/ 0 h 18"/>
                <a:gd name="T40" fmla="*/ 17 w 14"/>
                <a:gd name="T41" fmla="*/ 0 h 18"/>
                <a:gd name="T42" fmla="*/ 24 w 14"/>
                <a:gd name="T43" fmla="*/ 0 h 18"/>
                <a:gd name="T44" fmla="*/ 31 w 14"/>
                <a:gd name="T45" fmla="*/ 2 h 18"/>
                <a:gd name="T46" fmla="*/ 31 w 14"/>
                <a:gd name="T47" fmla="*/ 9 h 18"/>
                <a:gd name="T48" fmla="*/ 31 w 14"/>
                <a:gd name="T49" fmla="*/ 9 h 18"/>
                <a:gd name="T50" fmla="*/ 24 w 14"/>
                <a:gd name="T51" fmla="*/ 7 h 18"/>
                <a:gd name="T52" fmla="*/ 17 w 14"/>
                <a:gd name="T53" fmla="*/ 5 h 18"/>
                <a:gd name="T54" fmla="*/ 9 w 14"/>
                <a:gd name="T55" fmla="*/ 7 h 18"/>
                <a:gd name="T56" fmla="*/ 7 w 14"/>
                <a:gd name="T57" fmla="*/ 12 h 18"/>
                <a:gd name="T58" fmla="*/ 9 w 14"/>
                <a:gd name="T59" fmla="*/ 14 h 18"/>
                <a:gd name="T60" fmla="*/ 14 w 14"/>
                <a:gd name="T61" fmla="*/ 16 h 18"/>
                <a:gd name="T62" fmla="*/ 19 w 14"/>
                <a:gd name="T63" fmla="*/ 19 h 18"/>
                <a:gd name="T64" fmla="*/ 21 w 14"/>
                <a:gd name="T65" fmla="*/ 19 h 18"/>
                <a:gd name="T66" fmla="*/ 28 w 14"/>
                <a:gd name="T67" fmla="*/ 23 h 18"/>
                <a:gd name="T68" fmla="*/ 33 w 14"/>
                <a:gd name="T69" fmla="*/ 30 h 1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14" h="18">
                  <a:moveTo>
                    <a:pt x="14" y="13"/>
                  </a:moveTo>
                  <a:cubicBezTo>
                    <a:pt x="14" y="14"/>
                    <a:pt x="13" y="16"/>
                    <a:pt x="12" y="17"/>
                  </a:cubicBezTo>
                  <a:cubicBezTo>
                    <a:pt x="10" y="18"/>
                    <a:pt x="8" y="18"/>
                    <a:pt x="6" y="18"/>
                  </a:cubicBezTo>
                  <a:cubicBezTo>
                    <a:pt x="5" y="18"/>
                    <a:pt x="4" y="18"/>
                    <a:pt x="3" y="18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4"/>
                    <a:pt x="2" y="15"/>
                    <a:pt x="3" y="15"/>
                  </a:cubicBezTo>
                  <a:cubicBezTo>
                    <a:pt x="4" y="15"/>
                    <a:pt x="5" y="16"/>
                    <a:pt x="6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7" y="10"/>
                    <a:pt x="7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3" y="9"/>
                    <a:pt x="2" y="9"/>
                    <a:pt x="1" y="8"/>
                  </a:cubicBezTo>
                  <a:cubicBezTo>
                    <a:pt x="0" y="7"/>
                    <a:pt x="0" y="6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1" y="2"/>
                    <a:pt x="1" y="2"/>
                    <a:pt x="2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6" y="0"/>
                    <a:pt x="7" y="0"/>
                  </a:cubicBezTo>
                  <a:cubicBezTo>
                    <a:pt x="8" y="0"/>
                    <a:pt x="9" y="0"/>
                    <a:pt x="10" y="0"/>
                  </a:cubicBezTo>
                  <a:cubicBezTo>
                    <a:pt x="11" y="0"/>
                    <a:pt x="12" y="1"/>
                    <a:pt x="13" y="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1" y="3"/>
                    <a:pt x="10" y="3"/>
                  </a:cubicBezTo>
                  <a:cubicBezTo>
                    <a:pt x="9" y="2"/>
                    <a:pt x="8" y="2"/>
                    <a:pt x="7" y="2"/>
                  </a:cubicBezTo>
                  <a:cubicBezTo>
                    <a:pt x="6" y="2"/>
                    <a:pt x="5" y="2"/>
                    <a:pt x="4" y="3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4" y="7"/>
                    <a:pt x="5" y="7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1" y="8"/>
                    <a:pt x="12" y="9"/>
                    <a:pt x="12" y="10"/>
                  </a:cubicBezTo>
                  <a:cubicBezTo>
                    <a:pt x="13" y="10"/>
                    <a:pt x="14" y="11"/>
                    <a:pt x="14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2" name="Freeform 40"/>
            <p:cNvSpPr>
              <a:spLocks noEditPoints="1"/>
            </p:cNvSpPr>
            <p:nvPr/>
          </p:nvSpPr>
          <p:spPr bwMode="auto">
            <a:xfrm>
              <a:off x="2884" y="3073"/>
              <a:ext cx="7" cy="56"/>
            </a:xfrm>
            <a:custGeom>
              <a:avLst/>
              <a:gdLst>
                <a:gd name="T0" fmla="*/ 7 w 7"/>
                <a:gd name="T1" fmla="*/ 7 h 56"/>
                <a:gd name="T2" fmla="*/ 0 w 7"/>
                <a:gd name="T3" fmla="*/ 7 h 56"/>
                <a:gd name="T4" fmla="*/ 0 w 7"/>
                <a:gd name="T5" fmla="*/ 0 h 56"/>
                <a:gd name="T6" fmla="*/ 7 w 7"/>
                <a:gd name="T7" fmla="*/ 0 h 56"/>
                <a:gd name="T8" fmla="*/ 7 w 7"/>
                <a:gd name="T9" fmla="*/ 7 h 56"/>
                <a:gd name="T10" fmla="*/ 7 w 7"/>
                <a:gd name="T11" fmla="*/ 56 h 56"/>
                <a:gd name="T12" fmla="*/ 0 w 7"/>
                <a:gd name="T13" fmla="*/ 56 h 56"/>
                <a:gd name="T14" fmla="*/ 0 w 7"/>
                <a:gd name="T15" fmla="*/ 14 h 56"/>
                <a:gd name="T16" fmla="*/ 7 w 7"/>
                <a:gd name="T17" fmla="*/ 14 h 56"/>
                <a:gd name="T18" fmla="*/ 7 w 7"/>
                <a:gd name="T19" fmla="*/ 56 h 5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" h="56">
                  <a:moveTo>
                    <a:pt x="7" y="7"/>
                  </a:moveTo>
                  <a:lnTo>
                    <a:pt x="0" y="7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7"/>
                  </a:lnTo>
                  <a:close/>
                  <a:moveTo>
                    <a:pt x="7" y="56"/>
                  </a:moveTo>
                  <a:lnTo>
                    <a:pt x="0" y="56"/>
                  </a:lnTo>
                  <a:lnTo>
                    <a:pt x="0" y="14"/>
                  </a:lnTo>
                  <a:lnTo>
                    <a:pt x="7" y="14"/>
                  </a:lnTo>
                  <a:lnTo>
                    <a:pt x="7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3" name="Freeform 41"/>
            <p:cNvSpPr/>
            <p:nvPr/>
          </p:nvSpPr>
          <p:spPr bwMode="auto">
            <a:xfrm>
              <a:off x="2900" y="3087"/>
              <a:ext cx="40" cy="42"/>
            </a:xfrm>
            <a:custGeom>
              <a:avLst/>
              <a:gdLst>
                <a:gd name="T0" fmla="*/ 40 w 40"/>
                <a:gd name="T1" fmla="*/ 0 h 42"/>
                <a:gd name="T2" fmla="*/ 24 w 40"/>
                <a:gd name="T3" fmla="*/ 42 h 42"/>
                <a:gd name="T4" fmla="*/ 17 w 40"/>
                <a:gd name="T5" fmla="*/ 42 h 42"/>
                <a:gd name="T6" fmla="*/ 0 w 40"/>
                <a:gd name="T7" fmla="*/ 0 h 42"/>
                <a:gd name="T8" fmla="*/ 7 w 40"/>
                <a:gd name="T9" fmla="*/ 0 h 42"/>
                <a:gd name="T10" fmla="*/ 19 w 40"/>
                <a:gd name="T11" fmla="*/ 33 h 42"/>
                <a:gd name="T12" fmla="*/ 33 w 40"/>
                <a:gd name="T13" fmla="*/ 0 h 42"/>
                <a:gd name="T14" fmla="*/ 40 w 40"/>
                <a:gd name="T15" fmla="*/ 0 h 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0" h="42">
                  <a:moveTo>
                    <a:pt x="40" y="0"/>
                  </a:moveTo>
                  <a:lnTo>
                    <a:pt x="24" y="42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7" y="0"/>
                  </a:lnTo>
                  <a:lnTo>
                    <a:pt x="19" y="33"/>
                  </a:lnTo>
                  <a:lnTo>
                    <a:pt x="33" y="0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4" name="Freeform 42"/>
            <p:cNvSpPr>
              <a:spLocks noEditPoints="1"/>
            </p:cNvSpPr>
            <p:nvPr/>
          </p:nvSpPr>
          <p:spPr bwMode="auto">
            <a:xfrm>
              <a:off x="2945" y="3087"/>
              <a:ext cx="38" cy="42"/>
            </a:xfrm>
            <a:custGeom>
              <a:avLst/>
              <a:gdLst>
                <a:gd name="T0" fmla="*/ 38 w 16"/>
                <a:gd name="T1" fmla="*/ 21 h 18"/>
                <a:gd name="T2" fmla="*/ 7 w 16"/>
                <a:gd name="T3" fmla="*/ 21 h 18"/>
                <a:gd name="T4" fmla="*/ 10 w 16"/>
                <a:gd name="T5" fmla="*/ 28 h 18"/>
                <a:gd name="T6" fmla="*/ 12 w 16"/>
                <a:gd name="T7" fmla="*/ 33 h 18"/>
                <a:gd name="T8" fmla="*/ 17 w 16"/>
                <a:gd name="T9" fmla="*/ 35 h 18"/>
                <a:gd name="T10" fmla="*/ 21 w 16"/>
                <a:gd name="T11" fmla="*/ 35 h 18"/>
                <a:gd name="T12" fmla="*/ 31 w 16"/>
                <a:gd name="T13" fmla="*/ 35 h 18"/>
                <a:gd name="T14" fmla="*/ 38 w 16"/>
                <a:gd name="T15" fmla="*/ 30 h 18"/>
                <a:gd name="T16" fmla="*/ 38 w 16"/>
                <a:gd name="T17" fmla="*/ 30 h 18"/>
                <a:gd name="T18" fmla="*/ 38 w 16"/>
                <a:gd name="T19" fmla="*/ 40 h 18"/>
                <a:gd name="T20" fmla="*/ 31 w 16"/>
                <a:gd name="T21" fmla="*/ 42 h 18"/>
                <a:gd name="T22" fmla="*/ 21 w 16"/>
                <a:gd name="T23" fmla="*/ 42 h 18"/>
                <a:gd name="T24" fmla="*/ 7 w 16"/>
                <a:gd name="T25" fmla="*/ 37 h 18"/>
                <a:gd name="T26" fmla="*/ 0 w 16"/>
                <a:gd name="T27" fmla="*/ 21 h 18"/>
                <a:gd name="T28" fmla="*/ 7 w 16"/>
                <a:gd name="T29" fmla="*/ 5 h 18"/>
                <a:gd name="T30" fmla="*/ 21 w 16"/>
                <a:gd name="T31" fmla="*/ 0 h 18"/>
                <a:gd name="T32" fmla="*/ 33 w 16"/>
                <a:gd name="T33" fmla="*/ 5 h 18"/>
                <a:gd name="T34" fmla="*/ 38 w 16"/>
                <a:gd name="T35" fmla="*/ 19 h 18"/>
                <a:gd name="T36" fmla="*/ 38 w 16"/>
                <a:gd name="T37" fmla="*/ 21 h 18"/>
                <a:gd name="T38" fmla="*/ 31 w 16"/>
                <a:gd name="T39" fmla="*/ 16 h 18"/>
                <a:gd name="T40" fmla="*/ 29 w 16"/>
                <a:gd name="T41" fmla="*/ 7 h 18"/>
                <a:gd name="T42" fmla="*/ 21 w 16"/>
                <a:gd name="T43" fmla="*/ 5 h 18"/>
                <a:gd name="T44" fmla="*/ 12 w 16"/>
                <a:gd name="T45" fmla="*/ 9 h 18"/>
                <a:gd name="T46" fmla="*/ 7 w 16"/>
                <a:gd name="T47" fmla="*/ 16 h 18"/>
                <a:gd name="T48" fmla="*/ 31 w 16"/>
                <a:gd name="T49" fmla="*/ 16 h 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6" h="18">
                  <a:moveTo>
                    <a:pt x="16" y="9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4" y="13"/>
                    <a:pt x="5" y="13"/>
                    <a:pt x="5" y="14"/>
                  </a:cubicBezTo>
                  <a:cubicBezTo>
                    <a:pt x="6" y="15"/>
                    <a:pt x="6" y="15"/>
                    <a:pt x="7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1" y="15"/>
                    <a:pt x="12" y="15"/>
                    <a:pt x="13" y="15"/>
                  </a:cubicBezTo>
                  <a:cubicBezTo>
                    <a:pt x="14" y="14"/>
                    <a:pt x="15" y="14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5" y="17"/>
                    <a:pt x="14" y="17"/>
                    <a:pt x="13" y="18"/>
                  </a:cubicBezTo>
                  <a:cubicBezTo>
                    <a:pt x="12" y="18"/>
                    <a:pt x="11" y="18"/>
                    <a:pt x="9" y="18"/>
                  </a:cubicBezTo>
                  <a:cubicBezTo>
                    <a:pt x="7" y="18"/>
                    <a:pt x="4" y="17"/>
                    <a:pt x="3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6"/>
                    <a:pt x="1" y="4"/>
                    <a:pt x="3" y="2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11" y="0"/>
                    <a:pt x="13" y="0"/>
                    <a:pt x="14" y="2"/>
                  </a:cubicBezTo>
                  <a:cubicBezTo>
                    <a:pt x="15" y="3"/>
                    <a:pt x="16" y="5"/>
                    <a:pt x="16" y="8"/>
                  </a:cubicBezTo>
                  <a:lnTo>
                    <a:pt x="16" y="9"/>
                  </a:lnTo>
                  <a:close/>
                  <a:moveTo>
                    <a:pt x="13" y="7"/>
                  </a:moveTo>
                  <a:cubicBezTo>
                    <a:pt x="13" y="5"/>
                    <a:pt x="13" y="4"/>
                    <a:pt x="12" y="3"/>
                  </a:cubicBezTo>
                  <a:cubicBezTo>
                    <a:pt x="11" y="3"/>
                    <a:pt x="10" y="2"/>
                    <a:pt x="9" y="2"/>
                  </a:cubicBezTo>
                  <a:cubicBezTo>
                    <a:pt x="7" y="2"/>
                    <a:pt x="6" y="3"/>
                    <a:pt x="5" y="4"/>
                  </a:cubicBezTo>
                  <a:cubicBezTo>
                    <a:pt x="4" y="4"/>
                    <a:pt x="3" y="6"/>
                    <a:pt x="3" y="7"/>
                  </a:cubicBez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5" name="Freeform 43"/>
            <p:cNvSpPr>
              <a:spLocks noEditPoints="1"/>
            </p:cNvSpPr>
            <p:nvPr/>
          </p:nvSpPr>
          <p:spPr bwMode="auto">
            <a:xfrm>
              <a:off x="2199" y="1804"/>
              <a:ext cx="1251" cy="1250"/>
            </a:xfrm>
            <a:custGeom>
              <a:avLst/>
              <a:gdLst>
                <a:gd name="T0" fmla="*/ 1251 w 1251"/>
                <a:gd name="T1" fmla="*/ 626 h 1250"/>
                <a:gd name="T2" fmla="*/ 0 w 1251"/>
                <a:gd name="T3" fmla="*/ 626 h 1250"/>
                <a:gd name="T4" fmla="*/ 625 w 1251"/>
                <a:gd name="T5" fmla="*/ 1250 h 1250"/>
                <a:gd name="T6" fmla="*/ 625 w 1251"/>
                <a:gd name="T7" fmla="*/ 0 h 12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1" h="1250">
                  <a:moveTo>
                    <a:pt x="1251" y="626"/>
                  </a:moveTo>
                  <a:lnTo>
                    <a:pt x="0" y="626"/>
                  </a:lnTo>
                  <a:moveTo>
                    <a:pt x="625" y="1250"/>
                  </a:moveTo>
                  <a:lnTo>
                    <a:pt x="625" y="0"/>
                  </a:lnTo>
                </a:path>
              </a:pathLst>
            </a:custGeom>
            <a:noFill/>
            <a:ln w="7938" cap="flat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6" name="Freeform 44"/>
            <p:cNvSpPr>
              <a:spLocks noEditPoints="1"/>
            </p:cNvSpPr>
            <p:nvPr/>
          </p:nvSpPr>
          <p:spPr bwMode="auto">
            <a:xfrm>
              <a:off x="2199" y="1804"/>
              <a:ext cx="1251" cy="1250"/>
            </a:xfrm>
            <a:custGeom>
              <a:avLst/>
              <a:gdLst>
                <a:gd name="T0" fmla="*/ 1251 w 1251"/>
                <a:gd name="T1" fmla="*/ 626 h 1250"/>
                <a:gd name="T2" fmla="*/ 0 w 1251"/>
                <a:gd name="T3" fmla="*/ 626 h 1250"/>
                <a:gd name="T4" fmla="*/ 625 w 1251"/>
                <a:gd name="T5" fmla="*/ 1250 h 1250"/>
                <a:gd name="T6" fmla="*/ 625 w 1251"/>
                <a:gd name="T7" fmla="*/ 0 h 125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1" h="1250">
                  <a:moveTo>
                    <a:pt x="1251" y="626"/>
                  </a:moveTo>
                  <a:lnTo>
                    <a:pt x="0" y="626"/>
                  </a:lnTo>
                  <a:moveTo>
                    <a:pt x="625" y="1250"/>
                  </a:moveTo>
                  <a:lnTo>
                    <a:pt x="625" y="0"/>
                  </a:lnTo>
                </a:path>
              </a:pathLst>
            </a:custGeom>
            <a:noFill/>
            <a:ln w="38100" cap="flat" cmpd="sng">
              <a:solidFill>
                <a:srgbClr val="345077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7" name="Freeform 45"/>
            <p:cNvSpPr/>
            <p:nvPr/>
          </p:nvSpPr>
          <p:spPr bwMode="auto">
            <a:xfrm>
              <a:off x="3011" y="2109"/>
              <a:ext cx="50" cy="54"/>
            </a:xfrm>
            <a:custGeom>
              <a:avLst/>
              <a:gdLst>
                <a:gd name="T0" fmla="*/ 50 w 50"/>
                <a:gd name="T1" fmla="*/ 0 h 54"/>
                <a:gd name="T2" fmla="*/ 28 w 50"/>
                <a:gd name="T3" fmla="*/ 54 h 54"/>
                <a:gd name="T4" fmla="*/ 19 w 50"/>
                <a:gd name="T5" fmla="*/ 54 h 54"/>
                <a:gd name="T6" fmla="*/ 0 w 50"/>
                <a:gd name="T7" fmla="*/ 0 h 54"/>
                <a:gd name="T8" fmla="*/ 7 w 50"/>
                <a:gd name="T9" fmla="*/ 0 h 54"/>
                <a:gd name="T10" fmla="*/ 24 w 50"/>
                <a:gd name="T11" fmla="*/ 47 h 54"/>
                <a:gd name="T12" fmla="*/ 43 w 50"/>
                <a:gd name="T13" fmla="*/ 0 h 54"/>
                <a:gd name="T14" fmla="*/ 50 w 50"/>
                <a:gd name="T15" fmla="*/ 0 h 5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0" h="54">
                  <a:moveTo>
                    <a:pt x="50" y="0"/>
                  </a:moveTo>
                  <a:lnTo>
                    <a:pt x="28" y="54"/>
                  </a:lnTo>
                  <a:lnTo>
                    <a:pt x="19" y="54"/>
                  </a:lnTo>
                  <a:lnTo>
                    <a:pt x="0" y="0"/>
                  </a:lnTo>
                  <a:lnTo>
                    <a:pt x="7" y="0"/>
                  </a:lnTo>
                  <a:lnTo>
                    <a:pt x="24" y="47"/>
                  </a:lnTo>
                  <a:lnTo>
                    <a:pt x="43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8" name="Freeform 46"/>
            <p:cNvSpPr>
              <a:spLocks noEditPoints="1"/>
            </p:cNvSpPr>
            <p:nvPr/>
          </p:nvSpPr>
          <p:spPr bwMode="auto">
            <a:xfrm>
              <a:off x="3065" y="2106"/>
              <a:ext cx="50" cy="59"/>
            </a:xfrm>
            <a:custGeom>
              <a:avLst/>
              <a:gdLst>
                <a:gd name="T0" fmla="*/ 45 w 21"/>
                <a:gd name="T1" fmla="*/ 9 h 25"/>
                <a:gd name="T2" fmla="*/ 50 w 21"/>
                <a:gd name="T3" fmla="*/ 17 h 25"/>
                <a:gd name="T4" fmla="*/ 50 w 21"/>
                <a:gd name="T5" fmla="*/ 31 h 25"/>
                <a:gd name="T6" fmla="*/ 50 w 21"/>
                <a:gd name="T7" fmla="*/ 42 h 25"/>
                <a:gd name="T8" fmla="*/ 45 w 21"/>
                <a:gd name="T9" fmla="*/ 52 h 25"/>
                <a:gd name="T10" fmla="*/ 36 w 21"/>
                <a:gd name="T11" fmla="*/ 57 h 25"/>
                <a:gd name="T12" fmla="*/ 26 w 21"/>
                <a:gd name="T13" fmla="*/ 59 h 25"/>
                <a:gd name="T14" fmla="*/ 14 w 21"/>
                <a:gd name="T15" fmla="*/ 57 h 25"/>
                <a:gd name="T16" fmla="*/ 7 w 21"/>
                <a:gd name="T17" fmla="*/ 52 h 25"/>
                <a:gd name="T18" fmla="*/ 2 w 21"/>
                <a:gd name="T19" fmla="*/ 42 h 25"/>
                <a:gd name="T20" fmla="*/ 0 w 21"/>
                <a:gd name="T21" fmla="*/ 31 h 25"/>
                <a:gd name="T22" fmla="*/ 2 w 21"/>
                <a:gd name="T23" fmla="*/ 17 h 25"/>
                <a:gd name="T24" fmla="*/ 7 w 21"/>
                <a:gd name="T25" fmla="*/ 9 h 25"/>
                <a:gd name="T26" fmla="*/ 14 w 21"/>
                <a:gd name="T27" fmla="*/ 2 h 25"/>
                <a:gd name="T28" fmla="*/ 26 w 21"/>
                <a:gd name="T29" fmla="*/ 0 h 25"/>
                <a:gd name="T30" fmla="*/ 36 w 21"/>
                <a:gd name="T31" fmla="*/ 2 h 25"/>
                <a:gd name="T32" fmla="*/ 45 w 21"/>
                <a:gd name="T33" fmla="*/ 9 h 25"/>
                <a:gd name="T34" fmla="*/ 43 w 21"/>
                <a:gd name="T35" fmla="*/ 31 h 25"/>
                <a:gd name="T36" fmla="*/ 38 w 21"/>
                <a:gd name="T37" fmla="*/ 14 h 25"/>
                <a:gd name="T38" fmla="*/ 26 w 21"/>
                <a:gd name="T39" fmla="*/ 7 h 25"/>
                <a:gd name="T40" fmla="*/ 12 w 21"/>
                <a:gd name="T41" fmla="*/ 14 h 25"/>
                <a:gd name="T42" fmla="*/ 7 w 21"/>
                <a:gd name="T43" fmla="*/ 31 h 25"/>
                <a:gd name="T44" fmla="*/ 12 w 21"/>
                <a:gd name="T45" fmla="*/ 47 h 25"/>
                <a:gd name="T46" fmla="*/ 26 w 21"/>
                <a:gd name="T47" fmla="*/ 52 h 25"/>
                <a:gd name="T48" fmla="*/ 38 w 21"/>
                <a:gd name="T49" fmla="*/ 47 h 25"/>
                <a:gd name="T50" fmla="*/ 43 w 21"/>
                <a:gd name="T51" fmla="*/ 31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1" h="25">
                  <a:moveTo>
                    <a:pt x="19" y="4"/>
                  </a:moveTo>
                  <a:cubicBezTo>
                    <a:pt x="20" y="5"/>
                    <a:pt x="20" y="6"/>
                    <a:pt x="21" y="7"/>
                  </a:cubicBezTo>
                  <a:cubicBezTo>
                    <a:pt x="21" y="9"/>
                    <a:pt x="21" y="11"/>
                    <a:pt x="21" y="13"/>
                  </a:cubicBezTo>
                  <a:cubicBezTo>
                    <a:pt x="21" y="15"/>
                    <a:pt x="21" y="16"/>
                    <a:pt x="21" y="18"/>
                  </a:cubicBezTo>
                  <a:cubicBezTo>
                    <a:pt x="20" y="19"/>
                    <a:pt x="19" y="21"/>
                    <a:pt x="19" y="22"/>
                  </a:cubicBezTo>
                  <a:cubicBezTo>
                    <a:pt x="18" y="23"/>
                    <a:pt x="16" y="23"/>
                    <a:pt x="15" y="24"/>
                  </a:cubicBezTo>
                  <a:cubicBezTo>
                    <a:pt x="14" y="24"/>
                    <a:pt x="12" y="25"/>
                    <a:pt x="11" y="25"/>
                  </a:cubicBezTo>
                  <a:cubicBezTo>
                    <a:pt x="9" y="25"/>
                    <a:pt x="8" y="24"/>
                    <a:pt x="6" y="24"/>
                  </a:cubicBezTo>
                  <a:cubicBezTo>
                    <a:pt x="5" y="23"/>
                    <a:pt x="4" y="23"/>
                    <a:pt x="3" y="22"/>
                  </a:cubicBezTo>
                  <a:cubicBezTo>
                    <a:pt x="2" y="21"/>
                    <a:pt x="1" y="19"/>
                    <a:pt x="1" y="18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9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7" y="2"/>
                    <a:pt x="18" y="3"/>
                    <a:pt x="19" y="4"/>
                  </a:cubicBezTo>
                  <a:close/>
                  <a:moveTo>
                    <a:pt x="18" y="13"/>
                  </a:moveTo>
                  <a:cubicBezTo>
                    <a:pt x="18" y="10"/>
                    <a:pt x="18" y="7"/>
                    <a:pt x="16" y="6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8" y="3"/>
                    <a:pt x="7" y="4"/>
                    <a:pt x="5" y="6"/>
                  </a:cubicBezTo>
                  <a:cubicBezTo>
                    <a:pt x="4" y="7"/>
                    <a:pt x="3" y="10"/>
                    <a:pt x="3" y="13"/>
                  </a:cubicBezTo>
                  <a:cubicBezTo>
                    <a:pt x="3" y="16"/>
                    <a:pt x="4" y="18"/>
                    <a:pt x="5" y="20"/>
                  </a:cubicBezTo>
                  <a:cubicBezTo>
                    <a:pt x="7" y="21"/>
                    <a:pt x="8" y="22"/>
                    <a:pt x="11" y="22"/>
                  </a:cubicBezTo>
                  <a:cubicBezTo>
                    <a:pt x="13" y="22"/>
                    <a:pt x="15" y="21"/>
                    <a:pt x="16" y="20"/>
                  </a:cubicBezTo>
                  <a:cubicBezTo>
                    <a:pt x="18" y="18"/>
                    <a:pt x="18" y="16"/>
                    <a:pt x="18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49" name="Freeform 47"/>
            <p:cNvSpPr/>
            <p:nvPr/>
          </p:nvSpPr>
          <p:spPr bwMode="auto">
            <a:xfrm>
              <a:off x="3124" y="2109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0 w 24"/>
                <a:gd name="T3" fmla="*/ 54 h 54"/>
                <a:gd name="T4" fmla="*/ 0 w 24"/>
                <a:gd name="T5" fmla="*/ 49 h 54"/>
                <a:gd name="T6" fmla="*/ 8 w 24"/>
                <a:gd name="T7" fmla="*/ 49 h 54"/>
                <a:gd name="T8" fmla="*/ 8 w 24"/>
                <a:gd name="T9" fmla="*/ 4 h 54"/>
                <a:gd name="T10" fmla="*/ 0 w 24"/>
                <a:gd name="T11" fmla="*/ 4 h 54"/>
                <a:gd name="T12" fmla="*/ 0 w 24"/>
                <a:gd name="T13" fmla="*/ 0 h 54"/>
                <a:gd name="T14" fmla="*/ 24 w 24"/>
                <a:gd name="T15" fmla="*/ 0 h 54"/>
                <a:gd name="T16" fmla="*/ 24 w 24"/>
                <a:gd name="T17" fmla="*/ 4 h 54"/>
                <a:gd name="T18" fmla="*/ 17 w 24"/>
                <a:gd name="T19" fmla="*/ 4 h 54"/>
                <a:gd name="T20" fmla="*/ 17 w 24"/>
                <a:gd name="T21" fmla="*/ 49 h 54"/>
                <a:gd name="T22" fmla="*/ 24 w 24"/>
                <a:gd name="T23" fmla="*/ 49 h 54"/>
                <a:gd name="T24" fmla="*/ 24 w 24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0" y="54"/>
                  </a:lnTo>
                  <a:lnTo>
                    <a:pt x="0" y="49"/>
                  </a:lnTo>
                  <a:lnTo>
                    <a:pt x="8" y="49"/>
                  </a:lnTo>
                  <a:lnTo>
                    <a:pt x="8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4"/>
                  </a:lnTo>
                  <a:lnTo>
                    <a:pt x="17" y="4"/>
                  </a:lnTo>
                  <a:lnTo>
                    <a:pt x="17" y="49"/>
                  </a:lnTo>
                  <a:lnTo>
                    <a:pt x="24" y="49"/>
                  </a:lnTo>
                  <a:lnTo>
                    <a:pt x="2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0" name="Freeform 48"/>
            <p:cNvSpPr/>
            <p:nvPr/>
          </p:nvSpPr>
          <p:spPr bwMode="auto">
            <a:xfrm>
              <a:off x="3158" y="2106"/>
              <a:ext cx="44" cy="59"/>
            </a:xfrm>
            <a:custGeom>
              <a:avLst/>
              <a:gdLst>
                <a:gd name="T0" fmla="*/ 44 w 19"/>
                <a:gd name="T1" fmla="*/ 54 h 25"/>
                <a:gd name="T2" fmla="*/ 39 w 19"/>
                <a:gd name="T3" fmla="*/ 54 h 25"/>
                <a:gd name="T4" fmla="*/ 37 w 19"/>
                <a:gd name="T5" fmla="*/ 57 h 25"/>
                <a:gd name="T6" fmla="*/ 30 w 19"/>
                <a:gd name="T7" fmla="*/ 59 h 25"/>
                <a:gd name="T8" fmla="*/ 25 w 19"/>
                <a:gd name="T9" fmla="*/ 59 h 25"/>
                <a:gd name="T10" fmla="*/ 14 w 19"/>
                <a:gd name="T11" fmla="*/ 57 h 25"/>
                <a:gd name="T12" fmla="*/ 7 w 19"/>
                <a:gd name="T13" fmla="*/ 52 h 25"/>
                <a:gd name="T14" fmla="*/ 0 w 19"/>
                <a:gd name="T15" fmla="*/ 42 h 25"/>
                <a:gd name="T16" fmla="*/ 0 w 19"/>
                <a:gd name="T17" fmla="*/ 31 h 25"/>
                <a:gd name="T18" fmla="*/ 0 w 19"/>
                <a:gd name="T19" fmla="*/ 17 h 25"/>
                <a:gd name="T20" fmla="*/ 7 w 19"/>
                <a:gd name="T21" fmla="*/ 9 h 25"/>
                <a:gd name="T22" fmla="*/ 14 w 19"/>
                <a:gd name="T23" fmla="*/ 2 h 25"/>
                <a:gd name="T24" fmla="*/ 25 w 19"/>
                <a:gd name="T25" fmla="*/ 0 h 25"/>
                <a:gd name="T26" fmla="*/ 35 w 19"/>
                <a:gd name="T27" fmla="*/ 2 h 25"/>
                <a:gd name="T28" fmla="*/ 44 w 19"/>
                <a:gd name="T29" fmla="*/ 5 h 25"/>
                <a:gd name="T30" fmla="*/ 44 w 19"/>
                <a:gd name="T31" fmla="*/ 14 h 25"/>
                <a:gd name="T32" fmla="*/ 44 w 19"/>
                <a:gd name="T33" fmla="*/ 14 h 25"/>
                <a:gd name="T34" fmla="*/ 35 w 19"/>
                <a:gd name="T35" fmla="*/ 9 h 25"/>
                <a:gd name="T36" fmla="*/ 25 w 19"/>
                <a:gd name="T37" fmla="*/ 7 h 25"/>
                <a:gd name="T38" fmla="*/ 19 w 19"/>
                <a:gd name="T39" fmla="*/ 9 h 25"/>
                <a:gd name="T40" fmla="*/ 12 w 19"/>
                <a:gd name="T41" fmla="*/ 14 h 25"/>
                <a:gd name="T42" fmla="*/ 7 w 19"/>
                <a:gd name="T43" fmla="*/ 19 h 25"/>
                <a:gd name="T44" fmla="*/ 7 w 19"/>
                <a:gd name="T45" fmla="*/ 31 h 25"/>
                <a:gd name="T46" fmla="*/ 9 w 19"/>
                <a:gd name="T47" fmla="*/ 40 h 25"/>
                <a:gd name="T48" fmla="*/ 12 w 19"/>
                <a:gd name="T49" fmla="*/ 47 h 25"/>
                <a:gd name="T50" fmla="*/ 19 w 19"/>
                <a:gd name="T51" fmla="*/ 50 h 25"/>
                <a:gd name="T52" fmla="*/ 25 w 19"/>
                <a:gd name="T53" fmla="*/ 52 h 25"/>
                <a:gd name="T54" fmla="*/ 35 w 19"/>
                <a:gd name="T55" fmla="*/ 50 h 25"/>
                <a:gd name="T56" fmla="*/ 44 w 19"/>
                <a:gd name="T57" fmla="*/ 45 h 25"/>
                <a:gd name="T58" fmla="*/ 44 w 19"/>
                <a:gd name="T59" fmla="*/ 45 h 25"/>
                <a:gd name="T60" fmla="*/ 44 w 19"/>
                <a:gd name="T61" fmla="*/ 54 h 2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19" h="25">
                  <a:moveTo>
                    <a:pt x="19" y="23"/>
                  </a:moveTo>
                  <a:cubicBezTo>
                    <a:pt x="18" y="23"/>
                    <a:pt x="18" y="23"/>
                    <a:pt x="17" y="23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5" y="24"/>
                    <a:pt x="14" y="24"/>
                    <a:pt x="13" y="25"/>
                  </a:cubicBezTo>
                  <a:cubicBezTo>
                    <a:pt x="13" y="25"/>
                    <a:pt x="12" y="25"/>
                    <a:pt x="11" y="25"/>
                  </a:cubicBezTo>
                  <a:cubicBezTo>
                    <a:pt x="9" y="25"/>
                    <a:pt x="8" y="24"/>
                    <a:pt x="6" y="24"/>
                  </a:cubicBezTo>
                  <a:cubicBezTo>
                    <a:pt x="5" y="24"/>
                    <a:pt x="4" y="23"/>
                    <a:pt x="3" y="22"/>
                  </a:cubicBezTo>
                  <a:cubicBezTo>
                    <a:pt x="2" y="21"/>
                    <a:pt x="1" y="19"/>
                    <a:pt x="0" y="18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6" y="1"/>
                    <a:pt x="17" y="2"/>
                    <a:pt x="19" y="2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5"/>
                    <a:pt x="16" y="4"/>
                    <a:pt x="15" y="4"/>
                  </a:cubicBezTo>
                  <a:cubicBezTo>
                    <a:pt x="14" y="3"/>
                    <a:pt x="12" y="3"/>
                    <a:pt x="11" y="3"/>
                  </a:cubicBezTo>
                  <a:cubicBezTo>
                    <a:pt x="10" y="3"/>
                    <a:pt x="9" y="3"/>
                    <a:pt x="8" y="4"/>
                  </a:cubicBezTo>
                  <a:cubicBezTo>
                    <a:pt x="7" y="4"/>
                    <a:pt x="6" y="5"/>
                    <a:pt x="5" y="6"/>
                  </a:cubicBezTo>
                  <a:cubicBezTo>
                    <a:pt x="4" y="6"/>
                    <a:pt x="4" y="7"/>
                    <a:pt x="3" y="8"/>
                  </a:cubicBezTo>
                  <a:cubicBezTo>
                    <a:pt x="3" y="10"/>
                    <a:pt x="3" y="11"/>
                    <a:pt x="3" y="13"/>
                  </a:cubicBezTo>
                  <a:cubicBezTo>
                    <a:pt x="3" y="14"/>
                    <a:pt x="3" y="16"/>
                    <a:pt x="4" y="17"/>
                  </a:cubicBezTo>
                  <a:cubicBezTo>
                    <a:pt x="4" y="18"/>
                    <a:pt x="5" y="19"/>
                    <a:pt x="5" y="20"/>
                  </a:cubicBezTo>
                  <a:cubicBezTo>
                    <a:pt x="6" y="21"/>
                    <a:pt x="7" y="21"/>
                    <a:pt x="8" y="21"/>
                  </a:cubicBezTo>
                  <a:cubicBezTo>
                    <a:pt x="9" y="22"/>
                    <a:pt x="10" y="22"/>
                    <a:pt x="11" y="22"/>
                  </a:cubicBezTo>
                  <a:cubicBezTo>
                    <a:pt x="12" y="22"/>
                    <a:pt x="14" y="22"/>
                    <a:pt x="15" y="21"/>
                  </a:cubicBezTo>
                  <a:cubicBezTo>
                    <a:pt x="16" y="21"/>
                    <a:pt x="18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lnTo>
                    <a:pt x="19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1" name="Freeform 49"/>
            <p:cNvSpPr/>
            <p:nvPr/>
          </p:nvSpPr>
          <p:spPr bwMode="auto">
            <a:xfrm>
              <a:off x="3212" y="2109"/>
              <a:ext cx="38" cy="54"/>
            </a:xfrm>
            <a:custGeom>
              <a:avLst/>
              <a:gdLst>
                <a:gd name="T0" fmla="*/ 38 w 38"/>
                <a:gd name="T1" fmla="*/ 54 h 54"/>
                <a:gd name="T2" fmla="*/ 0 w 38"/>
                <a:gd name="T3" fmla="*/ 54 h 54"/>
                <a:gd name="T4" fmla="*/ 0 w 38"/>
                <a:gd name="T5" fmla="*/ 0 h 54"/>
                <a:gd name="T6" fmla="*/ 38 w 38"/>
                <a:gd name="T7" fmla="*/ 0 h 54"/>
                <a:gd name="T8" fmla="*/ 38 w 38"/>
                <a:gd name="T9" fmla="*/ 7 h 54"/>
                <a:gd name="T10" fmla="*/ 7 w 38"/>
                <a:gd name="T11" fmla="*/ 7 h 54"/>
                <a:gd name="T12" fmla="*/ 7 w 38"/>
                <a:gd name="T13" fmla="*/ 21 h 54"/>
                <a:gd name="T14" fmla="*/ 38 w 38"/>
                <a:gd name="T15" fmla="*/ 21 h 54"/>
                <a:gd name="T16" fmla="*/ 38 w 38"/>
                <a:gd name="T17" fmla="*/ 28 h 54"/>
                <a:gd name="T18" fmla="*/ 7 w 38"/>
                <a:gd name="T19" fmla="*/ 28 h 54"/>
                <a:gd name="T20" fmla="*/ 7 w 38"/>
                <a:gd name="T21" fmla="*/ 47 h 54"/>
                <a:gd name="T22" fmla="*/ 38 w 38"/>
                <a:gd name="T23" fmla="*/ 47 h 54"/>
                <a:gd name="T24" fmla="*/ 38 w 38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54">
                  <a:moveTo>
                    <a:pt x="38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7" y="7"/>
                  </a:lnTo>
                  <a:lnTo>
                    <a:pt x="7" y="21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7" y="28"/>
                  </a:lnTo>
                  <a:lnTo>
                    <a:pt x="7" y="47"/>
                  </a:lnTo>
                  <a:lnTo>
                    <a:pt x="38" y="47"/>
                  </a:lnTo>
                  <a:lnTo>
                    <a:pt x="3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2" name="Freeform 50"/>
            <p:cNvSpPr/>
            <p:nvPr/>
          </p:nvSpPr>
          <p:spPr bwMode="auto">
            <a:xfrm>
              <a:off x="2465" y="2109"/>
              <a:ext cx="38" cy="54"/>
            </a:xfrm>
            <a:custGeom>
              <a:avLst/>
              <a:gdLst>
                <a:gd name="T0" fmla="*/ 38 w 38"/>
                <a:gd name="T1" fmla="*/ 54 h 54"/>
                <a:gd name="T2" fmla="*/ 0 w 38"/>
                <a:gd name="T3" fmla="*/ 54 h 54"/>
                <a:gd name="T4" fmla="*/ 0 w 38"/>
                <a:gd name="T5" fmla="*/ 0 h 54"/>
                <a:gd name="T6" fmla="*/ 38 w 38"/>
                <a:gd name="T7" fmla="*/ 0 h 54"/>
                <a:gd name="T8" fmla="*/ 38 w 38"/>
                <a:gd name="T9" fmla="*/ 7 h 54"/>
                <a:gd name="T10" fmla="*/ 8 w 38"/>
                <a:gd name="T11" fmla="*/ 7 h 54"/>
                <a:gd name="T12" fmla="*/ 8 w 38"/>
                <a:gd name="T13" fmla="*/ 21 h 54"/>
                <a:gd name="T14" fmla="*/ 38 w 38"/>
                <a:gd name="T15" fmla="*/ 21 h 54"/>
                <a:gd name="T16" fmla="*/ 38 w 38"/>
                <a:gd name="T17" fmla="*/ 28 h 54"/>
                <a:gd name="T18" fmla="*/ 8 w 38"/>
                <a:gd name="T19" fmla="*/ 28 h 54"/>
                <a:gd name="T20" fmla="*/ 8 w 38"/>
                <a:gd name="T21" fmla="*/ 47 h 54"/>
                <a:gd name="T22" fmla="*/ 38 w 38"/>
                <a:gd name="T23" fmla="*/ 47 h 54"/>
                <a:gd name="T24" fmla="*/ 38 w 38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54">
                  <a:moveTo>
                    <a:pt x="38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8" y="7"/>
                  </a:lnTo>
                  <a:lnTo>
                    <a:pt x="8" y="21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8" y="28"/>
                  </a:lnTo>
                  <a:lnTo>
                    <a:pt x="8" y="47"/>
                  </a:lnTo>
                  <a:lnTo>
                    <a:pt x="38" y="47"/>
                  </a:lnTo>
                  <a:lnTo>
                    <a:pt x="3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3" name="Freeform 51"/>
            <p:cNvSpPr/>
            <p:nvPr/>
          </p:nvSpPr>
          <p:spPr bwMode="auto">
            <a:xfrm>
              <a:off x="2508" y="2109"/>
              <a:ext cx="47" cy="54"/>
            </a:xfrm>
            <a:custGeom>
              <a:avLst/>
              <a:gdLst>
                <a:gd name="T0" fmla="*/ 47 w 47"/>
                <a:gd name="T1" fmla="*/ 0 h 54"/>
                <a:gd name="T2" fmla="*/ 28 w 47"/>
                <a:gd name="T3" fmla="*/ 26 h 54"/>
                <a:gd name="T4" fmla="*/ 47 w 47"/>
                <a:gd name="T5" fmla="*/ 54 h 54"/>
                <a:gd name="T6" fmla="*/ 40 w 47"/>
                <a:gd name="T7" fmla="*/ 54 h 54"/>
                <a:gd name="T8" fmla="*/ 24 w 47"/>
                <a:gd name="T9" fmla="*/ 33 h 54"/>
                <a:gd name="T10" fmla="*/ 9 w 47"/>
                <a:gd name="T11" fmla="*/ 54 h 54"/>
                <a:gd name="T12" fmla="*/ 0 w 47"/>
                <a:gd name="T13" fmla="*/ 54 h 54"/>
                <a:gd name="T14" fmla="*/ 21 w 47"/>
                <a:gd name="T15" fmla="*/ 28 h 54"/>
                <a:gd name="T16" fmla="*/ 2 w 47"/>
                <a:gd name="T17" fmla="*/ 0 h 54"/>
                <a:gd name="T18" fmla="*/ 9 w 47"/>
                <a:gd name="T19" fmla="*/ 0 h 54"/>
                <a:gd name="T20" fmla="*/ 24 w 47"/>
                <a:gd name="T21" fmla="*/ 21 h 54"/>
                <a:gd name="T22" fmla="*/ 40 w 47"/>
                <a:gd name="T23" fmla="*/ 0 h 54"/>
                <a:gd name="T24" fmla="*/ 47 w 47"/>
                <a:gd name="T25" fmla="*/ 0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7" h="54">
                  <a:moveTo>
                    <a:pt x="47" y="0"/>
                  </a:moveTo>
                  <a:lnTo>
                    <a:pt x="28" y="26"/>
                  </a:lnTo>
                  <a:lnTo>
                    <a:pt x="47" y="54"/>
                  </a:lnTo>
                  <a:lnTo>
                    <a:pt x="40" y="54"/>
                  </a:lnTo>
                  <a:lnTo>
                    <a:pt x="24" y="33"/>
                  </a:lnTo>
                  <a:lnTo>
                    <a:pt x="9" y="54"/>
                  </a:lnTo>
                  <a:lnTo>
                    <a:pt x="0" y="54"/>
                  </a:lnTo>
                  <a:lnTo>
                    <a:pt x="21" y="28"/>
                  </a:lnTo>
                  <a:lnTo>
                    <a:pt x="2" y="0"/>
                  </a:lnTo>
                  <a:lnTo>
                    <a:pt x="9" y="0"/>
                  </a:lnTo>
                  <a:lnTo>
                    <a:pt x="24" y="21"/>
                  </a:lnTo>
                  <a:lnTo>
                    <a:pt x="4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4" name="Freeform 52"/>
            <p:cNvSpPr/>
            <p:nvPr/>
          </p:nvSpPr>
          <p:spPr bwMode="auto">
            <a:xfrm>
              <a:off x="2562" y="2109"/>
              <a:ext cx="24" cy="54"/>
            </a:xfrm>
            <a:custGeom>
              <a:avLst/>
              <a:gdLst>
                <a:gd name="T0" fmla="*/ 24 w 24"/>
                <a:gd name="T1" fmla="*/ 54 h 54"/>
                <a:gd name="T2" fmla="*/ 0 w 24"/>
                <a:gd name="T3" fmla="*/ 54 h 54"/>
                <a:gd name="T4" fmla="*/ 0 w 24"/>
                <a:gd name="T5" fmla="*/ 49 h 54"/>
                <a:gd name="T6" fmla="*/ 7 w 24"/>
                <a:gd name="T7" fmla="*/ 49 h 54"/>
                <a:gd name="T8" fmla="*/ 7 w 24"/>
                <a:gd name="T9" fmla="*/ 4 h 54"/>
                <a:gd name="T10" fmla="*/ 0 w 24"/>
                <a:gd name="T11" fmla="*/ 4 h 54"/>
                <a:gd name="T12" fmla="*/ 0 w 24"/>
                <a:gd name="T13" fmla="*/ 0 h 54"/>
                <a:gd name="T14" fmla="*/ 24 w 24"/>
                <a:gd name="T15" fmla="*/ 0 h 54"/>
                <a:gd name="T16" fmla="*/ 24 w 24"/>
                <a:gd name="T17" fmla="*/ 4 h 54"/>
                <a:gd name="T18" fmla="*/ 17 w 24"/>
                <a:gd name="T19" fmla="*/ 4 h 54"/>
                <a:gd name="T20" fmla="*/ 17 w 24"/>
                <a:gd name="T21" fmla="*/ 49 h 54"/>
                <a:gd name="T22" fmla="*/ 24 w 24"/>
                <a:gd name="T23" fmla="*/ 49 h 54"/>
                <a:gd name="T24" fmla="*/ 24 w 24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4" h="54">
                  <a:moveTo>
                    <a:pt x="24" y="54"/>
                  </a:moveTo>
                  <a:lnTo>
                    <a:pt x="0" y="54"/>
                  </a:lnTo>
                  <a:lnTo>
                    <a:pt x="0" y="49"/>
                  </a:lnTo>
                  <a:lnTo>
                    <a:pt x="7" y="49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24" y="0"/>
                  </a:lnTo>
                  <a:lnTo>
                    <a:pt x="24" y="4"/>
                  </a:lnTo>
                  <a:lnTo>
                    <a:pt x="17" y="4"/>
                  </a:lnTo>
                  <a:lnTo>
                    <a:pt x="17" y="49"/>
                  </a:lnTo>
                  <a:lnTo>
                    <a:pt x="24" y="49"/>
                  </a:lnTo>
                  <a:lnTo>
                    <a:pt x="2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5" name="Freeform 53"/>
            <p:cNvSpPr/>
            <p:nvPr/>
          </p:nvSpPr>
          <p:spPr bwMode="auto">
            <a:xfrm>
              <a:off x="2591" y="2109"/>
              <a:ext cx="45" cy="54"/>
            </a:xfrm>
            <a:custGeom>
              <a:avLst/>
              <a:gdLst>
                <a:gd name="T0" fmla="*/ 45 w 45"/>
                <a:gd name="T1" fmla="*/ 7 h 54"/>
                <a:gd name="T2" fmla="*/ 26 w 45"/>
                <a:gd name="T3" fmla="*/ 7 h 54"/>
                <a:gd name="T4" fmla="*/ 26 w 45"/>
                <a:gd name="T5" fmla="*/ 54 h 54"/>
                <a:gd name="T6" fmla="*/ 19 w 45"/>
                <a:gd name="T7" fmla="*/ 54 h 54"/>
                <a:gd name="T8" fmla="*/ 19 w 45"/>
                <a:gd name="T9" fmla="*/ 7 h 54"/>
                <a:gd name="T10" fmla="*/ 0 w 45"/>
                <a:gd name="T11" fmla="*/ 7 h 54"/>
                <a:gd name="T12" fmla="*/ 0 w 45"/>
                <a:gd name="T13" fmla="*/ 0 h 54"/>
                <a:gd name="T14" fmla="*/ 45 w 45"/>
                <a:gd name="T15" fmla="*/ 0 h 54"/>
                <a:gd name="T16" fmla="*/ 45 w 45"/>
                <a:gd name="T17" fmla="*/ 7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54">
                  <a:moveTo>
                    <a:pt x="45" y="7"/>
                  </a:moveTo>
                  <a:lnTo>
                    <a:pt x="26" y="7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6" name="Freeform 54"/>
            <p:cNvSpPr/>
            <p:nvPr/>
          </p:nvSpPr>
          <p:spPr bwMode="auto">
            <a:xfrm>
              <a:off x="2980" y="2695"/>
              <a:ext cx="33" cy="54"/>
            </a:xfrm>
            <a:custGeom>
              <a:avLst/>
              <a:gdLst>
                <a:gd name="T0" fmla="*/ 33 w 33"/>
                <a:gd name="T1" fmla="*/ 54 h 54"/>
                <a:gd name="T2" fmla="*/ 0 w 33"/>
                <a:gd name="T3" fmla="*/ 54 h 54"/>
                <a:gd name="T4" fmla="*/ 0 w 33"/>
                <a:gd name="T5" fmla="*/ 0 h 54"/>
                <a:gd name="T6" fmla="*/ 7 w 33"/>
                <a:gd name="T7" fmla="*/ 0 h 54"/>
                <a:gd name="T8" fmla="*/ 7 w 33"/>
                <a:gd name="T9" fmla="*/ 47 h 54"/>
                <a:gd name="T10" fmla="*/ 33 w 33"/>
                <a:gd name="T11" fmla="*/ 47 h 54"/>
                <a:gd name="T12" fmla="*/ 33 w 33"/>
                <a:gd name="T13" fmla="*/ 54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" h="54">
                  <a:moveTo>
                    <a:pt x="33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47"/>
                  </a:lnTo>
                  <a:lnTo>
                    <a:pt x="33" y="47"/>
                  </a:lnTo>
                  <a:lnTo>
                    <a:pt x="3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7" name="Freeform 55"/>
            <p:cNvSpPr>
              <a:spLocks noEditPoints="1"/>
            </p:cNvSpPr>
            <p:nvPr/>
          </p:nvSpPr>
          <p:spPr bwMode="auto">
            <a:xfrm>
              <a:off x="3018" y="2692"/>
              <a:ext cx="52" cy="59"/>
            </a:xfrm>
            <a:custGeom>
              <a:avLst/>
              <a:gdLst>
                <a:gd name="T0" fmla="*/ 45 w 22"/>
                <a:gd name="T1" fmla="*/ 9 h 25"/>
                <a:gd name="T2" fmla="*/ 50 w 22"/>
                <a:gd name="T3" fmla="*/ 17 h 25"/>
                <a:gd name="T4" fmla="*/ 52 w 22"/>
                <a:gd name="T5" fmla="*/ 31 h 25"/>
                <a:gd name="T6" fmla="*/ 50 w 22"/>
                <a:gd name="T7" fmla="*/ 42 h 25"/>
                <a:gd name="T8" fmla="*/ 45 w 22"/>
                <a:gd name="T9" fmla="*/ 52 h 25"/>
                <a:gd name="T10" fmla="*/ 35 w 22"/>
                <a:gd name="T11" fmla="*/ 57 h 25"/>
                <a:gd name="T12" fmla="*/ 26 w 22"/>
                <a:gd name="T13" fmla="*/ 59 h 25"/>
                <a:gd name="T14" fmla="*/ 14 w 22"/>
                <a:gd name="T15" fmla="*/ 57 h 25"/>
                <a:gd name="T16" fmla="*/ 7 w 22"/>
                <a:gd name="T17" fmla="*/ 52 h 25"/>
                <a:gd name="T18" fmla="*/ 2 w 22"/>
                <a:gd name="T19" fmla="*/ 42 h 25"/>
                <a:gd name="T20" fmla="*/ 0 w 22"/>
                <a:gd name="T21" fmla="*/ 31 h 25"/>
                <a:gd name="T22" fmla="*/ 2 w 22"/>
                <a:gd name="T23" fmla="*/ 17 h 25"/>
                <a:gd name="T24" fmla="*/ 7 w 22"/>
                <a:gd name="T25" fmla="*/ 9 h 25"/>
                <a:gd name="T26" fmla="*/ 14 w 22"/>
                <a:gd name="T27" fmla="*/ 2 h 25"/>
                <a:gd name="T28" fmla="*/ 26 w 22"/>
                <a:gd name="T29" fmla="*/ 0 h 25"/>
                <a:gd name="T30" fmla="*/ 35 w 22"/>
                <a:gd name="T31" fmla="*/ 2 h 25"/>
                <a:gd name="T32" fmla="*/ 45 w 22"/>
                <a:gd name="T33" fmla="*/ 9 h 25"/>
                <a:gd name="T34" fmla="*/ 43 w 22"/>
                <a:gd name="T35" fmla="*/ 31 h 25"/>
                <a:gd name="T36" fmla="*/ 38 w 22"/>
                <a:gd name="T37" fmla="*/ 14 h 25"/>
                <a:gd name="T38" fmla="*/ 26 w 22"/>
                <a:gd name="T39" fmla="*/ 7 h 25"/>
                <a:gd name="T40" fmla="*/ 12 w 22"/>
                <a:gd name="T41" fmla="*/ 14 h 25"/>
                <a:gd name="T42" fmla="*/ 7 w 22"/>
                <a:gd name="T43" fmla="*/ 31 h 25"/>
                <a:gd name="T44" fmla="*/ 12 w 22"/>
                <a:gd name="T45" fmla="*/ 47 h 25"/>
                <a:gd name="T46" fmla="*/ 26 w 22"/>
                <a:gd name="T47" fmla="*/ 52 h 25"/>
                <a:gd name="T48" fmla="*/ 38 w 22"/>
                <a:gd name="T49" fmla="*/ 47 h 25"/>
                <a:gd name="T50" fmla="*/ 43 w 22"/>
                <a:gd name="T51" fmla="*/ 31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22" h="25">
                  <a:moveTo>
                    <a:pt x="19" y="4"/>
                  </a:moveTo>
                  <a:cubicBezTo>
                    <a:pt x="20" y="5"/>
                    <a:pt x="20" y="6"/>
                    <a:pt x="21" y="7"/>
                  </a:cubicBezTo>
                  <a:cubicBezTo>
                    <a:pt x="21" y="9"/>
                    <a:pt x="22" y="11"/>
                    <a:pt x="22" y="13"/>
                  </a:cubicBezTo>
                  <a:cubicBezTo>
                    <a:pt x="22" y="15"/>
                    <a:pt x="21" y="16"/>
                    <a:pt x="21" y="18"/>
                  </a:cubicBezTo>
                  <a:cubicBezTo>
                    <a:pt x="20" y="19"/>
                    <a:pt x="20" y="21"/>
                    <a:pt x="19" y="22"/>
                  </a:cubicBezTo>
                  <a:cubicBezTo>
                    <a:pt x="18" y="23"/>
                    <a:pt x="17" y="23"/>
                    <a:pt x="15" y="24"/>
                  </a:cubicBezTo>
                  <a:cubicBezTo>
                    <a:pt x="14" y="24"/>
                    <a:pt x="12" y="25"/>
                    <a:pt x="11" y="25"/>
                  </a:cubicBezTo>
                  <a:cubicBezTo>
                    <a:pt x="9" y="25"/>
                    <a:pt x="8" y="24"/>
                    <a:pt x="6" y="24"/>
                  </a:cubicBezTo>
                  <a:cubicBezTo>
                    <a:pt x="5" y="23"/>
                    <a:pt x="4" y="23"/>
                    <a:pt x="3" y="22"/>
                  </a:cubicBezTo>
                  <a:cubicBezTo>
                    <a:pt x="2" y="21"/>
                    <a:pt x="1" y="19"/>
                    <a:pt x="1" y="18"/>
                  </a:cubicBezTo>
                  <a:cubicBezTo>
                    <a:pt x="0" y="16"/>
                    <a:pt x="0" y="15"/>
                    <a:pt x="0" y="13"/>
                  </a:cubicBezTo>
                  <a:cubicBezTo>
                    <a:pt x="0" y="11"/>
                    <a:pt x="0" y="9"/>
                    <a:pt x="1" y="7"/>
                  </a:cubicBezTo>
                  <a:cubicBezTo>
                    <a:pt x="1" y="6"/>
                    <a:pt x="2" y="5"/>
                    <a:pt x="3" y="4"/>
                  </a:cubicBezTo>
                  <a:cubicBezTo>
                    <a:pt x="4" y="3"/>
                    <a:pt x="5" y="2"/>
                    <a:pt x="6" y="1"/>
                  </a:cubicBezTo>
                  <a:cubicBezTo>
                    <a:pt x="8" y="1"/>
                    <a:pt x="9" y="0"/>
                    <a:pt x="11" y="0"/>
                  </a:cubicBezTo>
                  <a:cubicBezTo>
                    <a:pt x="12" y="0"/>
                    <a:pt x="14" y="1"/>
                    <a:pt x="15" y="1"/>
                  </a:cubicBezTo>
                  <a:cubicBezTo>
                    <a:pt x="17" y="2"/>
                    <a:pt x="18" y="3"/>
                    <a:pt x="19" y="4"/>
                  </a:cubicBezTo>
                  <a:close/>
                  <a:moveTo>
                    <a:pt x="18" y="13"/>
                  </a:moveTo>
                  <a:cubicBezTo>
                    <a:pt x="18" y="10"/>
                    <a:pt x="18" y="7"/>
                    <a:pt x="16" y="6"/>
                  </a:cubicBezTo>
                  <a:cubicBezTo>
                    <a:pt x="15" y="4"/>
                    <a:pt x="13" y="3"/>
                    <a:pt x="11" y="3"/>
                  </a:cubicBezTo>
                  <a:cubicBezTo>
                    <a:pt x="8" y="3"/>
                    <a:pt x="7" y="4"/>
                    <a:pt x="5" y="6"/>
                  </a:cubicBezTo>
                  <a:cubicBezTo>
                    <a:pt x="4" y="7"/>
                    <a:pt x="3" y="10"/>
                    <a:pt x="3" y="13"/>
                  </a:cubicBezTo>
                  <a:cubicBezTo>
                    <a:pt x="3" y="16"/>
                    <a:pt x="4" y="18"/>
                    <a:pt x="5" y="20"/>
                  </a:cubicBezTo>
                  <a:cubicBezTo>
                    <a:pt x="7" y="21"/>
                    <a:pt x="9" y="22"/>
                    <a:pt x="11" y="22"/>
                  </a:cubicBezTo>
                  <a:cubicBezTo>
                    <a:pt x="13" y="22"/>
                    <a:pt x="15" y="21"/>
                    <a:pt x="16" y="20"/>
                  </a:cubicBezTo>
                  <a:cubicBezTo>
                    <a:pt x="18" y="18"/>
                    <a:pt x="18" y="16"/>
                    <a:pt x="18" y="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8" name="Freeform 56"/>
            <p:cNvSpPr/>
            <p:nvPr/>
          </p:nvSpPr>
          <p:spPr bwMode="auto">
            <a:xfrm>
              <a:off x="3075" y="2695"/>
              <a:ext cx="45" cy="54"/>
            </a:xfrm>
            <a:custGeom>
              <a:avLst/>
              <a:gdLst>
                <a:gd name="T0" fmla="*/ 45 w 45"/>
                <a:gd name="T1" fmla="*/ 0 h 54"/>
                <a:gd name="T2" fmla="*/ 26 w 45"/>
                <a:gd name="T3" fmla="*/ 30 h 54"/>
                <a:gd name="T4" fmla="*/ 26 w 45"/>
                <a:gd name="T5" fmla="*/ 54 h 54"/>
                <a:gd name="T6" fmla="*/ 19 w 45"/>
                <a:gd name="T7" fmla="*/ 54 h 54"/>
                <a:gd name="T8" fmla="*/ 19 w 45"/>
                <a:gd name="T9" fmla="*/ 30 h 54"/>
                <a:gd name="T10" fmla="*/ 0 w 45"/>
                <a:gd name="T11" fmla="*/ 0 h 54"/>
                <a:gd name="T12" fmla="*/ 7 w 45"/>
                <a:gd name="T13" fmla="*/ 0 h 54"/>
                <a:gd name="T14" fmla="*/ 21 w 45"/>
                <a:gd name="T15" fmla="*/ 23 h 54"/>
                <a:gd name="T16" fmla="*/ 38 w 45"/>
                <a:gd name="T17" fmla="*/ 0 h 54"/>
                <a:gd name="T18" fmla="*/ 45 w 45"/>
                <a:gd name="T19" fmla="*/ 0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54">
                  <a:moveTo>
                    <a:pt x="45" y="0"/>
                  </a:moveTo>
                  <a:lnTo>
                    <a:pt x="26" y="30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9" y="30"/>
                  </a:lnTo>
                  <a:lnTo>
                    <a:pt x="0" y="0"/>
                  </a:lnTo>
                  <a:lnTo>
                    <a:pt x="7" y="0"/>
                  </a:lnTo>
                  <a:lnTo>
                    <a:pt x="21" y="23"/>
                  </a:lnTo>
                  <a:lnTo>
                    <a:pt x="38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59" name="Freeform 57"/>
            <p:cNvSpPr>
              <a:spLocks noEditPoints="1"/>
            </p:cNvSpPr>
            <p:nvPr/>
          </p:nvSpPr>
          <p:spPr bwMode="auto">
            <a:xfrm>
              <a:off x="3115" y="2695"/>
              <a:ext cx="50" cy="54"/>
            </a:xfrm>
            <a:custGeom>
              <a:avLst/>
              <a:gdLst>
                <a:gd name="T0" fmla="*/ 50 w 50"/>
                <a:gd name="T1" fmla="*/ 54 h 54"/>
                <a:gd name="T2" fmla="*/ 43 w 50"/>
                <a:gd name="T3" fmla="*/ 54 h 54"/>
                <a:gd name="T4" fmla="*/ 35 w 50"/>
                <a:gd name="T5" fmla="*/ 40 h 54"/>
                <a:gd name="T6" fmla="*/ 12 w 50"/>
                <a:gd name="T7" fmla="*/ 40 h 54"/>
                <a:gd name="T8" fmla="*/ 7 w 50"/>
                <a:gd name="T9" fmla="*/ 54 h 54"/>
                <a:gd name="T10" fmla="*/ 0 w 50"/>
                <a:gd name="T11" fmla="*/ 54 h 54"/>
                <a:gd name="T12" fmla="*/ 19 w 50"/>
                <a:gd name="T13" fmla="*/ 0 h 54"/>
                <a:gd name="T14" fmla="*/ 31 w 50"/>
                <a:gd name="T15" fmla="*/ 0 h 54"/>
                <a:gd name="T16" fmla="*/ 50 w 50"/>
                <a:gd name="T17" fmla="*/ 54 h 54"/>
                <a:gd name="T18" fmla="*/ 33 w 50"/>
                <a:gd name="T19" fmla="*/ 33 h 54"/>
                <a:gd name="T20" fmla="*/ 24 w 50"/>
                <a:gd name="T21" fmla="*/ 7 h 54"/>
                <a:gd name="T22" fmla="*/ 14 w 50"/>
                <a:gd name="T23" fmla="*/ 33 h 54"/>
                <a:gd name="T24" fmla="*/ 33 w 50"/>
                <a:gd name="T25" fmla="*/ 33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0" h="54">
                  <a:moveTo>
                    <a:pt x="50" y="54"/>
                  </a:moveTo>
                  <a:lnTo>
                    <a:pt x="43" y="54"/>
                  </a:lnTo>
                  <a:lnTo>
                    <a:pt x="35" y="40"/>
                  </a:lnTo>
                  <a:lnTo>
                    <a:pt x="12" y="40"/>
                  </a:lnTo>
                  <a:lnTo>
                    <a:pt x="7" y="54"/>
                  </a:lnTo>
                  <a:lnTo>
                    <a:pt x="0" y="54"/>
                  </a:lnTo>
                  <a:lnTo>
                    <a:pt x="19" y="0"/>
                  </a:lnTo>
                  <a:lnTo>
                    <a:pt x="31" y="0"/>
                  </a:lnTo>
                  <a:lnTo>
                    <a:pt x="50" y="54"/>
                  </a:lnTo>
                  <a:close/>
                  <a:moveTo>
                    <a:pt x="33" y="33"/>
                  </a:moveTo>
                  <a:lnTo>
                    <a:pt x="24" y="7"/>
                  </a:lnTo>
                  <a:lnTo>
                    <a:pt x="14" y="33"/>
                  </a:lnTo>
                  <a:lnTo>
                    <a:pt x="33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0" name="Freeform 58"/>
            <p:cNvSpPr/>
            <p:nvPr/>
          </p:nvSpPr>
          <p:spPr bwMode="auto">
            <a:xfrm>
              <a:off x="3174" y="2695"/>
              <a:ext cx="33" cy="54"/>
            </a:xfrm>
            <a:custGeom>
              <a:avLst/>
              <a:gdLst>
                <a:gd name="T0" fmla="*/ 33 w 33"/>
                <a:gd name="T1" fmla="*/ 54 h 54"/>
                <a:gd name="T2" fmla="*/ 0 w 33"/>
                <a:gd name="T3" fmla="*/ 54 h 54"/>
                <a:gd name="T4" fmla="*/ 0 w 33"/>
                <a:gd name="T5" fmla="*/ 0 h 54"/>
                <a:gd name="T6" fmla="*/ 7 w 33"/>
                <a:gd name="T7" fmla="*/ 0 h 54"/>
                <a:gd name="T8" fmla="*/ 7 w 33"/>
                <a:gd name="T9" fmla="*/ 47 h 54"/>
                <a:gd name="T10" fmla="*/ 33 w 33"/>
                <a:gd name="T11" fmla="*/ 47 h 54"/>
                <a:gd name="T12" fmla="*/ 33 w 33"/>
                <a:gd name="T13" fmla="*/ 54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" h="54">
                  <a:moveTo>
                    <a:pt x="33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47"/>
                  </a:lnTo>
                  <a:lnTo>
                    <a:pt x="33" y="47"/>
                  </a:lnTo>
                  <a:lnTo>
                    <a:pt x="3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1" name="Freeform 59"/>
            <p:cNvSpPr/>
            <p:nvPr/>
          </p:nvSpPr>
          <p:spPr bwMode="auto">
            <a:xfrm>
              <a:off x="3202" y="2695"/>
              <a:ext cx="45" cy="54"/>
            </a:xfrm>
            <a:custGeom>
              <a:avLst/>
              <a:gdLst>
                <a:gd name="T0" fmla="*/ 45 w 45"/>
                <a:gd name="T1" fmla="*/ 7 h 54"/>
                <a:gd name="T2" fmla="*/ 26 w 45"/>
                <a:gd name="T3" fmla="*/ 7 h 54"/>
                <a:gd name="T4" fmla="*/ 26 w 45"/>
                <a:gd name="T5" fmla="*/ 54 h 54"/>
                <a:gd name="T6" fmla="*/ 19 w 45"/>
                <a:gd name="T7" fmla="*/ 54 h 54"/>
                <a:gd name="T8" fmla="*/ 19 w 45"/>
                <a:gd name="T9" fmla="*/ 7 h 54"/>
                <a:gd name="T10" fmla="*/ 0 w 45"/>
                <a:gd name="T11" fmla="*/ 7 h 54"/>
                <a:gd name="T12" fmla="*/ 0 w 45"/>
                <a:gd name="T13" fmla="*/ 0 h 54"/>
                <a:gd name="T14" fmla="*/ 45 w 45"/>
                <a:gd name="T15" fmla="*/ 0 h 54"/>
                <a:gd name="T16" fmla="*/ 45 w 45"/>
                <a:gd name="T17" fmla="*/ 7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5" h="54">
                  <a:moveTo>
                    <a:pt x="45" y="7"/>
                  </a:moveTo>
                  <a:lnTo>
                    <a:pt x="26" y="7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45" y="0"/>
                  </a:lnTo>
                  <a:lnTo>
                    <a:pt x="4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2" name="Freeform 60"/>
            <p:cNvSpPr/>
            <p:nvPr/>
          </p:nvSpPr>
          <p:spPr bwMode="auto">
            <a:xfrm>
              <a:off x="3250" y="2695"/>
              <a:ext cx="45" cy="54"/>
            </a:xfrm>
            <a:custGeom>
              <a:avLst/>
              <a:gdLst>
                <a:gd name="T0" fmla="*/ 45 w 45"/>
                <a:gd name="T1" fmla="*/ 0 h 54"/>
                <a:gd name="T2" fmla="*/ 26 w 45"/>
                <a:gd name="T3" fmla="*/ 30 h 54"/>
                <a:gd name="T4" fmla="*/ 26 w 45"/>
                <a:gd name="T5" fmla="*/ 54 h 54"/>
                <a:gd name="T6" fmla="*/ 19 w 45"/>
                <a:gd name="T7" fmla="*/ 54 h 54"/>
                <a:gd name="T8" fmla="*/ 19 w 45"/>
                <a:gd name="T9" fmla="*/ 30 h 54"/>
                <a:gd name="T10" fmla="*/ 0 w 45"/>
                <a:gd name="T11" fmla="*/ 0 h 54"/>
                <a:gd name="T12" fmla="*/ 7 w 45"/>
                <a:gd name="T13" fmla="*/ 0 h 54"/>
                <a:gd name="T14" fmla="*/ 21 w 45"/>
                <a:gd name="T15" fmla="*/ 23 h 54"/>
                <a:gd name="T16" fmla="*/ 37 w 45"/>
                <a:gd name="T17" fmla="*/ 0 h 54"/>
                <a:gd name="T18" fmla="*/ 45 w 45"/>
                <a:gd name="T19" fmla="*/ 0 h 5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5" h="54">
                  <a:moveTo>
                    <a:pt x="45" y="0"/>
                  </a:moveTo>
                  <a:lnTo>
                    <a:pt x="26" y="30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9" y="30"/>
                  </a:lnTo>
                  <a:lnTo>
                    <a:pt x="0" y="0"/>
                  </a:lnTo>
                  <a:lnTo>
                    <a:pt x="7" y="0"/>
                  </a:lnTo>
                  <a:lnTo>
                    <a:pt x="21" y="23"/>
                  </a:lnTo>
                  <a:lnTo>
                    <a:pt x="37" y="0"/>
                  </a:lnTo>
                  <a:lnTo>
                    <a:pt x="4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3" name="Freeform 61"/>
            <p:cNvSpPr/>
            <p:nvPr/>
          </p:nvSpPr>
          <p:spPr bwMode="auto">
            <a:xfrm>
              <a:off x="2373" y="2695"/>
              <a:ext cx="40" cy="54"/>
            </a:xfrm>
            <a:custGeom>
              <a:avLst/>
              <a:gdLst>
                <a:gd name="T0" fmla="*/ 40 w 40"/>
                <a:gd name="T1" fmla="*/ 54 h 54"/>
                <a:gd name="T2" fmla="*/ 31 w 40"/>
                <a:gd name="T3" fmla="*/ 54 h 54"/>
                <a:gd name="T4" fmla="*/ 5 w 40"/>
                <a:gd name="T5" fmla="*/ 4 h 54"/>
                <a:gd name="T6" fmla="*/ 5 w 40"/>
                <a:gd name="T7" fmla="*/ 54 h 54"/>
                <a:gd name="T8" fmla="*/ 0 w 40"/>
                <a:gd name="T9" fmla="*/ 54 h 54"/>
                <a:gd name="T10" fmla="*/ 0 w 40"/>
                <a:gd name="T11" fmla="*/ 0 h 54"/>
                <a:gd name="T12" fmla="*/ 10 w 40"/>
                <a:gd name="T13" fmla="*/ 0 h 54"/>
                <a:gd name="T14" fmla="*/ 33 w 40"/>
                <a:gd name="T15" fmla="*/ 45 h 54"/>
                <a:gd name="T16" fmla="*/ 33 w 40"/>
                <a:gd name="T17" fmla="*/ 0 h 54"/>
                <a:gd name="T18" fmla="*/ 40 w 40"/>
                <a:gd name="T19" fmla="*/ 0 h 54"/>
                <a:gd name="T20" fmla="*/ 40 w 40"/>
                <a:gd name="T21" fmla="*/ 54 h 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0" h="54">
                  <a:moveTo>
                    <a:pt x="40" y="54"/>
                  </a:moveTo>
                  <a:lnTo>
                    <a:pt x="31" y="54"/>
                  </a:lnTo>
                  <a:lnTo>
                    <a:pt x="5" y="4"/>
                  </a:lnTo>
                  <a:lnTo>
                    <a:pt x="5" y="54"/>
                  </a:lnTo>
                  <a:lnTo>
                    <a:pt x="0" y="54"/>
                  </a:lnTo>
                  <a:lnTo>
                    <a:pt x="0" y="0"/>
                  </a:lnTo>
                  <a:lnTo>
                    <a:pt x="10" y="0"/>
                  </a:lnTo>
                  <a:lnTo>
                    <a:pt x="33" y="45"/>
                  </a:lnTo>
                  <a:lnTo>
                    <a:pt x="33" y="0"/>
                  </a:lnTo>
                  <a:lnTo>
                    <a:pt x="40" y="0"/>
                  </a:lnTo>
                  <a:lnTo>
                    <a:pt x="40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4" name="Freeform 62"/>
            <p:cNvSpPr/>
            <p:nvPr/>
          </p:nvSpPr>
          <p:spPr bwMode="auto">
            <a:xfrm>
              <a:off x="2430" y="2695"/>
              <a:ext cx="35" cy="54"/>
            </a:xfrm>
            <a:custGeom>
              <a:avLst/>
              <a:gdLst>
                <a:gd name="T0" fmla="*/ 35 w 35"/>
                <a:gd name="T1" fmla="*/ 54 h 54"/>
                <a:gd name="T2" fmla="*/ 0 w 35"/>
                <a:gd name="T3" fmla="*/ 54 h 54"/>
                <a:gd name="T4" fmla="*/ 0 w 35"/>
                <a:gd name="T5" fmla="*/ 0 h 54"/>
                <a:gd name="T6" fmla="*/ 35 w 35"/>
                <a:gd name="T7" fmla="*/ 0 h 54"/>
                <a:gd name="T8" fmla="*/ 35 w 35"/>
                <a:gd name="T9" fmla="*/ 7 h 54"/>
                <a:gd name="T10" fmla="*/ 7 w 35"/>
                <a:gd name="T11" fmla="*/ 7 h 54"/>
                <a:gd name="T12" fmla="*/ 7 w 35"/>
                <a:gd name="T13" fmla="*/ 21 h 54"/>
                <a:gd name="T14" fmla="*/ 35 w 35"/>
                <a:gd name="T15" fmla="*/ 21 h 54"/>
                <a:gd name="T16" fmla="*/ 35 w 35"/>
                <a:gd name="T17" fmla="*/ 28 h 54"/>
                <a:gd name="T18" fmla="*/ 7 w 35"/>
                <a:gd name="T19" fmla="*/ 28 h 54"/>
                <a:gd name="T20" fmla="*/ 7 w 35"/>
                <a:gd name="T21" fmla="*/ 47 h 54"/>
                <a:gd name="T22" fmla="*/ 35 w 35"/>
                <a:gd name="T23" fmla="*/ 47 h 54"/>
                <a:gd name="T24" fmla="*/ 35 w 35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5" h="54">
                  <a:moveTo>
                    <a:pt x="35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35" y="0"/>
                  </a:lnTo>
                  <a:lnTo>
                    <a:pt x="35" y="7"/>
                  </a:lnTo>
                  <a:lnTo>
                    <a:pt x="7" y="7"/>
                  </a:lnTo>
                  <a:lnTo>
                    <a:pt x="7" y="21"/>
                  </a:lnTo>
                  <a:lnTo>
                    <a:pt x="35" y="21"/>
                  </a:lnTo>
                  <a:lnTo>
                    <a:pt x="35" y="28"/>
                  </a:lnTo>
                  <a:lnTo>
                    <a:pt x="7" y="28"/>
                  </a:lnTo>
                  <a:lnTo>
                    <a:pt x="7" y="47"/>
                  </a:lnTo>
                  <a:lnTo>
                    <a:pt x="35" y="47"/>
                  </a:lnTo>
                  <a:lnTo>
                    <a:pt x="35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5" name="Freeform 63"/>
            <p:cNvSpPr/>
            <p:nvPr/>
          </p:nvSpPr>
          <p:spPr bwMode="auto">
            <a:xfrm>
              <a:off x="2473" y="2692"/>
              <a:ext cx="49" cy="59"/>
            </a:xfrm>
            <a:custGeom>
              <a:avLst/>
              <a:gdLst>
                <a:gd name="T0" fmla="*/ 49 w 21"/>
                <a:gd name="T1" fmla="*/ 54 h 25"/>
                <a:gd name="T2" fmla="*/ 40 w 21"/>
                <a:gd name="T3" fmla="*/ 57 h 25"/>
                <a:gd name="T4" fmla="*/ 30 w 21"/>
                <a:gd name="T5" fmla="*/ 59 h 25"/>
                <a:gd name="T6" fmla="*/ 19 w 21"/>
                <a:gd name="T7" fmla="*/ 57 h 25"/>
                <a:gd name="T8" fmla="*/ 9 w 21"/>
                <a:gd name="T9" fmla="*/ 52 h 25"/>
                <a:gd name="T10" fmla="*/ 2 w 21"/>
                <a:gd name="T11" fmla="*/ 42 h 25"/>
                <a:gd name="T12" fmla="*/ 0 w 21"/>
                <a:gd name="T13" fmla="*/ 31 h 25"/>
                <a:gd name="T14" fmla="*/ 9 w 21"/>
                <a:gd name="T15" fmla="*/ 9 h 25"/>
                <a:gd name="T16" fmla="*/ 30 w 21"/>
                <a:gd name="T17" fmla="*/ 0 h 25"/>
                <a:gd name="T18" fmla="*/ 40 w 21"/>
                <a:gd name="T19" fmla="*/ 2 h 25"/>
                <a:gd name="T20" fmla="*/ 49 w 21"/>
                <a:gd name="T21" fmla="*/ 7 h 25"/>
                <a:gd name="T22" fmla="*/ 49 w 21"/>
                <a:gd name="T23" fmla="*/ 14 h 25"/>
                <a:gd name="T24" fmla="*/ 49 w 21"/>
                <a:gd name="T25" fmla="*/ 14 h 25"/>
                <a:gd name="T26" fmla="*/ 44 w 21"/>
                <a:gd name="T27" fmla="*/ 12 h 25"/>
                <a:gd name="T28" fmla="*/ 42 w 21"/>
                <a:gd name="T29" fmla="*/ 9 h 25"/>
                <a:gd name="T30" fmla="*/ 35 w 21"/>
                <a:gd name="T31" fmla="*/ 7 h 25"/>
                <a:gd name="T32" fmla="*/ 28 w 21"/>
                <a:gd name="T33" fmla="*/ 7 h 25"/>
                <a:gd name="T34" fmla="*/ 14 w 21"/>
                <a:gd name="T35" fmla="*/ 14 h 25"/>
                <a:gd name="T36" fmla="*/ 9 w 21"/>
                <a:gd name="T37" fmla="*/ 28 h 25"/>
                <a:gd name="T38" fmla="*/ 14 w 21"/>
                <a:gd name="T39" fmla="*/ 47 h 25"/>
                <a:gd name="T40" fmla="*/ 28 w 21"/>
                <a:gd name="T41" fmla="*/ 52 h 25"/>
                <a:gd name="T42" fmla="*/ 35 w 21"/>
                <a:gd name="T43" fmla="*/ 52 h 25"/>
                <a:gd name="T44" fmla="*/ 42 w 21"/>
                <a:gd name="T45" fmla="*/ 50 h 25"/>
                <a:gd name="T46" fmla="*/ 42 w 21"/>
                <a:gd name="T47" fmla="*/ 35 h 25"/>
                <a:gd name="T48" fmla="*/ 28 w 21"/>
                <a:gd name="T49" fmla="*/ 35 h 25"/>
                <a:gd name="T50" fmla="*/ 28 w 21"/>
                <a:gd name="T51" fmla="*/ 31 h 25"/>
                <a:gd name="T52" fmla="*/ 49 w 21"/>
                <a:gd name="T53" fmla="*/ 31 h 25"/>
                <a:gd name="T54" fmla="*/ 49 w 21"/>
                <a:gd name="T55" fmla="*/ 54 h 2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" h="25">
                  <a:moveTo>
                    <a:pt x="21" y="23"/>
                  </a:moveTo>
                  <a:cubicBezTo>
                    <a:pt x="20" y="23"/>
                    <a:pt x="19" y="24"/>
                    <a:pt x="17" y="24"/>
                  </a:cubicBezTo>
                  <a:cubicBezTo>
                    <a:pt x="15" y="24"/>
                    <a:pt x="14" y="25"/>
                    <a:pt x="13" y="25"/>
                  </a:cubicBezTo>
                  <a:cubicBezTo>
                    <a:pt x="11" y="25"/>
                    <a:pt x="9" y="24"/>
                    <a:pt x="8" y="24"/>
                  </a:cubicBezTo>
                  <a:cubicBezTo>
                    <a:pt x="6" y="23"/>
                    <a:pt x="5" y="23"/>
                    <a:pt x="4" y="22"/>
                  </a:cubicBezTo>
                  <a:cubicBezTo>
                    <a:pt x="3" y="21"/>
                    <a:pt x="2" y="19"/>
                    <a:pt x="1" y="18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6" y="2"/>
                    <a:pt x="9" y="0"/>
                    <a:pt x="13" y="0"/>
                  </a:cubicBezTo>
                  <a:cubicBezTo>
                    <a:pt x="14" y="0"/>
                    <a:pt x="15" y="1"/>
                    <a:pt x="17" y="1"/>
                  </a:cubicBezTo>
                  <a:cubicBezTo>
                    <a:pt x="18" y="1"/>
                    <a:pt x="20" y="2"/>
                    <a:pt x="21" y="3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9" y="5"/>
                    <a:pt x="18" y="5"/>
                    <a:pt x="18" y="4"/>
                  </a:cubicBezTo>
                  <a:cubicBezTo>
                    <a:pt x="17" y="4"/>
                    <a:pt x="16" y="4"/>
                    <a:pt x="15" y="3"/>
                  </a:cubicBez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7" y="4"/>
                    <a:pt x="6" y="6"/>
                  </a:cubicBezTo>
                  <a:cubicBezTo>
                    <a:pt x="4" y="7"/>
                    <a:pt x="4" y="10"/>
                    <a:pt x="4" y="12"/>
                  </a:cubicBezTo>
                  <a:cubicBezTo>
                    <a:pt x="4" y="15"/>
                    <a:pt x="5" y="18"/>
                    <a:pt x="6" y="20"/>
                  </a:cubicBezTo>
                  <a:cubicBezTo>
                    <a:pt x="8" y="21"/>
                    <a:pt x="10" y="22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6" y="22"/>
                    <a:pt x="17" y="21"/>
                    <a:pt x="18" y="2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21" y="13"/>
                    <a:pt x="21" y="13"/>
                    <a:pt x="21" y="13"/>
                  </a:cubicBezTo>
                  <a:lnTo>
                    <a:pt x="21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6" name="Freeform 64"/>
            <p:cNvSpPr/>
            <p:nvPr/>
          </p:nvSpPr>
          <p:spPr bwMode="auto">
            <a:xfrm>
              <a:off x="2536" y="2695"/>
              <a:ext cx="33" cy="54"/>
            </a:xfrm>
            <a:custGeom>
              <a:avLst/>
              <a:gdLst>
                <a:gd name="T0" fmla="*/ 33 w 33"/>
                <a:gd name="T1" fmla="*/ 54 h 54"/>
                <a:gd name="T2" fmla="*/ 0 w 33"/>
                <a:gd name="T3" fmla="*/ 54 h 54"/>
                <a:gd name="T4" fmla="*/ 0 w 33"/>
                <a:gd name="T5" fmla="*/ 0 h 54"/>
                <a:gd name="T6" fmla="*/ 7 w 33"/>
                <a:gd name="T7" fmla="*/ 0 h 54"/>
                <a:gd name="T8" fmla="*/ 7 w 33"/>
                <a:gd name="T9" fmla="*/ 47 h 54"/>
                <a:gd name="T10" fmla="*/ 33 w 33"/>
                <a:gd name="T11" fmla="*/ 47 h 54"/>
                <a:gd name="T12" fmla="*/ 33 w 33"/>
                <a:gd name="T13" fmla="*/ 54 h 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" h="54">
                  <a:moveTo>
                    <a:pt x="33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47"/>
                  </a:lnTo>
                  <a:lnTo>
                    <a:pt x="33" y="47"/>
                  </a:lnTo>
                  <a:lnTo>
                    <a:pt x="33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7" name="Freeform 65"/>
            <p:cNvSpPr/>
            <p:nvPr/>
          </p:nvSpPr>
          <p:spPr bwMode="auto">
            <a:xfrm>
              <a:off x="2576" y="2695"/>
              <a:ext cx="38" cy="54"/>
            </a:xfrm>
            <a:custGeom>
              <a:avLst/>
              <a:gdLst>
                <a:gd name="T0" fmla="*/ 38 w 38"/>
                <a:gd name="T1" fmla="*/ 54 h 54"/>
                <a:gd name="T2" fmla="*/ 0 w 38"/>
                <a:gd name="T3" fmla="*/ 54 h 54"/>
                <a:gd name="T4" fmla="*/ 0 w 38"/>
                <a:gd name="T5" fmla="*/ 0 h 54"/>
                <a:gd name="T6" fmla="*/ 38 w 38"/>
                <a:gd name="T7" fmla="*/ 0 h 54"/>
                <a:gd name="T8" fmla="*/ 38 w 38"/>
                <a:gd name="T9" fmla="*/ 7 h 54"/>
                <a:gd name="T10" fmla="*/ 10 w 38"/>
                <a:gd name="T11" fmla="*/ 7 h 54"/>
                <a:gd name="T12" fmla="*/ 10 w 38"/>
                <a:gd name="T13" fmla="*/ 21 h 54"/>
                <a:gd name="T14" fmla="*/ 38 w 38"/>
                <a:gd name="T15" fmla="*/ 21 h 54"/>
                <a:gd name="T16" fmla="*/ 38 w 38"/>
                <a:gd name="T17" fmla="*/ 28 h 54"/>
                <a:gd name="T18" fmla="*/ 10 w 38"/>
                <a:gd name="T19" fmla="*/ 28 h 54"/>
                <a:gd name="T20" fmla="*/ 10 w 38"/>
                <a:gd name="T21" fmla="*/ 47 h 54"/>
                <a:gd name="T22" fmla="*/ 38 w 38"/>
                <a:gd name="T23" fmla="*/ 47 h 54"/>
                <a:gd name="T24" fmla="*/ 38 w 38"/>
                <a:gd name="T25" fmla="*/ 54 h 5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8" h="54">
                  <a:moveTo>
                    <a:pt x="38" y="54"/>
                  </a:moveTo>
                  <a:lnTo>
                    <a:pt x="0" y="54"/>
                  </a:lnTo>
                  <a:lnTo>
                    <a:pt x="0" y="0"/>
                  </a:lnTo>
                  <a:lnTo>
                    <a:pt x="38" y="0"/>
                  </a:lnTo>
                  <a:lnTo>
                    <a:pt x="38" y="7"/>
                  </a:lnTo>
                  <a:lnTo>
                    <a:pt x="10" y="7"/>
                  </a:lnTo>
                  <a:lnTo>
                    <a:pt x="10" y="21"/>
                  </a:lnTo>
                  <a:lnTo>
                    <a:pt x="38" y="21"/>
                  </a:lnTo>
                  <a:lnTo>
                    <a:pt x="38" y="28"/>
                  </a:lnTo>
                  <a:lnTo>
                    <a:pt x="10" y="28"/>
                  </a:lnTo>
                  <a:lnTo>
                    <a:pt x="10" y="47"/>
                  </a:lnTo>
                  <a:lnTo>
                    <a:pt x="38" y="47"/>
                  </a:lnTo>
                  <a:lnTo>
                    <a:pt x="38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8" name="Freeform 66"/>
            <p:cNvSpPr/>
            <p:nvPr/>
          </p:nvSpPr>
          <p:spPr bwMode="auto">
            <a:xfrm>
              <a:off x="2621" y="2692"/>
              <a:ext cx="48" cy="59"/>
            </a:xfrm>
            <a:custGeom>
              <a:avLst/>
              <a:gdLst>
                <a:gd name="T0" fmla="*/ 48 w 20"/>
                <a:gd name="T1" fmla="*/ 54 h 25"/>
                <a:gd name="T2" fmla="*/ 43 w 20"/>
                <a:gd name="T3" fmla="*/ 54 h 25"/>
                <a:gd name="T4" fmla="*/ 38 w 20"/>
                <a:gd name="T5" fmla="*/ 57 h 25"/>
                <a:gd name="T6" fmla="*/ 34 w 20"/>
                <a:gd name="T7" fmla="*/ 59 h 25"/>
                <a:gd name="T8" fmla="*/ 29 w 20"/>
                <a:gd name="T9" fmla="*/ 59 h 25"/>
                <a:gd name="T10" fmla="*/ 17 w 20"/>
                <a:gd name="T11" fmla="*/ 57 h 25"/>
                <a:gd name="T12" fmla="*/ 10 w 20"/>
                <a:gd name="T13" fmla="*/ 52 h 25"/>
                <a:gd name="T14" fmla="*/ 2 w 20"/>
                <a:gd name="T15" fmla="*/ 42 h 25"/>
                <a:gd name="T16" fmla="*/ 0 w 20"/>
                <a:gd name="T17" fmla="*/ 31 h 25"/>
                <a:gd name="T18" fmla="*/ 2 w 20"/>
                <a:gd name="T19" fmla="*/ 17 h 25"/>
                <a:gd name="T20" fmla="*/ 7 w 20"/>
                <a:gd name="T21" fmla="*/ 9 h 25"/>
                <a:gd name="T22" fmla="*/ 17 w 20"/>
                <a:gd name="T23" fmla="*/ 2 h 25"/>
                <a:gd name="T24" fmla="*/ 29 w 20"/>
                <a:gd name="T25" fmla="*/ 0 h 25"/>
                <a:gd name="T26" fmla="*/ 36 w 20"/>
                <a:gd name="T27" fmla="*/ 2 h 25"/>
                <a:gd name="T28" fmla="*/ 48 w 20"/>
                <a:gd name="T29" fmla="*/ 5 h 25"/>
                <a:gd name="T30" fmla="*/ 48 w 20"/>
                <a:gd name="T31" fmla="*/ 14 h 25"/>
                <a:gd name="T32" fmla="*/ 46 w 20"/>
                <a:gd name="T33" fmla="*/ 14 h 25"/>
                <a:gd name="T34" fmla="*/ 38 w 20"/>
                <a:gd name="T35" fmla="*/ 9 h 25"/>
                <a:gd name="T36" fmla="*/ 29 w 20"/>
                <a:gd name="T37" fmla="*/ 7 h 25"/>
                <a:gd name="T38" fmla="*/ 19 w 20"/>
                <a:gd name="T39" fmla="*/ 9 h 25"/>
                <a:gd name="T40" fmla="*/ 14 w 20"/>
                <a:gd name="T41" fmla="*/ 14 h 25"/>
                <a:gd name="T42" fmla="*/ 10 w 20"/>
                <a:gd name="T43" fmla="*/ 19 h 25"/>
                <a:gd name="T44" fmla="*/ 10 w 20"/>
                <a:gd name="T45" fmla="*/ 31 h 25"/>
                <a:gd name="T46" fmla="*/ 10 w 20"/>
                <a:gd name="T47" fmla="*/ 40 h 25"/>
                <a:gd name="T48" fmla="*/ 14 w 20"/>
                <a:gd name="T49" fmla="*/ 47 h 25"/>
                <a:gd name="T50" fmla="*/ 22 w 20"/>
                <a:gd name="T51" fmla="*/ 50 h 25"/>
                <a:gd name="T52" fmla="*/ 29 w 20"/>
                <a:gd name="T53" fmla="*/ 52 h 25"/>
                <a:gd name="T54" fmla="*/ 38 w 20"/>
                <a:gd name="T55" fmla="*/ 50 h 25"/>
                <a:gd name="T56" fmla="*/ 46 w 20"/>
                <a:gd name="T57" fmla="*/ 45 h 25"/>
                <a:gd name="T58" fmla="*/ 48 w 20"/>
                <a:gd name="T59" fmla="*/ 45 h 25"/>
                <a:gd name="T60" fmla="*/ 48 w 20"/>
                <a:gd name="T61" fmla="*/ 54 h 2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0" h="25">
                  <a:moveTo>
                    <a:pt x="20" y="23"/>
                  </a:moveTo>
                  <a:cubicBezTo>
                    <a:pt x="19" y="23"/>
                    <a:pt x="19" y="23"/>
                    <a:pt x="18" y="23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6" y="24"/>
                    <a:pt x="15" y="24"/>
                    <a:pt x="14" y="25"/>
                  </a:cubicBezTo>
                  <a:cubicBezTo>
                    <a:pt x="13" y="25"/>
                    <a:pt x="13" y="25"/>
                    <a:pt x="12" y="25"/>
                  </a:cubicBezTo>
                  <a:cubicBezTo>
                    <a:pt x="10" y="25"/>
                    <a:pt x="9" y="24"/>
                    <a:pt x="7" y="24"/>
                  </a:cubicBezTo>
                  <a:cubicBezTo>
                    <a:pt x="6" y="24"/>
                    <a:pt x="5" y="23"/>
                    <a:pt x="4" y="22"/>
                  </a:cubicBezTo>
                  <a:cubicBezTo>
                    <a:pt x="3" y="21"/>
                    <a:pt x="2" y="19"/>
                    <a:pt x="1" y="18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11"/>
                    <a:pt x="1" y="9"/>
                    <a:pt x="1" y="7"/>
                  </a:cubicBezTo>
                  <a:cubicBezTo>
                    <a:pt x="2" y="6"/>
                    <a:pt x="2" y="5"/>
                    <a:pt x="3" y="4"/>
                  </a:cubicBezTo>
                  <a:cubicBezTo>
                    <a:pt x="4" y="3"/>
                    <a:pt x="6" y="2"/>
                    <a:pt x="7" y="1"/>
                  </a:cubicBezTo>
                  <a:cubicBezTo>
                    <a:pt x="8" y="1"/>
                    <a:pt x="10" y="0"/>
                    <a:pt x="12" y="0"/>
                  </a:cubicBezTo>
                  <a:cubicBezTo>
                    <a:pt x="13" y="0"/>
                    <a:pt x="14" y="1"/>
                    <a:pt x="15" y="1"/>
                  </a:cubicBezTo>
                  <a:cubicBezTo>
                    <a:pt x="17" y="1"/>
                    <a:pt x="18" y="2"/>
                    <a:pt x="20" y="2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5"/>
                    <a:pt x="17" y="4"/>
                    <a:pt x="16" y="4"/>
                  </a:cubicBezTo>
                  <a:cubicBezTo>
                    <a:pt x="14" y="3"/>
                    <a:pt x="13" y="3"/>
                    <a:pt x="12" y="3"/>
                  </a:cubicBezTo>
                  <a:cubicBezTo>
                    <a:pt x="10" y="3"/>
                    <a:pt x="9" y="3"/>
                    <a:pt x="8" y="4"/>
                  </a:cubicBezTo>
                  <a:cubicBezTo>
                    <a:pt x="7" y="4"/>
                    <a:pt x="7" y="5"/>
                    <a:pt x="6" y="6"/>
                  </a:cubicBezTo>
                  <a:cubicBezTo>
                    <a:pt x="5" y="6"/>
                    <a:pt x="5" y="7"/>
                    <a:pt x="4" y="8"/>
                  </a:cubicBezTo>
                  <a:cubicBezTo>
                    <a:pt x="4" y="10"/>
                    <a:pt x="4" y="11"/>
                    <a:pt x="4" y="13"/>
                  </a:cubicBezTo>
                  <a:cubicBezTo>
                    <a:pt x="4" y="14"/>
                    <a:pt x="4" y="16"/>
                    <a:pt x="4" y="17"/>
                  </a:cubicBezTo>
                  <a:cubicBezTo>
                    <a:pt x="5" y="18"/>
                    <a:pt x="5" y="19"/>
                    <a:pt x="6" y="20"/>
                  </a:cubicBezTo>
                  <a:cubicBezTo>
                    <a:pt x="7" y="21"/>
                    <a:pt x="8" y="21"/>
                    <a:pt x="9" y="21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3" y="22"/>
                    <a:pt x="14" y="22"/>
                    <a:pt x="16" y="21"/>
                  </a:cubicBezTo>
                  <a:cubicBezTo>
                    <a:pt x="17" y="21"/>
                    <a:pt x="18" y="20"/>
                    <a:pt x="19" y="19"/>
                  </a:cubicBezTo>
                  <a:cubicBezTo>
                    <a:pt x="20" y="19"/>
                    <a:pt x="20" y="19"/>
                    <a:pt x="20" y="19"/>
                  </a:cubicBezTo>
                  <a:lnTo>
                    <a:pt x="2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  <p:sp>
          <p:nvSpPr>
            <p:cNvPr id="25669" name="Freeform 67"/>
            <p:cNvSpPr/>
            <p:nvPr/>
          </p:nvSpPr>
          <p:spPr bwMode="auto">
            <a:xfrm>
              <a:off x="2671" y="2695"/>
              <a:ext cx="47" cy="54"/>
            </a:xfrm>
            <a:custGeom>
              <a:avLst/>
              <a:gdLst>
                <a:gd name="T0" fmla="*/ 47 w 47"/>
                <a:gd name="T1" fmla="*/ 7 h 54"/>
                <a:gd name="T2" fmla="*/ 26 w 47"/>
                <a:gd name="T3" fmla="*/ 7 h 54"/>
                <a:gd name="T4" fmla="*/ 26 w 47"/>
                <a:gd name="T5" fmla="*/ 54 h 54"/>
                <a:gd name="T6" fmla="*/ 19 w 47"/>
                <a:gd name="T7" fmla="*/ 54 h 54"/>
                <a:gd name="T8" fmla="*/ 19 w 47"/>
                <a:gd name="T9" fmla="*/ 7 h 54"/>
                <a:gd name="T10" fmla="*/ 0 w 47"/>
                <a:gd name="T11" fmla="*/ 7 h 54"/>
                <a:gd name="T12" fmla="*/ 0 w 47"/>
                <a:gd name="T13" fmla="*/ 0 h 54"/>
                <a:gd name="T14" fmla="*/ 47 w 47"/>
                <a:gd name="T15" fmla="*/ 0 h 54"/>
                <a:gd name="T16" fmla="*/ 47 w 47"/>
                <a:gd name="T17" fmla="*/ 7 h 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7" h="54">
                  <a:moveTo>
                    <a:pt x="47" y="7"/>
                  </a:moveTo>
                  <a:lnTo>
                    <a:pt x="26" y="7"/>
                  </a:lnTo>
                  <a:lnTo>
                    <a:pt x="26" y="54"/>
                  </a:lnTo>
                  <a:lnTo>
                    <a:pt x="19" y="54"/>
                  </a:lnTo>
                  <a:lnTo>
                    <a:pt x="19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sz="1350"/>
            </a:p>
          </p:txBody>
        </p:sp>
      </p:grpSp>
      <p:sp>
        <p:nvSpPr>
          <p:cNvPr id="21508" name="Rectangle 3"/>
          <p:cNvSpPr>
            <a:spLocks noGrp="1" noChangeArrowheads="1"/>
          </p:cNvSpPr>
          <p:nvPr>
            <p:ph idx="1"/>
          </p:nvPr>
        </p:nvSpPr>
        <p:spPr>
          <a:xfrm>
            <a:off x="241935" y="1214120"/>
            <a:ext cx="8851265" cy="140843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When an employee's job satisfaction is low, her reaction depends on whether she adopts a constructive or destructive approach, and whether she seeks to resolves the dissatisfaction in an active or passive way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848483" y="137297"/>
            <a:ext cx="6781800" cy="12001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Results of work motivation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idx="1"/>
          </p:nvPr>
        </p:nvSpPr>
        <p:spPr>
          <a:xfrm>
            <a:off x="187325" y="1118235"/>
            <a:ext cx="8810625" cy="389382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Organizational Commitment: A state in which an employee identifies with a particular organization and its goals, and wishes to maintain membership in the </a:t>
            </a:r>
            <a:r>
              <a:rPr lang="en-US" sz="2250" dirty="0" smtClean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organization</a:t>
            </a:r>
            <a:endParaRPr lang="en-US" sz="22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50" dirty="0">
                <a:latin typeface="Arial" panose="020B0604020202020204" pitchFamily="34" charset="0"/>
                <a:cs typeface="Arial" panose="020B0604020202020204" pitchFamily="34" charset="0"/>
              </a:rPr>
              <a:t>Major types of organizational commitment</a:t>
            </a:r>
          </a:p>
          <a:p>
            <a:pPr lvl="1"/>
            <a:r>
              <a:rPr lang="en-US" sz="1965" dirty="0">
                <a:latin typeface="Arial" panose="020B0604020202020204" pitchFamily="34" charset="0"/>
                <a:cs typeface="Arial" panose="020B0604020202020204" pitchFamily="34" charset="0"/>
              </a:rPr>
              <a:t>Affective commitment: An employee's genuine emotional connection with the organization</a:t>
            </a:r>
          </a:p>
          <a:p>
            <a:pPr lvl="1"/>
            <a:r>
              <a:rPr lang="en-US" sz="1965" dirty="0">
                <a:latin typeface="Arial" panose="020B0604020202020204" pitchFamily="34" charset="0"/>
                <a:cs typeface="Arial" panose="020B0604020202020204" pitchFamily="34" charset="0"/>
              </a:rPr>
              <a:t>Normative commitment: the obligation an employee feels to staying with an </a:t>
            </a:r>
            <a:r>
              <a:rPr lang="en-US" sz="1965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</a:t>
            </a:r>
            <a:endParaRPr lang="en-US" sz="196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1965" dirty="0">
                <a:latin typeface="Arial" panose="020B0604020202020204" pitchFamily="34" charset="0"/>
                <a:cs typeface="Arial" panose="020B0604020202020204" pitchFamily="34" charset="0"/>
              </a:rPr>
              <a:t>Continuance commitment: an employee’s calculation that it is in his or her best interest to stay with the organization based on the perceived costs of leaving </a:t>
            </a:r>
            <a:r>
              <a:rPr lang="en-US" sz="1965" dirty="0" smtClean="0"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en-US" sz="19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Custom Design">
  <a:themeElements>
    <a:clrScheme name="Monash Primary">
      <a:dk1>
        <a:sysClr val="windowText" lastClr="000000"/>
      </a:dk1>
      <a:lt1>
        <a:sysClr val="window" lastClr="FFFFFF"/>
      </a:lt1>
      <a:dk2>
        <a:srgbClr val="006DAE"/>
      </a:dk2>
      <a:lt2>
        <a:srgbClr val="CCCCCC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3</TotalTime>
  <Words>1496</Words>
  <Application>Microsoft Macintosh PowerPoint</Application>
  <PresentationFormat>On-screen Show (16:9)</PresentationFormat>
  <Paragraphs>187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Narrow</vt:lpstr>
      <vt:lpstr>Calibri</vt:lpstr>
      <vt:lpstr>Times</vt:lpstr>
      <vt:lpstr>Times New Roman</vt:lpstr>
      <vt:lpstr>Wingdings</vt:lpstr>
      <vt:lpstr>宋体</vt:lpstr>
      <vt:lpstr>Arial</vt:lpstr>
      <vt:lpstr>Custom Design</vt:lpstr>
      <vt:lpstr>1_Custom Design</vt:lpstr>
      <vt:lpstr>2_Custom Design</vt:lpstr>
      <vt:lpstr>3_Custom Design</vt:lpstr>
      <vt:lpstr>4_Custom Design</vt:lpstr>
      <vt:lpstr>PowerPoint Presentation</vt:lpstr>
      <vt:lpstr>Will power and motivation</vt:lpstr>
      <vt:lpstr>Motivation practices and theories</vt:lpstr>
      <vt:lpstr>Theory X and Theory Y</vt:lpstr>
      <vt:lpstr>Self-regulation</vt:lpstr>
      <vt:lpstr>Ego-depletion</vt:lpstr>
      <vt:lpstr>Productivity tricks</vt:lpstr>
      <vt:lpstr>Regulatory focus</vt:lpstr>
      <vt:lpstr>Promotion vs. prevention focus</vt:lpstr>
      <vt:lpstr>Goal-Setting Theory</vt:lpstr>
      <vt:lpstr>Self-efficacy</vt:lpstr>
      <vt:lpstr>Goal orientation</vt:lpstr>
      <vt:lpstr>Expectancy Theory</vt:lpstr>
      <vt:lpstr>Increasing expectancy</vt:lpstr>
      <vt:lpstr>Equity theory</vt:lpstr>
      <vt:lpstr>Cognitive Evaluation Theory</vt:lpstr>
      <vt:lpstr>Job design</vt:lpstr>
      <vt:lpstr>Job design</vt:lpstr>
      <vt:lpstr>Results of work motivation</vt:lpstr>
      <vt:lpstr>Organisational Citizenship Behaviour (OCB)</vt:lpstr>
      <vt:lpstr>When job satisfaction is low</vt:lpstr>
      <vt:lpstr>Results of work motivation</vt:lpstr>
    </vt:vector>
  </TitlesOfParts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Jun Gu</cp:lastModifiedBy>
  <cp:revision>249</cp:revision>
  <dcterms:created xsi:type="dcterms:W3CDTF">2010-04-12T23:12:00Z</dcterms:created>
  <dcterms:modified xsi:type="dcterms:W3CDTF">2017-08-15T04:32:33Z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  <property fmtid="{D5CDD505-2E9C-101B-9397-08002B2CF9AE}" pid="3" name="KSOProductBuildVer">
    <vt:lpwstr>1033-10.2.0.5908</vt:lpwstr>
  </property>
</Properties>
</file>