
<file path=[Content_Types].xml><?xml version="1.0" encoding="utf-8"?>
<Types xmlns="http://schemas.openxmlformats.org/package/2006/content-types">
  <Default Extension="xml" ContentType="application/xml"/>
  <Default Extension="mp4" ContentType="video/unknown"/>
  <Default Extension="bin" ContentType="application/vnd.openxmlformats-officedocument.presentationml.printerSettings"/>
  <Default Extension="png" ContentType="image/png"/>
  <Default Extension="jpe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sldIdLst>
    <p:sldId id="262" r:id="rId2"/>
    <p:sldId id="256" r:id="rId3"/>
    <p:sldId id="257" r:id="rId4"/>
    <p:sldId id="258" r:id="rId5"/>
    <p:sldId id="259" r:id="rId6"/>
    <p:sldId id="260" r:id="rId7"/>
    <p:sldId id="263" r:id="rId8"/>
    <p:sldId id="264" r:id="rId9"/>
    <p:sldId id="266" r:id="rId10"/>
    <p:sldId id="265"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20" d="100"/>
          <a:sy n="120" d="100"/>
        </p:scale>
        <p:origin x="-1312"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2069C06D-4ED8-42C6-905D-CA84CA1B6CBF}" type="datetime2">
              <a:rPr lang="en-US" smtClean="0"/>
              <a:t>Friday, 16 March 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dirty="0"/>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AU"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AU" smtClean="0"/>
              <a:t>Click to edit Master title style</a:t>
            </a:r>
            <a:endParaRPr lang="en-US" dirty="0"/>
          </a:p>
        </p:txBody>
      </p:sp>
      <p:sp>
        <p:nvSpPr>
          <p:cNvPr id="4" name="Date Placeholder 3"/>
          <p:cNvSpPr>
            <a:spLocks noGrp="1"/>
          </p:cNvSpPr>
          <p:nvPr>
            <p:ph type="dt" sz="half" idx="10"/>
          </p:nvPr>
        </p:nvSpPr>
        <p:spPr/>
        <p:txBody>
          <a:bodyPr/>
          <a:lstStyle/>
          <a:p>
            <a:fld id="{14CB1CAA-32CD-4B55-B92A-B8F0843CACF4}" type="datetime2">
              <a:rPr lang="en-US" smtClean="0"/>
              <a:t>Friday, 16 March 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dirty="0"/>
          </a:p>
        </p:txBody>
      </p:sp>
      <p:sp>
        <p:nvSpPr>
          <p:cNvPr id="8" name="Content Placeholder 7"/>
          <p:cNvSpPr>
            <a:spLocks noGrp="1"/>
          </p:cNvSpPr>
          <p:nvPr>
            <p:ph sz="quarter" idx="13"/>
          </p:nvPr>
        </p:nvSpPr>
        <p:spPr>
          <a:xfrm>
            <a:off x="609600" y="1600200"/>
            <a:ext cx="7924800" cy="4114800"/>
          </a:xfrm>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AU"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3AD8CDC4-3D19-4983-B478-82F6B8E5AB66}" type="datetime2">
              <a:rPr lang="en-US" smtClean="0"/>
              <a:t>Friday, 16 March 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AU" smtClean="0"/>
              <a:t>Click to edit Master title style</a:t>
            </a:r>
            <a:endParaRPr lang="en-US" dirty="0"/>
          </a:p>
        </p:txBody>
      </p:sp>
      <p:sp>
        <p:nvSpPr>
          <p:cNvPr id="5" name="Date Placeholder 4"/>
          <p:cNvSpPr>
            <a:spLocks noGrp="1"/>
          </p:cNvSpPr>
          <p:nvPr>
            <p:ph type="dt" sz="half" idx="10"/>
          </p:nvPr>
        </p:nvSpPr>
        <p:spPr/>
        <p:txBody>
          <a:bodyPr/>
          <a:lstStyle/>
          <a:p>
            <a:fld id="{84B82477-D5D3-4181-8C11-75D0F2433A87}" type="datetime2">
              <a:rPr lang="en-US" smtClean="0"/>
              <a:t>Friday, 16 March 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89C0F2-17E0-497A-9BBE-0C73201AAFE3}"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AU"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7" name="Date Placeholder 6"/>
          <p:cNvSpPr>
            <a:spLocks noGrp="1"/>
          </p:cNvSpPr>
          <p:nvPr>
            <p:ph type="dt" sz="half" idx="10"/>
          </p:nvPr>
        </p:nvSpPr>
        <p:spPr/>
        <p:txBody>
          <a:bodyPr/>
          <a:lstStyle/>
          <a:p>
            <a:fld id="{213E253B-1893-4367-8BAE-DF4BC10DC578}" type="datetime2">
              <a:rPr lang="en-US" smtClean="0"/>
              <a:t>Friday, 16 March 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789C0F2-17E0-497A-9BBE-0C73201AAFE3}"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AU" smtClean="0"/>
              <a:t>Click to edit Master title style</a:t>
            </a:r>
            <a:endParaRPr lang="en-US" dirty="0"/>
          </a:p>
        </p:txBody>
      </p:sp>
      <p:sp>
        <p:nvSpPr>
          <p:cNvPr id="3" name="Date Placeholder 2"/>
          <p:cNvSpPr>
            <a:spLocks noGrp="1"/>
          </p:cNvSpPr>
          <p:nvPr>
            <p:ph type="dt" sz="half" idx="10"/>
          </p:nvPr>
        </p:nvSpPr>
        <p:spPr/>
        <p:txBody>
          <a:bodyPr/>
          <a:lstStyle/>
          <a:p>
            <a:fld id="{8B62300D-25B3-4603-86C9-4CB776489F00}" type="datetime2">
              <a:rPr lang="en-US" smtClean="0"/>
              <a:t>Friday, 16 March 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789C0F2-17E0-497A-9BBE-0C73201AAFE3}"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314AD9-FCC8-48B7-B85B-012A91320DFF}" type="datetime2">
              <a:rPr lang="en-US" smtClean="0"/>
              <a:t>Friday, 16 March 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789C0F2-17E0-497A-9BBE-0C73201AAFE3}"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AU"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3182DC50-D5DB-4F94-B367-9876CD2C4012}" type="datetime2">
              <a:rPr lang="en-US" smtClean="0"/>
              <a:t>Friday, 16 March 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89C0F2-17E0-497A-9BBE-0C73201AAFE3}"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AU"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Drag picture to placeholder or click icon to add</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292EB412-E790-42EA-81FE-2925D3A43D91}" type="datetime2">
              <a:rPr lang="en-US" smtClean="0"/>
              <a:t>Friday, 16 March 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89C0F2-17E0-497A-9BBE-0C73201AAFE3}"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A56EEE0E-EDB0-4D84-86B0-50833DF22902}" type="datetime2">
              <a:rPr lang="en-US" smtClean="0"/>
              <a:t>Friday, 16 March 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5114372C-B5AB-4C39-B273-B99224EB4DD5}" type="datetime2">
              <a:rPr lang="en-US" smtClean="0"/>
              <a:t>Friday, 16 March 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AU"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0B385921-A91A-409C-921C-0E0EC1E750EC}" type="datetime2">
              <a:rPr lang="en-US" smtClean="0"/>
              <a:t>Friday, 16 March 18</a:t>
            </a:fld>
            <a:endParaRPr lang="en-US" dirty="0"/>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dirty="0"/>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1789C0F2-17E0-497A-9BBE-0C73201AAFE3}"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hf sldNum="0" hdr="0" ftr="0" dt="0"/>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3.png"/><Relationship Id="rId1" Type="http://schemas.microsoft.com/office/2007/relationships/media" Target="../media/media1.mp4"/><Relationship Id="rId2" Type="http://schemas.openxmlformats.org/officeDocument/2006/relationships/video" Target="../media/media1.mp4"/></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4.png"/><Relationship Id="rId1" Type="http://schemas.microsoft.com/office/2007/relationships/media" Target="../media/media2.mp4"/><Relationship Id="rId2" Type="http://schemas.openxmlformats.org/officeDocument/2006/relationships/video" Target="../media/media2.mp4"/></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t>BY-POOJA </a:t>
            </a:r>
            <a:endParaRPr lang="en-US" dirty="0"/>
          </a:p>
        </p:txBody>
      </p:sp>
      <p:sp>
        <p:nvSpPr>
          <p:cNvPr id="3" name="Title 2"/>
          <p:cNvSpPr>
            <a:spLocks noGrp="1"/>
          </p:cNvSpPr>
          <p:nvPr>
            <p:ph type="ctrTitle"/>
          </p:nvPr>
        </p:nvSpPr>
        <p:spPr/>
        <p:txBody>
          <a:bodyPr/>
          <a:lstStyle/>
          <a:p>
            <a:r>
              <a:rPr lang="en-US" dirty="0" smtClean="0"/>
              <a:t>MGC2021- Organizations AND SOCIETY </a:t>
            </a:r>
            <a:br>
              <a:rPr lang="en-US" dirty="0" smtClean="0"/>
            </a:br>
            <a:r>
              <a:rPr lang="en-US" dirty="0" smtClean="0"/>
              <a:t>TUTORIAL HOMEWORK </a:t>
            </a:r>
            <a:endParaRPr lang="en-US" dirty="0"/>
          </a:p>
        </p:txBody>
      </p:sp>
    </p:spTree>
    <p:extLst>
      <p:ext uri="{BB962C8B-B14F-4D97-AF65-F5344CB8AC3E}">
        <p14:creationId xmlns:p14="http://schemas.microsoft.com/office/powerpoint/2010/main" val="1575588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By- Pooja Sivakumar </a:t>
            </a:r>
            <a:endParaRPr lang="en-US" dirty="0"/>
          </a:p>
        </p:txBody>
      </p:sp>
      <p:sp>
        <p:nvSpPr>
          <p:cNvPr id="2" name="Title 1"/>
          <p:cNvSpPr>
            <a:spLocks noGrp="1"/>
          </p:cNvSpPr>
          <p:nvPr>
            <p:ph type="ctrTitle"/>
          </p:nvPr>
        </p:nvSpPr>
        <p:spPr/>
        <p:txBody>
          <a:bodyPr/>
          <a:lstStyle/>
          <a:p>
            <a:r>
              <a:rPr lang="en-US" dirty="0" smtClean="0"/>
              <a:t>WEEK 2: Reading </a:t>
            </a:r>
            <a:r>
              <a:rPr lang="en-US" dirty="0" smtClean="0"/>
              <a:t>organization through popular culture </a:t>
            </a:r>
            <a:endParaRPr lang="en-US" dirty="0"/>
          </a:p>
        </p:txBody>
      </p:sp>
    </p:spTree>
    <p:extLst>
      <p:ext uri="{BB962C8B-B14F-4D97-AF65-F5344CB8AC3E}">
        <p14:creationId xmlns:p14="http://schemas.microsoft.com/office/powerpoint/2010/main" val="364195576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129381"/>
            <a:ext cx="7924800" cy="858838"/>
          </a:xfrm>
        </p:spPr>
        <p:txBody>
          <a:bodyPr/>
          <a:lstStyle/>
          <a:p>
            <a:r>
              <a:rPr lang="en-US" sz="2400" dirty="0" smtClean="0"/>
              <a:t>What work looked like in the 19</a:t>
            </a:r>
            <a:r>
              <a:rPr lang="en-US" sz="2400" baseline="30000" dirty="0" smtClean="0"/>
              <a:t>th</a:t>
            </a:r>
            <a:r>
              <a:rPr lang="en-US" sz="2400" dirty="0" smtClean="0"/>
              <a:t> and 20</a:t>
            </a:r>
            <a:r>
              <a:rPr lang="en-US" sz="2400" baseline="30000" dirty="0" smtClean="0"/>
              <a:t>th</a:t>
            </a:r>
            <a:r>
              <a:rPr lang="en-US" sz="2400" dirty="0" smtClean="0"/>
              <a:t> century</a:t>
            </a:r>
            <a:r>
              <a:rPr lang="mr-IN" sz="2400" dirty="0" smtClean="0"/>
              <a:t>…</a:t>
            </a:r>
            <a:endParaRPr lang="en-US" sz="2400" dirty="0"/>
          </a:p>
        </p:txBody>
      </p:sp>
      <p:pic>
        <p:nvPicPr>
          <p:cNvPr id="4" name="Office space clip - every day the worst day.mp4">
            <a:hlinkClick r:id="" action="ppaction://media"/>
          </p:cNvPr>
          <p:cNvPicPr>
            <a:picLocks noGrp="1" noChangeAspect="1"/>
          </p:cNvPicPr>
          <p:nvPr>
            <p:ph sz="quarter" idx="13"/>
            <a:videoFile r:link="rId2"/>
            <p:extLst>
              <p:ext uri="{DAA4B4D4-6D71-4841-9C94-3DE7FCFB9230}">
                <p14:media xmlns:p14="http://schemas.microsoft.com/office/powerpoint/2010/main" r:embed="rId1"/>
              </p:ext>
            </p:extLst>
          </p:nvPr>
        </p:nvPicPr>
        <p:blipFill>
          <a:blip r:embed="rId4"/>
          <a:stretch>
            <a:fillRect/>
          </a:stretch>
        </p:blipFill>
        <p:spPr>
          <a:xfrm>
            <a:off x="609600" y="1219200"/>
            <a:ext cx="7924800" cy="4495800"/>
          </a:xfrm>
        </p:spPr>
      </p:pic>
    </p:spTree>
    <p:extLst>
      <p:ext uri="{BB962C8B-B14F-4D97-AF65-F5344CB8AC3E}">
        <p14:creationId xmlns:p14="http://schemas.microsoft.com/office/powerpoint/2010/main" val="2434847981"/>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90500"/>
            <a:ext cx="7924800" cy="739776"/>
          </a:xfrm>
        </p:spPr>
        <p:txBody>
          <a:bodyPr/>
          <a:lstStyle/>
          <a:p>
            <a:r>
              <a:rPr lang="en-US" dirty="0" smtClean="0"/>
              <a:t>Conclusions that could be drawn</a:t>
            </a:r>
            <a:r>
              <a:rPr lang="mr-IN" dirty="0" smtClean="0"/>
              <a:t>…</a:t>
            </a:r>
            <a:endParaRPr lang="en-US" dirty="0"/>
          </a:p>
        </p:txBody>
      </p:sp>
      <p:sp>
        <p:nvSpPr>
          <p:cNvPr id="3" name="Content Placeholder 2"/>
          <p:cNvSpPr>
            <a:spLocks noGrp="1"/>
          </p:cNvSpPr>
          <p:nvPr>
            <p:ph sz="quarter" idx="13"/>
          </p:nvPr>
        </p:nvSpPr>
        <p:spPr>
          <a:xfrm>
            <a:off x="609600" y="1041400"/>
            <a:ext cx="7924800" cy="4610100"/>
          </a:xfrm>
        </p:spPr>
        <p:txBody>
          <a:bodyPr>
            <a:normAutofit fontScale="92500" lnSpcReduction="10000"/>
          </a:bodyPr>
          <a:lstStyle/>
          <a:p>
            <a:r>
              <a:rPr lang="en-US" sz="2000" dirty="0" smtClean="0"/>
              <a:t>This prompts us to understand that during those times there was very less to no effort put in employees having work life balance or preserving their emotional wellbeing. </a:t>
            </a:r>
          </a:p>
          <a:p>
            <a:r>
              <a:rPr lang="en-US" sz="2000" dirty="0" smtClean="0"/>
              <a:t>The classical approach is </a:t>
            </a:r>
            <a:r>
              <a:rPr lang="en-US" sz="2000" u="sng" dirty="0" smtClean="0">
                <a:solidFill>
                  <a:srgbClr val="FF0000"/>
                </a:solidFill>
              </a:rPr>
              <a:t>portrayed very well</a:t>
            </a:r>
            <a:r>
              <a:rPr lang="en-US" sz="2000" dirty="0" smtClean="0"/>
              <a:t>, Max Weber’s </a:t>
            </a:r>
            <a:r>
              <a:rPr lang="en-US" sz="2000" dirty="0" err="1" smtClean="0"/>
              <a:t>Beauracracy</a:t>
            </a:r>
            <a:r>
              <a:rPr lang="en-US" sz="2000" dirty="0" smtClean="0"/>
              <a:t> theory can be applied to analyzing this visual aid. </a:t>
            </a:r>
          </a:p>
          <a:p>
            <a:r>
              <a:rPr lang="en-US" sz="2000" dirty="0" smtClean="0"/>
              <a:t>There’s a clear chain of authority and management of employees </a:t>
            </a:r>
          </a:p>
          <a:p>
            <a:r>
              <a:rPr lang="en-US" sz="2000" dirty="0" smtClean="0"/>
              <a:t>Productivity takes highest importance. </a:t>
            </a:r>
          </a:p>
          <a:p>
            <a:r>
              <a:rPr lang="en-US" sz="2000" dirty="0" smtClean="0"/>
              <a:t>Perfection= efficiency and productivity</a:t>
            </a:r>
          </a:p>
          <a:p>
            <a:r>
              <a:rPr lang="en-US" sz="2000" dirty="0" smtClean="0"/>
              <a:t>Classical perspective: based on performance and productivity a company will be classified as a good company. Hence productivity and efficiency take utmost importance; managers do not mind to force employees to void their personal life just like Peter’s Boss. </a:t>
            </a:r>
          </a:p>
          <a:p>
            <a:r>
              <a:rPr lang="en-US" sz="2000" dirty="0" smtClean="0"/>
              <a:t>Critical perspective: An organization’s true success is when its able to attain productivity whilst not sacrificing on employee wellbeing. </a:t>
            </a:r>
          </a:p>
        </p:txBody>
      </p:sp>
    </p:spTree>
    <p:extLst>
      <p:ext uri="{BB962C8B-B14F-4D97-AF65-F5344CB8AC3E}">
        <p14:creationId xmlns:p14="http://schemas.microsoft.com/office/powerpoint/2010/main" val="195417631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62731"/>
            <a:ext cx="7924800" cy="769938"/>
          </a:xfrm>
        </p:spPr>
        <p:txBody>
          <a:bodyPr/>
          <a:lstStyle/>
          <a:p>
            <a:r>
              <a:rPr lang="en-US" dirty="0" smtClean="0"/>
              <a:t>Work in 20</a:t>
            </a:r>
            <a:r>
              <a:rPr lang="en-US" baseline="30000" dirty="0" smtClean="0"/>
              <a:t>th</a:t>
            </a:r>
            <a:r>
              <a:rPr lang="en-US" dirty="0" smtClean="0"/>
              <a:t> century </a:t>
            </a:r>
            <a:endParaRPr lang="en-US" dirty="0"/>
          </a:p>
        </p:txBody>
      </p:sp>
      <p:pic>
        <p:nvPicPr>
          <p:cNvPr id="4" name="Office Space (15) Movie CLIP - Did You Get the Memo (1999) HD.mp4">
            <a:hlinkClick r:id="" action="ppaction://media"/>
          </p:cNvPr>
          <p:cNvPicPr>
            <a:picLocks noGrp="1" noChangeAspect="1"/>
          </p:cNvPicPr>
          <p:nvPr>
            <p:ph sz="quarter" idx="13"/>
            <a:videoFile r:link="rId2"/>
            <p:extLst>
              <p:ext uri="{DAA4B4D4-6D71-4841-9C94-3DE7FCFB9230}">
                <p14:media xmlns:p14="http://schemas.microsoft.com/office/powerpoint/2010/main" r:embed="rId1"/>
              </p:ext>
            </p:extLst>
          </p:nvPr>
        </p:nvPicPr>
        <p:blipFill>
          <a:blip r:embed="rId4"/>
          <a:stretch>
            <a:fillRect/>
          </a:stretch>
        </p:blipFill>
        <p:spPr>
          <a:xfrm>
            <a:off x="431800" y="1231900"/>
            <a:ext cx="8293100" cy="4483100"/>
          </a:xfrm>
        </p:spPr>
      </p:pic>
      <p:sp>
        <p:nvSpPr>
          <p:cNvPr id="5" name="TextBox 4"/>
          <p:cNvSpPr txBox="1"/>
          <p:nvPr/>
        </p:nvSpPr>
        <p:spPr>
          <a:xfrm>
            <a:off x="9588500" y="397510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669317870"/>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1281"/>
            <a:ext cx="7924800" cy="884238"/>
          </a:xfrm>
        </p:spPr>
        <p:txBody>
          <a:bodyPr/>
          <a:lstStyle/>
          <a:p>
            <a:r>
              <a:rPr lang="en-US" dirty="0" smtClean="0"/>
              <a:t>Conclusions that can be drawn</a:t>
            </a:r>
            <a:r>
              <a:rPr lang="mr-IN" dirty="0" smtClean="0"/>
              <a:t>…</a:t>
            </a:r>
            <a:endParaRPr lang="en-US" dirty="0"/>
          </a:p>
        </p:txBody>
      </p:sp>
      <p:sp>
        <p:nvSpPr>
          <p:cNvPr id="3" name="Content Placeholder 2"/>
          <p:cNvSpPr>
            <a:spLocks noGrp="1"/>
          </p:cNvSpPr>
          <p:nvPr>
            <p:ph sz="quarter" idx="13"/>
          </p:nvPr>
        </p:nvSpPr>
        <p:spPr>
          <a:xfrm>
            <a:off x="609600" y="1143000"/>
            <a:ext cx="7924800" cy="4114800"/>
          </a:xfrm>
        </p:spPr>
        <p:txBody>
          <a:bodyPr>
            <a:noAutofit/>
          </a:bodyPr>
          <a:lstStyle/>
          <a:p>
            <a:r>
              <a:rPr lang="en-US" sz="1800" dirty="0" smtClean="0"/>
              <a:t>Employees were treated as machines that are owned by the company which can be altered in a way to maximize productivity and accuracy</a:t>
            </a:r>
          </a:p>
          <a:p>
            <a:r>
              <a:rPr lang="en-US" sz="1800" dirty="0" smtClean="0"/>
              <a:t>Accuracy is valued at utmost importance, organizations do not provide room for human error. </a:t>
            </a:r>
          </a:p>
          <a:p>
            <a:r>
              <a:rPr lang="en-US" sz="1800" dirty="0" smtClean="0"/>
              <a:t>Multiple chains of authority, one employee is answerable to multiple bosses, this makes the employees loose motivation in the work they do</a:t>
            </a:r>
          </a:p>
          <a:p>
            <a:r>
              <a:rPr lang="en-US" sz="1800" dirty="0" smtClean="0"/>
              <a:t>Repetitive instructions and warnings bring a feeling of disgust in employees when they</a:t>
            </a:r>
            <a:r>
              <a:rPr lang="mr-IN" sz="1800" dirty="0" smtClean="0"/>
              <a:t>’</a:t>
            </a:r>
            <a:r>
              <a:rPr lang="en-US" sz="1800" dirty="0" err="1" smtClean="0"/>
              <a:t>ll</a:t>
            </a:r>
            <a:r>
              <a:rPr lang="en-US" sz="1800" dirty="0" smtClean="0"/>
              <a:t> have to explain themselves more than once; just like in this case how Peter had to explain about him forgetting to add the new coversheet twice in a row. </a:t>
            </a:r>
          </a:p>
          <a:p>
            <a:r>
              <a:rPr lang="en-US" sz="1800" dirty="0" smtClean="0"/>
              <a:t>Classical perspective: the managers keeping control of their employees with strict policies enables the employees to work with concentration, since the fear acts as a driving force. </a:t>
            </a:r>
          </a:p>
          <a:p>
            <a:r>
              <a:rPr lang="en-US" sz="1800" dirty="0" smtClean="0"/>
              <a:t>Critical perspective: fear would only work as a temporary drive, after a period of time it would transform into dissatisfaction which would to staff turnover in a company </a:t>
            </a:r>
            <a:endParaRPr lang="en-US" sz="1800" dirty="0"/>
          </a:p>
        </p:txBody>
      </p:sp>
    </p:spTree>
    <p:extLst>
      <p:ext uri="{BB962C8B-B14F-4D97-AF65-F5344CB8AC3E}">
        <p14:creationId xmlns:p14="http://schemas.microsoft.com/office/powerpoint/2010/main" val="1556400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t>BY- POOJA</a:t>
            </a:r>
            <a:endParaRPr lang="en-US" dirty="0"/>
          </a:p>
        </p:txBody>
      </p:sp>
      <p:sp>
        <p:nvSpPr>
          <p:cNvPr id="3" name="Title 2"/>
          <p:cNvSpPr>
            <a:spLocks noGrp="1"/>
          </p:cNvSpPr>
          <p:nvPr>
            <p:ph type="ctrTitle"/>
          </p:nvPr>
        </p:nvSpPr>
        <p:spPr/>
        <p:txBody>
          <a:bodyPr/>
          <a:lstStyle/>
          <a:p>
            <a:r>
              <a:rPr lang="en-US" dirty="0" smtClean="0"/>
              <a:t>WEEK 3: IDENTIFYING WITH WORK: HUMONS OF NEW YORK AND WOMEN OF SILLICON VALLEY</a:t>
            </a:r>
            <a:endParaRPr lang="en-US" dirty="0"/>
          </a:p>
        </p:txBody>
      </p:sp>
    </p:spTree>
    <p:extLst>
      <p:ext uri="{BB962C8B-B14F-4D97-AF65-F5344CB8AC3E}">
        <p14:creationId xmlns:p14="http://schemas.microsoft.com/office/powerpoint/2010/main" val="212439187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EXERPT ONE </a:t>
            </a:r>
            <a:endParaRPr lang="en-US" dirty="0"/>
          </a:p>
        </p:txBody>
      </p:sp>
      <p:sp>
        <p:nvSpPr>
          <p:cNvPr id="3" name="Content Placeholder 2"/>
          <p:cNvSpPr>
            <a:spLocks noGrp="1"/>
          </p:cNvSpPr>
          <p:nvPr>
            <p:ph sz="quarter" idx="13"/>
          </p:nvPr>
        </p:nvSpPr>
        <p:spPr/>
        <p:txBody>
          <a:bodyPr/>
          <a:lstStyle/>
          <a:p>
            <a:pPr marL="0" indent="0">
              <a:buNone/>
            </a:pPr>
            <a:endParaRPr lang="en-AU" dirty="0" smtClean="0">
              <a:latin typeface="Avenir Book"/>
              <a:cs typeface="Avenir Book"/>
            </a:endParaRPr>
          </a:p>
          <a:p>
            <a:pPr marL="0" indent="0">
              <a:buNone/>
            </a:pPr>
            <a:r>
              <a:rPr lang="en-AU" dirty="0" smtClean="0">
                <a:latin typeface="Avenir Book"/>
                <a:cs typeface="Avenir Book"/>
              </a:rPr>
              <a:t>“</a:t>
            </a:r>
            <a:r>
              <a:rPr lang="en-AU" dirty="0">
                <a:latin typeface="Avenir Book"/>
                <a:cs typeface="Avenir Book"/>
              </a:rPr>
              <a:t>I was working at a nightclub in Honduras, making $4 a night, and some guy tells me that I can make $6,000 in twelve days just by working on a boat. There weren’t any jobs in Honduras. We didn’t have government benefits like you have here. It’s really tough to say ‘no’ when there are no other options for money. So I agreed. They put me on a small fishing boat. We transported cocaine from Colombia to Honduras. My job was to maintain the vessel and help load the cargo. I’ve never done drugs in my life. On our fourth trip, we were stopped in international waters by the US coastguard. We had 986 kilograms of cocaine. That was ten years ago.</a:t>
            </a:r>
            <a:r>
              <a:rPr lang="en-AU" dirty="0" smtClean="0">
                <a:latin typeface="Avenir Book"/>
                <a:cs typeface="Avenir Book"/>
              </a:rPr>
              <a:t>”</a:t>
            </a:r>
          </a:p>
          <a:p>
            <a:pPr marL="0" indent="0">
              <a:buNone/>
            </a:pPr>
            <a:r>
              <a:rPr lang="en-AU" dirty="0" smtClean="0">
                <a:latin typeface="Avenir Book"/>
                <a:cs typeface="Avenir Book"/>
              </a:rPr>
              <a:t>(</a:t>
            </a:r>
            <a:r>
              <a:rPr lang="en-AU" dirty="0">
                <a:latin typeface="Avenir Book"/>
                <a:cs typeface="Avenir Book"/>
              </a:rPr>
              <a:t>Federal Correctional Complex: </a:t>
            </a:r>
            <a:r>
              <a:rPr lang="en-AU" dirty="0" err="1">
                <a:latin typeface="Avenir Book"/>
                <a:cs typeface="Avenir Book"/>
              </a:rPr>
              <a:t>Allenwood</a:t>
            </a:r>
            <a:r>
              <a:rPr lang="en-AU" dirty="0">
                <a:latin typeface="Avenir Book"/>
                <a:cs typeface="Avenir Book"/>
              </a:rPr>
              <a:t>, Pennsylvania)</a:t>
            </a:r>
          </a:p>
          <a:p>
            <a:endParaRPr lang="en-US" dirty="0"/>
          </a:p>
        </p:txBody>
      </p:sp>
    </p:spTree>
    <p:extLst>
      <p:ext uri="{BB962C8B-B14F-4D97-AF65-F5344CB8AC3E}">
        <p14:creationId xmlns:p14="http://schemas.microsoft.com/office/powerpoint/2010/main" val="225108344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Reflections on excerpt one </a:t>
            </a:r>
            <a:endParaRPr lang="en-US" dirty="0"/>
          </a:p>
        </p:txBody>
      </p:sp>
      <p:sp>
        <p:nvSpPr>
          <p:cNvPr id="3" name="Content Placeholder 2"/>
          <p:cNvSpPr>
            <a:spLocks noGrp="1"/>
          </p:cNvSpPr>
          <p:nvPr>
            <p:ph sz="quarter" idx="13"/>
          </p:nvPr>
        </p:nvSpPr>
        <p:spPr/>
        <p:txBody>
          <a:bodyPr/>
          <a:lstStyle/>
          <a:p>
            <a:r>
              <a:rPr lang="en-US" dirty="0" smtClean="0"/>
              <a:t>Socio economic pressure on humans to challenge their values and beliefs to earn money for daily hood. </a:t>
            </a:r>
          </a:p>
          <a:p>
            <a:endParaRPr lang="en-US" dirty="0"/>
          </a:p>
        </p:txBody>
      </p:sp>
    </p:spTree>
    <p:extLst>
      <p:ext uri="{BB962C8B-B14F-4D97-AF65-F5344CB8AC3E}">
        <p14:creationId xmlns:p14="http://schemas.microsoft.com/office/powerpoint/2010/main" val="49276877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Excerpt two </a:t>
            </a:r>
            <a:endParaRPr lang="en-US" dirty="0"/>
          </a:p>
        </p:txBody>
      </p:sp>
      <p:sp>
        <p:nvSpPr>
          <p:cNvPr id="3" name="Content Placeholder 2"/>
          <p:cNvSpPr>
            <a:spLocks noGrp="1"/>
          </p:cNvSpPr>
          <p:nvPr>
            <p:ph sz="quarter" idx="13"/>
          </p:nvPr>
        </p:nvSpPr>
        <p:spPr/>
        <p:txBody>
          <a:bodyPr>
            <a:normAutofit/>
          </a:bodyPr>
          <a:lstStyle/>
          <a:p>
            <a:pPr marL="0" indent="0">
              <a:buNone/>
            </a:pPr>
            <a:endParaRPr lang="en-AU" sz="2000" dirty="0">
              <a:latin typeface="Avenir Book"/>
              <a:cs typeface="Avenir Book"/>
            </a:endParaRPr>
          </a:p>
          <a:p>
            <a:pPr marL="0" indent="0">
              <a:buNone/>
            </a:pPr>
            <a:r>
              <a:rPr lang="en-AU" sz="2000" dirty="0" smtClean="0">
                <a:latin typeface="Avenir Book"/>
                <a:cs typeface="Avenir Book"/>
              </a:rPr>
              <a:t>“</a:t>
            </a:r>
            <a:r>
              <a:rPr lang="en-AU" sz="2000" dirty="0">
                <a:latin typeface="Avenir Book"/>
                <a:cs typeface="Avenir Book"/>
              </a:rPr>
              <a:t>There is a stigma in this country around women with jobs. So I want to start an organization that provides girls in the Congo with examples of women around the world who have balanced family and career. Most men in this country think it’s only about money. They think: ‘If I make enough money for us to live, then my wife should take care of the children.’ The common belief is that a woman who works is hurting her children. People don’t realize that children also gain from the knowledge and experiences of their mother.”</a:t>
            </a:r>
            <a:br>
              <a:rPr lang="en-AU" sz="2000" dirty="0">
                <a:latin typeface="Avenir Book"/>
                <a:cs typeface="Avenir Book"/>
              </a:rPr>
            </a:br>
            <a:r>
              <a:rPr lang="en-AU" sz="2000" dirty="0">
                <a:latin typeface="Avenir Book"/>
                <a:cs typeface="Avenir Book"/>
              </a:rPr>
              <a:t>(Kinshasa, Democratic Republic of Congo)</a:t>
            </a:r>
          </a:p>
          <a:p>
            <a:endParaRPr lang="en-US" sz="2000" dirty="0"/>
          </a:p>
        </p:txBody>
      </p:sp>
    </p:spTree>
    <p:extLst>
      <p:ext uri="{BB962C8B-B14F-4D97-AF65-F5344CB8AC3E}">
        <p14:creationId xmlns:p14="http://schemas.microsoft.com/office/powerpoint/2010/main" val="237882717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Reflections on excerpt two </a:t>
            </a:r>
            <a:endParaRPr lang="en-US" dirty="0"/>
          </a:p>
        </p:txBody>
      </p:sp>
      <p:sp>
        <p:nvSpPr>
          <p:cNvPr id="3" name="Content Placeholder 2"/>
          <p:cNvSpPr>
            <a:spLocks noGrp="1"/>
          </p:cNvSpPr>
          <p:nvPr>
            <p:ph sz="quarter" idx="13"/>
          </p:nvPr>
        </p:nvSpPr>
        <p:spPr/>
        <p:txBody>
          <a:bodyPr/>
          <a:lstStyle/>
          <a:p>
            <a:r>
              <a:rPr lang="en-US" dirty="0" smtClean="0"/>
              <a:t>Purpose was to create ways to connect with other people who are on the same boat </a:t>
            </a:r>
          </a:p>
          <a:p>
            <a:r>
              <a:rPr lang="en-US" dirty="0" smtClean="0"/>
              <a:t>Widens an individual’s social identity, </a:t>
            </a:r>
            <a:r>
              <a:rPr lang="en-US" dirty="0" err="1" smtClean="0"/>
              <a:t>inspite</a:t>
            </a:r>
            <a:r>
              <a:rPr lang="en-US" dirty="0" smtClean="0"/>
              <a:t> of </a:t>
            </a:r>
            <a:r>
              <a:rPr lang="en-US" smtClean="0"/>
              <a:t>it being </a:t>
            </a:r>
            <a:endParaRPr lang="en-US"/>
          </a:p>
        </p:txBody>
      </p:sp>
    </p:spTree>
    <p:extLst>
      <p:ext uri="{BB962C8B-B14F-4D97-AF65-F5344CB8AC3E}">
        <p14:creationId xmlns:p14="http://schemas.microsoft.com/office/powerpoint/2010/main" val="21431706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Horizon.thmx</Template>
  <TotalTime>1752</TotalTime>
  <Words>682</Words>
  <Application>Microsoft Macintosh PowerPoint</Application>
  <PresentationFormat>On-screen Show (4:3)</PresentationFormat>
  <Paragraphs>35</Paragraphs>
  <Slides>11</Slides>
  <Notes>0</Notes>
  <HiddenSlides>0</HiddenSlides>
  <MMClips>2</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Horizon</vt:lpstr>
      <vt:lpstr>MGC2021- Organizations AND SOCIETY  TUTORIAL HOMEWORK </vt:lpstr>
      <vt:lpstr>WEEK 2: Reading organization through popular culture </vt:lpstr>
      <vt:lpstr>What work looked like in the 19th and 20th century…</vt:lpstr>
      <vt:lpstr>Conclusions that could be drawn…</vt:lpstr>
      <vt:lpstr>Work in 20th century </vt:lpstr>
      <vt:lpstr>Conclusions that can be drawn…</vt:lpstr>
      <vt:lpstr>WEEK 3: IDENTIFYING WITH WORK: HUMONS OF NEW YORK AND WOMEN OF SILLICON VALLEY</vt:lpstr>
      <vt:lpstr>EXERPT ONE </vt:lpstr>
      <vt:lpstr>Reflections on excerpt one </vt:lpstr>
      <vt:lpstr>Excerpt two </vt:lpstr>
      <vt:lpstr>Reflections on excerpt two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organization through popular culture </dc:title>
  <dc:creator>pskum</dc:creator>
  <cp:lastModifiedBy>pskum</cp:lastModifiedBy>
  <cp:revision>10</cp:revision>
  <dcterms:created xsi:type="dcterms:W3CDTF">2018-03-08T09:56:32Z</dcterms:created>
  <dcterms:modified xsi:type="dcterms:W3CDTF">2018-03-16T00:51:47Z</dcterms:modified>
</cp:coreProperties>
</file>