
<file path=[Content_Types].xml><?xml version="1.0" encoding="utf-8"?>
<Types xmlns="http://schemas.openxmlformats.org/package/2006/content-types">
  <Default Extension="png" ContentType="image/png"/>
  <Default Extension="jpeg" ContentType="image/jpeg"/>
  <Default Extension="wmf" ContentType="image/x-wmf"/>
  <Default Extension="m4a" ContentType="audio/mp4"/>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781" r:id="rId2"/>
    <p:sldMasterId id="2147483802" r:id="rId3"/>
    <p:sldMasterId id="2147483799" r:id="rId4"/>
    <p:sldMasterId id="2147483650" r:id="rId5"/>
  </p:sldMasterIdLst>
  <p:notesMasterIdLst>
    <p:notesMasterId r:id="rId71"/>
  </p:notesMasterIdLst>
  <p:handoutMasterIdLst>
    <p:handoutMasterId r:id="rId72"/>
  </p:handoutMasterIdLst>
  <p:sldIdLst>
    <p:sldId id="273" r:id="rId6"/>
    <p:sldId id="416" r:id="rId7"/>
    <p:sldId id="428" r:id="rId8"/>
    <p:sldId id="429" r:id="rId9"/>
    <p:sldId id="430" r:id="rId10"/>
    <p:sldId id="431" r:id="rId11"/>
    <p:sldId id="432" r:id="rId12"/>
    <p:sldId id="393" r:id="rId13"/>
    <p:sldId id="314" r:id="rId14"/>
    <p:sldId id="315" r:id="rId15"/>
    <p:sldId id="316" r:id="rId16"/>
    <p:sldId id="317" r:id="rId17"/>
    <p:sldId id="318" r:id="rId18"/>
    <p:sldId id="319" r:id="rId19"/>
    <p:sldId id="423" r:id="rId20"/>
    <p:sldId id="320" r:id="rId21"/>
    <p:sldId id="321" r:id="rId22"/>
    <p:sldId id="322" r:id="rId23"/>
    <p:sldId id="323" r:id="rId24"/>
    <p:sldId id="324" r:id="rId25"/>
    <p:sldId id="325" r:id="rId26"/>
    <p:sldId id="332" r:id="rId27"/>
    <p:sldId id="334" r:id="rId28"/>
    <p:sldId id="333" r:id="rId29"/>
    <p:sldId id="335" r:id="rId30"/>
    <p:sldId id="433" r:id="rId31"/>
    <p:sldId id="337" r:id="rId32"/>
    <p:sldId id="338" r:id="rId33"/>
    <p:sldId id="339" r:id="rId34"/>
    <p:sldId id="340" r:id="rId35"/>
    <p:sldId id="341" r:id="rId36"/>
    <p:sldId id="346" r:id="rId37"/>
    <p:sldId id="342" r:id="rId38"/>
    <p:sldId id="434" r:id="rId39"/>
    <p:sldId id="344" r:id="rId40"/>
    <p:sldId id="345" r:id="rId41"/>
    <p:sldId id="347" r:id="rId42"/>
    <p:sldId id="348" r:id="rId43"/>
    <p:sldId id="350" r:id="rId44"/>
    <p:sldId id="351" r:id="rId45"/>
    <p:sldId id="352" r:id="rId46"/>
    <p:sldId id="353" r:id="rId47"/>
    <p:sldId id="354" r:id="rId48"/>
    <p:sldId id="355" r:id="rId49"/>
    <p:sldId id="356" r:id="rId50"/>
    <p:sldId id="357" r:id="rId51"/>
    <p:sldId id="425" r:id="rId52"/>
    <p:sldId id="359" r:id="rId53"/>
    <p:sldId id="360" r:id="rId54"/>
    <p:sldId id="361" r:id="rId55"/>
    <p:sldId id="362" r:id="rId56"/>
    <p:sldId id="363" r:id="rId57"/>
    <p:sldId id="426" r:id="rId58"/>
    <p:sldId id="365" r:id="rId59"/>
    <p:sldId id="366" r:id="rId60"/>
    <p:sldId id="367" r:id="rId61"/>
    <p:sldId id="368" r:id="rId62"/>
    <p:sldId id="396" r:id="rId63"/>
    <p:sldId id="370" r:id="rId64"/>
    <p:sldId id="372" r:id="rId65"/>
    <p:sldId id="373" r:id="rId66"/>
    <p:sldId id="374" r:id="rId67"/>
    <p:sldId id="381" r:id="rId68"/>
    <p:sldId id="424" r:id="rId69"/>
    <p:sldId id="427" r:id="rId70"/>
  </p:sldIdLst>
  <p:sldSz cx="9144000" cy="6858000" type="screen4x3"/>
  <p:notesSz cx="6789738" cy="9929813"/>
  <p:defaultTextStyle>
    <a:defPPr>
      <a:defRPr lang="en-AU"/>
    </a:defPPr>
    <a:lvl1pPr algn="l" rtl="0" fontAlgn="base">
      <a:spcBef>
        <a:spcPct val="0"/>
      </a:spcBef>
      <a:spcAft>
        <a:spcPct val="0"/>
      </a:spcAft>
      <a:defRPr sz="1400"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sz="1400"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sz="1400"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sz="1400"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sz="1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1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1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1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14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4D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1" autoAdjust="0"/>
    <p:restoredTop sz="96305" autoAdjust="0"/>
  </p:normalViewPr>
  <p:slideViewPr>
    <p:cSldViewPr>
      <p:cViewPr varScale="1">
        <p:scale>
          <a:sx n="67" d="100"/>
          <a:sy n="67" d="100"/>
        </p:scale>
        <p:origin x="1100" y="56"/>
      </p:cViewPr>
      <p:guideLst>
        <p:guide orient="horz" pos="2160"/>
        <p:guide pos="2880"/>
      </p:guideLst>
    </p:cSldViewPr>
  </p:slideViewPr>
  <p:notesTextViewPr>
    <p:cViewPr>
      <p:scale>
        <a:sx n="3" d="2"/>
        <a:sy n="3" d="2"/>
      </p:scale>
      <p:origin x="0" y="0"/>
    </p:cViewPr>
  </p:notesText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tableStyles" Target="tableStyles.xml"/><Relationship Id="rId7" Type="http://schemas.openxmlformats.org/officeDocument/2006/relationships/slide" Target="slides/slide2.xml"/><Relationship Id="rId71"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2220" cy="496491"/>
          </a:xfrm>
          <a:prstGeom prst="rect">
            <a:avLst/>
          </a:prstGeom>
        </p:spPr>
        <p:txBody>
          <a:bodyPr vert="horz" wrap="square" lIns="91440" tIns="45720" rIns="91440" bIns="45720" numCol="1" anchor="t" anchorCtr="0" compatLnSpc="1">
            <a:prstTxWarp prst="textNoShape">
              <a:avLst/>
            </a:prstTxWarp>
          </a:bodyPr>
          <a:lstStyle>
            <a:lvl1pPr>
              <a:spcBef>
                <a:spcPct val="50000"/>
              </a:spcBef>
              <a:defRPr sz="1200">
                <a:cs typeface="Arial" panose="020B0604020202020204" pitchFamily="34" charset="0"/>
              </a:defRPr>
            </a:lvl1pPr>
          </a:lstStyle>
          <a:p>
            <a:endParaRPr lang="en-US"/>
          </a:p>
        </p:txBody>
      </p:sp>
      <p:sp>
        <p:nvSpPr>
          <p:cNvPr id="3" name="Date Placeholder 2"/>
          <p:cNvSpPr>
            <a:spLocks noGrp="1"/>
          </p:cNvSpPr>
          <p:nvPr>
            <p:ph type="dt" sz="quarter" idx="1"/>
          </p:nvPr>
        </p:nvSpPr>
        <p:spPr>
          <a:xfrm>
            <a:off x="3845947" y="0"/>
            <a:ext cx="2942220" cy="496491"/>
          </a:xfrm>
          <a:prstGeom prst="rect">
            <a:avLst/>
          </a:prstGeom>
        </p:spPr>
        <p:txBody>
          <a:bodyPr vert="horz" wrap="square" lIns="91440" tIns="45720" rIns="91440" bIns="45720" numCol="1" anchor="t" anchorCtr="0" compatLnSpc="1">
            <a:prstTxWarp prst="textNoShape">
              <a:avLst/>
            </a:prstTxWarp>
          </a:bodyPr>
          <a:lstStyle>
            <a:lvl1pPr algn="r">
              <a:spcBef>
                <a:spcPct val="50000"/>
              </a:spcBef>
              <a:defRPr sz="1200">
                <a:cs typeface="Arial" panose="020B0604020202020204" pitchFamily="34" charset="0"/>
              </a:defRPr>
            </a:lvl1pPr>
          </a:lstStyle>
          <a:p>
            <a:fld id="{695A2842-1745-40C1-A10B-93DB3144000D}" type="datetimeFigureOut">
              <a:rPr lang="en-AU"/>
              <a:pPr/>
              <a:t>19/02/2018</a:t>
            </a:fld>
            <a:endParaRPr lang="en-AU"/>
          </a:p>
        </p:txBody>
      </p:sp>
      <p:sp>
        <p:nvSpPr>
          <p:cNvPr id="4" name="Footer Placeholder 3"/>
          <p:cNvSpPr>
            <a:spLocks noGrp="1"/>
          </p:cNvSpPr>
          <p:nvPr>
            <p:ph type="ftr" sz="quarter" idx="2"/>
          </p:nvPr>
        </p:nvSpPr>
        <p:spPr>
          <a:xfrm>
            <a:off x="0" y="9431599"/>
            <a:ext cx="2942220" cy="496491"/>
          </a:xfrm>
          <a:prstGeom prst="rect">
            <a:avLst/>
          </a:prstGeom>
        </p:spPr>
        <p:txBody>
          <a:bodyPr vert="horz" wrap="square" lIns="91440" tIns="45720" rIns="91440" bIns="45720" numCol="1" anchor="b" anchorCtr="0" compatLnSpc="1">
            <a:prstTxWarp prst="textNoShape">
              <a:avLst/>
            </a:prstTxWarp>
          </a:bodyPr>
          <a:lstStyle>
            <a:lvl1pPr>
              <a:spcBef>
                <a:spcPct val="50000"/>
              </a:spcBef>
              <a:defRPr sz="1200">
                <a:cs typeface="Arial" panose="020B0604020202020204" pitchFamily="34" charset="0"/>
              </a:defRPr>
            </a:lvl1pPr>
          </a:lstStyle>
          <a:p>
            <a:endParaRPr lang="en-US"/>
          </a:p>
        </p:txBody>
      </p:sp>
      <p:sp>
        <p:nvSpPr>
          <p:cNvPr id="5" name="Slide Number Placeholder 4"/>
          <p:cNvSpPr>
            <a:spLocks noGrp="1"/>
          </p:cNvSpPr>
          <p:nvPr>
            <p:ph type="sldNum" sz="quarter" idx="3"/>
          </p:nvPr>
        </p:nvSpPr>
        <p:spPr>
          <a:xfrm>
            <a:off x="3845947" y="9431599"/>
            <a:ext cx="2942220" cy="496491"/>
          </a:xfrm>
          <a:prstGeom prst="rect">
            <a:avLst/>
          </a:prstGeom>
        </p:spPr>
        <p:txBody>
          <a:bodyPr vert="horz" wrap="square" lIns="91440" tIns="45720" rIns="91440" bIns="45720" numCol="1" anchor="b" anchorCtr="0" compatLnSpc="1">
            <a:prstTxWarp prst="textNoShape">
              <a:avLst/>
            </a:prstTxWarp>
          </a:bodyPr>
          <a:lstStyle>
            <a:lvl1pPr algn="r">
              <a:spcBef>
                <a:spcPct val="50000"/>
              </a:spcBef>
              <a:defRPr sz="1200">
                <a:cs typeface="Arial" panose="020B0604020202020204" pitchFamily="34" charset="0"/>
              </a:defRPr>
            </a:lvl1pPr>
          </a:lstStyle>
          <a:p>
            <a:fld id="{05AA5B9F-E303-47F1-B7DC-5AD7EDCA935A}" type="slidenum">
              <a:rPr lang="en-AU"/>
              <a:pPr/>
              <a:t>‹#›</a:t>
            </a:fld>
            <a:endParaRPr lang="en-AU"/>
          </a:p>
        </p:txBody>
      </p:sp>
    </p:spTree>
    <p:extLst>
      <p:ext uri="{BB962C8B-B14F-4D97-AF65-F5344CB8AC3E}">
        <p14:creationId xmlns:p14="http://schemas.microsoft.com/office/powerpoint/2010/main" val="6184574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42220" cy="49649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cs typeface="Arial" panose="020B0604020202020204" pitchFamily="34" charset="0"/>
              </a:defRPr>
            </a:lvl1pPr>
          </a:lstStyle>
          <a:p>
            <a:endParaRPr lang="en-US" altLang="en-US"/>
          </a:p>
        </p:txBody>
      </p:sp>
      <p:sp>
        <p:nvSpPr>
          <p:cNvPr id="25603" name="Rectangle 3"/>
          <p:cNvSpPr>
            <a:spLocks noGrp="1" noChangeArrowheads="1"/>
          </p:cNvSpPr>
          <p:nvPr>
            <p:ph type="dt" idx="1"/>
          </p:nvPr>
        </p:nvSpPr>
        <p:spPr bwMode="auto">
          <a:xfrm>
            <a:off x="3845947" y="0"/>
            <a:ext cx="2942220" cy="49649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Arial" panose="020B0604020202020204" pitchFamily="34" charset="0"/>
              </a:defRPr>
            </a:lvl1pPr>
          </a:lstStyle>
          <a:p>
            <a:endParaRPr lang="en-US" altLang="en-US"/>
          </a:p>
        </p:txBody>
      </p:sp>
      <p:sp>
        <p:nvSpPr>
          <p:cNvPr id="29700" name="Rectangle 4"/>
          <p:cNvSpPr>
            <a:spLocks noGrp="1" noRot="1" noChangeAspect="1" noChangeArrowheads="1" noTextEdit="1"/>
          </p:cNvSpPr>
          <p:nvPr>
            <p:ph type="sldImg" idx="2"/>
          </p:nvPr>
        </p:nvSpPr>
        <p:spPr bwMode="auto">
          <a:xfrm>
            <a:off x="912813" y="744538"/>
            <a:ext cx="4964112" cy="3724275"/>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5605" name="Rectangle 5"/>
          <p:cNvSpPr>
            <a:spLocks noGrp="1" noChangeArrowheads="1"/>
          </p:cNvSpPr>
          <p:nvPr>
            <p:ph type="body" sz="quarter" idx="3"/>
          </p:nvPr>
        </p:nvSpPr>
        <p:spPr bwMode="auto">
          <a:xfrm>
            <a:off x="678974" y="4716661"/>
            <a:ext cx="5431790" cy="446841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606" name="Rectangle 6"/>
          <p:cNvSpPr>
            <a:spLocks noGrp="1" noChangeArrowheads="1"/>
          </p:cNvSpPr>
          <p:nvPr>
            <p:ph type="ftr" sz="quarter" idx="4"/>
          </p:nvPr>
        </p:nvSpPr>
        <p:spPr bwMode="auto">
          <a:xfrm>
            <a:off x="0" y="9431599"/>
            <a:ext cx="2942220" cy="49649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cs typeface="Arial" panose="020B0604020202020204" pitchFamily="34" charset="0"/>
              </a:defRPr>
            </a:lvl1pPr>
          </a:lstStyle>
          <a:p>
            <a:endParaRPr lang="en-US" altLang="en-US"/>
          </a:p>
        </p:txBody>
      </p:sp>
      <p:sp>
        <p:nvSpPr>
          <p:cNvPr id="25607" name="Rectangle 7"/>
          <p:cNvSpPr>
            <a:spLocks noGrp="1" noChangeArrowheads="1"/>
          </p:cNvSpPr>
          <p:nvPr>
            <p:ph type="sldNum" sz="quarter" idx="5"/>
          </p:nvPr>
        </p:nvSpPr>
        <p:spPr bwMode="auto">
          <a:xfrm>
            <a:off x="3845947" y="9431599"/>
            <a:ext cx="2942220" cy="49649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Arial" panose="020B0604020202020204" pitchFamily="34" charset="0"/>
              </a:defRPr>
            </a:lvl1pPr>
          </a:lstStyle>
          <a:p>
            <a:fld id="{DDF08423-FCE6-4A9A-B7AA-5835D2451E2C}" type="slidenum">
              <a:rPr lang="en-AU"/>
              <a:pPr/>
              <a:t>‹#›</a:t>
            </a:fld>
            <a:endParaRPr lang="en-AU"/>
          </a:p>
        </p:txBody>
      </p:sp>
    </p:spTree>
    <p:extLst>
      <p:ext uri="{BB962C8B-B14F-4D97-AF65-F5344CB8AC3E}">
        <p14:creationId xmlns:p14="http://schemas.microsoft.com/office/powerpoint/2010/main" val="36537026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DDF08423-FCE6-4A9A-B7AA-5835D2451E2C}" type="slidenum">
              <a:rPr lang="en-AU" smtClean="0"/>
              <a:pPr/>
              <a:t>1</a:t>
            </a:fld>
            <a:endParaRPr lang="en-AU"/>
          </a:p>
        </p:txBody>
      </p:sp>
    </p:spTree>
    <p:extLst>
      <p:ext uri="{BB962C8B-B14F-4D97-AF65-F5344CB8AC3E}">
        <p14:creationId xmlns:p14="http://schemas.microsoft.com/office/powerpoint/2010/main" val="1092031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ln/>
        </p:spPr>
      </p:sp>
      <p:sp>
        <p:nvSpPr>
          <p:cNvPr id="3277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panose="020B0604020202020204" pitchFamily="34" charset="0"/>
              <a:cs typeface="Arial" panose="020B0604020202020204" pitchFamily="34" charset="0"/>
            </a:endParaRPr>
          </a:p>
        </p:txBody>
      </p:sp>
      <p:sp>
        <p:nvSpPr>
          <p:cNvPr id="3277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ea typeface="MS PGothic" panose="020B0600070205080204" pitchFamily="34" charset="-128"/>
              </a:defRPr>
            </a:lvl1pPr>
            <a:lvl2pPr marL="742950" indent="-285750" eaLnBrk="0" hangingPunct="0">
              <a:defRPr sz="1400">
                <a:solidFill>
                  <a:schemeClr val="tx1"/>
                </a:solidFill>
                <a:latin typeface="Arial" panose="020B0604020202020204" pitchFamily="34" charset="0"/>
                <a:ea typeface="MS PGothic" panose="020B0600070205080204" pitchFamily="34" charset="-128"/>
              </a:defRPr>
            </a:lvl2pPr>
            <a:lvl3pPr marL="1143000" indent="-228600" eaLnBrk="0" hangingPunct="0">
              <a:defRPr sz="1400">
                <a:solidFill>
                  <a:schemeClr val="tx1"/>
                </a:solidFill>
                <a:latin typeface="Arial" panose="020B0604020202020204" pitchFamily="34" charset="0"/>
                <a:ea typeface="MS PGothic" panose="020B0600070205080204" pitchFamily="34" charset="-128"/>
              </a:defRPr>
            </a:lvl3pPr>
            <a:lvl4pPr marL="1600200" indent="-228600" eaLnBrk="0" hangingPunct="0">
              <a:defRPr sz="1400">
                <a:solidFill>
                  <a:schemeClr val="tx1"/>
                </a:solidFill>
                <a:latin typeface="Arial" panose="020B0604020202020204" pitchFamily="34" charset="0"/>
                <a:ea typeface="MS PGothic" panose="020B0600070205080204" pitchFamily="34" charset="-128"/>
              </a:defRPr>
            </a:lvl4pPr>
            <a:lvl5pPr marL="2057400" indent="-228600" eaLnBrk="0" hangingPunct="0">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MS PGothic" panose="020B0600070205080204" pitchFamily="34" charset="-128"/>
              </a:defRPr>
            </a:lvl9pPr>
          </a:lstStyle>
          <a:p>
            <a:pPr eaLnBrk="1" hangingPunct="1"/>
            <a:fld id="{881CE4A0-3B66-4C2D-B530-AADEE468CC05}" type="slidenum">
              <a:rPr lang="en-AU" sz="1200">
                <a:solidFill>
                  <a:srgbClr val="000000"/>
                </a:solidFill>
              </a:rPr>
              <a:pPr eaLnBrk="1" hangingPunct="1"/>
              <a:t>8</a:t>
            </a:fld>
            <a:endParaRPr lang="en-AU" sz="1200">
              <a:solidFill>
                <a:srgbClr val="000000"/>
              </a:solidFill>
            </a:endParaRPr>
          </a:p>
        </p:txBody>
      </p:sp>
    </p:spTree>
    <p:extLst>
      <p:ext uri="{BB962C8B-B14F-4D97-AF65-F5344CB8AC3E}">
        <p14:creationId xmlns:p14="http://schemas.microsoft.com/office/powerpoint/2010/main" val="1393296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16629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392549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638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ea typeface="ＭＳ Ｐゴシック" panose="020B0600070205080204" pitchFamily="34" charset="-128"/>
              </a:rPr>
              <a:t>Learning Objective Three</a:t>
            </a:r>
          </a:p>
        </p:txBody>
      </p:sp>
      <p:sp>
        <p:nvSpPr>
          <p:cNvPr id="9011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251BA99F-651E-4011-854F-CFB6663DBD03}" type="slidenum">
              <a:rPr lang="en-AU" altLang="en-US"/>
              <a:pPr eaLnBrk="1" hangingPunct="1"/>
              <a:t>16</a:t>
            </a:fld>
            <a:endParaRPr lang="en-AU" altLang="en-US"/>
          </a:p>
        </p:txBody>
      </p:sp>
    </p:spTree>
    <p:extLst>
      <p:ext uri="{BB962C8B-B14F-4D97-AF65-F5344CB8AC3E}">
        <p14:creationId xmlns:p14="http://schemas.microsoft.com/office/powerpoint/2010/main" val="470680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1026"/>
          <p:cNvSpPr>
            <a:spLocks noGrp="1" noRot="1" noChangeAspect="1" noChangeArrowheads="1" noTextEdit="1"/>
          </p:cNvSpPr>
          <p:nvPr>
            <p:ph type="sldImg"/>
          </p:nvPr>
        </p:nvSpPr>
        <p:spPr>
          <a:xfrm>
            <a:off x="912813" y="742950"/>
            <a:ext cx="4968875" cy="3727450"/>
          </a:xfrm>
          <a:ln/>
        </p:spPr>
      </p:sp>
      <p:sp>
        <p:nvSpPr>
          <p:cNvPr id="91139" name="Rectangle 1027"/>
          <p:cNvSpPr>
            <a:spLocks noGrp="1" noChangeArrowheads="1"/>
          </p:cNvSpPr>
          <p:nvPr>
            <p:ph type="body" idx="1"/>
          </p:nvPr>
        </p:nvSpPr>
        <p:spPr>
          <a:xfrm>
            <a:off x="905299" y="4716661"/>
            <a:ext cx="4979141" cy="447014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858079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478337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649107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58</a:t>
            </a:fld>
            <a:endParaRPr lang="en-AU"/>
          </a:p>
        </p:txBody>
      </p:sp>
    </p:spTree>
    <p:extLst>
      <p:ext uri="{BB962C8B-B14F-4D97-AF65-F5344CB8AC3E}">
        <p14:creationId xmlns:p14="http://schemas.microsoft.com/office/powerpoint/2010/main" val="20618367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ln/>
        </p:spPr>
      </p:sp>
      <p:sp>
        <p:nvSpPr>
          <p:cNvPr id="3277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panose="020B0604020202020204" pitchFamily="34" charset="0"/>
              <a:cs typeface="Arial" panose="020B0604020202020204" pitchFamily="34" charset="0"/>
            </a:endParaRPr>
          </a:p>
        </p:txBody>
      </p:sp>
      <p:sp>
        <p:nvSpPr>
          <p:cNvPr id="3277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ea typeface="MS PGothic" panose="020B0600070205080204" pitchFamily="34" charset="-128"/>
              </a:defRPr>
            </a:lvl1pPr>
            <a:lvl2pPr marL="742950" indent="-285750" eaLnBrk="0" hangingPunct="0">
              <a:defRPr sz="1400">
                <a:solidFill>
                  <a:schemeClr val="tx1"/>
                </a:solidFill>
                <a:latin typeface="Arial" panose="020B0604020202020204" pitchFamily="34" charset="0"/>
                <a:ea typeface="MS PGothic" panose="020B0600070205080204" pitchFamily="34" charset="-128"/>
              </a:defRPr>
            </a:lvl2pPr>
            <a:lvl3pPr marL="1143000" indent="-228600" eaLnBrk="0" hangingPunct="0">
              <a:defRPr sz="1400">
                <a:solidFill>
                  <a:schemeClr val="tx1"/>
                </a:solidFill>
                <a:latin typeface="Arial" panose="020B0604020202020204" pitchFamily="34" charset="0"/>
                <a:ea typeface="MS PGothic" panose="020B0600070205080204" pitchFamily="34" charset="-128"/>
              </a:defRPr>
            </a:lvl3pPr>
            <a:lvl4pPr marL="1600200" indent="-228600" eaLnBrk="0" hangingPunct="0">
              <a:defRPr sz="1400">
                <a:solidFill>
                  <a:schemeClr val="tx1"/>
                </a:solidFill>
                <a:latin typeface="Arial" panose="020B0604020202020204" pitchFamily="34" charset="0"/>
                <a:ea typeface="MS PGothic" panose="020B0600070205080204" pitchFamily="34" charset="-128"/>
              </a:defRPr>
            </a:lvl4pPr>
            <a:lvl5pPr marL="2057400" indent="-228600" eaLnBrk="0" hangingPunct="0">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MS PGothic" panose="020B0600070205080204" pitchFamily="34" charset="-128"/>
              </a:defRPr>
            </a:lvl9pPr>
          </a:lstStyle>
          <a:p>
            <a:pPr eaLnBrk="1" hangingPunct="1"/>
            <a:fld id="{881CE4A0-3B66-4C2D-B530-AADEE468CC05}" type="slidenum">
              <a:rPr lang="en-AU" sz="1200">
                <a:solidFill>
                  <a:srgbClr val="000000"/>
                </a:solidFill>
              </a:rPr>
              <a:pPr eaLnBrk="1" hangingPunct="1"/>
              <a:t>65</a:t>
            </a:fld>
            <a:endParaRPr lang="en-AU" sz="1200">
              <a:solidFill>
                <a:srgbClr val="000000"/>
              </a:solidFill>
            </a:endParaRPr>
          </a:p>
        </p:txBody>
      </p:sp>
    </p:spTree>
    <p:extLst>
      <p:ext uri="{BB962C8B-B14F-4D97-AF65-F5344CB8AC3E}">
        <p14:creationId xmlns:p14="http://schemas.microsoft.com/office/powerpoint/2010/main" val="13932964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spTree>
      <p:nvGrpSpPr>
        <p:cNvPr id="1" name=""/>
        <p:cNvGrpSpPr/>
        <p:nvPr/>
      </p:nvGrpSpPr>
      <p:grpSpPr>
        <a:xfrm>
          <a:off x="0" y="0"/>
          <a:ext cx="0" cy="0"/>
          <a:chOff x="0" y="0"/>
          <a:chExt cx="0" cy="0"/>
        </a:xfrm>
      </p:grpSpPr>
      <p:cxnSp>
        <p:nvCxnSpPr>
          <p:cNvPr id="6" name="Straight Connector 5"/>
          <p:cNvCxnSpPr/>
          <p:nvPr/>
        </p:nvCxnSpPr>
        <p:spPr>
          <a:xfrm>
            <a:off x="395288" y="1341438"/>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p:nvPr>
        </p:nvSpPr>
        <p:spPr>
          <a:xfrm>
            <a:off x="1043608" y="1916832"/>
            <a:ext cx="5976664" cy="1584176"/>
          </a:xfrm>
        </p:spPr>
        <p:txBody>
          <a:bodyPr/>
          <a:lstStyle>
            <a:lvl1pPr>
              <a:defRPr sz="4400" spc="-50" baseline="0">
                <a:solidFill>
                  <a:schemeClr val="tx1"/>
                </a:solidFill>
              </a:defRPr>
            </a:lvl1pPr>
          </a:lstStyle>
          <a:p>
            <a:r>
              <a:rPr lang="en-US"/>
              <a:t>Click to edit Master title style</a:t>
            </a:r>
            <a:endParaRPr lang="en-US" dirty="0"/>
          </a:p>
        </p:txBody>
      </p:sp>
      <p:sp>
        <p:nvSpPr>
          <p:cNvPr id="20" name="Text Placeholder 6"/>
          <p:cNvSpPr>
            <a:spLocks noGrp="1"/>
          </p:cNvSpPr>
          <p:nvPr>
            <p:ph type="body" sz="quarter" idx="14"/>
          </p:nvPr>
        </p:nvSpPr>
        <p:spPr>
          <a:xfrm>
            <a:off x="1043608" y="4437112"/>
            <a:ext cx="5976664" cy="1080120"/>
          </a:xfrm>
        </p:spPr>
        <p:txBody>
          <a:bodyPr/>
          <a:lstStyle>
            <a:lvl1pPr>
              <a:defRPr sz="3000" i="1" spc="-50" baseline="0">
                <a:latin typeface="+mj-lt"/>
              </a:defRPr>
            </a:lvl1pPr>
          </a:lstStyle>
          <a:p>
            <a:pPr lvl="0"/>
            <a:r>
              <a:rPr lang="en-US"/>
              <a:t>Click to edit Master text styles</a:t>
            </a:r>
          </a:p>
        </p:txBody>
      </p:sp>
      <p:sp>
        <p:nvSpPr>
          <p:cNvPr id="10" name="Text Placeholder 6"/>
          <p:cNvSpPr>
            <a:spLocks noGrp="1"/>
          </p:cNvSpPr>
          <p:nvPr>
            <p:ph type="body" sz="quarter" idx="15"/>
          </p:nvPr>
        </p:nvSpPr>
        <p:spPr>
          <a:xfrm>
            <a:off x="1043608" y="5877272"/>
            <a:ext cx="5976664" cy="401762"/>
          </a:xfrm>
        </p:spPr>
        <p:txBody>
          <a:bodyPr/>
          <a:lstStyle>
            <a:lvl1pPr>
              <a:defRPr sz="1200" b="0" i="0" spc="-50" baseline="0">
                <a:solidFill>
                  <a:schemeClr val="accent3"/>
                </a:solidFill>
                <a:latin typeface="+mn-lt"/>
              </a:defRPr>
            </a:lvl1pPr>
          </a:lstStyle>
          <a:p>
            <a:pPr lvl="0"/>
            <a:r>
              <a:rPr lang="en-US"/>
              <a:t>Click to edit Master text styles</a:t>
            </a:r>
          </a:p>
        </p:txBody>
      </p:sp>
      <p:sp>
        <p:nvSpPr>
          <p:cNvPr id="9" name="Rectangle 5"/>
          <p:cNvSpPr>
            <a:spLocks noGrp="1" noChangeArrowheads="1"/>
          </p:cNvSpPr>
          <p:nvPr>
            <p:ph type="ftr" sz="quarter" idx="16"/>
          </p:nvPr>
        </p:nvSpPr>
        <p:spPr/>
        <p:txBody>
          <a:bodyPr/>
          <a:lstStyle>
            <a:lvl1pPr>
              <a:defRPr>
                <a:solidFill>
                  <a:schemeClr val="accent3"/>
                </a:solidFill>
              </a:defRPr>
            </a:lvl1pPr>
          </a:lstStyle>
          <a:p>
            <a:pPr>
              <a:defRPr/>
            </a:pPr>
            <a:r>
              <a:rPr lang="en-AU" altLang="en-US" dirty="0"/>
              <a:t>Presentation title</a:t>
            </a:r>
          </a:p>
        </p:txBody>
      </p:sp>
      <p:sp>
        <p:nvSpPr>
          <p:cNvPr id="11" name="Rectangle 6"/>
          <p:cNvSpPr>
            <a:spLocks noGrp="1" noChangeArrowheads="1"/>
          </p:cNvSpPr>
          <p:nvPr>
            <p:ph type="sldNum" sz="quarter" idx="17"/>
          </p:nvPr>
        </p:nvSpPr>
        <p:spPr/>
        <p:txBody>
          <a:bodyPr/>
          <a:lstStyle>
            <a:lvl1pPr>
              <a:defRPr/>
            </a:lvl1pPr>
          </a:lstStyle>
          <a:p>
            <a:fld id="{B20F5E64-7474-41BC-B5D7-AB9653D18518}" type="slidenum">
              <a:rPr lang="en-AU"/>
              <a:pPr/>
              <a:t>‹#›</a:t>
            </a:fld>
            <a:endParaRPr lang="en-AU"/>
          </a:p>
        </p:txBody>
      </p:sp>
      <p:pic>
        <p:nvPicPr>
          <p:cNvPr id="12" name="Picture 11" descr="MBS_RGB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5536" y="188640"/>
            <a:ext cx="2037264" cy="1063600"/>
          </a:xfrm>
          <a:prstGeom prst="rect">
            <a:avLst/>
          </a:prstGeom>
        </p:spPr>
      </p:pic>
    </p:spTree>
    <p:extLst>
      <p:ext uri="{BB962C8B-B14F-4D97-AF65-F5344CB8AC3E}">
        <p14:creationId xmlns:p14="http://schemas.microsoft.com/office/powerpoint/2010/main" val="1300785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5537" y="944563"/>
            <a:ext cx="8280919" cy="900261"/>
          </a:xfrm>
        </p:spPr>
        <p:txBody>
          <a:bodyPr/>
          <a:lstStyle>
            <a:lvl1pPr>
              <a:defRPr sz="2600" baseline="0">
                <a:latin typeface="+mj-lt"/>
              </a:defRPr>
            </a:lvl1pPr>
          </a:lstStyle>
          <a:p>
            <a:r>
              <a:rPr lang="en-US"/>
              <a:t>Click to edit Master title style</a:t>
            </a:r>
            <a:endParaRPr lang="en-US" dirty="0"/>
          </a:p>
        </p:txBody>
      </p:sp>
      <p:sp>
        <p:nvSpPr>
          <p:cNvPr id="7" name="Text Placeholder 6"/>
          <p:cNvSpPr>
            <a:spLocks noGrp="1"/>
          </p:cNvSpPr>
          <p:nvPr>
            <p:ph type="body" sz="quarter" idx="13"/>
          </p:nvPr>
        </p:nvSpPr>
        <p:spPr>
          <a:xfrm>
            <a:off x="395288" y="2132856"/>
            <a:ext cx="8280400" cy="3888532"/>
          </a:xfrm>
        </p:spPr>
        <p:txBody>
          <a:bodyPr/>
          <a:lstStyle>
            <a:lvl1pPr>
              <a:lnSpc>
                <a:spcPct val="130000"/>
              </a:lnSpc>
              <a:defRPr sz="1600"/>
            </a:lvl1pPr>
            <a:lvl2pPr>
              <a:lnSpc>
                <a:spcPct val="130000"/>
              </a:lnSpc>
              <a:defRPr sz="1600"/>
            </a:lvl2pPr>
            <a:lvl3pPr>
              <a:lnSpc>
                <a:spcPct val="130000"/>
              </a:lnSpc>
              <a:defRPr sz="1600"/>
            </a:lvl3pPr>
            <a:lvl4pPr>
              <a:lnSpc>
                <a:spcPct val="130000"/>
              </a:lnSpc>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Rectangle 5"/>
          <p:cNvSpPr>
            <a:spLocks noGrp="1" noChangeArrowheads="1"/>
          </p:cNvSpPr>
          <p:nvPr>
            <p:ph type="ftr" sz="quarter" idx="14"/>
          </p:nvPr>
        </p:nvSpPr>
        <p:spPr>
          <a:ln/>
        </p:spPr>
        <p:txBody>
          <a:bodyPr/>
          <a:lstStyle>
            <a:lvl1pPr>
              <a:defRPr/>
            </a:lvl1pPr>
          </a:lstStyle>
          <a:p>
            <a:pPr>
              <a:defRPr/>
            </a:pPr>
            <a:r>
              <a:rPr lang="en-AU" altLang="en-US"/>
              <a:t>Presentation title</a:t>
            </a:r>
          </a:p>
        </p:txBody>
      </p:sp>
      <p:sp>
        <p:nvSpPr>
          <p:cNvPr id="5" name="Rectangle 6"/>
          <p:cNvSpPr>
            <a:spLocks noGrp="1" noChangeArrowheads="1"/>
          </p:cNvSpPr>
          <p:nvPr>
            <p:ph type="sldNum" sz="quarter" idx="15"/>
          </p:nvPr>
        </p:nvSpPr>
        <p:spPr>
          <a:ln/>
        </p:spPr>
        <p:txBody>
          <a:bodyPr/>
          <a:lstStyle>
            <a:lvl1pPr>
              <a:defRPr/>
            </a:lvl1pPr>
          </a:lstStyle>
          <a:p>
            <a:fld id="{EB72FBF5-2C9F-4A60-88A9-90AC2FD4BE04}" type="slidenum">
              <a:rPr lang="en-AU"/>
              <a:pPr/>
              <a:t>‹#›</a:t>
            </a:fld>
            <a:endParaRPr lang="en-AU"/>
          </a:p>
        </p:txBody>
      </p:sp>
    </p:spTree>
    <p:extLst>
      <p:ext uri="{BB962C8B-B14F-4D97-AF65-F5344CB8AC3E}">
        <p14:creationId xmlns:p14="http://schemas.microsoft.com/office/powerpoint/2010/main" val="4144168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10" name="Title 1"/>
          <p:cNvSpPr>
            <a:spLocks noGrp="1"/>
          </p:cNvSpPr>
          <p:nvPr>
            <p:ph type="title"/>
          </p:nvPr>
        </p:nvSpPr>
        <p:spPr>
          <a:xfrm>
            <a:off x="395537" y="944563"/>
            <a:ext cx="8280919" cy="900261"/>
          </a:xfrm>
        </p:spPr>
        <p:txBody>
          <a:bodyPr/>
          <a:lstStyle>
            <a:lvl1pPr>
              <a:defRPr sz="2600" baseline="0"/>
            </a:lvl1pPr>
          </a:lstStyle>
          <a:p>
            <a:r>
              <a:rPr lang="en-US"/>
              <a:t>Click to edit Master title style</a:t>
            </a:r>
            <a:endParaRPr lang="en-US" dirty="0"/>
          </a:p>
        </p:txBody>
      </p:sp>
      <p:sp>
        <p:nvSpPr>
          <p:cNvPr id="11" name="Text Placeholder 6"/>
          <p:cNvSpPr>
            <a:spLocks noGrp="1"/>
          </p:cNvSpPr>
          <p:nvPr>
            <p:ph type="body" sz="quarter" idx="14"/>
          </p:nvPr>
        </p:nvSpPr>
        <p:spPr>
          <a:xfrm>
            <a:off x="395288" y="2132856"/>
            <a:ext cx="4032696" cy="3888532"/>
          </a:xfr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6"/>
          <p:cNvSpPr>
            <a:spLocks noGrp="1"/>
          </p:cNvSpPr>
          <p:nvPr>
            <p:ph type="body" sz="quarter" idx="15"/>
          </p:nvPr>
        </p:nvSpPr>
        <p:spPr>
          <a:xfrm>
            <a:off x="4644008" y="2132856"/>
            <a:ext cx="4032696" cy="3888532"/>
          </a:xfr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p:cNvSpPr>
            <a:spLocks noGrp="1" noChangeArrowheads="1"/>
          </p:cNvSpPr>
          <p:nvPr>
            <p:ph type="ftr" sz="quarter" idx="16"/>
          </p:nvPr>
        </p:nvSpPr>
        <p:spPr/>
        <p:txBody>
          <a:bodyPr/>
          <a:lstStyle>
            <a:lvl1pPr>
              <a:defRPr/>
            </a:lvl1pPr>
          </a:lstStyle>
          <a:p>
            <a:pPr>
              <a:defRPr/>
            </a:pPr>
            <a:r>
              <a:rPr lang="en-AU" altLang="en-US"/>
              <a:t>Presentation title</a:t>
            </a:r>
          </a:p>
        </p:txBody>
      </p:sp>
      <p:sp>
        <p:nvSpPr>
          <p:cNvPr id="6" name="Rectangle 5"/>
          <p:cNvSpPr>
            <a:spLocks noGrp="1" noChangeArrowheads="1"/>
          </p:cNvSpPr>
          <p:nvPr>
            <p:ph type="sldNum" sz="quarter" idx="17"/>
          </p:nvPr>
        </p:nvSpPr>
        <p:spPr/>
        <p:txBody>
          <a:bodyPr/>
          <a:lstStyle>
            <a:lvl1pPr>
              <a:defRPr sz="1000" b="0"/>
            </a:lvl1pPr>
          </a:lstStyle>
          <a:p>
            <a:fld id="{4E549962-EF22-4254-BD0D-E9E635F37392}" type="slidenum">
              <a:rPr lang="en-AU"/>
              <a:pPr/>
              <a:t>‹#›</a:t>
            </a:fld>
            <a:endParaRPr lang="en-AU"/>
          </a:p>
        </p:txBody>
      </p:sp>
    </p:spTree>
    <p:extLst>
      <p:ext uri="{BB962C8B-B14F-4D97-AF65-F5344CB8AC3E}">
        <p14:creationId xmlns:p14="http://schemas.microsoft.com/office/powerpoint/2010/main" val="466242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8" name="Title 1"/>
          <p:cNvSpPr>
            <a:spLocks noGrp="1"/>
          </p:cNvSpPr>
          <p:nvPr>
            <p:ph type="title"/>
          </p:nvPr>
        </p:nvSpPr>
        <p:spPr>
          <a:xfrm>
            <a:off x="395537" y="944563"/>
            <a:ext cx="8280919" cy="900261"/>
          </a:xfrm>
        </p:spPr>
        <p:txBody>
          <a:bodyPr/>
          <a:lstStyle>
            <a:lvl1pPr>
              <a:defRPr baseline="0"/>
            </a:lvl1pPr>
          </a:lstStyle>
          <a:p>
            <a:r>
              <a:rPr lang="en-US"/>
              <a:t>Click to edit Master title style</a:t>
            </a:r>
            <a:endParaRPr lang="en-US" dirty="0"/>
          </a:p>
        </p:txBody>
      </p:sp>
      <p:sp>
        <p:nvSpPr>
          <p:cNvPr id="9" name="Text Placeholder 6"/>
          <p:cNvSpPr>
            <a:spLocks noGrp="1"/>
          </p:cNvSpPr>
          <p:nvPr>
            <p:ph type="body" sz="quarter" idx="15"/>
          </p:nvPr>
        </p:nvSpPr>
        <p:spPr>
          <a:xfrm>
            <a:off x="395288" y="2132856"/>
            <a:ext cx="2592536" cy="4032548"/>
          </a:xfr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6"/>
          <p:cNvSpPr>
            <a:spLocks noGrp="1"/>
          </p:cNvSpPr>
          <p:nvPr>
            <p:ph type="body" sz="quarter" idx="16"/>
          </p:nvPr>
        </p:nvSpPr>
        <p:spPr>
          <a:xfrm>
            <a:off x="3239728" y="2132856"/>
            <a:ext cx="2592536" cy="4032548"/>
          </a:xfr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Text Placeholder 6"/>
          <p:cNvSpPr>
            <a:spLocks noGrp="1"/>
          </p:cNvSpPr>
          <p:nvPr>
            <p:ph type="body" sz="quarter" idx="17"/>
          </p:nvPr>
        </p:nvSpPr>
        <p:spPr>
          <a:xfrm>
            <a:off x="6084168" y="2132856"/>
            <a:ext cx="2592536" cy="4032548"/>
          </a:xfr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Rectangle 5"/>
          <p:cNvSpPr>
            <a:spLocks noGrp="1" noChangeArrowheads="1"/>
          </p:cNvSpPr>
          <p:nvPr>
            <p:ph type="ftr" sz="quarter" idx="18"/>
          </p:nvPr>
        </p:nvSpPr>
        <p:spPr/>
        <p:txBody>
          <a:bodyPr/>
          <a:lstStyle>
            <a:lvl1pPr>
              <a:defRPr/>
            </a:lvl1pPr>
          </a:lstStyle>
          <a:p>
            <a:pPr>
              <a:defRPr/>
            </a:pPr>
            <a:r>
              <a:rPr lang="en-AU" altLang="en-US"/>
              <a:t>Presentation title</a:t>
            </a:r>
          </a:p>
        </p:txBody>
      </p:sp>
      <p:sp>
        <p:nvSpPr>
          <p:cNvPr id="7" name="Rectangle 6"/>
          <p:cNvSpPr>
            <a:spLocks noGrp="1" noChangeArrowheads="1"/>
          </p:cNvSpPr>
          <p:nvPr>
            <p:ph type="sldNum" sz="quarter" idx="19"/>
          </p:nvPr>
        </p:nvSpPr>
        <p:spPr/>
        <p:txBody>
          <a:bodyPr/>
          <a:lstStyle>
            <a:lvl1pPr>
              <a:defRPr sz="1000" b="0"/>
            </a:lvl1pPr>
          </a:lstStyle>
          <a:p>
            <a:fld id="{79EA5C21-35E3-46C3-902F-7BEA47126854}" type="slidenum">
              <a:rPr lang="en-AU"/>
              <a:pPr/>
              <a:t>‹#›</a:t>
            </a:fld>
            <a:endParaRPr lang="en-AU"/>
          </a:p>
        </p:txBody>
      </p:sp>
    </p:spTree>
    <p:extLst>
      <p:ext uri="{BB962C8B-B14F-4D97-AF65-F5344CB8AC3E}">
        <p14:creationId xmlns:p14="http://schemas.microsoft.com/office/powerpoint/2010/main" val="3625859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with picture">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00888" y="980728"/>
            <a:ext cx="8275568" cy="5112568"/>
          </a:xfrm>
          <a:solidFill>
            <a:schemeClr val="accent6"/>
          </a:solidFill>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6" name="Content Placeholder 2"/>
          <p:cNvSpPr>
            <a:spLocks noGrp="1"/>
          </p:cNvSpPr>
          <p:nvPr>
            <p:ph sz="half" idx="16"/>
          </p:nvPr>
        </p:nvSpPr>
        <p:spPr>
          <a:xfrm>
            <a:off x="395536" y="6165305"/>
            <a:ext cx="7344816" cy="216024"/>
          </a:xfrm>
        </p:spPr>
        <p:txBody>
          <a:bodyPr/>
          <a:lstStyle>
            <a:lvl1pPr>
              <a:defRPr sz="1200" i="1">
                <a:latin typeface="Times New Roman"/>
                <a:cs typeface="Times New Roman"/>
              </a:defRPr>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4" name="Rectangle 5"/>
          <p:cNvSpPr>
            <a:spLocks noGrp="1" noChangeArrowheads="1"/>
          </p:cNvSpPr>
          <p:nvPr>
            <p:ph type="ftr" sz="quarter" idx="17"/>
          </p:nvPr>
        </p:nvSpPr>
        <p:spPr>
          <a:ln/>
        </p:spPr>
        <p:txBody>
          <a:bodyPr/>
          <a:lstStyle>
            <a:lvl1pPr>
              <a:defRPr/>
            </a:lvl1pPr>
          </a:lstStyle>
          <a:p>
            <a:pPr>
              <a:defRPr/>
            </a:pPr>
            <a:r>
              <a:rPr lang="en-AU" altLang="en-US"/>
              <a:t>Presentation title</a:t>
            </a:r>
          </a:p>
        </p:txBody>
      </p:sp>
      <p:sp>
        <p:nvSpPr>
          <p:cNvPr id="5" name="Rectangle 6"/>
          <p:cNvSpPr>
            <a:spLocks noGrp="1" noChangeArrowheads="1"/>
          </p:cNvSpPr>
          <p:nvPr>
            <p:ph type="sldNum" sz="quarter" idx="18"/>
          </p:nvPr>
        </p:nvSpPr>
        <p:spPr>
          <a:ln/>
        </p:spPr>
        <p:txBody>
          <a:bodyPr/>
          <a:lstStyle>
            <a:lvl1pPr>
              <a:defRPr/>
            </a:lvl1pPr>
          </a:lstStyle>
          <a:p>
            <a:fld id="{FFBFFEB1-A156-4A5F-81FE-A3C4811A439F}" type="slidenum">
              <a:rPr lang="en-AU"/>
              <a:pPr/>
              <a:t>‹#›</a:t>
            </a:fld>
            <a:endParaRPr lang="en-AU"/>
          </a:p>
        </p:txBody>
      </p:sp>
    </p:spTree>
    <p:extLst>
      <p:ext uri="{BB962C8B-B14F-4D97-AF65-F5344CB8AC3E}">
        <p14:creationId xmlns:p14="http://schemas.microsoft.com/office/powerpoint/2010/main" val="2223413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 with text">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644008" y="1988840"/>
            <a:ext cx="4032448" cy="230425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8" name="Title 1"/>
          <p:cNvSpPr>
            <a:spLocks noGrp="1"/>
          </p:cNvSpPr>
          <p:nvPr>
            <p:ph type="title"/>
          </p:nvPr>
        </p:nvSpPr>
        <p:spPr>
          <a:xfrm>
            <a:off x="395537" y="944563"/>
            <a:ext cx="8280919" cy="900261"/>
          </a:xfrm>
        </p:spPr>
        <p:txBody>
          <a:bodyPr/>
          <a:lstStyle>
            <a:lvl1pPr>
              <a:defRPr baseline="0"/>
            </a:lvl1pPr>
          </a:lstStyle>
          <a:p>
            <a:r>
              <a:rPr lang="en-US"/>
              <a:t>Click to edit Master title style</a:t>
            </a:r>
            <a:endParaRPr lang="en-US" dirty="0"/>
          </a:p>
        </p:txBody>
      </p:sp>
      <p:sp>
        <p:nvSpPr>
          <p:cNvPr id="11" name="Text Placeholder 6"/>
          <p:cNvSpPr>
            <a:spLocks noGrp="1"/>
          </p:cNvSpPr>
          <p:nvPr>
            <p:ph type="body" sz="quarter" idx="14"/>
          </p:nvPr>
        </p:nvSpPr>
        <p:spPr>
          <a:xfrm>
            <a:off x="395288" y="1988840"/>
            <a:ext cx="3960688" cy="4032548"/>
          </a:xfr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6"/>
          <p:cNvSpPr>
            <a:spLocks noGrp="1"/>
          </p:cNvSpPr>
          <p:nvPr>
            <p:ph type="body" sz="quarter" idx="17"/>
          </p:nvPr>
        </p:nvSpPr>
        <p:spPr>
          <a:xfrm>
            <a:off x="4644008" y="4509120"/>
            <a:ext cx="4032448" cy="1512168"/>
          </a:xfr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Rectangle 5"/>
          <p:cNvSpPr>
            <a:spLocks noGrp="1" noChangeArrowheads="1"/>
          </p:cNvSpPr>
          <p:nvPr>
            <p:ph type="ftr" sz="quarter" idx="18"/>
          </p:nvPr>
        </p:nvSpPr>
        <p:spPr>
          <a:ln/>
        </p:spPr>
        <p:txBody>
          <a:bodyPr/>
          <a:lstStyle>
            <a:lvl1pPr>
              <a:defRPr/>
            </a:lvl1pPr>
          </a:lstStyle>
          <a:p>
            <a:pPr>
              <a:defRPr/>
            </a:pPr>
            <a:r>
              <a:rPr lang="en-AU" altLang="en-US"/>
              <a:t>Presentation title</a:t>
            </a:r>
          </a:p>
        </p:txBody>
      </p:sp>
      <p:sp>
        <p:nvSpPr>
          <p:cNvPr id="9" name="Rectangle 6"/>
          <p:cNvSpPr>
            <a:spLocks noGrp="1" noChangeArrowheads="1"/>
          </p:cNvSpPr>
          <p:nvPr>
            <p:ph type="sldNum" sz="quarter" idx="19"/>
          </p:nvPr>
        </p:nvSpPr>
        <p:spPr>
          <a:ln/>
        </p:spPr>
        <p:txBody>
          <a:bodyPr/>
          <a:lstStyle>
            <a:lvl1pPr>
              <a:defRPr/>
            </a:lvl1pPr>
          </a:lstStyle>
          <a:p>
            <a:fld id="{C945B265-F3E0-4109-8379-F4044EE76865}" type="slidenum">
              <a:rPr lang="en-AU"/>
              <a:pPr/>
              <a:t>‹#›</a:t>
            </a:fld>
            <a:endParaRPr lang="en-AU"/>
          </a:p>
        </p:txBody>
      </p:sp>
    </p:spTree>
    <p:extLst>
      <p:ext uri="{BB962C8B-B14F-4D97-AF65-F5344CB8AC3E}">
        <p14:creationId xmlns:p14="http://schemas.microsoft.com/office/powerpoint/2010/main" val="2680760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pictures with captions">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95536" y="1988840"/>
            <a:ext cx="3997391" cy="30963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15" name="Content Placeholder 2"/>
          <p:cNvSpPr>
            <a:spLocks noGrp="1"/>
          </p:cNvSpPr>
          <p:nvPr>
            <p:ph sz="half" idx="15"/>
          </p:nvPr>
        </p:nvSpPr>
        <p:spPr>
          <a:xfrm>
            <a:off x="395288" y="5224600"/>
            <a:ext cx="3996692" cy="756085"/>
          </a:xfrm>
        </p:spPr>
        <p:txBody>
          <a:bodyPr/>
          <a:lstStyle>
            <a:lvl1pPr>
              <a:defRPr sz="15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6" name="Content Placeholder 2"/>
          <p:cNvSpPr>
            <a:spLocks noGrp="1"/>
          </p:cNvSpPr>
          <p:nvPr>
            <p:ph sz="half" idx="16"/>
          </p:nvPr>
        </p:nvSpPr>
        <p:spPr>
          <a:xfrm>
            <a:off x="4680012" y="5229200"/>
            <a:ext cx="3996692" cy="756085"/>
          </a:xfrm>
        </p:spPr>
        <p:txBody>
          <a:bodyPr/>
          <a:lstStyle>
            <a:lvl1pPr>
              <a:defRPr sz="15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9" name="Title 1"/>
          <p:cNvSpPr>
            <a:spLocks noGrp="1"/>
          </p:cNvSpPr>
          <p:nvPr>
            <p:ph type="title"/>
          </p:nvPr>
        </p:nvSpPr>
        <p:spPr>
          <a:xfrm>
            <a:off x="395537" y="944563"/>
            <a:ext cx="8280919" cy="900261"/>
          </a:xfrm>
        </p:spPr>
        <p:txBody>
          <a:bodyPr/>
          <a:lstStyle>
            <a:lvl1pPr>
              <a:defRPr baseline="0"/>
            </a:lvl1pPr>
          </a:lstStyle>
          <a:p>
            <a:r>
              <a:rPr lang="en-US"/>
              <a:t>Click to edit Master title style</a:t>
            </a:r>
            <a:endParaRPr lang="en-US" dirty="0"/>
          </a:p>
        </p:txBody>
      </p:sp>
      <p:sp>
        <p:nvSpPr>
          <p:cNvPr id="11" name="Picture Placeholder 2"/>
          <p:cNvSpPr>
            <a:spLocks noGrp="1"/>
          </p:cNvSpPr>
          <p:nvPr>
            <p:ph type="pic" idx="17"/>
          </p:nvPr>
        </p:nvSpPr>
        <p:spPr>
          <a:xfrm>
            <a:off x="4679065" y="1988840"/>
            <a:ext cx="3997391" cy="30963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7" name="Rectangle 5"/>
          <p:cNvSpPr>
            <a:spLocks noGrp="1" noChangeArrowheads="1"/>
          </p:cNvSpPr>
          <p:nvPr>
            <p:ph type="ftr" sz="quarter" idx="18"/>
          </p:nvPr>
        </p:nvSpPr>
        <p:spPr>
          <a:ln/>
        </p:spPr>
        <p:txBody>
          <a:bodyPr/>
          <a:lstStyle>
            <a:lvl1pPr>
              <a:defRPr/>
            </a:lvl1pPr>
          </a:lstStyle>
          <a:p>
            <a:pPr>
              <a:defRPr/>
            </a:pPr>
            <a:r>
              <a:rPr lang="en-AU" altLang="en-US"/>
              <a:t>Presentation title</a:t>
            </a:r>
          </a:p>
        </p:txBody>
      </p:sp>
      <p:sp>
        <p:nvSpPr>
          <p:cNvPr id="8" name="Rectangle 6"/>
          <p:cNvSpPr>
            <a:spLocks noGrp="1" noChangeArrowheads="1"/>
          </p:cNvSpPr>
          <p:nvPr>
            <p:ph type="sldNum" sz="quarter" idx="19"/>
          </p:nvPr>
        </p:nvSpPr>
        <p:spPr>
          <a:ln/>
        </p:spPr>
        <p:txBody>
          <a:bodyPr/>
          <a:lstStyle>
            <a:lvl1pPr>
              <a:defRPr/>
            </a:lvl1pPr>
          </a:lstStyle>
          <a:p>
            <a:fld id="{50150228-866C-4C3C-8433-15A02261E0E7}" type="slidenum">
              <a:rPr lang="en-AU"/>
              <a:pPr/>
              <a:t>‹#›</a:t>
            </a:fld>
            <a:endParaRPr lang="en-AU"/>
          </a:p>
        </p:txBody>
      </p:sp>
    </p:spTree>
    <p:extLst>
      <p:ext uri="{BB962C8B-B14F-4D97-AF65-F5344CB8AC3E}">
        <p14:creationId xmlns:p14="http://schemas.microsoft.com/office/powerpoint/2010/main" val="646995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pictures with captions">
    <p:spTree>
      <p:nvGrpSpPr>
        <p:cNvPr id="1" name=""/>
        <p:cNvGrpSpPr/>
        <p:nvPr/>
      </p:nvGrpSpPr>
      <p:grpSpPr>
        <a:xfrm>
          <a:off x="0" y="0"/>
          <a:ext cx="0" cy="0"/>
          <a:chOff x="0" y="0"/>
          <a:chExt cx="0" cy="0"/>
        </a:xfrm>
      </p:grpSpPr>
      <p:sp>
        <p:nvSpPr>
          <p:cNvPr id="20" name="Content Placeholder 2"/>
          <p:cNvSpPr>
            <a:spLocks noGrp="1"/>
          </p:cNvSpPr>
          <p:nvPr>
            <p:ph sz="half" idx="15"/>
          </p:nvPr>
        </p:nvSpPr>
        <p:spPr>
          <a:xfrm>
            <a:off x="395288" y="5229200"/>
            <a:ext cx="2628539" cy="771786"/>
          </a:xfrm>
        </p:spPr>
        <p:txBody>
          <a:bodyPr/>
          <a:lstStyle>
            <a:lvl1pPr>
              <a:defRPr sz="14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22" name="Content Placeholder 2"/>
          <p:cNvSpPr>
            <a:spLocks noGrp="1"/>
          </p:cNvSpPr>
          <p:nvPr>
            <p:ph sz="half" idx="17"/>
          </p:nvPr>
        </p:nvSpPr>
        <p:spPr>
          <a:xfrm>
            <a:off x="3273384" y="5229200"/>
            <a:ext cx="2628539" cy="771786"/>
          </a:xfrm>
        </p:spPr>
        <p:txBody>
          <a:bodyPr/>
          <a:lstStyle>
            <a:lvl1pPr>
              <a:defRPr sz="14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23" name="Content Placeholder 2"/>
          <p:cNvSpPr>
            <a:spLocks noGrp="1"/>
          </p:cNvSpPr>
          <p:nvPr>
            <p:ph sz="half" idx="18"/>
          </p:nvPr>
        </p:nvSpPr>
        <p:spPr>
          <a:xfrm>
            <a:off x="6160872" y="5229200"/>
            <a:ext cx="2628539" cy="771786"/>
          </a:xfrm>
        </p:spPr>
        <p:txBody>
          <a:bodyPr/>
          <a:lstStyle>
            <a:lvl1pPr>
              <a:defRPr sz="14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1" name="Title 1"/>
          <p:cNvSpPr>
            <a:spLocks noGrp="1"/>
          </p:cNvSpPr>
          <p:nvPr>
            <p:ph type="title"/>
          </p:nvPr>
        </p:nvSpPr>
        <p:spPr>
          <a:xfrm>
            <a:off x="395537" y="944563"/>
            <a:ext cx="8280919" cy="900261"/>
          </a:xfrm>
        </p:spPr>
        <p:txBody>
          <a:bodyPr/>
          <a:lstStyle>
            <a:lvl1pPr>
              <a:defRPr baseline="0"/>
            </a:lvl1pPr>
          </a:lstStyle>
          <a:p>
            <a:r>
              <a:rPr lang="en-US"/>
              <a:t>Click to edit Master title style</a:t>
            </a:r>
            <a:endParaRPr lang="en-US" dirty="0"/>
          </a:p>
        </p:txBody>
      </p:sp>
      <p:sp>
        <p:nvSpPr>
          <p:cNvPr id="13" name="Picture Placeholder 2"/>
          <p:cNvSpPr>
            <a:spLocks noGrp="1"/>
          </p:cNvSpPr>
          <p:nvPr>
            <p:ph type="pic" idx="19"/>
          </p:nvPr>
        </p:nvSpPr>
        <p:spPr>
          <a:xfrm>
            <a:off x="395536" y="1988840"/>
            <a:ext cx="2592287" cy="30963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15" name="Picture Placeholder 2"/>
          <p:cNvSpPr>
            <a:spLocks noGrp="1"/>
          </p:cNvSpPr>
          <p:nvPr>
            <p:ph type="pic" idx="20"/>
          </p:nvPr>
        </p:nvSpPr>
        <p:spPr>
          <a:xfrm>
            <a:off x="3275856" y="1988840"/>
            <a:ext cx="2592287" cy="30963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16" name="Picture Placeholder 2"/>
          <p:cNvSpPr>
            <a:spLocks noGrp="1"/>
          </p:cNvSpPr>
          <p:nvPr>
            <p:ph type="pic" idx="21"/>
          </p:nvPr>
        </p:nvSpPr>
        <p:spPr>
          <a:xfrm>
            <a:off x="6156176" y="1988840"/>
            <a:ext cx="2592287" cy="30963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9" name="Rectangle 5"/>
          <p:cNvSpPr>
            <a:spLocks noGrp="1" noChangeArrowheads="1"/>
          </p:cNvSpPr>
          <p:nvPr>
            <p:ph type="ftr" sz="quarter" idx="22"/>
          </p:nvPr>
        </p:nvSpPr>
        <p:spPr>
          <a:ln/>
        </p:spPr>
        <p:txBody>
          <a:bodyPr/>
          <a:lstStyle>
            <a:lvl1pPr>
              <a:defRPr/>
            </a:lvl1pPr>
          </a:lstStyle>
          <a:p>
            <a:pPr>
              <a:defRPr/>
            </a:pPr>
            <a:r>
              <a:rPr lang="en-AU" altLang="en-US"/>
              <a:t>Presentation title</a:t>
            </a:r>
          </a:p>
        </p:txBody>
      </p:sp>
      <p:sp>
        <p:nvSpPr>
          <p:cNvPr id="10" name="Rectangle 6"/>
          <p:cNvSpPr>
            <a:spLocks noGrp="1" noChangeArrowheads="1"/>
          </p:cNvSpPr>
          <p:nvPr>
            <p:ph type="sldNum" sz="quarter" idx="23"/>
          </p:nvPr>
        </p:nvSpPr>
        <p:spPr>
          <a:ln/>
        </p:spPr>
        <p:txBody>
          <a:bodyPr/>
          <a:lstStyle>
            <a:lvl1pPr>
              <a:defRPr/>
            </a:lvl1pPr>
          </a:lstStyle>
          <a:p>
            <a:fld id="{8B18B233-8CFD-43D6-9F58-F6528EF102F2}" type="slidenum">
              <a:rPr lang="en-AU"/>
              <a:pPr/>
              <a:t>‹#›</a:t>
            </a:fld>
            <a:endParaRPr lang="en-AU"/>
          </a:p>
        </p:txBody>
      </p:sp>
    </p:spTree>
    <p:extLst>
      <p:ext uri="{BB962C8B-B14F-4D97-AF65-F5344CB8AC3E}">
        <p14:creationId xmlns:p14="http://schemas.microsoft.com/office/powerpoint/2010/main" val="2816252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raph">
    <p:spTree>
      <p:nvGrpSpPr>
        <p:cNvPr id="1" name=""/>
        <p:cNvGrpSpPr/>
        <p:nvPr/>
      </p:nvGrpSpPr>
      <p:grpSpPr>
        <a:xfrm>
          <a:off x="0" y="0"/>
          <a:ext cx="0" cy="0"/>
          <a:chOff x="0" y="0"/>
          <a:chExt cx="0" cy="0"/>
        </a:xfrm>
      </p:grpSpPr>
      <p:sp>
        <p:nvSpPr>
          <p:cNvPr id="9" name="Content Placeholder 2"/>
          <p:cNvSpPr>
            <a:spLocks noGrp="1"/>
          </p:cNvSpPr>
          <p:nvPr>
            <p:ph sz="half" idx="13"/>
          </p:nvPr>
        </p:nvSpPr>
        <p:spPr>
          <a:xfrm>
            <a:off x="390593" y="1988840"/>
            <a:ext cx="2741247" cy="3997548"/>
          </a:xfrm>
        </p:spPr>
        <p:txBody>
          <a:bodyPr/>
          <a:lstStyle>
            <a:lvl1pPr>
              <a:defRPr sz="1400"/>
            </a:lvl1pPr>
            <a:lvl2pPr>
              <a:defRPr sz="14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4"/>
          </p:nvPr>
        </p:nvSpPr>
        <p:spPr>
          <a:xfrm>
            <a:off x="3491880" y="1988840"/>
            <a:ext cx="5112568" cy="288032"/>
          </a:xfrm>
        </p:spPr>
        <p:txBody>
          <a:bodyPr/>
          <a:lstStyle>
            <a:lvl1pPr>
              <a:defRPr sz="1500" b="1"/>
            </a:lvl1pPr>
            <a:lvl2pPr>
              <a:defRPr sz="15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Chart Placeholder 4"/>
          <p:cNvSpPr>
            <a:spLocks noGrp="1"/>
          </p:cNvSpPr>
          <p:nvPr>
            <p:ph type="chart" sz="quarter" idx="15"/>
          </p:nvPr>
        </p:nvSpPr>
        <p:spPr>
          <a:xfrm>
            <a:off x="3491881" y="2348880"/>
            <a:ext cx="5112568" cy="3672408"/>
          </a:xfrm>
        </p:spPr>
        <p:txBody>
          <a:bodyPr/>
          <a:lstStyle>
            <a:lvl1pPr>
              <a:defRPr sz="1000"/>
            </a:lvl1pPr>
          </a:lstStyle>
          <a:p>
            <a:pPr lvl="0"/>
            <a:r>
              <a:rPr lang="en-US" noProof="0"/>
              <a:t>Click icon to add chart</a:t>
            </a:r>
            <a:endParaRPr lang="en-AU" noProof="0" dirty="0"/>
          </a:p>
        </p:txBody>
      </p:sp>
      <p:sp>
        <p:nvSpPr>
          <p:cNvPr id="10" name="Title 1"/>
          <p:cNvSpPr>
            <a:spLocks noGrp="1"/>
          </p:cNvSpPr>
          <p:nvPr>
            <p:ph type="title"/>
          </p:nvPr>
        </p:nvSpPr>
        <p:spPr>
          <a:xfrm>
            <a:off x="395537" y="944563"/>
            <a:ext cx="8280919" cy="900261"/>
          </a:xfrm>
        </p:spPr>
        <p:txBody>
          <a:bodyPr/>
          <a:lstStyle>
            <a:lvl1pPr>
              <a:defRPr baseline="0"/>
            </a:lvl1pPr>
          </a:lstStyle>
          <a:p>
            <a:r>
              <a:rPr lang="en-US"/>
              <a:t>Click to edit Master title style</a:t>
            </a:r>
            <a:endParaRPr lang="en-US" dirty="0"/>
          </a:p>
        </p:txBody>
      </p:sp>
      <p:sp>
        <p:nvSpPr>
          <p:cNvPr id="6" name="Rectangle 5"/>
          <p:cNvSpPr>
            <a:spLocks noGrp="1" noChangeArrowheads="1"/>
          </p:cNvSpPr>
          <p:nvPr>
            <p:ph type="ftr" sz="quarter" idx="16"/>
          </p:nvPr>
        </p:nvSpPr>
        <p:spPr>
          <a:ln/>
        </p:spPr>
        <p:txBody>
          <a:bodyPr/>
          <a:lstStyle>
            <a:lvl1pPr>
              <a:defRPr/>
            </a:lvl1pPr>
          </a:lstStyle>
          <a:p>
            <a:pPr>
              <a:defRPr/>
            </a:pPr>
            <a:r>
              <a:rPr lang="en-AU" altLang="en-US"/>
              <a:t>Presentation title</a:t>
            </a:r>
          </a:p>
        </p:txBody>
      </p:sp>
      <p:sp>
        <p:nvSpPr>
          <p:cNvPr id="7" name="Rectangle 6"/>
          <p:cNvSpPr>
            <a:spLocks noGrp="1" noChangeArrowheads="1"/>
          </p:cNvSpPr>
          <p:nvPr>
            <p:ph type="sldNum" sz="quarter" idx="17"/>
          </p:nvPr>
        </p:nvSpPr>
        <p:spPr>
          <a:ln/>
        </p:spPr>
        <p:txBody>
          <a:bodyPr/>
          <a:lstStyle>
            <a:lvl1pPr>
              <a:defRPr/>
            </a:lvl1pPr>
          </a:lstStyle>
          <a:p>
            <a:fld id="{23E7685E-4E48-4458-B094-FE723E895433}" type="slidenum">
              <a:rPr lang="en-AU"/>
              <a:pPr/>
              <a:t>‹#›</a:t>
            </a:fld>
            <a:endParaRPr lang="en-AU"/>
          </a:p>
        </p:txBody>
      </p:sp>
    </p:spTree>
    <p:extLst>
      <p:ext uri="{BB962C8B-B14F-4D97-AF65-F5344CB8AC3E}">
        <p14:creationId xmlns:p14="http://schemas.microsoft.com/office/powerpoint/2010/main" val="2174010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nn diagram">
    <p:spTree>
      <p:nvGrpSpPr>
        <p:cNvPr id="1" name=""/>
        <p:cNvGrpSpPr/>
        <p:nvPr/>
      </p:nvGrpSpPr>
      <p:grpSpPr>
        <a:xfrm>
          <a:off x="0" y="0"/>
          <a:ext cx="0" cy="0"/>
          <a:chOff x="0" y="0"/>
          <a:chExt cx="0" cy="0"/>
        </a:xfrm>
      </p:grpSpPr>
      <p:sp>
        <p:nvSpPr>
          <p:cNvPr id="9" name="Content Placeholder 2"/>
          <p:cNvSpPr>
            <a:spLocks noGrp="1"/>
          </p:cNvSpPr>
          <p:nvPr>
            <p:ph sz="half" idx="13"/>
          </p:nvPr>
        </p:nvSpPr>
        <p:spPr>
          <a:xfrm>
            <a:off x="390593" y="1988840"/>
            <a:ext cx="2741247" cy="3997548"/>
          </a:xfrm>
        </p:spPr>
        <p:txBody>
          <a:bodyPr/>
          <a:lstStyle>
            <a:lvl1pPr>
              <a:defRPr sz="1400"/>
            </a:lvl1pPr>
            <a:lvl2pPr>
              <a:defRPr sz="14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4"/>
          </p:nvPr>
        </p:nvSpPr>
        <p:spPr>
          <a:xfrm>
            <a:off x="3491880" y="1988840"/>
            <a:ext cx="5112568" cy="288032"/>
          </a:xfrm>
        </p:spPr>
        <p:txBody>
          <a:bodyPr/>
          <a:lstStyle>
            <a:lvl1pPr>
              <a:defRPr sz="1500" b="1"/>
            </a:lvl1pPr>
            <a:lvl2pPr>
              <a:defRPr sz="15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itle 1"/>
          <p:cNvSpPr>
            <a:spLocks noGrp="1"/>
          </p:cNvSpPr>
          <p:nvPr>
            <p:ph type="title"/>
          </p:nvPr>
        </p:nvSpPr>
        <p:spPr>
          <a:xfrm>
            <a:off x="395537" y="944563"/>
            <a:ext cx="8280919" cy="900261"/>
          </a:xfrm>
        </p:spPr>
        <p:txBody>
          <a:bodyPr/>
          <a:lstStyle>
            <a:lvl1pPr>
              <a:defRPr baseline="0"/>
            </a:lvl1pPr>
          </a:lstStyle>
          <a:p>
            <a:r>
              <a:rPr lang="en-US"/>
              <a:t>Click to edit Master title style</a:t>
            </a:r>
            <a:endParaRPr lang="en-US" dirty="0"/>
          </a:p>
        </p:txBody>
      </p:sp>
      <p:sp>
        <p:nvSpPr>
          <p:cNvPr id="3" name="Content Placeholder 2"/>
          <p:cNvSpPr>
            <a:spLocks noGrp="1"/>
          </p:cNvSpPr>
          <p:nvPr>
            <p:ph sz="quarter" idx="16"/>
          </p:nvPr>
        </p:nvSpPr>
        <p:spPr>
          <a:xfrm>
            <a:off x="3492500" y="2348880"/>
            <a:ext cx="5111750" cy="3671888"/>
          </a:xfrm>
        </p:spPr>
        <p:txBody>
          <a:bodyPr/>
          <a:lstStyle>
            <a:lvl1pPr>
              <a:defRPr baseline="0"/>
            </a:lvl1pPr>
          </a:lstStyle>
          <a:p>
            <a:pPr lvl="0"/>
            <a:r>
              <a:rPr lang="en-US"/>
              <a:t>Click to edit Master text styles</a:t>
            </a:r>
          </a:p>
        </p:txBody>
      </p:sp>
      <p:sp>
        <p:nvSpPr>
          <p:cNvPr id="6" name="Rectangle 5"/>
          <p:cNvSpPr>
            <a:spLocks noGrp="1" noChangeArrowheads="1"/>
          </p:cNvSpPr>
          <p:nvPr>
            <p:ph type="ftr" sz="quarter" idx="17"/>
          </p:nvPr>
        </p:nvSpPr>
        <p:spPr>
          <a:ln/>
        </p:spPr>
        <p:txBody>
          <a:bodyPr/>
          <a:lstStyle>
            <a:lvl1pPr>
              <a:defRPr/>
            </a:lvl1pPr>
          </a:lstStyle>
          <a:p>
            <a:pPr>
              <a:defRPr/>
            </a:pPr>
            <a:r>
              <a:rPr lang="en-AU" altLang="en-US"/>
              <a:t>Presentation title</a:t>
            </a:r>
          </a:p>
        </p:txBody>
      </p:sp>
      <p:sp>
        <p:nvSpPr>
          <p:cNvPr id="7" name="Rectangle 6"/>
          <p:cNvSpPr>
            <a:spLocks noGrp="1" noChangeArrowheads="1"/>
          </p:cNvSpPr>
          <p:nvPr>
            <p:ph type="sldNum" sz="quarter" idx="18"/>
          </p:nvPr>
        </p:nvSpPr>
        <p:spPr>
          <a:ln/>
        </p:spPr>
        <p:txBody>
          <a:bodyPr/>
          <a:lstStyle>
            <a:lvl1pPr>
              <a:defRPr/>
            </a:lvl1pPr>
          </a:lstStyle>
          <a:p>
            <a:fld id="{DCBCFD04-62B2-43EB-B983-C3A496E71D6B}" type="slidenum">
              <a:rPr lang="en-AU"/>
              <a:pPr/>
              <a:t>‹#›</a:t>
            </a:fld>
            <a:endParaRPr lang="en-AU"/>
          </a:p>
        </p:txBody>
      </p:sp>
    </p:spTree>
    <p:extLst>
      <p:ext uri="{BB962C8B-B14F-4D97-AF65-F5344CB8AC3E}">
        <p14:creationId xmlns:p14="http://schemas.microsoft.com/office/powerpoint/2010/main" val="179559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aph comparison">
    <p:spTree>
      <p:nvGrpSpPr>
        <p:cNvPr id="1" name=""/>
        <p:cNvGrpSpPr/>
        <p:nvPr/>
      </p:nvGrpSpPr>
      <p:grpSpPr>
        <a:xfrm>
          <a:off x="0" y="0"/>
          <a:ext cx="0" cy="0"/>
          <a:chOff x="0" y="0"/>
          <a:chExt cx="0" cy="0"/>
        </a:xfrm>
      </p:grpSpPr>
      <p:sp>
        <p:nvSpPr>
          <p:cNvPr id="15" name="Content Placeholder 2"/>
          <p:cNvSpPr>
            <a:spLocks noGrp="1"/>
          </p:cNvSpPr>
          <p:nvPr>
            <p:ph sz="half" idx="15"/>
          </p:nvPr>
        </p:nvSpPr>
        <p:spPr>
          <a:xfrm>
            <a:off x="395288" y="5373216"/>
            <a:ext cx="8281168" cy="607469"/>
          </a:xfrm>
        </p:spPr>
        <p:txBody>
          <a:bodyPr/>
          <a:lstStyle>
            <a:lvl1pPr>
              <a:defRPr sz="14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4" name="Chart Placeholder 3"/>
          <p:cNvSpPr>
            <a:spLocks noGrp="1"/>
          </p:cNvSpPr>
          <p:nvPr>
            <p:ph type="chart" sz="quarter" idx="16"/>
          </p:nvPr>
        </p:nvSpPr>
        <p:spPr>
          <a:xfrm>
            <a:off x="395288" y="2204864"/>
            <a:ext cx="3996692" cy="3060576"/>
          </a:xfrm>
        </p:spPr>
        <p:txBody>
          <a:bodyPr/>
          <a:lstStyle/>
          <a:p>
            <a:pPr lvl="0"/>
            <a:r>
              <a:rPr lang="en-US" noProof="0"/>
              <a:t>Click icon to add chart</a:t>
            </a:r>
            <a:endParaRPr lang="en-AU" noProof="0"/>
          </a:p>
        </p:txBody>
      </p:sp>
      <p:sp>
        <p:nvSpPr>
          <p:cNvPr id="12" name="Chart Placeholder 3"/>
          <p:cNvSpPr>
            <a:spLocks noGrp="1"/>
          </p:cNvSpPr>
          <p:nvPr>
            <p:ph type="chart" sz="quarter" idx="17"/>
          </p:nvPr>
        </p:nvSpPr>
        <p:spPr>
          <a:xfrm>
            <a:off x="4680012" y="2204864"/>
            <a:ext cx="3996692" cy="3060576"/>
          </a:xfrm>
        </p:spPr>
        <p:txBody>
          <a:bodyPr/>
          <a:lstStyle/>
          <a:p>
            <a:pPr lvl="0"/>
            <a:r>
              <a:rPr lang="en-US" noProof="0"/>
              <a:t>Click icon to add chart</a:t>
            </a:r>
            <a:endParaRPr lang="en-AU" noProof="0"/>
          </a:p>
        </p:txBody>
      </p:sp>
      <p:sp>
        <p:nvSpPr>
          <p:cNvPr id="8" name="Title 1"/>
          <p:cNvSpPr>
            <a:spLocks noGrp="1"/>
          </p:cNvSpPr>
          <p:nvPr>
            <p:ph type="title"/>
          </p:nvPr>
        </p:nvSpPr>
        <p:spPr>
          <a:xfrm>
            <a:off x="395537" y="944563"/>
            <a:ext cx="8280919" cy="900261"/>
          </a:xfrm>
        </p:spPr>
        <p:txBody>
          <a:bodyPr/>
          <a:lstStyle>
            <a:lvl1pPr>
              <a:defRPr baseline="0"/>
            </a:lvl1pPr>
          </a:lstStyle>
          <a:p>
            <a:r>
              <a:rPr lang="en-US"/>
              <a:t>Click to edit Master title style</a:t>
            </a:r>
            <a:endParaRPr lang="en-US" dirty="0"/>
          </a:p>
        </p:txBody>
      </p:sp>
      <p:sp>
        <p:nvSpPr>
          <p:cNvPr id="9" name="Content Placeholder 2"/>
          <p:cNvSpPr>
            <a:spLocks noGrp="1"/>
          </p:cNvSpPr>
          <p:nvPr>
            <p:ph sz="half" idx="14"/>
          </p:nvPr>
        </p:nvSpPr>
        <p:spPr>
          <a:xfrm>
            <a:off x="395536" y="1916832"/>
            <a:ext cx="3960440" cy="288032"/>
          </a:xfrm>
        </p:spPr>
        <p:txBody>
          <a:bodyPr/>
          <a:lstStyle>
            <a:lvl1pPr>
              <a:defRPr sz="1500" b="1"/>
            </a:lvl1pPr>
            <a:lvl2pPr>
              <a:defRPr sz="15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Content Placeholder 2"/>
          <p:cNvSpPr>
            <a:spLocks noGrp="1"/>
          </p:cNvSpPr>
          <p:nvPr>
            <p:ph sz="half" idx="18"/>
          </p:nvPr>
        </p:nvSpPr>
        <p:spPr>
          <a:xfrm>
            <a:off x="4680012" y="1916832"/>
            <a:ext cx="3960440" cy="288032"/>
          </a:xfrm>
        </p:spPr>
        <p:txBody>
          <a:bodyPr/>
          <a:lstStyle>
            <a:lvl1pPr>
              <a:defRPr sz="1500" b="1"/>
            </a:lvl1pPr>
            <a:lvl2pPr>
              <a:defRPr sz="15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Rectangle 5"/>
          <p:cNvSpPr>
            <a:spLocks noGrp="1" noChangeArrowheads="1"/>
          </p:cNvSpPr>
          <p:nvPr>
            <p:ph type="ftr" sz="quarter" idx="19"/>
          </p:nvPr>
        </p:nvSpPr>
        <p:spPr>
          <a:ln/>
        </p:spPr>
        <p:txBody>
          <a:bodyPr/>
          <a:lstStyle>
            <a:lvl1pPr>
              <a:defRPr/>
            </a:lvl1pPr>
          </a:lstStyle>
          <a:p>
            <a:pPr>
              <a:defRPr/>
            </a:pPr>
            <a:r>
              <a:rPr lang="en-AU" altLang="en-US"/>
              <a:t>Presentation title</a:t>
            </a:r>
          </a:p>
        </p:txBody>
      </p:sp>
      <p:sp>
        <p:nvSpPr>
          <p:cNvPr id="13" name="Rectangle 6"/>
          <p:cNvSpPr>
            <a:spLocks noGrp="1" noChangeArrowheads="1"/>
          </p:cNvSpPr>
          <p:nvPr>
            <p:ph type="sldNum" sz="quarter" idx="20"/>
          </p:nvPr>
        </p:nvSpPr>
        <p:spPr>
          <a:ln/>
        </p:spPr>
        <p:txBody>
          <a:bodyPr/>
          <a:lstStyle>
            <a:lvl1pPr>
              <a:defRPr/>
            </a:lvl1pPr>
          </a:lstStyle>
          <a:p>
            <a:fld id="{A90E6FB5-9E49-4A75-A45A-2C0093356DAD}" type="slidenum">
              <a:rPr lang="en-AU"/>
              <a:pPr/>
              <a:t>‹#›</a:t>
            </a:fld>
            <a:endParaRPr lang="en-AU"/>
          </a:p>
        </p:txBody>
      </p:sp>
    </p:spTree>
    <p:extLst>
      <p:ext uri="{BB962C8B-B14F-4D97-AF65-F5344CB8AC3E}">
        <p14:creationId xmlns:p14="http://schemas.microsoft.com/office/powerpoint/2010/main" val="20437916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nd video">
    <p:spTree>
      <p:nvGrpSpPr>
        <p:cNvPr id="1" name=""/>
        <p:cNvGrpSpPr/>
        <p:nvPr/>
      </p:nvGrpSpPr>
      <p:grpSpPr>
        <a:xfrm>
          <a:off x="0" y="0"/>
          <a:ext cx="0" cy="0"/>
          <a:chOff x="0" y="0"/>
          <a:chExt cx="0" cy="0"/>
        </a:xfrm>
      </p:grpSpPr>
      <p:sp>
        <p:nvSpPr>
          <p:cNvPr id="5" name="Media Placeholder 4"/>
          <p:cNvSpPr>
            <a:spLocks noGrp="1"/>
          </p:cNvSpPr>
          <p:nvPr>
            <p:ph type="media" sz="quarter" idx="14"/>
          </p:nvPr>
        </p:nvSpPr>
        <p:spPr>
          <a:xfrm>
            <a:off x="4211960" y="2205553"/>
            <a:ext cx="4536753" cy="3240087"/>
          </a:xfrm>
        </p:spPr>
        <p:txBody>
          <a:bodyPr/>
          <a:lstStyle/>
          <a:p>
            <a:pPr lvl="0"/>
            <a:r>
              <a:rPr lang="en-US" noProof="0"/>
              <a:t>Click icon to add media</a:t>
            </a:r>
            <a:endParaRPr lang="en-AU" noProof="0"/>
          </a:p>
        </p:txBody>
      </p:sp>
      <p:sp>
        <p:nvSpPr>
          <p:cNvPr id="8" name="Title 1"/>
          <p:cNvSpPr>
            <a:spLocks noGrp="1"/>
          </p:cNvSpPr>
          <p:nvPr>
            <p:ph type="title"/>
          </p:nvPr>
        </p:nvSpPr>
        <p:spPr>
          <a:xfrm>
            <a:off x="395537" y="944563"/>
            <a:ext cx="8280919" cy="900261"/>
          </a:xfrm>
        </p:spPr>
        <p:txBody>
          <a:bodyPr/>
          <a:lstStyle>
            <a:lvl1pPr>
              <a:defRPr baseline="0"/>
            </a:lvl1pPr>
          </a:lstStyle>
          <a:p>
            <a:r>
              <a:rPr lang="en-US"/>
              <a:t>Click to edit Master title style</a:t>
            </a:r>
            <a:endParaRPr lang="en-US" dirty="0"/>
          </a:p>
        </p:txBody>
      </p:sp>
      <p:sp>
        <p:nvSpPr>
          <p:cNvPr id="11" name="Text Placeholder 6"/>
          <p:cNvSpPr>
            <a:spLocks noGrp="1"/>
          </p:cNvSpPr>
          <p:nvPr>
            <p:ph type="body" sz="quarter" idx="15"/>
          </p:nvPr>
        </p:nvSpPr>
        <p:spPr>
          <a:xfrm>
            <a:off x="395288" y="1988840"/>
            <a:ext cx="3600648" cy="4032548"/>
          </a:xfr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Rectangle 5"/>
          <p:cNvSpPr>
            <a:spLocks noGrp="1" noChangeArrowheads="1"/>
          </p:cNvSpPr>
          <p:nvPr>
            <p:ph type="ftr" sz="quarter" idx="16"/>
          </p:nvPr>
        </p:nvSpPr>
        <p:spPr>
          <a:ln/>
        </p:spPr>
        <p:txBody>
          <a:bodyPr/>
          <a:lstStyle>
            <a:lvl1pPr>
              <a:defRPr/>
            </a:lvl1pPr>
          </a:lstStyle>
          <a:p>
            <a:pPr>
              <a:defRPr/>
            </a:pPr>
            <a:r>
              <a:rPr lang="en-AU" altLang="en-US"/>
              <a:t>Presentation title</a:t>
            </a:r>
          </a:p>
        </p:txBody>
      </p:sp>
      <p:sp>
        <p:nvSpPr>
          <p:cNvPr id="7" name="Rectangle 6"/>
          <p:cNvSpPr>
            <a:spLocks noGrp="1" noChangeArrowheads="1"/>
          </p:cNvSpPr>
          <p:nvPr>
            <p:ph type="sldNum" sz="quarter" idx="17"/>
          </p:nvPr>
        </p:nvSpPr>
        <p:spPr>
          <a:ln/>
        </p:spPr>
        <p:txBody>
          <a:bodyPr/>
          <a:lstStyle>
            <a:lvl1pPr>
              <a:defRPr/>
            </a:lvl1pPr>
          </a:lstStyle>
          <a:p>
            <a:fld id="{B1CA4174-2156-402C-B2C5-866E807331A8}" type="slidenum">
              <a:rPr lang="en-AU"/>
              <a:pPr/>
              <a:t>‹#›</a:t>
            </a:fld>
            <a:endParaRPr lang="en-AU"/>
          </a:p>
        </p:txBody>
      </p:sp>
    </p:spTree>
    <p:extLst>
      <p:ext uri="{BB962C8B-B14F-4D97-AF65-F5344CB8AC3E}">
        <p14:creationId xmlns:p14="http://schemas.microsoft.com/office/powerpoint/2010/main" val="14126524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7" name="Table Placeholder 6"/>
          <p:cNvSpPr>
            <a:spLocks noGrp="1"/>
          </p:cNvSpPr>
          <p:nvPr>
            <p:ph type="tbl" sz="quarter" idx="13"/>
          </p:nvPr>
        </p:nvSpPr>
        <p:spPr>
          <a:xfrm>
            <a:off x="395288" y="2025253"/>
            <a:ext cx="8245475" cy="3996035"/>
          </a:xfrm>
        </p:spPr>
        <p:txBody>
          <a:bodyPr/>
          <a:lstStyle/>
          <a:p>
            <a:pPr lvl="0"/>
            <a:r>
              <a:rPr lang="en-US" noProof="0"/>
              <a:t>Click icon to add table</a:t>
            </a:r>
            <a:endParaRPr lang="en-AU" noProof="0"/>
          </a:p>
        </p:txBody>
      </p:sp>
      <p:sp>
        <p:nvSpPr>
          <p:cNvPr id="8" name="Title 1"/>
          <p:cNvSpPr>
            <a:spLocks noGrp="1"/>
          </p:cNvSpPr>
          <p:nvPr>
            <p:ph type="title"/>
          </p:nvPr>
        </p:nvSpPr>
        <p:spPr>
          <a:xfrm>
            <a:off x="395537" y="944563"/>
            <a:ext cx="8280919" cy="900261"/>
          </a:xfrm>
        </p:spPr>
        <p:txBody>
          <a:bodyPr/>
          <a:lstStyle>
            <a:lvl1pPr>
              <a:defRPr baseline="0"/>
            </a:lvl1pPr>
          </a:lstStyle>
          <a:p>
            <a:r>
              <a:rPr lang="en-US"/>
              <a:t>Click to edit Master title style</a:t>
            </a:r>
            <a:endParaRPr lang="en-US" dirty="0"/>
          </a:p>
        </p:txBody>
      </p:sp>
      <p:sp>
        <p:nvSpPr>
          <p:cNvPr id="4" name="Rectangle 4"/>
          <p:cNvSpPr>
            <a:spLocks noGrp="1" noChangeArrowheads="1"/>
          </p:cNvSpPr>
          <p:nvPr>
            <p:ph type="dt" sz="half" idx="14"/>
          </p:nvPr>
        </p:nvSpPr>
        <p:spPr>
          <a:xfrm>
            <a:off x="7345363" y="6542088"/>
            <a:ext cx="1196975" cy="144462"/>
          </a:xfrm>
          <a:prstGeom prst="rect">
            <a:avLst/>
          </a:prstGeom>
        </p:spPr>
        <p:txBody>
          <a:bodyPr/>
          <a:lstStyle>
            <a:lvl1pPr algn="ctr">
              <a:spcBef>
                <a:spcPct val="50000"/>
              </a:spcBef>
              <a:defRPr>
                <a:latin typeface="Arial" charset="0"/>
                <a:ea typeface="+mn-ea"/>
                <a:cs typeface="Arial" charset="0"/>
              </a:defRPr>
            </a:lvl1pPr>
          </a:lstStyle>
          <a:p>
            <a:pPr>
              <a:defRPr/>
            </a:pPr>
            <a:endParaRPr lang="en-AU" altLang="en-US"/>
          </a:p>
        </p:txBody>
      </p:sp>
      <p:sp>
        <p:nvSpPr>
          <p:cNvPr id="5" name="Rectangle 5"/>
          <p:cNvSpPr>
            <a:spLocks noGrp="1" noChangeArrowheads="1"/>
          </p:cNvSpPr>
          <p:nvPr>
            <p:ph type="ftr" sz="quarter" idx="15"/>
          </p:nvPr>
        </p:nvSpPr>
        <p:spPr/>
        <p:txBody>
          <a:bodyPr/>
          <a:lstStyle>
            <a:lvl1pPr>
              <a:defRPr/>
            </a:lvl1pPr>
          </a:lstStyle>
          <a:p>
            <a:pPr>
              <a:defRPr/>
            </a:pPr>
            <a:r>
              <a:rPr lang="en-AU" altLang="en-US"/>
              <a:t>Presentation title</a:t>
            </a:r>
          </a:p>
        </p:txBody>
      </p:sp>
      <p:sp>
        <p:nvSpPr>
          <p:cNvPr id="6" name="Rectangle 6"/>
          <p:cNvSpPr>
            <a:spLocks noGrp="1" noChangeArrowheads="1"/>
          </p:cNvSpPr>
          <p:nvPr>
            <p:ph type="sldNum" sz="quarter" idx="16"/>
          </p:nvPr>
        </p:nvSpPr>
        <p:spPr/>
        <p:txBody>
          <a:bodyPr/>
          <a:lstStyle>
            <a:lvl1pPr>
              <a:defRPr/>
            </a:lvl1pPr>
          </a:lstStyle>
          <a:p>
            <a:fld id="{203E49FB-1348-4FFA-98B6-F3BC800AE666}" type="slidenum">
              <a:rPr lang="en-AU"/>
              <a:pPr/>
              <a:t>‹#›</a:t>
            </a:fld>
            <a:endParaRPr lang="en-AU"/>
          </a:p>
        </p:txBody>
      </p:sp>
    </p:spTree>
    <p:extLst>
      <p:ext uri="{BB962C8B-B14F-4D97-AF65-F5344CB8AC3E}">
        <p14:creationId xmlns:p14="http://schemas.microsoft.com/office/powerpoint/2010/main" val="17146012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equation">
    <p:spTree>
      <p:nvGrpSpPr>
        <p:cNvPr id="1" name=""/>
        <p:cNvGrpSpPr/>
        <p:nvPr/>
      </p:nvGrpSpPr>
      <p:grpSpPr>
        <a:xfrm>
          <a:off x="0" y="0"/>
          <a:ext cx="0" cy="0"/>
          <a:chOff x="0" y="0"/>
          <a:chExt cx="0" cy="0"/>
        </a:xfrm>
      </p:grpSpPr>
      <p:sp>
        <p:nvSpPr>
          <p:cNvPr id="8" name="Title 1"/>
          <p:cNvSpPr>
            <a:spLocks noGrp="1"/>
          </p:cNvSpPr>
          <p:nvPr>
            <p:ph type="title"/>
          </p:nvPr>
        </p:nvSpPr>
        <p:spPr>
          <a:xfrm>
            <a:off x="395537" y="944563"/>
            <a:ext cx="8280919" cy="900261"/>
          </a:xfrm>
        </p:spPr>
        <p:txBody>
          <a:bodyPr/>
          <a:lstStyle>
            <a:lvl1pPr>
              <a:defRPr baseline="0"/>
            </a:lvl1pPr>
          </a:lstStyle>
          <a:p>
            <a:r>
              <a:rPr lang="en-US"/>
              <a:t>Click to edit Master title style</a:t>
            </a:r>
            <a:endParaRPr lang="en-US" dirty="0"/>
          </a:p>
        </p:txBody>
      </p:sp>
      <p:sp>
        <p:nvSpPr>
          <p:cNvPr id="11" name="Text Placeholder 6"/>
          <p:cNvSpPr>
            <a:spLocks noGrp="1"/>
          </p:cNvSpPr>
          <p:nvPr>
            <p:ph type="body" sz="quarter" idx="14"/>
          </p:nvPr>
        </p:nvSpPr>
        <p:spPr>
          <a:xfrm>
            <a:off x="395288" y="2060748"/>
            <a:ext cx="4032696" cy="4032548"/>
          </a:xfr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quarter" idx="15"/>
          </p:nvPr>
        </p:nvSpPr>
        <p:spPr>
          <a:xfrm>
            <a:off x="4788025" y="2060748"/>
            <a:ext cx="3888432" cy="4032250"/>
          </a:xfrm>
        </p:spPr>
        <p:txBody>
          <a:bodyPr/>
          <a:lstStyle>
            <a:lvl1pPr>
              <a:defRPr baseline="0"/>
            </a:lvl1pPr>
          </a:lstStyle>
          <a:p>
            <a:pPr lvl="0"/>
            <a:r>
              <a:rPr lang="en-US"/>
              <a:t>Click to edit Master text styles</a:t>
            </a:r>
          </a:p>
        </p:txBody>
      </p:sp>
      <p:sp>
        <p:nvSpPr>
          <p:cNvPr id="5" name="Rectangle 5"/>
          <p:cNvSpPr>
            <a:spLocks noGrp="1" noChangeArrowheads="1"/>
          </p:cNvSpPr>
          <p:nvPr>
            <p:ph type="ftr" sz="quarter" idx="16"/>
          </p:nvPr>
        </p:nvSpPr>
        <p:spPr>
          <a:ln/>
        </p:spPr>
        <p:txBody>
          <a:bodyPr/>
          <a:lstStyle>
            <a:lvl1pPr>
              <a:defRPr/>
            </a:lvl1pPr>
          </a:lstStyle>
          <a:p>
            <a:pPr>
              <a:defRPr/>
            </a:pPr>
            <a:r>
              <a:rPr lang="en-AU" altLang="en-US"/>
              <a:t>Presentation title</a:t>
            </a:r>
          </a:p>
        </p:txBody>
      </p:sp>
      <p:sp>
        <p:nvSpPr>
          <p:cNvPr id="6" name="Rectangle 6"/>
          <p:cNvSpPr>
            <a:spLocks noGrp="1" noChangeArrowheads="1"/>
          </p:cNvSpPr>
          <p:nvPr>
            <p:ph type="sldNum" sz="quarter" idx="17"/>
          </p:nvPr>
        </p:nvSpPr>
        <p:spPr>
          <a:ln/>
        </p:spPr>
        <p:txBody>
          <a:bodyPr/>
          <a:lstStyle>
            <a:lvl1pPr>
              <a:defRPr/>
            </a:lvl1pPr>
          </a:lstStyle>
          <a:p>
            <a:fld id="{04F19510-9612-49A0-A85B-E4ACB6237BB3}" type="slidenum">
              <a:rPr lang="en-AU"/>
              <a:pPr/>
              <a:t>‹#›</a:t>
            </a:fld>
            <a:endParaRPr lang="en-AU"/>
          </a:p>
        </p:txBody>
      </p:sp>
    </p:spTree>
    <p:extLst>
      <p:ext uri="{BB962C8B-B14F-4D97-AF65-F5344CB8AC3E}">
        <p14:creationId xmlns:p14="http://schemas.microsoft.com/office/powerpoint/2010/main" val="25396419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equations and captions">
    <p:spTree>
      <p:nvGrpSpPr>
        <p:cNvPr id="1" name=""/>
        <p:cNvGrpSpPr/>
        <p:nvPr/>
      </p:nvGrpSpPr>
      <p:grpSpPr>
        <a:xfrm>
          <a:off x="0" y="0"/>
          <a:ext cx="0" cy="0"/>
          <a:chOff x="0" y="0"/>
          <a:chExt cx="0" cy="0"/>
        </a:xfrm>
      </p:grpSpPr>
      <p:sp>
        <p:nvSpPr>
          <p:cNvPr id="15" name="Content Placeholder 2"/>
          <p:cNvSpPr>
            <a:spLocks noGrp="1"/>
          </p:cNvSpPr>
          <p:nvPr>
            <p:ph sz="half" idx="15"/>
          </p:nvPr>
        </p:nvSpPr>
        <p:spPr>
          <a:xfrm>
            <a:off x="395288" y="5224600"/>
            <a:ext cx="3996692" cy="756085"/>
          </a:xfrm>
        </p:spPr>
        <p:txBody>
          <a:bodyPr/>
          <a:lstStyle>
            <a:lvl1pPr>
              <a:defRPr sz="14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6" name="Content Placeholder 2"/>
          <p:cNvSpPr>
            <a:spLocks noGrp="1"/>
          </p:cNvSpPr>
          <p:nvPr>
            <p:ph sz="half" idx="16"/>
          </p:nvPr>
        </p:nvSpPr>
        <p:spPr>
          <a:xfrm>
            <a:off x="4680012" y="5229200"/>
            <a:ext cx="3996692" cy="756085"/>
          </a:xfrm>
        </p:spPr>
        <p:txBody>
          <a:bodyPr/>
          <a:lstStyle>
            <a:lvl1pPr>
              <a:defRPr sz="14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9" name="Title 1"/>
          <p:cNvSpPr>
            <a:spLocks noGrp="1"/>
          </p:cNvSpPr>
          <p:nvPr>
            <p:ph type="title"/>
          </p:nvPr>
        </p:nvSpPr>
        <p:spPr>
          <a:xfrm>
            <a:off x="395537" y="944563"/>
            <a:ext cx="8280919" cy="900261"/>
          </a:xfrm>
        </p:spPr>
        <p:txBody>
          <a:bodyPr/>
          <a:lstStyle>
            <a:lvl1pPr>
              <a:defRPr baseline="0"/>
            </a:lvl1pPr>
          </a:lstStyle>
          <a:p>
            <a:r>
              <a:rPr lang="en-US"/>
              <a:t>Click to edit Master title style</a:t>
            </a:r>
            <a:endParaRPr lang="en-US" dirty="0"/>
          </a:p>
        </p:txBody>
      </p:sp>
      <p:sp>
        <p:nvSpPr>
          <p:cNvPr id="10" name="Content Placeholder 3"/>
          <p:cNvSpPr>
            <a:spLocks noGrp="1"/>
          </p:cNvSpPr>
          <p:nvPr>
            <p:ph sz="quarter" idx="18"/>
          </p:nvPr>
        </p:nvSpPr>
        <p:spPr>
          <a:xfrm>
            <a:off x="395536" y="1988840"/>
            <a:ext cx="3960440" cy="3096344"/>
          </a:xfrm>
        </p:spPr>
        <p:txBody>
          <a:bodyPr/>
          <a:lstStyle>
            <a:lvl1pPr>
              <a:defRPr baseline="0"/>
            </a:lvl1pPr>
          </a:lstStyle>
          <a:p>
            <a:pPr lvl="0"/>
            <a:r>
              <a:rPr lang="en-US"/>
              <a:t>Click to edit Master text styles</a:t>
            </a:r>
          </a:p>
        </p:txBody>
      </p:sp>
      <p:sp>
        <p:nvSpPr>
          <p:cNvPr id="12" name="Content Placeholder 3"/>
          <p:cNvSpPr>
            <a:spLocks noGrp="1"/>
          </p:cNvSpPr>
          <p:nvPr>
            <p:ph sz="quarter" idx="19"/>
          </p:nvPr>
        </p:nvSpPr>
        <p:spPr>
          <a:xfrm>
            <a:off x="4680012" y="1988840"/>
            <a:ext cx="3960440" cy="3096344"/>
          </a:xfrm>
        </p:spPr>
        <p:txBody>
          <a:bodyPr/>
          <a:lstStyle>
            <a:lvl1pPr>
              <a:defRPr baseline="0"/>
            </a:lvl1pPr>
          </a:lstStyle>
          <a:p>
            <a:pPr lvl="0"/>
            <a:r>
              <a:rPr lang="en-US"/>
              <a:t>Click to edit Master text styles</a:t>
            </a:r>
          </a:p>
        </p:txBody>
      </p:sp>
      <p:sp>
        <p:nvSpPr>
          <p:cNvPr id="7" name="Rectangle 5"/>
          <p:cNvSpPr>
            <a:spLocks noGrp="1" noChangeArrowheads="1"/>
          </p:cNvSpPr>
          <p:nvPr>
            <p:ph type="ftr" sz="quarter" idx="20"/>
          </p:nvPr>
        </p:nvSpPr>
        <p:spPr>
          <a:ln/>
        </p:spPr>
        <p:txBody>
          <a:bodyPr/>
          <a:lstStyle>
            <a:lvl1pPr>
              <a:defRPr/>
            </a:lvl1pPr>
          </a:lstStyle>
          <a:p>
            <a:pPr>
              <a:defRPr/>
            </a:pPr>
            <a:r>
              <a:rPr lang="en-AU" altLang="en-US"/>
              <a:t>Presentation title</a:t>
            </a:r>
          </a:p>
        </p:txBody>
      </p:sp>
      <p:sp>
        <p:nvSpPr>
          <p:cNvPr id="8" name="Rectangle 6"/>
          <p:cNvSpPr>
            <a:spLocks noGrp="1" noChangeArrowheads="1"/>
          </p:cNvSpPr>
          <p:nvPr>
            <p:ph type="sldNum" sz="quarter" idx="21"/>
          </p:nvPr>
        </p:nvSpPr>
        <p:spPr>
          <a:ln/>
        </p:spPr>
        <p:txBody>
          <a:bodyPr/>
          <a:lstStyle>
            <a:lvl1pPr>
              <a:defRPr/>
            </a:lvl1pPr>
          </a:lstStyle>
          <a:p>
            <a:fld id="{BFCD10D3-8728-44C3-8A17-9E82FFF8901B}" type="slidenum">
              <a:rPr lang="en-AU"/>
              <a:pPr/>
              <a:t>‹#›</a:t>
            </a:fld>
            <a:endParaRPr lang="en-AU"/>
          </a:p>
        </p:txBody>
      </p:sp>
    </p:spTree>
    <p:extLst>
      <p:ext uri="{BB962C8B-B14F-4D97-AF65-F5344CB8AC3E}">
        <p14:creationId xmlns:p14="http://schemas.microsoft.com/office/powerpoint/2010/main" val="31365986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82588" y="152400"/>
            <a:ext cx="8229600" cy="1230313"/>
          </a:xfrm>
        </p:spPr>
        <p:txBody>
          <a:bodyPr/>
          <a:lstStyle/>
          <a:p>
            <a:r>
              <a:rPr lang="en-US"/>
              <a:t>Click to edit Master title style</a:t>
            </a:r>
            <a:endParaRPr lang="en-AU"/>
          </a:p>
        </p:txBody>
      </p:sp>
      <p:sp>
        <p:nvSpPr>
          <p:cNvPr id="3" name="Text Placeholder 2"/>
          <p:cNvSpPr>
            <a:spLocks noGrp="1"/>
          </p:cNvSpPr>
          <p:nvPr>
            <p:ph type="body" sz="half" idx="1"/>
          </p:nvPr>
        </p:nvSpPr>
        <p:spPr>
          <a:xfrm>
            <a:off x="381000" y="1844675"/>
            <a:ext cx="3727450" cy="38687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quarter" idx="2"/>
          </p:nvPr>
        </p:nvSpPr>
        <p:spPr>
          <a:xfrm>
            <a:off x="4260850" y="1844675"/>
            <a:ext cx="3727450" cy="1857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Content Placeholder 4"/>
          <p:cNvSpPr>
            <a:spLocks noGrp="1"/>
          </p:cNvSpPr>
          <p:nvPr>
            <p:ph sz="quarter" idx="3"/>
          </p:nvPr>
        </p:nvSpPr>
        <p:spPr>
          <a:xfrm>
            <a:off x="4260850" y="3854450"/>
            <a:ext cx="3727450" cy="1858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10308334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AU"/>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060B2CA7-4DC4-45F2-9AFC-E5FD2C58D264}" type="datetimeFigureOut">
              <a:rPr lang="en-AU" smtClean="0"/>
              <a:pPr/>
              <a:t>19/02/2018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20F8739-B61D-4470-8BB8-598A3AAF7097}" type="slidenum">
              <a:rPr lang="en-AU" smtClean="0"/>
              <a:pPr/>
              <a:t>‹#›</a:t>
            </a:fld>
            <a:endParaRPr lang="en-AU"/>
          </a:p>
        </p:txBody>
      </p:sp>
    </p:spTree>
    <p:extLst>
      <p:ext uri="{BB962C8B-B14F-4D97-AF65-F5344CB8AC3E}">
        <p14:creationId xmlns:p14="http://schemas.microsoft.com/office/powerpoint/2010/main" val="3475892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381000" y="2819400"/>
            <a:ext cx="3727450" cy="38687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4260850" y="2819400"/>
            <a:ext cx="3727450" cy="38687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21058333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spTree>
      <p:nvGrpSpPr>
        <p:cNvPr id="1" name=""/>
        <p:cNvGrpSpPr/>
        <p:nvPr/>
      </p:nvGrpSpPr>
      <p:grpSpPr>
        <a:xfrm>
          <a:off x="0" y="0"/>
          <a:ext cx="0" cy="0"/>
          <a:chOff x="0" y="0"/>
          <a:chExt cx="0" cy="0"/>
        </a:xfrm>
      </p:grpSpPr>
      <p:cxnSp>
        <p:nvCxnSpPr>
          <p:cNvPr id="5" name="Straight Connector 4"/>
          <p:cNvCxnSpPr/>
          <p:nvPr/>
        </p:nvCxnSpPr>
        <p:spPr>
          <a:xfrm>
            <a:off x="395288" y="1341438"/>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6" name="Picture 2" descr="S:\Buseco-MaRG\Comms\Monash Business School Project\Visual identity\Logos\Logo Artworks Master\CMYK\Mono\MBS_Logo_Artwork_Primary_Whit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38" y="333375"/>
            <a:ext cx="1679575" cy="704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7" name="Straight Connector 6"/>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p:nvPr>
        </p:nvSpPr>
        <p:spPr>
          <a:xfrm>
            <a:off x="1043608" y="1916832"/>
            <a:ext cx="6120680" cy="1584176"/>
          </a:xfrm>
        </p:spPr>
        <p:txBody>
          <a:bodyPr/>
          <a:lstStyle>
            <a:lvl1pPr>
              <a:defRPr sz="4000" baseline="0">
                <a:solidFill>
                  <a:schemeClr val="accent6"/>
                </a:solidFill>
              </a:defRPr>
            </a:lvl1pPr>
          </a:lstStyle>
          <a:p>
            <a:r>
              <a:rPr lang="en-AU"/>
              <a:t>Click to edit Master title style</a:t>
            </a:r>
            <a:endParaRPr lang="en-US" dirty="0"/>
          </a:p>
        </p:txBody>
      </p:sp>
      <p:sp>
        <p:nvSpPr>
          <p:cNvPr id="20" name="Text Placeholder 6"/>
          <p:cNvSpPr>
            <a:spLocks noGrp="1"/>
          </p:cNvSpPr>
          <p:nvPr>
            <p:ph type="body" sz="quarter" idx="14"/>
          </p:nvPr>
        </p:nvSpPr>
        <p:spPr>
          <a:xfrm>
            <a:off x="1043608" y="4437112"/>
            <a:ext cx="6120680" cy="1224136"/>
          </a:xfrm>
        </p:spPr>
        <p:txBody>
          <a:bodyPr/>
          <a:lstStyle>
            <a:lvl1pPr>
              <a:defRPr sz="2700" i="1" baseline="0">
                <a:latin typeface="+mj-lt"/>
              </a:defRPr>
            </a:lvl1pPr>
          </a:lstStyle>
          <a:p>
            <a:pPr lvl="0"/>
            <a:r>
              <a:rPr lang="en-AU"/>
              <a:t>Click to edit Master text styles</a:t>
            </a:r>
          </a:p>
        </p:txBody>
      </p:sp>
      <p:sp>
        <p:nvSpPr>
          <p:cNvPr id="9" name="Text Placeholder 6"/>
          <p:cNvSpPr>
            <a:spLocks noGrp="1"/>
          </p:cNvSpPr>
          <p:nvPr>
            <p:ph type="body" sz="quarter" idx="15"/>
          </p:nvPr>
        </p:nvSpPr>
        <p:spPr>
          <a:xfrm>
            <a:off x="1043608" y="5877272"/>
            <a:ext cx="5976664" cy="401762"/>
          </a:xfrm>
        </p:spPr>
        <p:txBody>
          <a:bodyPr/>
          <a:lstStyle>
            <a:lvl1pPr>
              <a:defRPr sz="1200" b="0" i="0" spc="-50" baseline="0">
                <a:solidFill>
                  <a:schemeClr val="accent6"/>
                </a:solidFill>
                <a:latin typeface="+mn-lt"/>
              </a:defRPr>
            </a:lvl1pPr>
          </a:lstStyle>
          <a:p>
            <a:pPr lvl="0"/>
            <a:r>
              <a:rPr lang="en-AU"/>
              <a:t>Click to edit Master text styles</a:t>
            </a:r>
          </a:p>
        </p:txBody>
      </p:sp>
      <p:sp>
        <p:nvSpPr>
          <p:cNvPr id="10" name="Rectangle 5"/>
          <p:cNvSpPr>
            <a:spLocks noGrp="1" noChangeArrowheads="1"/>
          </p:cNvSpPr>
          <p:nvPr>
            <p:ph type="ftr" sz="quarter" idx="16"/>
          </p:nvPr>
        </p:nvSpPr>
        <p:spPr/>
        <p:txBody>
          <a:bodyPr/>
          <a:lstStyle>
            <a:lvl1pPr>
              <a:defRPr/>
            </a:lvl1pPr>
          </a:lstStyle>
          <a:p>
            <a:pPr>
              <a:defRPr/>
            </a:pPr>
            <a:r>
              <a:rPr lang="en-AU" altLang="en-US"/>
              <a:t>Presentation title</a:t>
            </a:r>
          </a:p>
        </p:txBody>
      </p:sp>
      <p:sp>
        <p:nvSpPr>
          <p:cNvPr id="11" name="Rectangle 6"/>
          <p:cNvSpPr>
            <a:spLocks noGrp="1" noChangeArrowheads="1"/>
          </p:cNvSpPr>
          <p:nvPr>
            <p:ph type="sldNum" sz="quarter" idx="17"/>
          </p:nvPr>
        </p:nvSpPr>
        <p:spPr/>
        <p:txBody>
          <a:bodyPr/>
          <a:lstStyle>
            <a:lvl1pPr>
              <a:defRPr/>
            </a:lvl1pPr>
          </a:lstStyle>
          <a:p>
            <a:fld id="{5BD52E71-51FA-49CD-BD37-0CF5699C009E}" type="slidenum">
              <a:rPr lang="en-AU"/>
              <a:pPr/>
              <a:t>‹#›</a:t>
            </a:fld>
            <a:endParaRPr lang="en-AU"/>
          </a:p>
        </p:txBody>
      </p:sp>
    </p:spTree>
    <p:extLst>
      <p:ext uri="{BB962C8B-B14F-4D97-AF65-F5344CB8AC3E}">
        <p14:creationId xmlns:p14="http://schemas.microsoft.com/office/powerpoint/2010/main" val="12622308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Title slide - blue">
    <p:spTree>
      <p:nvGrpSpPr>
        <p:cNvPr id="1" name=""/>
        <p:cNvGrpSpPr/>
        <p:nvPr/>
      </p:nvGrpSpPr>
      <p:grpSpPr>
        <a:xfrm>
          <a:off x="0" y="0"/>
          <a:ext cx="0" cy="0"/>
          <a:chOff x="0" y="0"/>
          <a:chExt cx="0" cy="0"/>
        </a:xfrm>
      </p:grpSpPr>
      <p:cxnSp>
        <p:nvCxnSpPr>
          <p:cNvPr id="4" name="Straight Connector 3"/>
          <p:cNvCxnSpPr/>
          <p:nvPr/>
        </p:nvCxnSpPr>
        <p:spPr>
          <a:xfrm>
            <a:off x="395288" y="1341438"/>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5" name="Picture 2" descr="S:\Buseco-MaRG\Comms\Monash Business School Project\Visual identity\Logos\Logo Artworks Master\CMYK\Mono\MBS_Logo_Artwork_Primary_Whit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38" y="333375"/>
            <a:ext cx="1679575" cy="704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6" name="Straight Connector 5"/>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p:nvPr>
        </p:nvSpPr>
        <p:spPr>
          <a:xfrm>
            <a:off x="1043608" y="1916832"/>
            <a:ext cx="5400600" cy="2016224"/>
          </a:xfrm>
        </p:spPr>
        <p:txBody>
          <a:bodyPr/>
          <a:lstStyle>
            <a:lvl1pPr>
              <a:defRPr sz="3400" baseline="0">
                <a:solidFill>
                  <a:schemeClr val="accent6"/>
                </a:solidFill>
              </a:defRPr>
            </a:lvl1pPr>
          </a:lstStyle>
          <a:p>
            <a:r>
              <a:rPr lang="en-AU"/>
              <a:t>Click to edit Master title style</a:t>
            </a:r>
            <a:endParaRPr lang="en-US" dirty="0"/>
          </a:p>
        </p:txBody>
      </p:sp>
      <p:sp>
        <p:nvSpPr>
          <p:cNvPr id="20" name="Text Placeholder 6"/>
          <p:cNvSpPr>
            <a:spLocks noGrp="1"/>
          </p:cNvSpPr>
          <p:nvPr>
            <p:ph type="body" sz="quarter" idx="14"/>
          </p:nvPr>
        </p:nvSpPr>
        <p:spPr>
          <a:xfrm>
            <a:off x="1043608" y="4437112"/>
            <a:ext cx="4248472" cy="1584276"/>
          </a:xfrm>
        </p:spPr>
        <p:txBody>
          <a:bodyPr/>
          <a:lstStyle>
            <a:lvl1pPr>
              <a:defRPr sz="2400" i="1" baseline="0">
                <a:latin typeface="+mj-lt"/>
              </a:defRPr>
            </a:lvl1pPr>
          </a:lstStyle>
          <a:p>
            <a:pPr lvl="0"/>
            <a:r>
              <a:rPr lang="en-AU"/>
              <a:t>Click to edit Master text styles</a:t>
            </a:r>
          </a:p>
        </p:txBody>
      </p:sp>
      <p:sp>
        <p:nvSpPr>
          <p:cNvPr id="7" name="Rectangle 5"/>
          <p:cNvSpPr>
            <a:spLocks noGrp="1" noChangeArrowheads="1"/>
          </p:cNvSpPr>
          <p:nvPr>
            <p:ph type="ftr" sz="quarter" idx="15"/>
          </p:nvPr>
        </p:nvSpPr>
        <p:spPr/>
        <p:txBody>
          <a:bodyPr/>
          <a:lstStyle>
            <a:lvl1pPr algn="l">
              <a:spcBef>
                <a:spcPct val="0"/>
              </a:spcBef>
              <a:defRPr sz="900" b="0" i="1">
                <a:solidFill>
                  <a:schemeClr val="accent6"/>
                </a:solidFill>
                <a:latin typeface="Times New Roman" panose="02020603050405020304" pitchFamily="18" charset="0"/>
                <a:cs typeface="Times New Roman" panose="02020603050405020304" pitchFamily="18" charset="0"/>
              </a:defRPr>
            </a:lvl1pPr>
          </a:lstStyle>
          <a:p>
            <a:pPr>
              <a:defRPr/>
            </a:pPr>
            <a:r>
              <a:rPr lang="en-AU" altLang="en-US"/>
              <a:t>Presentation title</a:t>
            </a:r>
          </a:p>
        </p:txBody>
      </p:sp>
      <p:sp>
        <p:nvSpPr>
          <p:cNvPr id="9" name="Rectangle 6"/>
          <p:cNvSpPr>
            <a:spLocks noGrp="1" noChangeArrowheads="1"/>
          </p:cNvSpPr>
          <p:nvPr>
            <p:ph type="sldNum" sz="quarter" idx="16"/>
          </p:nvPr>
        </p:nvSpPr>
        <p:spPr/>
        <p:txBody>
          <a:bodyPr/>
          <a:lstStyle>
            <a:lvl1pPr>
              <a:defRPr/>
            </a:lvl1pPr>
          </a:lstStyle>
          <a:p>
            <a:fld id="{F75A5E18-FFE2-4604-8337-3711DB2C5798}" type="slidenum">
              <a:rPr lang="en-AU"/>
              <a:pPr/>
              <a:t>‹#›</a:t>
            </a:fld>
            <a:endParaRPr lang="en-AU"/>
          </a:p>
        </p:txBody>
      </p:sp>
    </p:spTree>
    <p:extLst>
      <p:ext uri="{BB962C8B-B14F-4D97-AF65-F5344CB8AC3E}">
        <p14:creationId xmlns:p14="http://schemas.microsoft.com/office/powerpoint/2010/main" val="9541073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le slide - grey">
    <p:spTree>
      <p:nvGrpSpPr>
        <p:cNvPr id="1" name=""/>
        <p:cNvGrpSpPr/>
        <p:nvPr/>
      </p:nvGrpSpPr>
      <p:grpSpPr>
        <a:xfrm>
          <a:off x="0" y="0"/>
          <a:ext cx="0" cy="0"/>
          <a:chOff x="0" y="0"/>
          <a:chExt cx="0" cy="0"/>
        </a:xfrm>
      </p:grpSpPr>
      <p:cxnSp>
        <p:nvCxnSpPr>
          <p:cNvPr id="5" name="Straight Connector 4"/>
          <p:cNvCxnSpPr/>
          <p:nvPr/>
        </p:nvCxnSpPr>
        <p:spPr>
          <a:xfrm>
            <a:off x="395288" y="1341438"/>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6" name="Picture 2" descr="S:\Buseco-MaRG\Comms\Monash Business School Project\Visual identity\Logos\Logo Artworks Master\CMYK\Mono\MBS_Logo_Artwork_Primary_Whit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38" y="333375"/>
            <a:ext cx="1679575" cy="704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7" name="Straight Connector 6"/>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p:nvPr>
        </p:nvSpPr>
        <p:spPr>
          <a:xfrm>
            <a:off x="1043608" y="1916832"/>
            <a:ext cx="6120680" cy="1584176"/>
          </a:xfrm>
        </p:spPr>
        <p:txBody>
          <a:bodyPr/>
          <a:lstStyle>
            <a:lvl1pPr>
              <a:defRPr sz="4000" baseline="0">
                <a:solidFill>
                  <a:schemeClr val="accent6"/>
                </a:solidFill>
              </a:defRPr>
            </a:lvl1pPr>
          </a:lstStyle>
          <a:p>
            <a:r>
              <a:rPr lang="en-AU"/>
              <a:t>Click to edit Master title style</a:t>
            </a:r>
            <a:endParaRPr lang="en-US" dirty="0"/>
          </a:p>
        </p:txBody>
      </p:sp>
      <p:sp>
        <p:nvSpPr>
          <p:cNvPr id="20" name="Text Placeholder 6"/>
          <p:cNvSpPr>
            <a:spLocks noGrp="1"/>
          </p:cNvSpPr>
          <p:nvPr>
            <p:ph type="body" sz="quarter" idx="14"/>
          </p:nvPr>
        </p:nvSpPr>
        <p:spPr>
          <a:xfrm>
            <a:off x="1043608" y="4437112"/>
            <a:ext cx="6120680" cy="1368152"/>
          </a:xfrm>
        </p:spPr>
        <p:txBody>
          <a:bodyPr/>
          <a:lstStyle>
            <a:lvl1pPr>
              <a:defRPr sz="2700" i="1" baseline="0">
                <a:latin typeface="+mj-lt"/>
              </a:defRPr>
            </a:lvl1pPr>
          </a:lstStyle>
          <a:p>
            <a:pPr lvl="0"/>
            <a:r>
              <a:rPr lang="en-AU"/>
              <a:t>Click to edit Master text styles</a:t>
            </a:r>
          </a:p>
        </p:txBody>
      </p:sp>
      <p:sp>
        <p:nvSpPr>
          <p:cNvPr id="9" name="Text Placeholder 6"/>
          <p:cNvSpPr>
            <a:spLocks noGrp="1"/>
          </p:cNvSpPr>
          <p:nvPr>
            <p:ph type="body" sz="quarter" idx="15"/>
          </p:nvPr>
        </p:nvSpPr>
        <p:spPr>
          <a:xfrm>
            <a:off x="1043608" y="5877272"/>
            <a:ext cx="5976664" cy="401762"/>
          </a:xfrm>
        </p:spPr>
        <p:txBody>
          <a:bodyPr/>
          <a:lstStyle>
            <a:lvl1pPr>
              <a:defRPr sz="1200" b="0" i="0" spc="-50" baseline="0">
                <a:solidFill>
                  <a:schemeClr val="accent6"/>
                </a:solidFill>
                <a:latin typeface="+mn-lt"/>
              </a:defRPr>
            </a:lvl1pPr>
          </a:lstStyle>
          <a:p>
            <a:pPr lvl="0"/>
            <a:r>
              <a:rPr lang="en-AU"/>
              <a:t>Click to edit Master text styles</a:t>
            </a:r>
          </a:p>
        </p:txBody>
      </p:sp>
      <p:sp>
        <p:nvSpPr>
          <p:cNvPr id="10" name="Rectangle 5"/>
          <p:cNvSpPr>
            <a:spLocks noGrp="1" noChangeArrowheads="1"/>
          </p:cNvSpPr>
          <p:nvPr>
            <p:ph type="ftr" sz="quarter" idx="16"/>
          </p:nvPr>
        </p:nvSpPr>
        <p:spPr/>
        <p:txBody>
          <a:bodyPr/>
          <a:lstStyle>
            <a:lvl1pPr>
              <a:defRPr/>
            </a:lvl1pPr>
          </a:lstStyle>
          <a:p>
            <a:pPr>
              <a:defRPr/>
            </a:pPr>
            <a:r>
              <a:rPr lang="en-AU" altLang="en-US"/>
              <a:t>Presentation title</a:t>
            </a:r>
          </a:p>
        </p:txBody>
      </p:sp>
      <p:sp>
        <p:nvSpPr>
          <p:cNvPr id="11" name="Rectangle 6"/>
          <p:cNvSpPr>
            <a:spLocks noGrp="1" noChangeArrowheads="1"/>
          </p:cNvSpPr>
          <p:nvPr>
            <p:ph type="sldNum" sz="quarter" idx="17"/>
          </p:nvPr>
        </p:nvSpPr>
        <p:spPr/>
        <p:txBody>
          <a:bodyPr/>
          <a:lstStyle>
            <a:lvl1pPr>
              <a:defRPr/>
            </a:lvl1pPr>
          </a:lstStyle>
          <a:p>
            <a:fld id="{5FAF3B72-7B1E-4B3B-83FF-E13D68BCEC44}" type="slidenum">
              <a:rPr lang="en-AU"/>
              <a:pPr/>
              <a:t>‹#›</a:t>
            </a:fld>
            <a:endParaRPr lang="en-AU"/>
          </a:p>
        </p:txBody>
      </p:sp>
    </p:spTree>
    <p:extLst>
      <p:ext uri="{BB962C8B-B14F-4D97-AF65-F5344CB8AC3E}">
        <p14:creationId xmlns:p14="http://schemas.microsoft.com/office/powerpoint/2010/main" val="22786860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Title slide - grey">
    <p:spTree>
      <p:nvGrpSpPr>
        <p:cNvPr id="1" name=""/>
        <p:cNvGrpSpPr/>
        <p:nvPr/>
      </p:nvGrpSpPr>
      <p:grpSpPr>
        <a:xfrm>
          <a:off x="0" y="0"/>
          <a:ext cx="0" cy="0"/>
          <a:chOff x="0" y="0"/>
          <a:chExt cx="0" cy="0"/>
        </a:xfrm>
      </p:grpSpPr>
      <p:cxnSp>
        <p:nvCxnSpPr>
          <p:cNvPr id="4" name="Straight Connector 3"/>
          <p:cNvCxnSpPr/>
          <p:nvPr/>
        </p:nvCxnSpPr>
        <p:spPr>
          <a:xfrm>
            <a:off x="395288" y="1341438"/>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5" name="Picture 2" descr="S:\Buseco-MaRG\Comms\Monash Business School Project\Visual identity\Logos\Logo Artworks Master\CMYK\Mono\MBS_Logo_Artwork_Primary_Whit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38" y="333375"/>
            <a:ext cx="1679575" cy="704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6" name="Straight Connector 5"/>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p:nvPr>
        </p:nvSpPr>
        <p:spPr>
          <a:xfrm>
            <a:off x="1043608" y="1916832"/>
            <a:ext cx="5400600" cy="2016224"/>
          </a:xfrm>
        </p:spPr>
        <p:txBody>
          <a:bodyPr/>
          <a:lstStyle>
            <a:lvl1pPr>
              <a:defRPr sz="3400" baseline="0">
                <a:solidFill>
                  <a:schemeClr val="accent6"/>
                </a:solidFill>
              </a:defRPr>
            </a:lvl1pPr>
          </a:lstStyle>
          <a:p>
            <a:r>
              <a:rPr lang="en-AU"/>
              <a:t>Click to edit Master title style</a:t>
            </a:r>
            <a:endParaRPr lang="en-US" dirty="0"/>
          </a:p>
        </p:txBody>
      </p:sp>
      <p:sp>
        <p:nvSpPr>
          <p:cNvPr id="20" name="Text Placeholder 6"/>
          <p:cNvSpPr>
            <a:spLocks noGrp="1"/>
          </p:cNvSpPr>
          <p:nvPr>
            <p:ph type="body" sz="quarter" idx="14"/>
          </p:nvPr>
        </p:nvSpPr>
        <p:spPr>
          <a:xfrm>
            <a:off x="1043608" y="4437112"/>
            <a:ext cx="4248472" cy="1584276"/>
          </a:xfrm>
        </p:spPr>
        <p:txBody>
          <a:bodyPr/>
          <a:lstStyle>
            <a:lvl1pPr>
              <a:defRPr sz="2400" i="1" baseline="0">
                <a:latin typeface="+mj-lt"/>
              </a:defRPr>
            </a:lvl1pPr>
          </a:lstStyle>
          <a:p>
            <a:pPr lvl="0"/>
            <a:r>
              <a:rPr lang="en-AU"/>
              <a:t>Click to edit Master text styles</a:t>
            </a:r>
          </a:p>
        </p:txBody>
      </p:sp>
      <p:sp>
        <p:nvSpPr>
          <p:cNvPr id="7" name="Footer Placeholder 5"/>
          <p:cNvSpPr>
            <a:spLocks noGrp="1" noChangeArrowheads="1"/>
          </p:cNvSpPr>
          <p:nvPr>
            <p:ph type="ftr" sz="quarter" idx="15"/>
          </p:nvPr>
        </p:nvSpPr>
        <p:spPr/>
        <p:txBody>
          <a:bodyPr/>
          <a:lstStyle>
            <a:lvl1pPr algn="l">
              <a:spcBef>
                <a:spcPct val="0"/>
              </a:spcBef>
              <a:defRPr sz="900" b="0" i="1">
                <a:solidFill>
                  <a:schemeClr val="accent6"/>
                </a:solidFill>
                <a:latin typeface="Times New Roman" panose="02020603050405020304" pitchFamily="18" charset="0"/>
                <a:cs typeface="Times New Roman" panose="02020603050405020304" pitchFamily="18" charset="0"/>
              </a:defRPr>
            </a:lvl1pPr>
          </a:lstStyle>
          <a:p>
            <a:pPr>
              <a:defRPr/>
            </a:pPr>
            <a:r>
              <a:rPr lang="en-AU" altLang="en-US"/>
              <a:t>Presentation title</a:t>
            </a:r>
          </a:p>
        </p:txBody>
      </p:sp>
      <p:sp>
        <p:nvSpPr>
          <p:cNvPr id="9" name="Rectangle 6"/>
          <p:cNvSpPr>
            <a:spLocks noGrp="1" noChangeArrowheads="1"/>
          </p:cNvSpPr>
          <p:nvPr>
            <p:ph type="sldNum" sz="quarter" idx="16"/>
          </p:nvPr>
        </p:nvSpPr>
        <p:spPr/>
        <p:txBody>
          <a:bodyPr/>
          <a:lstStyle>
            <a:lvl1pPr>
              <a:defRPr/>
            </a:lvl1pPr>
          </a:lstStyle>
          <a:p>
            <a:fld id="{7DE0E499-9942-476D-8810-CDA3CF3CCE27}" type="slidenum">
              <a:rPr lang="en-AU"/>
              <a:pPr/>
              <a:t>‹#›</a:t>
            </a:fld>
            <a:endParaRPr lang="en-AU"/>
          </a:p>
        </p:txBody>
      </p:sp>
    </p:spTree>
    <p:extLst>
      <p:ext uri="{BB962C8B-B14F-4D97-AF65-F5344CB8AC3E}">
        <p14:creationId xmlns:p14="http://schemas.microsoft.com/office/powerpoint/2010/main" val="26857308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spTree>
      <p:nvGrpSpPr>
        <p:cNvPr id="1" name=""/>
        <p:cNvGrpSpPr/>
        <p:nvPr/>
      </p:nvGrpSpPr>
      <p:grpSpPr>
        <a:xfrm>
          <a:off x="0" y="0"/>
          <a:ext cx="0" cy="0"/>
          <a:chOff x="0" y="0"/>
          <a:chExt cx="0" cy="0"/>
        </a:xfrm>
      </p:grpSpPr>
      <p:cxnSp>
        <p:nvCxnSpPr>
          <p:cNvPr id="5" name="Straight Connector 4"/>
          <p:cNvCxnSpPr/>
          <p:nvPr/>
        </p:nvCxnSpPr>
        <p:spPr>
          <a:xfrm>
            <a:off x="395288" y="1341438"/>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6" name="Picture 2" descr="S:\Buseco-MaRG\Comms\Monash Business School Project\Visual identity\Logos\Logo Artworks Master\CMYK\Mono\MBS_Logo_Artwork_Primary_Whit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38" y="333375"/>
            <a:ext cx="1679575" cy="704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7" name="Straight Connector 6"/>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p:nvPr>
        </p:nvSpPr>
        <p:spPr>
          <a:xfrm>
            <a:off x="1043608" y="1916832"/>
            <a:ext cx="6120680" cy="1584176"/>
          </a:xfrm>
        </p:spPr>
        <p:txBody>
          <a:bodyPr/>
          <a:lstStyle>
            <a:lvl1pPr>
              <a:defRPr sz="4000" baseline="0">
                <a:solidFill>
                  <a:schemeClr val="accent6"/>
                </a:solidFill>
              </a:defRPr>
            </a:lvl1pPr>
          </a:lstStyle>
          <a:p>
            <a:r>
              <a:rPr lang="en-AU"/>
              <a:t>Click to edit Master title style</a:t>
            </a:r>
            <a:endParaRPr lang="en-US" dirty="0"/>
          </a:p>
        </p:txBody>
      </p:sp>
      <p:sp>
        <p:nvSpPr>
          <p:cNvPr id="20" name="Text Placeholder 6"/>
          <p:cNvSpPr>
            <a:spLocks noGrp="1"/>
          </p:cNvSpPr>
          <p:nvPr>
            <p:ph type="body" sz="quarter" idx="14"/>
          </p:nvPr>
        </p:nvSpPr>
        <p:spPr>
          <a:xfrm>
            <a:off x="1043608" y="4437112"/>
            <a:ext cx="6120680" cy="1152128"/>
          </a:xfrm>
        </p:spPr>
        <p:txBody>
          <a:bodyPr/>
          <a:lstStyle>
            <a:lvl1pPr>
              <a:defRPr sz="2700" i="1" baseline="0">
                <a:latin typeface="+mj-lt"/>
              </a:defRPr>
            </a:lvl1pPr>
          </a:lstStyle>
          <a:p>
            <a:pPr lvl="0"/>
            <a:r>
              <a:rPr lang="en-AU"/>
              <a:t>Click to edit Master text styles</a:t>
            </a:r>
          </a:p>
        </p:txBody>
      </p:sp>
      <p:sp>
        <p:nvSpPr>
          <p:cNvPr id="10" name="Text Placeholder 6"/>
          <p:cNvSpPr>
            <a:spLocks noGrp="1"/>
          </p:cNvSpPr>
          <p:nvPr>
            <p:ph type="body" sz="quarter" idx="15"/>
          </p:nvPr>
        </p:nvSpPr>
        <p:spPr>
          <a:xfrm>
            <a:off x="1043608" y="5877272"/>
            <a:ext cx="5976664" cy="401762"/>
          </a:xfrm>
        </p:spPr>
        <p:txBody>
          <a:bodyPr/>
          <a:lstStyle>
            <a:lvl1pPr>
              <a:defRPr sz="1200" b="0" i="0" spc="-50" baseline="0">
                <a:solidFill>
                  <a:schemeClr val="accent6"/>
                </a:solidFill>
                <a:latin typeface="+mn-lt"/>
              </a:defRPr>
            </a:lvl1pPr>
          </a:lstStyle>
          <a:p>
            <a:pPr lvl="0"/>
            <a:r>
              <a:rPr lang="en-AU"/>
              <a:t>Click to edit Master text styles</a:t>
            </a:r>
          </a:p>
        </p:txBody>
      </p:sp>
      <p:sp>
        <p:nvSpPr>
          <p:cNvPr id="9" name="Rectangle 5"/>
          <p:cNvSpPr>
            <a:spLocks noGrp="1" noChangeArrowheads="1"/>
          </p:cNvSpPr>
          <p:nvPr>
            <p:ph type="ftr" sz="quarter" idx="16"/>
          </p:nvPr>
        </p:nvSpPr>
        <p:spPr/>
        <p:txBody>
          <a:bodyPr/>
          <a:lstStyle>
            <a:lvl1pPr algn="l">
              <a:spcBef>
                <a:spcPct val="0"/>
              </a:spcBef>
              <a:defRPr sz="900" b="0" i="1">
                <a:solidFill>
                  <a:schemeClr val="accent6"/>
                </a:solidFill>
                <a:latin typeface="Times New Roman" panose="02020603050405020304" pitchFamily="18" charset="0"/>
                <a:cs typeface="Times New Roman" panose="02020603050405020304" pitchFamily="18" charset="0"/>
              </a:defRPr>
            </a:lvl1pPr>
          </a:lstStyle>
          <a:p>
            <a:pPr>
              <a:defRPr/>
            </a:pPr>
            <a:r>
              <a:rPr lang="en-AU" altLang="en-US"/>
              <a:t>Presentation title</a:t>
            </a:r>
          </a:p>
        </p:txBody>
      </p:sp>
      <p:sp>
        <p:nvSpPr>
          <p:cNvPr id="11" name="Rectangle 6"/>
          <p:cNvSpPr>
            <a:spLocks noGrp="1" noChangeArrowheads="1"/>
          </p:cNvSpPr>
          <p:nvPr>
            <p:ph type="sldNum" sz="quarter" idx="17"/>
          </p:nvPr>
        </p:nvSpPr>
        <p:spPr/>
        <p:txBody>
          <a:bodyPr/>
          <a:lstStyle>
            <a:lvl1pPr>
              <a:defRPr/>
            </a:lvl1pPr>
          </a:lstStyle>
          <a:p>
            <a:fld id="{EDA9824C-4483-40B8-B7A1-AF2031D7A372}" type="slidenum">
              <a:rPr lang="en-AU"/>
              <a:pPr/>
              <a:t>‹#›</a:t>
            </a:fld>
            <a:endParaRPr lang="en-AU"/>
          </a:p>
        </p:txBody>
      </p:sp>
    </p:spTree>
    <p:extLst>
      <p:ext uri="{BB962C8B-B14F-4D97-AF65-F5344CB8AC3E}">
        <p14:creationId xmlns:p14="http://schemas.microsoft.com/office/powerpoint/2010/main" val="39788734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Title slide - black">
    <p:spTree>
      <p:nvGrpSpPr>
        <p:cNvPr id="1" name=""/>
        <p:cNvGrpSpPr/>
        <p:nvPr/>
      </p:nvGrpSpPr>
      <p:grpSpPr>
        <a:xfrm>
          <a:off x="0" y="0"/>
          <a:ext cx="0" cy="0"/>
          <a:chOff x="0" y="0"/>
          <a:chExt cx="0" cy="0"/>
        </a:xfrm>
      </p:grpSpPr>
      <p:cxnSp>
        <p:nvCxnSpPr>
          <p:cNvPr id="4" name="Straight Connector 3"/>
          <p:cNvCxnSpPr/>
          <p:nvPr/>
        </p:nvCxnSpPr>
        <p:spPr>
          <a:xfrm>
            <a:off x="395288" y="1341438"/>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5" name="Picture 2" descr="S:\Buseco-MaRG\Comms\Monash Business School Project\Visual identity\Logos\Logo Artworks Master\CMYK\Mono\MBS_Logo_Artwork_Primary_Whit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38" y="333375"/>
            <a:ext cx="1679575" cy="704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6" name="Straight Connector 5"/>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p:nvPr>
        </p:nvSpPr>
        <p:spPr>
          <a:xfrm>
            <a:off x="1043608" y="1916832"/>
            <a:ext cx="5400600" cy="2016224"/>
          </a:xfrm>
        </p:spPr>
        <p:txBody>
          <a:bodyPr/>
          <a:lstStyle>
            <a:lvl1pPr>
              <a:defRPr sz="3400" baseline="0">
                <a:solidFill>
                  <a:schemeClr val="accent6"/>
                </a:solidFill>
              </a:defRPr>
            </a:lvl1pPr>
          </a:lstStyle>
          <a:p>
            <a:r>
              <a:rPr lang="en-AU"/>
              <a:t>Click to edit Master title style</a:t>
            </a:r>
            <a:endParaRPr lang="en-US" dirty="0"/>
          </a:p>
        </p:txBody>
      </p:sp>
      <p:sp>
        <p:nvSpPr>
          <p:cNvPr id="20" name="Text Placeholder 6"/>
          <p:cNvSpPr>
            <a:spLocks noGrp="1"/>
          </p:cNvSpPr>
          <p:nvPr>
            <p:ph type="body" sz="quarter" idx="14"/>
          </p:nvPr>
        </p:nvSpPr>
        <p:spPr>
          <a:xfrm>
            <a:off x="1043608" y="4437112"/>
            <a:ext cx="4248472" cy="1584276"/>
          </a:xfrm>
        </p:spPr>
        <p:txBody>
          <a:bodyPr/>
          <a:lstStyle>
            <a:lvl1pPr>
              <a:defRPr sz="2400" i="1" baseline="0">
                <a:latin typeface="+mj-lt"/>
              </a:defRPr>
            </a:lvl1pPr>
          </a:lstStyle>
          <a:p>
            <a:pPr lvl="0"/>
            <a:r>
              <a:rPr lang="en-AU"/>
              <a:t>Click to edit Master text styles</a:t>
            </a:r>
          </a:p>
        </p:txBody>
      </p:sp>
      <p:sp>
        <p:nvSpPr>
          <p:cNvPr id="7" name="Footer Placeholder 5"/>
          <p:cNvSpPr>
            <a:spLocks noGrp="1" noChangeArrowheads="1"/>
          </p:cNvSpPr>
          <p:nvPr>
            <p:ph type="ftr" sz="quarter" idx="15"/>
          </p:nvPr>
        </p:nvSpPr>
        <p:spPr/>
        <p:txBody>
          <a:bodyPr/>
          <a:lstStyle>
            <a:lvl1pPr algn="l">
              <a:spcBef>
                <a:spcPct val="0"/>
              </a:spcBef>
              <a:defRPr sz="900" b="0" i="1">
                <a:solidFill>
                  <a:schemeClr val="accent6"/>
                </a:solidFill>
                <a:latin typeface="Times New Roman" panose="02020603050405020304" pitchFamily="18" charset="0"/>
                <a:cs typeface="Times New Roman" panose="02020603050405020304" pitchFamily="18" charset="0"/>
              </a:defRPr>
            </a:lvl1pPr>
          </a:lstStyle>
          <a:p>
            <a:pPr>
              <a:defRPr/>
            </a:pPr>
            <a:r>
              <a:rPr lang="en-AU" altLang="en-US"/>
              <a:t>Presentation title</a:t>
            </a:r>
          </a:p>
        </p:txBody>
      </p:sp>
      <p:sp>
        <p:nvSpPr>
          <p:cNvPr id="9" name="Rectangle 6"/>
          <p:cNvSpPr>
            <a:spLocks noGrp="1" noChangeArrowheads="1"/>
          </p:cNvSpPr>
          <p:nvPr>
            <p:ph type="sldNum" sz="quarter" idx="16"/>
          </p:nvPr>
        </p:nvSpPr>
        <p:spPr/>
        <p:txBody>
          <a:bodyPr/>
          <a:lstStyle>
            <a:lvl1pPr>
              <a:defRPr/>
            </a:lvl1pPr>
          </a:lstStyle>
          <a:p>
            <a:fld id="{BD14986F-F4F1-499C-9547-F82213636B06}" type="slidenum">
              <a:rPr lang="en-AU"/>
              <a:pPr/>
              <a:t>‹#›</a:t>
            </a:fld>
            <a:endParaRPr lang="en-AU"/>
          </a:p>
        </p:txBody>
      </p:sp>
    </p:spTree>
    <p:extLst>
      <p:ext uri="{BB962C8B-B14F-4D97-AF65-F5344CB8AC3E}">
        <p14:creationId xmlns:p14="http://schemas.microsoft.com/office/powerpoint/2010/main" val="20923996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AU" altLang="en-US"/>
              <a:t>Presentation title</a:t>
            </a:r>
          </a:p>
        </p:txBody>
      </p:sp>
      <p:sp>
        <p:nvSpPr>
          <p:cNvPr id="3" name="Rectangle 6"/>
          <p:cNvSpPr>
            <a:spLocks noGrp="1" noChangeArrowheads="1"/>
          </p:cNvSpPr>
          <p:nvPr>
            <p:ph type="sldNum" sz="quarter" idx="11"/>
          </p:nvPr>
        </p:nvSpPr>
        <p:spPr>
          <a:ln/>
        </p:spPr>
        <p:txBody>
          <a:bodyPr/>
          <a:lstStyle>
            <a:lvl1pPr>
              <a:defRPr/>
            </a:lvl1pPr>
          </a:lstStyle>
          <a:p>
            <a:fld id="{B5BCCAB8-6CD9-46DE-8217-85040C651993}" type="slidenum">
              <a:rPr lang="en-AU"/>
              <a:pPr/>
              <a:t>‹#›</a:t>
            </a:fld>
            <a:endParaRPr lang="en-AU"/>
          </a:p>
        </p:txBody>
      </p:sp>
    </p:spTree>
    <p:extLst>
      <p:ext uri="{BB962C8B-B14F-4D97-AF65-F5344CB8AC3E}">
        <p14:creationId xmlns:p14="http://schemas.microsoft.com/office/powerpoint/2010/main" val="3932121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90525" y="944563"/>
            <a:ext cx="8208963" cy="6111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54000" rIns="91440" bIns="0" numCol="1" anchor="t" anchorCtr="0" compatLnSpc="1">
            <a:prstTxWarp prst="textNoShape">
              <a:avLst/>
            </a:prstTxWarp>
          </a:bodyPr>
          <a:lstStyle/>
          <a:p>
            <a:pPr lvl="0"/>
            <a:r>
              <a:rPr lang="en-US" dirty="0"/>
              <a:t>Click to edit Master title style</a:t>
            </a:r>
            <a:endParaRPr lang="en-AU" dirty="0"/>
          </a:p>
        </p:txBody>
      </p:sp>
      <p:sp>
        <p:nvSpPr>
          <p:cNvPr id="1027" name="Rectangle 3"/>
          <p:cNvSpPr>
            <a:spLocks noGrp="1" noChangeArrowheads="1"/>
          </p:cNvSpPr>
          <p:nvPr>
            <p:ph type="body" idx="1"/>
          </p:nvPr>
        </p:nvSpPr>
        <p:spPr bwMode="auto">
          <a:xfrm>
            <a:off x="395288" y="1663700"/>
            <a:ext cx="8248650" cy="4321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029" name="Rectangle 5"/>
          <p:cNvSpPr>
            <a:spLocks noGrp="1" noChangeArrowheads="1"/>
          </p:cNvSpPr>
          <p:nvPr>
            <p:ph type="ftr" sz="quarter" idx="3"/>
          </p:nvPr>
        </p:nvSpPr>
        <p:spPr bwMode="auto">
          <a:xfrm>
            <a:off x="395288" y="6542088"/>
            <a:ext cx="4537075" cy="144462"/>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a:spcBef>
                <a:spcPct val="0"/>
              </a:spcBef>
              <a:defRPr sz="900" b="0" i="1">
                <a:latin typeface="Times New Roman" panose="02020603050405020304" pitchFamily="18" charset="0"/>
                <a:ea typeface="+mn-ea"/>
                <a:cs typeface="Times New Roman" panose="02020603050405020304" pitchFamily="18" charset="0"/>
              </a:defRPr>
            </a:lvl1pPr>
          </a:lstStyle>
          <a:p>
            <a:pPr>
              <a:defRPr/>
            </a:pPr>
            <a:r>
              <a:rPr lang="en-AU" altLang="en-US"/>
              <a:t>Presentation title</a:t>
            </a:r>
          </a:p>
        </p:txBody>
      </p:sp>
      <p:sp>
        <p:nvSpPr>
          <p:cNvPr id="1030" name="Rectangle 6"/>
          <p:cNvSpPr>
            <a:spLocks noGrp="1" noChangeArrowheads="1"/>
          </p:cNvSpPr>
          <p:nvPr>
            <p:ph type="sldNum" sz="quarter" idx="4"/>
          </p:nvPr>
        </p:nvSpPr>
        <p:spPr bwMode="auto">
          <a:xfrm>
            <a:off x="8675688" y="6542088"/>
            <a:ext cx="144462" cy="12223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900" b="1">
                <a:solidFill>
                  <a:schemeClr val="tx2"/>
                </a:solidFill>
                <a:latin typeface="Times New Roman" panose="02020603050405020304" pitchFamily="18" charset="0"/>
                <a:cs typeface="Times New Roman" panose="02020603050405020304" pitchFamily="18" charset="0"/>
              </a:defRPr>
            </a:lvl1pPr>
          </a:lstStyle>
          <a:p>
            <a:fld id="{B4ED156E-574E-4664-A0AF-DADB08221E71}" type="slidenum">
              <a:rPr lang="en-AU"/>
              <a:pPr/>
              <a:t>‹#›</a:t>
            </a:fld>
            <a:endParaRPr lang="en-AU"/>
          </a:p>
        </p:txBody>
      </p:sp>
      <p:cxnSp>
        <p:nvCxnSpPr>
          <p:cNvPr id="13" name="Straight Connector 12"/>
          <p:cNvCxnSpPr/>
          <p:nvPr/>
        </p:nvCxnSpPr>
        <p:spPr>
          <a:xfrm>
            <a:off x="395288" y="908050"/>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9" name="Picture 8" descr="MBS_RGB2.png"/>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395536" y="260648"/>
            <a:ext cx="1103418" cy="576064"/>
          </a:xfrm>
          <a:prstGeom prst="rect">
            <a:avLst/>
          </a:prstGeom>
        </p:spPr>
      </p:pic>
    </p:spTree>
  </p:cSld>
  <p:clrMap bg1="lt1" tx1="dk1" bg2="lt2" tx2="dk2" accent1="accent1" accent2="accent2" accent3="accent3" accent4="accent4" accent5="accent5" accent6="accent6" hlink="hlink" folHlink="folHlink"/>
  <p:sldLayoutIdLst>
    <p:sldLayoutId id="2147484095" r:id="rId1"/>
    <p:sldLayoutId id="2147484083" r:id="rId2"/>
    <p:sldLayoutId id="2147484096" r:id="rId3"/>
    <p:sldLayoutId id="2147484097" r:id="rId4"/>
    <p:sldLayoutId id="2147484084" r:id="rId5"/>
    <p:sldLayoutId id="2147484085" r:id="rId6"/>
    <p:sldLayoutId id="2147484086" r:id="rId7"/>
    <p:sldLayoutId id="2147484087" r:id="rId8"/>
    <p:sldLayoutId id="2147484088" r:id="rId9"/>
    <p:sldLayoutId id="2147484089" r:id="rId10"/>
    <p:sldLayoutId id="2147484090" r:id="rId11"/>
    <p:sldLayoutId id="2147484091" r:id="rId12"/>
    <p:sldLayoutId id="2147484098" r:id="rId13"/>
    <p:sldLayoutId id="2147484092" r:id="rId14"/>
    <p:sldLayoutId id="2147484093" r:id="rId15"/>
    <p:sldLayoutId id="2147484106" r:id="rId16"/>
    <p:sldLayoutId id="2147484108" r:id="rId17"/>
    <p:sldLayoutId id="2147484109" r:id="rId18"/>
  </p:sldLayoutIdLst>
  <p:hf hdr="0" ftr="0" dt="0"/>
  <p:txStyles>
    <p:titleStyle>
      <a:lvl1pPr algn="l" rtl="0" eaLnBrk="1" fontAlgn="base" hangingPunct="1">
        <a:spcBef>
          <a:spcPct val="0"/>
        </a:spcBef>
        <a:spcAft>
          <a:spcPct val="0"/>
        </a:spcAft>
        <a:defRPr sz="2600">
          <a:solidFill>
            <a:schemeClr val="accent1"/>
          </a:solidFill>
          <a:latin typeface="+mj-lt"/>
          <a:ea typeface="MS PGothic" panose="020B0600070205080204" pitchFamily="34" charset="-128"/>
          <a:cs typeface="+mj-cs"/>
        </a:defRPr>
      </a:lvl1pPr>
      <a:lvl2pPr algn="l" rtl="0" eaLnBrk="1" fontAlgn="base" hangingPunct="1">
        <a:spcBef>
          <a:spcPct val="0"/>
        </a:spcBef>
        <a:spcAft>
          <a:spcPct val="0"/>
        </a:spcAft>
        <a:defRPr sz="2600">
          <a:solidFill>
            <a:srgbClr val="114D97"/>
          </a:solidFill>
          <a:latin typeface="Times New Roman" charset="0"/>
          <a:ea typeface="MS PGothic" panose="020B0600070205080204" pitchFamily="34" charset="-128"/>
          <a:cs typeface="Arial" charset="0"/>
        </a:defRPr>
      </a:lvl2pPr>
      <a:lvl3pPr algn="l" rtl="0" eaLnBrk="1" fontAlgn="base" hangingPunct="1">
        <a:spcBef>
          <a:spcPct val="0"/>
        </a:spcBef>
        <a:spcAft>
          <a:spcPct val="0"/>
        </a:spcAft>
        <a:defRPr sz="2600">
          <a:solidFill>
            <a:srgbClr val="114D97"/>
          </a:solidFill>
          <a:latin typeface="Times New Roman" charset="0"/>
          <a:ea typeface="MS PGothic" panose="020B0600070205080204" pitchFamily="34" charset="-128"/>
          <a:cs typeface="Arial" charset="0"/>
        </a:defRPr>
      </a:lvl3pPr>
      <a:lvl4pPr algn="l" rtl="0" eaLnBrk="1" fontAlgn="base" hangingPunct="1">
        <a:spcBef>
          <a:spcPct val="0"/>
        </a:spcBef>
        <a:spcAft>
          <a:spcPct val="0"/>
        </a:spcAft>
        <a:defRPr sz="2600">
          <a:solidFill>
            <a:srgbClr val="114D97"/>
          </a:solidFill>
          <a:latin typeface="Times New Roman" charset="0"/>
          <a:ea typeface="MS PGothic" panose="020B0600070205080204" pitchFamily="34" charset="-128"/>
          <a:cs typeface="Arial" charset="0"/>
        </a:defRPr>
      </a:lvl4pPr>
      <a:lvl5pPr algn="l" rtl="0" eaLnBrk="1" fontAlgn="base" hangingPunct="1">
        <a:spcBef>
          <a:spcPct val="0"/>
        </a:spcBef>
        <a:spcAft>
          <a:spcPct val="0"/>
        </a:spcAft>
        <a:defRPr sz="2600">
          <a:solidFill>
            <a:srgbClr val="114D97"/>
          </a:solidFill>
          <a:latin typeface="Times New Roman" charset="0"/>
          <a:ea typeface="MS PGothic" panose="020B0600070205080204" pitchFamily="34" charset="-128"/>
          <a:cs typeface="Arial" charset="0"/>
        </a:defRPr>
      </a:lvl5pPr>
      <a:lvl6pPr marL="457200" algn="l" rtl="0" eaLnBrk="1" fontAlgn="base" hangingPunct="1">
        <a:spcBef>
          <a:spcPct val="0"/>
        </a:spcBef>
        <a:spcAft>
          <a:spcPct val="0"/>
        </a:spcAft>
        <a:defRPr sz="3200" b="1">
          <a:solidFill>
            <a:schemeClr val="tx2"/>
          </a:solidFill>
          <a:latin typeface="Arial" charset="0"/>
          <a:ea typeface="Arial" charset="0"/>
          <a:cs typeface="Arial" charset="0"/>
        </a:defRPr>
      </a:lvl6pPr>
      <a:lvl7pPr marL="914400" algn="l" rtl="0" eaLnBrk="1" fontAlgn="base" hangingPunct="1">
        <a:spcBef>
          <a:spcPct val="0"/>
        </a:spcBef>
        <a:spcAft>
          <a:spcPct val="0"/>
        </a:spcAft>
        <a:defRPr sz="3200" b="1">
          <a:solidFill>
            <a:schemeClr val="tx2"/>
          </a:solidFill>
          <a:latin typeface="Arial" charset="0"/>
          <a:ea typeface="Arial" charset="0"/>
          <a:cs typeface="Arial" charset="0"/>
        </a:defRPr>
      </a:lvl7pPr>
      <a:lvl8pPr marL="1371600" algn="l" rtl="0" eaLnBrk="1" fontAlgn="base" hangingPunct="1">
        <a:spcBef>
          <a:spcPct val="0"/>
        </a:spcBef>
        <a:spcAft>
          <a:spcPct val="0"/>
        </a:spcAft>
        <a:defRPr sz="3200" b="1">
          <a:solidFill>
            <a:schemeClr val="tx2"/>
          </a:solidFill>
          <a:latin typeface="Arial" charset="0"/>
          <a:ea typeface="Arial" charset="0"/>
          <a:cs typeface="Arial" charset="0"/>
        </a:defRPr>
      </a:lvl8pPr>
      <a:lvl9pPr marL="1828800" algn="l" rtl="0" eaLnBrk="1" fontAlgn="base" hangingPunct="1">
        <a:spcBef>
          <a:spcPct val="0"/>
        </a:spcBef>
        <a:spcAft>
          <a:spcPct val="0"/>
        </a:spcAft>
        <a:defRPr sz="3200" b="1">
          <a:solidFill>
            <a:schemeClr val="tx2"/>
          </a:solidFill>
          <a:latin typeface="Arial" charset="0"/>
          <a:ea typeface="Arial" charset="0"/>
          <a:cs typeface="Arial" charset="0"/>
        </a:defRPr>
      </a:lvl9pPr>
    </p:titleStyle>
    <p:bodyStyle>
      <a:lvl1pPr marL="342900" indent="-342900" algn="l" rtl="0" eaLnBrk="1" fontAlgn="base" hangingPunct="1">
        <a:spcBef>
          <a:spcPct val="0"/>
        </a:spcBef>
        <a:spcAft>
          <a:spcPts val="1200"/>
        </a:spcAft>
        <a:buFont typeface="Wingdings" panose="05000000000000000000" pitchFamily="2" charset="2"/>
        <a:defRPr sz="1600">
          <a:solidFill>
            <a:schemeClr val="tx1"/>
          </a:solidFill>
          <a:latin typeface="+mn-lt"/>
          <a:ea typeface="MS PGothic" panose="020B0600070205080204" pitchFamily="34" charset="-128"/>
          <a:cs typeface="+mn-cs"/>
        </a:defRPr>
      </a:lvl1pPr>
      <a:lvl2pPr marL="182563" indent="-182563" algn="l" rtl="0" eaLnBrk="1" fontAlgn="base" hangingPunct="1">
        <a:spcBef>
          <a:spcPct val="0"/>
        </a:spcBef>
        <a:spcAft>
          <a:spcPct val="0"/>
        </a:spcAft>
        <a:buFont typeface="Arial" panose="020B0604020202020204" pitchFamily="34" charset="0"/>
        <a:buChar char="•"/>
        <a:defRPr sz="1600">
          <a:solidFill>
            <a:schemeClr val="tx1"/>
          </a:solidFill>
          <a:latin typeface="+mn-lt"/>
          <a:ea typeface="+mn-ea"/>
          <a:cs typeface="+mn-cs"/>
        </a:defRPr>
      </a:lvl2pPr>
      <a:lvl3pPr marL="539750" indent="-182563" algn="l" rtl="0" eaLnBrk="1" fontAlgn="base" hangingPunct="1">
        <a:spcBef>
          <a:spcPct val="20000"/>
        </a:spcBef>
        <a:spcAft>
          <a:spcPct val="0"/>
        </a:spcAft>
        <a:buChar char="•"/>
        <a:defRPr sz="1600">
          <a:solidFill>
            <a:schemeClr val="tx1"/>
          </a:solidFill>
          <a:latin typeface="+mn-lt"/>
          <a:ea typeface="+mn-ea"/>
          <a:cs typeface="+mn-cs"/>
        </a:defRPr>
      </a:lvl3pPr>
      <a:lvl4pPr marL="804863" indent="-265113" algn="l" rtl="0" eaLnBrk="1" fontAlgn="base" hangingPunct="1">
        <a:spcBef>
          <a:spcPct val="20000"/>
        </a:spcBef>
        <a:spcAft>
          <a:spcPct val="0"/>
        </a:spcAft>
        <a:buChar char="–"/>
        <a:defRPr sz="1600">
          <a:solidFill>
            <a:schemeClr val="tx1"/>
          </a:solidFill>
          <a:latin typeface="+mn-lt"/>
          <a:ea typeface="+mn-ea"/>
          <a:cs typeface="+mn-cs"/>
        </a:defRPr>
      </a:lvl4pPr>
      <a:lvl5pPr marL="1079500" indent="-274638" algn="l" rtl="0" eaLnBrk="1" fontAlgn="base" hangingPunct="1">
        <a:spcBef>
          <a:spcPct val="20000"/>
        </a:spcBef>
        <a:spcAft>
          <a:spcPct val="0"/>
        </a:spcAft>
        <a:buChar char="»"/>
        <a:defRPr sz="1600">
          <a:solidFill>
            <a:schemeClr val="tx1"/>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14D97"/>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390525" y="944563"/>
            <a:ext cx="8208963" cy="6111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72000" rIns="91440" bIns="0" numCol="1" anchor="t" anchorCtr="0" compatLnSpc="1">
            <a:prstTxWarp prst="textNoShape">
              <a:avLst/>
            </a:prstTxWarp>
          </a:bodyPr>
          <a:lstStyle/>
          <a:p>
            <a:pPr lvl="0"/>
            <a:r>
              <a:rPr lang="en-US"/>
              <a:t>Click to edit Master title style</a:t>
            </a:r>
            <a:endParaRPr lang="en-AU"/>
          </a:p>
        </p:txBody>
      </p:sp>
      <p:sp>
        <p:nvSpPr>
          <p:cNvPr id="17411" name="Rectangle 3"/>
          <p:cNvSpPr>
            <a:spLocks noGrp="1" noChangeArrowheads="1"/>
          </p:cNvSpPr>
          <p:nvPr>
            <p:ph type="body" idx="1"/>
          </p:nvPr>
        </p:nvSpPr>
        <p:spPr bwMode="auto">
          <a:xfrm>
            <a:off x="395288" y="1663700"/>
            <a:ext cx="8248650" cy="4321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029" name="Rectangle 5"/>
          <p:cNvSpPr>
            <a:spLocks noGrp="1" noChangeArrowheads="1"/>
          </p:cNvSpPr>
          <p:nvPr>
            <p:ph type="ftr" sz="quarter" idx="3"/>
          </p:nvPr>
        </p:nvSpPr>
        <p:spPr bwMode="auto">
          <a:xfrm>
            <a:off x="395288" y="6542088"/>
            <a:ext cx="4537075" cy="144462"/>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a:spcBef>
                <a:spcPct val="0"/>
              </a:spcBef>
              <a:defRPr sz="900" b="0" i="1">
                <a:solidFill>
                  <a:schemeClr val="accent6"/>
                </a:solidFill>
                <a:latin typeface="Times New Roman" panose="02020603050405020304" pitchFamily="18" charset="0"/>
                <a:ea typeface="+mn-ea"/>
                <a:cs typeface="Times New Roman" panose="02020603050405020304" pitchFamily="18" charset="0"/>
              </a:defRPr>
            </a:lvl1pPr>
          </a:lstStyle>
          <a:p>
            <a:pPr>
              <a:defRPr/>
            </a:pPr>
            <a:r>
              <a:rPr lang="en-AU" altLang="en-US"/>
              <a:t>Presentation title</a:t>
            </a:r>
          </a:p>
        </p:txBody>
      </p:sp>
      <p:sp>
        <p:nvSpPr>
          <p:cNvPr id="1030" name="Rectangle 6"/>
          <p:cNvSpPr>
            <a:spLocks noGrp="1" noChangeArrowheads="1"/>
          </p:cNvSpPr>
          <p:nvPr>
            <p:ph type="sldNum" sz="quarter" idx="4"/>
          </p:nvPr>
        </p:nvSpPr>
        <p:spPr bwMode="auto">
          <a:xfrm>
            <a:off x="8675688" y="6542088"/>
            <a:ext cx="144462" cy="12223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900" b="1">
                <a:solidFill>
                  <a:srgbClr val="DBDBDB"/>
                </a:solidFill>
                <a:latin typeface="Times New Roman" panose="02020603050405020304" pitchFamily="18" charset="0"/>
                <a:cs typeface="Times New Roman" panose="02020603050405020304" pitchFamily="18" charset="0"/>
              </a:defRPr>
            </a:lvl1pPr>
          </a:lstStyle>
          <a:p>
            <a:fld id="{6E7EA32D-D31C-4092-9588-602F050690CF}" type="slidenum">
              <a:rPr lang="en-AU"/>
              <a:pPr/>
              <a:t>‹#›</a:t>
            </a:fld>
            <a:endParaRPr lang="en-AU"/>
          </a:p>
        </p:txBody>
      </p:sp>
      <p:cxnSp>
        <p:nvCxnSpPr>
          <p:cNvPr id="13" name="Straight Connector 12"/>
          <p:cNvCxnSpPr/>
          <p:nvPr/>
        </p:nvCxnSpPr>
        <p:spPr>
          <a:xfrm>
            <a:off x="395288" y="908050"/>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17416" name="Picture 2" descr="S:\Buseco-MaRG\Comms\Monash Business School Project\Visual identity\Logos\Logo Artworks Master\CMYK\Mono\MBS_Logo_Artwork_Primary_Whit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975" y="361950"/>
            <a:ext cx="860425" cy="3635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99" r:id="rId1"/>
    <p:sldLayoutId id="2147484100" r:id="rId2"/>
  </p:sldLayoutIdLst>
  <p:hf hdr="0" ftr="0" dt="0"/>
  <p:txStyles>
    <p:titleStyle>
      <a:lvl1pPr algn="l" rtl="0" eaLnBrk="0" fontAlgn="base" hangingPunct="0">
        <a:spcBef>
          <a:spcPct val="0"/>
        </a:spcBef>
        <a:spcAft>
          <a:spcPct val="0"/>
        </a:spcAft>
        <a:defRPr sz="2400">
          <a:solidFill>
            <a:srgbClr val="DBDBDB"/>
          </a:solidFill>
          <a:latin typeface="+mj-lt"/>
          <a:ea typeface="MS PGothic" panose="020B0600070205080204" pitchFamily="34" charset="-128"/>
          <a:cs typeface="+mj-cs"/>
        </a:defRPr>
      </a:lvl1pPr>
      <a:lvl2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2pPr>
      <a:lvl3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3pPr>
      <a:lvl4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4pPr>
      <a:lvl5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5pPr>
      <a:lvl6pPr marL="457200" algn="l" rtl="0" eaLnBrk="1" fontAlgn="base" hangingPunct="1">
        <a:spcBef>
          <a:spcPct val="0"/>
        </a:spcBef>
        <a:spcAft>
          <a:spcPct val="0"/>
        </a:spcAft>
        <a:defRPr sz="3200" b="1">
          <a:solidFill>
            <a:schemeClr val="tx2"/>
          </a:solidFill>
          <a:latin typeface="Arial" charset="0"/>
          <a:ea typeface="Arial" charset="0"/>
          <a:cs typeface="Arial" charset="0"/>
        </a:defRPr>
      </a:lvl6pPr>
      <a:lvl7pPr marL="914400" algn="l" rtl="0" eaLnBrk="1" fontAlgn="base" hangingPunct="1">
        <a:spcBef>
          <a:spcPct val="0"/>
        </a:spcBef>
        <a:spcAft>
          <a:spcPct val="0"/>
        </a:spcAft>
        <a:defRPr sz="3200" b="1">
          <a:solidFill>
            <a:schemeClr val="tx2"/>
          </a:solidFill>
          <a:latin typeface="Arial" charset="0"/>
          <a:ea typeface="Arial" charset="0"/>
          <a:cs typeface="Arial" charset="0"/>
        </a:defRPr>
      </a:lvl7pPr>
      <a:lvl8pPr marL="1371600" algn="l" rtl="0" eaLnBrk="1" fontAlgn="base" hangingPunct="1">
        <a:spcBef>
          <a:spcPct val="0"/>
        </a:spcBef>
        <a:spcAft>
          <a:spcPct val="0"/>
        </a:spcAft>
        <a:defRPr sz="3200" b="1">
          <a:solidFill>
            <a:schemeClr val="tx2"/>
          </a:solidFill>
          <a:latin typeface="Arial" charset="0"/>
          <a:ea typeface="Arial" charset="0"/>
          <a:cs typeface="Arial" charset="0"/>
        </a:defRPr>
      </a:lvl8pPr>
      <a:lvl9pPr marL="1828800" algn="l" rtl="0" eaLnBrk="1" fontAlgn="base" hangingPunct="1">
        <a:spcBef>
          <a:spcPct val="0"/>
        </a:spcBef>
        <a:spcAft>
          <a:spcPct val="0"/>
        </a:spcAft>
        <a:defRPr sz="3200" b="1">
          <a:solidFill>
            <a:schemeClr val="tx2"/>
          </a:solidFill>
          <a:latin typeface="Arial" charset="0"/>
          <a:ea typeface="Arial" charset="0"/>
          <a:cs typeface="Arial" charset="0"/>
        </a:defRPr>
      </a:lvl9pPr>
    </p:titleStyle>
    <p:bodyStyle>
      <a:lvl1pPr marL="342900" indent="-342900" algn="l" rtl="0" eaLnBrk="0" fontAlgn="base" hangingPunct="0">
        <a:spcBef>
          <a:spcPct val="0"/>
        </a:spcBef>
        <a:spcAft>
          <a:spcPts val="1200"/>
        </a:spcAft>
        <a:buFont typeface="Wingdings" panose="05000000000000000000" pitchFamily="2" charset="2"/>
        <a:defRPr sz="1600">
          <a:solidFill>
            <a:srgbClr val="DBDBDB"/>
          </a:solidFill>
          <a:latin typeface="+mn-lt"/>
          <a:ea typeface="MS PGothic" panose="020B0600070205080204" pitchFamily="34" charset="-128"/>
          <a:cs typeface="+mn-cs"/>
        </a:defRPr>
      </a:lvl1pPr>
      <a:lvl2pPr marL="182563" indent="-182563" algn="l" rtl="0" eaLnBrk="0" fontAlgn="base" hangingPunct="0">
        <a:spcBef>
          <a:spcPct val="0"/>
        </a:spcBef>
        <a:spcAft>
          <a:spcPct val="0"/>
        </a:spcAft>
        <a:buFont typeface="Arial" panose="020B0604020202020204" pitchFamily="34" charset="0"/>
        <a:buChar char="•"/>
        <a:defRPr sz="1600">
          <a:solidFill>
            <a:srgbClr val="DBDBDB"/>
          </a:solidFill>
          <a:latin typeface="+mn-lt"/>
          <a:ea typeface="+mn-ea"/>
          <a:cs typeface="+mn-cs"/>
        </a:defRPr>
      </a:lvl2pPr>
      <a:lvl3pPr marL="539750" indent="-182563" algn="l" rtl="0" eaLnBrk="0" fontAlgn="base" hangingPunct="0">
        <a:spcBef>
          <a:spcPct val="20000"/>
        </a:spcBef>
        <a:spcAft>
          <a:spcPct val="0"/>
        </a:spcAft>
        <a:buChar char="•"/>
        <a:defRPr sz="1600">
          <a:solidFill>
            <a:srgbClr val="DBDBDB"/>
          </a:solidFill>
          <a:latin typeface="+mn-lt"/>
          <a:ea typeface="+mn-ea"/>
          <a:cs typeface="+mn-cs"/>
        </a:defRPr>
      </a:lvl3pPr>
      <a:lvl4pPr marL="804863" indent="-265113" algn="l" rtl="0" eaLnBrk="0" fontAlgn="base" hangingPunct="0">
        <a:spcBef>
          <a:spcPct val="20000"/>
        </a:spcBef>
        <a:spcAft>
          <a:spcPct val="0"/>
        </a:spcAft>
        <a:buChar char="–"/>
        <a:defRPr sz="1600">
          <a:solidFill>
            <a:srgbClr val="DBDBDB"/>
          </a:solidFill>
          <a:latin typeface="+mn-lt"/>
          <a:ea typeface="+mn-ea"/>
          <a:cs typeface="+mn-cs"/>
        </a:defRPr>
      </a:lvl4pPr>
      <a:lvl5pPr marL="1079500" indent="-274638" algn="l" rtl="0" eaLnBrk="0" fontAlgn="base" hangingPunct="0">
        <a:spcBef>
          <a:spcPct val="20000"/>
        </a:spcBef>
        <a:spcAft>
          <a:spcPct val="0"/>
        </a:spcAft>
        <a:buChar char="»"/>
        <a:defRPr sz="1600">
          <a:solidFill>
            <a:srgbClr val="DBDBDB"/>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bwMode="auto">
          <a:xfrm>
            <a:off x="390525" y="944563"/>
            <a:ext cx="8208963" cy="6111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72000" rIns="91440" bIns="0" numCol="1" anchor="t" anchorCtr="0" compatLnSpc="1">
            <a:prstTxWarp prst="textNoShape">
              <a:avLst/>
            </a:prstTxWarp>
          </a:bodyPr>
          <a:lstStyle/>
          <a:p>
            <a:pPr lvl="0"/>
            <a:r>
              <a:rPr lang="en-US"/>
              <a:t>Click to edit Master title style</a:t>
            </a:r>
            <a:endParaRPr lang="en-AU"/>
          </a:p>
        </p:txBody>
      </p:sp>
      <p:sp>
        <p:nvSpPr>
          <p:cNvPr id="20483" name="Rectangle 3"/>
          <p:cNvSpPr>
            <a:spLocks noGrp="1" noChangeArrowheads="1"/>
          </p:cNvSpPr>
          <p:nvPr>
            <p:ph type="body" idx="1"/>
          </p:nvPr>
        </p:nvSpPr>
        <p:spPr bwMode="auto">
          <a:xfrm>
            <a:off x="395288" y="1663700"/>
            <a:ext cx="8248650" cy="4321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029" name="Rectangle 5"/>
          <p:cNvSpPr>
            <a:spLocks noGrp="1" noChangeArrowheads="1"/>
          </p:cNvSpPr>
          <p:nvPr>
            <p:ph type="ftr" sz="quarter" idx="3"/>
          </p:nvPr>
        </p:nvSpPr>
        <p:spPr bwMode="auto">
          <a:xfrm>
            <a:off x="395288" y="6542088"/>
            <a:ext cx="4537075" cy="144462"/>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a:spcBef>
                <a:spcPct val="0"/>
              </a:spcBef>
              <a:defRPr sz="900" b="0" i="1">
                <a:solidFill>
                  <a:schemeClr val="accent6"/>
                </a:solidFill>
                <a:latin typeface="Times New Roman" panose="02020603050405020304" pitchFamily="18" charset="0"/>
                <a:ea typeface="+mn-ea"/>
                <a:cs typeface="Times New Roman" panose="02020603050405020304" pitchFamily="18" charset="0"/>
              </a:defRPr>
            </a:lvl1pPr>
          </a:lstStyle>
          <a:p>
            <a:pPr>
              <a:defRPr/>
            </a:pPr>
            <a:r>
              <a:rPr lang="en-AU" altLang="en-US"/>
              <a:t>Presentation title</a:t>
            </a:r>
            <a:endParaRPr lang="en-AU" altLang="en-US" dirty="0"/>
          </a:p>
        </p:txBody>
      </p:sp>
      <p:sp>
        <p:nvSpPr>
          <p:cNvPr id="1030" name="Rectangle 6"/>
          <p:cNvSpPr>
            <a:spLocks noGrp="1" noChangeArrowheads="1"/>
          </p:cNvSpPr>
          <p:nvPr>
            <p:ph type="sldNum" sz="quarter" idx="4"/>
          </p:nvPr>
        </p:nvSpPr>
        <p:spPr bwMode="auto">
          <a:xfrm>
            <a:off x="8675688" y="6542088"/>
            <a:ext cx="144462" cy="12223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900" b="1">
                <a:solidFill>
                  <a:srgbClr val="DBDBDB"/>
                </a:solidFill>
                <a:latin typeface="Times New Roman" panose="02020603050405020304" pitchFamily="18" charset="0"/>
                <a:cs typeface="Times New Roman" panose="02020603050405020304" pitchFamily="18" charset="0"/>
              </a:defRPr>
            </a:lvl1pPr>
          </a:lstStyle>
          <a:p>
            <a:fld id="{0104122E-9030-4982-9664-C8E469FC66B5}" type="slidenum">
              <a:rPr lang="en-AU"/>
              <a:pPr/>
              <a:t>‹#›</a:t>
            </a:fld>
            <a:endParaRPr lang="en-AU"/>
          </a:p>
        </p:txBody>
      </p:sp>
      <p:cxnSp>
        <p:nvCxnSpPr>
          <p:cNvPr id="13" name="Straight Connector 12"/>
          <p:cNvCxnSpPr/>
          <p:nvPr/>
        </p:nvCxnSpPr>
        <p:spPr>
          <a:xfrm>
            <a:off x="395288" y="908050"/>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20488" name="Picture 2" descr="S:\Buseco-MaRG\Comms\Monash Business School Project\Visual identity\Logos\Logo Artworks Master\CMYK\Mono\MBS_Logo_Artwork_Primary_Whit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975" y="361950"/>
            <a:ext cx="860425" cy="3635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01" r:id="rId1"/>
    <p:sldLayoutId id="2147484102" r:id="rId2"/>
  </p:sldLayoutIdLst>
  <p:hf hdr="0" ftr="0" dt="0"/>
  <p:txStyles>
    <p:titleStyle>
      <a:lvl1pPr algn="l" rtl="0" eaLnBrk="0" fontAlgn="base" hangingPunct="0">
        <a:spcBef>
          <a:spcPct val="0"/>
        </a:spcBef>
        <a:spcAft>
          <a:spcPct val="0"/>
        </a:spcAft>
        <a:defRPr sz="2400">
          <a:solidFill>
            <a:srgbClr val="DBDBDB"/>
          </a:solidFill>
          <a:latin typeface="+mj-lt"/>
          <a:ea typeface="MS PGothic" panose="020B0600070205080204" pitchFamily="34" charset="-128"/>
          <a:cs typeface="+mj-cs"/>
        </a:defRPr>
      </a:lvl1pPr>
      <a:lvl2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2pPr>
      <a:lvl3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3pPr>
      <a:lvl4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4pPr>
      <a:lvl5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5pPr>
      <a:lvl6pPr marL="457200" algn="l" rtl="0" eaLnBrk="1" fontAlgn="base" hangingPunct="1">
        <a:spcBef>
          <a:spcPct val="0"/>
        </a:spcBef>
        <a:spcAft>
          <a:spcPct val="0"/>
        </a:spcAft>
        <a:defRPr sz="3200" b="1">
          <a:solidFill>
            <a:schemeClr val="tx2"/>
          </a:solidFill>
          <a:latin typeface="Arial" charset="0"/>
          <a:ea typeface="Arial" charset="0"/>
          <a:cs typeface="Arial" charset="0"/>
        </a:defRPr>
      </a:lvl6pPr>
      <a:lvl7pPr marL="914400" algn="l" rtl="0" eaLnBrk="1" fontAlgn="base" hangingPunct="1">
        <a:spcBef>
          <a:spcPct val="0"/>
        </a:spcBef>
        <a:spcAft>
          <a:spcPct val="0"/>
        </a:spcAft>
        <a:defRPr sz="3200" b="1">
          <a:solidFill>
            <a:schemeClr val="tx2"/>
          </a:solidFill>
          <a:latin typeface="Arial" charset="0"/>
          <a:ea typeface="Arial" charset="0"/>
          <a:cs typeface="Arial" charset="0"/>
        </a:defRPr>
      </a:lvl7pPr>
      <a:lvl8pPr marL="1371600" algn="l" rtl="0" eaLnBrk="1" fontAlgn="base" hangingPunct="1">
        <a:spcBef>
          <a:spcPct val="0"/>
        </a:spcBef>
        <a:spcAft>
          <a:spcPct val="0"/>
        </a:spcAft>
        <a:defRPr sz="3200" b="1">
          <a:solidFill>
            <a:schemeClr val="tx2"/>
          </a:solidFill>
          <a:latin typeface="Arial" charset="0"/>
          <a:ea typeface="Arial" charset="0"/>
          <a:cs typeface="Arial" charset="0"/>
        </a:defRPr>
      </a:lvl8pPr>
      <a:lvl9pPr marL="1828800" algn="l" rtl="0" eaLnBrk="1" fontAlgn="base" hangingPunct="1">
        <a:spcBef>
          <a:spcPct val="0"/>
        </a:spcBef>
        <a:spcAft>
          <a:spcPct val="0"/>
        </a:spcAft>
        <a:defRPr sz="3200" b="1">
          <a:solidFill>
            <a:schemeClr val="tx2"/>
          </a:solidFill>
          <a:latin typeface="Arial" charset="0"/>
          <a:ea typeface="Arial" charset="0"/>
          <a:cs typeface="Arial" charset="0"/>
        </a:defRPr>
      </a:lvl9pPr>
    </p:titleStyle>
    <p:bodyStyle>
      <a:lvl1pPr marL="342900" indent="-342900" algn="l" rtl="0" eaLnBrk="0" fontAlgn="base" hangingPunct="0">
        <a:spcBef>
          <a:spcPct val="0"/>
        </a:spcBef>
        <a:spcAft>
          <a:spcPts val="1200"/>
        </a:spcAft>
        <a:buFont typeface="Wingdings" panose="05000000000000000000" pitchFamily="2" charset="2"/>
        <a:defRPr sz="1600">
          <a:solidFill>
            <a:srgbClr val="DBDBDB"/>
          </a:solidFill>
          <a:latin typeface="+mn-lt"/>
          <a:ea typeface="MS PGothic" panose="020B0600070205080204" pitchFamily="34" charset="-128"/>
          <a:cs typeface="+mn-cs"/>
        </a:defRPr>
      </a:lvl1pPr>
      <a:lvl2pPr marL="182563" indent="-182563" algn="l" rtl="0" eaLnBrk="0" fontAlgn="base" hangingPunct="0">
        <a:spcBef>
          <a:spcPct val="0"/>
        </a:spcBef>
        <a:spcAft>
          <a:spcPct val="0"/>
        </a:spcAft>
        <a:buFont typeface="Arial" panose="020B0604020202020204" pitchFamily="34" charset="0"/>
        <a:buChar char="•"/>
        <a:defRPr sz="1600">
          <a:solidFill>
            <a:srgbClr val="DBDBDB"/>
          </a:solidFill>
          <a:latin typeface="+mn-lt"/>
          <a:ea typeface="+mn-ea"/>
          <a:cs typeface="+mn-cs"/>
        </a:defRPr>
      </a:lvl2pPr>
      <a:lvl3pPr marL="539750" indent="-182563" algn="l" rtl="0" eaLnBrk="0" fontAlgn="base" hangingPunct="0">
        <a:spcBef>
          <a:spcPct val="20000"/>
        </a:spcBef>
        <a:spcAft>
          <a:spcPct val="0"/>
        </a:spcAft>
        <a:buChar char="•"/>
        <a:defRPr sz="1600">
          <a:solidFill>
            <a:srgbClr val="DBDBDB"/>
          </a:solidFill>
          <a:latin typeface="+mn-lt"/>
          <a:ea typeface="+mn-ea"/>
          <a:cs typeface="+mn-cs"/>
        </a:defRPr>
      </a:lvl3pPr>
      <a:lvl4pPr marL="804863" indent="-265113" algn="l" rtl="0" eaLnBrk="0" fontAlgn="base" hangingPunct="0">
        <a:spcBef>
          <a:spcPct val="20000"/>
        </a:spcBef>
        <a:spcAft>
          <a:spcPct val="0"/>
        </a:spcAft>
        <a:buChar char="–"/>
        <a:defRPr sz="1600">
          <a:solidFill>
            <a:srgbClr val="DBDBDB"/>
          </a:solidFill>
          <a:latin typeface="+mn-lt"/>
          <a:ea typeface="+mn-ea"/>
          <a:cs typeface="+mn-cs"/>
        </a:defRPr>
      </a:lvl4pPr>
      <a:lvl5pPr marL="1079500" indent="-274638" algn="l" rtl="0" eaLnBrk="0" fontAlgn="base" hangingPunct="0">
        <a:spcBef>
          <a:spcPct val="20000"/>
        </a:spcBef>
        <a:spcAft>
          <a:spcPct val="0"/>
        </a:spcAft>
        <a:buChar char="»"/>
        <a:defRPr sz="1600">
          <a:solidFill>
            <a:srgbClr val="DBDBDB"/>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390525" y="944563"/>
            <a:ext cx="8208963" cy="6111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72000" rIns="91440" bIns="0" numCol="1" anchor="t" anchorCtr="0" compatLnSpc="1">
            <a:prstTxWarp prst="textNoShape">
              <a:avLst/>
            </a:prstTxWarp>
          </a:bodyPr>
          <a:lstStyle/>
          <a:p>
            <a:pPr lvl="0"/>
            <a:r>
              <a:rPr lang="en-US"/>
              <a:t>Click to edit Master title style</a:t>
            </a:r>
            <a:endParaRPr lang="en-AU"/>
          </a:p>
        </p:txBody>
      </p:sp>
      <p:sp>
        <p:nvSpPr>
          <p:cNvPr id="23555" name="Rectangle 3"/>
          <p:cNvSpPr>
            <a:spLocks noGrp="1" noChangeArrowheads="1"/>
          </p:cNvSpPr>
          <p:nvPr>
            <p:ph type="body" idx="1"/>
          </p:nvPr>
        </p:nvSpPr>
        <p:spPr bwMode="auto">
          <a:xfrm>
            <a:off x="395288" y="1663700"/>
            <a:ext cx="8248650" cy="4321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029" name="Rectangle 5"/>
          <p:cNvSpPr>
            <a:spLocks noGrp="1" noChangeArrowheads="1"/>
          </p:cNvSpPr>
          <p:nvPr>
            <p:ph type="ftr" sz="quarter" idx="3"/>
          </p:nvPr>
        </p:nvSpPr>
        <p:spPr bwMode="auto">
          <a:xfrm>
            <a:off x="395288" y="6542088"/>
            <a:ext cx="4537075" cy="144462"/>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a:spcBef>
                <a:spcPct val="0"/>
              </a:spcBef>
              <a:defRPr sz="900" b="0" i="1">
                <a:solidFill>
                  <a:schemeClr val="accent6"/>
                </a:solidFill>
                <a:latin typeface="Times New Roman" panose="02020603050405020304" pitchFamily="18" charset="0"/>
                <a:ea typeface="+mn-ea"/>
                <a:cs typeface="Times New Roman" panose="02020603050405020304" pitchFamily="18" charset="0"/>
              </a:defRPr>
            </a:lvl1pPr>
          </a:lstStyle>
          <a:p>
            <a:pPr>
              <a:defRPr/>
            </a:pPr>
            <a:r>
              <a:rPr lang="en-AU" altLang="en-US"/>
              <a:t>Presentation title</a:t>
            </a:r>
          </a:p>
        </p:txBody>
      </p:sp>
      <p:sp>
        <p:nvSpPr>
          <p:cNvPr id="1030" name="Rectangle 6"/>
          <p:cNvSpPr>
            <a:spLocks noGrp="1" noChangeArrowheads="1"/>
          </p:cNvSpPr>
          <p:nvPr>
            <p:ph type="sldNum" sz="quarter" idx="4"/>
          </p:nvPr>
        </p:nvSpPr>
        <p:spPr bwMode="auto">
          <a:xfrm>
            <a:off x="8675688" y="6542088"/>
            <a:ext cx="144462" cy="12223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900" b="1">
                <a:solidFill>
                  <a:srgbClr val="DBDBDB"/>
                </a:solidFill>
                <a:latin typeface="Times New Roman" panose="02020603050405020304" pitchFamily="18" charset="0"/>
                <a:cs typeface="Times New Roman" panose="02020603050405020304" pitchFamily="18" charset="0"/>
              </a:defRPr>
            </a:lvl1pPr>
          </a:lstStyle>
          <a:p>
            <a:fld id="{A029C53A-801A-408F-92C0-A3DA673D0EB3}" type="slidenum">
              <a:rPr lang="en-AU"/>
              <a:pPr/>
              <a:t>‹#›</a:t>
            </a:fld>
            <a:endParaRPr lang="en-AU"/>
          </a:p>
        </p:txBody>
      </p:sp>
      <p:cxnSp>
        <p:nvCxnSpPr>
          <p:cNvPr id="13" name="Straight Connector 12"/>
          <p:cNvCxnSpPr/>
          <p:nvPr/>
        </p:nvCxnSpPr>
        <p:spPr>
          <a:xfrm>
            <a:off x="395288" y="908050"/>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23560" name="Picture 2" descr="S:\Buseco-MaRG\Comms\Monash Business School Project\Visual identity\Logos\Logo Artworks Master\CMYK\Mono\MBS_Logo_Artwork_Primary_Whit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975" y="361950"/>
            <a:ext cx="860425" cy="3635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03" r:id="rId1"/>
    <p:sldLayoutId id="2147484104" r:id="rId2"/>
  </p:sldLayoutIdLst>
  <p:hf hdr="0" ftr="0" dt="0"/>
  <p:txStyles>
    <p:titleStyle>
      <a:lvl1pPr algn="l" rtl="0" eaLnBrk="0" fontAlgn="base" hangingPunct="0">
        <a:spcBef>
          <a:spcPct val="0"/>
        </a:spcBef>
        <a:spcAft>
          <a:spcPct val="0"/>
        </a:spcAft>
        <a:defRPr sz="2400">
          <a:solidFill>
            <a:srgbClr val="DBDBDB"/>
          </a:solidFill>
          <a:latin typeface="+mj-lt"/>
          <a:ea typeface="MS PGothic" panose="020B0600070205080204" pitchFamily="34" charset="-128"/>
          <a:cs typeface="+mj-cs"/>
        </a:defRPr>
      </a:lvl1pPr>
      <a:lvl2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2pPr>
      <a:lvl3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3pPr>
      <a:lvl4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4pPr>
      <a:lvl5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5pPr>
      <a:lvl6pPr marL="457200" algn="l" rtl="0" eaLnBrk="1" fontAlgn="base" hangingPunct="1">
        <a:spcBef>
          <a:spcPct val="0"/>
        </a:spcBef>
        <a:spcAft>
          <a:spcPct val="0"/>
        </a:spcAft>
        <a:defRPr sz="3200" b="1">
          <a:solidFill>
            <a:schemeClr val="tx2"/>
          </a:solidFill>
          <a:latin typeface="Arial" charset="0"/>
          <a:ea typeface="Arial" charset="0"/>
          <a:cs typeface="Arial" charset="0"/>
        </a:defRPr>
      </a:lvl6pPr>
      <a:lvl7pPr marL="914400" algn="l" rtl="0" eaLnBrk="1" fontAlgn="base" hangingPunct="1">
        <a:spcBef>
          <a:spcPct val="0"/>
        </a:spcBef>
        <a:spcAft>
          <a:spcPct val="0"/>
        </a:spcAft>
        <a:defRPr sz="3200" b="1">
          <a:solidFill>
            <a:schemeClr val="tx2"/>
          </a:solidFill>
          <a:latin typeface="Arial" charset="0"/>
          <a:ea typeface="Arial" charset="0"/>
          <a:cs typeface="Arial" charset="0"/>
        </a:defRPr>
      </a:lvl7pPr>
      <a:lvl8pPr marL="1371600" algn="l" rtl="0" eaLnBrk="1" fontAlgn="base" hangingPunct="1">
        <a:spcBef>
          <a:spcPct val="0"/>
        </a:spcBef>
        <a:spcAft>
          <a:spcPct val="0"/>
        </a:spcAft>
        <a:defRPr sz="3200" b="1">
          <a:solidFill>
            <a:schemeClr val="tx2"/>
          </a:solidFill>
          <a:latin typeface="Arial" charset="0"/>
          <a:ea typeface="Arial" charset="0"/>
          <a:cs typeface="Arial" charset="0"/>
        </a:defRPr>
      </a:lvl8pPr>
      <a:lvl9pPr marL="1828800" algn="l" rtl="0" eaLnBrk="1" fontAlgn="base" hangingPunct="1">
        <a:spcBef>
          <a:spcPct val="0"/>
        </a:spcBef>
        <a:spcAft>
          <a:spcPct val="0"/>
        </a:spcAft>
        <a:defRPr sz="3200" b="1">
          <a:solidFill>
            <a:schemeClr val="tx2"/>
          </a:solidFill>
          <a:latin typeface="Arial" charset="0"/>
          <a:ea typeface="Arial" charset="0"/>
          <a:cs typeface="Arial" charset="0"/>
        </a:defRPr>
      </a:lvl9pPr>
    </p:titleStyle>
    <p:bodyStyle>
      <a:lvl1pPr marL="342900" indent="-342900" algn="l" rtl="0" eaLnBrk="0" fontAlgn="base" hangingPunct="0">
        <a:spcBef>
          <a:spcPct val="0"/>
        </a:spcBef>
        <a:spcAft>
          <a:spcPts val="1200"/>
        </a:spcAft>
        <a:buFont typeface="Wingdings" panose="05000000000000000000" pitchFamily="2" charset="2"/>
        <a:defRPr sz="1600">
          <a:solidFill>
            <a:srgbClr val="DBDBDB"/>
          </a:solidFill>
          <a:latin typeface="+mn-lt"/>
          <a:ea typeface="MS PGothic" panose="020B0600070205080204" pitchFamily="34" charset="-128"/>
          <a:cs typeface="+mn-cs"/>
        </a:defRPr>
      </a:lvl1pPr>
      <a:lvl2pPr marL="182563" indent="-182563" algn="l" rtl="0" eaLnBrk="0" fontAlgn="base" hangingPunct="0">
        <a:spcBef>
          <a:spcPct val="0"/>
        </a:spcBef>
        <a:spcAft>
          <a:spcPct val="0"/>
        </a:spcAft>
        <a:buFont typeface="Arial" panose="020B0604020202020204" pitchFamily="34" charset="0"/>
        <a:buChar char="•"/>
        <a:defRPr sz="1600">
          <a:solidFill>
            <a:srgbClr val="DBDBDB"/>
          </a:solidFill>
          <a:latin typeface="+mn-lt"/>
          <a:ea typeface="+mn-ea"/>
          <a:cs typeface="+mn-cs"/>
        </a:defRPr>
      </a:lvl2pPr>
      <a:lvl3pPr marL="539750" indent="-182563" algn="l" rtl="0" eaLnBrk="0" fontAlgn="base" hangingPunct="0">
        <a:spcBef>
          <a:spcPct val="20000"/>
        </a:spcBef>
        <a:spcAft>
          <a:spcPct val="0"/>
        </a:spcAft>
        <a:buChar char="•"/>
        <a:defRPr sz="1600">
          <a:solidFill>
            <a:srgbClr val="DBDBDB"/>
          </a:solidFill>
          <a:latin typeface="+mn-lt"/>
          <a:ea typeface="+mn-ea"/>
          <a:cs typeface="+mn-cs"/>
        </a:defRPr>
      </a:lvl3pPr>
      <a:lvl4pPr marL="804863" indent="-265113" algn="l" rtl="0" eaLnBrk="0" fontAlgn="base" hangingPunct="0">
        <a:spcBef>
          <a:spcPct val="20000"/>
        </a:spcBef>
        <a:spcAft>
          <a:spcPct val="0"/>
        </a:spcAft>
        <a:buChar char="–"/>
        <a:defRPr sz="1600">
          <a:solidFill>
            <a:srgbClr val="DBDBDB"/>
          </a:solidFill>
          <a:latin typeface="+mn-lt"/>
          <a:ea typeface="+mn-ea"/>
          <a:cs typeface="+mn-cs"/>
        </a:defRPr>
      </a:lvl4pPr>
      <a:lvl5pPr marL="1079500" indent="-274638" algn="l" rtl="0" eaLnBrk="0" fontAlgn="base" hangingPunct="0">
        <a:spcBef>
          <a:spcPct val="20000"/>
        </a:spcBef>
        <a:spcAft>
          <a:spcPct val="0"/>
        </a:spcAft>
        <a:buChar char="»"/>
        <a:defRPr sz="1600">
          <a:solidFill>
            <a:srgbClr val="DBDBDB"/>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bwMode="auto">
          <a:xfrm>
            <a:off x="323850" y="333375"/>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AU"/>
              <a:t>Click to edit Master title style</a:t>
            </a:r>
          </a:p>
        </p:txBody>
      </p:sp>
      <p:sp>
        <p:nvSpPr>
          <p:cNvPr id="266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p>
        </p:txBody>
      </p:sp>
      <p:sp>
        <p:nvSpPr>
          <p:cNvPr id="7" name="Rectangle 5"/>
          <p:cNvSpPr>
            <a:spLocks noGrp="1" noChangeArrowheads="1"/>
          </p:cNvSpPr>
          <p:nvPr>
            <p:ph type="ftr" sz="quarter" idx="3"/>
          </p:nvPr>
        </p:nvSpPr>
        <p:spPr bwMode="auto">
          <a:xfrm>
            <a:off x="395288" y="6542088"/>
            <a:ext cx="4537075" cy="144462"/>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a:spcBef>
                <a:spcPct val="0"/>
              </a:spcBef>
              <a:defRPr sz="900" b="0" i="1">
                <a:latin typeface="Times New Roman" panose="02020603050405020304" pitchFamily="18" charset="0"/>
                <a:ea typeface="+mn-ea"/>
                <a:cs typeface="Times New Roman" panose="02020603050405020304" pitchFamily="18" charset="0"/>
              </a:defRPr>
            </a:lvl1pPr>
          </a:lstStyle>
          <a:p>
            <a:pPr>
              <a:defRPr/>
            </a:pPr>
            <a:r>
              <a:rPr lang="en-AU" altLang="en-US"/>
              <a:t>Presentation title</a:t>
            </a:r>
          </a:p>
        </p:txBody>
      </p:sp>
      <p:sp>
        <p:nvSpPr>
          <p:cNvPr id="8" name="Rectangle 6"/>
          <p:cNvSpPr>
            <a:spLocks noGrp="1" noChangeArrowheads="1"/>
          </p:cNvSpPr>
          <p:nvPr>
            <p:ph type="sldNum" sz="quarter" idx="4"/>
          </p:nvPr>
        </p:nvSpPr>
        <p:spPr bwMode="auto">
          <a:xfrm>
            <a:off x="8675688" y="6542088"/>
            <a:ext cx="144462" cy="12223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900" b="1">
                <a:solidFill>
                  <a:schemeClr val="tx2"/>
                </a:solidFill>
                <a:latin typeface="Times New Roman" panose="02020603050405020304" pitchFamily="18" charset="0"/>
                <a:cs typeface="Times New Roman" panose="02020603050405020304" pitchFamily="18" charset="0"/>
              </a:defRPr>
            </a:lvl1pPr>
          </a:lstStyle>
          <a:p>
            <a:fld id="{4AE5B922-BF2D-4658-8CF3-8AEE43193124}" type="slidenum">
              <a:rPr lang="en-AU"/>
              <a:pPr/>
              <a:t>‹#›</a:t>
            </a:fld>
            <a:endParaRPr lang="en-AU"/>
          </a:p>
        </p:txBody>
      </p:sp>
      <p:cxnSp>
        <p:nvCxnSpPr>
          <p:cNvPr id="9" name="Straight Connector 8"/>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4094" r:id="rId1"/>
  </p:sldLayoutIdLst>
  <p:hf hdr="0" ftr="0" dt="0"/>
  <p:txStyles>
    <p:title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mj-cs"/>
        </a:defRPr>
      </a:lvl1pPr>
      <a:lvl2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Arial" charset="0"/>
        </a:defRPr>
      </a:lvl2pPr>
      <a:lvl3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Arial" charset="0"/>
        </a:defRPr>
      </a:lvl3pPr>
      <a:lvl4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Arial" charset="0"/>
        </a:defRPr>
      </a:lvl4pPr>
      <a:lvl5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Arial" charset="0"/>
        </a:defRPr>
      </a:lvl5pPr>
      <a:lvl6pPr marL="457200" algn="ctr" rtl="0" fontAlgn="base">
        <a:spcBef>
          <a:spcPct val="0"/>
        </a:spcBef>
        <a:spcAft>
          <a:spcPct val="0"/>
        </a:spcAft>
        <a:defRPr sz="4400">
          <a:solidFill>
            <a:schemeClr val="tx2"/>
          </a:solidFill>
          <a:latin typeface="Arial" charset="0"/>
          <a:ea typeface="Arial" charset="0"/>
          <a:cs typeface="Arial" charset="0"/>
        </a:defRPr>
      </a:lvl6pPr>
      <a:lvl7pPr marL="914400" algn="ctr" rtl="0" fontAlgn="base">
        <a:spcBef>
          <a:spcPct val="0"/>
        </a:spcBef>
        <a:spcAft>
          <a:spcPct val="0"/>
        </a:spcAft>
        <a:defRPr sz="4400">
          <a:solidFill>
            <a:schemeClr val="tx2"/>
          </a:solidFill>
          <a:latin typeface="Arial" charset="0"/>
          <a:ea typeface="Arial" charset="0"/>
          <a:cs typeface="Arial" charset="0"/>
        </a:defRPr>
      </a:lvl7pPr>
      <a:lvl8pPr marL="1371600" algn="ctr" rtl="0" fontAlgn="base">
        <a:spcBef>
          <a:spcPct val="0"/>
        </a:spcBef>
        <a:spcAft>
          <a:spcPct val="0"/>
        </a:spcAft>
        <a:defRPr sz="4400">
          <a:solidFill>
            <a:schemeClr val="tx2"/>
          </a:solidFill>
          <a:latin typeface="Arial" charset="0"/>
          <a:ea typeface="Arial" charset="0"/>
          <a:cs typeface="Arial" charset="0"/>
        </a:defRPr>
      </a:lvl8pPr>
      <a:lvl9pPr marL="1828800" algn="ctr" rtl="0" fontAlgn="base">
        <a:spcBef>
          <a:spcPct val="0"/>
        </a:spcBef>
        <a:spcAft>
          <a:spcPct val="0"/>
        </a:spcAft>
        <a:defRPr sz="4400">
          <a:solidFill>
            <a:schemeClr val="tx2"/>
          </a:solidFill>
          <a:latin typeface="Arial" charset="0"/>
          <a:ea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www.aasb.com.au/public_docs/aasb_standards_2005/pdf/Framework_07-04.pdf"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11.png"/><Relationship Id="rId4" Type="http://schemas.openxmlformats.org/officeDocument/2006/relationships/image" Target="../media/image10.png"/></Relationships>
</file>

<file path=ppt/slides/_rels/slide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23528" y="1484784"/>
            <a:ext cx="9145016" cy="1584325"/>
          </a:xfrm>
        </p:spPr>
        <p:txBody>
          <a:bodyPr/>
          <a:lstStyle/>
          <a:p>
            <a:r>
              <a:rPr lang="en-AU" altLang="en-US" sz="4000">
                <a:solidFill>
                  <a:srgbClr val="00528B"/>
                </a:solidFill>
                <a:latin typeface="Arial"/>
                <a:ea typeface="ＭＳ Ｐゴシック" panose="020B0600070205080204" pitchFamily="34" charset="-128"/>
                <a:cs typeface="Arial"/>
              </a:rPr>
              <a:t>ACC1100 </a:t>
            </a:r>
            <a:r>
              <a:rPr lang="en-AU" altLang="en-US" sz="4000" smtClean="0">
                <a:solidFill>
                  <a:srgbClr val="00528B"/>
                </a:solidFill>
                <a:latin typeface="Arial"/>
                <a:ea typeface="ＭＳ Ｐゴシック" panose="020B0600070205080204" pitchFamily="34" charset="-128"/>
                <a:cs typeface="Arial"/>
              </a:rPr>
              <a:t>/ ACF1100</a:t>
            </a:r>
            <a:r>
              <a:rPr lang="en-AU" altLang="en-US" sz="4000" dirty="0">
                <a:solidFill>
                  <a:srgbClr val="00528B"/>
                </a:solidFill>
                <a:latin typeface="Arial"/>
                <a:ea typeface="ＭＳ Ｐゴシック" panose="020B0600070205080204" pitchFamily="34" charset="-128"/>
                <a:cs typeface="Arial"/>
              </a:rPr>
              <a:t/>
            </a:r>
            <a:br>
              <a:rPr lang="en-AU" altLang="en-US" sz="4000" dirty="0">
                <a:solidFill>
                  <a:srgbClr val="00528B"/>
                </a:solidFill>
                <a:latin typeface="Arial"/>
                <a:ea typeface="ＭＳ Ｐゴシック" panose="020B0600070205080204" pitchFamily="34" charset="-128"/>
                <a:cs typeface="Arial"/>
              </a:rPr>
            </a:br>
            <a:r>
              <a:rPr lang="en-AU" altLang="en-US" sz="4000" dirty="0">
                <a:solidFill>
                  <a:srgbClr val="00528B"/>
                </a:solidFill>
                <a:latin typeface="Arial"/>
                <a:ea typeface="ＭＳ Ｐゴシック" panose="020B0600070205080204" pitchFamily="34" charset="-128"/>
                <a:cs typeface="Arial"/>
              </a:rPr>
              <a:t>Introduction to Financial Accounting</a:t>
            </a:r>
            <a:r>
              <a:rPr lang="en-AU" altLang="en-US" sz="4000" dirty="0">
                <a:solidFill>
                  <a:srgbClr val="00528B"/>
                </a:solidFill>
                <a:latin typeface="Century Gothic"/>
                <a:ea typeface="ＭＳ Ｐゴシック" panose="020B0600070205080204" pitchFamily="34" charset="-128"/>
                <a:cs typeface="Century Gothic"/>
              </a:rPr>
              <a:t/>
            </a:r>
            <a:br>
              <a:rPr lang="en-AU" altLang="en-US" sz="4000" dirty="0">
                <a:solidFill>
                  <a:srgbClr val="00528B"/>
                </a:solidFill>
                <a:latin typeface="Century Gothic"/>
                <a:ea typeface="ＭＳ Ｐゴシック" panose="020B0600070205080204" pitchFamily="34" charset="-128"/>
                <a:cs typeface="Century Gothic"/>
              </a:rPr>
            </a:br>
            <a:endParaRPr lang="en-AU" sz="4000" dirty="0">
              <a:latin typeface="Century Gothic"/>
              <a:cs typeface="Century Gothic"/>
            </a:endParaRPr>
          </a:p>
        </p:txBody>
      </p:sp>
      <p:sp>
        <p:nvSpPr>
          <p:cNvPr id="11" name="Text Placeholder 10"/>
          <p:cNvSpPr>
            <a:spLocks noGrp="1"/>
          </p:cNvSpPr>
          <p:nvPr>
            <p:ph type="body" sz="quarter" idx="14"/>
          </p:nvPr>
        </p:nvSpPr>
        <p:spPr>
          <a:xfrm>
            <a:off x="323528" y="3284984"/>
            <a:ext cx="9073008" cy="1079500"/>
          </a:xfrm>
        </p:spPr>
        <p:txBody>
          <a:bodyPr/>
          <a:lstStyle/>
          <a:p>
            <a:pPr marL="0" indent="0">
              <a:defRPr/>
            </a:pPr>
            <a:r>
              <a:rPr lang="en-AU" altLang="en-US" sz="2400" dirty="0">
                <a:latin typeface="Arial"/>
                <a:ea typeface="ＭＳ Ｐゴシック" panose="020B0600070205080204" pitchFamily="34" charset="-128"/>
                <a:cs typeface="Arial"/>
              </a:rPr>
              <a:t>Lecture 1:</a:t>
            </a:r>
            <a:br>
              <a:rPr lang="en-AU" altLang="en-US" sz="2400" dirty="0">
                <a:latin typeface="Arial"/>
                <a:ea typeface="ＭＳ Ｐゴシック" panose="020B0600070205080204" pitchFamily="34" charset="-128"/>
                <a:cs typeface="Arial"/>
              </a:rPr>
            </a:br>
            <a:r>
              <a:rPr lang="en-AU" altLang="en-US" sz="2400" dirty="0">
                <a:latin typeface="Arial"/>
                <a:ea typeface="ＭＳ Ｐゴシック" panose="020B0600070205080204" pitchFamily="34" charset="-128"/>
                <a:cs typeface="Arial"/>
              </a:rPr>
              <a:t>Introduction to Accounting </a:t>
            </a:r>
            <a:r>
              <a:rPr lang="en-GB" sz="2400" dirty="0">
                <a:latin typeface="Arial"/>
                <a:ea typeface="ＭＳ Ｐゴシック" panose="020B0600070205080204" pitchFamily="34" charset="-128"/>
                <a:cs typeface="Arial"/>
              </a:rPr>
              <a:t>and the Conceptual Framework</a:t>
            </a:r>
            <a:endParaRPr lang="en-GB" sz="2400" dirty="0">
              <a:latin typeface="Arial"/>
              <a:ea typeface="+mn-ea"/>
              <a:cs typeface="Arial"/>
            </a:endParaRPr>
          </a:p>
        </p:txBody>
      </p:sp>
      <p:sp>
        <p:nvSpPr>
          <p:cNvPr id="5" name="Text Placeholder 4"/>
          <p:cNvSpPr>
            <a:spLocks noGrp="1"/>
          </p:cNvSpPr>
          <p:nvPr>
            <p:ph type="body" sz="quarter" idx="15"/>
          </p:nvPr>
        </p:nvSpPr>
        <p:spPr>
          <a:xfrm>
            <a:off x="323528" y="4364484"/>
            <a:ext cx="8676456" cy="401638"/>
          </a:xfrm>
        </p:spPr>
        <p:txBody>
          <a:bodyPr/>
          <a:lstStyle/>
          <a:p>
            <a:pPr marL="0" indent="0"/>
            <a:r>
              <a:rPr lang="en-GB" sz="2800" b="1" dirty="0">
                <a:solidFill>
                  <a:srgbClr val="000000"/>
                </a:solidFill>
              </a:rPr>
              <a:t>Alan Serry - Department of Accounting </a:t>
            </a:r>
          </a:p>
        </p:txBody>
      </p:sp>
      <p:sp>
        <p:nvSpPr>
          <p:cNvPr id="2" name="Rectangle 1"/>
          <p:cNvSpPr/>
          <p:nvPr/>
        </p:nvSpPr>
        <p:spPr>
          <a:xfrm>
            <a:off x="317078" y="5260846"/>
            <a:ext cx="8143353" cy="1323439"/>
          </a:xfrm>
          <a:prstGeom prst="rect">
            <a:avLst/>
          </a:prstGeom>
        </p:spPr>
        <p:txBody>
          <a:bodyPr wrap="square">
            <a:spAutoFit/>
          </a:bodyPr>
          <a:lstStyle/>
          <a:p>
            <a:pPr lvl="0">
              <a:defRPr/>
            </a:pPr>
            <a:r>
              <a:rPr lang="en-US" altLang="en-US" sz="1600" i="1" kern="0" spc="-50" dirty="0">
                <a:latin typeface="+mj-lt"/>
                <a:ea typeface="ＭＳ Ｐゴシック" panose="020B0600070205080204" pitchFamily="34" charset="-128"/>
              </a:rPr>
              <a:t>Reference: Financial Accounting Reporting, Analysis and Decision Making (5th Edition) </a:t>
            </a:r>
          </a:p>
          <a:p>
            <a:endParaRPr lang="en-US" sz="1600" i="1" kern="0" spc="-50" dirty="0">
              <a:latin typeface="+mj-lt"/>
              <a:ea typeface="ＭＳ Ｐゴシック" panose="020B0600070205080204" pitchFamily="34" charset="-128"/>
            </a:endParaRPr>
          </a:p>
          <a:p>
            <a:r>
              <a:rPr lang="en-US" sz="1600" i="1" kern="0" spc="-50" dirty="0">
                <a:latin typeface="+mj-lt"/>
                <a:ea typeface="ＭＳ Ｐゴシック" panose="020B0600070205080204" pitchFamily="34" charset="-128"/>
              </a:rPr>
              <a:t>Chapter 1: pp. 2 -20</a:t>
            </a:r>
          </a:p>
          <a:p>
            <a:r>
              <a:rPr lang="en-US" sz="1600" i="1" kern="0" spc="-50" dirty="0">
                <a:latin typeface="+mj-lt"/>
                <a:ea typeface="ＭＳ Ｐゴシック" panose="020B0600070205080204" pitchFamily="34" charset="-128"/>
              </a:rPr>
              <a:t>Chapter 3: pp .156 – 161</a:t>
            </a:r>
          </a:p>
          <a:p>
            <a:r>
              <a:rPr lang="en-US" sz="1600" i="1" kern="0" spc="-50" dirty="0">
                <a:latin typeface="+mj-lt"/>
                <a:ea typeface="ＭＳ Ｐゴシック" panose="020B0600070205080204" pitchFamily="34" charset="-128"/>
              </a:rPr>
              <a:t>Chapter 13</a:t>
            </a:r>
            <a:endParaRPr lang="en-AU" sz="1600" i="1" kern="0" spc="-50" dirty="0">
              <a:latin typeface="+mj-lt"/>
              <a:ea typeface="ＭＳ Ｐゴシック" panose="020B0600070205080204" pitchFamily="34"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251520" y="908720"/>
            <a:ext cx="8892480" cy="648295"/>
          </a:xfrm>
        </p:spPr>
        <p:txBody>
          <a:bodyPr/>
          <a:lstStyle/>
          <a:p>
            <a:pPr algn="ctr"/>
            <a:r>
              <a:rPr lang="en-AU" altLang="en-US" dirty="0">
                <a:latin typeface="Arial"/>
                <a:cs typeface="Arial"/>
              </a:rPr>
              <a:t>Welcome</a:t>
            </a:r>
          </a:p>
        </p:txBody>
      </p:sp>
      <p:sp>
        <p:nvSpPr>
          <p:cNvPr id="9" name="Content Placeholder 2"/>
          <p:cNvSpPr txBox="1">
            <a:spLocks/>
          </p:cNvSpPr>
          <p:nvPr/>
        </p:nvSpPr>
        <p:spPr bwMode="auto">
          <a:xfrm>
            <a:off x="251520" y="1484784"/>
            <a:ext cx="8892480" cy="47525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91440" bIns="45720" numCol="1" anchor="t" anchorCtr="0" compatLnSpc="1">
            <a:prstTxWarp prst="textNoShape">
              <a:avLst/>
            </a:prstTxWarp>
          </a:bodyPr>
          <a:lstStyle>
            <a:lvl1pPr marL="342900" indent="-342900" algn="l" rtl="0" eaLnBrk="1" fontAlgn="base" hangingPunct="1">
              <a:spcBef>
                <a:spcPct val="0"/>
              </a:spcBef>
              <a:spcAft>
                <a:spcPts val="1200"/>
              </a:spcAft>
              <a:buFont typeface="Wingdings" panose="05000000000000000000" pitchFamily="2" charset="2"/>
              <a:defRPr sz="1600">
                <a:solidFill>
                  <a:schemeClr val="tx1"/>
                </a:solidFill>
                <a:latin typeface="+mn-lt"/>
                <a:ea typeface="MS PGothic" panose="020B0600070205080204" pitchFamily="34" charset="-128"/>
                <a:cs typeface="+mn-cs"/>
              </a:defRPr>
            </a:lvl1pPr>
            <a:lvl2pPr marL="182563" indent="-182563" algn="l" rtl="0" eaLnBrk="1" fontAlgn="base" hangingPunct="1">
              <a:spcBef>
                <a:spcPct val="0"/>
              </a:spcBef>
              <a:spcAft>
                <a:spcPct val="0"/>
              </a:spcAft>
              <a:buFont typeface="Arial" panose="020B0604020202020204" pitchFamily="34" charset="0"/>
              <a:buChar char="•"/>
              <a:defRPr sz="1600">
                <a:solidFill>
                  <a:schemeClr val="tx1"/>
                </a:solidFill>
                <a:latin typeface="+mn-lt"/>
                <a:ea typeface="+mn-ea"/>
                <a:cs typeface="+mn-cs"/>
              </a:defRPr>
            </a:lvl2pPr>
            <a:lvl3pPr marL="539750" indent="-182563" algn="l" rtl="0" eaLnBrk="1" fontAlgn="base" hangingPunct="1">
              <a:spcBef>
                <a:spcPct val="20000"/>
              </a:spcBef>
              <a:spcAft>
                <a:spcPct val="0"/>
              </a:spcAft>
              <a:buChar char="•"/>
              <a:defRPr sz="1600">
                <a:solidFill>
                  <a:schemeClr val="tx1"/>
                </a:solidFill>
                <a:latin typeface="+mn-lt"/>
                <a:ea typeface="+mn-ea"/>
                <a:cs typeface="+mn-cs"/>
              </a:defRPr>
            </a:lvl3pPr>
            <a:lvl4pPr marL="804863" indent="-265113" algn="l" rtl="0" eaLnBrk="1" fontAlgn="base" hangingPunct="1">
              <a:spcBef>
                <a:spcPct val="20000"/>
              </a:spcBef>
              <a:spcAft>
                <a:spcPct val="0"/>
              </a:spcAft>
              <a:buChar char="–"/>
              <a:defRPr sz="1600">
                <a:solidFill>
                  <a:schemeClr val="tx1"/>
                </a:solidFill>
                <a:latin typeface="+mn-lt"/>
                <a:ea typeface="+mn-ea"/>
                <a:cs typeface="+mn-cs"/>
              </a:defRPr>
            </a:lvl4pPr>
            <a:lvl5pPr marL="1079500" indent="-274638" algn="l" rtl="0" eaLnBrk="1" fontAlgn="base" hangingPunct="1">
              <a:spcBef>
                <a:spcPct val="20000"/>
              </a:spcBef>
              <a:spcAft>
                <a:spcPct val="0"/>
              </a:spcAft>
              <a:buChar char="»"/>
              <a:defRPr sz="1600">
                <a:solidFill>
                  <a:schemeClr val="tx1"/>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a:lstStyle>
          <a:p>
            <a:pPr>
              <a:buFont typeface="Arial"/>
              <a:buChar char="•"/>
            </a:pPr>
            <a:r>
              <a:rPr lang="en-AU" altLang="en-US" sz="2200" dirty="0">
                <a:ea typeface="ＭＳ Ｐゴシック" panose="020B0600070205080204" pitchFamily="34" charset="-128"/>
              </a:rPr>
              <a:t>Accounting is FUN!!! </a:t>
            </a:r>
          </a:p>
          <a:p>
            <a:pPr>
              <a:buFont typeface="Arial"/>
              <a:buChar char="•"/>
            </a:pPr>
            <a:endParaRPr lang="en-AU" altLang="en-US" sz="2200" dirty="0">
              <a:ea typeface="ＭＳ Ｐゴシック" panose="020B0600070205080204" pitchFamily="34" charset="-128"/>
            </a:endParaRPr>
          </a:p>
          <a:p>
            <a:pPr>
              <a:buFont typeface="Arial"/>
              <a:buChar char="•"/>
            </a:pPr>
            <a:endParaRPr lang="en-AU" altLang="en-US" sz="2200" dirty="0">
              <a:ea typeface="ＭＳ Ｐゴシック" panose="020B0600070205080204" pitchFamily="34" charset="-128"/>
            </a:endParaRPr>
          </a:p>
          <a:p>
            <a:pPr>
              <a:buFont typeface="Arial"/>
              <a:buChar char="•"/>
            </a:pPr>
            <a:endParaRPr lang="en-AU" altLang="en-US" sz="2200" dirty="0">
              <a:ea typeface="ＭＳ Ｐゴシック" panose="020B0600070205080204" pitchFamily="34" charset="-128"/>
            </a:endParaRPr>
          </a:p>
          <a:p>
            <a:pPr>
              <a:buFont typeface="Arial"/>
              <a:buChar char="•"/>
            </a:pPr>
            <a:endParaRPr lang="en-AU" altLang="en-US" sz="2200" dirty="0">
              <a:ea typeface="ＭＳ Ｐゴシック" panose="020B0600070205080204" pitchFamily="34" charset="-128"/>
            </a:endParaRPr>
          </a:p>
          <a:p>
            <a:pPr>
              <a:buFont typeface="Arial"/>
              <a:buChar char="•"/>
            </a:pPr>
            <a:r>
              <a:rPr lang="en-AU" altLang="en-US" sz="2200" dirty="0">
                <a:ea typeface="ＭＳ Ｐゴシック" panose="020B0600070205080204" pitchFamily="34" charset="-128"/>
              </a:rPr>
              <a:t>ACC1100 </a:t>
            </a:r>
            <a:r>
              <a:rPr lang="en-AU" altLang="en-US" sz="2200" i="1" dirty="0">
                <a:ea typeface="ＭＳ Ｐゴシック" panose="020B0600070205080204" pitchFamily="34" charset="-128"/>
              </a:rPr>
              <a:t>versus</a:t>
            </a:r>
            <a:r>
              <a:rPr lang="en-AU" altLang="en-US" sz="2200" dirty="0">
                <a:ea typeface="ＭＳ Ｐゴシック" panose="020B0600070205080204" pitchFamily="34" charset="-128"/>
              </a:rPr>
              <a:t> ACC1200: Accounting for Managers</a:t>
            </a:r>
          </a:p>
          <a:p>
            <a:pPr>
              <a:buFont typeface="Arial"/>
              <a:buChar char="•"/>
            </a:pPr>
            <a:endParaRPr lang="en-AU" altLang="en-US" sz="2200" dirty="0">
              <a:ea typeface="ＭＳ Ｐゴシック" panose="020B0600070205080204" pitchFamily="34" charset="-128"/>
            </a:endParaRPr>
          </a:p>
          <a:p>
            <a:pPr>
              <a:buFont typeface="Arial"/>
              <a:buChar char="•"/>
            </a:pPr>
            <a:r>
              <a:rPr lang="en-AU" altLang="en-US" sz="2200" dirty="0">
                <a:ea typeface="ＭＳ Ｐゴシック" panose="020B0600070205080204" pitchFamily="34" charset="-128"/>
              </a:rPr>
              <a:t>The assessments and details of the unit will be discussed in this week’s tutorials.</a:t>
            </a:r>
          </a:p>
          <a:p>
            <a:pPr>
              <a:buFont typeface="Arial"/>
              <a:buChar char="•"/>
            </a:pPr>
            <a:endParaRPr lang="en-AU" altLang="en-US" sz="2200" dirty="0">
              <a:ea typeface="ＭＳ Ｐゴシック" panose="020B0600070205080204" pitchFamily="34" charset="-128"/>
            </a:endParaRPr>
          </a:p>
          <a:p>
            <a:pPr>
              <a:buFont typeface="Arial"/>
              <a:buChar char="•"/>
            </a:pPr>
            <a:r>
              <a:rPr lang="en-AU" altLang="en-US" sz="2200" dirty="0">
                <a:ea typeface="ＭＳ Ｐゴシック" panose="020B0600070205080204" pitchFamily="34" charset="-128"/>
              </a:rPr>
              <a:t>Moodle!!!!!!!!</a:t>
            </a:r>
          </a:p>
        </p:txBody>
      </p:sp>
      <p:sp>
        <p:nvSpPr>
          <p:cNvPr id="10" name="Explosion 1 9"/>
          <p:cNvSpPr/>
          <p:nvPr/>
        </p:nvSpPr>
        <p:spPr>
          <a:xfrm>
            <a:off x="3419872" y="1844824"/>
            <a:ext cx="2304255" cy="1584176"/>
          </a:xfrm>
          <a:prstGeom prst="irregularSeal1">
            <a:avLst/>
          </a:prstGeom>
        </p:spPr>
        <p:style>
          <a:lnRef idx="1">
            <a:schemeClr val="accent1"/>
          </a:lnRef>
          <a:fillRef idx="3">
            <a:schemeClr val="accent1"/>
          </a:fillRef>
          <a:effectRef idx="2">
            <a:schemeClr val="accent1"/>
          </a:effectRef>
          <a:fontRef idx="minor">
            <a:schemeClr val="lt1"/>
          </a:fontRef>
        </p:style>
        <p:txBody>
          <a:bodyPr lIns="0" tIns="0" rIns="0" bIns="0"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AU" sz="1200" b="1" kern="1200" dirty="0">
                <a:solidFill>
                  <a:srgbClr val="000000"/>
                </a:solidFill>
              </a:rPr>
              <a:t>Accounting opens doors to the rest of the world!</a:t>
            </a:r>
          </a:p>
        </p:txBody>
      </p:sp>
      <p:sp>
        <p:nvSpPr>
          <p:cNvPr id="11" name="Explosion 1 10"/>
          <p:cNvSpPr/>
          <p:nvPr/>
        </p:nvSpPr>
        <p:spPr>
          <a:xfrm rot="784769">
            <a:off x="6440340" y="1983396"/>
            <a:ext cx="2029727" cy="1471278"/>
          </a:xfrm>
          <a:prstGeom prst="irregularSeal1">
            <a:avLst/>
          </a:prstGeom>
        </p:spPr>
        <p:style>
          <a:lnRef idx="1">
            <a:schemeClr val="accent1"/>
          </a:lnRef>
          <a:fillRef idx="3">
            <a:schemeClr val="accent1"/>
          </a:fillRef>
          <a:effectRef idx="2">
            <a:schemeClr val="accent1"/>
          </a:effectRef>
          <a:fontRef idx="minor">
            <a:schemeClr val="lt1"/>
          </a:fontRef>
        </p:style>
        <p:txBody>
          <a:bodyPr lIns="0" tIns="0" rIns="0" bIns="0"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AU" sz="1200" b="1" dirty="0">
                <a:solidFill>
                  <a:srgbClr val="000000"/>
                </a:solidFill>
              </a:rPr>
              <a:t>A</a:t>
            </a:r>
            <a:r>
              <a:rPr lang="en-AU" sz="1200" b="1" kern="1200" dirty="0">
                <a:solidFill>
                  <a:srgbClr val="000000"/>
                </a:solidFill>
              </a:rPr>
              <a:t>ccounting provides so many opportunities!</a:t>
            </a:r>
          </a:p>
        </p:txBody>
      </p:sp>
      <p:sp>
        <p:nvSpPr>
          <p:cNvPr id="12" name="Explosion 1 11"/>
          <p:cNvSpPr/>
          <p:nvPr/>
        </p:nvSpPr>
        <p:spPr>
          <a:xfrm rot="20842054">
            <a:off x="950781" y="1983893"/>
            <a:ext cx="1873154" cy="1333979"/>
          </a:xfrm>
          <a:prstGeom prst="irregularSeal1">
            <a:avLst/>
          </a:prstGeom>
        </p:spPr>
        <p:style>
          <a:lnRef idx="1">
            <a:schemeClr val="accent1"/>
          </a:lnRef>
          <a:fillRef idx="3">
            <a:schemeClr val="accent1"/>
          </a:fillRef>
          <a:effectRef idx="2">
            <a:schemeClr val="accent1"/>
          </a:effectRef>
          <a:fontRef idx="minor">
            <a:schemeClr val="lt1"/>
          </a:fontRef>
        </p:style>
        <p:txBody>
          <a:bodyPr lIns="0" tIns="0" rIns="0" bIns="0"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AU" sz="1200" b="1" kern="1200" dirty="0">
                <a:solidFill>
                  <a:srgbClr val="000000"/>
                </a:solidFill>
              </a:rPr>
              <a:t>The bean </a:t>
            </a:r>
            <a:r>
              <a:rPr lang="en-AU" sz="1200" b="1" dirty="0">
                <a:solidFill>
                  <a:srgbClr val="000000"/>
                </a:solidFill>
              </a:rPr>
              <a:t>c</a:t>
            </a:r>
            <a:r>
              <a:rPr lang="en-AU" sz="1200" b="1" kern="1200" dirty="0">
                <a:solidFill>
                  <a:srgbClr val="000000"/>
                </a:solidFill>
              </a:rPr>
              <a:t>ounter  days ar</a:t>
            </a:r>
            <a:r>
              <a:rPr lang="en-AU" sz="1200" b="1" dirty="0">
                <a:solidFill>
                  <a:srgbClr val="000000"/>
                </a:solidFill>
              </a:rPr>
              <a:t>e over</a:t>
            </a:r>
            <a:r>
              <a:rPr lang="en-AU" sz="1200" b="1" kern="1200" dirty="0">
                <a:solidFill>
                  <a:srgbClr val="000000"/>
                </a:solidFill>
              </a:rPr>
              <a:t>!</a:t>
            </a:r>
          </a:p>
        </p:txBody>
      </p:sp>
    </p:spTree>
    <p:extLst>
      <p:ext uri="{BB962C8B-B14F-4D97-AF65-F5344CB8AC3E}">
        <p14:creationId xmlns:p14="http://schemas.microsoft.com/office/powerpoint/2010/main" val="1282829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xEl>
                                              <p:pRg st="5" end="5"/>
                                            </p:txEl>
                                          </p:spTgt>
                                        </p:tgtEl>
                                        <p:attrNameLst>
                                          <p:attrName>style.visibility</p:attrName>
                                        </p:attrNameLst>
                                      </p:cBhvr>
                                      <p:to>
                                        <p:strVal val="visible"/>
                                      </p:to>
                                    </p:set>
                                    <p:animEffect transition="in" filter="fade">
                                      <p:cBhvr>
                                        <p:cTn id="7" dur="1000"/>
                                        <p:tgtEl>
                                          <p:spTgt spid="9">
                                            <p:txEl>
                                              <p:pRg st="5" end="5"/>
                                            </p:txEl>
                                          </p:spTgt>
                                        </p:tgtEl>
                                      </p:cBhvr>
                                    </p:animEffect>
                                    <p:anim calcmode="lin" valueType="num">
                                      <p:cBhvr>
                                        <p:cTn id="8"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xEl>
                                              <p:pRg st="7" end="7"/>
                                            </p:txEl>
                                          </p:spTgt>
                                        </p:tgtEl>
                                        <p:attrNameLst>
                                          <p:attrName>style.visibility</p:attrName>
                                        </p:attrNameLst>
                                      </p:cBhvr>
                                      <p:to>
                                        <p:strVal val="visible"/>
                                      </p:to>
                                    </p:set>
                                    <p:animEffect transition="in" filter="fade">
                                      <p:cBhvr>
                                        <p:cTn id="14" dur="1000"/>
                                        <p:tgtEl>
                                          <p:spTgt spid="9">
                                            <p:txEl>
                                              <p:pRg st="7" end="7"/>
                                            </p:txEl>
                                          </p:spTgt>
                                        </p:tgtEl>
                                      </p:cBhvr>
                                    </p:animEffect>
                                    <p:anim calcmode="lin" valueType="num">
                                      <p:cBhvr>
                                        <p:cTn id="15" dur="1000" fill="hold"/>
                                        <p:tgtEl>
                                          <p:spTgt spid="9">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xEl>
                                              <p:pRg st="9" end="9"/>
                                            </p:txEl>
                                          </p:spTgt>
                                        </p:tgtEl>
                                        <p:attrNameLst>
                                          <p:attrName>style.visibility</p:attrName>
                                        </p:attrNameLst>
                                      </p:cBhvr>
                                      <p:to>
                                        <p:strVal val="visible"/>
                                      </p:to>
                                    </p:set>
                                    <p:animEffect transition="in" filter="fade">
                                      <p:cBhvr>
                                        <p:cTn id="21" dur="1000"/>
                                        <p:tgtEl>
                                          <p:spTgt spid="9">
                                            <p:txEl>
                                              <p:pRg st="9" end="9"/>
                                            </p:txEl>
                                          </p:spTgt>
                                        </p:tgtEl>
                                      </p:cBhvr>
                                    </p:animEffect>
                                    <p:anim calcmode="lin" valueType="num">
                                      <p:cBhvr>
                                        <p:cTn id="22" dur="1000" fill="hold"/>
                                        <p:tgtEl>
                                          <p:spTgt spid="9">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9">
                                            <p:txEl>
                                              <p:pRg st="5" end="5"/>
                                            </p:txEl>
                                          </p:spTgt>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250825" y="1052513"/>
            <a:ext cx="8229600" cy="900112"/>
          </a:xfrm>
        </p:spPr>
        <p:txBody>
          <a:bodyPr/>
          <a:lstStyle/>
          <a:p>
            <a:pPr algn="ctr"/>
            <a:r>
              <a:rPr lang="en-AU" altLang="en-US"/>
              <a:t>Accounting is NOT easy </a:t>
            </a:r>
          </a:p>
        </p:txBody>
      </p:sp>
      <p:sp>
        <p:nvSpPr>
          <p:cNvPr id="7172" name="TextBox 5"/>
          <p:cNvSpPr txBox="1">
            <a:spLocks noChangeArrowheads="1"/>
          </p:cNvSpPr>
          <p:nvPr/>
        </p:nvSpPr>
        <p:spPr bwMode="auto">
          <a:xfrm>
            <a:off x="3260725" y="5654675"/>
            <a:ext cx="38639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b="1">
                <a:solidFill>
                  <a:schemeClr val="tx1"/>
                </a:solidFill>
                <a:latin typeface="Arial" panose="020B0604020202020204" pitchFamily="34" charset="0"/>
                <a:ea typeface="MS PGothic" pitchFamily="34" charset="-128"/>
              </a:defRPr>
            </a:lvl1pPr>
            <a:lvl2pPr marL="742950" indent="-285750">
              <a:spcBef>
                <a:spcPct val="20000"/>
              </a:spcBef>
              <a:buChar char="–"/>
              <a:defRPr sz="2600">
                <a:solidFill>
                  <a:schemeClr val="tx1"/>
                </a:solidFill>
                <a:latin typeface="Arial" panose="020B0604020202020204" pitchFamily="34" charset="0"/>
                <a:ea typeface="MS PGothic" pitchFamily="34" charset="-128"/>
              </a:defRPr>
            </a:lvl2pPr>
            <a:lvl3pPr marL="1143000" indent="-228600">
              <a:spcBef>
                <a:spcPct val="20000"/>
              </a:spcBef>
              <a:buFont typeface="Arial" panose="020B0604020202020204" pitchFamily="34" charset="0"/>
              <a:buChar char="&gt;"/>
              <a:defRPr sz="2400">
                <a:solidFill>
                  <a:schemeClr val="tx1"/>
                </a:solidFill>
                <a:latin typeface="Arial" panose="020B0604020202020204" pitchFamily="34" charset="0"/>
                <a:ea typeface="MS PGothic" pitchFamily="34" charset="-128"/>
              </a:defRPr>
            </a:lvl3pPr>
            <a:lvl4pPr marL="1600200" indent="-228600">
              <a:spcBef>
                <a:spcPct val="20000"/>
              </a:spcBef>
              <a:buChar char="–"/>
              <a:defRPr sz="2000">
                <a:solidFill>
                  <a:schemeClr val="tx1"/>
                </a:solidFill>
                <a:latin typeface="Arial" panose="020B0604020202020204" pitchFamily="34" charset="0"/>
                <a:ea typeface="MS PGothic" pitchFamily="34" charset="-128"/>
              </a:defRPr>
            </a:lvl4pPr>
            <a:lvl5pPr marL="2057400" indent="-228600">
              <a:spcBef>
                <a:spcPct val="20000"/>
              </a:spcBef>
              <a:buChar char="»"/>
              <a:defRPr sz="2000">
                <a:solidFill>
                  <a:schemeClr val="tx1"/>
                </a:solidFill>
                <a:latin typeface="Arial" panose="020B0604020202020204" pitchFamily="34"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itchFamily="34" charset="-128"/>
              </a:defRPr>
            </a:lvl9pPr>
          </a:lstStyle>
          <a:p>
            <a:pPr eaLnBrk="1" hangingPunct="1">
              <a:spcBef>
                <a:spcPct val="0"/>
              </a:spcBef>
              <a:buFontTx/>
              <a:buNone/>
            </a:pPr>
            <a:r>
              <a:rPr lang="en-AU" altLang="en-US" b="0"/>
              <a:t>Work is required!</a:t>
            </a:r>
          </a:p>
          <a:p>
            <a:pPr eaLnBrk="1" hangingPunct="1">
              <a:spcBef>
                <a:spcPct val="0"/>
              </a:spcBef>
              <a:buFontTx/>
              <a:buNone/>
            </a:pPr>
            <a:r>
              <a:rPr lang="en-AU" altLang="en-US" b="0"/>
              <a:t>Keep up to date!</a:t>
            </a:r>
          </a:p>
        </p:txBody>
      </p:sp>
    </p:spTree>
    <p:extLst>
      <p:ext uri="{BB962C8B-B14F-4D97-AF65-F5344CB8AC3E}">
        <p14:creationId xmlns:p14="http://schemas.microsoft.com/office/powerpoint/2010/main" val="1785221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95288" y="908050"/>
            <a:ext cx="8229600" cy="898525"/>
          </a:xfrm>
        </p:spPr>
        <p:txBody>
          <a:bodyPr/>
          <a:lstStyle/>
          <a:p>
            <a:r>
              <a:rPr lang="en-AU" altLang="en-US"/>
              <a:t>Going to lectures</a:t>
            </a:r>
          </a:p>
        </p:txBody>
      </p:sp>
      <p:sp>
        <p:nvSpPr>
          <p:cNvPr id="22531" name="Rectangle 3"/>
          <p:cNvSpPr>
            <a:spLocks noGrp="1" noChangeArrowheads="1"/>
          </p:cNvSpPr>
          <p:nvPr>
            <p:ph idx="4294967295"/>
          </p:nvPr>
        </p:nvSpPr>
        <p:spPr>
          <a:xfrm>
            <a:off x="336550" y="1881188"/>
            <a:ext cx="7607300" cy="1944687"/>
          </a:xfrm>
        </p:spPr>
        <p:txBody>
          <a:bodyPr/>
          <a:lstStyle/>
          <a:p>
            <a:pPr marL="0" indent="0">
              <a:lnSpc>
                <a:spcPct val="90000"/>
              </a:lnSpc>
              <a:buFontTx/>
              <a:buNone/>
            </a:pPr>
            <a:r>
              <a:rPr lang="en-AU" altLang="en-US" dirty="0"/>
              <a:t>Been to the movies lately?</a:t>
            </a:r>
          </a:p>
          <a:p>
            <a:pPr marL="0" indent="0">
              <a:lnSpc>
                <a:spcPct val="90000"/>
              </a:lnSpc>
              <a:buFontTx/>
              <a:buNone/>
            </a:pPr>
            <a:endParaRPr lang="en-AU" altLang="en-US" dirty="0"/>
          </a:p>
          <a:p>
            <a:pPr marL="0" indent="0">
              <a:lnSpc>
                <a:spcPct val="90000"/>
              </a:lnSpc>
              <a:buFontTx/>
              <a:buNone/>
            </a:pPr>
            <a:endParaRPr lang="en-AU" altLang="en-US" dirty="0"/>
          </a:p>
        </p:txBody>
      </p:sp>
    </p:spTree>
    <p:extLst>
      <p:ext uri="{BB962C8B-B14F-4D97-AF65-F5344CB8AC3E}">
        <p14:creationId xmlns:p14="http://schemas.microsoft.com/office/powerpoint/2010/main" val="35983215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 calcmode="lin" valueType="num">
                                      <p:cBhvr additive="base">
                                        <p:cTn id="7" dur="500" fill="hold"/>
                                        <p:tgtEl>
                                          <p:spTgt spid="2253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253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Content Placeholder 2"/>
          <p:cNvSpPr>
            <a:spLocks noGrp="1"/>
          </p:cNvSpPr>
          <p:nvPr>
            <p:ph idx="4294967295"/>
          </p:nvPr>
        </p:nvSpPr>
        <p:spPr>
          <a:xfrm>
            <a:off x="323528" y="620688"/>
            <a:ext cx="7489825" cy="5688012"/>
          </a:xfrm>
        </p:spPr>
        <p:txBody>
          <a:bodyPr/>
          <a:lstStyle/>
          <a:p>
            <a:pPr>
              <a:lnSpc>
                <a:spcPct val="80000"/>
              </a:lnSpc>
            </a:pPr>
            <a:endParaRPr lang="en-AU" altLang="en-US" sz="1500" dirty="0"/>
          </a:p>
          <a:p>
            <a:pPr>
              <a:lnSpc>
                <a:spcPct val="80000"/>
              </a:lnSpc>
            </a:pPr>
            <a:endParaRPr lang="en-AU" altLang="en-US" sz="1500" dirty="0"/>
          </a:p>
          <a:p>
            <a:pPr>
              <a:lnSpc>
                <a:spcPct val="80000"/>
              </a:lnSpc>
              <a:buFontTx/>
              <a:buNone/>
            </a:pPr>
            <a:r>
              <a:rPr lang="en-AU" altLang="en-US" sz="1500" dirty="0"/>
              <a:t>Textbooks</a:t>
            </a:r>
          </a:p>
          <a:p>
            <a:pPr>
              <a:lnSpc>
                <a:spcPct val="80000"/>
              </a:lnSpc>
            </a:pPr>
            <a:r>
              <a:rPr lang="en-AU" altLang="en-US" sz="1500" dirty="0"/>
              <a:t>Required </a:t>
            </a:r>
          </a:p>
          <a:p>
            <a:pPr>
              <a:lnSpc>
                <a:spcPct val="80000"/>
              </a:lnSpc>
            </a:pPr>
            <a:endParaRPr lang="en-AU" altLang="en-US" sz="1500" dirty="0"/>
          </a:p>
          <a:p>
            <a:pPr>
              <a:lnSpc>
                <a:spcPct val="80000"/>
              </a:lnSpc>
            </a:pPr>
            <a:r>
              <a:rPr lang="en-AU" altLang="en-US" sz="1500" dirty="0"/>
              <a:t>1. </a:t>
            </a:r>
            <a:r>
              <a:rPr lang="en-AU" altLang="en-US" sz="2800" b="1" dirty="0">
                <a:ea typeface="+mn-ea"/>
              </a:rPr>
              <a:t>Financial Accounting: Reporting, Analysis and Decision Making</a:t>
            </a:r>
          </a:p>
          <a:p>
            <a:pPr>
              <a:lnSpc>
                <a:spcPct val="80000"/>
              </a:lnSpc>
            </a:pPr>
            <a:r>
              <a:rPr lang="en-AU" altLang="en-US" sz="1500" dirty="0"/>
              <a:t>						(5th Edition)</a:t>
            </a:r>
          </a:p>
          <a:p>
            <a:pPr>
              <a:lnSpc>
                <a:spcPct val="80000"/>
              </a:lnSpc>
            </a:pPr>
            <a:r>
              <a:rPr lang="en-AU" altLang="en-US" sz="1500" dirty="0"/>
              <a:t>		</a:t>
            </a:r>
            <a:r>
              <a:rPr lang="en-AU" altLang="en-US" sz="1500" dirty="0" err="1"/>
              <a:t>Carlon</a:t>
            </a:r>
            <a:r>
              <a:rPr lang="en-AU" altLang="en-US" sz="1500" dirty="0"/>
              <a:t>, </a:t>
            </a:r>
            <a:r>
              <a:rPr lang="en-AU" altLang="en-US" sz="1500" dirty="0" err="1"/>
              <a:t>McAlpine-Miladenovic</a:t>
            </a:r>
            <a:r>
              <a:rPr lang="en-AU" altLang="en-US" sz="1500" dirty="0"/>
              <a:t>, Palm, </a:t>
            </a:r>
            <a:r>
              <a:rPr lang="en-AU" altLang="en-US" sz="1500" dirty="0" err="1"/>
              <a:t>Mitrione</a:t>
            </a:r>
            <a:r>
              <a:rPr lang="en-AU" altLang="en-US" sz="1500" dirty="0"/>
              <a:t>, Kirk and Wong.</a:t>
            </a:r>
          </a:p>
          <a:p>
            <a:pPr>
              <a:lnSpc>
                <a:spcPct val="80000"/>
              </a:lnSpc>
            </a:pPr>
            <a:r>
              <a:rPr lang="en-AU" altLang="en-US" sz="1500" dirty="0"/>
              <a:t>			Publisher Wiley (2016) </a:t>
            </a:r>
          </a:p>
          <a:p>
            <a:pPr>
              <a:lnSpc>
                <a:spcPct val="80000"/>
              </a:lnSpc>
              <a:buFontTx/>
              <a:buNone/>
            </a:pPr>
            <a:endParaRPr lang="en-AU" altLang="en-US" sz="1500" dirty="0"/>
          </a:p>
          <a:p>
            <a:pPr>
              <a:lnSpc>
                <a:spcPct val="80000"/>
              </a:lnSpc>
              <a:buFontTx/>
              <a:buNone/>
            </a:pPr>
            <a:r>
              <a:rPr lang="en-AU" altLang="en-US" sz="1500" dirty="0"/>
              <a:t>Recommended</a:t>
            </a:r>
          </a:p>
          <a:p>
            <a:pPr>
              <a:lnSpc>
                <a:spcPct val="80000"/>
              </a:lnSpc>
            </a:pPr>
            <a:r>
              <a:rPr lang="en-AU" altLang="en-US" sz="1500" dirty="0"/>
              <a:t>2. </a:t>
            </a:r>
            <a:r>
              <a:rPr lang="en-AU" altLang="en-US" sz="2800" b="1" dirty="0">
                <a:ea typeface="+mn-ea"/>
              </a:rPr>
              <a:t>Financial Reporting Handbook 2017 </a:t>
            </a:r>
          </a:p>
          <a:p>
            <a:pPr>
              <a:lnSpc>
                <a:spcPct val="80000"/>
              </a:lnSpc>
            </a:pPr>
            <a:r>
              <a:rPr lang="en-AU" altLang="en-US" sz="2800" b="1" dirty="0">
                <a:ea typeface="+mn-ea"/>
              </a:rPr>
              <a:t>				</a:t>
            </a:r>
            <a:r>
              <a:rPr lang="en-AU" altLang="en-US" sz="1500" dirty="0"/>
              <a:t>Claire Locke FCA.</a:t>
            </a:r>
          </a:p>
          <a:p>
            <a:pPr marL="457200" lvl="1" indent="0">
              <a:lnSpc>
                <a:spcPct val="80000"/>
              </a:lnSpc>
              <a:buFontTx/>
              <a:buNone/>
            </a:pPr>
            <a:r>
              <a:rPr lang="en-AU" altLang="en-US" sz="1400" b="1" dirty="0"/>
              <a:t>	</a:t>
            </a:r>
            <a:r>
              <a:rPr lang="en-AU" altLang="en-US" sz="1500" dirty="0"/>
              <a:t>            </a:t>
            </a:r>
          </a:p>
          <a:p>
            <a:pPr>
              <a:lnSpc>
                <a:spcPct val="80000"/>
              </a:lnSpc>
              <a:buFontTx/>
              <a:buNone/>
            </a:pPr>
            <a:r>
              <a:rPr lang="en-AU" altLang="en-US" sz="1500" dirty="0"/>
              <a:t>				ICAA, John Wiley &amp; Sons, </a:t>
            </a:r>
          </a:p>
          <a:p>
            <a:pPr>
              <a:lnSpc>
                <a:spcPct val="80000"/>
              </a:lnSpc>
              <a:buFontTx/>
              <a:buNone/>
            </a:pPr>
            <a:r>
              <a:rPr lang="en-AU" altLang="en-US" sz="1500" dirty="0"/>
              <a:t>	</a:t>
            </a:r>
          </a:p>
          <a:p>
            <a:pPr>
              <a:lnSpc>
                <a:spcPct val="80000"/>
              </a:lnSpc>
            </a:pPr>
            <a:endParaRPr lang="en-AU" altLang="en-US" sz="1500" dirty="0"/>
          </a:p>
        </p:txBody>
      </p:sp>
    </p:spTree>
    <p:extLst>
      <p:ext uri="{BB962C8B-B14F-4D97-AF65-F5344CB8AC3E}">
        <p14:creationId xmlns:p14="http://schemas.microsoft.com/office/powerpoint/2010/main" val="458683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381000" y="1125538"/>
            <a:ext cx="8229600" cy="1230312"/>
          </a:xfrm>
        </p:spPr>
        <p:txBody>
          <a:bodyPr/>
          <a:lstStyle/>
          <a:p>
            <a:r>
              <a:rPr lang="en-AU" altLang="en-US"/>
              <a:t>Ways to Fail</a:t>
            </a:r>
          </a:p>
        </p:txBody>
      </p:sp>
      <p:sp>
        <p:nvSpPr>
          <p:cNvPr id="2" name="Content Placeholder 1"/>
          <p:cNvSpPr>
            <a:spLocks noGrp="1"/>
          </p:cNvSpPr>
          <p:nvPr>
            <p:ph idx="4294967295"/>
          </p:nvPr>
        </p:nvSpPr>
        <p:spPr>
          <a:xfrm>
            <a:off x="369888" y="2355850"/>
            <a:ext cx="7607300" cy="3868738"/>
          </a:xfrm>
        </p:spPr>
        <p:txBody>
          <a:bodyPr/>
          <a:lstStyle/>
          <a:p>
            <a:pPr marL="98425" indent="0">
              <a:buFontTx/>
              <a:buNone/>
            </a:pPr>
            <a:r>
              <a:rPr lang="en-AU" altLang="en-US" dirty="0"/>
              <a:t>Ask either of these questions in the last week of </a:t>
            </a:r>
            <a:r>
              <a:rPr lang="en-AU" altLang="en-US" dirty="0" smtClean="0"/>
              <a:t>semester</a:t>
            </a:r>
            <a:endParaRPr lang="en-AU" altLang="en-US" dirty="0"/>
          </a:p>
        </p:txBody>
      </p:sp>
    </p:spTree>
    <p:extLst>
      <p:ext uri="{BB962C8B-B14F-4D97-AF65-F5344CB8AC3E}">
        <p14:creationId xmlns:p14="http://schemas.microsoft.com/office/powerpoint/2010/main" val="33196838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algn="ctr"/>
            <a:r>
              <a:rPr lang="en-AU" altLang="en-US"/>
              <a:t>To Pass</a:t>
            </a:r>
          </a:p>
        </p:txBody>
      </p:sp>
      <p:sp>
        <p:nvSpPr>
          <p:cNvPr id="2" name="Content Placeholder 1"/>
          <p:cNvSpPr>
            <a:spLocks noGrp="1"/>
          </p:cNvSpPr>
          <p:nvPr>
            <p:ph sz="half" idx="2"/>
          </p:nvPr>
        </p:nvSpPr>
        <p:spPr/>
        <p:txBody>
          <a:bodyPr/>
          <a:lstStyle/>
          <a:p>
            <a:endParaRPr lang="en-AU"/>
          </a:p>
        </p:txBody>
      </p:sp>
    </p:spTree>
    <p:extLst>
      <p:ext uri="{BB962C8B-B14F-4D97-AF65-F5344CB8AC3E}">
        <p14:creationId xmlns:p14="http://schemas.microsoft.com/office/powerpoint/2010/main" val="35666319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ext Placeholder 2"/>
          <p:cNvSpPr>
            <a:spLocks noGrp="1"/>
          </p:cNvSpPr>
          <p:nvPr>
            <p:ph type="body" sz="quarter" idx="4294967295"/>
          </p:nvPr>
        </p:nvSpPr>
        <p:spPr>
          <a:xfrm>
            <a:off x="1042988" y="2276475"/>
            <a:ext cx="7632700" cy="3889375"/>
          </a:xfrm>
        </p:spPr>
        <p:txBody>
          <a:bodyPr/>
          <a:lstStyle/>
          <a:p>
            <a:pPr eaLnBrk="1" hangingPunct="1">
              <a:buFontTx/>
              <a:buAutoNum type="arabicPeriod"/>
            </a:pPr>
            <a:r>
              <a:rPr lang="en-AU" altLang="en-US" sz="1800" dirty="0">
                <a:ea typeface="ＭＳ Ｐゴシック" panose="020B0600070205080204" pitchFamily="34" charset="-128"/>
              </a:rPr>
              <a:t>Define what accounting is.</a:t>
            </a:r>
          </a:p>
          <a:p>
            <a:pPr eaLnBrk="1" hangingPunct="1">
              <a:buFontTx/>
              <a:buAutoNum type="arabicPeriod"/>
            </a:pPr>
            <a:r>
              <a:rPr lang="en-AU" altLang="en-US" sz="1800" dirty="0">
                <a:ea typeface="ＭＳ Ｐゴシック" panose="020B0600070205080204" pitchFamily="34" charset="-128"/>
              </a:rPr>
              <a:t>Identify the users of accounting information and the decisions they make.</a:t>
            </a:r>
          </a:p>
          <a:p>
            <a:pPr eaLnBrk="1" hangingPunct="1">
              <a:buFontTx/>
              <a:buAutoNum type="arabicPeriod"/>
            </a:pPr>
            <a:r>
              <a:rPr lang="en-AU" altLang="en-US" sz="1800" dirty="0">
                <a:ea typeface="ＭＳ Ｐゴシック" panose="020B0600070205080204" pitchFamily="34" charset="-128"/>
              </a:rPr>
              <a:t>Introduce Accounting Standards and the Conceptual Framework.</a:t>
            </a:r>
          </a:p>
          <a:p>
            <a:pPr eaLnBrk="1" hangingPunct="1">
              <a:buFontTx/>
              <a:buAutoNum type="arabicPeriod"/>
            </a:pPr>
            <a:r>
              <a:rPr lang="en-AU" altLang="en-US" sz="1800" dirty="0">
                <a:ea typeface="ＭＳ Ｐゴシック" panose="020B0600070205080204" pitchFamily="34" charset="-128"/>
              </a:rPr>
              <a:t>Explain the nature of a reporting entity.</a:t>
            </a:r>
          </a:p>
          <a:p>
            <a:pPr eaLnBrk="1" hangingPunct="1">
              <a:buFontTx/>
              <a:buAutoNum type="arabicPeriod"/>
            </a:pPr>
            <a:r>
              <a:rPr lang="en-AU" altLang="en-US" sz="1800" b="1" u="sng" dirty="0">
                <a:ea typeface="ＭＳ Ｐゴシック" panose="020B0600070205080204" pitchFamily="34" charset="-128"/>
              </a:rPr>
              <a:t>Define assets, liabilities, income, expenses and owner’s equity.</a:t>
            </a:r>
          </a:p>
          <a:p>
            <a:pPr eaLnBrk="1" hangingPunct="1">
              <a:buFontTx/>
              <a:buAutoNum type="arabicPeriod"/>
            </a:pPr>
            <a:r>
              <a:rPr lang="en-AU" altLang="en-US" sz="1800" b="1" u="sng" dirty="0">
                <a:ea typeface="ＭＳ Ｐゴシック" panose="020B0600070205080204" pitchFamily="34" charset="-128"/>
              </a:rPr>
              <a:t>Understand the two recognition criteria that must be met before an item can be included in the financial statements.</a:t>
            </a:r>
          </a:p>
          <a:p>
            <a:pPr>
              <a:buFontTx/>
              <a:buAutoNum type="arabicPeriod" startAt="7"/>
            </a:pPr>
            <a:r>
              <a:rPr lang="en-AU" altLang="en-US" sz="1800" b="1" u="sng" dirty="0">
                <a:ea typeface="ＭＳ Ｐゴシック" panose="020B0600070205080204" pitchFamily="34" charset="-128"/>
              </a:rPr>
              <a:t>Apply the definitions and recognition criteria to an unusual transaction.</a:t>
            </a:r>
          </a:p>
          <a:p>
            <a:pPr marL="449263" indent="-449263">
              <a:lnSpc>
                <a:spcPct val="90000"/>
              </a:lnSpc>
              <a:buFont typeface="Times New Roman" panose="02020603050405020304" pitchFamily="18" charset="0"/>
              <a:buAutoNum type="arabicPeriod" startAt="7"/>
            </a:pPr>
            <a:endParaRPr lang="en-US" dirty="0"/>
          </a:p>
        </p:txBody>
      </p:sp>
      <p:sp>
        <p:nvSpPr>
          <p:cNvPr id="7" name="Title 1"/>
          <p:cNvSpPr>
            <a:spLocks noGrp="1"/>
          </p:cNvSpPr>
          <p:nvPr>
            <p:ph type="title"/>
          </p:nvPr>
        </p:nvSpPr>
        <p:spPr>
          <a:xfrm>
            <a:off x="1044575" y="1484313"/>
            <a:ext cx="7631113" cy="684212"/>
          </a:xfrm>
        </p:spPr>
        <p:txBody>
          <a:bodyPr/>
          <a:lstStyle/>
          <a:p>
            <a:pPr>
              <a:defRPr/>
            </a:pPr>
            <a:r>
              <a:rPr lang="en-AU" altLang="en-US" dirty="0">
                <a:ea typeface="ＭＳ Ｐゴシック" panose="020B0600070205080204" pitchFamily="34" charset="-128"/>
              </a:rPr>
              <a:t>Learning Objectives</a:t>
            </a:r>
            <a:endParaRPr lang="en-US" dirty="0">
              <a:ea typeface="ＭＳ Ｐゴシック" charset="0"/>
            </a:endParaRPr>
          </a:p>
        </p:txBody>
      </p:sp>
      <p:sp>
        <p:nvSpPr>
          <p:cNvPr id="2" name="Slide Number Placeholder 1"/>
          <p:cNvSpPr>
            <a:spLocks noGrp="1"/>
          </p:cNvSpPr>
          <p:nvPr>
            <p:ph type="sldNum" sz="quarter" idx="16"/>
          </p:nvPr>
        </p:nvSpPr>
        <p:spPr/>
        <p:txBody>
          <a:bodyPr/>
          <a:lstStyle/>
          <a:p>
            <a:fld id="{F75A5E18-FFE2-4604-8337-3711DB2C5798}" type="slidenum">
              <a:rPr lang="en-AU" smtClean="0"/>
              <a:pPr/>
              <a:t>8</a:t>
            </a:fld>
            <a:endParaRPr lang="en-AU"/>
          </a:p>
        </p:txBody>
      </p:sp>
    </p:spTree>
    <p:extLst>
      <p:ext uri="{BB962C8B-B14F-4D97-AF65-F5344CB8AC3E}">
        <p14:creationId xmlns:p14="http://schemas.microsoft.com/office/powerpoint/2010/main" val="1426518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 calcmode="lin" valueType="num">
                                      <p:cBhvr additive="base">
                                        <p:cTn id="7" dur="500" fill="hold"/>
                                        <p:tgtEl>
                                          <p:spTgt spid="317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17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1747">
                                            <p:txEl>
                                              <p:pRg st="1" end="1"/>
                                            </p:txEl>
                                          </p:spTgt>
                                        </p:tgtEl>
                                        <p:attrNameLst>
                                          <p:attrName>style.visibility</p:attrName>
                                        </p:attrNameLst>
                                      </p:cBhvr>
                                      <p:to>
                                        <p:strVal val="visible"/>
                                      </p:to>
                                    </p:set>
                                    <p:anim calcmode="lin" valueType="num">
                                      <p:cBhvr additive="base">
                                        <p:cTn id="13" dur="500" fill="hold"/>
                                        <p:tgtEl>
                                          <p:spTgt spid="3174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17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1747">
                                            <p:txEl>
                                              <p:pRg st="2" end="2"/>
                                            </p:txEl>
                                          </p:spTgt>
                                        </p:tgtEl>
                                        <p:attrNameLst>
                                          <p:attrName>style.visibility</p:attrName>
                                        </p:attrNameLst>
                                      </p:cBhvr>
                                      <p:to>
                                        <p:strVal val="visible"/>
                                      </p:to>
                                    </p:set>
                                    <p:anim calcmode="lin" valueType="num">
                                      <p:cBhvr additive="base">
                                        <p:cTn id="19" dur="500" fill="hold"/>
                                        <p:tgtEl>
                                          <p:spTgt spid="3174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174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1747">
                                            <p:txEl>
                                              <p:pRg st="3" end="3"/>
                                            </p:txEl>
                                          </p:spTgt>
                                        </p:tgtEl>
                                        <p:attrNameLst>
                                          <p:attrName>style.visibility</p:attrName>
                                        </p:attrNameLst>
                                      </p:cBhvr>
                                      <p:to>
                                        <p:strVal val="visible"/>
                                      </p:to>
                                    </p:set>
                                    <p:anim calcmode="lin" valueType="num">
                                      <p:cBhvr additive="base">
                                        <p:cTn id="25" dur="500" fill="hold"/>
                                        <p:tgtEl>
                                          <p:spTgt spid="3174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174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1747">
                                            <p:txEl>
                                              <p:pRg st="4" end="4"/>
                                            </p:txEl>
                                          </p:spTgt>
                                        </p:tgtEl>
                                        <p:attrNameLst>
                                          <p:attrName>style.visibility</p:attrName>
                                        </p:attrNameLst>
                                      </p:cBhvr>
                                      <p:to>
                                        <p:strVal val="visible"/>
                                      </p:to>
                                    </p:set>
                                    <p:anim calcmode="lin" valueType="num">
                                      <p:cBhvr additive="base">
                                        <p:cTn id="31" dur="500" fill="hold"/>
                                        <p:tgtEl>
                                          <p:spTgt spid="3174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174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1747">
                                            <p:txEl>
                                              <p:pRg st="5" end="5"/>
                                            </p:txEl>
                                          </p:spTgt>
                                        </p:tgtEl>
                                        <p:attrNameLst>
                                          <p:attrName>style.visibility</p:attrName>
                                        </p:attrNameLst>
                                      </p:cBhvr>
                                      <p:to>
                                        <p:strVal val="visible"/>
                                      </p:to>
                                    </p:set>
                                    <p:anim calcmode="lin" valueType="num">
                                      <p:cBhvr additive="base">
                                        <p:cTn id="37" dur="500" fill="hold"/>
                                        <p:tgtEl>
                                          <p:spTgt spid="3174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174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1747">
                                            <p:txEl>
                                              <p:pRg st="6" end="6"/>
                                            </p:txEl>
                                          </p:spTgt>
                                        </p:tgtEl>
                                        <p:attrNameLst>
                                          <p:attrName>style.visibility</p:attrName>
                                        </p:attrNameLst>
                                      </p:cBhvr>
                                      <p:to>
                                        <p:strVal val="visible"/>
                                      </p:to>
                                    </p:set>
                                    <p:anim calcmode="lin" valueType="num">
                                      <p:cBhvr additive="base">
                                        <p:cTn id="43" dur="500" fill="hold"/>
                                        <p:tgtEl>
                                          <p:spTgt spid="3174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174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46856" y="908720"/>
            <a:ext cx="8229600" cy="676275"/>
          </a:xfrm>
        </p:spPr>
        <p:txBody>
          <a:bodyPr/>
          <a:lstStyle/>
          <a:p>
            <a:pPr algn="ctr"/>
            <a:r>
              <a:rPr lang="en-AU" altLang="en-US" sz="3600" dirty="0">
                <a:ea typeface="ＭＳ Ｐゴシック" panose="020B0600070205080204" pitchFamily="34" charset="-128"/>
              </a:rPr>
              <a:t>What is Accounting?</a:t>
            </a:r>
          </a:p>
        </p:txBody>
      </p:sp>
      <p:sp>
        <p:nvSpPr>
          <p:cNvPr id="6147" name="Content Placeholder 2"/>
          <p:cNvSpPr>
            <a:spLocks noGrp="1"/>
          </p:cNvSpPr>
          <p:nvPr>
            <p:ph idx="4294967295"/>
          </p:nvPr>
        </p:nvSpPr>
        <p:spPr>
          <a:xfrm>
            <a:off x="339725" y="2159000"/>
            <a:ext cx="8418513" cy="3868738"/>
          </a:xfrm>
          <a:prstGeom prst="rect">
            <a:avLst/>
          </a:prstGeom>
        </p:spPr>
        <p:txBody>
          <a:bodyPr/>
          <a:lstStyle/>
          <a:p>
            <a:pPr>
              <a:buFontTx/>
              <a:buNone/>
            </a:pPr>
            <a:r>
              <a:rPr lang="en-AU" altLang="en-US" sz="2200" b="0" dirty="0">
                <a:ea typeface="ＭＳ Ｐゴシック" panose="020B0600070205080204" pitchFamily="34" charset="-128"/>
              </a:rPr>
              <a:t>An information system or process that:</a:t>
            </a:r>
          </a:p>
          <a:p>
            <a:pPr marL="0" lvl="1" indent="0">
              <a:spcBef>
                <a:spcPts val="0"/>
              </a:spcBef>
              <a:spcAft>
                <a:spcPts val="300"/>
              </a:spcAft>
              <a:buNone/>
            </a:pPr>
            <a:endParaRPr lang="en-AU" altLang="en-US" sz="2200" dirty="0" smtClean="0">
              <a:ea typeface="ＭＳ Ｐゴシック" panose="020B0600070205080204" pitchFamily="34" charset="-128"/>
            </a:endParaRPr>
          </a:p>
          <a:p>
            <a:pPr marL="0" lvl="1" indent="0">
              <a:spcBef>
                <a:spcPts val="0"/>
              </a:spcBef>
              <a:spcAft>
                <a:spcPts val="300"/>
              </a:spcAft>
              <a:buNone/>
            </a:pPr>
            <a:r>
              <a:rPr lang="en-AU" altLang="en-US" sz="2200" dirty="0" smtClean="0">
                <a:ea typeface="ＭＳ Ｐゴシック" panose="020B0600070205080204" pitchFamily="34" charset="-128"/>
              </a:rPr>
              <a:t> </a:t>
            </a:r>
          </a:p>
          <a:p>
            <a:pPr lvl="1">
              <a:spcBef>
                <a:spcPts val="0"/>
              </a:spcBef>
              <a:spcAft>
                <a:spcPts val="300"/>
              </a:spcAft>
              <a:buFont typeface="Arial"/>
              <a:buChar char="•"/>
            </a:pPr>
            <a:endParaRPr lang="en-AU" altLang="en-US" sz="2200" dirty="0">
              <a:ea typeface="ＭＳ Ｐゴシック" panose="020B0600070205080204" pitchFamily="34" charset="-128"/>
            </a:endParaRPr>
          </a:p>
          <a:p>
            <a:pPr lvl="1">
              <a:spcBef>
                <a:spcPts val="0"/>
              </a:spcBef>
              <a:spcAft>
                <a:spcPts val="300"/>
              </a:spcAft>
              <a:buFont typeface="Arial"/>
              <a:buChar char="•"/>
            </a:pPr>
            <a:endParaRPr lang="en-AU" altLang="en-US" sz="2200" dirty="0" smtClean="0">
              <a:ea typeface="ＭＳ Ｐゴシック" panose="020B0600070205080204" pitchFamily="34" charset="-128"/>
            </a:endParaRPr>
          </a:p>
          <a:p>
            <a:pPr lvl="1">
              <a:spcBef>
                <a:spcPts val="0"/>
              </a:spcBef>
              <a:spcAft>
                <a:spcPts val="300"/>
              </a:spcAft>
              <a:buFont typeface="Arial"/>
              <a:buChar char="•"/>
            </a:pPr>
            <a:endParaRPr lang="en-AU" altLang="en-US" sz="2200" dirty="0" smtClean="0">
              <a:ea typeface="ＭＳ Ｐゴシック" panose="020B0600070205080204" pitchFamily="34" charset="-128"/>
            </a:endParaRPr>
          </a:p>
          <a:p>
            <a:r>
              <a:rPr lang="en-AU" altLang="en-US" sz="2200" b="0" dirty="0" smtClean="0">
                <a:ea typeface="ＭＳ Ｐゴシック" panose="020B0600070205080204" pitchFamily="34" charset="-128"/>
              </a:rPr>
              <a:t>  </a:t>
            </a:r>
            <a:r>
              <a:rPr lang="en-AU" altLang="en-US" sz="2200" b="0" dirty="0">
                <a:ea typeface="ＭＳ Ｐゴシック" panose="020B0600070205080204" pitchFamily="34" charset="-128"/>
              </a:rPr>
              <a:t>	</a:t>
            </a:r>
            <a:r>
              <a:rPr lang="en-AU" altLang="en-US" sz="2200" dirty="0">
                <a:ea typeface="ＭＳ Ｐゴシック" panose="020B0600070205080204" pitchFamily="34" charset="-128"/>
              </a:rPr>
              <a:t>economic events of an entity to permit informed judgements and </a:t>
            </a:r>
            <a:r>
              <a:rPr lang="en-AU" altLang="en-US" sz="2200" b="1" u="sng" dirty="0">
                <a:ea typeface="ＭＳ Ｐゴシック" panose="020B0600070205080204" pitchFamily="34" charset="-128"/>
              </a:rPr>
              <a:t>decisions</a:t>
            </a:r>
            <a:r>
              <a:rPr lang="en-AU" altLang="en-US" sz="2200" dirty="0">
                <a:ea typeface="ＭＳ Ｐゴシック" panose="020B0600070205080204" pitchFamily="34" charset="-128"/>
              </a:rPr>
              <a:t> by </a:t>
            </a:r>
            <a:r>
              <a:rPr lang="en-AU" altLang="en-US" sz="2200" dirty="0" smtClean="0">
                <a:ea typeface="ＭＳ Ｐゴシック" panose="020B0600070205080204" pitchFamily="34" charset="-128"/>
              </a:rPr>
              <a:t>interested </a:t>
            </a:r>
            <a:r>
              <a:rPr lang="en-AU" altLang="en-US" sz="2200" dirty="0">
                <a:ea typeface="ＭＳ Ｐゴシック" panose="020B0600070205080204" pitchFamily="34" charset="-128"/>
              </a:rPr>
              <a:t>users of the information.</a:t>
            </a:r>
          </a:p>
        </p:txBody>
      </p:sp>
      <p:sp>
        <p:nvSpPr>
          <p:cNvPr id="2" name="Slide Number Placeholder 1"/>
          <p:cNvSpPr>
            <a:spLocks noGrp="1"/>
          </p:cNvSpPr>
          <p:nvPr>
            <p:ph type="sldNum" sz="quarter" idx="15"/>
          </p:nvPr>
        </p:nvSpPr>
        <p:spPr/>
        <p:txBody>
          <a:bodyPr/>
          <a:lstStyle/>
          <a:p>
            <a:fld id="{EB72FBF5-2C9F-4A60-88A9-90AC2FD4BE04}" type="slidenum">
              <a:rPr lang="en-AU" smtClean="0"/>
              <a:pPr/>
              <a:t>9</a:t>
            </a:fld>
            <a:endParaRPr lang="en-AU"/>
          </a:p>
        </p:txBody>
      </p:sp>
    </p:spTree>
    <p:extLst>
      <p:ext uri="{BB962C8B-B14F-4D97-AF65-F5344CB8AC3E}">
        <p14:creationId xmlns:p14="http://schemas.microsoft.com/office/powerpoint/2010/main" val="2494848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500"/>
                                        <p:tgtEl>
                                          <p:spTgt spid="6147">
                                            <p:txEl>
                                              <p:pRg st="0" end="0"/>
                                            </p:txEl>
                                          </p:spTgt>
                                        </p:tgtEl>
                                      </p:cBhvr>
                                    </p:animEffect>
                                    <p:anim calcmode="lin" valueType="num">
                                      <p:cBhvr>
                                        <p:cTn id="8" dur="500" fill="hold"/>
                                        <p:tgtEl>
                                          <p:spTgt spid="6147">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614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147">
                                            <p:txEl>
                                              <p:pRg st="2" end="2"/>
                                            </p:txEl>
                                          </p:spTgt>
                                        </p:tgtEl>
                                        <p:attrNameLst>
                                          <p:attrName>style.visibility</p:attrName>
                                        </p:attrNameLst>
                                      </p:cBhvr>
                                      <p:to>
                                        <p:strVal val="visible"/>
                                      </p:to>
                                    </p:set>
                                    <p:animEffect transition="in" filter="fade">
                                      <p:cBhvr>
                                        <p:cTn id="14" dur="500"/>
                                        <p:tgtEl>
                                          <p:spTgt spid="6147">
                                            <p:txEl>
                                              <p:pRg st="2" end="2"/>
                                            </p:txEl>
                                          </p:spTgt>
                                        </p:tgtEl>
                                      </p:cBhvr>
                                    </p:animEffect>
                                    <p:anim calcmode="lin" valueType="num">
                                      <p:cBhvr>
                                        <p:cTn id="15" dur="500" fill="hold"/>
                                        <p:tgtEl>
                                          <p:spTgt spid="6147">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614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147">
                                            <p:txEl>
                                              <p:pRg st="6" end="6"/>
                                            </p:txEl>
                                          </p:spTgt>
                                        </p:tgtEl>
                                        <p:attrNameLst>
                                          <p:attrName>style.visibility</p:attrName>
                                        </p:attrNameLst>
                                      </p:cBhvr>
                                      <p:to>
                                        <p:strVal val="visible"/>
                                      </p:to>
                                    </p:set>
                                    <p:animEffect transition="in" filter="fade">
                                      <p:cBhvr>
                                        <p:cTn id="21" dur="500"/>
                                        <p:tgtEl>
                                          <p:spTgt spid="6147">
                                            <p:txEl>
                                              <p:pRg st="6" end="6"/>
                                            </p:txEl>
                                          </p:spTgt>
                                        </p:tgtEl>
                                      </p:cBhvr>
                                    </p:animEffect>
                                    <p:anim calcmode="lin" valueType="num">
                                      <p:cBhvr>
                                        <p:cTn id="22" dur="500" fill="hold"/>
                                        <p:tgtEl>
                                          <p:spTgt spid="6147">
                                            <p:txEl>
                                              <p:pRg st="6" end="6"/>
                                            </p:txEl>
                                          </p:spTgt>
                                        </p:tgtEl>
                                        <p:attrNameLst>
                                          <p:attrName>ppt_x</p:attrName>
                                        </p:attrNameLst>
                                      </p:cBhvr>
                                      <p:tavLst>
                                        <p:tav tm="0">
                                          <p:val>
                                            <p:strVal val="#ppt_x"/>
                                          </p:val>
                                        </p:tav>
                                        <p:tav tm="100000">
                                          <p:val>
                                            <p:strVal val="#ppt_x"/>
                                          </p:val>
                                        </p:tav>
                                      </p:tavLst>
                                    </p:anim>
                                    <p:anim calcmode="lin" valueType="num">
                                      <p:cBhvr>
                                        <p:cTn id="23" dur="500" fill="hold"/>
                                        <p:tgtEl>
                                          <p:spTgt spid="614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l="5135" t="3481" r="6268" b="4250"/>
          <a:stretch>
            <a:fillRect/>
          </a:stretch>
        </p:blipFill>
        <p:spPr bwMode="auto">
          <a:xfrm>
            <a:off x="179512" y="1912373"/>
            <a:ext cx="8712968" cy="47569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7171" name="Rectangle 3"/>
          <p:cNvSpPr>
            <a:spLocks noGrp="1" noChangeArrowheads="1"/>
          </p:cNvSpPr>
          <p:nvPr>
            <p:ph type="title"/>
          </p:nvPr>
        </p:nvSpPr>
        <p:spPr>
          <a:xfrm>
            <a:off x="467544" y="908720"/>
            <a:ext cx="8086725" cy="1230312"/>
          </a:xfrm>
        </p:spPr>
        <p:txBody>
          <a:bodyPr/>
          <a:lstStyle/>
          <a:p>
            <a:pPr algn="ctr" eaLnBrk="1" hangingPunct="1"/>
            <a:r>
              <a:rPr lang="en-AU" altLang="en-US" sz="3600" dirty="0">
                <a:ea typeface="ＭＳ Ｐゴシック" panose="020B0600070205080204" pitchFamily="34" charset="-128"/>
              </a:rPr>
              <a:t>What is Accounting</a:t>
            </a:r>
            <a:r>
              <a:rPr lang="en-AU" altLang="en-US" dirty="0">
                <a:ea typeface="ＭＳ Ｐゴシック" panose="020B0600070205080204" pitchFamily="34" charset="-128"/>
              </a:rPr>
              <a:t>? </a:t>
            </a:r>
            <a:r>
              <a:rPr lang="en-AU" altLang="en-US" sz="2400" dirty="0">
                <a:ea typeface="ＭＳ Ｐゴシック" panose="020B0600070205080204" pitchFamily="34" charset="-128"/>
              </a:rPr>
              <a:t>(continued)</a:t>
            </a:r>
          </a:p>
        </p:txBody>
      </p:sp>
      <p:sp>
        <p:nvSpPr>
          <p:cNvPr id="7172" name="Rectangle 4"/>
          <p:cNvSpPr>
            <a:spLocks noGrp="1" noChangeArrowheads="1"/>
          </p:cNvSpPr>
          <p:nvPr>
            <p:ph idx="4294967295"/>
          </p:nvPr>
        </p:nvSpPr>
        <p:spPr>
          <a:xfrm>
            <a:off x="395536" y="1772816"/>
            <a:ext cx="4895726" cy="506413"/>
          </a:xfrm>
          <a:prstGeom prst="rect">
            <a:avLst/>
          </a:prstGeom>
        </p:spPr>
        <p:txBody>
          <a:bodyPr/>
          <a:lstStyle/>
          <a:p>
            <a:pPr eaLnBrk="1" hangingPunct="1">
              <a:lnSpc>
                <a:spcPct val="90000"/>
              </a:lnSpc>
              <a:buFontTx/>
              <a:buNone/>
            </a:pPr>
            <a:r>
              <a:rPr lang="en-AU" altLang="en-US" sz="2200" dirty="0">
                <a:ea typeface="ＭＳ Ｐゴシック" panose="020B0600070205080204" pitchFamily="34" charset="-128"/>
              </a:rPr>
              <a:t>The Accounting Process</a:t>
            </a:r>
          </a:p>
        </p:txBody>
      </p:sp>
      <p:sp>
        <p:nvSpPr>
          <p:cNvPr id="2" name="Slide Number Placeholder 1"/>
          <p:cNvSpPr>
            <a:spLocks noGrp="1"/>
          </p:cNvSpPr>
          <p:nvPr>
            <p:ph type="sldNum" sz="quarter" idx="15"/>
          </p:nvPr>
        </p:nvSpPr>
        <p:spPr/>
        <p:txBody>
          <a:bodyPr/>
          <a:lstStyle/>
          <a:p>
            <a:fld id="{EB72FBF5-2C9F-4A60-88A9-90AC2FD4BE04}" type="slidenum">
              <a:rPr lang="en-AU" smtClean="0"/>
              <a:pPr/>
              <a:t>10</a:t>
            </a:fld>
            <a:endParaRPr lang="en-AU"/>
          </a:p>
        </p:txBody>
      </p:sp>
    </p:spTree>
    <p:extLst>
      <p:ext uri="{BB962C8B-B14F-4D97-AF65-F5344CB8AC3E}">
        <p14:creationId xmlns:p14="http://schemas.microsoft.com/office/powerpoint/2010/main" val="263667502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Title 1"/>
          <p:cNvSpPr>
            <a:spLocks noGrp="1"/>
          </p:cNvSpPr>
          <p:nvPr>
            <p:ph type="title"/>
          </p:nvPr>
        </p:nvSpPr>
        <p:spPr>
          <a:xfrm>
            <a:off x="446856" y="908720"/>
            <a:ext cx="8229600" cy="960437"/>
          </a:xfrm>
        </p:spPr>
        <p:txBody>
          <a:bodyPr/>
          <a:lstStyle/>
          <a:p>
            <a:pPr marL="0" indent="0" algn="ctr" eaLnBrk="1" hangingPunct="1"/>
            <a:r>
              <a:rPr lang="en-AU" altLang="en-US" sz="3600" dirty="0">
                <a:ea typeface="ＭＳ Ｐゴシック" panose="020B0600070205080204" pitchFamily="34" charset="-128"/>
              </a:rPr>
              <a:t>Why is Accounting Important?</a:t>
            </a:r>
          </a:p>
        </p:txBody>
      </p:sp>
      <p:sp>
        <p:nvSpPr>
          <p:cNvPr id="8195" name="Subtitle 2"/>
          <p:cNvSpPr>
            <a:spLocks noGrp="1"/>
          </p:cNvSpPr>
          <p:nvPr>
            <p:ph idx="4294967295"/>
          </p:nvPr>
        </p:nvSpPr>
        <p:spPr>
          <a:xfrm>
            <a:off x="323528" y="1916832"/>
            <a:ext cx="8331200" cy="3868737"/>
          </a:xfrm>
          <a:prstGeom prst="rect">
            <a:avLst/>
          </a:prstGeom>
        </p:spPr>
        <p:txBody>
          <a:bodyPr/>
          <a:lstStyle/>
          <a:p>
            <a:pPr>
              <a:buFont typeface="Arial"/>
              <a:buChar char="•"/>
            </a:pPr>
            <a:r>
              <a:rPr lang="en-AU" altLang="en-US" sz="2200" b="1" dirty="0">
                <a:ea typeface="ＭＳ Ｐゴシック" panose="020B0600070205080204" pitchFamily="34" charset="-128"/>
              </a:rPr>
              <a:t>Decisions</a:t>
            </a:r>
            <a:r>
              <a:rPr lang="en-AU" altLang="en-US" sz="2200" dirty="0">
                <a:ea typeface="ＭＳ Ｐゴシック" panose="020B0600070205080204" pitchFamily="34" charset="-128"/>
              </a:rPr>
              <a:t> are made based on the information provided.</a:t>
            </a:r>
            <a:endParaRPr lang="en-AU" altLang="en-US" sz="2200" b="0" dirty="0">
              <a:ea typeface="ＭＳ Ｐゴシック" panose="020B0600070205080204" pitchFamily="34" charset="-128"/>
            </a:endParaRPr>
          </a:p>
          <a:p>
            <a:pPr eaLnBrk="1" hangingPunct="1">
              <a:buFont typeface="Arial"/>
              <a:buChar char="•"/>
            </a:pPr>
            <a:r>
              <a:rPr lang="en-AU" altLang="en-US" sz="2200" b="0" dirty="0">
                <a:ea typeface="ＭＳ Ｐゴシック" panose="020B0600070205080204" pitchFamily="34" charset="-128"/>
              </a:rPr>
              <a:t>Accounting information conveys information about business performance to others.</a:t>
            </a:r>
          </a:p>
          <a:p>
            <a:pPr eaLnBrk="1" hangingPunct="1">
              <a:buFont typeface="Arial"/>
              <a:buChar char="•"/>
            </a:pPr>
            <a:r>
              <a:rPr lang="en-AU" altLang="en-US" sz="2200" b="0" dirty="0">
                <a:ea typeface="ＭＳ Ｐゴシック" panose="020B0600070205080204" pitchFamily="34" charset="-128"/>
              </a:rPr>
              <a:t>Poor accounting practices by businesses can produce information that is inaccurate or misleading.</a:t>
            </a:r>
          </a:p>
          <a:p>
            <a:pPr eaLnBrk="1" hangingPunct="1">
              <a:buFont typeface="Arial"/>
              <a:buChar char="•"/>
            </a:pPr>
            <a:r>
              <a:rPr lang="en-AU" altLang="en-US" sz="2200" b="0" dirty="0">
                <a:ea typeface="ＭＳ Ｐゴシック" panose="020B0600070205080204" pitchFamily="34" charset="-128"/>
              </a:rPr>
              <a:t>This can lead to corporate collapses and financial ruin for many people involved.</a:t>
            </a:r>
          </a:p>
        </p:txBody>
      </p:sp>
      <p:sp>
        <p:nvSpPr>
          <p:cNvPr id="2" name="Slide Number Placeholder 1"/>
          <p:cNvSpPr>
            <a:spLocks noGrp="1"/>
          </p:cNvSpPr>
          <p:nvPr>
            <p:ph type="sldNum" sz="quarter" idx="15"/>
          </p:nvPr>
        </p:nvSpPr>
        <p:spPr/>
        <p:txBody>
          <a:bodyPr/>
          <a:lstStyle/>
          <a:p>
            <a:fld id="{EB72FBF5-2C9F-4A60-88A9-90AC2FD4BE04}" type="slidenum">
              <a:rPr lang="en-AU" smtClean="0"/>
              <a:pPr/>
              <a:t>11</a:t>
            </a:fld>
            <a:endParaRPr lang="en-AU"/>
          </a:p>
        </p:txBody>
      </p:sp>
    </p:spTree>
    <p:extLst>
      <p:ext uri="{BB962C8B-B14F-4D97-AF65-F5344CB8AC3E}">
        <p14:creationId xmlns:p14="http://schemas.microsoft.com/office/powerpoint/2010/main" val="3154891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500" fill="hold"/>
                                        <p:tgtEl>
                                          <p:spTgt spid="81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195">
                                            <p:txEl>
                                              <p:pRg st="1" end="1"/>
                                            </p:txEl>
                                          </p:spTgt>
                                        </p:tgtEl>
                                        <p:attrNameLst>
                                          <p:attrName>style.visibility</p:attrName>
                                        </p:attrNameLst>
                                      </p:cBhvr>
                                      <p:to>
                                        <p:strVal val="visible"/>
                                      </p:to>
                                    </p:set>
                                    <p:anim calcmode="lin" valueType="num">
                                      <p:cBhvr additive="base">
                                        <p:cTn id="13"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195">
                                            <p:txEl>
                                              <p:pRg st="2" end="2"/>
                                            </p:txEl>
                                          </p:spTgt>
                                        </p:tgtEl>
                                        <p:attrNameLst>
                                          <p:attrName>style.visibility</p:attrName>
                                        </p:attrNameLst>
                                      </p:cBhvr>
                                      <p:to>
                                        <p:strVal val="visible"/>
                                      </p:to>
                                    </p:set>
                                    <p:anim calcmode="lin" valueType="num">
                                      <p:cBhvr additive="base">
                                        <p:cTn id="19" dur="500" fill="hold"/>
                                        <p:tgtEl>
                                          <p:spTgt spid="819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1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195">
                                            <p:txEl>
                                              <p:pRg st="3" end="3"/>
                                            </p:txEl>
                                          </p:spTgt>
                                        </p:tgtEl>
                                        <p:attrNameLst>
                                          <p:attrName>style.visibility</p:attrName>
                                        </p:attrNameLst>
                                      </p:cBhvr>
                                      <p:to>
                                        <p:strVal val="visible"/>
                                      </p:to>
                                    </p:set>
                                    <p:anim calcmode="lin" valueType="num">
                                      <p:cBhvr additive="base">
                                        <p:cTn id="25" dur="500" fill="hold"/>
                                        <p:tgtEl>
                                          <p:spTgt spid="819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19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373063" y="908720"/>
            <a:ext cx="8229600" cy="788987"/>
          </a:xfrm>
        </p:spPr>
        <p:txBody>
          <a:bodyPr/>
          <a:lstStyle/>
          <a:p>
            <a:pPr algn="ctr"/>
            <a:r>
              <a:rPr lang="en-AU" altLang="en-US" sz="3600" dirty="0">
                <a:ea typeface="ＭＳ Ｐゴシック" panose="020B0600070205080204" pitchFamily="34" charset="-128"/>
              </a:rPr>
              <a:t>The Role of Accounting</a:t>
            </a:r>
          </a:p>
        </p:txBody>
      </p:sp>
      <p:sp>
        <p:nvSpPr>
          <p:cNvPr id="9219" name="Content Placeholder 2"/>
          <p:cNvSpPr>
            <a:spLocks noGrp="1"/>
          </p:cNvSpPr>
          <p:nvPr>
            <p:ph idx="4294967295"/>
          </p:nvPr>
        </p:nvSpPr>
        <p:spPr>
          <a:xfrm>
            <a:off x="179512" y="2060848"/>
            <a:ext cx="8856984" cy="1512168"/>
          </a:xfrm>
          <a:prstGeom prst="rect">
            <a:avLst/>
          </a:prstGeom>
        </p:spPr>
        <p:txBody>
          <a:bodyPr/>
          <a:lstStyle/>
          <a:p>
            <a:pPr>
              <a:buFont typeface="Arial"/>
              <a:buChar char="•"/>
            </a:pPr>
            <a:r>
              <a:rPr lang="en-AU" altLang="en-US" sz="2200" b="0" dirty="0">
                <a:ea typeface="ＭＳ Ｐゴシック" panose="020B0600070205080204" pitchFamily="34" charset="-128"/>
              </a:rPr>
              <a:t>So overal</a:t>
            </a:r>
            <a:r>
              <a:rPr lang="en-AU" altLang="en-US" sz="2200" dirty="0">
                <a:ea typeface="ＭＳ Ｐゴシック" panose="020B0600070205080204" pitchFamily="34" charset="-128"/>
              </a:rPr>
              <a:t>l, think of accounting as a process that identifies, records and communicates information to </a:t>
            </a:r>
            <a:r>
              <a:rPr lang="en-AU" altLang="en-US" sz="2200" u="sng" dirty="0">
                <a:ea typeface="ＭＳ Ｐゴシック" panose="020B0600070205080204" pitchFamily="34" charset="-128"/>
              </a:rPr>
              <a:t>internal</a:t>
            </a:r>
            <a:r>
              <a:rPr lang="en-AU" altLang="en-US" sz="2200" dirty="0">
                <a:ea typeface="ＭＳ Ｐゴシック" panose="020B0600070205080204" pitchFamily="34" charset="-128"/>
              </a:rPr>
              <a:t> and </a:t>
            </a:r>
            <a:r>
              <a:rPr lang="en-AU" altLang="en-US" sz="2200" u="sng" dirty="0">
                <a:ea typeface="ＭＳ Ｐゴシック" panose="020B0600070205080204" pitchFamily="34" charset="-128"/>
              </a:rPr>
              <a:t>external</a:t>
            </a:r>
            <a:r>
              <a:rPr lang="en-AU" altLang="en-US" sz="2200" dirty="0">
                <a:ea typeface="ＭＳ Ｐゴシック" panose="020B0600070205080204" pitchFamily="34" charset="-128"/>
              </a:rPr>
              <a:t> users of financial information for decision-making purposes.</a:t>
            </a:r>
          </a:p>
          <a:p>
            <a:pPr>
              <a:buFont typeface="Arial"/>
              <a:buChar char="•"/>
            </a:pPr>
            <a:endParaRPr lang="en-AU" altLang="en-US" sz="2200" b="0" dirty="0">
              <a:ea typeface="ＭＳ Ｐゴシック" panose="020B0600070205080204" pitchFamily="34" charset="-128"/>
            </a:endParaRPr>
          </a:p>
          <a:p>
            <a:pPr>
              <a:buFont typeface="Arial"/>
              <a:buChar char="•"/>
            </a:pPr>
            <a:r>
              <a:rPr lang="en-AU" altLang="en-US" sz="2200" dirty="0">
                <a:ea typeface="ＭＳ Ｐゴシック" panose="020B0600070205080204" pitchFamily="34" charset="-128"/>
              </a:rPr>
              <a:t>Users of accounting can be classified as either:</a:t>
            </a:r>
          </a:p>
          <a:p>
            <a:pPr>
              <a:buFont typeface="Arial"/>
              <a:buChar char="•"/>
            </a:pPr>
            <a:endParaRPr lang="en-AU" altLang="en-US" sz="2200" b="0" dirty="0">
              <a:ea typeface="ＭＳ Ｐゴシック" panose="020B0600070205080204" pitchFamily="34" charset="-128"/>
            </a:endParaRPr>
          </a:p>
        </p:txBody>
      </p:sp>
      <p:sp>
        <p:nvSpPr>
          <p:cNvPr id="2" name="Slide Number Placeholder 1"/>
          <p:cNvSpPr>
            <a:spLocks noGrp="1"/>
          </p:cNvSpPr>
          <p:nvPr>
            <p:ph type="sldNum" sz="quarter" idx="15"/>
          </p:nvPr>
        </p:nvSpPr>
        <p:spPr/>
        <p:txBody>
          <a:bodyPr/>
          <a:lstStyle/>
          <a:p>
            <a:fld id="{EB72FBF5-2C9F-4A60-88A9-90AC2FD4BE04}" type="slidenum">
              <a:rPr lang="en-AU" smtClean="0"/>
              <a:pPr/>
              <a:t>12</a:t>
            </a:fld>
            <a:endParaRPr lang="en-AU"/>
          </a:p>
        </p:txBody>
      </p:sp>
    </p:spTree>
    <p:extLst>
      <p:ext uri="{BB962C8B-B14F-4D97-AF65-F5344CB8AC3E}">
        <p14:creationId xmlns:p14="http://schemas.microsoft.com/office/powerpoint/2010/main" val="3649754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 calcmode="lin" valueType="num">
                                      <p:cBhvr additive="base">
                                        <p:cTn id="7" dur="500" fill="hold"/>
                                        <p:tgtEl>
                                          <p:spTgt spid="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219">
                                            <p:txEl>
                                              <p:pRg st="2" end="2"/>
                                            </p:txEl>
                                          </p:spTgt>
                                        </p:tgtEl>
                                        <p:attrNameLst>
                                          <p:attrName>style.visibility</p:attrName>
                                        </p:attrNameLst>
                                      </p:cBhvr>
                                      <p:to>
                                        <p:strVal val="visible"/>
                                      </p:to>
                                    </p:set>
                                    <p:anim calcmode="lin" valueType="num">
                                      <p:cBhvr additive="base">
                                        <p:cTn id="13" dur="500" fill="hold"/>
                                        <p:tgtEl>
                                          <p:spTgt spid="921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374848" y="908720"/>
            <a:ext cx="8229600" cy="904875"/>
          </a:xfrm>
        </p:spPr>
        <p:txBody>
          <a:bodyPr/>
          <a:lstStyle/>
          <a:p>
            <a:pPr algn="ctr" eaLnBrk="1" hangingPunct="1"/>
            <a:r>
              <a:rPr lang="en-AU" altLang="en-US" sz="3600" dirty="0">
                <a:ea typeface="ＭＳ Ｐゴシック" panose="020B0600070205080204" pitchFamily="34" charset="-128"/>
              </a:rPr>
              <a:t>Internal Users</a:t>
            </a:r>
          </a:p>
        </p:txBody>
      </p:sp>
      <p:sp>
        <p:nvSpPr>
          <p:cNvPr id="10243" name="Rectangle 3"/>
          <p:cNvSpPr>
            <a:spLocks noGrp="1" noChangeArrowheads="1"/>
          </p:cNvSpPr>
          <p:nvPr>
            <p:ph idx="4294967295"/>
          </p:nvPr>
        </p:nvSpPr>
        <p:spPr>
          <a:xfrm>
            <a:off x="395536" y="1844824"/>
            <a:ext cx="8496944" cy="3890963"/>
          </a:xfrm>
          <a:prstGeom prst="rect">
            <a:avLst/>
          </a:prstGeom>
        </p:spPr>
        <p:txBody>
          <a:bodyPr/>
          <a:lstStyle/>
          <a:p>
            <a:pPr eaLnBrk="1" hangingPunct="1">
              <a:buFontTx/>
              <a:buNone/>
            </a:pPr>
            <a:r>
              <a:rPr lang="en-AU" altLang="en-US" sz="2200" b="0" dirty="0">
                <a:ea typeface="ＭＳ Ｐゴシック" panose="020B0600070205080204" pitchFamily="34" charset="-128"/>
              </a:rPr>
              <a:t>Managers who plan, organise and run the business</a:t>
            </a:r>
          </a:p>
          <a:p>
            <a:pPr eaLnBrk="1" hangingPunct="1">
              <a:buFontTx/>
              <a:buNone/>
            </a:pPr>
            <a:r>
              <a:rPr lang="en-AU" altLang="en-US" sz="2200" dirty="0">
                <a:ea typeface="ＭＳ Ｐゴシック" panose="020B0600070205080204" pitchFamily="34" charset="-128"/>
              </a:rPr>
              <a:t>Examples:</a:t>
            </a:r>
          </a:p>
          <a:p>
            <a:pPr>
              <a:buFont typeface="Arial"/>
              <a:buChar char="•"/>
            </a:pPr>
            <a:r>
              <a:rPr lang="en-AU" altLang="en-US" sz="2200" dirty="0">
                <a:ea typeface="ＭＳ Ｐゴシック" panose="020B0600070205080204" pitchFamily="34" charset="-128"/>
              </a:rPr>
              <a:t>Chief executive officers (CEOs)</a:t>
            </a:r>
          </a:p>
          <a:p>
            <a:pPr>
              <a:buFont typeface="Arial"/>
              <a:buChar char="•"/>
            </a:pPr>
            <a:r>
              <a:rPr lang="en-AU" altLang="en-US" sz="2200" dirty="0">
                <a:ea typeface="ＭＳ Ｐゴシック" panose="020B0600070205080204" pitchFamily="34" charset="-128"/>
              </a:rPr>
              <a:t>Chief financial officers (CFOs)</a:t>
            </a:r>
          </a:p>
          <a:p>
            <a:pPr>
              <a:buFont typeface="Arial"/>
              <a:buChar char="•"/>
            </a:pPr>
            <a:r>
              <a:rPr lang="en-AU" altLang="en-US" sz="2200" dirty="0">
                <a:ea typeface="ＭＳ Ｐゴシック" panose="020B0600070205080204" pitchFamily="34" charset="-128"/>
              </a:rPr>
              <a:t>Marketing managers</a:t>
            </a:r>
          </a:p>
          <a:p>
            <a:pPr>
              <a:buFont typeface="Arial"/>
              <a:buChar char="•"/>
            </a:pPr>
            <a:r>
              <a:rPr lang="en-AU" altLang="en-US" sz="2200" dirty="0">
                <a:ea typeface="ＭＳ Ｐゴシック" panose="020B0600070205080204" pitchFamily="34" charset="-128"/>
              </a:rPr>
              <a:t>Production supervisors</a:t>
            </a:r>
          </a:p>
          <a:p>
            <a:pPr>
              <a:buFont typeface="Arial"/>
              <a:buChar char="•"/>
            </a:pPr>
            <a:r>
              <a:rPr lang="en-AU" altLang="en-US" sz="2200" dirty="0">
                <a:ea typeface="ＭＳ Ｐゴシック" panose="020B0600070205080204" pitchFamily="34" charset="-128"/>
              </a:rPr>
              <a:t>Other employees</a:t>
            </a:r>
            <a:endParaRPr lang="en-AU" altLang="en-US" sz="2200" b="0" dirty="0">
              <a:ea typeface="ＭＳ Ｐゴシック" panose="020B0600070205080204" pitchFamily="34" charset="-128"/>
            </a:endParaRPr>
          </a:p>
          <a:p>
            <a:pPr marL="0" indent="0"/>
            <a:r>
              <a:rPr lang="en-AU" altLang="en-US" sz="2200" b="0" dirty="0">
                <a:ea typeface="ＭＳ Ｐゴシック" panose="020B0600070205080204" pitchFamily="34" charset="-128"/>
              </a:rPr>
              <a:t>Detailed and frequent information is needed by these managers to make business decisions on a day-by-day basis.</a:t>
            </a:r>
          </a:p>
        </p:txBody>
      </p:sp>
      <p:sp>
        <p:nvSpPr>
          <p:cNvPr id="2" name="Slide Number Placeholder 1"/>
          <p:cNvSpPr>
            <a:spLocks noGrp="1"/>
          </p:cNvSpPr>
          <p:nvPr>
            <p:ph type="sldNum" sz="quarter" idx="15"/>
          </p:nvPr>
        </p:nvSpPr>
        <p:spPr/>
        <p:txBody>
          <a:bodyPr/>
          <a:lstStyle/>
          <a:p>
            <a:fld id="{EB72FBF5-2C9F-4A60-88A9-90AC2FD4BE04}" type="slidenum">
              <a:rPr lang="en-AU" smtClean="0"/>
              <a:pPr/>
              <a:t>13</a:t>
            </a:fld>
            <a:endParaRPr lang="en-AU"/>
          </a:p>
        </p:txBody>
      </p:sp>
    </p:spTree>
    <p:extLst>
      <p:ext uri="{BB962C8B-B14F-4D97-AF65-F5344CB8AC3E}">
        <p14:creationId xmlns:p14="http://schemas.microsoft.com/office/powerpoint/2010/main" val="32358123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 calcmode="lin" valueType="num">
                                      <p:cBhvr additive="base">
                                        <p:cTn id="7" dur="500" fill="hold"/>
                                        <p:tgtEl>
                                          <p:spTgt spid="102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2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243">
                                            <p:txEl>
                                              <p:pRg st="1" end="1"/>
                                            </p:txEl>
                                          </p:spTgt>
                                        </p:tgtEl>
                                        <p:attrNameLst>
                                          <p:attrName>style.visibility</p:attrName>
                                        </p:attrNameLst>
                                      </p:cBhvr>
                                      <p:to>
                                        <p:strVal val="visible"/>
                                      </p:to>
                                    </p:set>
                                    <p:anim calcmode="lin" valueType="num">
                                      <p:cBhvr additive="base">
                                        <p:cTn id="13" dur="500" fill="hold"/>
                                        <p:tgtEl>
                                          <p:spTgt spid="1024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2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243">
                                            <p:txEl>
                                              <p:pRg st="2" end="2"/>
                                            </p:txEl>
                                          </p:spTgt>
                                        </p:tgtEl>
                                        <p:attrNameLst>
                                          <p:attrName>style.visibility</p:attrName>
                                        </p:attrNameLst>
                                      </p:cBhvr>
                                      <p:to>
                                        <p:strVal val="visible"/>
                                      </p:to>
                                    </p:set>
                                    <p:anim calcmode="lin" valueType="num">
                                      <p:cBhvr additive="base">
                                        <p:cTn id="19" dur="500" fill="hold"/>
                                        <p:tgtEl>
                                          <p:spTgt spid="1024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2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243">
                                            <p:txEl>
                                              <p:pRg st="3" end="3"/>
                                            </p:txEl>
                                          </p:spTgt>
                                        </p:tgtEl>
                                        <p:attrNameLst>
                                          <p:attrName>style.visibility</p:attrName>
                                        </p:attrNameLst>
                                      </p:cBhvr>
                                      <p:to>
                                        <p:strVal val="visible"/>
                                      </p:to>
                                    </p:set>
                                    <p:anim calcmode="lin" valueType="num">
                                      <p:cBhvr additive="base">
                                        <p:cTn id="25" dur="500" fill="hold"/>
                                        <p:tgtEl>
                                          <p:spTgt spid="1024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24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243">
                                            <p:txEl>
                                              <p:pRg st="4" end="4"/>
                                            </p:txEl>
                                          </p:spTgt>
                                        </p:tgtEl>
                                        <p:attrNameLst>
                                          <p:attrName>style.visibility</p:attrName>
                                        </p:attrNameLst>
                                      </p:cBhvr>
                                      <p:to>
                                        <p:strVal val="visible"/>
                                      </p:to>
                                    </p:set>
                                    <p:anim calcmode="lin" valueType="num">
                                      <p:cBhvr additive="base">
                                        <p:cTn id="31" dur="500" fill="hold"/>
                                        <p:tgtEl>
                                          <p:spTgt spid="1024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24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243">
                                            <p:txEl>
                                              <p:pRg st="5" end="5"/>
                                            </p:txEl>
                                          </p:spTgt>
                                        </p:tgtEl>
                                        <p:attrNameLst>
                                          <p:attrName>style.visibility</p:attrName>
                                        </p:attrNameLst>
                                      </p:cBhvr>
                                      <p:to>
                                        <p:strVal val="visible"/>
                                      </p:to>
                                    </p:set>
                                    <p:anim calcmode="lin" valueType="num">
                                      <p:cBhvr additive="base">
                                        <p:cTn id="37" dur="500" fill="hold"/>
                                        <p:tgtEl>
                                          <p:spTgt spid="1024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024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0243">
                                            <p:txEl>
                                              <p:pRg st="6" end="6"/>
                                            </p:txEl>
                                          </p:spTgt>
                                        </p:tgtEl>
                                        <p:attrNameLst>
                                          <p:attrName>style.visibility</p:attrName>
                                        </p:attrNameLst>
                                      </p:cBhvr>
                                      <p:to>
                                        <p:strVal val="visible"/>
                                      </p:to>
                                    </p:set>
                                    <p:anim calcmode="lin" valueType="num">
                                      <p:cBhvr additive="base">
                                        <p:cTn id="43" dur="500" fill="hold"/>
                                        <p:tgtEl>
                                          <p:spTgt spid="1024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024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0243">
                                            <p:txEl>
                                              <p:pRg st="7" end="7"/>
                                            </p:txEl>
                                          </p:spTgt>
                                        </p:tgtEl>
                                        <p:attrNameLst>
                                          <p:attrName>style.visibility</p:attrName>
                                        </p:attrNameLst>
                                      </p:cBhvr>
                                      <p:to>
                                        <p:strVal val="visible"/>
                                      </p:to>
                                    </p:set>
                                    <p:anim calcmode="lin" valueType="num">
                                      <p:cBhvr additive="base">
                                        <p:cTn id="49" dur="500" fill="hold"/>
                                        <p:tgtEl>
                                          <p:spTgt spid="1024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024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67544" y="836712"/>
            <a:ext cx="8229600" cy="731837"/>
          </a:xfrm>
        </p:spPr>
        <p:txBody>
          <a:bodyPr/>
          <a:lstStyle/>
          <a:p>
            <a:pPr algn="ctr" eaLnBrk="1" hangingPunct="1"/>
            <a:r>
              <a:rPr lang="en-AU" altLang="en-US" sz="3600" dirty="0">
                <a:ea typeface="ＭＳ Ｐゴシック" panose="020B0600070205080204" pitchFamily="34" charset="-128"/>
              </a:rPr>
              <a:t>External users</a:t>
            </a:r>
            <a:endParaRPr lang="en-AU" altLang="en-US" sz="2800" dirty="0">
              <a:ea typeface="ＭＳ Ｐゴシック" panose="020B0600070205080204" pitchFamily="34" charset="-128"/>
            </a:endParaRPr>
          </a:p>
        </p:txBody>
      </p:sp>
      <p:sp>
        <p:nvSpPr>
          <p:cNvPr id="11267" name="Rectangle 3"/>
          <p:cNvSpPr>
            <a:spLocks noGrp="1" noChangeArrowheads="1"/>
          </p:cNvSpPr>
          <p:nvPr>
            <p:ph idx="4294967295"/>
          </p:nvPr>
        </p:nvSpPr>
        <p:spPr>
          <a:xfrm>
            <a:off x="323528" y="1628800"/>
            <a:ext cx="8352928" cy="4464496"/>
          </a:xfrm>
          <a:prstGeom prst="rect">
            <a:avLst/>
          </a:prstGeom>
        </p:spPr>
        <p:txBody>
          <a:bodyPr/>
          <a:lstStyle/>
          <a:p>
            <a:pPr eaLnBrk="1" hangingPunct="1">
              <a:buFontTx/>
              <a:buNone/>
            </a:pPr>
            <a:r>
              <a:rPr lang="en-AU" altLang="en-US" sz="2200" b="0" dirty="0">
                <a:ea typeface="ＭＳ Ｐゴシック" panose="020B0600070205080204" pitchFamily="34" charset="-128"/>
              </a:rPr>
              <a:t>Vary in their nature and information requirements.</a:t>
            </a:r>
          </a:p>
          <a:p>
            <a:pPr eaLnBrk="1" hangingPunct="1">
              <a:buFontTx/>
              <a:buNone/>
            </a:pPr>
            <a:r>
              <a:rPr lang="en-US" altLang="en-US" sz="2200" b="0" dirty="0">
                <a:ea typeface="ＭＳ Ｐゴシック" panose="020B0600070205080204" pitchFamily="34" charset="-128"/>
              </a:rPr>
              <a:t>Examples:</a:t>
            </a:r>
            <a:endParaRPr lang="en-AU" altLang="en-US" sz="2200" b="0" dirty="0">
              <a:ea typeface="ＭＳ Ｐゴシック" panose="020B0600070205080204" pitchFamily="34" charset="-128"/>
            </a:endParaRPr>
          </a:p>
          <a:p>
            <a:pPr eaLnBrk="1" hangingPunct="1">
              <a:spcAft>
                <a:spcPts val="1800"/>
              </a:spcAft>
              <a:buFont typeface="Arial"/>
              <a:buChar char="•"/>
            </a:pPr>
            <a:r>
              <a:rPr lang="en-AU" altLang="en-US" sz="2200" b="0" u="sng" dirty="0">
                <a:ea typeface="ＭＳ Ｐゴシック" panose="020B0600070205080204" pitchFamily="34" charset="-128"/>
              </a:rPr>
              <a:t>Investors</a:t>
            </a:r>
            <a:r>
              <a:rPr lang="en-AU" altLang="en-US" sz="2200" b="0" dirty="0">
                <a:ea typeface="ＭＳ Ｐゴシック" panose="020B0600070205080204" pitchFamily="34" charset="-128"/>
              </a:rPr>
              <a:t> e.g., shareholders (use information to make decisions to buy, hold or sell shares)</a:t>
            </a:r>
          </a:p>
          <a:p>
            <a:pPr eaLnBrk="1" hangingPunct="1">
              <a:spcAft>
                <a:spcPts val="1800"/>
              </a:spcAft>
              <a:buFont typeface="Arial"/>
              <a:buChar char="•"/>
            </a:pPr>
            <a:r>
              <a:rPr lang="en-AU" altLang="en-US" sz="2200" b="0" u="sng" dirty="0">
                <a:ea typeface="ＭＳ Ｐゴシック" panose="020B0600070205080204" pitchFamily="34" charset="-128"/>
              </a:rPr>
              <a:t>Creditors/Lenders</a:t>
            </a:r>
            <a:r>
              <a:rPr lang="en-AU" altLang="en-US" sz="2200" b="0" dirty="0">
                <a:ea typeface="ＭＳ Ｐゴシック" panose="020B0600070205080204" pitchFamily="34" charset="-128"/>
              </a:rPr>
              <a:t> e.g., suppliers, bankers (use information to evaluate risks of giving credit and lending money)</a:t>
            </a:r>
          </a:p>
          <a:p>
            <a:pPr eaLnBrk="1" hangingPunct="1">
              <a:spcAft>
                <a:spcPts val="1800"/>
              </a:spcAft>
              <a:buFont typeface="Arial"/>
              <a:buChar char="•"/>
            </a:pPr>
            <a:r>
              <a:rPr lang="en-AU" altLang="en-US" sz="2200" b="0" u="sng" dirty="0">
                <a:ea typeface="ＭＳ Ｐゴシック" panose="020B0600070205080204" pitchFamily="34" charset="-128"/>
              </a:rPr>
              <a:t>Government and regulatory bodies</a:t>
            </a:r>
            <a:r>
              <a:rPr lang="en-AU" altLang="en-US" sz="2200" b="0" dirty="0">
                <a:ea typeface="ＭＳ Ｐゴシック" panose="020B0600070205080204" pitchFamily="34" charset="-128"/>
              </a:rPr>
              <a:t> e.g., ATO, ASIC (use information to determine an entity’s compliance with rules and regulations)</a:t>
            </a:r>
            <a:endParaRPr lang="en-AU" altLang="en-US" sz="2200" b="0" u="sng" dirty="0">
              <a:ea typeface="ＭＳ Ｐゴシック" panose="020B0600070205080204" pitchFamily="34" charset="-128"/>
            </a:endParaRPr>
          </a:p>
          <a:p>
            <a:pPr eaLnBrk="1" hangingPunct="1">
              <a:buFontTx/>
              <a:buNone/>
            </a:pPr>
            <a:r>
              <a:rPr lang="en-AU" altLang="en-US" sz="2400" b="0" dirty="0">
                <a:ea typeface="ＭＳ Ｐゴシック" panose="020B0600070205080204" pitchFamily="34" charset="-128"/>
              </a:rPr>
              <a:t>	</a:t>
            </a:r>
          </a:p>
        </p:txBody>
      </p:sp>
      <p:sp>
        <p:nvSpPr>
          <p:cNvPr id="2" name="Slide Number Placeholder 1"/>
          <p:cNvSpPr>
            <a:spLocks noGrp="1"/>
          </p:cNvSpPr>
          <p:nvPr>
            <p:ph type="sldNum" sz="quarter" idx="15"/>
          </p:nvPr>
        </p:nvSpPr>
        <p:spPr/>
        <p:txBody>
          <a:bodyPr/>
          <a:lstStyle/>
          <a:p>
            <a:fld id="{EB72FBF5-2C9F-4A60-88A9-90AC2FD4BE04}" type="slidenum">
              <a:rPr lang="en-AU" smtClean="0"/>
              <a:pPr/>
              <a:t>14</a:t>
            </a:fld>
            <a:endParaRPr lang="en-AU"/>
          </a:p>
        </p:txBody>
      </p:sp>
    </p:spTree>
    <p:extLst>
      <p:ext uri="{BB962C8B-B14F-4D97-AF65-F5344CB8AC3E}">
        <p14:creationId xmlns:p14="http://schemas.microsoft.com/office/powerpoint/2010/main" val="8544080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 calcmode="lin" valueType="num">
                                      <p:cBhvr additive="base">
                                        <p:cTn id="7" dur="500" fill="hold"/>
                                        <p:tgtEl>
                                          <p:spTgt spid="112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2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267">
                                            <p:txEl>
                                              <p:pRg st="1" end="1"/>
                                            </p:txEl>
                                          </p:spTgt>
                                        </p:tgtEl>
                                        <p:attrNameLst>
                                          <p:attrName>style.visibility</p:attrName>
                                        </p:attrNameLst>
                                      </p:cBhvr>
                                      <p:to>
                                        <p:strVal val="visible"/>
                                      </p:to>
                                    </p:set>
                                    <p:anim calcmode="lin" valueType="num">
                                      <p:cBhvr additive="base">
                                        <p:cTn id="13" dur="500" fill="hold"/>
                                        <p:tgtEl>
                                          <p:spTgt spid="1126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2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267">
                                            <p:txEl>
                                              <p:pRg st="2" end="2"/>
                                            </p:txEl>
                                          </p:spTgt>
                                        </p:tgtEl>
                                        <p:attrNameLst>
                                          <p:attrName>style.visibility</p:attrName>
                                        </p:attrNameLst>
                                      </p:cBhvr>
                                      <p:to>
                                        <p:strVal val="visible"/>
                                      </p:to>
                                    </p:set>
                                    <p:anim calcmode="lin" valueType="num">
                                      <p:cBhvr additive="base">
                                        <p:cTn id="19" dur="500" fill="hold"/>
                                        <p:tgtEl>
                                          <p:spTgt spid="1126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26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267">
                                            <p:txEl>
                                              <p:pRg st="3" end="3"/>
                                            </p:txEl>
                                          </p:spTgt>
                                        </p:tgtEl>
                                        <p:attrNameLst>
                                          <p:attrName>style.visibility</p:attrName>
                                        </p:attrNameLst>
                                      </p:cBhvr>
                                      <p:to>
                                        <p:strVal val="visible"/>
                                      </p:to>
                                    </p:set>
                                    <p:anim calcmode="lin" valueType="num">
                                      <p:cBhvr additive="base">
                                        <p:cTn id="25" dur="500" fill="hold"/>
                                        <p:tgtEl>
                                          <p:spTgt spid="1126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26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267">
                                            <p:txEl>
                                              <p:pRg st="4" end="4"/>
                                            </p:txEl>
                                          </p:spTgt>
                                        </p:tgtEl>
                                        <p:attrNameLst>
                                          <p:attrName>style.visibility</p:attrName>
                                        </p:attrNameLst>
                                      </p:cBhvr>
                                      <p:to>
                                        <p:strVal val="visible"/>
                                      </p:to>
                                    </p:set>
                                    <p:anim calcmode="lin" valueType="num">
                                      <p:cBhvr additive="base">
                                        <p:cTn id="31" dur="500" fill="hold"/>
                                        <p:tgtEl>
                                          <p:spTgt spid="1126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26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ccountant Neede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99592" y="1628800"/>
            <a:ext cx="7541774" cy="4248472"/>
          </a:xfrm>
          <a:prstGeom prst="rect">
            <a:avLst/>
          </a:prstGeom>
        </p:spPr>
      </p:pic>
    </p:spTree>
    <p:extLst>
      <p:ext uri="{BB962C8B-B14F-4D97-AF65-F5344CB8AC3E}">
        <p14:creationId xmlns:p14="http://schemas.microsoft.com/office/powerpoint/2010/main" val="1379800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6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46856" y="908720"/>
            <a:ext cx="8229600" cy="792088"/>
          </a:xfrm>
        </p:spPr>
        <p:txBody>
          <a:bodyPr/>
          <a:lstStyle/>
          <a:p>
            <a:pPr algn="ctr"/>
            <a:r>
              <a:rPr lang="en-AU" altLang="en-US" sz="3600" dirty="0">
                <a:ea typeface="ＭＳ Ｐゴシック" panose="020B0600070205080204" pitchFamily="34" charset="-128"/>
              </a:rPr>
              <a:t>Forms of Business Organisations</a:t>
            </a:r>
          </a:p>
        </p:txBody>
      </p:sp>
      <p:sp>
        <p:nvSpPr>
          <p:cNvPr id="3" name="Content Placeholder 2"/>
          <p:cNvSpPr>
            <a:spLocks noGrp="1"/>
          </p:cNvSpPr>
          <p:nvPr>
            <p:ph idx="4294967295"/>
          </p:nvPr>
        </p:nvSpPr>
        <p:spPr>
          <a:xfrm>
            <a:off x="395536" y="1916832"/>
            <a:ext cx="8280920" cy="4248472"/>
          </a:xfrm>
          <a:prstGeom prst="rect">
            <a:avLst/>
          </a:prstGeom>
        </p:spPr>
        <p:txBody>
          <a:bodyPr>
            <a:normAutofit fontScale="25000" lnSpcReduction="20000"/>
          </a:bodyPr>
          <a:lstStyle/>
          <a:p>
            <a:pPr>
              <a:lnSpc>
                <a:spcPct val="90000"/>
              </a:lnSpc>
              <a:defRPr/>
            </a:pPr>
            <a:r>
              <a:rPr lang="en-AU" sz="8800" u="sng" dirty="0"/>
              <a:t>Sole proprietorship (sole trader):</a:t>
            </a:r>
          </a:p>
          <a:p>
            <a:pPr lvl="1">
              <a:lnSpc>
                <a:spcPct val="90000"/>
              </a:lnSpc>
              <a:buFont typeface="Wingdings" panose="05000000000000000000" pitchFamily="2" charset="2"/>
              <a:buChar char="Ø"/>
              <a:defRPr/>
            </a:pPr>
            <a:r>
              <a:rPr lang="en-AU" sz="7200" dirty="0"/>
              <a:t> Owned by one person: </a:t>
            </a:r>
          </a:p>
          <a:p>
            <a:pPr lvl="2">
              <a:lnSpc>
                <a:spcPct val="90000"/>
              </a:lnSpc>
              <a:defRPr/>
            </a:pPr>
            <a:r>
              <a:rPr lang="en-AU" sz="7200" dirty="0"/>
              <a:t>e.g., lawn mowing business, handyman business.</a:t>
            </a:r>
          </a:p>
          <a:p>
            <a:pPr lvl="2">
              <a:lnSpc>
                <a:spcPct val="90000"/>
              </a:lnSpc>
              <a:defRPr/>
            </a:pPr>
            <a:endParaRPr lang="en-AU" sz="8000" dirty="0"/>
          </a:p>
          <a:p>
            <a:pPr>
              <a:lnSpc>
                <a:spcPct val="110000"/>
              </a:lnSpc>
              <a:spcBef>
                <a:spcPct val="0"/>
              </a:spcBef>
              <a:defRPr/>
            </a:pPr>
            <a:r>
              <a:rPr lang="en-AU" sz="8800" u="sng" dirty="0"/>
              <a:t>Partnership:</a:t>
            </a:r>
          </a:p>
          <a:p>
            <a:pPr lvl="1">
              <a:lnSpc>
                <a:spcPct val="110000"/>
              </a:lnSpc>
              <a:spcBef>
                <a:spcPct val="0"/>
              </a:spcBef>
              <a:buFont typeface="Wingdings" panose="05000000000000000000" pitchFamily="2" charset="2"/>
              <a:buChar char="Ø"/>
              <a:defRPr/>
            </a:pPr>
            <a:r>
              <a:rPr lang="en-AU" sz="8000" dirty="0"/>
              <a:t> </a:t>
            </a:r>
            <a:r>
              <a:rPr lang="en-AU" sz="7200" dirty="0"/>
              <a:t>Owned by more than one individual:</a:t>
            </a:r>
          </a:p>
          <a:p>
            <a:pPr lvl="2">
              <a:lnSpc>
                <a:spcPct val="110000"/>
              </a:lnSpc>
              <a:spcBef>
                <a:spcPct val="0"/>
              </a:spcBef>
              <a:defRPr/>
            </a:pPr>
            <a:r>
              <a:rPr lang="en-AU" sz="7200" dirty="0"/>
              <a:t>e.g., accountants, solicitors, doctors.</a:t>
            </a:r>
          </a:p>
          <a:p>
            <a:pPr lvl="2">
              <a:lnSpc>
                <a:spcPct val="110000"/>
              </a:lnSpc>
              <a:spcBef>
                <a:spcPct val="0"/>
              </a:spcBef>
              <a:defRPr/>
            </a:pPr>
            <a:endParaRPr lang="en-AU" sz="8000" dirty="0"/>
          </a:p>
          <a:p>
            <a:pPr>
              <a:lnSpc>
                <a:spcPct val="110000"/>
              </a:lnSpc>
              <a:spcBef>
                <a:spcPct val="0"/>
              </a:spcBef>
              <a:defRPr/>
            </a:pPr>
            <a:r>
              <a:rPr lang="en-AU" sz="8800" u="sng" dirty="0"/>
              <a:t>Company:</a:t>
            </a:r>
          </a:p>
          <a:p>
            <a:pPr lvl="1">
              <a:lnSpc>
                <a:spcPct val="110000"/>
              </a:lnSpc>
              <a:spcBef>
                <a:spcPct val="0"/>
              </a:spcBef>
              <a:buFont typeface="Wingdings" panose="05000000000000000000" pitchFamily="2" charset="2"/>
              <a:buChar char="Ø"/>
              <a:defRPr/>
            </a:pPr>
            <a:r>
              <a:rPr lang="en-AU" sz="8000" dirty="0"/>
              <a:t> </a:t>
            </a:r>
            <a:r>
              <a:rPr lang="en-AU" sz="7200" dirty="0"/>
              <a:t>Organised as a separate legal entity and owned by shareholders:</a:t>
            </a:r>
          </a:p>
          <a:p>
            <a:pPr lvl="2">
              <a:lnSpc>
                <a:spcPct val="110000"/>
              </a:lnSpc>
              <a:spcBef>
                <a:spcPct val="0"/>
              </a:spcBef>
              <a:defRPr/>
            </a:pPr>
            <a:r>
              <a:rPr lang="en-AU" sz="7200" dirty="0"/>
              <a:t>e.g., BHP, CSR, Westpac, RM Williams.</a:t>
            </a:r>
          </a:p>
          <a:p>
            <a:pPr marL="357187" lvl="2" indent="0">
              <a:lnSpc>
                <a:spcPct val="110000"/>
              </a:lnSpc>
              <a:spcBef>
                <a:spcPct val="0"/>
              </a:spcBef>
              <a:buNone/>
              <a:defRPr/>
            </a:pPr>
            <a:endParaRPr lang="en-AU" sz="7200" dirty="0"/>
          </a:p>
          <a:p>
            <a:pPr lvl="1">
              <a:lnSpc>
                <a:spcPct val="110000"/>
              </a:lnSpc>
              <a:buFont typeface="Wingdings" panose="05000000000000000000" pitchFamily="2" charset="2"/>
              <a:buChar char="Ø"/>
              <a:defRPr/>
            </a:pPr>
            <a:r>
              <a:rPr lang="en-AU" sz="7200" dirty="0"/>
              <a:t> Most companies have limited liability.</a:t>
            </a:r>
          </a:p>
          <a:p>
            <a:pPr>
              <a:defRPr/>
            </a:pPr>
            <a:endParaRPr lang="en-US" dirty="0"/>
          </a:p>
          <a:p>
            <a:pPr>
              <a:defRPr/>
            </a:pPr>
            <a:endParaRPr lang="en-AU" dirty="0"/>
          </a:p>
        </p:txBody>
      </p:sp>
      <p:sp>
        <p:nvSpPr>
          <p:cNvPr id="2" name="Slide Number Placeholder 1"/>
          <p:cNvSpPr>
            <a:spLocks noGrp="1"/>
          </p:cNvSpPr>
          <p:nvPr>
            <p:ph type="sldNum" sz="quarter" idx="15"/>
          </p:nvPr>
        </p:nvSpPr>
        <p:spPr/>
        <p:txBody>
          <a:bodyPr/>
          <a:lstStyle/>
          <a:p>
            <a:fld id="{EB72FBF5-2C9F-4A60-88A9-90AC2FD4BE04}" type="slidenum">
              <a:rPr lang="en-AU" smtClean="0"/>
              <a:pPr/>
              <a:t>16</a:t>
            </a:fld>
            <a:endParaRPr lang="en-AU"/>
          </a:p>
        </p:txBody>
      </p:sp>
    </p:spTree>
    <p:extLst>
      <p:ext uri="{BB962C8B-B14F-4D97-AF65-F5344CB8AC3E}">
        <p14:creationId xmlns:p14="http://schemas.microsoft.com/office/powerpoint/2010/main" val="3232248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 calcmode="lin" valueType="num">
                                      <p:cBhvr additive="base">
                                        <p:cTn id="4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
                                            <p:txEl>
                                              <p:pRg st="12" end="12"/>
                                            </p:txEl>
                                          </p:spTgt>
                                        </p:tgtEl>
                                        <p:attrNameLst>
                                          <p:attrName>style.visibility</p:attrName>
                                        </p:attrNameLst>
                                      </p:cBhvr>
                                      <p:to>
                                        <p:strVal val="visible"/>
                                      </p:to>
                                    </p:set>
                                    <p:anim calcmode="lin" valueType="num">
                                      <p:cBhvr additive="base">
                                        <p:cTn id="5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46856" y="908720"/>
            <a:ext cx="8229600" cy="819150"/>
          </a:xfrm>
        </p:spPr>
        <p:txBody>
          <a:bodyPr/>
          <a:lstStyle/>
          <a:p>
            <a:pPr algn="ctr"/>
            <a:r>
              <a:rPr lang="en-AU" altLang="en-US" sz="3600" dirty="0">
                <a:ea typeface="ＭＳ Ｐゴシック" panose="020B0600070205080204" pitchFamily="34" charset="-128"/>
              </a:rPr>
              <a:t>History of Regulation of Accounting</a:t>
            </a:r>
          </a:p>
        </p:txBody>
      </p:sp>
      <p:sp>
        <p:nvSpPr>
          <p:cNvPr id="13315" name="Content Placeholder 2"/>
          <p:cNvSpPr>
            <a:spLocks noGrp="1"/>
          </p:cNvSpPr>
          <p:nvPr>
            <p:ph idx="4294967295"/>
          </p:nvPr>
        </p:nvSpPr>
        <p:spPr>
          <a:xfrm>
            <a:off x="395536" y="2138363"/>
            <a:ext cx="8280920" cy="3868737"/>
          </a:xfrm>
          <a:prstGeom prst="rect">
            <a:avLst/>
          </a:prstGeom>
        </p:spPr>
        <p:txBody>
          <a:bodyPr/>
          <a:lstStyle/>
          <a:p>
            <a:pPr>
              <a:buFont typeface="Arial"/>
              <a:buChar char="•"/>
            </a:pPr>
            <a:r>
              <a:rPr lang="en-AU" altLang="en-US" sz="2200" b="0" dirty="0">
                <a:ea typeface="ＭＳ Ｐゴシック" panose="020B0600070205080204" pitchFamily="34" charset="-128"/>
              </a:rPr>
              <a:t>Over time, Generally Accepted Accounting Principles (GAAP) were developed to guide the practice of accounting.</a:t>
            </a:r>
          </a:p>
          <a:p>
            <a:pPr>
              <a:buFont typeface="Arial"/>
              <a:buChar char="•"/>
            </a:pPr>
            <a:endParaRPr lang="en-AU" altLang="en-US" sz="2200" b="0" dirty="0">
              <a:ea typeface="ＭＳ Ｐゴシック" panose="020B0600070205080204" pitchFamily="34" charset="-128"/>
            </a:endParaRPr>
          </a:p>
          <a:p>
            <a:pPr>
              <a:buFont typeface="Arial"/>
              <a:buChar char="•"/>
            </a:pPr>
            <a:r>
              <a:rPr lang="en-AU" altLang="en-US" sz="2200" b="0" dirty="0">
                <a:ea typeface="ＭＳ Ｐゴシック" panose="020B0600070205080204" pitchFamily="34" charset="-128"/>
              </a:rPr>
              <a:t>As entities grew in size and complexity, more formal rules for accounting were required.</a:t>
            </a:r>
          </a:p>
          <a:p>
            <a:pPr>
              <a:buFont typeface="Arial"/>
              <a:buChar char="•"/>
            </a:pPr>
            <a:endParaRPr lang="en-AU" altLang="en-US" sz="2200" b="0" dirty="0">
              <a:ea typeface="ＭＳ Ｐゴシック" panose="020B0600070205080204" pitchFamily="34" charset="-128"/>
            </a:endParaRPr>
          </a:p>
          <a:p>
            <a:pPr>
              <a:buFont typeface="Arial"/>
              <a:buChar char="•"/>
            </a:pPr>
            <a:r>
              <a:rPr lang="en-AU" altLang="en-US" sz="2200" b="0" dirty="0">
                <a:ea typeface="ＭＳ Ｐゴシック" panose="020B0600070205080204" pitchFamily="34" charset="-128"/>
              </a:rPr>
              <a:t>Today, ‘accounting standards’ are mandatory for many entities to follow in the preparation of financial statements.</a:t>
            </a:r>
          </a:p>
        </p:txBody>
      </p:sp>
      <p:sp>
        <p:nvSpPr>
          <p:cNvPr id="2" name="Slide Number Placeholder 1"/>
          <p:cNvSpPr>
            <a:spLocks noGrp="1"/>
          </p:cNvSpPr>
          <p:nvPr>
            <p:ph type="sldNum" sz="quarter" idx="15"/>
          </p:nvPr>
        </p:nvSpPr>
        <p:spPr/>
        <p:txBody>
          <a:bodyPr/>
          <a:lstStyle/>
          <a:p>
            <a:fld id="{EB72FBF5-2C9F-4A60-88A9-90AC2FD4BE04}" type="slidenum">
              <a:rPr lang="en-AU" smtClean="0"/>
              <a:pPr/>
              <a:t>17</a:t>
            </a:fld>
            <a:endParaRPr lang="en-AU"/>
          </a:p>
        </p:txBody>
      </p:sp>
    </p:spTree>
    <p:extLst>
      <p:ext uri="{BB962C8B-B14F-4D97-AF65-F5344CB8AC3E}">
        <p14:creationId xmlns:p14="http://schemas.microsoft.com/office/powerpoint/2010/main" val="1103745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 calcmode="lin" valueType="num">
                                      <p:cBhvr additive="base">
                                        <p:cTn id="7" dur="500" fill="hold"/>
                                        <p:tgtEl>
                                          <p:spTgt spid="1331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315">
                                            <p:txEl>
                                              <p:pRg st="2" end="2"/>
                                            </p:txEl>
                                          </p:spTgt>
                                        </p:tgtEl>
                                        <p:attrNameLst>
                                          <p:attrName>style.visibility</p:attrName>
                                        </p:attrNameLst>
                                      </p:cBhvr>
                                      <p:to>
                                        <p:strVal val="visible"/>
                                      </p:to>
                                    </p:set>
                                    <p:anim calcmode="lin" valueType="num">
                                      <p:cBhvr additive="base">
                                        <p:cTn id="13" dur="500" fill="hold"/>
                                        <p:tgtEl>
                                          <p:spTgt spid="1331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3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315">
                                            <p:txEl>
                                              <p:pRg st="4" end="4"/>
                                            </p:txEl>
                                          </p:spTgt>
                                        </p:tgtEl>
                                        <p:attrNameLst>
                                          <p:attrName>style.visibility</p:attrName>
                                        </p:attrNameLst>
                                      </p:cBhvr>
                                      <p:to>
                                        <p:strVal val="visible"/>
                                      </p:to>
                                    </p:set>
                                    <p:anim calcmode="lin" valueType="num">
                                      <p:cBhvr additive="base">
                                        <p:cTn id="19" dur="500" fill="hold"/>
                                        <p:tgtEl>
                                          <p:spTgt spid="1331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31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382589" y="908720"/>
            <a:ext cx="8365876" cy="1273696"/>
          </a:xfrm>
        </p:spPr>
        <p:txBody>
          <a:bodyPr/>
          <a:lstStyle/>
          <a:p>
            <a:pPr algn="ctr"/>
            <a:r>
              <a:rPr lang="en-AU" altLang="en-US" sz="3600" dirty="0">
                <a:ea typeface="ＭＳ Ｐゴシック" panose="020B0600070205080204" pitchFamily="34" charset="-128"/>
              </a:rPr>
              <a:t>History of Regulation of Accounting </a:t>
            </a:r>
            <a:r>
              <a:rPr lang="en-AU" altLang="en-US" sz="2400" dirty="0">
                <a:ea typeface="ＭＳ Ｐゴシック" panose="020B0600070205080204" pitchFamily="34" charset="-128"/>
              </a:rPr>
              <a:t>(continued)</a:t>
            </a:r>
          </a:p>
        </p:txBody>
      </p:sp>
      <p:sp>
        <p:nvSpPr>
          <p:cNvPr id="14339" name="Content Placeholder 2"/>
          <p:cNvSpPr>
            <a:spLocks noGrp="1"/>
          </p:cNvSpPr>
          <p:nvPr>
            <p:ph idx="4294967295"/>
          </p:nvPr>
        </p:nvSpPr>
        <p:spPr>
          <a:xfrm>
            <a:off x="251520" y="1340768"/>
            <a:ext cx="8424936" cy="2592288"/>
          </a:xfrm>
          <a:prstGeom prst="rect">
            <a:avLst/>
          </a:prstGeom>
        </p:spPr>
        <p:txBody>
          <a:bodyPr/>
          <a:lstStyle/>
          <a:p>
            <a:pPr>
              <a:buFont typeface="Wingdings" panose="05000000000000000000" pitchFamily="2" charset="2"/>
              <a:buChar char="Ø"/>
            </a:pPr>
            <a:endParaRPr lang="en-AU" altLang="en-US" sz="1800" b="0" dirty="0">
              <a:ea typeface="ＭＳ Ｐゴシック" panose="020B0600070205080204" pitchFamily="34" charset="-128"/>
            </a:endParaRPr>
          </a:p>
          <a:p>
            <a:pPr>
              <a:buFont typeface="Arial"/>
              <a:buChar char="•"/>
            </a:pPr>
            <a:r>
              <a:rPr lang="en-AU" altLang="en-US" sz="2200" b="0" dirty="0">
                <a:ea typeface="ＭＳ Ｐゴシック" panose="020B0600070205080204" pitchFamily="34" charset="-128"/>
              </a:rPr>
              <a:t>While these accounting standards provide ‘rules’ for dealing with various accounting issues, there exists an underlying ‘conceptual framework’ upon which the standards should be based. </a:t>
            </a:r>
          </a:p>
          <a:p>
            <a:pPr>
              <a:buFont typeface="Arial"/>
              <a:buChar char="•"/>
            </a:pPr>
            <a:r>
              <a:rPr lang="en-AU" altLang="en-US" sz="2200" b="0" dirty="0">
                <a:ea typeface="ＭＳ Ｐゴシック" panose="020B0600070205080204" pitchFamily="34" charset="-128"/>
              </a:rPr>
              <a:t>This framework attempts to derive a theory for determining the information to be provided in financial statements.</a:t>
            </a:r>
          </a:p>
          <a:p>
            <a:pPr marL="0" indent="0"/>
            <a:endParaRPr lang="en-AU" altLang="en-US" sz="2200" b="0" dirty="0">
              <a:ea typeface="ＭＳ Ｐゴシック" panose="020B0600070205080204" pitchFamily="34" charset="-128"/>
            </a:endParaRPr>
          </a:p>
        </p:txBody>
      </p:sp>
      <p:sp>
        <p:nvSpPr>
          <p:cNvPr id="2" name="Slide Number Placeholder 1"/>
          <p:cNvSpPr>
            <a:spLocks noGrp="1"/>
          </p:cNvSpPr>
          <p:nvPr>
            <p:ph type="sldNum" sz="quarter" idx="15"/>
          </p:nvPr>
        </p:nvSpPr>
        <p:spPr/>
        <p:txBody>
          <a:bodyPr/>
          <a:lstStyle/>
          <a:p>
            <a:fld id="{EB72FBF5-2C9F-4A60-88A9-90AC2FD4BE04}" type="slidenum">
              <a:rPr lang="en-AU" smtClean="0"/>
              <a:pPr/>
              <a:t>18</a:t>
            </a:fld>
            <a:endParaRPr lang="en-AU"/>
          </a:p>
        </p:txBody>
      </p:sp>
      <p:sp>
        <p:nvSpPr>
          <p:cNvPr id="3" name="TextBox 2"/>
          <p:cNvSpPr txBox="1"/>
          <p:nvPr/>
        </p:nvSpPr>
        <p:spPr>
          <a:xfrm>
            <a:off x="0" y="4293096"/>
            <a:ext cx="9144000" cy="2677656"/>
          </a:xfrm>
          <a:prstGeom prst="rect">
            <a:avLst/>
          </a:prstGeom>
          <a:noFill/>
        </p:spPr>
        <p:txBody>
          <a:bodyPr wrap="square" rtlCol="0">
            <a:spAutoFit/>
          </a:bodyPr>
          <a:lstStyle/>
          <a:p>
            <a:pPr algn="ctr"/>
            <a:r>
              <a:rPr lang="en-US" u="sng" dirty="0"/>
              <a:t>HIERARCHY OF ACCOUNTING REGULATION</a:t>
            </a:r>
          </a:p>
          <a:p>
            <a:pPr algn="ctr"/>
            <a:endParaRPr lang="en-US" dirty="0"/>
          </a:p>
          <a:p>
            <a:pPr marL="342900" indent="-342900" algn="ctr">
              <a:buAutoNum type="arabicPeriod"/>
            </a:pPr>
            <a:r>
              <a:rPr lang="en-US" b="1" dirty="0"/>
              <a:t>CONCEPTUAL FRAMEWORK </a:t>
            </a:r>
          </a:p>
          <a:p>
            <a:pPr algn="ctr"/>
            <a:r>
              <a:rPr lang="en-US" dirty="0"/>
              <a:t>  The theory!!!!!!</a:t>
            </a:r>
          </a:p>
          <a:p>
            <a:pPr algn="ctr"/>
            <a:endParaRPr lang="en-US" dirty="0"/>
          </a:p>
          <a:p>
            <a:pPr algn="ctr"/>
            <a:endParaRPr lang="en-US" dirty="0"/>
          </a:p>
          <a:p>
            <a:pPr algn="ctr"/>
            <a:endParaRPr lang="en-US" dirty="0"/>
          </a:p>
          <a:p>
            <a:pPr algn="ctr"/>
            <a:endParaRPr lang="en-US" b="1" dirty="0"/>
          </a:p>
          <a:p>
            <a:pPr algn="ctr"/>
            <a:r>
              <a:rPr lang="en-US" b="1" dirty="0"/>
              <a:t>2. ACCOUNTING STANDARDS</a:t>
            </a:r>
          </a:p>
          <a:p>
            <a:pPr algn="ctr"/>
            <a:r>
              <a:rPr lang="en-US" dirty="0"/>
              <a:t> The rules!!!!!!!</a:t>
            </a:r>
          </a:p>
          <a:p>
            <a:pPr algn="ctr"/>
            <a:endParaRPr lang="en-US" dirty="0"/>
          </a:p>
          <a:p>
            <a:pPr algn="ctr"/>
            <a:r>
              <a:rPr lang="en-US" dirty="0"/>
              <a:t> </a:t>
            </a:r>
          </a:p>
        </p:txBody>
      </p:sp>
      <p:cxnSp>
        <p:nvCxnSpPr>
          <p:cNvPr id="6" name="Straight Arrow Connector 5"/>
          <p:cNvCxnSpPr/>
          <p:nvPr/>
        </p:nvCxnSpPr>
        <p:spPr>
          <a:xfrm>
            <a:off x="4572000" y="5229200"/>
            <a:ext cx="0" cy="720080"/>
          </a:xfrm>
          <a:prstGeom prst="straightConnector1">
            <a:avLst/>
          </a:prstGeom>
          <a:ln>
            <a:solidFill>
              <a:srgbClr val="FF0000"/>
            </a:solidFill>
            <a:tailEnd type="triangle"/>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847394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anim calcmode="lin" valueType="num">
                                      <p:cBhvr additive="base">
                                        <p:cTn id="7" dur="5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33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339">
                                            <p:txEl>
                                              <p:pRg st="2" end="2"/>
                                            </p:txEl>
                                          </p:spTgt>
                                        </p:tgtEl>
                                        <p:attrNameLst>
                                          <p:attrName>style.visibility</p:attrName>
                                        </p:attrNameLst>
                                      </p:cBhvr>
                                      <p:to>
                                        <p:strVal val="visible"/>
                                      </p:to>
                                    </p:set>
                                    <p:anim calcmode="lin" valueType="num">
                                      <p:cBhvr additive="base">
                                        <p:cTn id="13" dur="5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33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026"/>
          <p:cNvSpPr>
            <a:spLocks noGrp="1" noChangeArrowheads="1"/>
          </p:cNvSpPr>
          <p:nvPr>
            <p:ph type="title"/>
          </p:nvPr>
        </p:nvSpPr>
        <p:spPr>
          <a:xfrm>
            <a:off x="685800" y="908720"/>
            <a:ext cx="7772400" cy="714375"/>
          </a:xfrm>
        </p:spPr>
        <p:txBody>
          <a:bodyPr/>
          <a:lstStyle/>
          <a:p>
            <a:pPr algn="ctr" eaLnBrk="1" hangingPunct="1">
              <a:defRPr/>
            </a:pPr>
            <a:r>
              <a:rPr lang="en-AU" sz="3600" dirty="0">
                <a:ea typeface="ＭＳ Ｐゴシック" panose="020B0600070205080204" pitchFamily="34" charset="-128"/>
              </a:rPr>
              <a:t>What is the Conceptual Framework?</a:t>
            </a:r>
            <a:r>
              <a:rPr lang="en-US" sz="3600" dirty="0">
                <a:ea typeface="ＭＳ Ｐゴシック" panose="020B0600070205080204" pitchFamily="34" charset="-128"/>
              </a:rPr>
              <a:t> </a:t>
            </a:r>
          </a:p>
        </p:txBody>
      </p:sp>
      <p:sp>
        <p:nvSpPr>
          <p:cNvPr id="19459" name="Rectangle 1027"/>
          <p:cNvSpPr>
            <a:spLocks noGrp="1" noChangeArrowheads="1"/>
          </p:cNvSpPr>
          <p:nvPr>
            <p:ph type="body" idx="4294967295"/>
          </p:nvPr>
        </p:nvSpPr>
        <p:spPr>
          <a:xfrm>
            <a:off x="467544" y="1916832"/>
            <a:ext cx="8208912" cy="4104456"/>
          </a:xfrm>
          <a:prstGeom prst="rect">
            <a:avLst/>
          </a:prstGeom>
        </p:spPr>
        <p:txBody>
          <a:bodyPr/>
          <a:lstStyle/>
          <a:p>
            <a:pPr>
              <a:lnSpc>
                <a:spcPct val="80000"/>
              </a:lnSpc>
              <a:spcAft>
                <a:spcPts val="3600"/>
              </a:spcAft>
              <a:buFont typeface="Arial"/>
              <a:buChar char="•"/>
            </a:pPr>
            <a:r>
              <a:rPr lang="en-AU" altLang="en-US" sz="2200" dirty="0">
                <a:ea typeface="ＭＳ Ｐゴシック" panose="020B0600070205080204" pitchFamily="34" charset="-128"/>
              </a:rPr>
              <a:t>The conceptual framework  can be considered the </a:t>
            </a:r>
            <a:endParaRPr lang="en-AU" altLang="en-US" sz="2200" dirty="0" smtClean="0">
              <a:ea typeface="ＭＳ Ｐゴシック" panose="020B0600070205080204" pitchFamily="34" charset="-128"/>
            </a:endParaRPr>
          </a:p>
          <a:p>
            <a:pPr>
              <a:lnSpc>
                <a:spcPct val="80000"/>
              </a:lnSpc>
              <a:spcAft>
                <a:spcPts val="3600"/>
              </a:spcAft>
              <a:buFont typeface="Arial"/>
              <a:buChar char="•"/>
            </a:pPr>
            <a:endParaRPr lang="en-AU" altLang="en-US" sz="2200" dirty="0">
              <a:ea typeface="ＭＳ Ｐゴシック" panose="020B0600070205080204" pitchFamily="34" charset="-128"/>
            </a:endParaRPr>
          </a:p>
          <a:p>
            <a:pPr>
              <a:lnSpc>
                <a:spcPct val="80000"/>
              </a:lnSpc>
              <a:spcAft>
                <a:spcPts val="3600"/>
              </a:spcAft>
              <a:buFont typeface="Arial"/>
              <a:buChar char="•"/>
            </a:pPr>
            <a:r>
              <a:rPr lang="en-AU" altLang="en-US" sz="2200" dirty="0" smtClean="0">
                <a:ea typeface="ＭＳ Ｐゴシック" panose="020B0600070205080204" pitchFamily="34" charset="-128"/>
              </a:rPr>
              <a:t>Think </a:t>
            </a:r>
            <a:r>
              <a:rPr lang="en-AU" altLang="en-US" sz="2200" dirty="0">
                <a:ea typeface="ＭＳ Ｐゴシック" panose="020B0600070205080204" pitchFamily="34" charset="-128"/>
              </a:rPr>
              <a:t>of it as the underlying </a:t>
            </a:r>
            <a:r>
              <a:rPr lang="en-AU" altLang="en-US" sz="2200" b="1" dirty="0">
                <a:ea typeface="ＭＳ Ｐゴシック" panose="020B0600070205080204" pitchFamily="34" charset="-128"/>
              </a:rPr>
              <a:t>set of concepts </a:t>
            </a:r>
            <a:r>
              <a:rPr lang="en-AU" altLang="en-US" sz="2200" dirty="0">
                <a:ea typeface="ＭＳ Ｐゴシック" panose="020B0600070205080204" pitchFamily="34" charset="-128"/>
              </a:rPr>
              <a:t>and </a:t>
            </a:r>
            <a:r>
              <a:rPr lang="en-AU" altLang="en-US" sz="2200" b="1" dirty="0">
                <a:ea typeface="ＭＳ Ｐゴシック" panose="020B0600070205080204" pitchFamily="34" charset="-128"/>
              </a:rPr>
              <a:t>theory</a:t>
            </a:r>
            <a:r>
              <a:rPr lang="en-AU" altLang="en-US" sz="2200" dirty="0">
                <a:ea typeface="ＭＳ Ｐゴシック" panose="020B0600070205080204" pitchFamily="34" charset="-128"/>
              </a:rPr>
              <a:t> that underpins accounting.</a:t>
            </a:r>
            <a:endParaRPr lang="en-AU" altLang="en-US" sz="2200" b="0" i="1" dirty="0">
              <a:ea typeface="ＭＳ Ｐゴシック" panose="020B0600070205080204" pitchFamily="34" charset="-128"/>
              <a:cs typeface="Arial" panose="020B0604020202020204" pitchFamily="34" charset="0"/>
            </a:endParaRPr>
          </a:p>
          <a:p>
            <a:pPr>
              <a:lnSpc>
                <a:spcPct val="80000"/>
              </a:lnSpc>
              <a:spcAft>
                <a:spcPts val="3600"/>
              </a:spcAft>
              <a:buFont typeface="Arial"/>
              <a:buChar char="•"/>
            </a:pPr>
            <a:r>
              <a:rPr lang="en-AU" altLang="en-US" sz="2200" dirty="0">
                <a:ea typeface="ＭＳ Ｐゴシック" panose="020B0600070205080204" pitchFamily="34" charset="-128"/>
              </a:rPr>
              <a:t>The conceptual framework is used as the basis for developing specific accounting rules and regulations</a:t>
            </a:r>
            <a:r>
              <a:rPr lang="en-AU" altLang="en-US" sz="2200" i="1" dirty="0">
                <a:ea typeface="ＭＳ Ｐゴシック" panose="020B0600070205080204" pitchFamily="34" charset="-128"/>
              </a:rPr>
              <a:t>.</a:t>
            </a:r>
            <a:endParaRPr lang="en-AU" altLang="en-US" sz="2200" b="0" i="1" dirty="0">
              <a:ea typeface="ＭＳ Ｐゴシック" panose="020B0600070205080204" pitchFamily="34" charset="-128"/>
              <a:cs typeface="Arial" panose="020B0604020202020204" pitchFamily="34" charset="0"/>
            </a:endParaRPr>
          </a:p>
          <a:p>
            <a:pPr>
              <a:lnSpc>
                <a:spcPct val="80000"/>
              </a:lnSpc>
              <a:spcAft>
                <a:spcPts val="3600"/>
              </a:spcAft>
              <a:buFont typeface="Arial"/>
              <a:buChar char="•"/>
            </a:pPr>
            <a:r>
              <a:rPr lang="en-AU" altLang="en-US" sz="2200" dirty="0">
                <a:ea typeface="ＭＳ Ｐゴシック" panose="020B0600070205080204" pitchFamily="34" charset="-128"/>
              </a:rPr>
              <a:t>It is a set of concepts which define the NATURE, SUBJECT and CONTENT of accounting”</a:t>
            </a:r>
          </a:p>
          <a:p>
            <a:pPr>
              <a:lnSpc>
                <a:spcPct val="80000"/>
              </a:lnSpc>
              <a:buFontTx/>
              <a:buNone/>
            </a:pPr>
            <a:endParaRPr lang="en-AU" altLang="en-US" b="0" dirty="0">
              <a:ea typeface="ＭＳ Ｐゴシック" panose="020B0600070205080204" pitchFamily="34" charset="-128"/>
            </a:endParaRPr>
          </a:p>
          <a:p>
            <a:pPr eaLnBrk="1" hangingPunct="1">
              <a:buFontTx/>
              <a:buNone/>
            </a:pPr>
            <a:endParaRPr lang="en-US" altLang="en-US" dirty="0">
              <a:ea typeface="ＭＳ Ｐゴシック" panose="020B0600070205080204" pitchFamily="34" charset="-128"/>
            </a:endParaRPr>
          </a:p>
        </p:txBody>
      </p:sp>
      <p:sp>
        <p:nvSpPr>
          <p:cNvPr id="2" name="Slide Number Placeholder 1"/>
          <p:cNvSpPr>
            <a:spLocks noGrp="1"/>
          </p:cNvSpPr>
          <p:nvPr>
            <p:ph type="sldNum" sz="quarter" idx="15"/>
          </p:nvPr>
        </p:nvSpPr>
        <p:spPr/>
        <p:txBody>
          <a:bodyPr/>
          <a:lstStyle/>
          <a:p>
            <a:fld id="{EB72FBF5-2C9F-4A60-88A9-90AC2FD4BE04}" type="slidenum">
              <a:rPr lang="en-AU" smtClean="0"/>
              <a:pPr/>
              <a:t>19</a:t>
            </a:fld>
            <a:endParaRPr lang="en-AU"/>
          </a:p>
        </p:txBody>
      </p:sp>
    </p:spTree>
    <p:extLst>
      <p:ext uri="{BB962C8B-B14F-4D97-AF65-F5344CB8AC3E}">
        <p14:creationId xmlns:p14="http://schemas.microsoft.com/office/powerpoint/2010/main" val="1313237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 calcmode="lin" valueType="num">
                                      <p:cBhvr additive="base">
                                        <p:cTn id="7" dur="500" fill="hold"/>
                                        <p:tgtEl>
                                          <p:spTgt spid="1945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459">
                                            <p:txEl>
                                              <p:pRg st="2" end="2"/>
                                            </p:txEl>
                                          </p:spTgt>
                                        </p:tgtEl>
                                        <p:attrNameLst>
                                          <p:attrName>style.visibility</p:attrName>
                                        </p:attrNameLst>
                                      </p:cBhvr>
                                      <p:to>
                                        <p:strVal val="visible"/>
                                      </p:to>
                                    </p:set>
                                    <p:anim calcmode="lin" valueType="num">
                                      <p:cBhvr additive="base">
                                        <p:cTn id="13" dur="500" fill="hold"/>
                                        <p:tgtEl>
                                          <p:spTgt spid="1945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459">
                                            <p:txEl>
                                              <p:pRg st="3" end="3"/>
                                            </p:txEl>
                                          </p:spTgt>
                                        </p:tgtEl>
                                        <p:attrNameLst>
                                          <p:attrName>style.visibility</p:attrName>
                                        </p:attrNameLst>
                                      </p:cBhvr>
                                      <p:to>
                                        <p:strVal val="visible"/>
                                      </p:to>
                                    </p:set>
                                    <p:anim calcmode="lin" valueType="num">
                                      <p:cBhvr additive="base">
                                        <p:cTn id="19" dur="500" fill="hold"/>
                                        <p:tgtEl>
                                          <p:spTgt spid="1945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45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459">
                                            <p:txEl>
                                              <p:pRg st="4" end="4"/>
                                            </p:txEl>
                                          </p:spTgt>
                                        </p:tgtEl>
                                        <p:attrNameLst>
                                          <p:attrName>style.visibility</p:attrName>
                                        </p:attrNameLst>
                                      </p:cBhvr>
                                      <p:to>
                                        <p:strVal val="visible"/>
                                      </p:to>
                                    </p:set>
                                    <p:anim calcmode="lin" valueType="num">
                                      <p:cBhvr additive="base">
                                        <p:cTn id="25" dur="500" fill="hold"/>
                                        <p:tgtEl>
                                          <p:spTgt spid="1945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45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46856" y="908720"/>
            <a:ext cx="8229600" cy="925736"/>
          </a:xfrm>
        </p:spPr>
        <p:txBody>
          <a:bodyPr/>
          <a:lstStyle/>
          <a:p>
            <a:pPr algn="ctr"/>
            <a:r>
              <a:rPr lang="en-AU" altLang="en-US" sz="3600" dirty="0">
                <a:ea typeface="ＭＳ Ｐゴシック" panose="020B0600070205080204" pitchFamily="34" charset="-128"/>
              </a:rPr>
              <a:t>2 Components - in Summary:</a:t>
            </a:r>
          </a:p>
        </p:txBody>
      </p:sp>
      <p:sp>
        <p:nvSpPr>
          <p:cNvPr id="12290" name="Content Placeholder 2"/>
          <p:cNvSpPr>
            <a:spLocks noGrp="1"/>
          </p:cNvSpPr>
          <p:nvPr>
            <p:ph idx="4294967295"/>
          </p:nvPr>
        </p:nvSpPr>
        <p:spPr>
          <a:xfrm>
            <a:off x="251520" y="1700808"/>
            <a:ext cx="8784976" cy="4752528"/>
          </a:xfrm>
          <a:prstGeom prst="rect">
            <a:avLst/>
          </a:prstGeom>
        </p:spPr>
        <p:txBody>
          <a:bodyPr/>
          <a:lstStyle/>
          <a:p>
            <a:pPr marL="98425" indent="0"/>
            <a:r>
              <a:rPr lang="en-AU" altLang="en-US" sz="2200" dirty="0">
                <a:solidFill>
                  <a:srgbClr val="000000"/>
                </a:solidFill>
                <a:ea typeface="ＭＳ Ｐゴシック" panose="020B0600070205080204" pitchFamily="34" charset="-128"/>
                <a:cs typeface="+mj-cs"/>
              </a:rPr>
              <a:t>1. SAC 1 </a:t>
            </a:r>
          </a:p>
          <a:p>
            <a:pPr marL="612775" indent="-514350">
              <a:buFontTx/>
              <a:buNone/>
            </a:pPr>
            <a:r>
              <a:rPr lang="en-AU" altLang="en-US" sz="1800" b="0" dirty="0">
                <a:solidFill>
                  <a:srgbClr val="000000"/>
                </a:solidFill>
                <a:ea typeface="ＭＳ Ｐゴシック" panose="020B0600070205080204" pitchFamily="34" charset="-128"/>
              </a:rPr>
              <a:t>a) Definition of a ‘reporting entity’</a:t>
            </a:r>
          </a:p>
          <a:p>
            <a:pPr marL="98425" indent="0"/>
            <a:endParaRPr lang="en-AU" altLang="en-US" sz="2200" dirty="0">
              <a:solidFill>
                <a:srgbClr val="000000"/>
              </a:solidFill>
              <a:ea typeface="ＭＳ Ｐゴシック" panose="020B0600070205080204" pitchFamily="34" charset="-128"/>
              <a:cs typeface="+mj-cs"/>
            </a:endParaRPr>
          </a:p>
          <a:p>
            <a:pPr marL="98425" indent="0"/>
            <a:endParaRPr lang="en-AU" altLang="en-US" sz="2200" dirty="0">
              <a:solidFill>
                <a:srgbClr val="000000"/>
              </a:solidFill>
              <a:ea typeface="ＭＳ Ｐゴシック" panose="020B0600070205080204" pitchFamily="34" charset="-128"/>
              <a:cs typeface="+mj-cs"/>
            </a:endParaRPr>
          </a:p>
          <a:p>
            <a:pPr marL="98425" indent="0"/>
            <a:r>
              <a:rPr lang="en-AU" altLang="en-US" sz="2200" dirty="0">
                <a:solidFill>
                  <a:srgbClr val="000000"/>
                </a:solidFill>
                <a:ea typeface="ＭＳ Ｐゴシック" panose="020B0600070205080204" pitchFamily="34" charset="-128"/>
                <a:cs typeface="+mj-cs"/>
              </a:rPr>
              <a:t>2. The AASB Framework </a:t>
            </a:r>
          </a:p>
          <a:p>
            <a:pPr marL="450850" indent="-352425">
              <a:spcAft>
                <a:spcPts val="600"/>
              </a:spcAft>
              <a:buFontTx/>
              <a:buAutoNum type="alphaLcParenR"/>
            </a:pPr>
            <a:r>
              <a:rPr lang="en-AU" altLang="en-US" sz="1800" dirty="0">
                <a:solidFill>
                  <a:srgbClr val="000000"/>
                </a:solidFill>
                <a:ea typeface="ＭＳ Ｐゴシック" panose="020B0600070205080204" pitchFamily="34" charset="-128"/>
              </a:rPr>
              <a:t>T</a:t>
            </a:r>
            <a:r>
              <a:rPr lang="en-AU" altLang="en-US" sz="1800" b="0" dirty="0">
                <a:solidFill>
                  <a:srgbClr val="000000"/>
                </a:solidFill>
                <a:ea typeface="ＭＳ Ｐゴシック" panose="020B0600070205080204" pitchFamily="34" charset="-128"/>
              </a:rPr>
              <a:t>he objective of general purpose financial reporting</a:t>
            </a:r>
            <a:endParaRPr lang="en-AU" altLang="en-US" sz="2200" b="0" dirty="0">
              <a:solidFill>
                <a:srgbClr val="000000"/>
              </a:solidFill>
              <a:ea typeface="ＭＳ Ｐゴシック" panose="020B0600070205080204" pitchFamily="34" charset="-128"/>
            </a:endParaRPr>
          </a:p>
          <a:p>
            <a:pPr marL="430213" indent="-339725">
              <a:spcAft>
                <a:spcPts val="600"/>
              </a:spcAft>
              <a:buAutoNum type="alphaLcParenR"/>
            </a:pPr>
            <a:r>
              <a:rPr lang="en-AU" altLang="en-US" sz="1800" dirty="0">
                <a:solidFill>
                  <a:srgbClr val="000000"/>
                </a:solidFill>
              </a:rPr>
              <a:t>The qualitative characteristics of i</a:t>
            </a:r>
            <a:r>
              <a:rPr lang="en-AU" altLang="en-US" sz="1800" dirty="0"/>
              <a:t>nformation</a:t>
            </a:r>
          </a:p>
          <a:p>
            <a:pPr marL="430213" indent="-339725">
              <a:spcAft>
                <a:spcPts val="600"/>
              </a:spcAft>
              <a:buAutoNum type="alphaLcParenR"/>
            </a:pPr>
            <a:r>
              <a:rPr lang="en-AU" altLang="en-US" sz="1800" dirty="0"/>
              <a:t>the assumptions underlying financial reports </a:t>
            </a:r>
          </a:p>
          <a:p>
            <a:pPr marL="430213" indent="-339725">
              <a:spcAft>
                <a:spcPts val="600"/>
              </a:spcAft>
              <a:buAutoNum type="alphaLcParenR"/>
            </a:pPr>
            <a:r>
              <a:rPr lang="en-AU" altLang="en-US" sz="1800" dirty="0"/>
              <a:t>the five elements of accounting and the criteria for their recognition</a:t>
            </a:r>
          </a:p>
          <a:p>
            <a:pPr marL="612775" indent="-514350">
              <a:buFontTx/>
              <a:buNone/>
            </a:pPr>
            <a:endParaRPr lang="en-AU" altLang="en-US" sz="2200" b="0" dirty="0">
              <a:ea typeface="ＭＳ Ｐゴシック" panose="020B0600070205080204" pitchFamily="34" charset="-128"/>
            </a:endParaRPr>
          </a:p>
        </p:txBody>
      </p:sp>
      <p:cxnSp>
        <p:nvCxnSpPr>
          <p:cNvPr id="4" name="Straight Arrow Connector 3"/>
          <p:cNvCxnSpPr/>
          <p:nvPr/>
        </p:nvCxnSpPr>
        <p:spPr>
          <a:xfrm>
            <a:off x="3779912" y="2348880"/>
            <a:ext cx="978848" cy="2282"/>
          </a:xfrm>
          <a:prstGeom prst="straightConnector1">
            <a:avLst/>
          </a:prstGeom>
          <a:ln>
            <a:solidFill>
              <a:srgbClr val="FF0000"/>
            </a:solidFill>
            <a:tailEnd type="triangle"/>
          </a:ln>
        </p:spPr>
        <p:style>
          <a:lnRef idx="2">
            <a:schemeClr val="accent6"/>
          </a:lnRef>
          <a:fillRef idx="0">
            <a:schemeClr val="accent6"/>
          </a:fillRef>
          <a:effectRef idx="1">
            <a:schemeClr val="accent6"/>
          </a:effectRef>
          <a:fontRef idx="minor">
            <a:schemeClr val="tx1"/>
          </a:fontRef>
        </p:style>
      </p:cxnSp>
      <p:cxnSp>
        <p:nvCxnSpPr>
          <p:cNvPr id="10" name="Straight Arrow Connector 9"/>
          <p:cNvCxnSpPr/>
          <p:nvPr/>
        </p:nvCxnSpPr>
        <p:spPr>
          <a:xfrm>
            <a:off x="5508104" y="5445224"/>
            <a:ext cx="2520280" cy="720080"/>
          </a:xfrm>
          <a:prstGeom prst="straightConnector1">
            <a:avLst/>
          </a:prstGeom>
          <a:ln>
            <a:solidFill>
              <a:srgbClr val="FF0000"/>
            </a:solidFill>
            <a:tailEnd type="triangle"/>
          </a:ln>
        </p:spPr>
        <p:style>
          <a:lnRef idx="2">
            <a:schemeClr val="accent6"/>
          </a:lnRef>
          <a:fillRef idx="0">
            <a:schemeClr val="accent6"/>
          </a:fillRef>
          <a:effectRef idx="1">
            <a:schemeClr val="accent6"/>
          </a:effectRef>
          <a:fontRef idx="minor">
            <a:schemeClr val="tx1"/>
          </a:fontRef>
        </p:style>
      </p:cxnSp>
      <p:cxnSp>
        <p:nvCxnSpPr>
          <p:cNvPr id="11" name="Straight Arrow Connector 10"/>
          <p:cNvCxnSpPr/>
          <p:nvPr/>
        </p:nvCxnSpPr>
        <p:spPr>
          <a:xfrm>
            <a:off x="6876256" y="4221088"/>
            <a:ext cx="1006475" cy="0"/>
          </a:xfrm>
          <a:prstGeom prst="straightConnector1">
            <a:avLst/>
          </a:prstGeom>
          <a:ln>
            <a:solidFill>
              <a:srgbClr val="FF0000"/>
            </a:solidFill>
            <a:tailEnd type="triangle"/>
          </a:ln>
        </p:spPr>
        <p:style>
          <a:lnRef idx="2">
            <a:schemeClr val="accent6"/>
          </a:lnRef>
          <a:fillRef idx="0">
            <a:schemeClr val="accent6"/>
          </a:fillRef>
          <a:effectRef idx="1">
            <a:schemeClr val="accent6"/>
          </a:effectRef>
          <a:fontRef idx="minor">
            <a:schemeClr val="tx1"/>
          </a:fontRef>
        </p:style>
      </p:cxnSp>
      <p:sp>
        <p:nvSpPr>
          <p:cNvPr id="3" name="Slide Number Placeholder 2"/>
          <p:cNvSpPr>
            <a:spLocks noGrp="1"/>
          </p:cNvSpPr>
          <p:nvPr>
            <p:ph type="sldNum" sz="quarter" idx="15"/>
          </p:nvPr>
        </p:nvSpPr>
        <p:spPr/>
        <p:txBody>
          <a:bodyPr/>
          <a:lstStyle/>
          <a:p>
            <a:fld id="{EB72FBF5-2C9F-4A60-88A9-90AC2FD4BE04}" type="slidenum">
              <a:rPr lang="en-AU" smtClean="0"/>
              <a:pPr/>
              <a:t>20</a:t>
            </a:fld>
            <a:endParaRPr lang="en-AU"/>
          </a:p>
        </p:txBody>
      </p:sp>
    </p:spTree>
    <p:extLst>
      <p:ext uri="{BB962C8B-B14F-4D97-AF65-F5344CB8AC3E}">
        <p14:creationId xmlns:p14="http://schemas.microsoft.com/office/powerpoint/2010/main" val="38528468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90">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290">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290">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290">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290">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2290">
                                            <p:txEl>
                                              <p:pRg st="8" end="8"/>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82563" y="908720"/>
            <a:ext cx="8728075" cy="908050"/>
          </a:xfrm>
        </p:spPr>
        <p:txBody>
          <a:bodyPr/>
          <a:lstStyle/>
          <a:p>
            <a:pPr algn="ctr"/>
            <a:r>
              <a:rPr lang="en-AU" altLang="en-US" sz="3600" dirty="0">
                <a:ea typeface="ＭＳ Ｐゴシック" panose="020B0600070205080204" pitchFamily="34" charset="-128"/>
              </a:rPr>
              <a:t>1. Statement of Accounting Concepts (SAC)1</a:t>
            </a:r>
            <a:br>
              <a:rPr lang="en-AU" altLang="en-US" sz="3600" dirty="0">
                <a:ea typeface="ＭＳ Ｐゴシック" panose="020B0600070205080204" pitchFamily="34" charset="-128"/>
              </a:rPr>
            </a:br>
            <a:endParaRPr lang="en-AU" altLang="en-US" sz="3600" dirty="0">
              <a:ea typeface="ＭＳ Ｐゴシック" panose="020B0600070205080204" pitchFamily="34" charset="-128"/>
            </a:endParaRPr>
          </a:p>
        </p:txBody>
      </p:sp>
      <p:sp>
        <p:nvSpPr>
          <p:cNvPr id="17411" name="Content Placeholder 2"/>
          <p:cNvSpPr>
            <a:spLocks noGrp="1"/>
          </p:cNvSpPr>
          <p:nvPr>
            <p:ph idx="4294967295"/>
          </p:nvPr>
        </p:nvSpPr>
        <p:spPr>
          <a:xfrm>
            <a:off x="323528" y="1988840"/>
            <a:ext cx="8296275" cy="3868738"/>
          </a:xfrm>
          <a:prstGeom prst="rect">
            <a:avLst/>
          </a:prstGeom>
        </p:spPr>
        <p:txBody>
          <a:bodyPr/>
          <a:lstStyle/>
          <a:p>
            <a:pPr marL="0" indent="0">
              <a:buFontTx/>
              <a:buNone/>
            </a:pPr>
            <a:r>
              <a:rPr lang="en-AU" altLang="en-US" sz="2200" b="1" dirty="0">
                <a:ea typeface="ＭＳ Ｐゴシック" panose="020B0600070205080204" pitchFamily="34" charset="-128"/>
                <a:cs typeface="+mj-cs"/>
              </a:rPr>
              <a:t>1a) Definition of the Reporting Entity</a:t>
            </a:r>
          </a:p>
          <a:p>
            <a:pPr>
              <a:spcAft>
                <a:spcPts val="1800"/>
              </a:spcAft>
              <a:buFont typeface="Arial"/>
              <a:buChar char="•"/>
            </a:pPr>
            <a:r>
              <a:rPr lang="en-AU" altLang="en-US" sz="2200" b="0" dirty="0">
                <a:ea typeface="ＭＳ Ｐゴシック" panose="020B0600070205080204" pitchFamily="34" charset="-128"/>
              </a:rPr>
              <a:t>Defines a ‘Reporting Entity’ as any entity in which it is reasonable to expect the existence of </a:t>
            </a:r>
            <a:r>
              <a:rPr lang="en-AU" altLang="en-US" sz="2200" b="0" dirty="0">
                <a:solidFill>
                  <a:srgbClr val="FF0000"/>
                </a:solidFill>
                <a:ea typeface="ＭＳ Ｐゴシック" panose="020B0600070205080204" pitchFamily="34" charset="-128"/>
              </a:rPr>
              <a:t>users</a:t>
            </a:r>
            <a:r>
              <a:rPr lang="en-AU" altLang="en-US" sz="2200" b="0" dirty="0">
                <a:ea typeface="ＭＳ Ｐゴシック" panose="020B0600070205080204" pitchFamily="34" charset="-128"/>
              </a:rPr>
              <a:t> who </a:t>
            </a:r>
            <a:r>
              <a:rPr lang="en-AU" altLang="en-US" sz="2200" b="0" dirty="0">
                <a:solidFill>
                  <a:srgbClr val="FF0000"/>
                </a:solidFill>
                <a:ea typeface="ＭＳ Ｐゴシック" panose="020B0600070205080204" pitchFamily="34" charset="-128"/>
              </a:rPr>
              <a:t>depend</a:t>
            </a:r>
            <a:r>
              <a:rPr lang="en-AU" altLang="en-US" sz="2200" b="0" dirty="0">
                <a:ea typeface="ＭＳ Ｐゴシック" panose="020B0600070205080204" pitchFamily="34" charset="-128"/>
              </a:rPr>
              <a:t> on general-purpose financial reports for information for making and </a:t>
            </a:r>
            <a:r>
              <a:rPr lang="en-AU" altLang="en-US" sz="2200" dirty="0">
                <a:ea typeface="ＭＳ Ｐゴシック" panose="020B0600070205080204" pitchFamily="34" charset="-128"/>
              </a:rPr>
              <a:t>evaluating resource allocation</a:t>
            </a:r>
            <a:r>
              <a:rPr lang="en-AU" altLang="en-US" sz="2200" b="0" dirty="0">
                <a:ea typeface="ＭＳ Ｐゴシック" panose="020B0600070205080204" pitchFamily="34" charset="-128"/>
              </a:rPr>
              <a:t> decisions.</a:t>
            </a:r>
            <a:endParaRPr lang="en-US" altLang="en-US" sz="2200" dirty="0">
              <a:ea typeface="ＭＳ Ｐゴシック" panose="020B0600070205080204" pitchFamily="34" charset="-128"/>
            </a:endParaRPr>
          </a:p>
          <a:p>
            <a:pPr>
              <a:buFont typeface="Arial"/>
              <a:buChar char="•"/>
            </a:pPr>
            <a:r>
              <a:rPr lang="en-US" altLang="en-US" sz="2200" b="0" dirty="0">
                <a:ea typeface="ＭＳ Ｐゴシック" panose="020B0600070205080204" pitchFamily="34" charset="-128"/>
              </a:rPr>
              <a:t>If an entity meets this definition</a:t>
            </a:r>
            <a:r>
              <a:rPr lang="en-US" altLang="en-US" sz="2200" dirty="0">
                <a:ea typeface="ＭＳ Ｐゴシック" panose="020B0600070205080204" pitchFamily="34" charset="-128"/>
              </a:rPr>
              <a:t>, it must prepare financial reports.</a:t>
            </a:r>
            <a:endParaRPr lang="en-AU" altLang="en-US" sz="2200" b="0" dirty="0">
              <a:ea typeface="ＭＳ Ｐゴシック" panose="020B0600070205080204" pitchFamily="34" charset="-128"/>
            </a:endParaRPr>
          </a:p>
          <a:p>
            <a:pPr marL="0" indent="0">
              <a:buFontTx/>
              <a:buNone/>
            </a:pPr>
            <a:endParaRPr lang="en-US" altLang="en-US" sz="2200" dirty="0">
              <a:ea typeface="ＭＳ Ｐゴシック" panose="020B0600070205080204" pitchFamily="34" charset="-128"/>
            </a:endParaRPr>
          </a:p>
          <a:p>
            <a:pPr marL="0" indent="0" algn="ctr">
              <a:buFontTx/>
              <a:buNone/>
            </a:pPr>
            <a:r>
              <a:rPr lang="en-US" altLang="en-US" sz="2200" b="0" dirty="0">
                <a:ea typeface="ＭＳ Ｐゴシック" panose="020B0600070205080204" pitchFamily="34" charset="-128"/>
              </a:rPr>
              <a:t>We will learn to apply this concept in a later in the semester!</a:t>
            </a:r>
            <a:endParaRPr lang="en-AU" altLang="en-US" sz="2200" b="0" dirty="0">
              <a:ea typeface="ＭＳ Ｐゴシック" panose="020B0600070205080204" pitchFamily="34" charset="-128"/>
            </a:endParaRPr>
          </a:p>
          <a:p>
            <a:pPr marL="0" indent="0"/>
            <a:endParaRPr lang="en-AU" altLang="en-US" sz="2600" b="0" dirty="0">
              <a:ea typeface="ＭＳ Ｐゴシック" panose="020B0600070205080204" pitchFamily="34" charset="-128"/>
            </a:endParaRPr>
          </a:p>
        </p:txBody>
      </p:sp>
      <p:sp>
        <p:nvSpPr>
          <p:cNvPr id="2" name="Slide Number Placeholder 1"/>
          <p:cNvSpPr>
            <a:spLocks noGrp="1"/>
          </p:cNvSpPr>
          <p:nvPr>
            <p:ph type="sldNum" sz="quarter" idx="15"/>
          </p:nvPr>
        </p:nvSpPr>
        <p:spPr/>
        <p:txBody>
          <a:bodyPr/>
          <a:lstStyle/>
          <a:p>
            <a:fld id="{EB72FBF5-2C9F-4A60-88A9-90AC2FD4BE04}" type="slidenum">
              <a:rPr lang="en-AU" smtClean="0"/>
              <a:pPr/>
              <a:t>21</a:t>
            </a:fld>
            <a:endParaRPr lang="en-AU"/>
          </a:p>
        </p:txBody>
      </p:sp>
      <p:cxnSp>
        <p:nvCxnSpPr>
          <p:cNvPr id="5" name="Straight Arrow Connector 4"/>
          <p:cNvCxnSpPr/>
          <p:nvPr/>
        </p:nvCxnSpPr>
        <p:spPr>
          <a:xfrm flipV="1">
            <a:off x="4139952" y="4653136"/>
            <a:ext cx="0" cy="648072"/>
          </a:xfrm>
          <a:prstGeom prst="straightConnector1">
            <a:avLst/>
          </a:prstGeom>
          <a:ln>
            <a:solidFill>
              <a:srgbClr val="FF0000"/>
            </a:solidFill>
            <a:tailEnd type="triangle"/>
          </a:ln>
        </p:spPr>
        <p:style>
          <a:lnRef idx="2">
            <a:schemeClr val="accent6"/>
          </a:lnRef>
          <a:fillRef idx="0">
            <a:schemeClr val="accent6"/>
          </a:fillRef>
          <a:effectRef idx="1">
            <a:schemeClr val="accent6"/>
          </a:effectRef>
          <a:fontRef idx="minor">
            <a:schemeClr val="tx1"/>
          </a:fontRef>
        </p:style>
      </p:cxnSp>
      <p:sp>
        <p:nvSpPr>
          <p:cNvPr id="4" name="TextBox 3"/>
          <p:cNvSpPr txBox="1"/>
          <p:nvPr/>
        </p:nvSpPr>
        <p:spPr>
          <a:xfrm>
            <a:off x="5975648" y="1628800"/>
            <a:ext cx="3168352" cy="830997"/>
          </a:xfrm>
          <a:prstGeom prst="rect">
            <a:avLst/>
          </a:prstGeom>
          <a:noFill/>
        </p:spPr>
        <p:txBody>
          <a:bodyPr wrap="square" rtlCol="0">
            <a:spAutoFit/>
          </a:bodyPr>
          <a:lstStyle/>
          <a:p>
            <a:r>
              <a:rPr lang="en-US" sz="1600" dirty="0"/>
              <a:t>Specifies which entities are required to prepare financial statements!!!!!!</a:t>
            </a:r>
          </a:p>
        </p:txBody>
      </p:sp>
      <p:cxnSp>
        <p:nvCxnSpPr>
          <p:cNvPr id="8" name="Straight Arrow Connector 7"/>
          <p:cNvCxnSpPr/>
          <p:nvPr/>
        </p:nvCxnSpPr>
        <p:spPr>
          <a:xfrm flipH="1">
            <a:off x="5364088" y="1988840"/>
            <a:ext cx="648072" cy="144016"/>
          </a:xfrm>
          <a:prstGeom prst="straightConnector1">
            <a:avLst/>
          </a:prstGeom>
          <a:ln>
            <a:solidFill>
              <a:srgbClr val="FF0000"/>
            </a:solidFill>
            <a:tailEnd type="triangle"/>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72300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1" presetClass="entr" presetSubtype="0" fill="hold" nodeType="withEffect">
                                  <p:stCondLst>
                                    <p:cond delay="50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7411">
                                            <p:txEl>
                                              <p:pRg st="1" end="1"/>
                                            </p:txEl>
                                          </p:spTgt>
                                        </p:tgtEl>
                                        <p:attrNameLst>
                                          <p:attrName>style.visibility</p:attrName>
                                        </p:attrNameLst>
                                      </p:cBhvr>
                                      <p:to>
                                        <p:strVal val="visible"/>
                                      </p:to>
                                    </p:set>
                                    <p:anim calcmode="lin" valueType="num">
                                      <p:cBhvr additive="base">
                                        <p:cTn id="15" dur="500" fill="hold"/>
                                        <p:tgtEl>
                                          <p:spTgt spid="17411">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74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7411">
                                            <p:txEl>
                                              <p:pRg st="2" end="2"/>
                                            </p:txEl>
                                          </p:spTgt>
                                        </p:tgtEl>
                                        <p:attrNameLst>
                                          <p:attrName>style.visibility</p:attrName>
                                        </p:attrNameLst>
                                      </p:cBhvr>
                                      <p:to>
                                        <p:strVal val="visible"/>
                                      </p:to>
                                    </p:set>
                                    <p:anim calcmode="lin" valueType="num">
                                      <p:cBhvr additive="base">
                                        <p:cTn id="21" dur="500" fill="hold"/>
                                        <p:tgtEl>
                                          <p:spTgt spid="17411">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74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7411">
                                            <p:txEl>
                                              <p:pRg st="4" end="4"/>
                                            </p:txEl>
                                          </p:spTgt>
                                        </p:tgtEl>
                                        <p:attrNameLst>
                                          <p:attrName>style.visibility</p:attrName>
                                        </p:attrNameLst>
                                      </p:cBhvr>
                                      <p:to>
                                        <p:strVal val="visible"/>
                                      </p:to>
                                    </p:set>
                                    <p:anim calcmode="lin" valueType="num">
                                      <p:cBhvr additive="base">
                                        <p:cTn id="27" dur="500" fill="hold"/>
                                        <p:tgtEl>
                                          <p:spTgt spid="17411">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7411">
                                            <p:txEl>
                                              <p:pRg st="4" end="4"/>
                                            </p:txEl>
                                          </p:spTgt>
                                        </p:tgtEl>
                                        <p:attrNameLst>
                                          <p:attrName>ppt_y</p:attrName>
                                        </p:attrNameLst>
                                      </p:cBhvr>
                                      <p:tavLst>
                                        <p:tav tm="0">
                                          <p:val>
                                            <p:strVal val="1+#ppt_h/2"/>
                                          </p:val>
                                        </p:tav>
                                        <p:tav tm="100000">
                                          <p:val>
                                            <p:strVal val="#ppt_y"/>
                                          </p:val>
                                        </p:tav>
                                      </p:tavLst>
                                    </p:anim>
                                  </p:childTnLst>
                                </p:cTn>
                              </p:par>
                              <p:par>
                                <p:cTn id="29" presetID="1"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46856" y="908720"/>
            <a:ext cx="8229600" cy="1000125"/>
          </a:xfrm>
        </p:spPr>
        <p:txBody>
          <a:bodyPr/>
          <a:lstStyle/>
          <a:p>
            <a:pPr marL="612775" indent="-514350" algn="ctr"/>
            <a:r>
              <a:rPr lang="en-AU" altLang="en-US" sz="3600" dirty="0">
                <a:ea typeface="ＭＳ Ｐゴシック" panose="020B0600070205080204" pitchFamily="34" charset="-128"/>
                <a:cs typeface="Arial" panose="020B0604020202020204" pitchFamily="34" charset="0"/>
              </a:rPr>
              <a:t>2. The AASB Framework </a:t>
            </a:r>
          </a:p>
        </p:txBody>
      </p:sp>
      <p:sp>
        <p:nvSpPr>
          <p:cNvPr id="24579" name="Content Placeholder 2"/>
          <p:cNvSpPr>
            <a:spLocks noGrp="1"/>
          </p:cNvSpPr>
          <p:nvPr>
            <p:ph idx="4294967295"/>
          </p:nvPr>
        </p:nvSpPr>
        <p:spPr>
          <a:xfrm>
            <a:off x="395536" y="1916832"/>
            <a:ext cx="8296275" cy="3868737"/>
          </a:xfrm>
          <a:prstGeom prst="rect">
            <a:avLst/>
          </a:prstGeom>
        </p:spPr>
        <p:txBody>
          <a:bodyPr/>
          <a:lstStyle/>
          <a:p>
            <a:pPr>
              <a:buFontTx/>
              <a:buNone/>
            </a:pPr>
            <a:r>
              <a:rPr lang="en-AU" altLang="en-US" sz="2200" dirty="0">
                <a:ea typeface="ＭＳ Ｐゴシック" panose="020B0600070205080204" pitchFamily="34" charset="-128"/>
              </a:rPr>
              <a:t>The AASB</a:t>
            </a:r>
            <a:r>
              <a:rPr lang="en-AU" altLang="en-US" sz="2200" b="0" dirty="0">
                <a:ea typeface="ＭＳ Ｐゴシック" panose="020B0600070205080204" pitchFamily="34" charset="-128"/>
              </a:rPr>
              <a:t> Framework contains the following:</a:t>
            </a:r>
          </a:p>
          <a:p>
            <a:pPr>
              <a:buFontTx/>
              <a:buNone/>
            </a:pPr>
            <a:endParaRPr lang="en-AU" altLang="en-US" sz="2200" b="0" dirty="0">
              <a:ea typeface="ＭＳ Ｐゴシック" panose="020B0600070205080204" pitchFamily="34" charset="-128"/>
            </a:endParaRPr>
          </a:p>
          <a:p>
            <a:pPr marL="457200" indent="-457200">
              <a:buFont typeface="+mj-lt"/>
              <a:buAutoNum type="alphaLcParenR"/>
            </a:pPr>
            <a:r>
              <a:rPr lang="en-AU" altLang="en-US" sz="2200" dirty="0">
                <a:ea typeface="ＭＳ Ｐゴシック" panose="020B0600070205080204" pitchFamily="34" charset="-128"/>
              </a:rPr>
              <a:t>Assumptions underlying financial reports</a:t>
            </a:r>
          </a:p>
          <a:p>
            <a:pPr marL="457200" indent="-457200">
              <a:buFont typeface="+mj-lt"/>
              <a:buAutoNum type="alphaLcParenR"/>
            </a:pPr>
            <a:r>
              <a:rPr lang="en-AU" altLang="en-US" sz="2200" b="0" dirty="0">
                <a:ea typeface="ＭＳ Ｐゴシック" panose="020B0600070205080204" pitchFamily="34" charset="-128"/>
              </a:rPr>
              <a:t>Objective of financial reports (Appendix Chapter 1)</a:t>
            </a:r>
          </a:p>
          <a:p>
            <a:pPr marL="457200" indent="-457200">
              <a:buFont typeface="+mj-lt"/>
              <a:buAutoNum type="alphaLcParenR"/>
            </a:pPr>
            <a:r>
              <a:rPr lang="en-AU" altLang="en-US" sz="2200" b="0" dirty="0">
                <a:ea typeface="ＭＳ Ｐゴシック" panose="020B0600070205080204" pitchFamily="34" charset="-128"/>
              </a:rPr>
              <a:t>Qualitative characteristics of financial reports (Appendix </a:t>
            </a:r>
            <a:r>
              <a:rPr lang="en-AU" altLang="en-US" sz="2200" b="0" dirty="0" err="1">
                <a:ea typeface="ＭＳ Ｐゴシック" panose="020B0600070205080204" pitchFamily="34" charset="-128"/>
              </a:rPr>
              <a:t>Ch</a:t>
            </a:r>
            <a:r>
              <a:rPr lang="en-AU" altLang="en-US" sz="2200" b="0" dirty="0">
                <a:ea typeface="ＭＳ Ｐゴシック" panose="020B0600070205080204" pitchFamily="34" charset="-128"/>
              </a:rPr>
              <a:t> 3)</a:t>
            </a:r>
          </a:p>
          <a:p>
            <a:pPr marL="457200" indent="-457200">
              <a:buFont typeface="+mj-lt"/>
              <a:buAutoNum type="alphaLcParenR"/>
            </a:pPr>
            <a:r>
              <a:rPr lang="en-AU" altLang="en-US" sz="2200" b="0" dirty="0">
                <a:ea typeface="ＭＳ Ｐゴシック" panose="020B0600070205080204" pitchFamily="34" charset="-128"/>
              </a:rPr>
              <a:t>Elements of financial reports and their </a:t>
            </a:r>
            <a:r>
              <a:rPr lang="en-AU" altLang="en-US" sz="2200" dirty="0">
                <a:ea typeface="ＭＳ Ｐゴシック" panose="020B0600070205080204" pitchFamily="34" charset="-128"/>
              </a:rPr>
              <a:t>r</a:t>
            </a:r>
            <a:r>
              <a:rPr lang="en-AU" altLang="en-US" sz="2200" b="0" dirty="0">
                <a:ea typeface="ＭＳ Ｐゴシック" panose="020B0600070205080204" pitchFamily="34" charset="-128"/>
              </a:rPr>
              <a:t>ecognition criteria</a:t>
            </a:r>
          </a:p>
        </p:txBody>
      </p:sp>
      <p:sp>
        <p:nvSpPr>
          <p:cNvPr id="2" name="Slide Number Placeholder 1"/>
          <p:cNvSpPr>
            <a:spLocks noGrp="1"/>
          </p:cNvSpPr>
          <p:nvPr>
            <p:ph type="sldNum" sz="quarter" idx="15"/>
          </p:nvPr>
        </p:nvSpPr>
        <p:spPr/>
        <p:txBody>
          <a:bodyPr/>
          <a:lstStyle/>
          <a:p>
            <a:fld id="{EB72FBF5-2C9F-4A60-88A9-90AC2FD4BE04}" type="slidenum">
              <a:rPr lang="en-AU" smtClean="0"/>
              <a:pPr/>
              <a:t>22</a:t>
            </a:fld>
            <a:endParaRPr lang="en-AU"/>
          </a:p>
        </p:txBody>
      </p:sp>
    </p:spTree>
    <p:extLst>
      <p:ext uri="{BB962C8B-B14F-4D97-AF65-F5344CB8AC3E}">
        <p14:creationId xmlns:p14="http://schemas.microsoft.com/office/powerpoint/2010/main" val="1323699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 calcmode="lin" valueType="num">
                                      <p:cBhvr additive="base">
                                        <p:cTn id="7" dur="500" fill="hold"/>
                                        <p:tgtEl>
                                          <p:spTgt spid="2457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45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579">
                                            <p:txEl>
                                              <p:pRg st="2" end="2"/>
                                            </p:txEl>
                                          </p:spTgt>
                                        </p:tgtEl>
                                        <p:attrNameLst>
                                          <p:attrName>style.visibility</p:attrName>
                                        </p:attrNameLst>
                                      </p:cBhvr>
                                      <p:to>
                                        <p:strVal val="visible"/>
                                      </p:to>
                                    </p:set>
                                    <p:anim calcmode="lin" valueType="num">
                                      <p:cBhvr additive="base">
                                        <p:cTn id="13" dur="500" fill="hold"/>
                                        <p:tgtEl>
                                          <p:spTgt spid="2457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457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4579">
                                            <p:txEl>
                                              <p:pRg st="3" end="3"/>
                                            </p:txEl>
                                          </p:spTgt>
                                        </p:tgtEl>
                                        <p:attrNameLst>
                                          <p:attrName>style.visibility</p:attrName>
                                        </p:attrNameLst>
                                      </p:cBhvr>
                                      <p:to>
                                        <p:strVal val="visible"/>
                                      </p:to>
                                    </p:set>
                                    <p:anim calcmode="lin" valueType="num">
                                      <p:cBhvr additive="base">
                                        <p:cTn id="19" dur="500" fill="hold"/>
                                        <p:tgtEl>
                                          <p:spTgt spid="2457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457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4579">
                                            <p:txEl>
                                              <p:pRg st="4" end="4"/>
                                            </p:txEl>
                                          </p:spTgt>
                                        </p:tgtEl>
                                        <p:attrNameLst>
                                          <p:attrName>style.visibility</p:attrName>
                                        </p:attrNameLst>
                                      </p:cBhvr>
                                      <p:to>
                                        <p:strVal val="visible"/>
                                      </p:to>
                                    </p:set>
                                    <p:anim calcmode="lin" valueType="num">
                                      <p:cBhvr additive="base">
                                        <p:cTn id="25" dur="500" fill="hold"/>
                                        <p:tgtEl>
                                          <p:spTgt spid="2457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457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4579">
                                            <p:txEl>
                                              <p:pRg st="5" end="5"/>
                                            </p:txEl>
                                          </p:spTgt>
                                        </p:tgtEl>
                                        <p:attrNameLst>
                                          <p:attrName>style.visibility</p:attrName>
                                        </p:attrNameLst>
                                      </p:cBhvr>
                                      <p:to>
                                        <p:strVal val="visible"/>
                                      </p:to>
                                    </p:set>
                                    <p:anim calcmode="lin" valueType="num">
                                      <p:cBhvr additive="base">
                                        <p:cTn id="31" dur="500" fill="hold"/>
                                        <p:tgtEl>
                                          <p:spTgt spid="24579">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457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107504" y="908720"/>
            <a:ext cx="8928992" cy="792088"/>
          </a:xfrm>
        </p:spPr>
        <p:txBody>
          <a:bodyPr/>
          <a:lstStyle/>
          <a:p>
            <a:pPr algn="ctr"/>
            <a:r>
              <a:rPr lang="en-AU" altLang="en-US" sz="3600" dirty="0">
                <a:solidFill>
                  <a:srgbClr val="114D97"/>
                </a:solidFill>
                <a:ea typeface="ＭＳ Ｐゴシック" panose="020B0600070205080204" pitchFamily="34" charset="-128"/>
              </a:rPr>
              <a:t>2a. Assumptions </a:t>
            </a:r>
            <a:r>
              <a:rPr lang="en-AU" altLang="en-US" sz="3600" dirty="0">
                <a:ea typeface="ＭＳ Ｐゴシック" panose="020B0600070205080204" pitchFamily="34" charset="-128"/>
              </a:rPr>
              <a:t>underlying Financial Reports</a:t>
            </a:r>
          </a:p>
        </p:txBody>
      </p:sp>
      <p:sp>
        <p:nvSpPr>
          <p:cNvPr id="34818" name="Content Placeholder 2"/>
          <p:cNvSpPr>
            <a:spLocks noGrp="1"/>
          </p:cNvSpPr>
          <p:nvPr>
            <p:ph idx="4294967295"/>
          </p:nvPr>
        </p:nvSpPr>
        <p:spPr>
          <a:xfrm>
            <a:off x="395536" y="2132856"/>
            <a:ext cx="8295455" cy="3868738"/>
          </a:xfrm>
          <a:prstGeom prst="rect">
            <a:avLst/>
          </a:prstGeom>
        </p:spPr>
        <p:txBody>
          <a:bodyPr/>
          <a:lstStyle/>
          <a:p>
            <a:pPr marL="457200" indent="-457200">
              <a:buFont typeface="+mj-lt"/>
              <a:buAutoNum type="arabicPeriod"/>
              <a:defRPr/>
            </a:pPr>
            <a:r>
              <a:rPr lang="en-AU" altLang="en-US" sz="2200" dirty="0">
                <a:ea typeface="ＭＳ Ｐゴシック" charset="-128"/>
              </a:rPr>
              <a:t>Going Concern</a:t>
            </a:r>
          </a:p>
          <a:p>
            <a:pPr marL="455612" lvl="2" indent="0">
              <a:buNone/>
              <a:defRPr/>
            </a:pPr>
            <a:r>
              <a:rPr lang="en-US" altLang="en-US" sz="2200" dirty="0">
                <a:ea typeface="ＭＳ Ｐゴシック" charset="-128"/>
              </a:rPr>
              <a:t>	Entity assumed to continue indefinitely </a:t>
            </a:r>
          </a:p>
          <a:p>
            <a:pPr marL="455612" lvl="2" indent="0">
              <a:buNone/>
              <a:defRPr/>
            </a:pPr>
            <a:endParaRPr lang="en-AU" altLang="en-US" sz="2200" dirty="0">
              <a:ea typeface="ＭＳ Ｐゴシック" charset="-128"/>
            </a:endParaRPr>
          </a:p>
          <a:p>
            <a:pPr marL="457200" indent="-457200">
              <a:buFont typeface="+mj-lt"/>
              <a:buAutoNum type="arabicPeriod"/>
              <a:defRPr/>
            </a:pPr>
            <a:r>
              <a:rPr lang="en-AU" altLang="en-US" sz="2200" dirty="0">
                <a:ea typeface="ＭＳ Ｐゴシック" charset="-128"/>
              </a:rPr>
              <a:t>Accrual Basis</a:t>
            </a:r>
          </a:p>
          <a:p>
            <a:pPr marL="455612" lvl="2" indent="0">
              <a:buNone/>
              <a:defRPr/>
            </a:pPr>
            <a:r>
              <a:rPr lang="en-US" altLang="en-US" sz="2200" dirty="0">
                <a:ea typeface="ＭＳ Ｐゴシック" charset="-128"/>
              </a:rPr>
              <a:t>	records transactions when they occur rather than only 	when cash is received / paid </a:t>
            </a:r>
          </a:p>
          <a:p>
            <a:pPr marL="455612" lvl="2" indent="0">
              <a:buNone/>
              <a:defRPr/>
            </a:pPr>
            <a:endParaRPr lang="en-US" altLang="en-US" sz="2200" dirty="0">
              <a:ea typeface="ＭＳ Ｐゴシック" charset="-128"/>
            </a:endParaRPr>
          </a:p>
          <a:p>
            <a:pPr marL="798512" lvl="2" indent="-342900">
              <a:defRPr/>
            </a:pPr>
            <a:r>
              <a:rPr lang="en-US" altLang="en-US" sz="2200" dirty="0">
                <a:ea typeface="ＭＳ Ｐゴシック" charset="-128"/>
              </a:rPr>
              <a:t>DISCUSSED IN DETAIL NEXT WEEK!!!!!!</a:t>
            </a:r>
          </a:p>
          <a:p>
            <a:pPr marL="798512" lvl="2" indent="-342900">
              <a:defRPr/>
            </a:pPr>
            <a:r>
              <a:rPr lang="en-US" altLang="en-US" sz="2200" dirty="0">
                <a:ea typeface="ＭＳ Ｐゴシック" charset="-128"/>
              </a:rPr>
              <a:t>Has </a:t>
            </a:r>
            <a:r>
              <a:rPr lang="en-US" altLang="en-US" sz="2200" dirty="0" smtClean="0">
                <a:ea typeface="ＭＳ Ｐゴシック" charset="-128"/>
              </a:rPr>
              <a:t>since been </a:t>
            </a:r>
            <a:r>
              <a:rPr lang="en-US" altLang="en-US" sz="2200" dirty="0">
                <a:ea typeface="ＭＳ Ｐゴシック" charset="-128"/>
              </a:rPr>
              <a:t>removed </a:t>
            </a:r>
            <a:r>
              <a:rPr lang="en-US" altLang="en-US" sz="2200" dirty="0" smtClean="0">
                <a:ea typeface="ＭＳ Ｐゴシック" charset="-128"/>
              </a:rPr>
              <a:t>as </a:t>
            </a:r>
            <a:r>
              <a:rPr lang="en-US" altLang="en-US" sz="2200" dirty="0">
                <a:ea typeface="ＭＳ Ｐゴシック" charset="-128"/>
              </a:rPr>
              <a:t>an assumption</a:t>
            </a:r>
            <a:endParaRPr lang="en-AU" altLang="en-US" sz="2200" dirty="0">
              <a:ea typeface="ＭＳ Ｐゴシック" charset="-128"/>
            </a:endParaRPr>
          </a:p>
          <a:p>
            <a:pPr>
              <a:buFont typeface="Wingdings" pitchFamily="2" charset="2"/>
              <a:buChar char="Ø"/>
              <a:defRPr/>
            </a:pPr>
            <a:endParaRPr lang="en-AU" altLang="en-US" sz="1600" dirty="0">
              <a:ea typeface="ＭＳ Ｐゴシック" charset="-128"/>
            </a:endParaRPr>
          </a:p>
        </p:txBody>
      </p:sp>
      <p:sp>
        <p:nvSpPr>
          <p:cNvPr id="2" name="Slide Number Placeholder 1"/>
          <p:cNvSpPr>
            <a:spLocks noGrp="1"/>
          </p:cNvSpPr>
          <p:nvPr>
            <p:ph type="sldNum" sz="quarter" idx="15"/>
          </p:nvPr>
        </p:nvSpPr>
        <p:spPr/>
        <p:txBody>
          <a:bodyPr/>
          <a:lstStyle/>
          <a:p>
            <a:fld id="{EB72FBF5-2C9F-4A60-88A9-90AC2FD4BE04}" type="slidenum">
              <a:rPr lang="en-AU" smtClean="0"/>
              <a:pPr/>
              <a:t>23</a:t>
            </a:fld>
            <a:endParaRPr lang="en-AU"/>
          </a:p>
        </p:txBody>
      </p:sp>
    </p:spTree>
    <p:extLst>
      <p:ext uri="{BB962C8B-B14F-4D97-AF65-F5344CB8AC3E}">
        <p14:creationId xmlns:p14="http://schemas.microsoft.com/office/powerpoint/2010/main" val="1985436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818">
                                            <p:txEl>
                                              <p:pRg st="0" end="0"/>
                                            </p:txEl>
                                          </p:spTgt>
                                        </p:tgtEl>
                                        <p:attrNameLst>
                                          <p:attrName>style.visibility</p:attrName>
                                        </p:attrNameLst>
                                      </p:cBhvr>
                                      <p:to>
                                        <p:strVal val="visible"/>
                                      </p:to>
                                    </p:set>
                                    <p:anim calcmode="lin" valueType="num">
                                      <p:cBhvr additive="base">
                                        <p:cTn id="7" dur="500" fill="hold"/>
                                        <p:tgtEl>
                                          <p:spTgt spid="3481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481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4818">
                                            <p:txEl>
                                              <p:pRg st="1" end="1"/>
                                            </p:txEl>
                                          </p:spTgt>
                                        </p:tgtEl>
                                        <p:attrNameLst>
                                          <p:attrName>style.visibility</p:attrName>
                                        </p:attrNameLst>
                                      </p:cBhvr>
                                      <p:to>
                                        <p:strVal val="visible"/>
                                      </p:to>
                                    </p:set>
                                    <p:anim calcmode="lin" valueType="num">
                                      <p:cBhvr additive="base">
                                        <p:cTn id="13" dur="500" fill="hold"/>
                                        <p:tgtEl>
                                          <p:spTgt spid="3481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481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4818">
                                            <p:txEl>
                                              <p:pRg st="3" end="3"/>
                                            </p:txEl>
                                          </p:spTgt>
                                        </p:tgtEl>
                                        <p:attrNameLst>
                                          <p:attrName>style.visibility</p:attrName>
                                        </p:attrNameLst>
                                      </p:cBhvr>
                                      <p:to>
                                        <p:strVal val="visible"/>
                                      </p:to>
                                    </p:set>
                                    <p:anim calcmode="lin" valueType="num">
                                      <p:cBhvr additive="base">
                                        <p:cTn id="19" dur="500" fill="hold"/>
                                        <p:tgtEl>
                                          <p:spTgt spid="34818">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4818">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4818">
                                            <p:txEl>
                                              <p:pRg st="4" end="4"/>
                                            </p:txEl>
                                          </p:spTgt>
                                        </p:tgtEl>
                                        <p:attrNameLst>
                                          <p:attrName>style.visibility</p:attrName>
                                        </p:attrNameLst>
                                      </p:cBhvr>
                                      <p:to>
                                        <p:strVal val="visible"/>
                                      </p:to>
                                    </p:set>
                                    <p:anim calcmode="lin" valueType="num">
                                      <p:cBhvr additive="base">
                                        <p:cTn id="23" dur="500" fill="hold"/>
                                        <p:tgtEl>
                                          <p:spTgt spid="34818">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4818">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4818">
                                            <p:txEl>
                                              <p:pRg st="6" end="6"/>
                                            </p:txEl>
                                          </p:spTgt>
                                        </p:tgtEl>
                                        <p:attrNameLst>
                                          <p:attrName>style.visibility</p:attrName>
                                        </p:attrNameLst>
                                      </p:cBhvr>
                                      <p:to>
                                        <p:strVal val="visible"/>
                                      </p:to>
                                    </p:set>
                                    <p:anim calcmode="lin" valueType="num">
                                      <p:cBhvr additive="base">
                                        <p:cTn id="27" dur="500" fill="hold"/>
                                        <p:tgtEl>
                                          <p:spTgt spid="34818">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4818">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4818">
                                            <p:txEl>
                                              <p:pRg st="7" end="7"/>
                                            </p:txEl>
                                          </p:spTgt>
                                        </p:tgtEl>
                                        <p:attrNameLst>
                                          <p:attrName>style.visibility</p:attrName>
                                        </p:attrNameLst>
                                      </p:cBhvr>
                                      <p:to>
                                        <p:strVal val="visible"/>
                                      </p:to>
                                    </p:set>
                                    <p:anim calcmode="lin" valueType="num">
                                      <p:cBhvr additive="base">
                                        <p:cTn id="31" dur="500" fill="hold"/>
                                        <p:tgtEl>
                                          <p:spTgt spid="34818">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4818">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446856" y="908720"/>
            <a:ext cx="8229600" cy="1143000"/>
          </a:xfrm>
        </p:spPr>
        <p:txBody>
          <a:bodyPr/>
          <a:lstStyle/>
          <a:p>
            <a:pPr algn="ctr"/>
            <a:r>
              <a:rPr lang="en-AU" altLang="en-US" sz="3600" dirty="0">
                <a:solidFill>
                  <a:srgbClr val="114D97"/>
                </a:solidFill>
                <a:ea typeface="ＭＳ Ｐゴシック" panose="020B0600070205080204" pitchFamily="34" charset="-128"/>
              </a:rPr>
              <a:t>2b. Objective </a:t>
            </a:r>
            <a:r>
              <a:rPr lang="en-AU" altLang="en-US" sz="3600" dirty="0">
                <a:ea typeface="ＭＳ Ｐゴシック" panose="020B0600070205080204" pitchFamily="34" charset="-128"/>
              </a:rPr>
              <a:t>of Financial Statements</a:t>
            </a:r>
          </a:p>
        </p:txBody>
      </p:sp>
      <p:sp>
        <p:nvSpPr>
          <p:cNvPr id="25603" name="Content Placeholder 2"/>
          <p:cNvSpPr>
            <a:spLocks noGrp="1"/>
          </p:cNvSpPr>
          <p:nvPr>
            <p:ph idx="4294967295"/>
          </p:nvPr>
        </p:nvSpPr>
        <p:spPr>
          <a:xfrm>
            <a:off x="467544" y="1988840"/>
            <a:ext cx="8143875" cy="3868738"/>
          </a:xfrm>
          <a:prstGeom prst="rect">
            <a:avLst/>
          </a:prstGeom>
        </p:spPr>
        <p:txBody>
          <a:bodyPr/>
          <a:lstStyle/>
          <a:p>
            <a:pPr eaLnBrk="1" hangingPunct="1">
              <a:buFontTx/>
              <a:buNone/>
            </a:pPr>
            <a:r>
              <a:rPr lang="en-AU" altLang="en-US" sz="2200" dirty="0">
                <a:ea typeface="ＭＳ Ｐゴシック" panose="020B0600070205080204" pitchFamily="34" charset="-128"/>
              </a:rPr>
              <a:t>Found in the Appendix Chapter 1</a:t>
            </a:r>
          </a:p>
          <a:p>
            <a:pPr eaLnBrk="1" hangingPunct="1">
              <a:buFontTx/>
              <a:buNone/>
            </a:pPr>
            <a:endParaRPr lang="en-AU" altLang="en-US" sz="2200" dirty="0">
              <a:ea typeface="ＭＳ Ｐゴシック" panose="020B0600070205080204" pitchFamily="34" charset="-128"/>
            </a:endParaRPr>
          </a:p>
          <a:p>
            <a:pPr eaLnBrk="1" hangingPunct="1">
              <a:buFontTx/>
              <a:buNone/>
            </a:pPr>
            <a:r>
              <a:rPr lang="en-AU" altLang="en-US" sz="2200" dirty="0">
                <a:ea typeface="ＭＳ Ｐゴシック" panose="020B0600070205080204" pitchFamily="34" charset="-128"/>
              </a:rPr>
              <a:t>To provide financial </a:t>
            </a:r>
            <a:r>
              <a:rPr lang="en-AU" altLang="en-US" sz="2200" b="1" dirty="0">
                <a:ea typeface="ＭＳ Ｐゴシック" panose="020B0600070205080204" pitchFamily="34" charset="-128"/>
                <a:cs typeface="+mj-cs"/>
              </a:rPr>
              <a:t>information</a:t>
            </a:r>
            <a:r>
              <a:rPr lang="en-AU" altLang="en-US" sz="2200" b="1" dirty="0">
                <a:ea typeface="ＭＳ Ｐゴシック" panose="020B0600070205080204" pitchFamily="34" charset="-128"/>
              </a:rPr>
              <a:t>:</a:t>
            </a:r>
          </a:p>
          <a:p>
            <a:pPr eaLnBrk="1" hangingPunct="1">
              <a:buFontTx/>
              <a:buNone/>
            </a:pPr>
            <a:endParaRPr lang="en-AU" altLang="en-US" sz="1200" dirty="0">
              <a:ea typeface="ＭＳ Ｐゴシック" panose="020B0600070205080204" pitchFamily="34" charset="-128"/>
            </a:endParaRPr>
          </a:p>
          <a:p>
            <a:pPr>
              <a:buFont typeface="Arial"/>
              <a:buChar char="•"/>
            </a:pPr>
            <a:r>
              <a:rPr lang="en-AU" altLang="en-US" sz="2200" dirty="0">
                <a:ea typeface="ＭＳ Ｐゴシック" panose="020B0600070205080204" pitchFamily="34" charset="-128"/>
              </a:rPr>
              <a:t>About the reporting entity that is </a:t>
            </a:r>
            <a:r>
              <a:rPr lang="en-AU" altLang="en-US" sz="2200" dirty="0">
                <a:solidFill>
                  <a:srgbClr val="FF0000"/>
                </a:solidFill>
                <a:ea typeface="ＭＳ Ｐゴシック" panose="020B0600070205080204" pitchFamily="34" charset="-128"/>
              </a:rPr>
              <a:t>useful</a:t>
            </a:r>
            <a:r>
              <a:rPr lang="en-AU" altLang="en-US" sz="2200" dirty="0">
                <a:ea typeface="ＭＳ Ｐゴシック" panose="020B0600070205080204" pitchFamily="34" charset="-128"/>
              </a:rPr>
              <a:t> to existing and potential investors, lenders and other creditors in making decisions about providing resources to the entity</a:t>
            </a:r>
          </a:p>
          <a:p>
            <a:pPr>
              <a:buFont typeface="Arial"/>
              <a:buChar char="•"/>
            </a:pPr>
            <a:endParaRPr lang="en-AU" altLang="en-US" sz="2200" dirty="0">
              <a:ea typeface="ＭＳ Ｐゴシック" panose="020B0600070205080204" pitchFamily="34" charset="-128"/>
            </a:endParaRPr>
          </a:p>
        </p:txBody>
      </p:sp>
      <p:sp>
        <p:nvSpPr>
          <p:cNvPr id="2" name="Slide Number Placeholder 1"/>
          <p:cNvSpPr>
            <a:spLocks noGrp="1"/>
          </p:cNvSpPr>
          <p:nvPr>
            <p:ph type="sldNum" sz="quarter" idx="15"/>
          </p:nvPr>
        </p:nvSpPr>
        <p:spPr/>
        <p:txBody>
          <a:bodyPr/>
          <a:lstStyle/>
          <a:p>
            <a:fld id="{EB72FBF5-2C9F-4A60-88A9-90AC2FD4BE04}" type="slidenum">
              <a:rPr lang="en-AU" smtClean="0"/>
              <a:pPr/>
              <a:t>24</a:t>
            </a:fld>
            <a:endParaRPr lang="en-AU"/>
          </a:p>
        </p:txBody>
      </p:sp>
    </p:spTree>
    <p:extLst>
      <p:ext uri="{BB962C8B-B14F-4D97-AF65-F5344CB8AC3E}">
        <p14:creationId xmlns:p14="http://schemas.microsoft.com/office/powerpoint/2010/main" val="61936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 calcmode="lin" valueType="num">
                                      <p:cBhvr additive="base">
                                        <p:cTn id="7" dur="500" fill="hold"/>
                                        <p:tgtEl>
                                          <p:spTgt spid="2560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560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5603">
                                            <p:txEl>
                                              <p:pRg st="2" end="2"/>
                                            </p:txEl>
                                          </p:spTgt>
                                        </p:tgtEl>
                                        <p:attrNameLst>
                                          <p:attrName>style.visibility</p:attrName>
                                        </p:attrNameLst>
                                      </p:cBhvr>
                                      <p:to>
                                        <p:strVal val="visible"/>
                                      </p:to>
                                    </p:set>
                                    <p:anim calcmode="lin" valueType="num">
                                      <p:cBhvr additive="base">
                                        <p:cTn id="13" dur="500" fill="hold"/>
                                        <p:tgtEl>
                                          <p:spTgt spid="2560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560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603">
                                            <p:txEl>
                                              <p:pRg st="4" end="4"/>
                                            </p:txEl>
                                          </p:spTgt>
                                        </p:tgtEl>
                                        <p:attrNameLst>
                                          <p:attrName>style.visibility</p:attrName>
                                        </p:attrNameLst>
                                      </p:cBhvr>
                                      <p:to>
                                        <p:strVal val="visible"/>
                                      </p:to>
                                    </p:set>
                                    <p:anim calcmode="lin" valueType="num">
                                      <p:cBhvr additive="base">
                                        <p:cTn id="19" dur="500" fill="hold"/>
                                        <p:tgtEl>
                                          <p:spTgt spid="2560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560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899592" y="-99392"/>
            <a:ext cx="8856984" cy="792088"/>
          </a:xfrm>
        </p:spPr>
        <p:txBody>
          <a:bodyPr/>
          <a:lstStyle/>
          <a:p>
            <a:pPr algn="ctr"/>
            <a:r>
              <a:rPr lang="en-AU" altLang="en-US" sz="3200" dirty="0">
                <a:solidFill>
                  <a:srgbClr val="114D97"/>
                </a:solidFill>
                <a:ea typeface="ＭＳ Ｐゴシック" panose="020B0600070205080204" pitchFamily="34" charset="-128"/>
              </a:rPr>
              <a:t>2c. Qualitative Characteristics of Useful </a:t>
            </a:r>
            <a:br>
              <a:rPr lang="en-AU" altLang="en-US" sz="3200" dirty="0">
                <a:solidFill>
                  <a:srgbClr val="114D97"/>
                </a:solidFill>
                <a:ea typeface="ＭＳ Ｐゴシック" panose="020B0600070205080204" pitchFamily="34" charset="-128"/>
              </a:rPr>
            </a:br>
            <a:r>
              <a:rPr lang="en-AU" altLang="en-US" sz="3200" dirty="0">
                <a:solidFill>
                  <a:srgbClr val="114D97"/>
                </a:solidFill>
                <a:ea typeface="ＭＳ Ｐゴシック" panose="020B0600070205080204" pitchFamily="34" charset="-128"/>
              </a:rPr>
              <a:t>Financial Information (Appendix Chapter 3)</a:t>
            </a:r>
            <a:br>
              <a:rPr lang="en-AU" altLang="en-US" sz="3200" dirty="0">
                <a:solidFill>
                  <a:srgbClr val="114D97"/>
                </a:solidFill>
                <a:ea typeface="ＭＳ Ｐゴシック" panose="020B0600070205080204" pitchFamily="34" charset="-128"/>
              </a:rPr>
            </a:br>
            <a:endParaRPr lang="en-AU" altLang="en-US" sz="3200" dirty="0">
              <a:solidFill>
                <a:srgbClr val="114D97"/>
              </a:solidFill>
              <a:ea typeface="ＭＳ Ｐゴシック" panose="020B0600070205080204" pitchFamily="34" charset="-128"/>
            </a:endParaRPr>
          </a:p>
        </p:txBody>
      </p:sp>
      <p:sp>
        <p:nvSpPr>
          <p:cNvPr id="27651" name="Content Placeholder 2"/>
          <p:cNvSpPr>
            <a:spLocks noGrp="1"/>
          </p:cNvSpPr>
          <p:nvPr>
            <p:ph idx="4294967295"/>
          </p:nvPr>
        </p:nvSpPr>
        <p:spPr>
          <a:xfrm>
            <a:off x="463997" y="1196752"/>
            <a:ext cx="8280921" cy="5112568"/>
          </a:xfrm>
          <a:prstGeom prst="rect">
            <a:avLst/>
          </a:prstGeom>
        </p:spPr>
        <p:txBody>
          <a:bodyPr/>
          <a:lstStyle/>
          <a:p>
            <a:pPr lvl="1" eaLnBrk="1" hangingPunct="1">
              <a:spcAft>
                <a:spcPts val="600"/>
              </a:spcAft>
              <a:buFontTx/>
              <a:buNone/>
            </a:pPr>
            <a:r>
              <a:rPr lang="en-US" altLang="en-US" sz="2200" dirty="0">
                <a:ea typeface="ＭＳ Ｐゴシック" panose="020B0600070205080204" pitchFamily="34" charset="-128"/>
              </a:rPr>
              <a:t>	Qualitative characteristics are the attributes that make the information provided in financial statements </a:t>
            </a:r>
            <a:r>
              <a:rPr lang="en-US" altLang="en-US" sz="2200" dirty="0">
                <a:solidFill>
                  <a:srgbClr val="FF0000"/>
                </a:solidFill>
                <a:ea typeface="ＭＳ Ｐゴシック" panose="020B0600070205080204" pitchFamily="34" charset="-128"/>
              </a:rPr>
              <a:t>USEFUL</a:t>
            </a:r>
            <a:r>
              <a:rPr lang="en-US" altLang="en-US" sz="2200" dirty="0">
                <a:ea typeface="ＭＳ Ｐゴシック" panose="020B0600070205080204" pitchFamily="34" charset="-128"/>
              </a:rPr>
              <a:t> to users</a:t>
            </a:r>
          </a:p>
          <a:p>
            <a:pPr lvl="1" eaLnBrk="1" hangingPunct="1">
              <a:spcAft>
                <a:spcPts val="600"/>
              </a:spcAft>
              <a:buFontTx/>
              <a:buNone/>
            </a:pPr>
            <a:endParaRPr lang="en-AU" altLang="en-US" sz="2200" dirty="0">
              <a:ea typeface="ＭＳ Ｐゴシック" panose="020B0600070205080204" pitchFamily="34" charset="-128"/>
            </a:endParaRPr>
          </a:p>
          <a:p>
            <a:pPr lvl="1" eaLnBrk="1" hangingPunct="1">
              <a:spcAft>
                <a:spcPts val="600"/>
              </a:spcAft>
              <a:buFontTx/>
              <a:buNone/>
            </a:pPr>
            <a:r>
              <a:rPr lang="en-AU" altLang="en-US" sz="2200" dirty="0">
                <a:ea typeface="ＭＳ Ｐゴシック" panose="020B0600070205080204" pitchFamily="34" charset="-128"/>
              </a:rPr>
              <a:t>The characteristics are:</a:t>
            </a:r>
          </a:p>
          <a:p>
            <a:pPr lvl="1" eaLnBrk="1" hangingPunct="1">
              <a:buFontTx/>
              <a:buNone/>
            </a:pPr>
            <a:r>
              <a:rPr lang="en-AU" altLang="en-US" sz="1800" b="1" u="sng" dirty="0">
                <a:ea typeface="ＭＳ Ｐゴシック" panose="020B0600070205080204" pitchFamily="34" charset="-128"/>
              </a:rPr>
              <a:t>Fundamental Characteristics</a:t>
            </a:r>
          </a:p>
          <a:p>
            <a:pPr marL="700087" lvl="2" indent="-342900">
              <a:spcAft>
                <a:spcPts val="1200"/>
              </a:spcAft>
              <a:buFont typeface="Wingdings" panose="05000000000000000000" pitchFamily="2" charset="2"/>
              <a:buChar char="Ø"/>
              <a:defRPr/>
            </a:pPr>
            <a:r>
              <a:rPr lang="en-AU" altLang="en-US" sz="1800" dirty="0" smtClean="0">
                <a:ea typeface="ＭＳ Ｐゴシック" charset="-128"/>
              </a:rPr>
              <a:t>Relevance</a:t>
            </a:r>
          </a:p>
          <a:p>
            <a:pPr marL="1239837" lvl="4" indent="-342900">
              <a:spcAft>
                <a:spcPts val="1200"/>
              </a:spcAft>
              <a:buFont typeface="Wingdings" panose="05000000000000000000" pitchFamily="2" charset="2"/>
              <a:buChar char="Ø"/>
              <a:defRPr/>
            </a:pPr>
            <a:r>
              <a:rPr lang="en-AU" altLang="en-US" sz="1800" dirty="0">
                <a:ea typeface="ＭＳ Ｐゴシック" charset="-128"/>
              </a:rPr>
              <a:t>Materiality (aspect of relevance)</a:t>
            </a:r>
          </a:p>
          <a:p>
            <a:pPr marL="700087" lvl="2" indent="-342900">
              <a:spcAft>
                <a:spcPts val="1200"/>
              </a:spcAft>
              <a:buFont typeface="Wingdings" panose="05000000000000000000" pitchFamily="2" charset="2"/>
              <a:buChar char="Ø"/>
              <a:defRPr/>
            </a:pPr>
            <a:r>
              <a:rPr lang="en-AU" altLang="en-US" sz="1800" dirty="0" smtClean="0">
                <a:ea typeface="ＭＳ Ｐゴシック" charset="-128"/>
              </a:rPr>
              <a:t>Faithful </a:t>
            </a:r>
            <a:r>
              <a:rPr lang="en-AU" altLang="en-US" sz="1800" dirty="0">
                <a:ea typeface="ＭＳ Ｐゴシック" charset="-128"/>
              </a:rPr>
              <a:t>representation (Reliability) </a:t>
            </a:r>
          </a:p>
          <a:p>
            <a:pPr marL="3175" lvl="2" indent="0">
              <a:spcAft>
                <a:spcPts val="1200"/>
              </a:spcAft>
              <a:buNone/>
              <a:defRPr/>
            </a:pPr>
            <a:r>
              <a:rPr lang="en-AU" altLang="en-US" sz="1800" b="1" u="sng" dirty="0" smtClean="0">
                <a:ea typeface="ＭＳ Ｐゴシック" charset="-128"/>
              </a:rPr>
              <a:t>Enhancing </a:t>
            </a:r>
            <a:r>
              <a:rPr lang="en-AU" altLang="en-US" sz="1800" b="1" u="sng" dirty="0">
                <a:ea typeface="ＭＳ Ｐゴシック" panose="020B0600070205080204" pitchFamily="34" charset="-128"/>
              </a:rPr>
              <a:t>Characteristics</a:t>
            </a:r>
            <a:endParaRPr lang="en-AU" altLang="en-US" sz="1800" b="1" dirty="0">
              <a:ea typeface="ＭＳ Ｐゴシック" charset="-128"/>
            </a:endParaRPr>
          </a:p>
          <a:p>
            <a:pPr marL="700087" lvl="2" indent="-342900">
              <a:spcAft>
                <a:spcPts val="1200"/>
              </a:spcAft>
              <a:buFont typeface="Wingdings" panose="05000000000000000000" pitchFamily="2" charset="2"/>
              <a:buChar char="Ø"/>
              <a:defRPr/>
            </a:pPr>
            <a:r>
              <a:rPr lang="en-AU" altLang="en-US" sz="1800" dirty="0">
                <a:ea typeface="ＭＳ Ｐゴシック" charset="-128"/>
              </a:rPr>
              <a:t>Comparability</a:t>
            </a:r>
          </a:p>
          <a:p>
            <a:pPr marL="700087" lvl="2" indent="-342900">
              <a:spcAft>
                <a:spcPts val="1200"/>
              </a:spcAft>
              <a:buFont typeface="Wingdings" panose="05000000000000000000" pitchFamily="2" charset="2"/>
              <a:buChar char="Ø"/>
              <a:defRPr/>
            </a:pPr>
            <a:r>
              <a:rPr lang="en-AU" altLang="en-US" sz="1800" dirty="0">
                <a:ea typeface="ＭＳ Ｐゴシック" charset="-128"/>
              </a:rPr>
              <a:t>Verifiability</a:t>
            </a:r>
          </a:p>
          <a:p>
            <a:pPr marL="700087" lvl="2" indent="-342900">
              <a:spcAft>
                <a:spcPts val="1200"/>
              </a:spcAft>
              <a:buFont typeface="Wingdings" panose="05000000000000000000" pitchFamily="2" charset="2"/>
              <a:buChar char="Ø"/>
              <a:defRPr/>
            </a:pPr>
            <a:r>
              <a:rPr lang="en-AU" altLang="en-US" sz="1800" dirty="0">
                <a:ea typeface="ＭＳ Ｐゴシック" charset="-128"/>
              </a:rPr>
              <a:t>Timeliness</a:t>
            </a:r>
          </a:p>
          <a:p>
            <a:pPr marL="700087" lvl="2" indent="-342900">
              <a:spcAft>
                <a:spcPts val="1200"/>
              </a:spcAft>
              <a:buFont typeface="Wingdings" panose="05000000000000000000" pitchFamily="2" charset="2"/>
              <a:buChar char="Ø"/>
              <a:defRPr/>
            </a:pPr>
            <a:r>
              <a:rPr lang="en-AU" altLang="en-US" sz="1800" dirty="0" err="1">
                <a:ea typeface="ＭＳ Ｐゴシック" charset="-128"/>
              </a:rPr>
              <a:t>Understandability</a:t>
            </a:r>
            <a:endParaRPr lang="en-AU" altLang="en-US" sz="1800" dirty="0">
              <a:ea typeface="ＭＳ Ｐゴシック" charset="-128"/>
            </a:endParaRPr>
          </a:p>
          <a:p>
            <a:pPr marL="700087" lvl="2" indent="-342900">
              <a:spcAft>
                <a:spcPts val="1200"/>
              </a:spcAft>
              <a:buFont typeface="Wingdings" panose="05000000000000000000" pitchFamily="2" charset="2"/>
              <a:buChar char="Ø"/>
              <a:defRPr/>
            </a:pPr>
            <a:endParaRPr lang="en-AU" altLang="en-US" sz="2200" b="1" dirty="0">
              <a:ea typeface="ＭＳ Ｐゴシック" charset="-128"/>
            </a:endParaRPr>
          </a:p>
          <a:p>
            <a:pPr>
              <a:buFont typeface="Wingdings" panose="05000000000000000000" pitchFamily="2" charset="2"/>
              <a:buChar char="Ø"/>
            </a:pPr>
            <a:endParaRPr lang="en-AU" altLang="en-US" sz="2600" b="0" dirty="0">
              <a:ea typeface="ＭＳ Ｐゴシック" panose="020B0600070205080204" pitchFamily="34" charset="-128"/>
            </a:endParaRPr>
          </a:p>
        </p:txBody>
      </p:sp>
      <p:sp>
        <p:nvSpPr>
          <p:cNvPr id="2" name="Slide Number Placeholder 1"/>
          <p:cNvSpPr>
            <a:spLocks noGrp="1"/>
          </p:cNvSpPr>
          <p:nvPr>
            <p:ph type="sldNum" sz="quarter" idx="15"/>
          </p:nvPr>
        </p:nvSpPr>
        <p:spPr/>
        <p:txBody>
          <a:bodyPr/>
          <a:lstStyle/>
          <a:p>
            <a:fld id="{EB72FBF5-2C9F-4A60-88A9-90AC2FD4BE04}" type="slidenum">
              <a:rPr lang="en-AU" smtClean="0"/>
              <a:pPr/>
              <a:t>25</a:t>
            </a:fld>
            <a:endParaRPr lang="en-AU"/>
          </a:p>
        </p:txBody>
      </p:sp>
    </p:spTree>
    <p:extLst>
      <p:ext uri="{BB962C8B-B14F-4D97-AF65-F5344CB8AC3E}">
        <p14:creationId xmlns:p14="http://schemas.microsoft.com/office/powerpoint/2010/main" val="3234507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 calcmode="lin" valueType="num">
                                      <p:cBhvr additive="base">
                                        <p:cTn id="7" dur="500" fill="hold"/>
                                        <p:tgtEl>
                                          <p:spTgt spid="2765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765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7651">
                                            <p:txEl>
                                              <p:pRg st="2" end="2"/>
                                            </p:txEl>
                                          </p:spTgt>
                                        </p:tgtEl>
                                        <p:attrNameLst>
                                          <p:attrName>style.visibility</p:attrName>
                                        </p:attrNameLst>
                                      </p:cBhvr>
                                      <p:to>
                                        <p:strVal val="visible"/>
                                      </p:to>
                                    </p:set>
                                    <p:anim calcmode="lin" valueType="num">
                                      <p:cBhvr additive="base">
                                        <p:cTn id="13" dur="500" fill="hold"/>
                                        <p:tgtEl>
                                          <p:spTgt spid="2765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765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7651">
                                            <p:txEl>
                                              <p:pRg st="3" end="3"/>
                                            </p:txEl>
                                          </p:spTgt>
                                        </p:tgtEl>
                                        <p:attrNameLst>
                                          <p:attrName>style.visibility</p:attrName>
                                        </p:attrNameLst>
                                      </p:cBhvr>
                                      <p:to>
                                        <p:strVal val="visible"/>
                                      </p:to>
                                    </p:set>
                                    <p:anim calcmode="lin" valueType="num">
                                      <p:cBhvr additive="base">
                                        <p:cTn id="19" dur="500" fill="hold"/>
                                        <p:tgtEl>
                                          <p:spTgt spid="27651">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765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7651">
                                            <p:txEl>
                                              <p:pRg st="4" end="4"/>
                                            </p:txEl>
                                          </p:spTgt>
                                        </p:tgtEl>
                                        <p:attrNameLst>
                                          <p:attrName>style.visibility</p:attrName>
                                        </p:attrNameLst>
                                      </p:cBhvr>
                                      <p:to>
                                        <p:strVal val="visible"/>
                                      </p:to>
                                    </p:set>
                                    <p:anim calcmode="lin" valueType="num">
                                      <p:cBhvr additive="base">
                                        <p:cTn id="25" dur="600" fill="hold"/>
                                        <p:tgtEl>
                                          <p:spTgt spid="27651">
                                            <p:txEl>
                                              <p:pRg st="4" end="4"/>
                                            </p:txEl>
                                          </p:spTgt>
                                        </p:tgtEl>
                                        <p:attrNameLst>
                                          <p:attrName>ppt_x</p:attrName>
                                        </p:attrNameLst>
                                      </p:cBhvr>
                                      <p:tavLst>
                                        <p:tav tm="0">
                                          <p:val>
                                            <p:strVal val="#ppt_x"/>
                                          </p:val>
                                        </p:tav>
                                        <p:tav tm="100000">
                                          <p:val>
                                            <p:strVal val="#ppt_x"/>
                                          </p:val>
                                        </p:tav>
                                      </p:tavLst>
                                    </p:anim>
                                    <p:anim calcmode="lin" valueType="num">
                                      <p:cBhvr additive="base">
                                        <p:cTn id="26" dur="600" fill="hold"/>
                                        <p:tgtEl>
                                          <p:spTgt spid="27651">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7651">
                                            <p:txEl>
                                              <p:pRg st="5" end="5"/>
                                            </p:txEl>
                                          </p:spTgt>
                                        </p:tgtEl>
                                        <p:attrNameLst>
                                          <p:attrName>style.visibility</p:attrName>
                                        </p:attrNameLst>
                                      </p:cBhvr>
                                      <p:to>
                                        <p:strVal val="visible"/>
                                      </p:to>
                                    </p:set>
                                    <p:anim calcmode="lin" valueType="num">
                                      <p:cBhvr additive="base">
                                        <p:cTn id="29" dur="600" fill="hold"/>
                                        <p:tgtEl>
                                          <p:spTgt spid="27651">
                                            <p:txEl>
                                              <p:pRg st="5" end="5"/>
                                            </p:txEl>
                                          </p:spTgt>
                                        </p:tgtEl>
                                        <p:attrNameLst>
                                          <p:attrName>ppt_x</p:attrName>
                                        </p:attrNameLst>
                                      </p:cBhvr>
                                      <p:tavLst>
                                        <p:tav tm="0">
                                          <p:val>
                                            <p:strVal val="#ppt_x"/>
                                          </p:val>
                                        </p:tav>
                                        <p:tav tm="100000">
                                          <p:val>
                                            <p:strVal val="#ppt_x"/>
                                          </p:val>
                                        </p:tav>
                                      </p:tavLst>
                                    </p:anim>
                                    <p:anim calcmode="lin" valueType="num">
                                      <p:cBhvr additive="base">
                                        <p:cTn id="30" dur="600" fill="hold"/>
                                        <p:tgtEl>
                                          <p:spTgt spid="2765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7651">
                                            <p:txEl>
                                              <p:pRg st="6" end="6"/>
                                            </p:txEl>
                                          </p:spTgt>
                                        </p:tgtEl>
                                        <p:attrNameLst>
                                          <p:attrName>style.visibility</p:attrName>
                                        </p:attrNameLst>
                                      </p:cBhvr>
                                      <p:to>
                                        <p:strVal val="visible"/>
                                      </p:to>
                                    </p:set>
                                    <p:anim calcmode="lin" valueType="num">
                                      <p:cBhvr additive="base">
                                        <p:cTn id="35" dur="500" fill="hold"/>
                                        <p:tgtEl>
                                          <p:spTgt spid="27651">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765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7651">
                                            <p:txEl>
                                              <p:pRg st="7" end="7"/>
                                            </p:txEl>
                                          </p:spTgt>
                                        </p:tgtEl>
                                        <p:attrNameLst>
                                          <p:attrName>style.visibility</p:attrName>
                                        </p:attrNameLst>
                                      </p:cBhvr>
                                      <p:to>
                                        <p:strVal val="visible"/>
                                      </p:to>
                                    </p:set>
                                    <p:anim calcmode="lin" valueType="num">
                                      <p:cBhvr additive="base">
                                        <p:cTn id="41" dur="500" fill="hold"/>
                                        <p:tgtEl>
                                          <p:spTgt spid="27651">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765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7651">
                                            <p:txEl>
                                              <p:pRg st="8" end="8"/>
                                            </p:txEl>
                                          </p:spTgt>
                                        </p:tgtEl>
                                        <p:attrNameLst>
                                          <p:attrName>style.visibility</p:attrName>
                                        </p:attrNameLst>
                                      </p:cBhvr>
                                      <p:to>
                                        <p:strVal val="visible"/>
                                      </p:to>
                                    </p:set>
                                    <p:anim calcmode="lin" valueType="num">
                                      <p:cBhvr additive="base">
                                        <p:cTn id="47" dur="500" fill="hold"/>
                                        <p:tgtEl>
                                          <p:spTgt spid="27651">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7651">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27651">
                                            <p:txEl>
                                              <p:pRg st="9" end="9"/>
                                            </p:txEl>
                                          </p:spTgt>
                                        </p:tgtEl>
                                        <p:attrNameLst>
                                          <p:attrName>style.visibility</p:attrName>
                                        </p:attrNameLst>
                                      </p:cBhvr>
                                      <p:to>
                                        <p:strVal val="visible"/>
                                      </p:to>
                                    </p:set>
                                    <p:anim calcmode="lin" valueType="num">
                                      <p:cBhvr additive="base">
                                        <p:cTn id="53" dur="500" fill="hold"/>
                                        <p:tgtEl>
                                          <p:spTgt spid="27651">
                                            <p:txEl>
                                              <p:pRg st="9" end="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7651">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27651">
                                            <p:txEl>
                                              <p:pRg st="10" end="10"/>
                                            </p:txEl>
                                          </p:spTgt>
                                        </p:tgtEl>
                                        <p:attrNameLst>
                                          <p:attrName>style.visibility</p:attrName>
                                        </p:attrNameLst>
                                      </p:cBhvr>
                                      <p:to>
                                        <p:strVal val="visible"/>
                                      </p:to>
                                    </p:set>
                                    <p:anim calcmode="lin" valueType="num">
                                      <p:cBhvr additive="base">
                                        <p:cTn id="59" dur="500" fill="hold"/>
                                        <p:tgtEl>
                                          <p:spTgt spid="27651">
                                            <p:txEl>
                                              <p:pRg st="10" end="10"/>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27651">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27651">
                                            <p:txEl>
                                              <p:pRg st="11" end="11"/>
                                            </p:txEl>
                                          </p:spTgt>
                                        </p:tgtEl>
                                        <p:attrNameLst>
                                          <p:attrName>style.visibility</p:attrName>
                                        </p:attrNameLst>
                                      </p:cBhvr>
                                      <p:to>
                                        <p:strVal val="visible"/>
                                      </p:to>
                                    </p:set>
                                    <p:anim calcmode="lin" valueType="num">
                                      <p:cBhvr additive="base">
                                        <p:cTn id="65" dur="500" fill="hold"/>
                                        <p:tgtEl>
                                          <p:spTgt spid="27651">
                                            <p:txEl>
                                              <p:pRg st="11" end="11"/>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27651">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107504" y="769268"/>
            <a:ext cx="8928992" cy="1143000"/>
          </a:xfrm>
        </p:spPr>
        <p:txBody>
          <a:bodyPr/>
          <a:lstStyle/>
          <a:p>
            <a:pPr algn="ctr"/>
            <a:r>
              <a:rPr lang="en-AU" altLang="en-US" sz="3600" dirty="0">
                <a:solidFill>
                  <a:srgbClr val="C00000"/>
                </a:solidFill>
                <a:ea typeface="ＭＳ Ｐゴシック" panose="020B0600070205080204" pitchFamily="34" charset="-128"/>
              </a:rPr>
              <a:t>Qualitative Characteristics</a:t>
            </a:r>
            <a:r>
              <a:rPr lang="en-AU" altLang="en-US" sz="3600" dirty="0">
                <a:ea typeface="ＭＳ Ｐゴシック" panose="020B0600070205080204" pitchFamily="34" charset="-128"/>
              </a:rPr>
              <a:t> of Financial Reports</a:t>
            </a:r>
          </a:p>
        </p:txBody>
      </p:sp>
      <p:sp>
        <p:nvSpPr>
          <p:cNvPr id="35842" name="Content Placeholder 2"/>
          <p:cNvSpPr>
            <a:spLocks noGrp="1"/>
          </p:cNvSpPr>
          <p:nvPr>
            <p:ph idx="4294967295"/>
          </p:nvPr>
        </p:nvSpPr>
        <p:spPr>
          <a:xfrm>
            <a:off x="179512" y="1196752"/>
            <a:ext cx="8784976" cy="3868737"/>
          </a:xfrm>
          <a:prstGeom prst="rect">
            <a:avLst/>
          </a:prstGeom>
        </p:spPr>
        <p:txBody>
          <a:bodyPr/>
          <a:lstStyle/>
          <a:p>
            <a:pPr lvl="1" eaLnBrk="1" hangingPunct="1">
              <a:buFontTx/>
              <a:buNone/>
              <a:defRPr/>
            </a:pPr>
            <a:endParaRPr lang="en-US" altLang="en-US" dirty="0">
              <a:ea typeface="ＭＳ Ｐゴシック" charset="-128"/>
            </a:endParaRPr>
          </a:p>
          <a:p>
            <a:pPr lvl="1">
              <a:buNone/>
              <a:defRPr/>
            </a:pPr>
            <a:r>
              <a:rPr lang="en-AU" altLang="en-US" sz="2200" b="1" dirty="0">
                <a:ea typeface="ＭＳ Ｐゴシック" charset="-128"/>
              </a:rPr>
              <a:t>Relevance: </a:t>
            </a:r>
            <a:r>
              <a:rPr lang="en-AU" altLang="en-US" sz="2200" dirty="0">
                <a:ea typeface="ＭＳ Ｐゴシック" charset="-128"/>
              </a:rPr>
              <a:t>if it influences users’ economic decisions through feedback or confirmatory value and </a:t>
            </a:r>
            <a:r>
              <a:rPr lang="en-AU" altLang="en-US" sz="2200" dirty="0" smtClean="0">
                <a:ea typeface="ＭＳ Ｐゴシック" charset="-128"/>
              </a:rPr>
              <a:t>comparability</a:t>
            </a:r>
            <a:endParaRPr lang="en-AU" altLang="en-US" sz="2200" dirty="0">
              <a:ea typeface="ＭＳ Ｐゴシック" charset="-128"/>
            </a:endParaRPr>
          </a:p>
          <a:p>
            <a:pPr lvl="1">
              <a:buNone/>
              <a:defRPr/>
            </a:pPr>
            <a:endParaRPr lang="en-US" altLang="en-US" sz="2200" b="1" dirty="0" smtClean="0">
              <a:ea typeface="ＭＳ Ｐゴシック" charset="-128"/>
            </a:endParaRPr>
          </a:p>
          <a:p>
            <a:pPr lvl="1">
              <a:buNone/>
              <a:defRPr/>
            </a:pPr>
            <a:r>
              <a:rPr lang="en-US" altLang="en-US" sz="2200" b="1" dirty="0" smtClean="0">
                <a:ea typeface="ＭＳ Ｐゴシック" charset="-128"/>
              </a:rPr>
              <a:t>Faithful </a:t>
            </a:r>
            <a:r>
              <a:rPr lang="en-US" altLang="en-US" sz="2200" b="1" dirty="0">
                <a:ea typeface="ＭＳ Ｐゴシック" charset="-128"/>
              </a:rPr>
              <a:t>Representation: </a:t>
            </a:r>
            <a:r>
              <a:rPr lang="en-US" altLang="en-US" sz="2200" dirty="0">
                <a:ea typeface="ＭＳ Ｐゴシック" charset="-128"/>
              </a:rPr>
              <a:t>complete, neutral and free from error</a:t>
            </a:r>
          </a:p>
          <a:p>
            <a:pPr lvl="1">
              <a:buNone/>
              <a:defRPr/>
            </a:pPr>
            <a:endParaRPr lang="en-US" altLang="en-US" sz="2200" dirty="0" smtClean="0">
              <a:ea typeface="ＭＳ Ｐゴシック" charset="-128"/>
            </a:endParaRPr>
          </a:p>
          <a:p>
            <a:pPr lvl="1">
              <a:buNone/>
              <a:defRPr/>
            </a:pPr>
            <a:r>
              <a:rPr lang="en-US" altLang="en-US" sz="2200" b="1" dirty="0" smtClean="0">
                <a:ea typeface="ＭＳ Ｐゴシック" charset="-128"/>
              </a:rPr>
              <a:t>Materiality: </a:t>
            </a:r>
            <a:r>
              <a:rPr lang="en-US" altLang="en-US" sz="2200" dirty="0" smtClean="0">
                <a:ea typeface="ＭＳ Ｐゴシック" charset="-128"/>
              </a:rPr>
              <a:t>does its omission or misstatement affect decision making</a:t>
            </a:r>
          </a:p>
          <a:p>
            <a:pPr lvl="1">
              <a:buNone/>
              <a:defRPr/>
            </a:pPr>
            <a:endParaRPr lang="en-US" altLang="en-US" sz="2200" dirty="0">
              <a:ea typeface="ＭＳ Ｐゴシック" charset="-128"/>
            </a:endParaRPr>
          </a:p>
          <a:p>
            <a:pPr lvl="1" eaLnBrk="1" hangingPunct="1">
              <a:buFontTx/>
              <a:buNone/>
              <a:defRPr/>
            </a:pPr>
            <a:r>
              <a:rPr lang="en-AU" altLang="en-US" sz="2200" b="1" dirty="0">
                <a:ea typeface="ＭＳ Ｐゴシック" charset="-128"/>
              </a:rPr>
              <a:t>Understandability: </a:t>
            </a:r>
          </a:p>
          <a:p>
            <a:pPr lvl="1" eaLnBrk="1" hangingPunct="1">
              <a:buFontTx/>
              <a:buNone/>
              <a:defRPr/>
            </a:pPr>
            <a:endParaRPr lang="en-AU" altLang="en-US" sz="2200" b="1" dirty="0" smtClean="0">
              <a:ea typeface="ＭＳ Ｐゴシック" charset="-128"/>
            </a:endParaRPr>
          </a:p>
          <a:p>
            <a:pPr lvl="1" eaLnBrk="1" hangingPunct="1">
              <a:buFontTx/>
              <a:buNone/>
              <a:defRPr/>
            </a:pPr>
            <a:r>
              <a:rPr lang="en-AU" altLang="en-US" sz="2200" b="1" dirty="0" smtClean="0">
                <a:ea typeface="ＭＳ Ｐゴシック" charset="-128"/>
              </a:rPr>
              <a:t> </a:t>
            </a:r>
            <a:endParaRPr lang="en-US" altLang="en-US" sz="2200" b="1" dirty="0">
              <a:ea typeface="ＭＳ Ｐゴシック" charset="-128"/>
            </a:endParaRPr>
          </a:p>
          <a:p>
            <a:pPr lvl="1" eaLnBrk="1" hangingPunct="1">
              <a:buFontTx/>
              <a:buNone/>
              <a:defRPr/>
            </a:pPr>
            <a:r>
              <a:rPr lang="en-US" altLang="en-US" sz="2200" b="1" dirty="0">
                <a:ea typeface="ＭＳ Ｐゴシック" charset="-128"/>
              </a:rPr>
              <a:t>Comparability: </a:t>
            </a:r>
            <a:r>
              <a:rPr lang="en-US" altLang="en-US" sz="2200" dirty="0">
                <a:ea typeface="ＭＳ Ｐゴシック" charset="-128"/>
              </a:rPr>
              <a:t>must be able to compare financial statements over time and between entities</a:t>
            </a:r>
          </a:p>
          <a:p>
            <a:pPr lvl="1" eaLnBrk="1" hangingPunct="1">
              <a:buFontTx/>
              <a:buNone/>
              <a:defRPr/>
            </a:pPr>
            <a:endParaRPr lang="en-US" altLang="en-US" sz="2200" dirty="0">
              <a:ea typeface="ＭＳ Ｐゴシック" charset="-128"/>
            </a:endParaRPr>
          </a:p>
          <a:p>
            <a:pPr lvl="1" eaLnBrk="1" hangingPunct="1">
              <a:buFontTx/>
              <a:buNone/>
              <a:defRPr/>
            </a:pPr>
            <a:r>
              <a:rPr lang="en-US" altLang="en-US" sz="2200" b="1" dirty="0">
                <a:ea typeface="ＭＳ Ｐゴシック" charset="-128"/>
              </a:rPr>
              <a:t>Verifiability: </a:t>
            </a:r>
            <a:r>
              <a:rPr lang="en-US" altLang="en-US" sz="2200" dirty="0">
                <a:ea typeface="ＭＳ Ｐゴシック" charset="-128"/>
              </a:rPr>
              <a:t>different knowledgeable and independent observers can reach consensus</a:t>
            </a:r>
            <a:endParaRPr lang="en-AU" altLang="en-US" sz="2200" dirty="0">
              <a:ea typeface="ＭＳ Ｐゴシック" charset="-128"/>
            </a:endParaRPr>
          </a:p>
          <a:p>
            <a:pPr marL="620713" lvl="1" indent="0">
              <a:buFontTx/>
              <a:buNone/>
              <a:defRPr/>
            </a:pPr>
            <a:endParaRPr lang="en-AU" altLang="en-US" sz="2400" dirty="0">
              <a:ea typeface="ＭＳ Ｐゴシック" charset="-128"/>
            </a:endParaRPr>
          </a:p>
        </p:txBody>
      </p:sp>
      <p:sp>
        <p:nvSpPr>
          <p:cNvPr id="2" name="Slide Number Placeholder 1"/>
          <p:cNvSpPr>
            <a:spLocks noGrp="1"/>
          </p:cNvSpPr>
          <p:nvPr>
            <p:ph type="sldNum" sz="quarter" idx="15"/>
          </p:nvPr>
        </p:nvSpPr>
        <p:spPr/>
        <p:txBody>
          <a:bodyPr/>
          <a:lstStyle/>
          <a:p>
            <a:fld id="{EB72FBF5-2C9F-4A60-88A9-90AC2FD4BE04}" type="slidenum">
              <a:rPr lang="en-AU" smtClean="0"/>
              <a:pPr/>
              <a:t>26</a:t>
            </a:fld>
            <a:endParaRPr lang="en-AU"/>
          </a:p>
        </p:txBody>
      </p:sp>
    </p:spTree>
    <p:extLst>
      <p:ext uri="{BB962C8B-B14F-4D97-AF65-F5344CB8AC3E}">
        <p14:creationId xmlns:p14="http://schemas.microsoft.com/office/powerpoint/2010/main" val="3940302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842">
                                            <p:txEl>
                                              <p:pRg st="1" end="1"/>
                                            </p:txEl>
                                          </p:spTgt>
                                        </p:tgtEl>
                                        <p:attrNameLst>
                                          <p:attrName>style.visibility</p:attrName>
                                        </p:attrNameLst>
                                      </p:cBhvr>
                                      <p:to>
                                        <p:strVal val="visible"/>
                                      </p:to>
                                    </p:set>
                                    <p:anim calcmode="lin" valueType="num">
                                      <p:cBhvr additive="base">
                                        <p:cTn id="7" dur="500" fill="hold"/>
                                        <p:tgtEl>
                                          <p:spTgt spid="3584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584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5842">
                                            <p:txEl>
                                              <p:pRg st="3" end="3"/>
                                            </p:txEl>
                                          </p:spTgt>
                                        </p:tgtEl>
                                        <p:attrNameLst>
                                          <p:attrName>style.visibility</p:attrName>
                                        </p:attrNameLst>
                                      </p:cBhvr>
                                      <p:to>
                                        <p:strVal val="visible"/>
                                      </p:to>
                                    </p:set>
                                    <p:anim calcmode="lin" valueType="num">
                                      <p:cBhvr additive="base">
                                        <p:cTn id="13" dur="500" fill="hold"/>
                                        <p:tgtEl>
                                          <p:spTgt spid="3584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584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5842">
                                            <p:txEl>
                                              <p:pRg st="5" end="5"/>
                                            </p:txEl>
                                          </p:spTgt>
                                        </p:tgtEl>
                                        <p:attrNameLst>
                                          <p:attrName>style.visibility</p:attrName>
                                        </p:attrNameLst>
                                      </p:cBhvr>
                                      <p:to>
                                        <p:strVal val="visible"/>
                                      </p:to>
                                    </p:set>
                                    <p:anim calcmode="lin" valueType="num">
                                      <p:cBhvr additive="base">
                                        <p:cTn id="19" dur="500" fill="hold"/>
                                        <p:tgtEl>
                                          <p:spTgt spid="35842">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584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5842">
                                            <p:txEl>
                                              <p:pRg st="7" end="7"/>
                                            </p:txEl>
                                          </p:spTgt>
                                        </p:tgtEl>
                                        <p:attrNameLst>
                                          <p:attrName>style.visibility</p:attrName>
                                        </p:attrNameLst>
                                      </p:cBhvr>
                                      <p:to>
                                        <p:strVal val="visible"/>
                                      </p:to>
                                    </p:set>
                                    <p:anim calcmode="lin" valueType="num">
                                      <p:cBhvr additive="base">
                                        <p:cTn id="25" dur="500" fill="hold"/>
                                        <p:tgtEl>
                                          <p:spTgt spid="35842">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584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5842">
                                            <p:txEl>
                                              <p:pRg st="10" end="10"/>
                                            </p:txEl>
                                          </p:spTgt>
                                        </p:tgtEl>
                                        <p:attrNameLst>
                                          <p:attrName>style.visibility</p:attrName>
                                        </p:attrNameLst>
                                      </p:cBhvr>
                                      <p:to>
                                        <p:strVal val="visible"/>
                                      </p:to>
                                    </p:set>
                                    <p:anim calcmode="lin" valueType="num">
                                      <p:cBhvr additive="base">
                                        <p:cTn id="31" dur="500" fill="hold"/>
                                        <p:tgtEl>
                                          <p:spTgt spid="35842">
                                            <p:txEl>
                                              <p:pRg st="10" end="1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584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5842">
                                            <p:txEl>
                                              <p:pRg st="12" end="12"/>
                                            </p:txEl>
                                          </p:spTgt>
                                        </p:tgtEl>
                                        <p:attrNameLst>
                                          <p:attrName>style.visibility</p:attrName>
                                        </p:attrNameLst>
                                      </p:cBhvr>
                                      <p:to>
                                        <p:strVal val="visible"/>
                                      </p:to>
                                    </p:set>
                                    <p:anim calcmode="lin" valueType="num">
                                      <p:cBhvr additive="base">
                                        <p:cTn id="37" dur="500" fill="hold"/>
                                        <p:tgtEl>
                                          <p:spTgt spid="35842">
                                            <p:txEl>
                                              <p:pRg st="12" end="1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5842">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46856" y="908720"/>
            <a:ext cx="8229600" cy="792088"/>
          </a:xfrm>
        </p:spPr>
        <p:txBody>
          <a:bodyPr/>
          <a:lstStyle/>
          <a:p>
            <a:pPr algn="ctr"/>
            <a:r>
              <a:rPr lang="en-AU" altLang="en-US" sz="3600" dirty="0">
                <a:solidFill>
                  <a:srgbClr val="114D97"/>
                </a:solidFill>
                <a:ea typeface="ＭＳ Ｐゴシック" panose="020B0600070205080204" pitchFamily="34" charset="-128"/>
              </a:rPr>
              <a:t>2d. Elements of Financial Statements</a:t>
            </a:r>
          </a:p>
        </p:txBody>
      </p:sp>
      <p:sp>
        <p:nvSpPr>
          <p:cNvPr id="29699" name="Content Placeholder 2"/>
          <p:cNvSpPr>
            <a:spLocks noGrp="1"/>
          </p:cNvSpPr>
          <p:nvPr>
            <p:ph idx="4294967295"/>
          </p:nvPr>
        </p:nvSpPr>
        <p:spPr>
          <a:xfrm>
            <a:off x="467544" y="2132856"/>
            <a:ext cx="8214493" cy="3868738"/>
          </a:xfrm>
          <a:prstGeom prst="rect">
            <a:avLst/>
          </a:prstGeom>
        </p:spPr>
        <p:txBody>
          <a:bodyPr/>
          <a:lstStyle/>
          <a:p>
            <a:pPr eaLnBrk="1" hangingPunct="1">
              <a:buFontTx/>
              <a:buNone/>
            </a:pPr>
            <a:r>
              <a:rPr lang="en-AU" altLang="en-US" sz="2200" dirty="0">
                <a:ea typeface="ＭＳ Ｐゴシック" panose="020B0600070205080204" pitchFamily="34" charset="-128"/>
              </a:rPr>
              <a:t>There are </a:t>
            </a:r>
            <a:r>
              <a:rPr lang="en-AU" altLang="en-US" sz="2200" b="1" dirty="0">
                <a:ea typeface="ＭＳ Ｐゴシック" panose="020B0600070205080204" pitchFamily="34" charset="-128"/>
              </a:rPr>
              <a:t>five</a:t>
            </a:r>
            <a:r>
              <a:rPr lang="en-AU" altLang="en-US" sz="2200" dirty="0">
                <a:ea typeface="ＭＳ Ｐゴシック" panose="020B0600070205080204" pitchFamily="34" charset="-128"/>
              </a:rPr>
              <a:t> elements of accounting:</a:t>
            </a:r>
          </a:p>
          <a:p>
            <a:pPr marL="457200" indent="-457200">
              <a:buFont typeface="+mj-lt"/>
              <a:buAutoNum type="arabicPeriod"/>
            </a:pPr>
            <a:r>
              <a:rPr lang="en-AU" altLang="en-US" sz="2200" b="0" dirty="0">
                <a:ea typeface="ＭＳ Ｐゴシック" panose="020B0600070205080204" pitchFamily="34" charset="-128"/>
              </a:rPr>
              <a:t>Assets</a:t>
            </a:r>
          </a:p>
          <a:p>
            <a:pPr marL="457200" indent="-457200">
              <a:buFont typeface="+mj-lt"/>
              <a:buAutoNum type="arabicPeriod"/>
            </a:pPr>
            <a:r>
              <a:rPr lang="en-AU" altLang="en-US" sz="2200" b="0" dirty="0">
                <a:ea typeface="ＭＳ Ｐゴシック" panose="020B0600070205080204" pitchFamily="34" charset="-128"/>
              </a:rPr>
              <a:t>Liabilities</a:t>
            </a:r>
          </a:p>
          <a:p>
            <a:pPr marL="457200" indent="-457200">
              <a:buFont typeface="+mj-lt"/>
              <a:buAutoNum type="arabicPeriod"/>
            </a:pPr>
            <a:r>
              <a:rPr lang="en-AU" altLang="en-US" sz="2200" b="0" dirty="0">
                <a:ea typeface="ＭＳ Ｐゴシック" panose="020B0600070205080204" pitchFamily="34" charset="-128"/>
              </a:rPr>
              <a:t>Owner’s Equity</a:t>
            </a:r>
          </a:p>
          <a:p>
            <a:pPr marL="457200" indent="-457200">
              <a:buFont typeface="+mj-lt"/>
              <a:buAutoNum type="arabicPeriod"/>
            </a:pPr>
            <a:r>
              <a:rPr lang="en-AU" altLang="en-US" sz="2200" b="0" dirty="0">
                <a:ea typeface="ＭＳ Ｐゴシック" panose="020B0600070205080204" pitchFamily="34" charset="-128"/>
              </a:rPr>
              <a:t>Income </a:t>
            </a:r>
          </a:p>
          <a:p>
            <a:pPr marL="457200" indent="-457200">
              <a:buFont typeface="+mj-lt"/>
              <a:buAutoNum type="arabicPeriod"/>
            </a:pPr>
            <a:r>
              <a:rPr lang="en-AU" altLang="en-US" sz="2200" b="0" dirty="0">
                <a:ea typeface="ＭＳ Ｐゴシック" panose="020B0600070205080204" pitchFamily="34" charset="-128"/>
              </a:rPr>
              <a:t>Expenses</a:t>
            </a:r>
          </a:p>
        </p:txBody>
      </p:sp>
      <p:sp>
        <p:nvSpPr>
          <p:cNvPr id="2" name="Slide Number Placeholder 1"/>
          <p:cNvSpPr>
            <a:spLocks noGrp="1"/>
          </p:cNvSpPr>
          <p:nvPr>
            <p:ph type="sldNum" sz="quarter" idx="15"/>
          </p:nvPr>
        </p:nvSpPr>
        <p:spPr/>
        <p:txBody>
          <a:bodyPr/>
          <a:lstStyle/>
          <a:p>
            <a:fld id="{EB72FBF5-2C9F-4A60-88A9-90AC2FD4BE04}" type="slidenum">
              <a:rPr lang="en-AU" smtClean="0"/>
              <a:pPr/>
              <a:t>27</a:t>
            </a:fld>
            <a:endParaRPr lang="en-AU"/>
          </a:p>
        </p:txBody>
      </p:sp>
    </p:spTree>
    <p:extLst>
      <p:ext uri="{BB962C8B-B14F-4D97-AF65-F5344CB8AC3E}">
        <p14:creationId xmlns:p14="http://schemas.microsoft.com/office/powerpoint/2010/main" val="1281093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 calcmode="lin" valueType="num">
                                      <p:cBhvr additive="base">
                                        <p:cTn id="7" dur="500" fill="hold"/>
                                        <p:tgtEl>
                                          <p:spTgt spid="296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96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9699">
                                            <p:txEl>
                                              <p:pRg st="1" end="1"/>
                                            </p:txEl>
                                          </p:spTgt>
                                        </p:tgtEl>
                                        <p:attrNameLst>
                                          <p:attrName>style.visibility</p:attrName>
                                        </p:attrNameLst>
                                      </p:cBhvr>
                                      <p:to>
                                        <p:strVal val="visible"/>
                                      </p:to>
                                    </p:set>
                                    <p:anim calcmode="lin" valueType="num">
                                      <p:cBhvr additive="base">
                                        <p:cTn id="13" dur="500" fill="hold"/>
                                        <p:tgtEl>
                                          <p:spTgt spid="2969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96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9699">
                                            <p:txEl>
                                              <p:pRg st="2" end="2"/>
                                            </p:txEl>
                                          </p:spTgt>
                                        </p:tgtEl>
                                        <p:attrNameLst>
                                          <p:attrName>style.visibility</p:attrName>
                                        </p:attrNameLst>
                                      </p:cBhvr>
                                      <p:to>
                                        <p:strVal val="visible"/>
                                      </p:to>
                                    </p:set>
                                    <p:anim calcmode="lin" valueType="num">
                                      <p:cBhvr additive="base">
                                        <p:cTn id="19" dur="500" fill="hold"/>
                                        <p:tgtEl>
                                          <p:spTgt spid="2969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96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9699">
                                            <p:txEl>
                                              <p:pRg st="3" end="3"/>
                                            </p:txEl>
                                          </p:spTgt>
                                        </p:tgtEl>
                                        <p:attrNameLst>
                                          <p:attrName>style.visibility</p:attrName>
                                        </p:attrNameLst>
                                      </p:cBhvr>
                                      <p:to>
                                        <p:strVal val="visible"/>
                                      </p:to>
                                    </p:set>
                                    <p:anim calcmode="lin" valueType="num">
                                      <p:cBhvr additive="base">
                                        <p:cTn id="25" dur="500" fill="hold"/>
                                        <p:tgtEl>
                                          <p:spTgt spid="2969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969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9699">
                                            <p:txEl>
                                              <p:pRg st="4" end="4"/>
                                            </p:txEl>
                                          </p:spTgt>
                                        </p:tgtEl>
                                        <p:attrNameLst>
                                          <p:attrName>style.visibility</p:attrName>
                                        </p:attrNameLst>
                                      </p:cBhvr>
                                      <p:to>
                                        <p:strVal val="visible"/>
                                      </p:to>
                                    </p:set>
                                    <p:anim calcmode="lin" valueType="num">
                                      <p:cBhvr additive="base">
                                        <p:cTn id="31" dur="500" fill="hold"/>
                                        <p:tgtEl>
                                          <p:spTgt spid="2969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969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9699">
                                            <p:txEl>
                                              <p:pRg st="5" end="5"/>
                                            </p:txEl>
                                          </p:spTgt>
                                        </p:tgtEl>
                                        <p:attrNameLst>
                                          <p:attrName>style.visibility</p:attrName>
                                        </p:attrNameLst>
                                      </p:cBhvr>
                                      <p:to>
                                        <p:strVal val="visible"/>
                                      </p:to>
                                    </p:set>
                                    <p:anim calcmode="lin" valueType="num">
                                      <p:cBhvr additive="base">
                                        <p:cTn id="37" dur="500" fill="hold"/>
                                        <p:tgtEl>
                                          <p:spTgt spid="2969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969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46856" y="908720"/>
            <a:ext cx="8229600" cy="1230313"/>
          </a:xfrm>
        </p:spPr>
        <p:txBody>
          <a:bodyPr/>
          <a:lstStyle/>
          <a:p>
            <a:pPr indent="0" algn="ctr" eaLnBrk="1" hangingPunct="1"/>
            <a:r>
              <a:rPr lang="en-AU" altLang="en-US" sz="3600" dirty="0">
                <a:ea typeface="ＭＳ Ｐゴシック" panose="020B0600070205080204" pitchFamily="34" charset="-128"/>
              </a:rPr>
              <a:t>1. Assets</a:t>
            </a:r>
          </a:p>
        </p:txBody>
      </p:sp>
      <p:sp>
        <p:nvSpPr>
          <p:cNvPr id="32771" name="Rectangle 3"/>
          <p:cNvSpPr>
            <a:spLocks noGrp="1" noChangeArrowheads="1"/>
          </p:cNvSpPr>
          <p:nvPr>
            <p:ph idx="4294967295"/>
          </p:nvPr>
        </p:nvSpPr>
        <p:spPr>
          <a:xfrm>
            <a:off x="395536" y="1700808"/>
            <a:ext cx="8280921" cy="3987800"/>
          </a:xfrm>
          <a:prstGeom prst="rect">
            <a:avLst/>
          </a:prstGeom>
        </p:spPr>
        <p:txBody>
          <a:bodyPr/>
          <a:lstStyle/>
          <a:p>
            <a:pPr algn="just" eaLnBrk="1" hangingPunct="1">
              <a:lnSpc>
                <a:spcPct val="90000"/>
              </a:lnSpc>
              <a:buFontTx/>
              <a:buNone/>
            </a:pPr>
            <a:r>
              <a:rPr lang="en-US" altLang="en-US" sz="2200" b="1" dirty="0">
                <a:ea typeface="ＭＳ Ｐゴシック" panose="020B0600070205080204" pitchFamily="34" charset="-128"/>
              </a:rPr>
              <a:t>Definition:</a:t>
            </a:r>
            <a:r>
              <a:rPr lang="en-US" altLang="en-US" sz="2200" b="0" dirty="0">
                <a:ea typeface="ＭＳ Ｐゴシック" panose="020B0600070205080204" pitchFamily="34" charset="-128"/>
              </a:rPr>
              <a:t> </a:t>
            </a:r>
          </a:p>
          <a:p>
            <a:pPr marL="0" indent="0" algn="just" eaLnBrk="1" hangingPunct="1">
              <a:lnSpc>
                <a:spcPct val="90000"/>
              </a:lnSpc>
              <a:buFontTx/>
              <a:buNone/>
            </a:pPr>
            <a:r>
              <a:rPr lang="ja-JP" altLang="en-US" sz="2200" dirty="0">
                <a:solidFill>
                  <a:srgbClr val="FF0000"/>
                </a:solidFill>
                <a:ea typeface="ＭＳ Ｐゴシック" panose="020B0600070205080204" pitchFamily="34" charset="-128"/>
                <a:cs typeface="+mj-cs"/>
              </a:rPr>
              <a:t>“</a:t>
            </a:r>
            <a:r>
              <a:rPr lang="en-US" altLang="ja-JP" sz="2200" dirty="0">
                <a:solidFill>
                  <a:srgbClr val="FF0000"/>
                </a:solidFill>
                <a:ea typeface="ＭＳ Ｐゴシック" panose="020B0600070205080204" pitchFamily="34" charset="-128"/>
                <a:cs typeface="+mj-cs"/>
              </a:rPr>
              <a:t>… a resource controlled by the entity as a result of a past event and from which future economic benefits are expected to flow to the entity</a:t>
            </a:r>
            <a:r>
              <a:rPr lang="ja-JP" altLang="en-US" sz="2200" dirty="0">
                <a:solidFill>
                  <a:srgbClr val="FF0000"/>
                </a:solidFill>
                <a:ea typeface="ＭＳ Ｐゴシック" panose="020B0600070205080204" pitchFamily="34" charset="-128"/>
                <a:cs typeface="+mj-cs"/>
              </a:rPr>
              <a:t>”</a:t>
            </a:r>
            <a:endParaRPr lang="en-US" altLang="ja-JP" sz="2200" dirty="0">
              <a:solidFill>
                <a:srgbClr val="FF0000"/>
              </a:solidFill>
              <a:ea typeface="ＭＳ Ｐゴシック" panose="020B0600070205080204" pitchFamily="34" charset="-128"/>
              <a:cs typeface="+mj-cs"/>
            </a:endParaRPr>
          </a:p>
          <a:p>
            <a:pPr algn="just" eaLnBrk="1" hangingPunct="1">
              <a:lnSpc>
                <a:spcPct val="90000"/>
              </a:lnSpc>
              <a:buFontTx/>
              <a:buNone/>
            </a:pPr>
            <a:r>
              <a:rPr lang="en-AU" altLang="en-US" sz="2200" b="0" i="1" dirty="0">
                <a:ea typeface="ＭＳ Ｐゴシック" panose="020B0600070205080204" pitchFamily="34" charset="-128"/>
              </a:rPr>
              <a:t>	</a:t>
            </a:r>
          </a:p>
          <a:p>
            <a:pPr algn="just" eaLnBrk="1" hangingPunct="1">
              <a:lnSpc>
                <a:spcPct val="90000"/>
              </a:lnSpc>
              <a:buFontTx/>
              <a:buNone/>
            </a:pPr>
            <a:r>
              <a:rPr lang="en-AU" altLang="en-US" sz="2200" b="1" dirty="0">
                <a:ea typeface="ＭＳ Ｐゴシック" panose="020B0600070205080204" pitchFamily="34" charset="-128"/>
              </a:rPr>
              <a:t>Essential characteristics:</a:t>
            </a:r>
            <a:endParaRPr lang="en-AU" altLang="en-US" sz="2200" b="0" i="1" dirty="0">
              <a:ea typeface="ＭＳ Ｐゴシック" panose="020B0600070205080204" pitchFamily="34" charset="-128"/>
            </a:endParaRPr>
          </a:p>
          <a:p>
            <a:pPr algn="just" eaLnBrk="1" hangingPunct="1">
              <a:lnSpc>
                <a:spcPct val="90000"/>
              </a:lnSpc>
            </a:pPr>
            <a:endParaRPr lang="en-US" altLang="en-US" sz="2400" b="0" dirty="0">
              <a:solidFill>
                <a:srgbClr val="F93413"/>
              </a:solidFill>
              <a:ea typeface="ＭＳ Ｐゴシック" panose="020B0600070205080204" pitchFamily="34" charset="-128"/>
            </a:endParaRPr>
          </a:p>
        </p:txBody>
      </p:sp>
      <p:sp>
        <p:nvSpPr>
          <p:cNvPr id="2" name="Slide Number Placeholder 1"/>
          <p:cNvSpPr>
            <a:spLocks noGrp="1"/>
          </p:cNvSpPr>
          <p:nvPr>
            <p:ph type="sldNum" sz="quarter" idx="15"/>
          </p:nvPr>
        </p:nvSpPr>
        <p:spPr/>
        <p:txBody>
          <a:bodyPr/>
          <a:lstStyle/>
          <a:p>
            <a:fld id="{EB72FBF5-2C9F-4A60-88A9-90AC2FD4BE04}" type="slidenum">
              <a:rPr lang="en-AU" smtClean="0"/>
              <a:pPr/>
              <a:t>28</a:t>
            </a:fld>
            <a:endParaRPr lang="en-AU"/>
          </a:p>
        </p:txBody>
      </p:sp>
      <p:sp>
        <p:nvSpPr>
          <p:cNvPr id="3" name="TextBox 2">
            <a:extLst>
              <a:ext uri="{FF2B5EF4-FFF2-40B4-BE49-F238E27FC236}">
                <a16:creationId xmlns="" xmlns:a16="http://schemas.microsoft.com/office/drawing/2014/main" id="{EC70BD4F-1292-44EA-B635-97C8FFB22BE5}"/>
              </a:ext>
            </a:extLst>
          </p:cNvPr>
          <p:cNvSpPr txBox="1"/>
          <p:nvPr/>
        </p:nvSpPr>
        <p:spPr>
          <a:xfrm>
            <a:off x="971600" y="5688608"/>
            <a:ext cx="6696744" cy="738664"/>
          </a:xfrm>
          <a:prstGeom prst="rect">
            <a:avLst/>
          </a:prstGeom>
          <a:noFill/>
        </p:spPr>
        <p:txBody>
          <a:bodyPr wrap="square" rtlCol="0">
            <a:spAutoFit/>
          </a:bodyPr>
          <a:lstStyle/>
          <a:p>
            <a:r>
              <a:rPr lang="en-AU" dirty="0"/>
              <a:t>For non accounting students </a:t>
            </a:r>
          </a:p>
          <a:p>
            <a:r>
              <a:rPr lang="en-AU" dirty="0"/>
              <a:t>	one word </a:t>
            </a:r>
          </a:p>
          <a:p>
            <a:r>
              <a:rPr lang="en-AU" dirty="0"/>
              <a:t>		object that gives you 	</a:t>
            </a:r>
            <a:r>
              <a:rPr lang="en-AU" dirty="0">
                <a:solidFill>
                  <a:srgbClr val="FF0000"/>
                </a:solidFill>
              </a:rPr>
              <a:t>BENEFIT</a:t>
            </a:r>
          </a:p>
        </p:txBody>
      </p:sp>
    </p:spTree>
    <p:extLst>
      <p:ext uri="{BB962C8B-B14F-4D97-AF65-F5344CB8AC3E}">
        <p14:creationId xmlns:p14="http://schemas.microsoft.com/office/powerpoint/2010/main" val="3870682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 calcmode="lin" valueType="num">
                                      <p:cBhvr additive="base">
                                        <p:cTn id="7" dur="500" fill="hold"/>
                                        <p:tgtEl>
                                          <p:spTgt spid="3277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277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2771">
                                            <p:txEl>
                                              <p:pRg st="1" end="1"/>
                                            </p:txEl>
                                          </p:spTgt>
                                        </p:tgtEl>
                                        <p:attrNameLst>
                                          <p:attrName>style.visibility</p:attrName>
                                        </p:attrNameLst>
                                      </p:cBhvr>
                                      <p:to>
                                        <p:strVal val="visible"/>
                                      </p:to>
                                    </p:set>
                                    <p:anim calcmode="lin" valueType="num">
                                      <p:cBhvr additive="base">
                                        <p:cTn id="11" dur="500" fill="hold"/>
                                        <p:tgtEl>
                                          <p:spTgt spid="3277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277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2771">
                                            <p:txEl>
                                              <p:pRg st="3" end="3"/>
                                            </p:txEl>
                                          </p:spTgt>
                                        </p:tgtEl>
                                        <p:attrNameLst>
                                          <p:attrName>style.visibility</p:attrName>
                                        </p:attrNameLst>
                                      </p:cBhvr>
                                      <p:to>
                                        <p:strVal val="visible"/>
                                      </p:to>
                                    </p:set>
                                    <p:anim calcmode="lin" valueType="num">
                                      <p:cBhvr additive="base">
                                        <p:cTn id="17" dur="500" fill="hold"/>
                                        <p:tgtEl>
                                          <p:spTgt spid="32771">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277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additive="base">
                                        <p:cTn id="2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 calcmode="lin" valueType="num">
                                      <p:cBhvr additive="base">
                                        <p:cTn id="2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 calcmode="lin" valueType="num">
                                      <p:cBhvr additive="base">
                                        <p:cTn id="3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67544" y="908720"/>
            <a:ext cx="8229600" cy="1230313"/>
          </a:xfrm>
        </p:spPr>
        <p:txBody>
          <a:bodyPr/>
          <a:lstStyle/>
          <a:p>
            <a:pPr algn="ctr"/>
            <a:r>
              <a:rPr lang="en-AU" altLang="en-US" sz="3600" dirty="0">
                <a:ea typeface="ＭＳ Ｐゴシック" panose="020B0600070205080204" pitchFamily="34" charset="-128"/>
              </a:rPr>
              <a:t>Definition Criteria for Assets </a:t>
            </a:r>
          </a:p>
        </p:txBody>
      </p:sp>
      <p:sp>
        <p:nvSpPr>
          <p:cNvPr id="31748" name="Rectangle 1"/>
          <p:cNvSpPr>
            <a:spLocks noChangeArrowheads="1"/>
          </p:cNvSpPr>
          <p:nvPr/>
        </p:nvSpPr>
        <p:spPr bwMode="auto">
          <a:xfrm>
            <a:off x="395537" y="1916832"/>
            <a:ext cx="8301608" cy="4542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533400" indent="-533400" eaLnBrk="0" hangingPunct="0">
              <a:spcBef>
                <a:spcPct val="20000"/>
              </a:spcBef>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har char="–"/>
              <a:defRPr sz="2600">
                <a:solidFill>
                  <a:schemeClr val="tx1"/>
                </a:solidFill>
                <a:latin typeface="Arial" panose="020B0604020202020204" pitchFamily="34" charset="0"/>
                <a:ea typeface="ＭＳ Ｐゴシック" panose="020B0600070205080204" pitchFamily="34" charset="-128"/>
              </a:defRPr>
            </a:lvl2pPr>
            <a:lvl3pPr marL="1365250" indent="-457200" eaLnBrk="0" hangingPunct="0">
              <a:spcBef>
                <a:spcPct val="20000"/>
              </a:spcBef>
              <a:buFont typeface="Arial" panose="020B0604020202020204" pitchFamily="34" charset="0"/>
              <a:buChar char="&gt;"/>
              <a:defRPr sz="2400">
                <a:solidFill>
                  <a:schemeClr val="tx1"/>
                </a:solidFill>
                <a:latin typeface="Arial" panose="020B0604020202020204" pitchFamily="34" charset="0"/>
                <a:ea typeface="ＭＳ Ｐゴシック" panose="020B0600070205080204" pitchFamily="34" charset="-128"/>
              </a:defRPr>
            </a:lvl3pPr>
            <a:lvl4pPr marL="1743075" indent="-3810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buNone/>
            </a:pPr>
            <a:r>
              <a:rPr lang="en-AU" altLang="en-US" sz="2200" i="1" dirty="0"/>
              <a:t>(1)</a:t>
            </a:r>
            <a:r>
              <a:rPr lang="en-AU" altLang="en-US" sz="1600" i="1" dirty="0"/>
              <a:t>	</a:t>
            </a:r>
            <a:r>
              <a:rPr lang="en-AU" altLang="en-US" sz="2200" i="1" dirty="0"/>
              <a:t>Future economic benefits (service potential)</a:t>
            </a:r>
          </a:p>
          <a:p>
            <a:pPr lvl="2">
              <a:buFontTx/>
              <a:buChar char="•"/>
            </a:pPr>
            <a:r>
              <a:rPr lang="en-AU" altLang="en-US" sz="1800" dirty="0"/>
              <a:t>Potential to contribute, directly or indirectly, to the flow of cash to the entity </a:t>
            </a:r>
          </a:p>
          <a:p>
            <a:pPr lvl="2">
              <a:buFontTx/>
              <a:buChar char="•"/>
            </a:pPr>
            <a:r>
              <a:rPr lang="en-AU" altLang="en-US" sz="1800" dirty="0"/>
              <a:t>Generate cash flows through the sale of, or use of, the asset</a:t>
            </a:r>
          </a:p>
          <a:p>
            <a:pPr eaLnBrk="1" hangingPunct="1">
              <a:spcBef>
                <a:spcPct val="0"/>
              </a:spcBef>
              <a:buFont typeface="Monotype Sorts" pitchFamily="2" charset="2"/>
              <a:buNone/>
            </a:pPr>
            <a:endParaRPr lang="en-AU" altLang="en-US" sz="1800" i="1" dirty="0">
              <a:solidFill>
                <a:srgbClr val="CF0E30"/>
              </a:solidFill>
            </a:endParaRPr>
          </a:p>
          <a:p>
            <a:pPr eaLnBrk="1" hangingPunct="1">
              <a:spcBef>
                <a:spcPct val="0"/>
              </a:spcBef>
              <a:buFont typeface="Monotype Sorts" pitchFamily="2" charset="2"/>
              <a:buNone/>
            </a:pPr>
            <a:r>
              <a:rPr lang="en-AU" altLang="en-US" sz="2200" i="1" dirty="0"/>
              <a:t>(2)</a:t>
            </a:r>
            <a:r>
              <a:rPr lang="en-AU" altLang="en-US" sz="2200" i="1" dirty="0">
                <a:solidFill>
                  <a:srgbClr val="CF0E30"/>
                </a:solidFill>
              </a:rPr>
              <a:t>	</a:t>
            </a:r>
            <a:r>
              <a:rPr lang="en-AU" altLang="en-US" sz="2200" i="1" dirty="0"/>
              <a:t>Control by the entity </a:t>
            </a:r>
          </a:p>
          <a:p>
            <a:pPr lvl="2" eaLnBrk="1" hangingPunct="1">
              <a:spcBef>
                <a:spcPct val="0"/>
              </a:spcBef>
              <a:buFontTx/>
              <a:buChar char="•"/>
            </a:pPr>
            <a:r>
              <a:rPr lang="en-AU" altLang="en-US" sz="1800" dirty="0"/>
              <a:t>Capacity of the entity to benefit from the asset and deny or regulate the access of others  </a:t>
            </a:r>
          </a:p>
          <a:p>
            <a:pPr lvl="2" eaLnBrk="1" hangingPunct="1">
              <a:spcBef>
                <a:spcPct val="0"/>
              </a:spcBef>
              <a:buFontTx/>
              <a:buChar char="•"/>
            </a:pPr>
            <a:r>
              <a:rPr lang="en-AU" altLang="en-US" sz="1800" dirty="0"/>
              <a:t>Does not necessary mean ownership (e.g., leases)</a:t>
            </a:r>
          </a:p>
          <a:p>
            <a:pPr lvl="2" eaLnBrk="1" hangingPunct="1">
              <a:spcBef>
                <a:spcPct val="0"/>
              </a:spcBef>
              <a:buFontTx/>
              <a:buChar char="•"/>
            </a:pPr>
            <a:r>
              <a:rPr lang="en-AU" altLang="en-US" sz="1800" dirty="0"/>
              <a:t>Does the entity control the resource?</a:t>
            </a:r>
          </a:p>
          <a:p>
            <a:pPr lvl="2" eaLnBrk="1" hangingPunct="1">
              <a:spcBef>
                <a:spcPct val="0"/>
              </a:spcBef>
              <a:buFontTx/>
              <a:buChar char="•"/>
            </a:pPr>
            <a:endParaRPr lang="en-AU" altLang="en-US" sz="1800" dirty="0"/>
          </a:p>
          <a:p>
            <a:pPr eaLnBrk="1" hangingPunct="1">
              <a:spcBef>
                <a:spcPct val="0"/>
              </a:spcBef>
              <a:buFont typeface="Monotype Sorts" pitchFamily="2" charset="2"/>
              <a:buNone/>
            </a:pPr>
            <a:r>
              <a:rPr lang="en-AU" altLang="en-US" sz="2200" i="1" dirty="0"/>
              <a:t>(3)</a:t>
            </a:r>
            <a:r>
              <a:rPr lang="en-AU" altLang="en-US" sz="2200" b="0" dirty="0"/>
              <a:t>	</a:t>
            </a:r>
            <a:r>
              <a:rPr lang="en-AU" altLang="en-US" sz="2200" i="1" dirty="0"/>
              <a:t>Occurrence of past event</a:t>
            </a:r>
            <a:r>
              <a:rPr lang="en-AU" altLang="en-US" sz="2200" dirty="0"/>
              <a:t> </a:t>
            </a:r>
          </a:p>
          <a:p>
            <a:pPr lvl="2" eaLnBrk="1" hangingPunct="1">
              <a:spcBef>
                <a:spcPct val="0"/>
              </a:spcBef>
              <a:buFontTx/>
              <a:buChar char="•"/>
            </a:pPr>
            <a:r>
              <a:rPr lang="en-AU" altLang="en-US" sz="1800" dirty="0"/>
              <a:t>Transaction or other event giving the entity control of the asset must have occurred</a:t>
            </a:r>
          </a:p>
          <a:p>
            <a:pPr lvl="3" eaLnBrk="1" hangingPunct="1">
              <a:spcBef>
                <a:spcPct val="0"/>
              </a:spcBef>
              <a:buFontTx/>
              <a:buChar char="•"/>
            </a:pPr>
            <a:r>
              <a:rPr lang="en-AU" altLang="en-US" sz="1800" dirty="0"/>
              <a:t>e.g. Asset purchase or Non-reciprocal transfer (donation/grant)</a:t>
            </a:r>
          </a:p>
        </p:txBody>
      </p:sp>
      <p:sp>
        <p:nvSpPr>
          <p:cNvPr id="2" name="Slide Number Placeholder 1"/>
          <p:cNvSpPr>
            <a:spLocks noGrp="1"/>
          </p:cNvSpPr>
          <p:nvPr>
            <p:ph type="sldNum" sz="quarter" idx="15"/>
          </p:nvPr>
        </p:nvSpPr>
        <p:spPr/>
        <p:txBody>
          <a:bodyPr/>
          <a:lstStyle/>
          <a:p>
            <a:fld id="{EB72FBF5-2C9F-4A60-88A9-90AC2FD4BE04}" type="slidenum">
              <a:rPr lang="en-AU" smtClean="0"/>
              <a:pPr/>
              <a:t>29</a:t>
            </a:fld>
            <a:endParaRPr lang="en-AU"/>
          </a:p>
        </p:txBody>
      </p:sp>
    </p:spTree>
    <p:extLst>
      <p:ext uri="{BB962C8B-B14F-4D97-AF65-F5344CB8AC3E}">
        <p14:creationId xmlns:p14="http://schemas.microsoft.com/office/powerpoint/2010/main" val="2034670935"/>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748">
                                            <p:txEl>
                                              <p:pRg st="0" end="0"/>
                                            </p:txEl>
                                          </p:spTgt>
                                        </p:tgtEl>
                                        <p:attrNameLst>
                                          <p:attrName>style.visibility</p:attrName>
                                        </p:attrNameLst>
                                      </p:cBhvr>
                                      <p:to>
                                        <p:strVal val="visible"/>
                                      </p:to>
                                    </p:set>
                                    <p:anim calcmode="lin" valueType="num">
                                      <p:cBhvr additive="base">
                                        <p:cTn id="7" dur="500" fill="hold"/>
                                        <p:tgtEl>
                                          <p:spTgt spid="3174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174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1748">
                                            <p:txEl>
                                              <p:pRg st="1" end="1"/>
                                            </p:txEl>
                                          </p:spTgt>
                                        </p:tgtEl>
                                        <p:attrNameLst>
                                          <p:attrName>style.visibility</p:attrName>
                                        </p:attrNameLst>
                                      </p:cBhvr>
                                      <p:to>
                                        <p:strVal val="visible"/>
                                      </p:to>
                                    </p:set>
                                    <p:anim calcmode="lin" valueType="num">
                                      <p:cBhvr additive="base">
                                        <p:cTn id="13" dur="500" fill="hold"/>
                                        <p:tgtEl>
                                          <p:spTgt spid="3174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174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1748">
                                            <p:txEl>
                                              <p:pRg st="2" end="2"/>
                                            </p:txEl>
                                          </p:spTgt>
                                        </p:tgtEl>
                                        <p:attrNameLst>
                                          <p:attrName>style.visibility</p:attrName>
                                        </p:attrNameLst>
                                      </p:cBhvr>
                                      <p:to>
                                        <p:strVal val="visible"/>
                                      </p:to>
                                    </p:set>
                                    <p:anim calcmode="lin" valueType="num">
                                      <p:cBhvr additive="base">
                                        <p:cTn id="19" dur="500" fill="hold"/>
                                        <p:tgtEl>
                                          <p:spTgt spid="3174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174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1748">
                                            <p:txEl>
                                              <p:pRg st="4" end="4"/>
                                            </p:txEl>
                                          </p:spTgt>
                                        </p:tgtEl>
                                        <p:attrNameLst>
                                          <p:attrName>style.visibility</p:attrName>
                                        </p:attrNameLst>
                                      </p:cBhvr>
                                      <p:to>
                                        <p:strVal val="visible"/>
                                      </p:to>
                                    </p:set>
                                    <p:anim calcmode="lin" valueType="num">
                                      <p:cBhvr additive="base">
                                        <p:cTn id="25" dur="500" fill="hold"/>
                                        <p:tgtEl>
                                          <p:spTgt spid="31748">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174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1748">
                                            <p:txEl>
                                              <p:pRg st="5" end="5"/>
                                            </p:txEl>
                                          </p:spTgt>
                                        </p:tgtEl>
                                        <p:attrNameLst>
                                          <p:attrName>style.visibility</p:attrName>
                                        </p:attrNameLst>
                                      </p:cBhvr>
                                      <p:to>
                                        <p:strVal val="visible"/>
                                      </p:to>
                                    </p:set>
                                    <p:anim calcmode="lin" valueType="num">
                                      <p:cBhvr additive="base">
                                        <p:cTn id="31" dur="500" fill="hold"/>
                                        <p:tgtEl>
                                          <p:spTgt spid="31748">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174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1748">
                                            <p:txEl>
                                              <p:pRg st="6" end="6"/>
                                            </p:txEl>
                                          </p:spTgt>
                                        </p:tgtEl>
                                        <p:attrNameLst>
                                          <p:attrName>style.visibility</p:attrName>
                                        </p:attrNameLst>
                                      </p:cBhvr>
                                      <p:to>
                                        <p:strVal val="visible"/>
                                      </p:to>
                                    </p:set>
                                    <p:anim calcmode="lin" valueType="num">
                                      <p:cBhvr additive="base">
                                        <p:cTn id="37" dur="500" fill="hold"/>
                                        <p:tgtEl>
                                          <p:spTgt spid="31748">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174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1748">
                                            <p:txEl>
                                              <p:pRg st="7" end="7"/>
                                            </p:txEl>
                                          </p:spTgt>
                                        </p:tgtEl>
                                        <p:attrNameLst>
                                          <p:attrName>style.visibility</p:attrName>
                                        </p:attrNameLst>
                                      </p:cBhvr>
                                      <p:to>
                                        <p:strVal val="visible"/>
                                      </p:to>
                                    </p:set>
                                    <p:anim calcmode="lin" valueType="num">
                                      <p:cBhvr additive="base">
                                        <p:cTn id="43" dur="500" fill="hold"/>
                                        <p:tgtEl>
                                          <p:spTgt spid="31748">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1748">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1748">
                                            <p:txEl>
                                              <p:pRg st="9" end="9"/>
                                            </p:txEl>
                                          </p:spTgt>
                                        </p:tgtEl>
                                        <p:attrNameLst>
                                          <p:attrName>style.visibility</p:attrName>
                                        </p:attrNameLst>
                                      </p:cBhvr>
                                      <p:to>
                                        <p:strVal val="visible"/>
                                      </p:to>
                                    </p:set>
                                    <p:anim calcmode="lin" valueType="num">
                                      <p:cBhvr additive="base">
                                        <p:cTn id="49" dur="500" fill="hold"/>
                                        <p:tgtEl>
                                          <p:spTgt spid="31748">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1748">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1748">
                                            <p:txEl>
                                              <p:pRg st="10" end="10"/>
                                            </p:txEl>
                                          </p:spTgt>
                                        </p:tgtEl>
                                        <p:attrNameLst>
                                          <p:attrName>style.visibility</p:attrName>
                                        </p:attrNameLst>
                                      </p:cBhvr>
                                      <p:to>
                                        <p:strVal val="visible"/>
                                      </p:to>
                                    </p:set>
                                    <p:anim calcmode="lin" valueType="num">
                                      <p:cBhvr additive="base">
                                        <p:cTn id="55" dur="500" fill="hold"/>
                                        <p:tgtEl>
                                          <p:spTgt spid="31748">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1748">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1748">
                                            <p:txEl>
                                              <p:pRg st="11" end="11"/>
                                            </p:txEl>
                                          </p:spTgt>
                                        </p:tgtEl>
                                        <p:attrNameLst>
                                          <p:attrName>style.visibility</p:attrName>
                                        </p:attrNameLst>
                                      </p:cBhvr>
                                      <p:to>
                                        <p:strVal val="visible"/>
                                      </p:to>
                                    </p:set>
                                    <p:anim calcmode="lin" valueType="num">
                                      <p:cBhvr additive="base">
                                        <p:cTn id="61" dur="500" fill="hold"/>
                                        <p:tgtEl>
                                          <p:spTgt spid="31748">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1748">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46856" y="908720"/>
            <a:ext cx="8229600" cy="1230313"/>
          </a:xfrm>
        </p:spPr>
        <p:txBody>
          <a:bodyPr/>
          <a:lstStyle/>
          <a:p>
            <a:pPr algn="ctr"/>
            <a:r>
              <a:rPr lang="en-AU" altLang="en-US" sz="3600" dirty="0">
                <a:ea typeface="ＭＳ Ｐゴシック" panose="020B0600070205080204" pitchFamily="34" charset="-128"/>
              </a:rPr>
              <a:t>Recognition Criteria for Assets</a:t>
            </a:r>
          </a:p>
        </p:txBody>
      </p:sp>
      <p:sp>
        <p:nvSpPr>
          <p:cNvPr id="32771" name="Rectangle 3"/>
          <p:cNvSpPr>
            <a:spLocks noGrp="1" noChangeArrowheads="1"/>
          </p:cNvSpPr>
          <p:nvPr>
            <p:ph type="body" idx="4294967295"/>
          </p:nvPr>
        </p:nvSpPr>
        <p:spPr>
          <a:xfrm>
            <a:off x="467544" y="2132856"/>
            <a:ext cx="8375650" cy="3888432"/>
          </a:xfrm>
          <a:prstGeom prst="rect">
            <a:avLst/>
          </a:prstGeom>
        </p:spPr>
        <p:txBody>
          <a:bodyPr/>
          <a:lstStyle/>
          <a:p>
            <a:pPr marL="533400" indent="-533400">
              <a:buFont typeface="Monotype Sorts" pitchFamily="2" charset="2"/>
              <a:buNone/>
            </a:pPr>
            <a:endParaRPr lang="en-AU" altLang="en-US" dirty="0">
              <a:ea typeface="ＭＳ Ｐゴシック" panose="020B0600070205080204" pitchFamily="34" charset="-128"/>
            </a:endParaRPr>
          </a:p>
          <a:p>
            <a:pPr marL="0" indent="0"/>
            <a:r>
              <a:rPr lang="en-AU" altLang="en-US" sz="2200" dirty="0">
                <a:ea typeface="ＭＳ Ｐゴシック" panose="020B0600070205080204" pitchFamily="34" charset="-128"/>
              </a:rPr>
              <a:t>Once the definition is satisfied, an asset should only be recognised (included) in the financial reports if the recognition criteria are satisfied!</a:t>
            </a:r>
          </a:p>
          <a:p>
            <a:pPr marL="533400" indent="-533400">
              <a:buFont typeface="Monotype Sorts" pitchFamily="2" charset="2"/>
              <a:buNone/>
            </a:pPr>
            <a:endParaRPr lang="en-AU" altLang="en-US" dirty="0">
              <a:ea typeface="ＭＳ Ｐゴシック" panose="020B0600070205080204" pitchFamily="34" charset="-128"/>
            </a:endParaRPr>
          </a:p>
          <a:p>
            <a:pPr marL="533400" indent="-533400">
              <a:buFont typeface="Monotype Sorts" pitchFamily="2" charset="2"/>
              <a:buNone/>
            </a:pPr>
            <a:r>
              <a:rPr lang="en-AU" altLang="en-US" sz="1800" dirty="0">
                <a:ea typeface="ＭＳ Ｐゴシック" panose="020B0600070205080204" pitchFamily="34" charset="-128"/>
              </a:rPr>
              <a:t>	</a:t>
            </a:r>
          </a:p>
          <a:p>
            <a:pPr marL="533400" indent="-533400">
              <a:buFont typeface="Monotype Sorts" pitchFamily="2" charset="2"/>
              <a:buNone/>
            </a:pPr>
            <a:r>
              <a:rPr lang="en-AU" altLang="en-US" sz="1800" dirty="0">
                <a:ea typeface="ＭＳ Ｐゴシック" panose="020B0600070205080204" pitchFamily="34" charset="-128"/>
              </a:rPr>
              <a:t>	</a:t>
            </a:r>
          </a:p>
          <a:p>
            <a:pPr marL="533400" indent="-533400">
              <a:buFont typeface="Monotype Sorts" pitchFamily="2" charset="2"/>
              <a:buNone/>
            </a:pPr>
            <a:r>
              <a:rPr lang="en-AU" altLang="en-US" sz="1800" dirty="0">
                <a:ea typeface="ＭＳ Ｐゴシック" panose="020B0600070205080204" pitchFamily="34" charset="-128"/>
              </a:rPr>
              <a:t>	</a:t>
            </a:r>
            <a:endParaRPr lang="en-AU" altLang="en-US" sz="1800" dirty="0">
              <a:ea typeface="ＭＳ Ｐゴシック" panose="020B0600070205080204" pitchFamily="34" charset="-128"/>
              <a:hlinkClick r:id="rId2"/>
            </a:endParaRPr>
          </a:p>
          <a:p>
            <a:pPr marL="533400" indent="-533400"/>
            <a:endParaRPr lang="en-AU" altLang="en-US" dirty="0">
              <a:ea typeface="ＭＳ Ｐゴシック" panose="020B0600070205080204" pitchFamily="34" charset="-128"/>
            </a:endParaRPr>
          </a:p>
        </p:txBody>
      </p:sp>
      <p:sp>
        <p:nvSpPr>
          <p:cNvPr id="2" name="Slide Number Placeholder 1"/>
          <p:cNvSpPr>
            <a:spLocks noGrp="1"/>
          </p:cNvSpPr>
          <p:nvPr>
            <p:ph type="sldNum" sz="quarter" idx="15"/>
          </p:nvPr>
        </p:nvSpPr>
        <p:spPr/>
        <p:txBody>
          <a:bodyPr/>
          <a:lstStyle/>
          <a:p>
            <a:fld id="{EB72FBF5-2C9F-4A60-88A9-90AC2FD4BE04}" type="slidenum">
              <a:rPr lang="en-AU" smtClean="0"/>
              <a:pPr/>
              <a:t>30</a:t>
            </a:fld>
            <a:endParaRPr lang="en-AU"/>
          </a:p>
        </p:txBody>
      </p:sp>
    </p:spTree>
    <p:extLst>
      <p:ext uri="{BB962C8B-B14F-4D97-AF65-F5344CB8AC3E}">
        <p14:creationId xmlns:p14="http://schemas.microsoft.com/office/powerpoint/2010/main" val="2431514400"/>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771">
                                            <p:txEl>
                                              <p:pRg st="1" end="1"/>
                                            </p:txEl>
                                          </p:spTgt>
                                        </p:tgtEl>
                                        <p:attrNameLst>
                                          <p:attrName>style.visibility</p:attrName>
                                        </p:attrNameLst>
                                      </p:cBhvr>
                                      <p:to>
                                        <p:strVal val="visible"/>
                                      </p:to>
                                    </p:set>
                                    <p:anim calcmode="lin" valueType="num">
                                      <p:cBhvr additive="base">
                                        <p:cTn id="7" dur="500" fill="hold"/>
                                        <p:tgtEl>
                                          <p:spTgt spid="3277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2771">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46856" y="908720"/>
            <a:ext cx="8229600" cy="1230312"/>
          </a:xfrm>
        </p:spPr>
        <p:txBody>
          <a:bodyPr/>
          <a:lstStyle/>
          <a:p>
            <a:pPr algn="ctr"/>
            <a:r>
              <a:rPr lang="en-AU" altLang="en-US" sz="3600" dirty="0">
                <a:ea typeface="ＭＳ Ｐゴシック" panose="020B0600070205080204" pitchFamily="34" charset="-128"/>
              </a:rPr>
              <a:t>Recognition Criteria for Assets</a:t>
            </a:r>
          </a:p>
        </p:txBody>
      </p:sp>
      <p:sp>
        <p:nvSpPr>
          <p:cNvPr id="29698" name="Rectangle 3"/>
          <p:cNvSpPr>
            <a:spLocks noGrp="1" noChangeArrowheads="1"/>
          </p:cNvSpPr>
          <p:nvPr>
            <p:ph type="body" idx="4294967295"/>
          </p:nvPr>
        </p:nvSpPr>
        <p:spPr>
          <a:xfrm>
            <a:off x="395536" y="1860550"/>
            <a:ext cx="8280920" cy="4395788"/>
          </a:xfrm>
          <a:prstGeom prst="rect">
            <a:avLst/>
          </a:prstGeom>
        </p:spPr>
        <p:txBody>
          <a:bodyPr/>
          <a:lstStyle/>
          <a:p>
            <a:pPr marL="533400" indent="-533400">
              <a:lnSpc>
                <a:spcPct val="80000"/>
              </a:lnSpc>
              <a:buFont typeface="Monotype Sorts" pitchFamily="2" charset="2"/>
              <a:buNone/>
            </a:pPr>
            <a:endParaRPr lang="en-AU" altLang="en-US" sz="2400" dirty="0">
              <a:ea typeface="ＭＳ Ｐゴシック" panose="020B0600070205080204" pitchFamily="34" charset="-128"/>
            </a:endParaRPr>
          </a:p>
          <a:p>
            <a:pPr marL="533400" indent="-533400">
              <a:lnSpc>
                <a:spcPct val="80000"/>
              </a:lnSpc>
            </a:pPr>
            <a:r>
              <a:rPr lang="en-AU" altLang="en-US" sz="2200" dirty="0">
                <a:ea typeface="ＭＳ Ｐゴシック" panose="020B0600070205080204" pitchFamily="34" charset="-128"/>
              </a:rPr>
              <a:t>The essential components of the </a:t>
            </a:r>
            <a:r>
              <a:rPr lang="en-AU" altLang="en-US" sz="2200" u="sng" dirty="0">
                <a:ea typeface="ＭＳ Ｐゴシック" panose="020B0600070205080204" pitchFamily="34" charset="-128"/>
              </a:rPr>
              <a:t>recognition criteria </a:t>
            </a:r>
            <a:r>
              <a:rPr lang="en-AU" altLang="en-US" sz="2200" dirty="0">
                <a:ea typeface="ＭＳ Ｐゴシック" panose="020B0600070205080204" pitchFamily="34" charset="-128"/>
              </a:rPr>
              <a:t>are:</a:t>
            </a:r>
          </a:p>
          <a:p>
            <a:pPr marL="533400" indent="-533400">
              <a:lnSpc>
                <a:spcPct val="80000"/>
              </a:lnSpc>
              <a:buFont typeface="Monotype Sorts" pitchFamily="2" charset="2"/>
              <a:buNone/>
            </a:pPr>
            <a:endParaRPr lang="en-AU" altLang="en-US" sz="2400" dirty="0">
              <a:ea typeface="ＭＳ Ｐゴシック" panose="020B0600070205080204" pitchFamily="34" charset="-128"/>
            </a:endParaRPr>
          </a:p>
          <a:p>
            <a:pPr marL="533400" indent="-533400">
              <a:lnSpc>
                <a:spcPct val="80000"/>
              </a:lnSpc>
              <a:buFont typeface="Monotype Sorts" pitchFamily="2" charset="2"/>
              <a:buAutoNum type="arabicParenBoth"/>
            </a:pPr>
            <a:r>
              <a:rPr lang="en-AU" altLang="en-US" sz="2200" b="1" i="1" dirty="0">
                <a:ea typeface="ＭＳ Ｐゴシック" panose="020B0600070205080204" pitchFamily="34" charset="-128"/>
              </a:rPr>
              <a:t>Probable future economic benefits</a:t>
            </a:r>
            <a:r>
              <a:rPr lang="en-AU" altLang="en-US" sz="2200" b="1" dirty="0">
                <a:ea typeface="ＭＳ Ｐゴシック" panose="020B0600070205080204" pitchFamily="34" charset="-128"/>
              </a:rPr>
              <a:t> </a:t>
            </a:r>
          </a:p>
          <a:p>
            <a:pPr marL="1365250" lvl="2" indent="-457200">
              <a:lnSpc>
                <a:spcPct val="80000"/>
              </a:lnSpc>
              <a:buFontTx/>
              <a:buChar char="•"/>
            </a:pPr>
            <a:r>
              <a:rPr lang="en-AU" altLang="en-US" sz="1800" dirty="0">
                <a:ea typeface="ＭＳ Ｐゴシック" panose="020B0600070205080204" pitchFamily="34" charset="-128"/>
              </a:rPr>
              <a:t>More likely than not</a:t>
            </a:r>
          </a:p>
          <a:p>
            <a:pPr marL="1365250" lvl="2" indent="-457200">
              <a:lnSpc>
                <a:spcPct val="80000"/>
              </a:lnSpc>
              <a:buFontTx/>
              <a:buChar char="•"/>
            </a:pPr>
            <a:r>
              <a:rPr lang="en-AU" altLang="en-US" sz="1800" dirty="0">
                <a:ea typeface="ＭＳ Ｐゴシック" panose="020B0600070205080204" pitchFamily="34" charset="-128"/>
              </a:rPr>
              <a:t>Greater than 50% chance of occurring</a:t>
            </a:r>
          </a:p>
          <a:p>
            <a:pPr marL="1365250" lvl="2" indent="-457200">
              <a:lnSpc>
                <a:spcPct val="80000"/>
              </a:lnSpc>
              <a:buFontTx/>
              <a:buChar char="•"/>
            </a:pPr>
            <a:endParaRPr lang="en-AU" altLang="en-US" dirty="0">
              <a:ea typeface="ＭＳ Ｐゴシック" panose="020B0600070205080204" pitchFamily="34" charset="-128"/>
            </a:endParaRPr>
          </a:p>
          <a:p>
            <a:pPr marL="1365250" lvl="2" indent="-457200">
              <a:lnSpc>
                <a:spcPct val="80000"/>
              </a:lnSpc>
              <a:buFontTx/>
              <a:buChar char="•"/>
            </a:pPr>
            <a:endParaRPr lang="en-AU" altLang="en-US" dirty="0">
              <a:ea typeface="ＭＳ Ｐゴシック" panose="020B0600070205080204" pitchFamily="34" charset="-128"/>
            </a:endParaRPr>
          </a:p>
          <a:p>
            <a:pPr marL="533400" indent="-533400">
              <a:lnSpc>
                <a:spcPct val="80000"/>
              </a:lnSpc>
              <a:buFont typeface="Monotype Sorts" pitchFamily="2" charset="2"/>
              <a:buAutoNum type="arabicParenBoth"/>
            </a:pPr>
            <a:r>
              <a:rPr lang="en-AU" altLang="en-US" sz="2200" b="1" i="1" dirty="0">
                <a:ea typeface="ＭＳ Ｐゴシック" panose="020B0600070205080204" pitchFamily="34" charset="-128"/>
              </a:rPr>
              <a:t>Reliable measurement</a:t>
            </a:r>
          </a:p>
          <a:p>
            <a:pPr marL="1365250" lvl="2" indent="-457200">
              <a:lnSpc>
                <a:spcPct val="80000"/>
              </a:lnSpc>
              <a:buFontTx/>
              <a:buChar char="•"/>
            </a:pPr>
            <a:r>
              <a:rPr lang="en-AU" altLang="en-US" sz="1800" dirty="0">
                <a:ea typeface="ＭＳ Ｐゴシック" panose="020B0600070205080204" pitchFamily="34" charset="-128"/>
              </a:rPr>
              <a:t>Transaction to verify the cost</a:t>
            </a:r>
          </a:p>
          <a:p>
            <a:pPr marL="1365250" lvl="2" indent="-457200">
              <a:lnSpc>
                <a:spcPct val="80000"/>
              </a:lnSpc>
              <a:buFontTx/>
              <a:buChar char="•"/>
            </a:pPr>
            <a:r>
              <a:rPr lang="en-AU" altLang="en-US" sz="1800" dirty="0">
                <a:ea typeface="ＭＳ Ｐゴシック" panose="020B0600070205080204" pitchFamily="34" charset="-128"/>
              </a:rPr>
              <a:t>Reasonable estimate</a:t>
            </a:r>
          </a:p>
          <a:p>
            <a:pPr marL="1743075" lvl="3" indent="-381000">
              <a:lnSpc>
                <a:spcPct val="80000"/>
              </a:lnSpc>
              <a:buFontTx/>
              <a:buChar char="•"/>
            </a:pPr>
            <a:r>
              <a:rPr lang="en-AU" altLang="en-US" sz="1800" dirty="0">
                <a:ea typeface="ＭＳ Ｐゴシック" panose="020B0600070205080204" pitchFamily="34" charset="-128"/>
              </a:rPr>
              <a:t>E.g., internally generated goodwill, brand names (Coke)?</a:t>
            </a:r>
          </a:p>
        </p:txBody>
      </p:sp>
      <p:sp>
        <p:nvSpPr>
          <p:cNvPr id="2" name="Slide Number Placeholder 1"/>
          <p:cNvSpPr>
            <a:spLocks noGrp="1"/>
          </p:cNvSpPr>
          <p:nvPr>
            <p:ph type="sldNum" sz="quarter" idx="15"/>
          </p:nvPr>
        </p:nvSpPr>
        <p:spPr/>
        <p:txBody>
          <a:bodyPr/>
          <a:lstStyle/>
          <a:p>
            <a:fld id="{EB72FBF5-2C9F-4A60-88A9-90AC2FD4BE04}" type="slidenum">
              <a:rPr lang="en-AU" smtClean="0"/>
              <a:pPr/>
              <a:t>31</a:t>
            </a:fld>
            <a:endParaRPr lang="en-AU"/>
          </a:p>
        </p:txBody>
      </p:sp>
    </p:spTree>
    <p:extLst>
      <p:ext uri="{BB962C8B-B14F-4D97-AF65-F5344CB8AC3E}">
        <p14:creationId xmlns:p14="http://schemas.microsoft.com/office/powerpoint/2010/main" val="2469205224"/>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698">
                                            <p:txEl>
                                              <p:pRg st="1" end="1"/>
                                            </p:txEl>
                                          </p:spTgt>
                                        </p:tgtEl>
                                        <p:attrNameLst>
                                          <p:attrName>style.visibility</p:attrName>
                                        </p:attrNameLst>
                                      </p:cBhvr>
                                      <p:to>
                                        <p:strVal val="visible"/>
                                      </p:to>
                                    </p:set>
                                    <p:anim calcmode="lin" valueType="num">
                                      <p:cBhvr additive="base">
                                        <p:cTn id="7" dur="500" fill="hold"/>
                                        <p:tgtEl>
                                          <p:spTgt spid="2969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969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9698">
                                            <p:txEl>
                                              <p:pRg st="3" end="3"/>
                                            </p:txEl>
                                          </p:spTgt>
                                        </p:tgtEl>
                                        <p:attrNameLst>
                                          <p:attrName>style.visibility</p:attrName>
                                        </p:attrNameLst>
                                      </p:cBhvr>
                                      <p:to>
                                        <p:strVal val="visible"/>
                                      </p:to>
                                    </p:set>
                                    <p:anim calcmode="lin" valueType="num">
                                      <p:cBhvr additive="base">
                                        <p:cTn id="13" dur="500" fill="hold"/>
                                        <p:tgtEl>
                                          <p:spTgt spid="29698">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969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9698">
                                            <p:txEl>
                                              <p:pRg st="4" end="4"/>
                                            </p:txEl>
                                          </p:spTgt>
                                        </p:tgtEl>
                                        <p:attrNameLst>
                                          <p:attrName>style.visibility</p:attrName>
                                        </p:attrNameLst>
                                      </p:cBhvr>
                                      <p:to>
                                        <p:strVal val="visible"/>
                                      </p:to>
                                    </p:set>
                                    <p:anim calcmode="lin" valueType="num">
                                      <p:cBhvr additive="base">
                                        <p:cTn id="19" dur="500" fill="hold"/>
                                        <p:tgtEl>
                                          <p:spTgt spid="29698">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969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9698">
                                            <p:txEl>
                                              <p:pRg st="5" end="5"/>
                                            </p:txEl>
                                          </p:spTgt>
                                        </p:tgtEl>
                                        <p:attrNameLst>
                                          <p:attrName>style.visibility</p:attrName>
                                        </p:attrNameLst>
                                      </p:cBhvr>
                                      <p:to>
                                        <p:strVal val="visible"/>
                                      </p:to>
                                    </p:set>
                                    <p:anim calcmode="lin" valueType="num">
                                      <p:cBhvr additive="base">
                                        <p:cTn id="25" dur="500" fill="hold"/>
                                        <p:tgtEl>
                                          <p:spTgt spid="29698">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969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9698">
                                            <p:txEl>
                                              <p:pRg st="8" end="8"/>
                                            </p:txEl>
                                          </p:spTgt>
                                        </p:tgtEl>
                                        <p:attrNameLst>
                                          <p:attrName>style.visibility</p:attrName>
                                        </p:attrNameLst>
                                      </p:cBhvr>
                                      <p:to>
                                        <p:strVal val="visible"/>
                                      </p:to>
                                    </p:set>
                                    <p:anim calcmode="lin" valueType="num">
                                      <p:cBhvr additive="base">
                                        <p:cTn id="31" dur="500" fill="hold"/>
                                        <p:tgtEl>
                                          <p:spTgt spid="29698">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9698">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9698">
                                            <p:txEl>
                                              <p:pRg st="9" end="9"/>
                                            </p:txEl>
                                          </p:spTgt>
                                        </p:tgtEl>
                                        <p:attrNameLst>
                                          <p:attrName>style.visibility</p:attrName>
                                        </p:attrNameLst>
                                      </p:cBhvr>
                                      <p:to>
                                        <p:strVal val="visible"/>
                                      </p:to>
                                    </p:set>
                                    <p:anim calcmode="lin" valueType="num">
                                      <p:cBhvr additive="base">
                                        <p:cTn id="37" dur="500" fill="hold"/>
                                        <p:tgtEl>
                                          <p:spTgt spid="29698">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9698">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9698">
                                            <p:txEl>
                                              <p:pRg st="10" end="10"/>
                                            </p:txEl>
                                          </p:spTgt>
                                        </p:tgtEl>
                                        <p:attrNameLst>
                                          <p:attrName>style.visibility</p:attrName>
                                        </p:attrNameLst>
                                      </p:cBhvr>
                                      <p:to>
                                        <p:strVal val="visible"/>
                                      </p:to>
                                    </p:set>
                                    <p:anim calcmode="lin" valueType="num">
                                      <p:cBhvr additive="base">
                                        <p:cTn id="43" dur="500" fill="hold"/>
                                        <p:tgtEl>
                                          <p:spTgt spid="29698">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9698">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9698">
                                            <p:txEl>
                                              <p:pRg st="11" end="11"/>
                                            </p:txEl>
                                          </p:spTgt>
                                        </p:tgtEl>
                                        <p:attrNameLst>
                                          <p:attrName>style.visibility</p:attrName>
                                        </p:attrNameLst>
                                      </p:cBhvr>
                                      <p:to>
                                        <p:strVal val="visible"/>
                                      </p:to>
                                    </p:set>
                                    <p:anim calcmode="lin" valueType="num">
                                      <p:cBhvr additive="base">
                                        <p:cTn id="49" dur="500" fill="hold"/>
                                        <p:tgtEl>
                                          <p:spTgt spid="29698">
                                            <p:txEl>
                                              <p:pRg st="11" end="1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9698">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46856" y="908720"/>
            <a:ext cx="8229600" cy="1230313"/>
          </a:xfrm>
        </p:spPr>
        <p:txBody>
          <a:bodyPr/>
          <a:lstStyle/>
          <a:p>
            <a:pPr algn="ctr"/>
            <a:r>
              <a:rPr lang="en-US" altLang="en-US" sz="3600" dirty="0">
                <a:ea typeface="ＭＳ Ｐゴシック" panose="020B0600070205080204" pitchFamily="34" charset="-128"/>
              </a:rPr>
              <a:t>Important Terms</a:t>
            </a:r>
          </a:p>
        </p:txBody>
      </p:sp>
      <p:sp>
        <p:nvSpPr>
          <p:cNvPr id="131075" name="Rectangle 3"/>
          <p:cNvSpPr>
            <a:spLocks noGrp="1" noChangeArrowheads="1"/>
          </p:cNvSpPr>
          <p:nvPr>
            <p:ph type="body" idx="4294967295"/>
          </p:nvPr>
        </p:nvSpPr>
        <p:spPr>
          <a:xfrm>
            <a:off x="446856" y="1844675"/>
            <a:ext cx="8229600" cy="4114800"/>
          </a:xfrm>
          <a:prstGeom prst="rect">
            <a:avLst/>
          </a:prstGeom>
        </p:spPr>
        <p:txBody>
          <a:bodyPr/>
          <a:lstStyle/>
          <a:p>
            <a:pPr marL="342900"/>
            <a:endParaRPr lang="en-US" altLang="en-US" dirty="0">
              <a:ea typeface="ＭＳ Ｐゴシック" panose="020B0600070205080204" pitchFamily="34" charset="-128"/>
            </a:endParaRPr>
          </a:p>
          <a:p>
            <a:pPr marL="342900"/>
            <a:r>
              <a:rPr lang="en-US" altLang="en-US" sz="2200" b="1" dirty="0" err="1">
                <a:ea typeface="ＭＳ Ｐゴシック" panose="020B0600070205080204" pitchFamily="34" charset="-128"/>
              </a:rPr>
              <a:t>Recognised</a:t>
            </a:r>
            <a:r>
              <a:rPr lang="en-US" altLang="en-US" sz="2200" b="1" dirty="0">
                <a:ea typeface="ＭＳ Ｐゴシック" panose="020B0600070205080204" pitchFamily="34" charset="-128"/>
              </a:rPr>
              <a:t> </a:t>
            </a:r>
          </a:p>
          <a:p>
            <a:pPr marL="342900">
              <a:buFont typeface="Arial"/>
              <a:buChar char="•"/>
            </a:pPr>
            <a:r>
              <a:rPr lang="en-US" altLang="en-US" sz="2200" i="1" dirty="0">
                <a:ea typeface="ＭＳ Ｐゴシック" panose="020B0600070205080204" pitchFamily="34" charset="-128"/>
              </a:rPr>
              <a:t>Meets definition AND recognition criteria </a:t>
            </a:r>
            <a:r>
              <a:rPr lang="en-US" altLang="en-US" sz="2200" dirty="0">
                <a:ea typeface="ＭＳ Ｐゴシック" panose="020B0600070205080204" pitchFamily="34" charset="-128"/>
              </a:rPr>
              <a:t>and is therefore </a:t>
            </a:r>
            <a:r>
              <a:rPr lang="en-US" altLang="en-US" sz="2200" b="1" dirty="0">
                <a:ea typeface="ＭＳ Ｐゴシック" panose="020B0600070205080204" pitchFamily="34" charset="-128"/>
              </a:rPr>
              <a:t>included</a:t>
            </a:r>
            <a:r>
              <a:rPr lang="en-US" altLang="en-US" sz="2200" dirty="0">
                <a:ea typeface="ＭＳ Ｐゴシック" panose="020B0600070205080204" pitchFamily="34" charset="-128"/>
              </a:rPr>
              <a:t> in the </a:t>
            </a:r>
            <a:r>
              <a:rPr lang="en-US" altLang="en-US" sz="2200" b="1" dirty="0">
                <a:ea typeface="ＭＳ Ｐゴシック" panose="020B0600070205080204" pitchFamily="34" charset="-128"/>
              </a:rPr>
              <a:t>financial reports</a:t>
            </a:r>
          </a:p>
          <a:p>
            <a:pPr marL="342900"/>
            <a:endParaRPr lang="en-US" altLang="en-US" sz="2200" b="1" dirty="0">
              <a:ea typeface="ＭＳ Ｐゴシック" panose="020B0600070205080204" pitchFamily="34" charset="-128"/>
            </a:endParaRPr>
          </a:p>
          <a:p>
            <a:pPr marL="342900"/>
            <a:r>
              <a:rPr lang="en-US" altLang="en-US" sz="2200" b="1" dirty="0">
                <a:ea typeface="ＭＳ Ｐゴシック" panose="020B0600070205080204" pitchFamily="34" charset="-128"/>
              </a:rPr>
              <a:t>Disclosed</a:t>
            </a:r>
          </a:p>
          <a:p>
            <a:pPr marL="342900">
              <a:buFont typeface="Arial"/>
              <a:buChar char="•"/>
            </a:pPr>
            <a:r>
              <a:rPr lang="en-US" altLang="en-US" sz="2200" i="1" dirty="0">
                <a:ea typeface="ＭＳ Ｐゴシック" panose="020B0600070205080204" pitchFamily="34" charset="-128"/>
              </a:rPr>
              <a:t>Meets definition but NOT recognition criteria </a:t>
            </a:r>
            <a:r>
              <a:rPr lang="en-US" altLang="en-US" sz="2200" dirty="0">
                <a:ea typeface="ＭＳ Ｐゴシック" panose="020B0600070205080204" pitchFamily="34" charset="-128"/>
              </a:rPr>
              <a:t>and is therefore </a:t>
            </a:r>
            <a:r>
              <a:rPr lang="en-US" altLang="en-US" sz="2200" b="1" dirty="0">
                <a:ea typeface="ＭＳ Ｐゴシック" panose="020B0600070205080204" pitchFamily="34" charset="-128"/>
              </a:rPr>
              <a:t>included</a:t>
            </a:r>
            <a:r>
              <a:rPr lang="en-US" altLang="en-US" sz="2200" dirty="0">
                <a:ea typeface="ＭＳ Ｐゴシック" panose="020B0600070205080204" pitchFamily="34" charset="-128"/>
              </a:rPr>
              <a:t> as a </a:t>
            </a:r>
            <a:r>
              <a:rPr lang="en-US" altLang="en-US" sz="2200" b="1" dirty="0">
                <a:ea typeface="ＭＳ Ｐゴシック" panose="020B0600070205080204" pitchFamily="34" charset="-128"/>
              </a:rPr>
              <a:t>note</a:t>
            </a:r>
            <a:r>
              <a:rPr lang="en-US" altLang="en-US" sz="2200" dirty="0">
                <a:ea typeface="ＭＳ Ｐゴシック" panose="020B0600070205080204" pitchFamily="34" charset="-128"/>
              </a:rPr>
              <a:t> to the </a:t>
            </a:r>
            <a:r>
              <a:rPr lang="en-US" altLang="en-US" sz="2200" b="1" dirty="0">
                <a:ea typeface="ＭＳ Ｐゴシック" panose="020B0600070205080204" pitchFamily="34" charset="-128"/>
              </a:rPr>
              <a:t>financial reports</a:t>
            </a:r>
          </a:p>
        </p:txBody>
      </p:sp>
      <p:sp>
        <p:nvSpPr>
          <p:cNvPr id="2" name="Slide Number Placeholder 1"/>
          <p:cNvSpPr>
            <a:spLocks noGrp="1"/>
          </p:cNvSpPr>
          <p:nvPr>
            <p:ph type="sldNum" sz="quarter" idx="15"/>
          </p:nvPr>
        </p:nvSpPr>
        <p:spPr/>
        <p:txBody>
          <a:bodyPr/>
          <a:lstStyle/>
          <a:p>
            <a:fld id="{EB72FBF5-2C9F-4A60-88A9-90AC2FD4BE04}" type="slidenum">
              <a:rPr lang="en-AU" smtClean="0"/>
              <a:pPr/>
              <a:t>32</a:t>
            </a:fld>
            <a:endParaRPr lang="en-AU"/>
          </a:p>
        </p:txBody>
      </p:sp>
    </p:spTree>
    <p:extLst>
      <p:ext uri="{BB962C8B-B14F-4D97-AF65-F5344CB8AC3E}">
        <p14:creationId xmlns:p14="http://schemas.microsoft.com/office/powerpoint/2010/main" val="1296438723"/>
      </p:ext>
    </p:extLst>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107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3107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31075">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3107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508000" y="908720"/>
            <a:ext cx="8229600" cy="701675"/>
          </a:xfrm>
        </p:spPr>
        <p:txBody>
          <a:bodyPr/>
          <a:lstStyle/>
          <a:p>
            <a:pPr eaLnBrk="1" hangingPunct="1"/>
            <a:r>
              <a:rPr lang="en-AU" altLang="en-US" sz="3600" dirty="0">
                <a:ea typeface="ＭＳ Ｐゴシック" panose="020B0600070205080204" pitchFamily="34" charset="-128"/>
              </a:rPr>
              <a:t>Example - Assets</a:t>
            </a:r>
          </a:p>
        </p:txBody>
      </p:sp>
      <p:sp>
        <p:nvSpPr>
          <p:cNvPr id="34819" name="Rectangle 3"/>
          <p:cNvSpPr>
            <a:spLocks noGrp="1" noChangeArrowheads="1"/>
          </p:cNvSpPr>
          <p:nvPr>
            <p:ph type="body" sz="half" idx="1"/>
          </p:nvPr>
        </p:nvSpPr>
        <p:spPr>
          <a:xfrm>
            <a:off x="350838" y="2022475"/>
            <a:ext cx="8183562" cy="3529013"/>
          </a:xfrm>
        </p:spPr>
        <p:txBody>
          <a:bodyPr/>
          <a:lstStyle/>
          <a:p>
            <a:pPr marL="0" indent="0" eaLnBrk="1" hangingPunct="1">
              <a:buFontTx/>
              <a:buNone/>
            </a:pPr>
            <a:r>
              <a:rPr lang="en-AU" altLang="en-US" sz="2200" dirty="0">
                <a:ea typeface="ＭＳ Ｐゴシック" panose="020B0600070205080204" pitchFamily="34" charset="-128"/>
                <a:cs typeface="+mj-cs"/>
              </a:rPr>
              <a:t>‘Mike’s Inner City Cab Service’</a:t>
            </a:r>
          </a:p>
          <a:p>
            <a:pPr eaLnBrk="1" hangingPunct="1">
              <a:buFontTx/>
              <a:buNone/>
            </a:pPr>
            <a:r>
              <a:rPr lang="en-AU" altLang="en-US" sz="2200" dirty="0">
                <a:ea typeface="ＭＳ Ｐゴシック" panose="020B0600070205080204" pitchFamily="34" charset="-128"/>
                <a:cs typeface="+mj-cs"/>
              </a:rPr>
              <a:t>purchased a taxi for $49,000 to carry </a:t>
            </a:r>
          </a:p>
          <a:p>
            <a:pPr eaLnBrk="1" hangingPunct="1">
              <a:buFontTx/>
              <a:buNone/>
            </a:pPr>
            <a:r>
              <a:rPr lang="en-AU" altLang="en-US" sz="2200" dirty="0">
                <a:ea typeface="ＭＳ Ｐゴシック" panose="020B0600070205080204" pitchFamily="34" charset="-128"/>
                <a:cs typeface="+mj-cs"/>
              </a:rPr>
              <a:t>passengers around Melbourne.</a:t>
            </a:r>
          </a:p>
          <a:p>
            <a:pPr eaLnBrk="1" hangingPunct="1"/>
            <a:endParaRPr lang="en-AU" altLang="en-US" sz="2500" dirty="0">
              <a:ea typeface="ＭＳ Ｐゴシック" panose="020B0600070205080204" pitchFamily="34" charset="-128"/>
            </a:endParaRPr>
          </a:p>
          <a:p>
            <a:pPr eaLnBrk="1" hangingPunct="1">
              <a:buFontTx/>
              <a:buNone/>
            </a:pPr>
            <a:r>
              <a:rPr lang="en-AU" altLang="en-US" sz="2200" dirty="0">
                <a:ea typeface="ＭＳ Ｐゴシック" panose="020B0600070205080204" pitchFamily="34" charset="-128"/>
              </a:rPr>
              <a:t>Does the taxi meet the definition and recognition of an asset?</a:t>
            </a:r>
          </a:p>
          <a:p>
            <a:pPr eaLnBrk="1" hangingPunct="1"/>
            <a:endParaRPr lang="en-AU" altLang="en-US" sz="2500" dirty="0">
              <a:ea typeface="ＭＳ Ｐゴシック" panose="020B0600070205080204" pitchFamily="34" charset="-128"/>
            </a:endParaRPr>
          </a:p>
        </p:txBody>
      </p:sp>
      <p:pic>
        <p:nvPicPr>
          <p:cNvPr id="3482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2400" y="2306638"/>
            <a:ext cx="1444625" cy="914400"/>
          </a:xfrm>
          <a:prstGeom prst="rect">
            <a:avLst/>
          </a:prstGeom>
          <a:noFill/>
          <a:ln w="19050">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sp>
        <p:nvSpPr>
          <p:cNvPr id="2" name="TextBox 1">
            <a:extLst>
              <a:ext uri="{FF2B5EF4-FFF2-40B4-BE49-F238E27FC236}">
                <a16:creationId xmlns="" xmlns:a16="http://schemas.microsoft.com/office/drawing/2014/main" id="{2FFAC2DD-7A46-497E-942A-3A4063BA9E22}"/>
              </a:ext>
            </a:extLst>
          </p:cNvPr>
          <p:cNvSpPr txBox="1"/>
          <p:nvPr/>
        </p:nvSpPr>
        <p:spPr>
          <a:xfrm>
            <a:off x="3779912" y="5085184"/>
            <a:ext cx="3168352" cy="307777"/>
          </a:xfrm>
          <a:prstGeom prst="rect">
            <a:avLst/>
          </a:prstGeom>
          <a:noFill/>
        </p:spPr>
        <p:txBody>
          <a:bodyPr wrap="square" rtlCol="0">
            <a:spAutoFit/>
          </a:bodyPr>
          <a:lstStyle/>
          <a:p>
            <a:r>
              <a:rPr lang="en-AU" dirty="0"/>
              <a:t>What do you think?</a:t>
            </a:r>
          </a:p>
        </p:txBody>
      </p:sp>
    </p:spTree>
    <p:extLst>
      <p:ext uri="{BB962C8B-B14F-4D97-AF65-F5344CB8AC3E}">
        <p14:creationId xmlns:p14="http://schemas.microsoft.com/office/powerpoint/2010/main" val="67183144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4819">
                                            <p:txEl>
                                              <p:pRg st="4" end="4"/>
                                            </p:txEl>
                                          </p:spTgt>
                                        </p:tgtEl>
                                        <p:attrNameLst>
                                          <p:attrName>style.visibility</p:attrName>
                                        </p:attrNameLst>
                                      </p:cBhvr>
                                      <p:to>
                                        <p:strVal val="visible"/>
                                      </p:to>
                                    </p:set>
                                    <p:anim calcmode="lin" valueType="num">
                                      <p:cBhvr additive="base">
                                        <p:cTn id="7" dur="500" fill="hold"/>
                                        <p:tgtEl>
                                          <p:spTgt spid="34819">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48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67544" y="908720"/>
            <a:ext cx="8229600" cy="701675"/>
          </a:xfrm>
        </p:spPr>
        <p:txBody>
          <a:bodyPr/>
          <a:lstStyle/>
          <a:p>
            <a:r>
              <a:rPr lang="en-AU" altLang="en-US" sz="3600" dirty="0">
                <a:ea typeface="ＭＳ Ｐゴシック" panose="020B0600070205080204" pitchFamily="34" charset="-128"/>
              </a:rPr>
              <a:t>Example - Assets</a:t>
            </a:r>
          </a:p>
        </p:txBody>
      </p:sp>
      <p:sp>
        <p:nvSpPr>
          <p:cNvPr id="35843" name="Rectangle 3"/>
          <p:cNvSpPr>
            <a:spLocks noGrp="1" noChangeArrowheads="1"/>
          </p:cNvSpPr>
          <p:nvPr>
            <p:ph type="body" sz="half" idx="1"/>
          </p:nvPr>
        </p:nvSpPr>
        <p:spPr>
          <a:xfrm>
            <a:off x="371475" y="1990725"/>
            <a:ext cx="8183563" cy="4174579"/>
          </a:xfrm>
        </p:spPr>
        <p:txBody>
          <a:bodyPr/>
          <a:lstStyle/>
          <a:p>
            <a:pPr marL="0" indent="0" eaLnBrk="1" hangingPunct="1">
              <a:buFontTx/>
              <a:buNone/>
            </a:pPr>
            <a:r>
              <a:rPr lang="en-AU" altLang="en-US" sz="2200" dirty="0">
                <a:solidFill>
                  <a:srgbClr val="C00000"/>
                </a:solidFill>
                <a:ea typeface="ＭＳ Ｐゴシック" panose="020B0600070205080204" pitchFamily="34" charset="-128"/>
                <a:cs typeface="+mj-cs"/>
              </a:rPr>
              <a:t>‘Mike’s Inner City Cab Service’</a:t>
            </a:r>
          </a:p>
          <a:p>
            <a:pPr eaLnBrk="1" hangingPunct="1">
              <a:buFontTx/>
              <a:buNone/>
            </a:pPr>
            <a:r>
              <a:rPr lang="en-AU" altLang="en-US" sz="2200" dirty="0">
                <a:solidFill>
                  <a:srgbClr val="C00000"/>
                </a:solidFill>
                <a:ea typeface="ＭＳ Ｐゴシック" panose="020B0600070205080204" pitchFamily="34" charset="-128"/>
                <a:cs typeface="+mj-cs"/>
              </a:rPr>
              <a:t>purchased a taxi for $49,000 to carry </a:t>
            </a:r>
          </a:p>
          <a:p>
            <a:pPr eaLnBrk="1" hangingPunct="1">
              <a:buFontTx/>
              <a:buNone/>
            </a:pPr>
            <a:r>
              <a:rPr lang="en-AU" altLang="en-US" sz="2200" dirty="0">
                <a:solidFill>
                  <a:srgbClr val="C00000"/>
                </a:solidFill>
                <a:ea typeface="ＭＳ Ｐゴシック" panose="020B0600070205080204" pitchFamily="34" charset="-128"/>
                <a:cs typeface="+mj-cs"/>
              </a:rPr>
              <a:t>passengers around Melbourne.</a:t>
            </a:r>
          </a:p>
          <a:p>
            <a:pPr eaLnBrk="1" hangingPunct="1"/>
            <a:endParaRPr lang="en-AU" altLang="en-US" sz="2500" dirty="0">
              <a:ea typeface="ＭＳ Ｐゴシック" panose="020B0600070205080204" pitchFamily="34" charset="-128"/>
            </a:endParaRPr>
          </a:p>
          <a:p>
            <a:pPr eaLnBrk="1" hangingPunct="1">
              <a:buFontTx/>
              <a:buNone/>
            </a:pPr>
            <a:r>
              <a:rPr lang="en-AU" altLang="en-US" sz="2200" dirty="0">
                <a:ea typeface="ＭＳ Ｐゴシック" panose="020B0600070205080204" pitchFamily="34" charset="-128"/>
              </a:rPr>
              <a:t>Does the taxi meet the definition of asset?</a:t>
            </a:r>
          </a:p>
          <a:p>
            <a:pPr lvl="2"/>
            <a:r>
              <a:rPr lang="en-AU" altLang="en-US" sz="2000" dirty="0">
                <a:ea typeface="ＭＳ Ｐゴシック" panose="020B0600070205080204" pitchFamily="34" charset="-128"/>
              </a:rPr>
              <a:t>	</a:t>
            </a:r>
            <a:r>
              <a:rPr lang="en-AU" altLang="en-US" sz="2200" dirty="0">
                <a:ea typeface="ＭＳ Ｐゴシック" panose="020B0600070205080204" pitchFamily="34" charset="-128"/>
              </a:rPr>
              <a:t>Provides future economic benefits?	</a:t>
            </a:r>
          </a:p>
          <a:p>
            <a:pPr lvl="2"/>
            <a:r>
              <a:rPr lang="en-AU" altLang="en-US" sz="2200" dirty="0">
                <a:ea typeface="ＭＳ Ｐゴシック" panose="020B0600070205080204" pitchFamily="34" charset="-128"/>
              </a:rPr>
              <a:t>	Controlled by Mike?</a:t>
            </a:r>
          </a:p>
          <a:p>
            <a:pPr lvl="2"/>
            <a:r>
              <a:rPr lang="en-AU" altLang="en-US" sz="2200" dirty="0">
                <a:ea typeface="ＭＳ Ｐゴシック" panose="020B0600070205080204" pitchFamily="34" charset="-128"/>
              </a:rPr>
              <a:t>	Result of a past transaction?</a:t>
            </a:r>
          </a:p>
        </p:txBody>
      </p:sp>
      <p:pic>
        <p:nvPicPr>
          <p:cNvPr id="35844" name="Picture 10" descr="http://www.abc.net.au/reslib/200804/r245843_100377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1025" y="2044700"/>
            <a:ext cx="1543050" cy="122713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26" name="Picture 2" descr="C:\Users\ALAN\AppData\Local\Microsoft\Windows\INetCache\IE\CMAI66S3\tick-145475_64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4527078"/>
            <a:ext cx="288925" cy="33257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LAN\AppData\Local\Microsoft\Windows\INetCache\IE\CMAI66S3\tick-145475_64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6121" y="4962088"/>
            <a:ext cx="288925" cy="33257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LAN\AppData\Local\Microsoft\Windows\INetCache\IE\CMAI66S3\tick-145475_64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4059" y="5373216"/>
            <a:ext cx="288925" cy="33257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236296" y="4527078"/>
            <a:ext cx="720080" cy="307777"/>
          </a:xfrm>
          <a:prstGeom prst="rect">
            <a:avLst/>
          </a:prstGeom>
          <a:noFill/>
        </p:spPr>
        <p:txBody>
          <a:bodyPr wrap="square" rtlCol="0">
            <a:spAutoFit/>
          </a:bodyPr>
          <a:lstStyle/>
          <a:p>
            <a:r>
              <a:rPr lang="en-US" dirty="0"/>
              <a:t>Yes</a:t>
            </a:r>
            <a:endParaRPr lang="en-AU" dirty="0"/>
          </a:p>
        </p:txBody>
      </p:sp>
      <p:sp>
        <p:nvSpPr>
          <p:cNvPr id="9" name="TextBox 8"/>
          <p:cNvSpPr txBox="1"/>
          <p:nvPr/>
        </p:nvSpPr>
        <p:spPr>
          <a:xfrm>
            <a:off x="7236296" y="4986887"/>
            <a:ext cx="720080" cy="307777"/>
          </a:xfrm>
          <a:prstGeom prst="rect">
            <a:avLst/>
          </a:prstGeom>
          <a:noFill/>
        </p:spPr>
        <p:txBody>
          <a:bodyPr wrap="square" rtlCol="0">
            <a:spAutoFit/>
          </a:bodyPr>
          <a:lstStyle/>
          <a:p>
            <a:r>
              <a:rPr lang="en-US" dirty="0"/>
              <a:t>Yes</a:t>
            </a:r>
            <a:endParaRPr lang="en-AU" dirty="0"/>
          </a:p>
        </p:txBody>
      </p:sp>
      <p:sp>
        <p:nvSpPr>
          <p:cNvPr id="10" name="TextBox 9"/>
          <p:cNvSpPr txBox="1"/>
          <p:nvPr/>
        </p:nvSpPr>
        <p:spPr>
          <a:xfrm>
            <a:off x="7236296" y="5373216"/>
            <a:ext cx="720080" cy="307777"/>
          </a:xfrm>
          <a:prstGeom prst="rect">
            <a:avLst/>
          </a:prstGeom>
          <a:noFill/>
        </p:spPr>
        <p:txBody>
          <a:bodyPr wrap="square" rtlCol="0">
            <a:spAutoFit/>
          </a:bodyPr>
          <a:lstStyle/>
          <a:p>
            <a:r>
              <a:rPr lang="en-US" dirty="0"/>
              <a:t>Yes</a:t>
            </a:r>
            <a:endParaRPr lang="en-AU" dirty="0"/>
          </a:p>
        </p:txBody>
      </p:sp>
      <p:sp>
        <p:nvSpPr>
          <p:cNvPr id="3" name="TextBox 2"/>
          <p:cNvSpPr txBox="1"/>
          <p:nvPr/>
        </p:nvSpPr>
        <p:spPr>
          <a:xfrm>
            <a:off x="5292080" y="5784344"/>
            <a:ext cx="3681363" cy="584775"/>
          </a:xfrm>
          <a:prstGeom prst="rect">
            <a:avLst/>
          </a:prstGeom>
          <a:noFill/>
        </p:spPr>
        <p:txBody>
          <a:bodyPr wrap="square" rtlCol="0">
            <a:spAutoFit/>
          </a:bodyPr>
          <a:lstStyle/>
          <a:p>
            <a:r>
              <a:rPr lang="en-AU" sz="3200" dirty="0">
                <a:solidFill>
                  <a:srgbClr val="FF0000"/>
                </a:solidFill>
              </a:rPr>
              <a:t>Do not do this!!!!!!</a:t>
            </a:r>
          </a:p>
        </p:txBody>
      </p:sp>
      <p:sp>
        <p:nvSpPr>
          <p:cNvPr id="12" name="TextBox 11"/>
          <p:cNvSpPr txBox="1"/>
          <p:nvPr/>
        </p:nvSpPr>
        <p:spPr>
          <a:xfrm>
            <a:off x="5272443" y="6220173"/>
            <a:ext cx="3681363" cy="584775"/>
          </a:xfrm>
          <a:prstGeom prst="rect">
            <a:avLst/>
          </a:prstGeom>
          <a:noFill/>
        </p:spPr>
        <p:txBody>
          <a:bodyPr wrap="square" rtlCol="0">
            <a:spAutoFit/>
          </a:bodyPr>
          <a:lstStyle/>
          <a:p>
            <a:r>
              <a:rPr lang="en-AU" sz="3200" dirty="0">
                <a:solidFill>
                  <a:srgbClr val="FF0000"/>
                </a:solidFill>
              </a:rPr>
              <a:t>Do not do this!!!!!!</a:t>
            </a:r>
          </a:p>
        </p:txBody>
      </p:sp>
    </p:spTree>
    <p:extLst>
      <p:ext uri="{BB962C8B-B14F-4D97-AF65-F5344CB8AC3E}">
        <p14:creationId xmlns:p14="http://schemas.microsoft.com/office/powerpoint/2010/main" val="3020788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843">
                                            <p:txEl>
                                              <p:pRg st="5" end="5"/>
                                            </p:txEl>
                                          </p:spTgt>
                                        </p:tgtEl>
                                        <p:attrNameLst>
                                          <p:attrName>style.visibility</p:attrName>
                                        </p:attrNameLst>
                                      </p:cBhvr>
                                      <p:to>
                                        <p:strVal val="visible"/>
                                      </p:to>
                                    </p:set>
                                    <p:anim calcmode="lin" valueType="num">
                                      <p:cBhvr additive="base">
                                        <p:cTn id="7" dur="500" fill="hold"/>
                                        <p:tgtEl>
                                          <p:spTgt spid="3584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584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5843">
                                            <p:txEl>
                                              <p:pRg st="6" end="6"/>
                                            </p:txEl>
                                          </p:spTgt>
                                        </p:tgtEl>
                                        <p:attrNameLst>
                                          <p:attrName>style.visibility</p:attrName>
                                        </p:attrNameLst>
                                      </p:cBhvr>
                                      <p:to>
                                        <p:strVal val="visible"/>
                                      </p:to>
                                    </p:set>
                                    <p:anim calcmode="lin" valueType="num">
                                      <p:cBhvr additive="base">
                                        <p:cTn id="13" dur="500" fill="hold"/>
                                        <p:tgtEl>
                                          <p:spTgt spid="35843">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584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5843">
                                            <p:txEl>
                                              <p:pRg st="7" end="7"/>
                                            </p:txEl>
                                          </p:spTgt>
                                        </p:tgtEl>
                                        <p:attrNameLst>
                                          <p:attrName>style.visibility</p:attrName>
                                        </p:attrNameLst>
                                      </p:cBhvr>
                                      <p:to>
                                        <p:strVal val="visible"/>
                                      </p:to>
                                    </p:set>
                                    <p:anim calcmode="lin" valueType="num">
                                      <p:cBhvr additive="base">
                                        <p:cTn id="19" dur="500" fill="hold"/>
                                        <p:tgtEl>
                                          <p:spTgt spid="35843">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584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26"/>
                                        </p:tgtEl>
                                        <p:attrNameLst>
                                          <p:attrName>style.visibility</p:attrName>
                                        </p:attrNameLst>
                                      </p:cBhvr>
                                      <p:to>
                                        <p:strVal val="visible"/>
                                      </p:to>
                                    </p:set>
                                    <p:anim calcmode="lin" valueType="num">
                                      <p:cBhvr additive="base">
                                        <p:cTn id="25" dur="500" fill="hold"/>
                                        <p:tgtEl>
                                          <p:spTgt spid="1026"/>
                                        </p:tgtEl>
                                        <p:attrNameLst>
                                          <p:attrName>ppt_x</p:attrName>
                                        </p:attrNameLst>
                                      </p:cBhvr>
                                      <p:tavLst>
                                        <p:tav tm="0">
                                          <p:val>
                                            <p:strVal val="#ppt_x"/>
                                          </p:val>
                                        </p:tav>
                                        <p:tav tm="100000">
                                          <p:val>
                                            <p:strVal val="#ppt_x"/>
                                          </p:val>
                                        </p:tav>
                                      </p:tavLst>
                                    </p:anim>
                                    <p:anim calcmode="lin" valueType="num">
                                      <p:cBhvr additive="base">
                                        <p:cTn id="26"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ppt_x"/>
                                          </p:val>
                                        </p:tav>
                                        <p:tav tm="100000">
                                          <p:val>
                                            <p:strVal val="#ppt_x"/>
                                          </p:val>
                                        </p:tav>
                                      </p:tavLst>
                                    </p:anim>
                                    <p:anim calcmode="lin" valueType="num">
                                      <p:cBhvr additive="base">
                                        <p:cTn id="4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additive="base">
                                        <p:cTn id="49" dur="500" fill="hold"/>
                                        <p:tgtEl>
                                          <p:spTgt spid="2"/>
                                        </p:tgtEl>
                                        <p:attrNameLst>
                                          <p:attrName>ppt_x</p:attrName>
                                        </p:attrNameLst>
                                      </p:cBhvr>
                                      <p:tavLst>
                                        <p:tav tm="0">
                                          <p:val>
                                            <p:strVal val="#ppt_x"/>
                                          </p:val>
                                        </p:tav>
                                        <p:tav tm="100000">
                                          <p:val>
                                            <p:strVal val="#ppt_x"/>
                                          </p:val>
                                        </p:tav>
                                      </p:tavLst>
                                    </p:anim>
                                    <p:anim calcmode="lin" valueType="num">
                                      <p:cBhvr additive="base">
                                        <p:cTn id="5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ppt_x"/>
                                          </p:val>
                                        </p:tav>
                                        <p:tav tm="100000">
                                          <p:val>
                                            <p:strVal val="#ppt_x"/>
                                          </p:val>
                                        </p:tav>
                                      </p:tavLst>
                                    </p:anim>
                                    <p:anim calcmode="lin" valueType="num">
                                      <p:cBhvr additive="base">
                                        <p:cTn id="5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additive="base">
                                        <p:cTn id="61" dur="500" fill="hold"/>
                                        <p:tgtEl>
                                          <p:spTgt spid="10"/>
                                        </p:tgtEl>
                                        <p:attrNameLst>
                                          <p:attrName>ppt_x</p:attrName>
                                        </p:attrNameLst>
                                      </p:cBhvr>
                                      <p:tavLst>
                                        <p:tav tm="0">
                                          <p:val>
                                            <p:strVal val="#ppt_x"/>
                                          </p:val>
                                        </p:tav>
                                        <p:tav tm="100000">
                                          <p:val>
                                            <p:strVal val="#ppt_x"/>
                                          </p:val>
                                        </p:tav>
                                      </p:tavLst>
                                    </p:anim>
                                    <p:anim calcmode="lin" valueType="num">
                                      <p:cBhvr additive="base">
                                        <p:cTn id="6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additive="base">
                                        <p:cTn id="67" dur="500" fill="hold"/>
                                        <p:tgtEl>
                                          <p:spTgt spid="12"/>
                                        </p:tgtEl>
                                        <p:attrNameLst>
                                          <p:attrName>ppt_x</p:attrName>
                                        </p:attrNameLst>
                                      </p:cBhvr>
                                      <p:tavLst>
                                        <p:tav tm="0">
                                          <p:val>
                                            <p:strVal val="#ppt_x"/>
                                          </p:val>
                                        </p:tav>
                                        <p:tav tm="100000">
                                          <p:val>
                                            <p:strVal val="#ppt_x"/>
                                          </p:val>
                                        </p:tav>
                                      </p:tavLst>
                                    </p:anim>
                                    <p:anim calcmode="lin" valueType="num">
                                      <p:cBhvr additive="base">
                                        <p:cTn id="6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0" grpId="0"/>
      <p:bldP spid="3" grpId="0"/>
      <p:bldP spid="1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type="body" idx="4294967295"/>
          </p:nvPr>
        </p:nvSpPr>
        <p:spPr>
          <a:xfrm>
            <a:off x="395536" y="1556792"/>
            <a:ext cx="8280920" cy="5115520"/>
          </a:xfrm>
          <a:prstGeom prst="rect">
            <a:avLst/>
          </a:prstGeom>
        </p:spPr>
        <p:txBody>
          <a:bodyPr/>
          <a:lstStyle/>
          <a:p>
            <a:pPr marL="533400" indent="-533400">
              <a:buFont typeface="Monotype Sorts" charset="0"/>
              <a:buNone/>
              <a:defRPr/>
            </a:pPr>
            <a:r>
              <a:rPr lang="en-AU" sz="2200" u="sng" dirty="0"/>
              <a:t>Definition Criteria</a:t>
            </a:r>
          </a:p>
          <a:p>
            <a:pPr marL="0" indent="0">
              <a:buFont typeface="Monotype Sorts" charset="0"/>
              <a:buNone/>
              <a:defRPr/>
            </a:pPr>
            <a:r>
              <a:rPr lang="en-AU" sz="2200" i="1" dirty="0"/>
              <a:t>(1) </a:t>
            </a:r>
            <a:r>
              <a:rPr lang="en-AU" sz="2200" b="1" i="1" dirty="0"/>
              <a:t>Future economic benefits </a:t>
            </a:r>
          </a:p>
          <a:p>
            <a:pPr marL="398463" lvl="1" indent="0">
              <a:buFontTx/>
              <a:buNone/>
              <a:defRPr/>
            </a:pPr>
            <a:endParaRPr lang="en-AU" sz="2200" i="1" dirty="0" smtClean="0"/>
          </a:p>
          <a:p>
            <a:pPr marL="398463" lvl="1" indent="0">
              <a:buFontTx/>
              <a:buNone/>
              <a:defRPr/>
            </a:pPr>
            <a:endParaRPr lang="en-AU" sz="2200" i="1" dirty="0"/>
          </a:p>
          <a:p>
            <a:pPr marL="0" indent="0">
              <a:defRPr/>
            </a:pPr>
            <a:r>
              <a:rPr lang="en-AU" sz="2200" i="1" dirty="0"/>
              <a:t>(2) </a:t>
            </a:r>
            <a:r>
              <a:rPr lang="en-AU" sz="2200" b="1" i="1" dirty="0"/>
              <a:t>Control by the entity </a:t>
            </a:r>
          </a:p>
          <a:p>
            <a:pPr marL="1008063" lvl="1" indent="-457200">
              <a:spcAft>
                <a:spcPts val="600"/>
              </a:spcAft>
              <a:buFont typeface="Arial"/>
              <a:buChar char="•"/>
              <a:defRPr/>
            </a:pPr>
            <a:r>
              <a:rPr lang="en-AU" sz="1800" dirty="0"/>
              <a:t>In this scenario, the company purchased the taxi and can do what they like with the taxi. (i.e., modify it, sell it, paint it)</a:t>
            </a:r>
          </a:p>
          <a:p>
            <a:pPr marL="1008063" lvl="1" indent="-457200">
              <a:spcAft>
                <a:spcPts val="600"/>
              </a:spcAft>
              <a:buFont typeface="Arial"/>
              <a:buChar char="•"/>
              <a:defRPr/>
            </a:pPr>
            <a:r>
              <a:rPr lang="en-AU" sz="1800" dirty="0"/>
              <a:t>They can deny or regulate the access of others.  </a:t>
            </a:r>
          </a:p>
          <a:p>
            <a:pPr marL="1008063" lvl="1" indent="-457200">
              <a:spcAft>
                <a:spcPts val="600"/>
              </a:spcAft>
              <a:buFont typeface="Arial"/>
              <a:buChar char="•"/>
              <a:defRPr/>
            </a:pPr>
            <a:r>
              <a:rPr lang="en-AU" sz="1800" dirty="0"/>
              <a:t>They have legal ownership of the taxi. </a:t>
            </a:r>
          </a:p>
          <a:p>
            <a:pPr marL="1365250" lvl="2" indent="-457200">
              <a:buFontTx/>
              <a:buChar char="•"/>
              <a:defRPr/>
            </a:pPr>
            <a:endParaRPr lang="en-AU" sz="2200" dirty="0"/>
          </a:p>
          <a:p>
            <a:pPr marL="0" lvl="2" indent="0">
              <a:spcBef>
                <a:spcPct val="0"/>
              </a:spcBef>
              <a:spcAft>
                <a:spcPts val="1200"/>
              </a:spcAft>
              <a:buFont typeface="Wingdings" panose="05000000000000000000" pitchFamily="2" charset="2"/>
              <a:buNone/>
              <a:defRPr/>
            </a:pPr>
            <a:r>
              <a:rPr lang="en-AU" sz="2200" i="1" dirty="0">
                <a:ea typeface="MS PGothic" panose="020B0600070205080204" pitchFamily="34" charset="-128"/>
              </a:rPr>
              <a:t>(3) </a:t>
            </a:r>
            <a:r>
              <a:rPr lang="en-AU" sz="2200" b="1" i="1" dirty="0">
                <a:ea typeface="MS PGothic" panose="020B0600070205080204" pitchFamily="34" charset="-128"/>
              </a:rPr>
              <a:t>Occurrence of past event </a:t>
            </a:r>
          </a:p>
          <a:p>
            <a:pPr marL="1008063" lvl="1" indent="-457200">
              <a:buFont typeface="Arial"/>
              <a:buChar char="•"/>
              <a:defRPr/>
            </a:pPr>
            <a:r>
              <a:rPr lang="en-AU" sz="1800" dirty="0"/>
              <a:t>Yes, the purchase of the taxi.</a:t>
            </a:r>
          </a:p>
        </p:txBody>
      </p:sp>
      <p:sp>
        <p:nvSpPr>
          <p:cNvPr id="2" name="Slide Number Placeholder 1"/>
          <p:cNvSpPr>
            <a:spLocks noGrp="1"/>
          </p:cNvSpPr>
          <p:nvPr>
            <p:ph type="sldNum" sz="quarter" idx="15"/>
          </p:nvPr>
        </p:nvSpPr>
        <p:spPr/>
        <p:txBody>
          <a:bodyPr/>
          <a:lstStyle/>
          <a:p>
            <a:fld id="{EB72FBF5-2C9F-4A60-88A9-90AC2FD4BE04}" type="slidenum">
              <a:rPr lang="en-AU" smtClean="0"/>
              <a:pPr/>
              <a:t>35</a:t>
            </a:fld>
            <a:endParaRPr lang="en-AU"/>
          </a:p>
        </p:txBody>
      </p:sp>
      <p:sp>
        <p:nvSpPr>
          <p:cNvPr id="5" name="Rectangle 2"/>
          <p:cNvSpPr>
            <a:spLocks noGrp="1" noChangeArrowheads="1"/>
          </p:cNvSpPr>
          <p:nvPr>
            <p:ph type="title"/>
          </p:nvPr>
        </p:nvSpPr>
        <p:spPr>
          <a:xfrm>
            <a:off x="467544" y="836712"/>
            <a:ext cx="8229600" cy="701675"/>
          </a:xfrm>
        </p:spPr>
        <p:txBody>
          <a:bodyPr/>
          <a:lstStyle/>
          <a:p>
            <a:r>
              <a:rPr lang="en-AU" altLang="en-US" sz="3600" dirty="0">
                <a:ea typeface="ＭＳ Ｐゴシック" panose="020B0600070205080204" pitchFamily="34" charset="-128"/>
              </a:rPr>
              <a:t>Example - Assets</a:t>
            </a:r>
          </a:p>
        </p:txBody>
      </p:sp>
      <p:sp>
        <p:nvSpPr>
          <p:cNvPr id="3" name="TextBox 2"/>
          <p:cNvSpPr txBox="1"/>
          <p:nvPr/>
        </p:nvSpPr>
        <p:spPr>
          <a:xfrm>
            <a:off x="5024736" y="1283777"/>
            <a:ext cx="3672408" cy="400110"/>
          </a:xfrm>
          <a:prstGeom prst="rect">
            <a:avLst/>
          </a:prstGeom>
          <a:noFill/>
        </p:spPr>
        <p:txBody>
          <a:bodyPr wrap="square" rtlCol="0">
            <a:spAutoFit/>
          </a:bodyPr>
          <a:lstStyle/>
          <a:p>
            <a:r>
              <a:rPr lang="en-AU" sz="2000" dirty="0">
                <a:solidFill>
                  <a:srgbClr val="FF0000"/>
                </a:solidFill>
              </a:rPr>
              <a:t>I do not mind Yes because ….</a:t>
            </a:r>
          </a:p>
        </p:txBody>
      </p:sp>
    </p:spTree>
    <p:extLst>
      <p:ext uri="{BB962C8B-B14F-4D97-AF65-F5344CB8AC3E}">
        <p14:creationId xmlns:p14="http://schemas.microsoft.com/office/powerpoint/2010/main" val="1163331786"/>
      </p:ext>
    </p:extLst>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554">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3554">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554">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3554">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3554">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3554">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355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0099" name="Rectangle 3"/>
          <p:cNvSpPr>
            <a:spLocks noGrp="1" noChangeArrowheads="1"/>
          </p:cNvSpPr>
          <p:nvPr>
            <p:ph type="body" idx="4294967295"/>
          </p:nvPr>
        </p:nvSpPr>
        <p:spPr>
          <a:xfrm>
            <a:off x="395536" y="1125239"/>
            <a:ext cx="8280920" cy="5472113"/>
          </a:xfrm>
          <a:prstGeom prst="rect">
            <a:avLst/>
          </a:prstGeom>
        </p:spPr>
        <p:txBody>
          <a:bodyPr/>
          <a:lstStyle/>
          <a:p>
            <a:pPr marL="0" indent="0">
              <a:lnSpc>
                <a:spcPct val="80000"/>
              </a:lnSpc>
              <a:buFont typeface="Monotype Sorts" pitchFamily="2" charset="2"/>
              <a:buNone/>
              <a:tabLst>
                <a:tab pos="266700" algn="l"/>
              </a:tabLst>
            </a:pPr>
            <a:r>
              <a:rPr lang="en-AU" altLang="en-US" sz="2200" u="sng" dirty="0">
                <a:ea typeface="ＭＳ Ｐゴシック" panose="020B0600070205080204" pitchFamily="34" charset="-128"/>
              </a:rPr>
              <a:t>Recognition Criteria</a:t>
            </a:r>
          </a:p>
          <a:p>
            <a:pPr marL="0" indent="0">
              <a:lnSpc>
                <a:spcPct val="80000"/>
              </a:lnSpc>
              <a:tabLst>
                <a:tab pos="266700" algn="l"/>
              </a:tabLst>
            </a:pPr>
            <a:endParaRPr lang="en-AU" altLang="en-US" sz="2200" dirty="0">
              <a:ea typeface="ＭＳ Ｐゴシック" panose="020B0600070205080204" pitchFamily="34" charset="-128"/>
            </a:endParaRPr>
          </a:p>
          <a:p>
            <a:pPr marL="0" lvl="1" indent="0">
              <a:lnSpc>
                <a:spcPct val="80000"/>
              </a:lnSpc>
              <a:tabLst>
                <a:tab pos="266700" algn="l"/>
              </a:tabLst>
            </a:pPr>
            <a:r>
              <a:rPr lang="en-AU" altLang="en-US" sz="2200" b="1" i="1" dirty="0">
                <a:ea typeface="ＭＳ Ｐゴシック" panose="020B0600070205080204" pitchFamily="34" charset="-128"/>
              </a:rPr>
              <a:t> Probable occurrence</a:t>
            </a:r>
            <a:r>
              <a:rPr lang="en-AU" altLang="en-US" sz="2200" b="1" dirty="0">
                <a:ea typeface="ＭＳ Ｐゴシック" panose="020B0600070205080204" pitchFamily="34" charset="-128"/>
              </a:rPr>
              <a:t>  </a:t>
            </a:r>
          </a:p>
          <a:p>
            <a:pPr marL="903288" lvl="1" indent="-342900">
              <a:lnSpc>
                <a:spcPct val="80000"/>
              </a:lnSpc>
              <a:tabLst>
                <a:tab pos="266700" algn="l"/>
              </a:tabLst>
            </a:pPr>
            <a:endParaRPr lang="en-AU" altLang="en-US" sz="1800" dirty="0">
              <a:ea typeface="ＭＳ Ｐゴシック" panose="020B0600070205080204" pitchFamily="34" charset="-128"/>
            </a:endParaRPr>
          </a:p>
          <a:p>
            <a:pPr marL="903288" lvl="1" indent="-342900">
              <a:lnSpc>
                <a:spcPct val="80000"/>
              </a:lnSpc>
              <a:tabLst>
                <a:tab pos="266700" algn="l"/>
              </a:tabLst>
            </a:pPr>
            <a:r>
              <a:rPr lang="en-AU" altLang="en-US" sz="1800" dirty="0">
                <a:ea typeface="ＭＳ Ｐゴシック" panose="020B0600070205080204" pitchFamily="34" charset="-128"/>
              </a:rPr>
              <a:t>Yes, it is highly likely that the company will use the taxi to transport customers and therefore derive the future economic benefits (cash inflows).</a:t>
            </a:r>
          </a:p>
          <a:p>
            <a:pPr marL="1260475" lvl="2" indent="-342900">
              <a:lnSpc>
                <a:spcPct val="80000"/>
              </a:lnSpc>
              <a:buFont typeface="Monotype Sorts" pitchFamily="2" charset="2"/>
              <a:buNone/>
              <a:tabLst>
                <a:tab pos="266700" algn="l"/>
              </a:tabLst>
            </a:pPr>
            <a:endParaRPr lang="en-AU" altLang="en-US" sz="2200" dirty="0">
              <a:ea typeface="ＭＳ Ｐゴシック" panose="020B0600070205080204" pitchFamily="34" charset="-128"/>
            </a:endParaRPr>
          </a:p>
          <a:p>
            <a:pPr marL="1260475" lvl="2" indent="-342900">
              <a:lnSpc>
                <a:spcPct val="80000"/>
              </a:lnSpc>
              <a:buFont typeface="Monotype Sorts" pitchFamily="2" charset="2"/>
              <a:buNone/>
              <a:tabLst>
                <a:tab pos="266700" algn="l"/>
              </a:tabLst>
            </a:pPr>
            <a:endParaRPr lang="en-AU" altLang="en-US" sz="2200" dirty="0">
              <a:ea typeface="ＭＳ Ｐゴシック" panose="020B0600070205080204" pitchFamily="34" charset="-128"/>
            </a:endParaRPr>
          </a:p>
          <a:p>
            <a:pPr marL="0" lvl="1" indent="0">
              <a:lnSpc>
                <a:spcPct val="80000"/>
              </a:lnSpc>
              <a:tabLst>
                <a:tab pos="266700" algn="l"/>
              </a:tabLst>
            </a:pPr>
            <a:r>
              <a:rPr lang="en-AU" altLang="en-US" sz="2200" i="1" dirty="0">
                <a:ea typeface="ＭＳ Ｐゴシック" panose="020B0600070205080204" pitchFamily="34" charset="-128"/>
              </a:rPr>
              <a:t> </a:t>
            </a:r>
            <a:r>
              <a:rPr lang="en-AU" altLang="en-US" sz="2200" b="1" i="1" dirty="0">
                <a:ea typeface="ＭＳ Ｐゴシック" panose="020B0600070205080204" pitchFamily="34" charset="-128"/>
              </a:rPr>
              <a:t>Reliable Measurement</a:t>
            </a:r>
            <a:r>
              <a:rPr lang="en-AU" altLang="en-US" sz="2200" b="1" dirty="0">
                <a:ea typeface="ＭＳ Ｐゴシック" panose="020B0600070205080204" pitchFamily="34" charset="-128"/>
              </a:rPr>
              <a:t>  </a:t>
            </a:r>
          </a:p>
          <a:p>
            <a:pPr marL="0" lvl="1" indent="0">
              <a:lnSpc>
                <a:spcPct val="80000"/>
              </a:lnSpc>
              <a:tabLst>
                <a:tab pos="266700" algn="l"/>
              </a:tabLst>
            </a:pPr>
            <a:endParaRPr lang="en-AU" altLang="en-US" sz="2200" b="1" dirty="0">
              <a:ea typeface="ＭＳ Ｐゴシック" panose="020B0600070205080204" pitchFamily="34" charset="-128"/>
            </a:endParaRPr>
          </a:p>
          <a:p>
            <a:pPr marL="903288" lvl="1" indent="-342900">
              <a:lnSpc>
                <a:spcPct val="80000"/>
              </a:lnSpc>
              <a:spcAft>
                <a:spcPts val="600"/>
              </a:spcAft>
              <a:tabLst>
                <a:tab pos="266700" algn="l"/>
              </a:tabLst>
            </a:pPr>
            <a:r>
              <a:rPr lang="en-AU" altLang="en-US" sz="1800" dirty="0">
                <a:ea typeface="ＭＳ Ｐゴシック" panose="020B0600070205080204" pitchFamily="34" charset="-128"/>
              </a:rPr>
              <a:t>The cost of the taxi can be reliably measured. </a:t>
            </a:r>
          </a:p>
          <a:p>
            <a:pPr marL="903288" lvl="1" indent="-342900">
              <a:lnSpc>
                <a:spcPct val="80000"/>
              </a:lnSpc>
              <a:spcAft>
                <a:spcPts val="600"/>
              </a:spcAft>
              <a:tabLst>
                <a:tab pos="266700" algn="l"/>
              </a:tabLst>
            </a:pPr>
            <a:r>
              <a:rPr lang="en-AU" altLang="en-US" sz="1800" dirty="0">
                <a:ea typeface="ＭＳ Ｐゴシック" panose="020B0600070205080204" pitchFamily="34" charset="-128"/>
              </a:rPr>
              <a:t>The amount was stipulated as $49,000 in the sales contract.</a:t>
            </a:r>
          </a:p>
          <a:p>
            <a:pPr marL="0" indent="0">
              <a:lnSpc>
                <a:spcPct val="80000"/>
              </a:lnSpc>
              <a:buFont typeface="Monotype Sorts" pitchFamily="2" charset="2"/>
              <a:buNone/>
              <a:tabLst>
                <a:tab pos="266700" algn="l"/>
              </a:tabLst>
            </a:pPr>
            <a:endParaRPr lang="en-AU" altLang="en-US" sz="2200" dirty="0">
              <a:ea typeface="ＭＳ Ｐゴシック" panose="020B0600070205080204" pitchFamily="34" charset="-128"/>
            </a:endParaRPr>
          </a:p>
          <a:p>
            <a:pPr marL="0" indent="0">
              <a:lnSpc>
                <a:spcPct val="80000"/>
              </a:lnSpc>
              <a:buFont typeface="Monotype Sorts" pitchFamily="2" charset="2"/>
              <a:buNone/>
              <a:tabLst>
                <a:tab pos="266700" algn="l"/>
              </a:tabLst>
            </a:pPr>
            <a:r>
              <a:rPr lang="en-AU" altLang="en-US" sz="2200" dirty="0">
                <a:ea typeface="ＭＳ Ｐゴシック" panose="020B0600070205080204" pitchFamily="34" charset="-128"/>
              </a:rPr>
              <a:t>Conclusion</a:t>
            </a:r>
          </a:p>
          <a:p>
            <a:pPr marL="903288" lvl="1" indent="-342900">
              <a:lnSpc>
                <a:spcPct val="80000"/>
              </a:lnSpc>
              <a:tabLst>
                <a:tab pos="266700" algn="l"/>
              </a:tabLst>
            </a:pPr>
            <a:r>
              <a:rPr lang="en-AU" altLang="en-US" sz="1800" dirty="0">
                <a:ea typeface="ＭＳ Ｐゴシック" panose="020B0600070205080204" pitchFamily="34" charset="-128"/>
              </a:rPr>
              <a:t>As the purchase meets the asset definition and recognition criteria, Mike’s Inner City Cab Service would recognise it as an </a:t>
            </a:r>
            <a:r>
              <a:rPr lang="en-AU" altLang="en-US" sz="1800" b="1" dirty="0">
                <a:solidFill>
                  <a:srgbClr val="FF0000"/>
                </a:solidFill>
                <a:ea typeface="ＭＳ Ｐゴシック" panose="020B0600070205080204" pitchFamily="34" charset="-128"/>
              </a:rPr>
              <a:t>asset.</a:t>
            </a:r>
          </a:p>
          <a:p>
            <a:pPr lvl="3">
              <a:lnSpc>
                <a:spcPct val="80000"/>
              </a:lnSpc>
              <a:buFontTx/>
              <a:buNone/>
              <a:tabLst>
                <a:tab pos="266700" algn="l"/>
              </a:tabLst>
            </a:pPr>
            <a:r>
              <a:rPr lang="en-AU" altLang="en-US" sz="1800" b="1" i="1" dirty="0">
                <a:solidFill>
                  <a:srgbClr val="CF0E30"/>
                </a:solidFill>
                <a:ea typeface="ＭＳ Ｐゴシック" panose="020B0600070205080204" pitchFamily="34" charset="-128"/>
              </a:rPr>
              <a:t>				</a:t>
            </a:r>
            <a:endParaRPr lang="en-AU" altLang="en-US" sz="2400" b="1" i="1" dirty="0">
              <a:solidFill>
                <a:srgbClr val="CF0E30"/>
              </a:solidFill>
              <a:ea typeface="ＭＳ Ｐゴシック" panose="020B0600070205080204" pitchFamily="34" charset="-128"/>
            </a:endParaRPr>
          </a:p>
        </p:txBody>
      </p:sp>
      <p:sp>
        <p:nvSpPr>
          <p:cNvPr id="2" name="Slide Number Placeholder 1"/>
          <p:cNvSpPr>
            <a:spLocks noGrp="1"/>
          </p:cNvSpPr>
          <p:nvPr>
            <p:ph type="sldNum" sz="quarter" idx="15"/>
          </p:nvPr>
        </p:nvSpPr>
        <p:spPr/>
        <p:txBody>
          <a:bodyPr/>
          <a:lstStyle/>
          <a:p>
            <a:fld id="{EB72FBF5-2C9F-4A60-88A9-90AC2FD4BE04}" type="slidenum">
              <a:rPr lang="en-AU" smtClean="0"/>
              <a:pPr/>
              <a:t>36</a:t>
            </a:fld>
            <a:endParaRPr lang="en-AU"/>
          </a:p>
        </p:txBody>
      </p:sp>
      <p:sp>
        <p:nvSpPr>
          <p:cNvPr id="3" name="TextBox 2">
            <a:extLst>
              <a:ext uri="{FF2B5EF4-FFF2-40B4-BE49-F238E27FC236}">
                <a16:creationId xmlns="" xmlns:a16="http://schemas.microsoft.com/office/drawing/2014/main" id="{06F2DB59-D11F-4052-B824-A426441D40EF}"/>
              </a:ext>
            </a:extLst>
          </p:cNvPr>
          <p:cNvSpPr txBox="1"/>
          <p:nvPr/>
        </p:nvSpPr>
        <p:spPr>
          <a:xfrm>
            <a:off x="3347864" y="188640"/>
            <a:ext cx="4464496" cy="307777"/>
          </a:xfrm>
          <a:prstGeom prst="rect">
            <a:avLst/>
          </a:prstGeom>
          <a:noFill/>
        </p:spPr>
        <p:txBody>
          <a:bodyPr wrap="square" rtlCol="0">
            <a:spAutoFit/>
          </a:bodyPr>
          <a:lstStyle/>
          <a:p>
            <a:r>
              <a:rPr lang="en-AU" dirty="0"/>
              <a:t>Does it get put into report?</a:t>
            </a:r>
          </a:p>
        </p:txBody>
      </p:sp>
    </p:spTree>
    <p:extLst>
      <p:ext uri="{BB962C8B-B14F-4D97-AF65-F5344CB8AC3E}">
        <p14:creationId xmlns:p14="http://schemas.microsoft.com/office/powerpoint/2010/main" val="2201894351"/>
      </p:ext>
    </p:extLst>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60099">
                                            <p:txEl>
                                              <p:pRg st="0" end="0"/>
                                            </p:txEl>
                                          </p:spTgt>
                                        </p:tgtEl>
                                        <p:attrNameLst>
                                          <p:attrName>style.visibility</p:attrName>
                                        </p:attrNameLst>
                                      </p:cBhvr>
                                      <p:to>
                                        <p:strVal val="visible"/>
                                      </p:to>
                                    </p:set>
                                    <p:anim calcmode="lin" valueType="num">
                                      <p:cBhvr additive="base">
                                        <p:cTn id="13" dur="500" fill="hold"/>
                                        <p:tgtEl>
                                          <p:spTgt spid="26009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60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0099">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6009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0099">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0099">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60099">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60099">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6009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46856" y="908720"/>
            <a:ext cx="8229600" cy="1230313"/>
          </a:xfrm>
        </p:spPr>
        <p:txBody>
          <a:bodyPr/>
          <a:lstStyle/>
          <a:p>
            <a:pPr indent="0" algn="ctr"/>
            <a:r>
              <a:rPr lang="en-AU" altLang="en-US" sz="3600" dirty="0">
                <a:ea typeface="ＭＳ Ｐゴシック" panose="020B0600070205080204" pitchFamily="34" charset="-128"/>
              </a:rPr>
              <a:t>2. Liabilities</a:t>
            </a:r>
          </a:p>
        </p:txBody>
      </p:sp>
      <p:sp>
        <p:nvSpPr>
          <p:cNvPr id="34819" name="Rectangle 3"/>
          <p:cNvSpPr>
            <a:spLocks noGrp="1" noChangeArrowheads="1"/>
          </p:cNvSpPr>
          <p:nvPr>
            <p:ph idx="4294967295"/>
          </p:nvPr>
        </p:nvSpPr>
        <p:spPr>
          <a:xfrm>
            <a:off x="425699" y="2060848"/>
            <a:ext cx="8249989" cy="3987800"/>
          </a:xfrm>
          <a:prstGeom prst="rect">
            <a:avLst/>
          </a:prstGeom>
        </p:spPr>
        <p:txBody>
          <a:bodyPr/>
          <a:lstStyle/>
          <a:p>
            <a:pPr algn="just" eaLnBrk="1" hangingPunct="1">
              <a:lnSpc>
                <a:spcPct val="90000"/>
              </a:lnSpc>
              <a:buFontTx/>
              <a:buNone/>
            </a:pPr>
            <a:r>
              <a:rPr lang="en-US" altLang="en-US" sz="2200" b="1" dirty="0">
                <a:ea typeface="ＭＳ Ｐゴシック" panose="020B0600070205080204" pitchFamily="34" charset="-128"/>
              </a:rPr>
              <a:t>Definition: </a:t>
            </a:r>
          </a:p>
          <a:p>
            <a:pPr marL="0" indent="0">
              <a:lnSpc>
                <a:spcPct val="90000"/>
              </a:lnSpc>
            </a:pPr>
            <a:r>
              <a:rPr lang="ja-JP" altLang="en-US" sz="2200" dirty="0">
                <a:solidFill>
                  <a:srgbClr val="FF0000"/>
                </a:solidFill>
                <a:ea typeface="ＭＳ Ｐゴシック" panose="020B0600070205080204" pitchFamily="34" charset="-128"/>
                <a:cs typeface="+mj-cs"/>
              </a:rPr>
              <a:t>“</a:t>
            </a:r>
            <a:r>
              <a:rPr lang="en-US" altLang="ja-JP" sz="2200" dirty="0">
                <a:solidFill>
                  <a:srgbClr val="FF0000"/>
                </a:solidFill>
                <a:ea typeface="ＭＳ Ｐゴシック" panose="020B0600070205080204" pitchFamily="34" charset="-128"/>
                <a:cs typeface="+mj-cs"/>
              </a:rPr>
              <a:t>… a present obligation of the entity arising from past events, the settlement of which is expected to result in an outflow from the entity of resources embodying economic benefits</a:t>
            </a:r>
            <a:r>
              <a:rPr lang="ja-JP" altLang="en-US" sz="2200" dirty="0">
                <a:solidFill>
                  <a:srgbClr val="FF0000"/>
                </a:solidFill>
                <a:ea typeface="ＭＳ Ｐゴシック" panose="020B0600070205080204" pitchFamily="34" charset="-128"/>
                <a:cs typeface="+mj-cs"/>
              </a:rPr>
              <a:t>”</a:t>
            </a:r>
            <a:endParaRPr lang="en-US" altLang="ja-JP" sz="2200" dirty="0">
              <a:solidFill>
                <a:srgbClr val="FF0000"/>
              </a:solidFill>
              <a:ea typeface="ＭＳ Ｐゴシック" panose="020B0600070205080204" pitchFamily="34" charset="-128"/>
              <a:cs typeface="+mj-cs"/>
            </a:endParaRPr>
          </a:p>
          <a:p>
            <a:pPr algn="just" eaLnBrk="1" hangingPunct="1">
              <a:lnSpc>
                <a:spcPct val="90000"/>
              </a:lnSpc>
              <a:buFontTx/>
              <a:buNone/>
            </a:pPr>
            <a:endParaRPr lang="en-AU" altLang="en-US" sz="2200" b="1" i="1" dirty="0">
              <a:ea typeface="ＭＳ Ｐゴシック" panose="020B0600070205080204" pitchFamily="34" charset="-128"/>
            </a:endParaRPr>
          </a:p>
          <a:p>
            <a:pPr algn="just" eaLnBrk="1" hangingPunct="1">
              <a:lnSpc>
                <a:spcPct val="90000"/>
              </a:lnSpc>
              <a:buFontTx/>
              <a:buNone/>
            </a:pPr>
            <a:r>
              <a:rPr lang="en-AU" altLang="en-US" sz="2200" b="1" i="1" dirty="0">
                <a:ea typeface="ＭＳ Ｐゴシック" panose="020B0600070205080204" pitchFamily="34" charset="-128"/>
              </a:rPr>
              <a:t>Essential characteristics:</a:t>
            </a:r>
          </a:p>
          <a:p>
            <a:pPr algn="just" eaLnBrk="1" hangingPunct="1">
              <a:lnSpc>
                <a:spcPct val="90000"/>
              </a:lnSpc>
            </a:pPr>
            <a:endParaRPr lang="en-US" altLang="en-US" sz="2400" b="0" dirty="0">
              <a:solidFill>
                <a:srgbClr val="F93413"/>
              </a:solidFill>
              <a:ea typeface="ＭＳ Ｐゴシック" panose="020B0600070205080204" pitchFamily="34" charset="-128"/>
            </a:endParaRPr>
          </a:p>
        </p:txBody>
      </p:sp>
      <p:sp>
        <p:nvSpPr>
          <p:cNvPr id="2" name="Slide Number Placeholder 1"/>
          <p:cNvSpPr>
            <a:spLocks noGrp="1"/>
          </p:cNvSpPr>
          <p:nvPr>
            <p:ph type="sldNum" sz="quarter" idx="15"/>
          </p:nvPr>
        </p:nvSpPr>
        <p:spPr/>
        <p:txBody>
          <a:bodyPr/>
          <a:lstStyle/>
          <a:p>
            <a:fld id="{EB72FBF5-2C9F-4A60-88A9-90AC2FD4BE04}" type="slidenum">
              <a:rPr lang="en-AU" smtClean="0"/>
              <a:pPr/>
              <a:t>37</a:t>
            </a:fld>
            <a:endParaRPr lang="en-AU"/>
          </a:p>
        </p:txBody>
      </p:sp>
      <p:sp>
        <p:nvSpPr>
          <p:cNvPr id="5" name="TextBox 4">
            <a:extLst>
              <a:ext uri="{FF2B5EF4-FFF2-40B4-BE49-F238E27FC236}">
                <a16:creationId xmlns="" xmlns:a16="http://schemas.microsoft.com/office/drawing/2014/main" id="{2AB78B6A-5804-4011-8887-DEE554AA22C2}"/>
              </a:ext>
            </a:extLst>
          </p:cNvPr>
          <p:cNvSpPr txBox="1"/>
          <p:nvPr/>
        </p:nvSpPr>
        <p:spPr>
          <a:xfrm>
            <a:off x="971600" y="5688608"/>
            <a:ext cx="6696744" cy="738664"/>
          </a:xfrm>
          <a:prstGeom prst="rect">
            <a:avLst/>
          </a:prstGeom>
          <a:noFill/>
        </p:spPr>
        <p:txBody>
          <a:bodyPr wrap="square" rtlCol="0">
            <a:spAutoFit/>
          </a:bodyPr>
          <a:lstStyle/>
          <a:p>
            <a:r>
              <a:rPr lang="en-AU" dirty="0"/>
              <a:t>For non accounting students </a:t>
            </a:r>
          </a:p>
          <a:p>
            <a:r>
              <a:rPr lang="en-AU" dirty="0"/>
              <a:t>	one word </a:t>
            </a:r>
          </a:p>
          <a:p>
            <a:r>
              <a:rPr lang="en-AU" dirty="0"/>
              <a:t>		anything you </a:t>
            </a:r>
            <a:r>
              <a:rPr lang="en-AU" dirty="0">
                <a:solidFill>
                  <a:srgbClr val="FF0000"/>
                </a:solidFill>
              </a:rPr>
              <a:t>OWE</a:t>
            </a:r>
          </a:p>
        </p:txBody>
      </p:sp>
    </p:spTree>
    <p:extLst>
      <p:ext uri="{BB962C8B-B14F-4D97-AF65-F5344CB8AC3E}">
        <p14:creationId xmlns:p14="http://schemas.microsoft.com/office/powerpoint/2010/main" val="1792915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 calcmode="lin" valueType="num">
                                      <p:cBhvr additive="base">
                                        <p:cTn id="7" dur="500" fill="hold"/>
                                        <p:tgtEl>
                                          <p:spTgt spid="348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481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4819">
                                            <p:txEl>
                                              <p:pRg st="1" end="1"/>
                                            </p:txEl>
                                          </p:spTgt>
                                        </p:tgtEl>
                                        <p:attrNameLst>
                                          <p:attrName>style.visibility</p:attrName>
                                        </p:attrNameLst>
                                      </p:cBhvr>
                                      <p:to>
                                        <p:strVal val="visible"/>
                                      </p:to>
                                    </p:set>
                                    <p:anim calcmode="lin" valueType="num">
                                      <p:cBhvr additive="base">
                                        <p:cTn id="11" dur="500" fill="hold"/>
                                        <p:tgtEl>
                                          <p:spTgt spid="3481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48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4819">
                                            <p:txEl>
                                              <p:pRg st="3" end="3"/>
                                            </p:txEl>
                                          </p:spTgt>
                                        </p:tgtEl>
                                        <p:attrNameLst>
                                          <p:attrName>style.visibility</p:attrName>
                                        </p:attrNameLst>
                                      </p:cBhvr>
                                      <p:to>
                                        <p:strVal val="visible"/>
                                      </p:to>
                                    </p:set>
                                    <p:anim calcmode="lin" valueType="num">
                                      <p:cBhvr additive="base">
                                        <p:cTn id="17" dur="500" fill="hold"/>
                                        <p:tgtEl>
                                          <p:spTgt spid="34819">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48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 calcmode="lin" valueType="num">
                                      <p:cBhvr additive="base">
                                        <p:cTn id="2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5">
                                            <p:txEl>
                                              <p:pRg st="1" end="1"/>
                                            </p:txEl>
                                          </p:spTgt>
                                        </p:tgtEl>
                                        <p:attrNameLst>
                                          <p:attrName>style.visibility</p:attrName>
                                        </p:attrNameLst>
                                      </p:cBhvr>
                                      <p:to>
                                        <p:strVal val="visible"/>
                                      </p:to>
                                    </p:set>
                                    <p:anim calcmode="lin" valueType="num">
                                      <p:cBhvr additive="base">
                                        <p:cTn id="29"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5">
                                            <p:txEl>
                                              <p:pRg st="2" end="2"/>
                                            </p:txEl>
                                          </p:spTgt>
                                        </p:tgtEl>
                                        <p:attrNameLst>
                                          <p:attrName>style.visibility</p:attrName>
                                        </p:attrNameLst>
                                      </p:cBhvr>
                                      <p:to>
                                        <p:strVal val="visible"/>
                                      </p:to>
                                    </p:set>
                                    <p:anim calcmode="lin" valueType="num">
                                      <p:cBhvr additive="base">
                                        <p:cTn id="3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46856" y="908720"/>
            <a:ext cx="8229600" cy="1230312"/>
          </a:xfrm>
          <a:noFill/>
        </p:spPr>
        <p:txBody>
          <a:bodyPr/>
          <a:lstStyle/>
          <a:p>
            <a:pPr algn="ctr"/>
            <a:r>
              <a:rPr lang="en-AU" altLang="en-US" sz="3600" dirty="0">
                <a:ea typeface="ＭＳ Ｐゴシック" panose="020B0600070205080204" pitchFamily="34" charset="-128"/>
              </a:rPr>
              <a:t>Definition Criteria for Liabilities</a:t>
            </a:r>
          </a:p>
        </p:txBody>
      </p:sp>
      <p:sp>
        <p:nvSpPr>
          <p:cNvPr id="2" name="Rectangle 3"/>
          <p:cNvSpPr>
            <a:spLocks noGrp="1" noChangeArrowheads="1"/>
          </p:cNvSpPr>
          <p:nvPr>
            <p:ph type="body" idx="4294967295"/>
          </p:nvPr>
        </p:nvSpPr>
        <p:spPr>
          <a:xfrm>
            <a:off x="467544" y="1628800"/>
            <a:ext cx="8229600" cy="4896544"/>
          </a:xfrm>
          <a:prstGeom prst="rect">
            <a:avLst/>
          </a:prstGeom>
        </p:spPr>
        <p:txBody>
          <a:bodyPr/>
          <a:lstStyle/>
          <a:p>
            <a:pPr>
              <a:lnSpc>
                <a:spcPct val="90000"/>
              </a:lnSpc>
              <a:buFont typeface="Monotype Sorts" pitchFamily="2" charset="2"/>
              <a:buAutoNum type="arabicParenBoth"/>
              <a:defRPr/>
            </a:pPr>
            <a:r>
              <a:rPr lang="en-AU" altLang="en-US" b="1" i="1" dirty="0">
                <a:ea typeface="ＭＳ Ｐゴシック" charset="-128"/>
              </a:rPr>
              <a:t> Future outflow of economic benefits</a:t>
            </a:r>
          </a:p>
          <a:p>
            <a:pPr lvl="2">
              <a:lnSpc>
                <a:spcPct val="90000"/>
              </a:lnSpc>
              <a:defRPr/>
            </a:pPr>
            <a:r>
              <a:rPr lang="en-AU" altLang="en-US" dirty="0">
                <a:ea typeface="ＭＳ Ｐゴシック" charset="-128"/>
              </a:rPr>
              <a:t>Settlement of the present obligation</a:t>
            </a:r>
          </a:p>
          <a:p>
            <a:pPr lvl="3">
              <a:lnSpc>
                <a:spcPct val="90000"/>
              </a:lnSpc>
              <a:buFontTx/>
              <a:buChar char="•"/>
              <a:defRPr/>
            </a:pPr>
            <a:r>
              <a:rPr lang="en-AU" altLang="en-US" dirty="0">
                <a:ea typeface="ＭＳ Ｐゴシック" charset="-128"/>
              </a:rPr>
              <a:t>E.g., bank contract specifies future outflow</a:t>
            </a:r>
          </a:p>
          <a:p>
            <a:pPr marL="1743075" lvl="3" indent="-381000">
              <a:buFontTx/>
              <a:buChar char="•"/>
              <a:defRPr/>
            </a:pPr>
            <a:r>
              <a:rPr lang="en-AU" altLang="en-US" dirty="0">
                <a:ea typeface="ＭＳ Ｐゴシック" charset="-128"/>
              </a:rPr>
              <a:t>Giving up resources to settle the obligation</a:t>
            </a:r>
            <a:br>
              <a:rPr lang="en-AU" altLang="en-US" dirty="0">
                <a:ea typeface="ＭＳ Ｐゴシック" charset="-128"/>
              </a:rPr>
            </a:br>
            <a:endParaRPr lang="en-AU" altLang="en-US" dirty="0">
              <a:ea typeface="ＭＳ Ｐゴシック" charset="-128"/>
            </a:endParaRPr>
          </a:p>
          <a:p>
            <a:pPr>
              <a:lnSpc>
                <a:spcPct val="90000"/>
              </a:lnSpc>
              <a:buFont typeface="Monotype Sorts" pitchFamily="2" charset="2"/>
              <a:buAutoNum type="arabicParenBoth"/>
              <a:defRPr/>
            </a:pPr>
            <a:r>
              <a:rPr lang="en-AU" altLang="en-US" b="1" i="1" dirty="0">
                <a:ea typeface="ＭＳ Ｐゴシック" charset="-128"/>
              </a:rPr>
              <a:t> Present obligation</a:t>
            </a:r>
          </a:p>
          <a:p>
            <a:pPr lvl="2">
              <a:lnSpc>
                <a:spcPct val="90000"/>
              </a:lnSpc>
              <a:buFontTx/>
              <a:buChar char="•"/>
              <a:defRPr/>
            </a:pPr>
            <a:r>
              <a:rPr lang="en-AU" altLang="en-US" dirty="0">
                <a:ea typeface="ＭＳ Ｐゴシック" charset="-128"/>
              </a:rPr>
              <a:t>Legally enforceable obligations (consequences)</a:t>
            </a:r>
          </a:p>
          <a:p>
            <a:pPr lvl="3">
              <a:lnSpc>
                <a:spcPct val="90000"/>
              </a:lnSpc>
              <a:buFontTx/>
              <a:buChar char="•"/>
              <a:defRPr/>
            </a:pPr>
            <a:r>
              <a:rPr lang="en-AU" altLang="en-US" dirty="0">
                <a:ea typeface="ＭＳ Ｐゴシック" charset="-128"/>
              </a:rPr>
              <a:t>Contractual arrangements (e.g., a bank loan)</a:t>
            </a:r>
          </a:p>
          <a:p>
            <a:pPr lvl="2">
              <a:lnSpc>
                <a:spcPct val="90000"/>
              </a:lnSpc>
              <a:buFontTx/>
              <a:buChar char="•"/>
              <a:defRPr/>
            </a:pPr>
            <a:r>
              <a:rPr lang="en-AU" altLang="en-US" smtClean="0">
                <a:ea typeface="ＭＳ Ｐゴシック" charset="-128"/>
              </a:rPr>
              <a:t>Good </a:t>
            </a:r>
            <a:r>
              <a:rPr lang="en-AU" altLang="en-US" dirty="0">
                <a:ea typeface="ＭＳ Ｐゴシック" charset="-128"/>
              </a:rPr>
              <a:t>business practice or equitable obligations (e.g., repair faults outside warranty period)</a:t>
            </a:r>
          </a:p>
          <a:p>
            <a:pPr lvl="2">
              <a:lnSpc>
                <a:spcPct val="90000"/>
              </a:lnSpc>
              <a:buFontTx/>
              <a:buChar char="•"/>
              <a:defRPr/>
            </a:pPr>
            <a:r>
              <a:rPr lang="en-US" altLang="en-US" dirty="0">
                <a:ea typeface="ＭＳ Ｐゴシック" charset="-128"/>
              </a:rPr>
              <a:t>Constructive obligation – based on a pattern of events (e.g., paying out year-end bonuses regularly</a:t>
            </a:r>
            <a:r>
              <a:rPr lang="en-US" altLang="en-US" dirty="0" smtClean="0">
                <a:ea typeface="ＭＳ Ｐゴシック" charset="-128"/>
              </a:rPr>
              <a:t>)</a:t>
            </a:r>
          </a:p>
          <a:p>
            <a:pPr lvl="2">
              <a:lnSpc>
                <a:spcPct val="90000"/>
              </a:lnSpc>
              <a:buFontTx/>
              <a:buChar char="•"/>
              <a:defRPr/>
            </a:pPr>
            <a:r>
              <a:rPr lang="en-US" altLang="en-US" dirty="0" smtClean="0">
                <a:ea typeface="ＭＳ Ｐゴシック" charset="-128"/>
              </a:rPr>
              <a:t>Equitable obligation - fairness</a:t>
            </a:r>
            <a:endParaRPr lang="en-AU" altLang="en-US" dirty="0">
              <a:ea typeface="ＭＳ Ｐゴシック" charset="-128"/>
            </a:endParaRPr>
          </a:p>
          <a:p>
            <a:pPr lvl="2">
              <a:lnSpc>
                <a:spcPct val="90000"/>
              </a:lnSpc>
              <a:buFontTx/>
              <a:buChar char="•"/>
              <a:defRPr/>
            </a:pPr>
            <a:r>
              <a:rPr lang="en-AU" altLang="en-US" dirty="0">
                <a:ea typeface="ＭＳ Ｐゴシック" charset="-128"/>
              </a:rPr>
              <a:t>Does not include future commitments (e.g., decision to purchase asset in the future)</a:t>
            </a:r>
          </a:p>
          <a:p>
            <a:pPr marL="0" indent="0">
              <a:lnSpc>
                <a:spcPct val="90000"/>
              </a:lnSpc>
              <a:defRPr/>
            </a:pPr>
            <a:r>
              <a:rPr lang="en-AU" altLang="en-US" dirty="0">
                <a:ea typeface="ＭＳ Ｐゴシック" charset="-128"/>
              </a:rPr>
              <a:t/>
            </a:r>
            <a:br>
              <a:rPr lang="en-AU" altLang="en-US" dirty="0">
                <a:ea typeface="ＭＳ Ｐゴシック" charset="-128"/>
              </a:rPr>
            </a:br>
            <a:r>
              <a:rPr lang="en-AU" altLang="en-US" b="1" i="1" dirty="0">
                <a:ea typeface="ＭＳ Ｐゴシック" charset="-128"/>
              </a:rPr>
              <a:t>(3) Occurrence of past event </a:t>
            </a:r>
          </a:p>
          <a:p>
            <a:pPr lvl="2">
              <a:spcBef>
                <a:spcPct val="0"/>
              </a:spcBef>
            </a:pPr>
            <a:r>
              <a:rPr lang="en-AU" altLang="en-US" dirty="0"/>
              <a:t>Transaction creating the present obligation must have occurred</a:t>
            </a:r>
          </a:p>
          <a:p>
            <a:pPr lvl="3">
              <a:spcBef>
                <a:spcPct val="0"/>
              </a:spcBef>
              <a:buFontTx/>
              <a:buChar char="•"/>
            </a:pPr>
            <a:r>
              <a:rPr lang="en-AU" altLang="en-US" dirty="0"/>
              <a:t>A present obligation cannot be created by a future transaction </a:t>
            </a:r>
          </a:p>
          <a:p>
            <a:pPr marL="357187" lvl="2" indent="0">
              <a:lnSpc>
                <a:spcPct val="90000"/>
              </a:lnSpc>
              <a:buNone/>
              <a:defRPr/>
            </a:pPr>
            <a:endParaRPr lang="en-AU" altLang="en-US" dirty="0">
              <a:ea typeface="ＭＳ Ｐゴシック" charset="-128"/>
            </a:endParaRPr>
          </a:p>
          <a:p>
            <a:pPr lvl="2">
              <a:lnSpc>
                <a:spcPct val="90000"/>
              </a:lnSpc>
              <a:buFontTx/>
              <a:buChar char="•"/>
              <a:defRPr/>
            </a:pPr>
            <a:endParaRPr lang="en-AU" altLang="en-US" sz="1600" dirty="0">
              <a:ea typeface="ＭＳ Ｐゴシック" charset="-128"/>
            </a:endParaRPr>
          </a:p>
        </p:txBody>
      </p:sp>
      <p:sp>
        <p:nvSpPr>
          <p:cNvPr id="3" name="Slide Number Placeholder 2"/>
          <p:cNvSpPr>
            <a:spLocks noGrp="1"/>
          </p:cNvSpPr>
          <p:nvPr>
            <p:ph type="sldNum" sz="quarter" idx="15"/>
          </p:nvPr>
        </p:nvSpPr>
        <p:spPr/>
        <p:txBody>
          <a:bodyPr/>
          <a:lstStyle/>
          <a:p>
            <a:fld id="{EB72FBF5-2C9F-4A60-88A9-90AC2FD4BE04}" type="slidenum">
              <a:rPr lang="en-AU" smtClean="0"/>
              <a:pPr/>
              <a:t>38</a:t>
            </a:fld>
            <a:endParaRPr lang="en-AU"/>
          </a:p>
        </p:txBody>
      </p:sp>
    </p:spTree>
    <p:extLst>
      <p:ext uri="{BB962C8B-B14F-4D97-AF65-F5344CB8AC3E}">
        <p14:creationId xmlns:p14="http://schemas.microsoft.com/office/powerpoint/2010/main" val="2428256346"/>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additive="base">
                                        <p:cTn id="2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 calcmode="lin" valueType="num">
                                      <p:cBhvr additive="base">
                                        <p:cTn id="3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 calcmode="lin" valueType="num">
                                      <p:cBhvr additive="base">
                                        <p:cTn id="4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
                                            <p:txEl>
                                              <p:pRg st="8" end="8"/>
                                            </p:txEl>
                                          </p:spTgt>
                                        </p:tgtEl>
                                        <p:attrNameLst>
                                          <p:attrName>style.visibility</p:attrName>
                                        </p:attrNameLst>
                                      </p:cBhvr>
                                      <p:to>
                                        <p:strVal val="visible"/>
                                      </p:to>
                                    </p:set>
                                    <p:anim calcmode="lin" valueType="num">
                                      <p:cBhvr additive="base">
                                        <p:cTn id="4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8" end="8"/>
                                            </p:txEl>
                                          </p:spTgt>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additive="base">
                                        <p:cTn id="4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9" end="9"/>
                                            </p:txEl>
                                          </p:spTgt>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2">
                                            <p:txEl>
                                              <p:pRg st="10" end="10"/>
                                            </p:txEl>
                                          </p:spTgt>
                                        </p:tgtEl>
                                        <p:attrNameLst>
                                          <p:attrName>style.visibility</p:attrName>
                                        </p:attrNameLst>
                                      </p:cBhvr>
                                      <p:to>
                                        <p:strVal val="visible"/>
                                      </p:to>
                                    </p:set>
                                    <p:anim calcmode="lin" valueType="num">
                                      <p:cBhvr additive="base">
                                        <p:cTn id="53"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2">
                                            <p:txEl>
                                              <p:pRg st="11" end="11"/>
                                            </p:txEl>
                                          </p:spTgt>
                                        </p:tgtEl>
                                        <p:attrNameLst>
                                          <p:attrName>style.visibility</p:attrName>
                                        </p:attrNameLst>
                                      </p:cBhvr>
                                      <p:to>
                                        <p:strVal val="visible"/>
                                      </p:to>
                                    </p:set>
                                    <p:anim calcmode="lin" valueType="num">
                                      <p:cBhvr additive="base">
                                        <p:cTn id="59"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2">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2">
                                            <p:txEl>
                                              <p:pRg st="12" end="12"/>
                                            </p:txEl>
                                          </p:spTgt>
                                        </p:tgtEl>
                                        <p:attrNameLst>
                                          <p:attrName>style.visibility</p:attrName>
                                        </p:attrNameLst>
                                      </p:cBhvr>
                                      <p:to>
                                        <p:strVal val="visible"/>
                                      </p:to>
                                    </p:set>
                                    <p:anim calcmode="lin" valueType="num">
                                      <p:cBhvr additive="base">
                                        <p:cTn id="65" dur="500" fill="hold"/>
                                        <p:tgtEl>
                                          <p:spTgt spid="2">
                                            <p:txEl>
                                              <p:pRg st="12" end="12"/>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2">
                                            <p:txEl>
                                              <p:pRg st="12" end="12"/>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2">
                                            <p:txEl>
                                              <p:pRg st="13" end="13"/>
                                            </p:txEl>
                                          </p:spTgt>
                                        </p:tgtEl>
                                        <p:attrNameLst>
                                          <p:attrName>style.visibility</p:attrName>
                                        </p:attrNameLst>
                                      </p:cBhvr>
                                      <p:to>
                                        <p:strVal val="visible"/>
                                      </p:to>
                                    </p:set>
                                    <p:anim calcmode="lin" valueType="num">
                                      <p:cBhvr additive="base">
                                        <p:cTn id="69" dur="500" fill="hold"/>
                                        <p:tgtEl>
                                          <p:spTgt spid="2">
                                            <p:txEl>
                                              <p:pRg st="13" end="13"/>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2">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611560" y="908720"/>
            <a:ext cx="7772400" cy="1143000"/>
          </a:xfrm>
        </p:spPr>
        <p:txBody>
          <a:bodyPr/>
          <a:lstStyle/>
          <a:p>
            <a:pPr algn="ctr"/>
            <a:r>
              <a:rPr lang="en-AU" altLang="en-US" sz="3600" dirty="0">
                <a:ea typeface="ＭＳ Ｐゴシック" panose="020B0600070205080204" pitchFamily="34" charset="-128"/>
              </a:rPr>
              <a:t>Recognition Criteria for Liabilities</a:t>
            </a:r>
          </a:p>
        </p:txBody>
      </p:sp>
      <p:sp>
        <p:nvSpPr>
          <p:cNvPr id="44034" name="Rectangle 3"/>
          <p:cNvSpPr>
            <a:spLocks noGrp="1" noChangeArrowheads="1"/>
          </p:cNvSpPr>
          <p:nvPr>
            <p:ph type="body" idx="4294967295"/>
          </p:nvPr>
        </p:nvSpPr>
        <p:spPr>
          <a:xfrm>
            <a:off x="323528" y="1412776"/>
            <a:ext cx="8280920" cy="4680520"/>
          </a:xfrm>
          <a:prstGeom prst="rect">
            <a:avLst/>
          </a:prstGeom>
        </p:spPr>
        <p:txBody>
          <a:bodyPr/>
          <a:lstStyle/>
          <a:p>
            <a:pPr>
              <a:lnSpc>
                <a:spcPct val="80000"/>
              </a:lnSpc>
              <a:buFont typeface="Monotype Sorts" pitchFamily="2" charset="2"/>
              <a:buNone/>
            </a:pPr>
            <a:endParaRPr lang="en-AU" altLang="en-US" sz="1800" dirty="0">
              <a:ea typeface="ＭＳ Ｐゴシック" panose="020B0600070205080204" pitchFamily="34" charset="-128"/>
            </a:endParaRPr>
          </a:p>
          <a:p>
            <a:pPr>
              <a:lnSpc>
                <a:spcPct val="80000"/>
              </a:lnSpc>
            </a:pPr>
            <a:r>
              <a:rPr lang="en-AU" altLang="en-US" sz="2200" dirty="0">
                <a:ea typeface="ＭＳ Ｐゴシック" panose="020B0600070205080204" pitchFamily="34" charset="-128"/>
              </a:rPr>
              <a:t>The essential components of the recognition criteria are:</a:t>
            </a:r>
          </a:p>
          <a:p>
            <a:pPr>
              <a:lnSpc>
                <a:spcPct val="80000"/>
              </a:lnSpc>
            </a:pPr>
            <a:endParaRPr lang="en-AU" altLang="en-US" sz="2200" dirty="0">
              <a:ea typeface="ＭＳ Ｐゴシック" panose="020B0600070205080204" pitchFamily="34" charset="-128"/>
            </a:endParaRPr>
          </a:p>
          <a:p>
            <a:pPr>
              <a:lnSpc>
                <a:spcPct val="80000"/>
              </a:lnSpc>
              <a:buFont typeface="Monotype Sorts" pitchFamily="2" charset="2"/>
              <a:buAutoNum type="arabicParenBoth"/>
            </a:pPr>
            <a:r>
              <a:rPr lang="en-AU" altLang="en-US" sz="2200" b="1" i="1" dirty="0">
                <a:ea typeface="ＭＳ Ｐゴシック" panose="020B0600070205080204" pitchFamily="34" charset="-128"/>
              </a:rPr>
              <a:t> Probable future outflow of economic benefits</a:t>
            </a:r>
            <a:r>
              <a:rPr lang="en-AU" altLang="en-US" sz="2200" b="1" dirty="0">
                <a:ea typeface="ＭＳ Ｐゴシック" panose="020B0600070205080204" pitchFamily="34" charset="-128"/>
              </a:rPr>
              <a:t> </a:t>
            </a:r>
          </a:p>
          <a:p>
            <a:pPr lvl="2">
              <a:lnSpc>
                <a:spcPct val="80000"/>
              </a:lnSpc>
              <a:spcAft>
                <a:spcPts val="600"/>
              </a:spcAft>
              <a:buFontTx/>
              <a:buChar char="•"/>
            </a:pPr>
            <a:r>
              <a:rPr lang="en-AU" altLang="en-US" sz="1800" dirty="0">
                <a:ea typeface="ＭＳ Ｐゴシック" panose="020B0600070205080204" pitchFamily="34" charset="-128"/>
              </a:rPr>
              <a:t>More likely than not</a:t>
            </a:r>
          </a:p>
          <a:p>
            <a:pPr lvl="2">
              <a:lnSpc>
                <a:spcPct val="80000"/>
              </a:lnSpc>
              <a:spcAft>
                <a:spcPts val="600"/>
              </a:spcAft>
              <a:buFontTx/>
              <a:buChar char="•"/>
            </a:pPr>
            <a:r>
              <a:rPr lang="en-AU" altLang="en-US" sz="1800" dirty="0">
                <a:ea typeface="ＭＳ Ｐゴシック" panose="020B0600070205080204" pitchFamily="34" charset="-128"/>
              </a:rPr>
              <a:t>Greater than 50% chance of occurring</a:t>
            </a:r>
          </a:p>
          <a:p>
            <a:pPr lvl="3">
              <a:lnSpc>
                <a:spcPct val="80000"/>
              </a:lnSpc>
              <a:buFontTx/>
              <a:buChar char="•"/>
            </a:pPr>
            <a:r>
              <a:rPr lang="en-AU" altLang="en-US" sz="1800" dirty="0">
                <a:ea typeface="ＭＳ Ｐゴシック" panose="020B0600070205080204" pitchFamily="34" charset="-128"/>
              </a:rPr>
              <a:t>E.g., a pending decision in a law suit</a:t>
            </a:r>
          </a:p>
          <a:p>
            <a:pPr lvl="3">
              <a:lnSpc>
                <a:spcPct val="80000"/>
              </a:lnSpc>
              <a:buFontTx/>
              <a:buNone/>
            </a:pPr>
            <a:endParaRPr lang="en-AU" altLang="en-US" sz="2200" dirty="0">
              <a:ea typeface="ＭＳ Ｐゴシック" panose="020B0600070205080204" pitchFamily="34" charset="-128"/>
            </a:endParaRPr>
          </a:p>
          <a:p>
            <a:pPr lvl="3">
              <a:lnSpc>
                <a:spcPct val="80000"/>
              </a:lnSpc>
              <a:buFontTx/>
              <a:buNone/>
            </a:pPr>
            <a:endParaRPr lang="en-AU" altLang="en-US" sz="2200" dirty="0">
              <a:ea typeface="ＭＳ Ｐゴシック" panose="020B0600070205080204" pitchFamily="34" charset="-128"/>
            </a:endParaRPr>
          </a:p>
          <a:p>
            <a:pPr>
              <a:lnSpc>
                <a:spcPct val="80000"/>
              </a:lnSpc>
              <a:buFont typeface="Monotype Sorts" pitchFamily="2" charset="2"/>
              <a:buAutoNum type="arabicParenBoth"/>
            </a:pPr>
            <a:r>
              <a:rPr lang="en-AU" altLang="en-US" sz="2200" b="1" i="1" dirty="0">
                <a:ea typeface="ＭＳ Ｐゴシック" panose="020B0600070205080204" pitchFamily="34" charset="-128"/>
              </a:rPr>
              <a:t> Reliable measurement</a:t>
            </a:r>
          </a:p>
          <a:p>
            <a:pPr lvl="2">
              <a:lnSpc>
                <a:spcPct val="80000"/>
              </a:lnSpc>
              <a:spcAft>
                <a:spcPts val="600"/>
              </a:spcAft>
              <a:buFontTx/>
              <a:buChar char="•"/>
            </a:pPr>
            <a:r>
              <a:rPr lang="en-AU" altLang="en-US" sz="1800" dirty="0">
                <a:ea typeface="ＭＳ Ｐゴシック" panose="020B0600070205080204" pitchFamily="34" charset="-128"/>
              </a:rPr>
              <a:t>Transaction to verify the cost</a:t>
            </a:r>
          </a:p>
          <a:p>
            <a:pPr lvl="2">
              <a:lnSpc>
                <a:spcPct val="80000"/>
              </a:lnSpc>
              <a:spcAft>
                <a:spcPts val="600"/>
              </a:spcAft>
              <a:buFontTx/>
              <a:buChar char="•"/>
            </a:pPr>
            <a:r>
              <a:rPr lang="en-AU" altLang="en-US" sz="1800" dirty="0">
                <a:ea typeface="ＭＳ Ｐゴシック" panose="020B0600070205080204" pitchFamily="34" charset="-128"/>
              </a:rPr>
              <a:t>Reasonable estimate</a:t>
            </a:r>
          </a:p>
          <a:p>
            <a:pPr lvl="2">
              <a:lnSpc>
                <a:spcPct val="80000"/>
              </a:lnSpc>
              <a:buFontTx/>
              <a:buChar char="•"/>
            </a:pPr>
            <a:endParaRPr lang="en-AU" altLang="en-US" sz="2200" dirty="0">
              <a:ea typeface="ＭＳ Ｐゴシック" panose="020B0600070205080204" pitchFamily="34" charset="-128"/>
            </a:endParaRPr>
          </a:p>
          <a:p>
            <a:pPr marL="0" indent="0">
              <a:lnSpc>
                <a:spcPct val="80000"/>
              </a:lnSpc>
            </a:pPr>
            <a:r>
              <a:rPr lang="en-AU" altLang="en-US" sz="2200" dirty="0">
                <a:ea typeface="ＭＳ Ｐゴシック" panose="020B0600070205080204" pitchFamily="34" charset="-128"/>
              </a:rPr>
              <a:t>You will notice these are the same criteria as considered for assets</a:t>
            </a:r>
          </a:p>
        </p:txBody>
      </p:sp>
      <p:sp>
        <p:nvSpPr>
          <p:cNvPr id="2" name="Slide Number Placeholder 1"/>
          <p:cNvSpPr>
            <a:spLocks noGrp="1"/>
          </p:cNvSpPr>
          <p:nvPr>
            <p:ph type="sldNum" sz="quarter" idx="15"/>
          </p:nvPr>
        </p:nvSpPr>
        <p:spPr/>
        <p:txBody>
          <a:bodyPr/>
          <a:lstStyle/>
          <a:p>
            <a:fld id="{EB72FBF5-2C9F-4A60-88A9-90AC2FD4BE04}" type="slidenum">
              <a:rPr lang="en-AU" smtClean="0"/>
              <a:pPr/>
              <a:t>39</a:t>
            </a:fld>
            <a:endParaRPr lang="en-AU"/>
          </a:p>
        </p:txBody>
      </p:sp>
    </p:spTree>
    <p:extLst>
      <p:ext uri="{BB962C8B-B14F-4D97-AF65-F5344CB8AC3E}">
        <p14:creationId xmlns:p14="http://schemas.microsoft.com/office/powerpoint/2010/main" val="237908539"/>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4034">
                                            <p:txEl>
                                              <p:pRg st="1" end="1"/>
                                            </p:txEl>
                                          </p:spTgt>
                                        </p:tgtEl>
                                        <p:attrNameLst>
                                          <p:attrName>style.visibility</p:attrName>
                                        </p:attrNameLst>
                                      </p:cBhvr>
                                      <p:to>
                                        <p:strVal val="visible"/>
                                      </p:to>
                                    </p:set>
                                    <p:anim calcmode="lin" valueType="num">
                                      <p:cBhvr additive="base">
                                        <p:cTn id="7" dur="500" fill="hold"/>
                                        <p:tgtEl>
                                          <p:spTgt spid="4403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403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4034">
                                            <p:txEl>
                                              <p:pRg st="3" end="3"/>
                                            </p:txEl>
                                          </p:spTgt>
                                        </p:tgtEl>
                                        <p:attrNameLst>
                                          <p:attrName>style.visibility</p:attrName>
                                        </p:attrNameLst>
                                      </p:cBhvr>
                                      <p:to>
                                        <p:strVal val="visible"/>
                                      </p:to>
                                    </p:set>
                                    <p:anim calcmode="lin" valueType="num">
                                      <p:cBhvr additive="base">
                                        <p:cTn id="13" dur="500" fill="hold"/>
                                        <p:tgtEl>
                                          <p:spTgt spid="44034">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4034">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44034">
                                            <p:txEl>
                                              <p:pRg st="4" end="4"/>
                                            </p:txEl>
                                          </p:spTgt>
                                        </p:tgtEl>
                                        <p:attrNameLst>
                                          <p:attrName>style.visibility</p:attrName>
                                        </p:attrNameLst>
                                      </p:cBhvr>
                                      <p:to>
                                        <p:strVal val="visible"/>
                                      </p:to>
                                    </p:set>
                                    <p:anim calcmode="lin" valueType="num">
                                      <p:cBhvr additive="base">
                                        <p:cTn id="17" dur="500" fill="hold"/>
                                        <p:tgtEl>
                                          <p:spTgt spid="44034">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4034">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44034">
                                            <p:txEl>
                                              <p:pRg st="5" end="5"/>
                                            </p:txEl>
                                          </p:spTgt>
                                        </p:tgtEl>
                                        <p:attrNameLst>
                                          <p:attrName>style.visibility</p:attrName>
                                        </p:attrNameLst>
                                      </p:cBhvr>
                                      <p:to>
                                        <p:strVal val="visible"/>
                                      </p:to>
                                    </p:set>
                                    <p:anim calcmode="lin" valueType="num">
                                      <p:cBhvr additive="base">
                                        <p:cTn id="21" dur="500" fill="hold"/>
                                        <p:tgtEl>
                                          <p:spTgt spid="44034">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4034">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44034">
                                            <p:txEl>
                                              <p:pRg st="6" end="6"/>
                                            </p:txEl>
                                          </p:spTgt>
                                        </p:tgtEl>
                                        <p:attrNameLst>
                                          <p:attrName>style.visibility</p:attrName>
                                        </p:attrNameLst>
                                      </p:cBhvr>
                                      <p:to>
                                        <p:strVal val="visible"/>
                                      </p:to>
                                    </p:set>
                                    <p:anim calcmode="lin" valueType="num">
                                      <p:cBhvr additive="base">
                                        <p:cTn id="25" dur="500" fill="hold"/>
                                        <p:tgtEl>
                                          <p:spTgt spid="44034">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403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4034">
                                            <p:txEl>
                                              <p:pRg st="9" end="9"/>
                                            </p:txEl>
                                          </p:spTgt>
                                        </p:tgtEl>
                                        <p:attrNameLst>
                                          <p:attrName>style.visibility</p:attrName>
                                        </p:attrNameLst>
                                      </p:cBhvr>
                                      <p:to>
                                        <p:strVal val="visible"/>
                                      </p:to>
                                    </p:set>
                                    <p:anim calcmode="lin" valueType="num">
                                      <p:cBhvr additive="base">
                                        <p:cTn id="31" dur="500" fill="hold"/>
                                        <p:tgtEl>
                                          <p:spTgt spid="44034">
                                            <p:txEl>
                                              <p:pRg st="9" end="9"/>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4034">
                                            <p:txEl>
                                              <p:pRg st="9" end="9"/>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4034">
                                            <p:txEl>
                                              <p:pRg st="10" end="10"/>
                                            </p:txEl>
                                          </p:spTgt>
                                        </p:tgtEl>
                                        <p:attrNameLst>
                                          <p:attrName>style.visibility</p:attrName>
                                        </p:attrNameLst>
                                      </p:cBhvr>
                                      <p:to>
                                        <p:strVal val="visible"/>
                                      </p:to>
                                    </p:set>
                                    <p:anim calcmode="lin" valueType="num">
                                      <p:cBhvr additive="base">
                                        <p:cTn id="35" dur="500" fill="hold"/>
                                        <p:tgtEl>
                                          <p:spTgt spid="44034">
                                            <p:txEl>
                                              <p:pRg st="10" end="1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4034">
                                            <p:txEl>
                                              <p:pRg st="10" end="10"/>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44034">
                                            <p:txEl>
                                              <p:pRg st="11" end="11"/>
                                            </p:txEl>
                                          </p:spTgt>
                                        </p:tgtEl>
                                        <p:attrNameLst>
                                          <p:attrName>style.visibility</p:attrName>
                                        </p:attrNameLst>
                                      </p:cBhvr>
                                      <p:to>
                                        <p:strVal val="visible"/>
                                      </p:to>
                                    </p:set>
                                    <p:anim calcmode="lin" valueType="num">
                                      <p:cBhvr additive="base">
                                        <p:cTn id="39" dur="500" fill="hold"/>
                                        <p:tgtEl>
                                          <p:spTgt spid="44034">
                                            <p:txEl>
                                              <p:pRg st="11" end="11"/>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44034">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44034">
                                            <p:txEl>
                                              <p:pRg st="13" end="13"/>
                                            </p:txEl>
                                          </p:spTgt>
                                        </p:tgtEl>
                                        <p:attrNameLst>
                                          <p:attrName>style.visibility</p:attrName>
                                        </p:attrNameLst>
                                      </p:cBhvr>
                                      <p:to>
                                        <p:strVal val="visible"/>
                                      </p:to>
                                    </p:set>
                                    <p:anim calcmode="lin" valueType="num">
                                      <p:cBhvr additive="base">
                                        <p:cTn id="45" dur="500" fill="hold"/>
                                        <p:tgtEl>
                                          <p:spTgt spid="44034">
                                            <p:txEl>
                                              <p:pRg st="13" end="13"/>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44034">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build="p"/>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395536" y="927125"/>
            <a:ext cx="8229600" cy="701675"/>
          </a:xfrm>
        </p:spPr>
        <p:txBody>
          <a:bodyPr/>
          <a:lstStyle/>
          <a:p>
            <a:pPr algn="ctr" eaLnBrk="1" hangingPunct="1"/>
            <a:r>
              <a:rPr lang="en-AU" altLang="en-US" sz="3600" dirty="0">
                <a:ea typeface="ＭＳ Ｐゴシック" panose="020B0600070205080204" pitchFamily="34" charset="-128"/>
              </a:rPr>
              <a:t>Example - Liabilities</a:t>
            </a:r>
          </a:p>
        </p:txBody>
      </p:sp>
      <p:sp>
        <p:nvSpPr>
          <p:cNvPr id="44035" name="Rectangle 3"/>
          <p:cNvSpPr>
            <a:spLocks noGrp="1" noChangeArrowheads="1"/>
          </p:cNvSpPr>
          <p:nvPr>
            <p:ph type="body" sz="half" idx="1"/>
          </p:nvPr>
        </p:nvSpPr>
        <p:spPr>
          <a:xfrm>
            <a:off x="350838" y="2022475"/>
            <a:ext cx="8183562" cy="3529013"/>
          </a:xfrm>
        </p:spPr>
        <p:txBody>
          <a:bodyPr/>
          <a:lstStyle/>
          <a:p>
            <a:pPr eaLnBrk="1" hangingPunct="1">
              <a:buFontTx/>
              <a:buNone/>
            </a:pPr>
            <a:r>
              <a:rPr lang="en-AU" altLang="en-US" sz="2200" dirty="0">
                <a:solidFill>
                  <a:srgbClr val="000000"/>
                </a:solidFill>
                <a:ea typeface="ＭＳ Ｐゴシック" panose="020B0600070205080204" pitchFamily="34" charset="-128"/>
                <a:cs typeface="+mj-cs"/>
              </a:rPr>
              <a:t>‘Mike’s Inner City Cab Service’</a:t>
            </a:r>
          </a:p>
          <a:p>
            <a:pPr marL="0" indent="0" eaLnBrk="1" hangingPunct="1">
              <a:buFontTx/>
              <a:buNone/>
            </a:pPr>
            <a:r>
              <a:rPr lang="en-AU" altLang="en-US" sz="2200" dirty="0">
                <a:solidFill>
                  <a:srgbClr val="000000"/>
                </a:solidFill>
                <a:ea typeface="ＭＳ Ｐゴシック" panose="020B0600070205080204" pitchFamily="34" charset="-128"/>
                <a:cs typeface="+mj-cs"/>
              </a:rPr>
              <a:t>borrowed $43,000 from the Bank </a:t>
            </a:r>
          </a:p>
          <a:p>
            <a:pPr eaLnBrk="1" hangingPunct="1">
              <a:buFontTx/>
              <a:buNone/>
            </a:pPr>
            <a:r>
              <a:rPr lang="en-AU" altLang="en-US" sz="2200" dirty="0">
                <a:solidFill>
                  <a:srgbClr val="000000"/>
                </a:solidFill>
                <a:ea typeface="ＭＳ Ｐゴシック" panose="020B0600070205080204" pitchFamily="34" charset="-128"/>
                <a:cs typeface="+mj-cs"/>
              </a:rPr>
              <a:t>to purchase the taxi.</a:t>
            </a:r>
          </a:p>
          <a:p>
            <a:pPr eaLnBrk="1" hangingPunct="1"/>
            <a:endParaRPr lang="en-AU" altLang="en-US" sz="2500" dirty="0">
              <a:ea typeface="ＭＳ Ｐゴシック" panose="020B0600070205080204" pitchFamily="34" charset="-128"/>
            </a:endParaRPr>
          </a:p>
          <a:p>
            <a:pPr marL="0" indent="0" eaLnBrk="1" hangingPunct="1">
              <a:buFontTx/>
              <a:buNone/>
            </a:pPr>
            <a:r>
              <a:rPr lang="en-AU" altLang="en-US" sz="2200" dirty="0">
                <a:ea typeface="ＭＳ Ｐゴシック" panose="020B0600070205080204" pitchFamily="34" charset="-128"/>
              </a:rPr>
              <a:t>Does the bank loan meet the definition and recognition of a liability?</a:t>
            </a:r>
          </a:p>
          <a:p>
            <a:pPr eaLnBrk="1" hangingPunct="1"/>
            <a:endParaRPr lang="en-AU" altLang="en-US" sz="2500" dirty="0">
              <a:ea typeface="ＭＳ Ｐゴシック" panose="020B0600070205080204" pitchFamily="34" charset="-128"/>
            </a:endParaRPr>
          </a:p>
        </p:txBody>
      </p:sp>
      <p:pic>
        <p:nvPicPr>
          <p:cNvPr id="4403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2400" y="2306638"/>
            <a:ext cx="1444625" cy="914400"/>
          </a:xfrm>
          <a:prstGeom prst="rect">
            <a:avLst/>
          </a:prstGeom>
          <a:noFill/>
          <a:ln w="19050">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78528614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4035">
                                            <p:txEl>
                                              <p:pRg st="4" end="4"/>
                                            </p:txEl>
                                          </p:spTgt>
                                        </p:tgtEl>
                                        <p:attrNameLst>
                                          <p:attrName>style.visibility</p:attrName>
                                        </p:attrNameLst>
                                      </p:cBhvr>
                                      <p:to>
                                        <p:strVal val="visible"/>
                                      </p:to>
                                    </p:set>
                                    <p:anim calcmode="lin" valueType="num">
                                      <p:cBhvr additive="base">
                                        <p:cTn id="7" dur="500" fill="hold"/>
                                        <p:tgtEl>
                                          <p:spTgt spid="44035">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403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1123" name="Rectangle 3"/>
          <p:cNvSpPr>
            <a:spLocks noGrp="1" noChangeArrowheads="1"/>
          </p:cNvSpPr>
          <p:nvPr>
            <p:ph type="body" idx="4294967295"/>
          </p:nvPr>
        </p:nvSpPr>
        <p:spPr>
          <a:xfrm>
            <a:off x="323528" y="1700808"/>
            <a:ext cx="8298309" cy="4895850"/>
          </a:xfrm>
          <a:prstGeom prst="rect">
            <a:avLst/>
          </a:prstGeom>
        </p:spPr>
        <p:txBody>
          <a:bodyPr/>
          <a:lstStyle/>
          <a:p>
            <a:pPr>
              <a:lnSpc>
                <a:spcPct val="90000"/>
              </a:lnSpc>
            </a:pPr>
            <a:r>
              <a:rPr lang="en-AU" altLang="en-US" sz="2200" u="sng" dirty="0">
                <a:ea typeface="ＭＳ Ｐゴシック" panose="020B0600070205080204" pitchFamily="34" charset="-128"/>
              </a:rPr>
              <a:t>Definition Criteria</a:t>
            </a:r>
          </a:p>
          <a:p>
            <a:pPr>
              <a:lnSpc>
                <a:spcPct val="90000"/>
              </a:lnSpc>
            </a:pPr>
            <a:endParaRPr lang="en-AU" altLang="en-US" sz="2200" b="1" dirty="0">
              <a:ea typeface="ＭＳ Ｐゴシック" panose="020B0600070205080204" pitchFamily="34" charset="-128"/>
            </a:endParaRPr>
          </a:p>
          <a:p>
            <a:pPr lvl="1">
              <a:lnSpc>
                <a:spcPct val="90000"/>
              </a:lnSpc>
            </a:pPr>
            <a:r>
              <a:rPr lang="en-AU" altLang="en-US" sz="2200" b="1" i="1" dirty="0">
                <a:ea typeface="ＭＳ Ｐゴシック" panose="020B0600070205080204" pitchFamily="34" charset="-128"/>
              </a:rPr>
              <a:t>Future outflow of economic benefits</a:t>
            </a:r>
          </a:p>
          <a:p>
            <a:pPr lvl="2">
              <a:lnSpc>
                <a:spcPct val="90000"/>
              </a:lnSpc>
              <a:buFont typeface="Arial" panose="020B0604020202020204" pitchFamily="34" charset="0"/>
              <a:buChar char="•"/>
            </a:pPr>
            <a:endParaRPr lang="en-AU" altLang="en-US" sz="1800" dirty="0" smtClean="0">
              <a:ea typeface="ＭＳ Ｐゴシック" panose="020B0600070205080204" pitchFamily="34" charset="-128"/>
            </a:endParaRPr>
          </a:p>
          <a:p>
            <a:pPr lvl="1">
              <a:lnSpc>
                <a:spcPct val="90000"/>
              </a:lnSpc>
            </a:pPr>
            <a:endParaRPr lang="en-AU" altLang="en-US" sz="1800" i="1" dirty="0">
              <a:ea typeface="ＭＳ Ｐゴシック" panose="020B0600070205080204" pitchFamily="34" charset="-128"/>
            </a:endParaRPr>
          </a:p>
          <a:p>
            <a:pPr lvl="1">
              <a:lnSpc>
                <a:spcPct val="90000"/>
              </a:lnSpc>
            </a:pPr>
            <a:endParaRPr lang="en-AU" altLang="en-US" sz="2200" i="1" dirty="0">
              <a:ea typeface="ＭＳ Ｐゴシック" panose="020B0600070205080204" pitchFamily="34" charset="-128"/>
            </a:endParaRPr>
          </a:p>
          <a:p>
            <a:pPr lvl="1">
              <a:lnSpc>
                <a:spcPct val="90000"/>
              </a:lnSpc>
            </a:pPr>
            <a:r>
              <a:rPr lang="en-AU" altLang="en-US" sz="2200" b="1" i="1" dirty="0">
                <a:ea typeface="ＭＳ Ｐゴシック" panose="020B0600070205080204" pitchFamily="34" charset="-128"/>
              </a:rPr>
              <a:t>Present obligation</a:t>
            </a:r>
            <a:r>
              <a:rPr lang="en-AU" altLang="en-US" sz="2200" b="1" dirty="0">
                <a:ea typeface="ＭＳ Ｐゴシック" panose="020B0600070205080204" pitchFamily="34" charset="-128"/>
              </a:rPr>
              <a:t>  </a:t>
            </a:r>
          </a:p>
          <a:p>
            <a:pPr lvl="2">
              <a:lnSpc>
                <a:spcPct val="90000"/>
              </a:lnSpc>
              <a:buFont typeface="Arial" panose="020B0604020202020204" pitchFamily="34" charset="0"/>
              <a:buChar char="•"/>
            </a:pPr>
            <a:r>
              <a:rPr lang="en-AU" altLang="en-US" sz="1800" dirty="0">
                <a:ea typeface="ＭＳ Ｐゴシック" panose="020B0600070205080204" pitchFamily="34" charset="-128"/>
              </a:rPr>
              <a:t>Yes, the company is legally obliged to repay funds borrowed from the bank under the loan contract it entered into.</a:t>
            </a:r>
          </a:p>
          <a:p>
            <a:pPr lvl="2">
              <a:lnSpc>
                <a:spcPct val="90000"/>
              </a:lnSpc>
              <a:buFont typeface="Monotype Sorts" pitchFamily="2" charset="2"/>
              <a:buNone/>
            </a:pPr>
            <a:endParaRPr lang="en-AU" altLang="en-US" sz="2200" dirty="0">
              <a:ea typeface="ＭＳ Ｐゴシック" panose="020B0600070205080204" pitchFamily="34" charset="-128"/>
            </a:endParaRPr>
          </a:p>
          <a:p>
            <a:pPr lvl="1">
              <a:lnSpc>
                <a:spcPct val="90000"/>
              </a:lnSpc>
            </a:pPr>
            <a:r>
              <a:rPr lang="en-AU" altLang="en-US" sz="2200" b="1" i="1" dirty="0">
                <a:ea typeface="ＭＳ Ｐゴシック" panose="020B0600070205080204" pitchFamily="34" charset="-128"/>
              </a:rPr>
              <a:t>Past transaction</a:t>
            </a:r>
          </a:p>
          <a:p>
            <a:pPr lvl="2">
              <a:lnSpc>
                <a:spcPct val="90000"/>
              </a:lnSpc>
              <a:buFont typeface="Arial" panose="020B0604020202020204" pitchFamily="34" charset="0"/>
              <a:buChar char="•"/>
            </a:pPr>
            <a:r>
              <a:rPr lang="en-AU" altLang="en-US" sz="1800" dirty="0">
                <a:ea typeface="ＭＳ Ｐゴシック" panose="020B0600070205080204" pitchFamily="34" charset="-128"/>
              </a:rPr>
              <a:t>Yes, entering into the loan contract.</a:t>
            </a:r>
          </a:p>
        </p:txBody>
      </p:sp>
      <p:sp>
        <p:nvSpPr>
          <p:cNvPr id="2" name="Slide Number Placeholder 1"/>
          <p:cNvSpPr>
            <a:spLocks noGrp="1"/>
          </p:cNvSpPr>
          <p:nvPr>
            <p:ph type="sldNum" sz="quarter" idx="15"/>
          </p:nvPr>
        </p:nvSpPr>
        <p:spPr/>
        <p:txBody>
          <a:bodyPr/>
          <a:lstStyle/>
          <a:p>
            <a:fld id="{EB72FBF5-2C9F-4A60-88A9-90AC2FD4BE04}" type="slidenum">
              <a:rPr lang="en-AU" smtClean="0"/>
              <a:pPr/>
              <a:t>41</a:t>
            </a:fld>
            <a:endParaRPr lang="en-AU"/>
          </a:p>
        </p:txBody>
      </p:sp>
      <p:sp>
        <p:nvSpPr>
          <p:cNvPr id="4" name="Rectangle 2"/>
          <p:cNvSpPr>
            <a:spLocks noGrp="1" noChangeArrowheads="1"/>
          </p:cNvSpPr>
          <p:nvPr>
            <p:ph type="title"/>
          </p:nvPr>
        </p:nvSpPr>
        <p:spPr>
          <a:xfrm>
            <a:off x="395536" y="836712"/>
            <a:ext cx="8229600" cy="701675"/>
          </a:xfrm>
        </p:spPr>
        <p:txBody>
          <a:bodyPr/>
          <a:lstStyle/>
          <a:p>
            <a:pPr algn="ctr" eaLnBrk="1" hangingPunct="1"/>
            <a:r>
              <a:rPr lang="en-AU" altLang="en-US" sz="3600" dirty="0">
                <a:ea typeface="ＭＳ Ｐゴシック" panose="020B0600070205080204" pitchFamily="34" charset="-128"/>
              </a:rPr>
              <a:t>Example - Liabilities</a:t>
            </a:r>
          </a:p>
        </p:txBody>
      </p:sp>
    </p:spTree>
    <p:extLst>
      <p:ext uri="{BB962C8B-B14F-4D97-AF65-F5344CB8AC3E}">
        <p14:creationId xmlns:p14="http://schemas.microsoft.com/office/powerpoint/2010/main" val="3621882507"/>
      </p:ext>
    </p:extLst>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611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611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112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112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112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112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2147" name="Rectangle 3"/>
          <p:cNvSpPr>
            <a:spLocks noGrp="1" noChangeArrowheads="1"/>
          </p:cNvSpPr>
          <p:nvPr>
            <p:ph type="body" idx="4294967295"/>
          </p:nvPr>
        </p:nvSpPr>
        <p:spPr>
          <a:xfrm>
            <a:off x="395536" y="1125562"/>
            <a:ext cx="8280920" cy="5111750"/>
          </a:xfrm>
          <a:prstGeom prst="rect">
            <a:avLst/>
          </a:prstGeom>
        </p:spPr>
        <p:txBody>
          <a:bodyPr/>
          <a:lstStyle/>
          <a:p>
            <a:pPr>
              <a:lnSpc>
                <a:spcPct val="80000"/>
              </a:lnSpc>
              <a:tabLst>
                <a:tab pos="266700" algn="l"/>
              </a:tabLst>
            </a:pPr>
            <a:r>
              <a:rPr lang="en-AU" altLang="en-US" sz="2200" u="sng" dirty="0">
                <a:ea typeface="ＭＳ Ｐゴシック" panose="020B0600070205080204" pitchFamily="34" charset="-128"/>
              </a:rPr>
              <a:t>Recognition Criteria</a:t>
            </a:r>
            <a:r>
              <a:rPr lang="en-AU" altLang="en-US" sz="2200" b="1" dirty="0">
                <a:ea typeface="ＭＳ Ｐゴシック" panose="020B0600070205080204" pitchFamily="34" charset="-128"/>
              </a:rPr>
              <a:t/>
            </a:r>
            <a:br>
              <a:rPr lang="en-AU" altLang="en-US" sz="2200" b="1" dirty="0">
                <a:ea typeface="ＭＳ Ｐゴシック" panose="020B0600070205080204" pitchFamily="34" charset="-128"/>
              </a:rPr>
            </a:br>
            <a:endParaRPr lang="en-AU" altLang="en-US" sz="2200" b="1" dirty="0">
              <a:ea typeface="ＭＳ Ｐゴシック" panose="020B0600070205080204" pitchFamily="34" charset="-128"/>
            </a:endParaRPr>
          </a:p>
          <a:p>
            <a:pPr marL="0" lvl="1" indent="0">
              <a:lnSpc>
                <a:spcPct val="80000"/>
              </a:lnSpc>
              <a:tabLst>
                <a:tab pos="266700" algn="l"/>
              </a:tabLst>
            </a:pPr>
            <a:r>
              <a:rPr lang="en-AU" altLang="en-US" sz="2200" i="1" dirty="0">
                <a:ea typeface="ＭＳ Ｐゴシック" panose="020B0600070205080204" pitchFamily="34" charset="-128"/>
              </a:rPr>
              <a:t> </a:t>
            </a:r>
            <a:r>
              <a:rPr lang="en-AU" altLang="en-US" sz="2200" b="1" i="1" dirty="0">
                <a:ea typeface="ＭＳ Ｐゴシック" panose="020B0600070205080204" pitchFamily="34" charset="-128"/>
              </a:rPr>
              <a:t>Probable occurrence</a:t>
            </a:r>
          </a:p>
          <a:p>
            <a:pPr marL="0" lvl="1" indent="0">
              <a:lnSpc>
                <a:spcPct val="80000"/>
              </a:lnSpc>
              <a:buNone/>
              <a:tabLst>
                <a:tab pos="266700" algn="l"/>
              </a:tabLst>
            </a:pPr>
            <a:r>
              <a:rPr lang="en-AU" altLang="en-US" sz="2200" b="1" i="1" dirty="0">
                <a:ea typeface="ＭＳ Ｐゴシック" panose="020B0600070205080204" pitchFamily="34" charset="-128"/>
              </a:rPr>
              <a:t>  </a:t>
            </a:r>
          </a:p>
          <a:p>
            <a:pPr marL="903288" lvl="1" indent="-342900">
              <a:lnSpc>
                <a:spcPct val="80000"/>
              </a:lnSpc>
              <a:tabLst>
                <a:tab pos="266700" algn="l"/>
              </a:tabLst>
            </a:pPr>
            <a:r>
              <a:rPr lang="en-AU" altLang="en-US" sz="1800" dirty="0">
                <a:ea typeface="ＭＳ Ｐゴシック" panose="020B0600070205080204" pitchFamily="34" charset="-128"/>
              </a:rPr>
              <a:t>Yes, the company is legally obligated to repay funds and failure to do so will result in financial recourse. As such, it can be argued that it is more likely than not that the company will repay funds.</a:t>
            </a:r>
          </a:p>
          <a:p>
            <a:pPr marL="1260475" lvl="2" indent="-342900">
              <a:lnSpc>
                <a:spcPct val="80000"/>
              </a:lnSpc>
              <a:buFont typeface="Monotype Sorts" pitchFamily="2" charset="2"/>
              <a:buNone/>
              <a:tabLst>
                <a:tab pos="266700" algn="l"/>
              </a:tabLst>
            </a:pPr>
            <a:endParaRPr lang="en-AU" altLang="en-US" b="1" dirty="0">
              <a:ea typeface="ＭＳ Ｐゴシック" panose="020B0600070205080204" pitchFamily="34" charset="-128"/>
            </a:endParaRPr>
          </a:p>
          <a:p>
            <a:pPr marL="1260475" lvl="2" indent="-342900">
              <a:lnSpc>
                <a:spcPct val="80000"/>
              </a:lnSpc>
              <a:buFont typeface="Monotype Sorts" pitchFamily="2" charset="2"/>
              <a:buNone/>
              <a:tabLst>
                <a:tab pos="266700" algn="l"/>
              </a:tabLst>
            </a:pPr>
            <a:endParaRPr lang="en-AU" altLang="en-US" b="1" dirty="0">
              <a:ea typeface="ＭＳ Ｐゴシック" panose="020B0600070205080204" pitchFamily="34" charset="-128"/>
            </a:endParaRPr>
          </a:p>
          <a:p>
            <a:pPr marL="0" lvl="1" indent="0">
              <a:lnSpc>
                <a:spcPct val="80000"/>
              </a:lnSpc>
              <a:tabLst>
                <a:tab pos="266700" algn="l"/>
              </a:tabLst>
            </a:pPr>
            <a:r>
              <a:rPr lang="en-AU" altLang="en-US" sz="2200" b="1" i="1" dirty="0">
                <a:ea typeface="ＭＳ Ｐゴシック" panose="020B0600070205080204" pitchFamily="34" charset="-128"/>
              </a:rPr>
              <a:t> Reliable Measurement  </a:t>
            </a:r>
          </a:p>
          <a:p>
            <a:pPr marL="0" lvl="1" indent="0">
              <a:lnSpc>
                <a:spcPct val="80000"/>
              </a:lnSpc>
              <a:tabLst>
                <a:tab pos="266700" algn="l"/>
              </a:tabLst>
            </a:pPr>
            <a:endParaRPr lang="en-AU" altLang="en-US" sz="2200" b="1" i="1" dirty="0">
              <a:ea typeface="ＭＳ Ｐゴシック" panose="020B0600070205080204" pitchFamily="34" charset="-128"/>
            </a:endParaRPr>
          </a:p>
          <a:p>
            <a:pPr marL="903288" lvl="1" indent="-342900">
              <a:lnSpc>
                <a:spcPct val="80000"/>
              </a:lnSpc>
              <a:tabLst>
                <a:tab pos="266700" algn="l"/>
              </a:tabLst>
            </a:pPr>
            <a:r>
              <a:rPr lang="en-AU" altLang="en-US" sz="1800" dirty="0">
                <a:ea typeface="ＭＳ Ｐゴシック" panose="020B0600070205080204" pitchFamily="34" charset="-128"/>
              </a:rPr>
              <a:t>Yes, the loan amount of $43,000 is stipulated in the contract.</a:t>
            </a:r>
          </a:p>
          <a:p>
            <a:pPr>
              <a:lnSpc>
                <a:spcPct val="80000"/>
              </a:lnSpc>
              <a:buFont typeface="Monotype Sorts" pitchFamily="2" charset="2"/>
              <a:buNone/>
              <a:tabLst>
                <a:tab pos="266700" algn="l"/>
              </a:tabLst>
            </a:pPr>
            <a:endParaRPr lang="en-AU" altLang="en-US" sz="2400" dirty="0">
              <a:ea typeface="ＭＳ Ｐゴシック" panose="020B0600070205080204" pitchFamily="34" charset="-128"/>
            </a:endParaRPr>
          </a:p>
          <a:p>
            <a:pPr>
              <a:lnSpc>
                <a:spcPct val="80000"/>
              </a:lnSpc>
              <a:tabLst>
                <a:tab pos="266700" algn="l"/>
              </a:tabLst>
            </a:pPr>
            <a:r>
              <a:rPr lang="en-AU" altLang="en-US" sz="2200" dirty="0">
                <a:ea typeface="ＭＳ Ｐゴシック" panose="020B0600070205080204" pitchFamily="34" charset="-128"/>
              </a:rPr>
              <a:t>Conclusion</a:t>
            </a:r>
          </a:p>
          <a:p>
            <a:pPr marL="903288" lvl="1" indent="-342900">
              <a:lnSpc>
                <a:spcPct val="80000"/>
              </a:lnSpc>
              <a:tabLst>
                <a:tab pos="266700" algn="l"/>
              </a:tabLst>
            </a:pPr>
            <a:r>
              <a:rPr lang="en-AU" altLang="en-US" sz="1800" dirty="0">
                <a:ea typeface="ＭＳ Ｐゴシック" panose="020B0600070205080204" pitchFamily="34" charset="-128"/>
              </a:rPr>
              <a:t>As the loan meets the liability definition and recognition criteria of the Conceptual Framework, Mike’s Inner City Cab Service would recognise it as a liability.</a:t>
            </a:r>
          </a:p>
          <a:p>
            <a:pPr lvl="2">
              <a:lnSpc>
                <a:spcPct val="80000"/>
              </a:lnSpc>
              <a:buFontTx/>
              <a:buNone/>
              <a:tabLst>
                <a:tab pos="266700" algn="l"/>
              </a:tabLst>
            </a:pPr>
            <a:r>
              <a:rPr lang="en-AU" altLang="en-US" sz="1800" b="1" i="1" dirty="0">
                <a:solidFill>
                  <a:srgbClr val="CF0E30"/>
                </a:solidFill>
                <a:ea typeface="ＭＳ Ｐゴシック" panose="020B0600070205080204" pitchFamily="34" charset="-128"/>
              </a:rPr>
              <a:t>				</a:t>
            </a:r>
            <a:endParaRPr lang="en-AU" altLang="en-US" sz="2400" b="1" i="1" dirty="0">
              <a:solidFill>
                <a:srgbClr val="CF0E30"/>
              </a:solidFill>
              <a:ea typeface="ＭＳ Ｐゴシック" panose="020B0600070205080204" pitchFamily="34" charset="-128"/>
            </a:endParaRPr>
          </a:p>
        </p:txBody>
      </p:sp>
      <p:sp>
        <p:nvSpPr>
          <p:cNvPr id="2" name="Slide Number Placeholder 1"/>
          <p:cNvSpPr>
            <a:spLocks noGrp="1"/>
          </p:cNvSpPr>
          <p:nvPr>
            <p:ph type="sldNum" sz="quarter" idx="15"/>
          </p:nvPr>
        </p:nvSpPr>
        <p:spPr/>
        <p:txBody>
          <a:bodyPr/>
          <a:lstStyle/>
          <a:p>
            <a:fld id="{EB72FBF5-2C9F-4A60-88A9-90AC2FD4BE04}" type="slidenum">
              <a:rPr lang="en-AU" smtClean="0"/>
              <a:pPr/>
              <a:t>42</a:t>
            </a:fld>
            <a:endParaRPr lang="en-AU"/>
          </a:p>
        </p:txBody>
      </p:sp>
    </p:spTree>
    <p:extLst>
      <p:ext uri="{BB962C8B-B14F-4D97-AF65-F5344CB8AC3E}">
        <p14:creationId xmlns:p14="http://schemas.microsoft.com/office/powerpoint/2010/main" val="3691338819"/>
      </p:ext>
    </p:extLst>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62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21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214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214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2147">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2147">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214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395536" y="784391"/>
            <a:ext cx="8229600" cy="887412"/>
          </a:xfrm>
        </p:spPr>
        <p:txBody>
          <a:bodyPr/>
          <a:lstStyle/>
          <a:p>
            <a:pPr indent="0" algn="ctr"/>
            <a:r>
              <a:rPr lang="en-AU" altLang="en-US" sz="3600" dirty="0">
                <a:ea typeface="ＭＳ Ｐゴシック" panose="020B0600070205080204" pitchFamily="34" charset="-128"/>
              </a:rPr>
              <a:t>3. Owners Equity </a:t>
            </a:r>
          </a:p>
        </p:txBody>
      </p:sp>
      <p:sp>
        <p:nvSpPr>
          <p:cNvPr id="36867" name="Rectangle 3"/>
          <p:cNvSpPr>
            <a:spLocks noGrp="1" noChangeArrowheads="1"/>
          </p:cNvSpPr>
          <p:nvPr>
            <p:ph idx="4294967295"/>
          </p:nvPr>
        </p:nvSpPr>
        <p:spPr>
          <a:xfrm>
            <a:off x="344215" y="1484784"/>
            <a:ext cx="8280921" cy="4271988"/>
          </a:xfrm>
          <a:prstGeom prst="rect">
            <a:avLst/>
          </a:prstGeom>
        </p:spPr>
        <p:txBody>
          <a:bodyPr/>
          <a:lstStyle/>
          <a:p>
            <a:pPr marL="0" indent="0" algn="just" eaLnBrk="1" hangingPunct="1">
              <a:buFontTx/>
              <a:buNone/>
            </a:pPr>
            <a:r>
              <a:rPr lang="en-US" altLang="en-US" sz="2200" b="1" dirty="0">
                <a:ea typeface="ＭＳ Ｐゴシック" panose="020B0600070205080204" pitchFamily="34" charset="-128"/>
              </a:rPr>
              <a:t>Definition:</a:t>
            </a:r>
          </a:p>
          <a:p>
            <a:pPr marL="0" indent="0" eaLnBrk="1" hangingPunct="1">
              <a:buFontTx/>
              <a:buNone/>
            </a:pPr>
            <a:r>
              <a:rPr lang="ja-JP" altLang="en-US" sz="2200" dirty="0">
                <a:solidFill>
                  <a:srgbClr val="FF0000"/>
                </a:solidFill>
                <a:ea typeface="ＭＳ Ｐゴシック" panose="020B0600070205080204" pitchFamily="34" charset="-128"/>
                <a:cs typeface="+mj-cs"/>
              </a:rPr>
              <a:t>“</a:t>
            </a:r>
            <a:r>
              <a:rPr lang="en-US" altLang="ja-JP" sz="2200" dirty="0">
                <a:solidFill>
                  <a:srgbClr val="FF0000"/>
                </a:solidFill>
                <a:ea typeface="ＭＳ Ｐゴシック" panose="020B0600070205080204" pitchFamily="34" charset="-128"/>
                <a:cs typeface="+mj-cs"/>
              </a:rPr>
              <a:t>… </a:t>
            </a:r>
            <a:r>
              <a:rPr lang="en-AU" altLang="ja-JP" sz="2200" dirty="0">
                <a:solidFill>
                  <a:srgbClr val="FF0000"/>
                </a:solidFill>
                <a:ea typeface="ＭＳ Ｐゴシック" panose="020B0600070205080204" pitchFamily="34" charset="-128"/>
                <a:cs typeface="+mj-cs"/>
              </a:rPr>
              <a:t>the residual interest in the assets of the entity after deduction of its liabilities</a:t>
            </a:r>
            <a:r>
              <a:rPr lang="ja-JP" altLang="en-US" sz="2200" dirty="0">
                <a:solidFill>
                  <a:srgbClr val="FF0000"/>
                </a:solidFill>
                <a:ea typeface="ＭＳ Ｐゴシック" panose="020B0600070205080204" pitchFamily="34" charset="-128"/>
                <a:cs typeface="+mj-cs"/>
              </a:rPr>
              <a:t>”</a:t>
            </a:r>
            <a:endParaRPr lang="en-US" altLang="ja-JP" sz="2200" dirty="0">
              <a:solidFill>
                <a:srgbClr val="FF0000"/>
              </a:solidFill>
              <a:ea typeface="ＭＳ Ｐゴシック" panose="020B0600070205080204" pitchFamily="34" charset="-128"/>
              <a:cs typeface="+mj-cs"/>
            </a:endParaRPr>
          </a:p>
          <a:p>
            <a:pPr marL="0" indent="0" eaLnBrk="1" hangingPunct="1">
              <a:buFontTx/>
              <a:buNone/>
            </a:pPr>
            <a:r>
              <a:rPr lang="en-US" altLang="en-US" sz="2200" b="0" dirty="0">
                <a:ea typeface="ＭＳ Ｐゴシック" panose="020B0600070205080204" pitchFamily="34" charset="-128"/>
              </a:rPr>
              <a:t>This </a:t>
            </a:r>
            <a:r>
              <a:rPr lang="ja-JP" altLang="en-US" sz="2200" b="0" dirty="0">
                <a:ea typeface="ＭＳ Ｐゴシック" panose="020B0600070205080204" pitchFamily="34" charset="-128"/>
              </a:rPr>
              <a:t>‘</a:t>
            </a:r>
            <a:r>
              <a:rPr lang="en-US" altLang="ja-JP" sz="2200" b="0" dirty="0">
                <a:ea typeface="ＭＳ Ｐゴシック" panose="020B0600070205080204" pitchFamily="34" charset="-128"/>
              </a:rPr>
              <a:t>definition</a:t>
            </a:r>
            <a:r>
              <a:rPr lang="ja-JP" altLang="en-US" sz="2200" b="0" dirty="0">
                <a:ea typeface="ＭＳ Ｐゴシック" panose="020B0600070205080204" pitchFamily="34" charset="-128"/>
              </a:rPr>
              <a:t>’ </a:t>
            </a:r>
            <a:r>
              <a:rPr lang="en-US" altLang="ja-JP" sz="2200" b="0" dirty="0">
                <a:ea typeface="ＭＳ Ｐゴシック" panose="020B0600070205080204" pitchFamily="34" charset="-128"/>
              </a:rPr>
              <a:t>is more of a formula, and creates the </a:t>
            </a:r>
            <a:r>
              <a:rPr lang="ja-JP" altLang="en-US" sz="2200" dirty="0">
                <a:ea typeface="ＭＳ Ｐゴシック" panose="020B0600070205080204" pitchFamily="34" charset="-128"/>
              </a:rPr>
              <a:t>‘</a:t>
            </a:r>
            <a:r>
              <a:rPr lang="en-US" altLang="ja-JP" sz="2200" dirty="0">
                <a:ea typeface="ＭＳ Ｐゴシック" panose="020B0600070205080204" pitchFamily="34" charset="-128"/>
              </a:rPr>
              <a:t>Accounting equation</a:t>
            </a:r>
            <a:r>
              <a:rPr lang="ja-JP" altLang="en-US" sz="2200" dirty="0">
                <a:ea typeface="ＭＳ Ｐゴシック" panose="020B0600070205080204" pitchFamily="34" charset="-128"/>
              </a:rPr>
              <a:t>’</a:t>
            </a:r>
            <a:r>
              <a:rPr lang="en-US" altLang="ja-JP" sz="2200" b="0" dirty="0">
                <a:ea typeface="ＭＳ Ｐゴシック" panose="020B0600070205080204" pitchFamily="34" charset="-128"/>
              </a:rPr>
              <a:t>, the foundation of accounting:</a:t>
            </a:r>
          </a:p>
          <a:p>
            <a:pPr algn="just" eaLnBrk="1" hangingPunct="1">
              <a:buFontTx/>
              <a:buNone/>
            </a:pPr>
            <a:endParaRPr lang="en-AU" altLang="en-US" sz="2200" b="0" i="1" dirty="0">
              <a:ea typeface="ＭＳ Ｐゴシック" panose="020B0600070205080204" pitchFamily="34" charset="-128"/>
            </a:endParaRPr>
          </a:p>
          <a:p>
            <a:pPr marL="0" indent="0" algn="just" eaLnBrk="1" hangingPunct="1">
              <a:buFontTx/>
              <a:buNone/>
            </a:pPr>
            <a:r>
              <a:rPr lang="en-AU" altLang="en-US" sz="2200" b="0" i="1" dirty="0">
                <a:solidFill>
                  <a:srgbClr val="0070C0"/>
                </a:solidFill>
                <a:ea typeface="ＭＳ Ｐゴシック" panose="020B0600070205080204" pitchFamily="34" charset="-128"/>
              </a:rPr>
              <a:t>Owner’s Equity </a:t>
            </a:r>
            <a:r>
              <a:rPr lang="en-AU" altLang="en-US" sz="2200" b="0" i="1" dirty="0">
                <a:ea typeface="ＭＳ Ｐゴシック" panose="020B0600070205080204" pitchFamily="34" charset="-128"/>
              </a:rPr>
              <a:t>	= 	Assets    –     Liabilities</a:t>
            </a:r>
            <a:r>
              <a:rPr lang="en-AU" altLang="en-US" sz="2200" b="0" i="1" baseline="-25000" dirty="0">
                <a:ea typeface="ＭＳ Ｐゴシック" panose="020B0600070205080204" pitchFamily="34" charset="-128"/>
              </a:rPr>
              <a:t>    </a:t>
            </a:r>
          </a:p>
          <a:p>
            <a:pPr algn="just" eaLnBrk="1" hangingPunct="1">
              <a:buFontTx/>
              <a:buNone/>
            </a:pPr>
            <a:r>
              <a:rPr lang="en-AU" altLang="en-US" sz="2200" b="0" i="1" baseline="-25000" dirty="0">
                <a:ea typeface="ＭＳ Ｐゴシック" panose="020B0600070205080204" pitchFamily="34" charset="-128"/>
              </a:rPr>
              <a:t>   or</a:t>
            </a:r>
          </a:p>
          <a:p>
            <a:pPr marL="0" indent="0" algn="just" eaLnBrk="1" hangingPunct="1">
              <a:buFontTx/>
              <a:buNone/>
            </a:pPr>
            <a:r>
              <a:rPr lang="en-AU" altLang="en-US" sz="2200" b="0" i="1" dirty="0">
                <a:ea typeface="ＭＳ Ｐゴシック" panose="020B0600070205080204" pitchFamily="34" charset="-128"/>
              </a:rPr>
              <a:t>Assets 	=	 Liabilities</a:t>
            </a:r>
            <a:r>
              <a:rPr lang="en-AU" altLang="en-US" sz="2200" b="0" i="1" baseline="-25000" dirty="0">
                <a:ea typeface="ＭＳ Ｐゴシック" panose="020B0600070205080204" pitchFamily="34" charset="-128"/>
              </a:rPr>
              <a:t>      </a:t>
            </a:r>
            <a:r>
              <a:rPr lang="en-AU" altLang="en-US" sz="2200" b="0" i="1" dirty="0">
                <a:ea typeface="ＭＳ Ｐゴシック" panose="020B0600070205080204" pitchFamily="34" charset="-128"/>
              </a:rPr>
              <a:t>+      </a:t>
            </a:r>
            <a:r>
              <a:rPr lang="en-AU" altLang="en-US" sz="2200" b="0" i="1" dirty="0">
                <a:solidFill>
                  <a:srgbClr val="0070C0"/>
                </a:solidFill>
                <a:ea typeface="ＭＳ Ｐゴシック" panose="020B0600070205080204" pitchFamily="34" charset="-128"/>
              </a:rPr>
              <a:t>Owner’s Equity</a:t>
            </a:r>
          </a:p>
          <a:p>
            <a:pPr marL="0" indent="0" algn="just" eaLnBrk="1" hangingPunct="1">
              <a:buFontTx/>
              <a:buNone/>
            </a:pPr>
            <a:endParaRPr lang="en-AU" altLang="en-US" sz="2200" i="1" baseline="-25000" dirty="0">
              <a:solidFill>
                <a:srgbClr val="0070C0"/>
              </a:solidFill>
              <a:ea typeface="ＭＳ Ｐゴシック" panose="020B0600070205080204" pitchFamily="34" charset="-128"/>
            </a:endParaRPr>
          </a:p>
          <a:p>
            <a:pPr marL="0" indent="0" algn="just" eaLnBrk="1" hangingPunct="1">
              <a:buFontTx/>
              <a:buNone/>
            </a:pPr>
            <a:endParaRPr lang="en-AU" altLang="en-US" sz="2200" b="1" baseline="-25000" dirty="0">
              <a:solidFill>
                <a:srgbClr val="000000"/>
              </a:solidFill>
              <a:ea typeface="ＭＳ Ｐゴシック" panose="020B0600070205080204" pitchFamily="34" charset="-128"/>
            </a:endParaRPr>
          </a:p>
          <a:p>
            <a:pPr algn="just" eaLnBrk="1" hangingPunct="1">
              <a:buFontTx/>
              <a:buNone/>
            </a:pPr>
            <a:endParaRPr lang="en-US" altLang="en-US" sz="2400" dirty="0">
              <a:ea typeface="ＭＳ Ｐゴシック" panose="020B0600070205080204" pitchFamily="34" charset="-128"/>
            </a:endParaRPr>
          </a:p>
          <a:p>
            <a:pPr algn="just" eaLnBrk="1" hangingPunct="1">
              <a:buFontTx/>
              <a:buNone/>
            </a:pPr>
            <a:r>
              <a:rPr lang="en-AU" altLang="en-US" sz="2400" b="0" i="1" dirty="0">
                <a:ea typeface="ＭＳ Ｐゴシック" panose="020B0600070205080204" pitchFamily="34" charset="-128"/>
              </a:rPr>
              <a:t>	</a:t>
            </a:r>
            <a:endParaRPr lang="en-AU" altLang="en-US" sz="2400" b="0" i="1" baseline="-25000" dirty="0">
              <a:ea typeface="ＭＳ Ｐゴシック" panose="020B0600070205080204" pitchFamily="34" charset="-128"/>
            </a:endParaRPr>
          </a:p>
          <a:p>
            <a:pPr algn="just" eaLnBrk="1" hangingPunct="1"/>
            <a:endParaRPr lang="en-AU" altLang="en-US" sz="2400" b="0" i="1" dirty="0">
              <a:ea typeface="ＭＳ Ｐゴシック" panose="020B0600070205080204" pitchFamily="34" charset="-128"/>
            </a:endParaRPr>
          </a:p>
        </p:txBody>
      </p:sp>
      <p:sp>
        <p:nvSpPr>
          <p:cNvPr id="2" name="Slide Number Placeholder 1"/>
          <p:cNvSpPr>
            <a:spLocks noGrp="1"/>
          </p:cNvSpPr>
          <p:nvPr>
            <p:ph type="sldNum" sz="quarter" idx="15"/>
          </p:nvPr>
        </p:nvSpPr>
        <p:spPr/>
        <p:txBody>
          <a:bodyPr/>
          <a:lstStyle/>
          <a:p>
            <a:fld id="{EB72FBF5-2C9F-4A60-88A9-90AC2FD4BE04}" type="slidenum">
              <a:rPr lang="en-AU" smtClean="0"/>
              <a:pPr/>
              <a:t>43</a:t>
            </a:fld>
            <a:endParaRPr lang="en-AU"/>
          </a:p>
        </p:txBody>
      </p:sp>
      <p:sp>
        <p:nvSpPr>
          <p:cNvPr id="3" name="TextBox 2"/>
          <p:cNvSpPr txBox="1"/>
          <p:nvPr/>
        </p:nvSpPr>
        <p:spPr>
          <a:xfrm>
            <a:off x="611560" y="5464384"/>
            <a:ext cx="7272808" cy="584776"/>
          </a:xfrm>
          <a:prstGeom prst="rect">
            <a:avLst/>
          </a:prstGeom>
          <a:noFill/>
        </p:spPr>
        <p:txBody>
          <a:bodyPr wrap="square" rtlCol="0">
            <a:spAutoFit/>
          </a:bodyPr>
          <a:lstStyle/>
          <a:p>
            <a:r>
              <a:rPr lang="en-US" sz="1800" b="1" dirty="0"/>
              <a:t>FORMULA DISCUSSED IN DETAIL NEXT WEEK!!</a:t>
            </a:r>
          </a:p>
          <a:p>
            <a:r>
              <a:rPr lang="en-US" dirty="0"/>
              <a:t> </a:t>
            </a:r>
          </a:p>
        </p:txBody>
      </p:sp>
      <p:sp>
        <p:nvSpPr>
          <p:cNvPr id="4" name="TextBox 3">
            <a:extLst>
              <a:ext uri="{FF2B5EF4-FFF2-40B4-BE49-F238E27FC236}">
                <a16:creationId xmlns="" xmlns:a16="http://schemas.microsoft.com/office/drawing/2014/main" id="{25988E0F-012C-4638-8579-7FC058E25FBE}"/>
              </a:ext>
            </a:extLst>
          </p:cNvPr>
          <p:cNvSpPr txBox="1"/>
          <p:nvPr/>
        </p:nvSpPr>
        <p:spPr>
          <a:xfrm>
            <a:off x="611560" y="6309320"/>
            <a:ext cx="5616624" cy="355005"/>
          </a:xfrm>
          <a:prstGeom prst="rect">
            <a:avLst/>
          </a:prstGeom>
          <a:noFill/>
        </p:spPr>
        <p:txBody>
          <a:bodyPr wrap="square" rtlCol="0">
            <a:spAutoFit/>
          </a:bodyPr>
          <a:lstStyle/>
          <a:p>
            <a:endParaRPr lang="en-AU" dirty="0"/>
          </a:p>
        </p:txBody>
      </p:sp>
      <p:sp>
        <p:nvSpPr>
          <p:cNvPr id="7" name="TextBox 6">
            <a:extLst>
              <a:ext uri="{FF2B5EF4-FFF2-40B4-BE49-F238E27FC236}">
                <a16:creationId xmlns="" xmlns:a16="http://schemas.microsoft.com/office/drawing/2014/main" id="{3AFAC201-1B0F-47CD-8BC7-F6C0C627B7B9}"/>
              </a:ext>
            </a:extLst>
          </p:cNvPr>
          <p:cNvSpPr txBox="1"/>
          <p:nvPr/>
        </p:nvSpPr>
        <p:spPr>
          <a:xfrm>
            <a:off x="899592" y="6033527"/>
            <a:ext cx="6696744" cy="738664"/>
          </a:xfrm>
          <a:prstGeom prst="rect">
            <a:avLst/>
          </a:prstGeom>
          <a:noFill/>
        </p:spPr>
        <p:txBody>
          <a:bodyPr wrap="square" rtlCol="0">
            <a:spAutoFit/>
          </a:bodyPr>
          <a:lstStyle/>
          <a:p>
            <a:r>
              <a:rPr lang="en-AU" dirty="0"/>
              <a:t>For non accounting students </a:t>
            </a:r>
          </a:p>
          <a:p>
            <a:r>
              <a:rPr lang="en-AU" dirty="0"/>
              <a:t>	one word </a:t>
            </a:r>
          </a:p>
          <a:p>
            <a:r>
              <a:rPr lang="en-AU" dirty="0"/>
              <a:t>			</a:t>
            </a:r>
            <a:r>
              <a:rPr lang="en-AU" dirty="0">
                <a:solidFill>
                  <a:srgbClr val="FF0000"/>
                </a:solidFill>
              </a:rPr>
              <a:t>WORTH or WEALTH of the business </a:t>
            </a:r>
          </a:p>
        </p:txBody>
      </p:sp>
    </p:spTree>
    <p:extLst>
      <p:ext uri="{BB962C8B-B14F-4D97-AF65-F5344CB8AC3E}">
        <p14:creationId xmlns:p14="http://schemas.microsoft.com/office/powerpoint/2010/main" val="3224367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 calcmode="lin" valueType="num">
                                      <p:cBhvr additive="base">
                                        <p:cTn id="7" dur="500" fill="hold"/>
                                        <p:tgtEl>
                                          <p:spTgt spid="368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68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6867">
                                            <p:txEl>
                                              <p:pRg st="1" end="1"/>
                                            </p:txEl>
                                          </p:spTgt>
                                        </p:tgtEl>
                                        <p:attrNameLst>
                                          <p:attrName>style.visibility</p:attrName>
                                        </p:attrNameLst>
                                      </p:cBhvr>
                                      <p:to>
                                        <p:strVal val="visible"/>
                                      </p:to>
                                    </p:set>
                                    <p:anim calcmode="lin" valueType="num">
                                      <p:cBhvr additive="base">
                                        <p:cTn id="13" dur="500" fill="hold"/>
                                        <p:tgtEl>
                                          <p:spTgt spid="3686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68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6867">
                                            <p:txEl>
                                              <p:pRg st="2" end="2"/>
                                            </p:txEl>
                                          </p:spTgt>
                                        </p:tgtEl>
                                        <p:attrNameLst>
                                          <p:attrName>style.visibility</p:attrName>
                                        </p:attrNameLst>
                                      </p:cBhvr>
                                      <p:to>
                                        <p:strVal val="visible"/>
                                      </p:to>
                                    </p:set>
                                    <p:anim calcmode="lin" valueType="num">
                                      <p:cBhvr additive="base">
                                        <p:cTn id="19" dur="500" fill="hold"/>
                                        <p:tgtEl>
                                          <p:spTgt spid="3686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686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6867">
                                            <p:txEl>
                                              <p:pRg st="4" end="4"/>
                                            </p:txEl>
                                          </p:spTgt>
                                        </p:tgtEl>
                                        <p:attrNameLst>
                                          <p:attrName>style.visibility</p:attrName>
                                        </p:attrNameLst>
                                      </p:cBhvr>
                                      <p:to>
                                        <p:strVal val="visible"/>
                                      </p:to>
                                    </p:set>
                                    <p:anim calcmode="lin" valueType="num">
                                      <p:cBhvr additive="base">
                                        <p:cTn id="25" dur="500" fill="hold"/>
                                        <p:tgtEl>
                                          <p:spTgt spid="3686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686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6867">
                                            <p:txEl>
                                              <p:pRg st="5" end="5"/>
                                            </p:txEl>
                                          </p:spTgt>
                                        </p:tgtEl>
                                        <p:attrNameLst>
                                          <p:attrName>style.visibility</p:attrName>
                                        </p:attrNameLst>
                                      </p:cBhvr>
                                      <p:to>
                                        <p:strVal val="visible"/>
                                      </p:to>
                                    </p:set>
                                    <p:anim calcmode="lin" valueType="num">
                                      <p:cBhvr additive="base">
                                        <p:cTn id="31" dur="500" fill="hold"/>
                                        <p:tgtEl>
                                          <p:spTgt spid="36867">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6867">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6867">
                                            <p:txEl>
                                              <p:pRg st="6" end="6"/>
                                            </p:txEl>
                                          </p:spTgt>
                                        </p:tgtEl>
                                        <p:attrNameLst>
                                          <p:attrName>style.visibility</p:attrName>
                                        </p:attrNameLst>
                                      </p:cBhvr>
                                      <p:to>
                                        <p:strVal val="visible"/>
                                      </p:to>
                                    </p:set>
                                    <p:anim calcmode="lin" valueType="num">
                                      <p:cBhvr additive="base">
                                        <p:cTn id="35" dur="500" fill="hold"/>
                                        <p:tgtEl>
                                          <p:spTgt spid="36867">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686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6867">
                                            <p:txEl>
                                              <p:pRg st="10" end="10"/>
                                            </p:txEl>
                                          </p:spTgt>
                                        </p:tgtEl>
                                        <p:attrNameLst>
                                          <p:attrName>style.visibility</p:attrName>
                                        </p:attrNameLst>
                                      </p:cBhvr>
                                      <p:to>
                                        <p:strVal val="visible"/>
                                      </p:to>
                                    </p:set>
                                    <p:anim calcmode="lin" valueType="num">
                                      <p:cBhvr additive="base">
                                        <p:cTn id="41" dur="500" fill="hold"/>
                                        <p:tgtEl>
                                          <p:spTgt spid="36867">
                                            <p:txEl>
                                              <p:pRg st="10" end="1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6867">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0" end="0"/>
                                            </p:txEl>
                                          </p:spTgt>
                                        </p:tgtEl>
                                        <p:attrNameLst>
                                          <p:attrName>style.visibility</p:attrName>
                                        </p:attrNameLst>
                                      </p:cBhvr>
                                      <p:to>
                                        <p:strVal val="visible"/>
                                      </p:to>
                                    </p:set>
                                    <p:anim calcmode="lin" valueType="num">
                                      <p:cBhvr additive="base">
                                        <p:cTn id="4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7">
                                            <p:txEl>
                                              <p:pRg st="0" end="0"/>
                                            </p:txEl>
                                          </p:spTgt>
                                        </p:tgtEl>
                                        <p:attrNameLst>
                                          <p:attrName>style.visibility</p:attrName>
                                        </p:attrNameLst>
                                      </p:cBhvr>
                                      <p:to>
                                        <p:strVal val="visible"/>
                                      </p:to>
                                    </p:set>
                                    <p:anim calcmode="lin" valueType="num">
                                      <p:cBhvr additive="base">
                                        <p:cTn id="5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7">
                                            <p:txEl>
                                              <p:pRg st="1" end="1"/>
                                            </p:txEl>
                                          </p:spTgt>
                                        </p:tgtEl>
                                        <p:attrNameLst>
                                          <p:attrName>style.visibility</p:attrName>
                                        </p:attrNameLst>
                                      </p:cBhvr>
                                      <p:to>
                                        <p:strVal val="visible"/>
                                      </p:to>
                                    </p:set>
                                    <p:anim calcmode="lin" valueType="num">
                                      <p:cBhvr additive="base">
                                        <p:cTn id="59"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7">
                                            <p:txEl>
                                              <p:pRg st="2" end="2"/>
                                            </p:txEl>
                                          </p:spTgt>
                                        </p:tgtEl>
                                        <p:attrNameLst>
                                          <p:attrName>style.visibility</p:attrName>
                                        </p:attrNameLst>
                                      </p:cBhvr>
                                      <p:to>
                                        <p:strVal val="visible"/>
                                      </p:to>
                                    </p:set>
                                    <p:anim calcmode="lin" valueType="num">
                                      <p:cBhvr additive="base">
                                        <p:cTn id="65"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446856" y="908720"/>
            <a:ext cx="8229600" cy="687387"/>
          </a:xfrm>
        </p:spPr>
        <p:txBody>
          <a:bodyPr/>
          <a:lstStyle/>
          <a:p>
            <a:pPr algn="ctr"/>
            <a:r>
              <a:rPr lang="en-AU" altLang="en-US" sz="3600" dirty="0">
                <a:ea typeface="ＭＳ Ｐゴシック" panose="020B0600070205080204" pitchFamily="34" charset="-128"/>
              </a:rPr>
              <a:t>Owner’s Equity - Example</a:t>
            </a:r>
          </a:p>
        </p:txBody>
      </p:sp>
      <p:sp>
        <p:nvSpPr>
          <p:cNvPr id="37891" name="TextBox 5"/>
          <p:cNvSpPr txBox="1">
            <a:spLocks noChangeArrowheads="1"/>
          </p:cNvSpPr>
          <p:nvPr/>
        </p:nvSpPr>
        <p:spPr bwMode="auto">
          <a:xfrm>
            <a:off x="446856" y="2103438"/>
            <a:ext cx="8229600" cy="31854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har char="–"/>
              <a:defRPr sz="26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gt;"/>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AU" altLang="en-US" sz="2200" b="0" dirty="0">
                <a:solidFill>
                  <a:srgbClr val="000000"/>
                </a:solidFill>
                <a:latin typeface="+mn-lt"/>
                <a:cs typeface="+mj-cs"/>
              </a:rPr>
              <a:t>‘Mike’s Inner City Cab Service’ has a taxi worth $49,000, and a bank loan of $43,000 owing to the Bank. What is Mike’s owner’s equity?</a:t>
            </a:r>
          </a:p>
          <a:p>
            <a:pPr eaLnBrk="1" hangingPunct="1">
              <a:spcBef>
                <a:spcPct val="0"/>
              </a:spcBef>
              <a:buFontTx/>
              <a:buNone/>
            </a:pPr>
            <a:endParaRPr lang="en-AU" altLang="en-US" sz="2500" b="0" dirty="0"/>
          </a:p>
          <a:p>
            <a:pPr eaLnBrk="1" hangingPunct="1">
              <a:spcBef>
                <a:spcPct val="0"/>
              </a:spcBef>
              <a:buFontTx/>
              <a:buNone/>
            </a:pPr>
            <a:r>
              <a:rPr lang="en-AU" altLang="en-US" sz="2200" b="0" dirty="0"/>
              <a:t>Owner’s Equity = Assets -  Liabilities</a:t>
            </a:r>
          </a:p>
          <a:p>
            <a:pPr eaLnBrk="1" hangingPunct="1">
              <a:spcBef>
                <a:spcPct val="0"/>
              </a:spcBef>
              <a:buFontTx/>
              <a:buNone/>
            </a:pPr>
            <a:endParaRPr lang="en-AU" altLang="en-US" sz="2200" b="0" dirty="0"/>
          </a:p>
          <a:p>
            <a:pPr eaLnBrk="1" hangingPunct="1">
              <a:spcBef>
                <a:spcPct val="0"/>
              </a:spcBef>
              <a:buFontTx/>
              <a:buNone/>
            </a:pPr>
            <a:r>
              <a:rPr lang="en-AU" altLang="en-US" sz="2200" b="0" dirty="0">
                <a:solidFill>
                  <a:srgbClr val="FF0000"/>
                </a:solidFill>
              </a:rPr>
              <a:t>     </a:t>
            </a:r>
            <a:r>
              <a:rPr lang="en-AU" altLang="en-US" sz="2200" dirty="0">
                <a:solidFill>
                  <a:srgbClr val="FF0000"/>
                </a:solidFill>
              </a:rPr>
              <a:t>$6,000         </a:t>
            </a:r>
            <a:r>
              <a:rPr lang="en-AU" altLang="en-US" sz="2200" b="0" dirty="0"/>
              <a:t>= $49,000 -  $43,000</a:t>
            </a:r>
          </a:p>
          <a:p>
            <a:pPr eaLnBrk="1" hangingPunct="1">
              <a:spcBef>
                <a:spcPct val="0"/>
              </a:spcBef>
              <a:buFontTx/>
              <a:buNone/>
            </a:pPr>
            <a:endParaRPr lang="en-AU" altLang="en-US" sz="2200" b="0" dirty="0">
              <a:solidFill>
                <a:srgbClr val="FF0000"/>
              </a:solidFill>
            </a:endParaRPr>
          </a:p>
          <a:p>
            <a:pPr eaLnBrk="1" hangingPunct="1">
              <a:spcBef>
                <a:spcPct val="0"/>
              </a:spcBef>
              <a:buFontTx/>
              <a:buNone/>
            </a:pPr>
            <a:r>
              <a:rPr lang="en-AU" altLang="en-US" sz="2200" b="0" dirty="0"/>
              <a:t>This is Mike’s </a:t>
            </a:r>
            <a:r>
              <a:rPr lang="en-AU" altLang="en-US" sz="2200" dirty="0"/>
              <a:t>net wealth </a:t>
            </a:r>
            <a:r>
              <a:rPr lang="en-AU" altLang="en-US" sz="2200" b="0" dirty="0"/>
              <a:t>in his business.</a:t>
            </a:r>
          </a:p>
        </p:txBody>
      </p:sp>
      <p:sp>
        <p:nvSpPr>
          <p:cNvPr id="48132" name="Content Placeholder 7"/>
          <p:cNvSpPr>
            <a:spLocks noGrp="1"/>
          </p:cNvSpPr>
          <p:nvPr>
            <p:ph idx="4294967295"/>
          </p:nvPr>
        </p:nvSpPr>
        <p:spPr>
          <a:xfrm>
            <a:off x="339725" y="2036763"/>
            <a:ext cx="7607300" cy="147637"/>
          </a:xfrm>
          <a:prstGeom prst="rect">
            <a:avLst/>
          </a:prstGeom>
        </p:spPr>
        <p:txBody>
          <a:bodyPr/>
          <a:lstStyle/>
          <a:p>
            <a:pPr>
              <a:buFontTx/>
              <a:buNone/>
            </a:pPr>
            <a:r>
              <a:rPr lang="en-AU" altLang="en-US">
                <a:ea typeface="ＭＳ Ｐゴシック" panose="020B0600070205080204" pitchFamily="34" charset="-128"/>
              </a:rPr>
              <a:t> </a:t>
            </a:r>
          </a:p>
        </p:txBody>
      </p:sp>
      <p:sp>
        <p:nvSpPr>
          <p:cNvPr id="2" name="Slide Number Placeholder 1"/>
          <p:cNvSpPr>
            <a:spLocks noGrp="1"/>
          </p:cNvSpPr>
          <p:nvPr>
            <p:ph type="sldNum" sz="quarter" idx="15"/>
          </p:nvPr>
        </p:nvSpPr>
        <p:spPr/>
        <p:txBody>
          <a:bodyPr/>
          <a:lstStyle/>
          <a:p>
            <a:fld id="{EB72FBF5-2C9F-4A60-88A9-90AC2FD4BE04}" type="slidenum">
              <a:rPr lang="en-AU" smtClean="0"/>
              <a:pPr/>
              <a:t>44</a:t>
            </a:fld>
            <a:endParaRPr lang="en-AU"/>
          </a:p>
        </p:txBody>
      </p:sp>
    </p:spTree>
    <p:extLst>
      <p:ext uri="{BB962C8B-B14F-4D97-AF65-F5344CB8AC3E}">
        <p14:creationId xmlns:p14="http://schemas.microsoft.com/office/powerpoint/2010/main" val="27173870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7891">
                                            <p:txEl>
                                              <p:pRg st="2" end="2"/>
                                            </p:txEl>
                                          </p:spTgt>
                                        </p:tgtEl>
                                        <p:attrNameLst>
                                          <p:attrName>style.visibility</p:attrName>
                                        </p:attrNameLst>
                                      </p:cBhvr>
                                      <p:to>
                                        <p:strVal val="visible"/>
                                      </p:to>
                                    </p:set>
                                    <p:anim calcmode="lin" valueType="num">
                                      <p:cBhvr additive="base">
                                        <p:cTn id="7" dur="500" fill="hold"/>
                                        <p:tgtEl>
                                          <p:spTgt spid="37891">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789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7891">
                                            <p:txEl>
                                              <p:pRg st="4" end="4"/>
                                            </p:txEl>
                                          </p:spTgt>
                                        </p:tgtEl>
                                        <p:attrNameLst>
                                          <p:attrName>style.visibility</p:attrName>
                                        </p:attrNameLst>
                                      </p:cBhvr>
                                      <p:to>
                                        <p:strVal val="visible"/>
                                      </p:to>
                                    </p:set>
                                    <p:anim calcmode="lin" valueType="num">
                                      <p:cBhvr additive="base">
                                        <p:cTn id="13" dur="500" fill="hold"/>
                                        <p:tgtEl>
                                          <p:spTgt spid="37891">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789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7891">
                                            <p:txEl>
                                              <p:pRg st="6" end="6"/>
                                            </p:txEl>
                                          </p:spTgt>
                                        </p:tgtEl>
                                        <p:attrNameLst>
                                          <p:attrName>style.visibility</p:attrName>
                                        </p:attrNameLst>
                                      </p:cBhvr>
                                      <p:to>
                                        <p:strVal val="visible"/>
                                      </p:to>
                                    </p:set>
                                    <p:anim calcmode="lin" valueType="num">
                                      <p:cBhvr additive="base">
                                        <p:cTn id="19" dur="500" fill="hold"/>
                                        <p:tgtEl>
                                          <p:spTgt spid="37891">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7891">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46088" y="767462"/>
            <a:ext cx="8229600" cy="822325"/>
          </a:xfrm>
        </p:spPr>
        <p:txBody>
          <a:bodyPr/>
          <a:lstStyle/>
          <a:p>
            <a:pPr indent="0" algn="ctr"/>
            <a:r>
              <a:rPr lang="en-AU" altLang="en-US" sz="3600" dirty="0">
                <a:ea typeface="ＭＳ Ｐゴシック" panose="020B0600070205080204" pitchFamily="34" charset="-128"/>
              </a:rPr>
              <a:t>4. Income (Revenue)</a:t>
            </a:r>
          </a:p>
        </p:txBody>
      </p:sp>
      <p:sp>
        <p:nvSpPr>
          <p:cNvPr id="38915" name="Rectangle 3"/>
          <p:cNvSpPr>
            <a:spLocks noGrp="1" noChangeArrowheads="1"/>
          </p:cNvSpPr>
          <p:nvPr>
            <p:ph idx="4294967295"/>
          </p:nvPr>
        </p:nvSpPr>
        <p:spPr>
          <a:xfrm>
            <a:off x="394768" y="1484784"/>
            <a:ext cx="8280920" cy="4633490"/>
          </a:xfrm>
          <a:prstGeom prst="rect">
            <a:avLst/>
          </a:prstGeom>
        </p:spPr>
        <p:txBody>
          <a:bodyPr/>
          <a:lstStyle/>
          <a:p>
            <a:pPr algn="just" eaLnBrk="1" hangingPunct="1">
              <a:buFontTx/>
              <a:buNone/>
            </a:pPr>
            <a:r>
              <a:rPr lang="en-US" altLang="en-US" sz="2200" b="1" dirty="0">
                <a:ea typeface="ＭＳ Ｐゴシック" panose="020B0600070205080204" pitchFamily="34" charset="-128"/>
              </a:rPr>
              <a:t>Definition: </a:t>
            </a:r>
          </a:p>
          <a:p>
            <a:pPr marL="0" indent="0" algn="just" eaLnBrk="1" hangingPunct="1">
              <a:buFontTx/>
              <a:buNone/>
            </a:pPr>
            <a:r>
              <a:rPr lang="ja-JP" altLang="en-US" sz="2200" kern="1200" dirty="0">
                <a:solidFill>
                  <a:srgbClr val="FF0000"/>
                </a:solidFill>
                <a:ea typeface="ＭＳ Ｐゴシック" panose="020B0600070205080204" pitchFamily="34" charset="-128"/>
                <a:cs typeface="+mj-cs"/>
              </a:rPr>
              <a:t>“</a:t>
            </a:r>
            <a:r>
              <a:rPr lang="en-US" altLang="ja-JP" sz="2200" kern="1200" dirty="0">
                <a:solidFill>
                  <a:srgbClr val="FF0000"/>
                </a:solidFill>
                <a:ea typeface="ＭＳ Ｐゴシック" panose="020B0600070205080204" pitchFamily="34" charset="-128"/>
                <a:cs typeface="+mj-cs"/>
              </a:rPr>
              <a:t>… increases in economic benefits during the accounting period in the form of inflows or enhancements of assets or decreases of liabilities that result in increases in equity, other than those relating to contributions from equity participants</a:t>
            </a:r>
            <a:r>
              <a:rPr lang="ja-JP" altLang="en-US" sz="2200" kern="1200" dirty="0">
                <a:solidFill>
                  <a:srgbClr val="FF0000"/>
                </a:solidFill>
                <a:ea typeface="ＭＳ Ｐゴシック" panose="020B0600070205080204" pitchFamily="34" charset="-128"/>
                <a:cs typeface="+mj-cs"/>
              </a:rPr>
              <a:t>”</a:t>
            </a:r>
            <a:endParaRPr lang="en-US" altLang="ja-JP" sz="2200" kern="1200" dirty="0">
              <a:solidFill>
                <a:srgbClr val="FF0000"/>
              </a:solidFill>
              <a:ea typeface="ＭＳ Ｐゴシック" panose="020B0600070205080204" pitchFamily="34" charset="-128"/>
              <a:cs typeface="+mj-cs"/>
            </a:endParaRPr>
          </a:p>
          <a:p>
            <a:pPr algn="just" eaLnBrk="1" hangingPunct="1">
              <a:lnSpc>
                <a:spcPct val="90000"/>
              </a:lnSpc>
              <a:buFontTx/>
              <a:buNone/>
            </a:pPr>
            <a:r>
              <a:rPr lang="en-AU" altLang="en-US" sz="2200" b="0" i="1" dirty="0">
                <a:ea typeface="ＭＳ Ｐゴシック" panose="020B0600070205080204" pitchFamily="34" charset="-128"/>
              </a:rPr>
              <a:t>	</a:t>
            </a:r>
          </a:p>
          <a:p>
            <a:pPr algn="just" eaLnBrk="1" hangingPunct="1">
              <a:lnSpc>
                <a:spcPct val="90000"/>
              </a:lnSpc>
              <a:buFontTx/>
              <a:buNone/>
            </a:pPr>
            <a:r>
              <a:rPr lang="en-AU" altLang="en-US" sz="2200" b="1" i="1" dirty="0">
                <a:ea typeface="ＭＳ Ｐゴシック" panose="020B0600070205080204" pitchFamily="34" charset="-128"/>
              </a:rPr>
              <a:t>Essential characteristics:</a:t>
            </a:r>
          </a:p>
          <a:p>
            <a:pPr marL="1077913" lvl="1" indent="-457200" eaLnBrk="1" hangingPunct="1">
              <a:lnSpc>
                <a:spcPct val="90000"/>
              </a:lnSpc>
              <a:spcAft>
                <a:spcPts val="600"/>
              </a:spcAft>
              <a:buFont typeface="+mj-lt"/>
              <a:buAutoNum type="arabicPeriod"/>
            </a:pPr>
            <a:r>
              <a:rPr lang="en-AU" altLang="en-US" sz="2200" dirty="0">
                <a:ea typeface="ＭＳ Ｐゴシック" panose="020B0600070205080204" pitchFamily="34" charset="-128"/>
              </a:rPr>
              <a:t>An inflow of economic benefits (</a:t>
            </a:r>
            <a:r>
              <a:rPr lang="en-US" altLang="en-US" sz="2200" dirty="0">
                <a:ea typeface="ＭＳ Ｐゴシック" panose="020B0600070205080204" pitchFamily="34" charset="-128"/>
              </a:rPr>
              <a:t>increase in assets or decrease in liabilities)</a:t>
            </a:r>
            <a:endParaRPr lang="en-AU" altLang="en-US" sz="2200" dirty="0">
              <a:ea typeface="ＭＳ Ｐゴシック" panose="020B0600070205080204" pitchFamily="34" charset="-128"/>
            </a:endParaRPr>
          </a:p>
          <a:p>
            <a:pPr marL="1077913" lvl="1" indent="-457200" eaLnBrk="1" hangingPunct="1">
              <a:lnSpc>
                <a:spcPct val="90000"/>
              </a:lnSpc>
              <a:spcAft>
                <a:spcPts val="600"/>
              </a:spcAft>
              <a:buFont typeface="+mj-lt"/>
              <a:buAutoNum type="arabicPeriod"/>
            </a:pPr>
            <a:r>
              <a:rPr lang="en-AU" altLang="en-US" sz="2200" dirty="0">
                <a:ea typeface="ＭＳ Ｐゴシック" panose="020B0600070205080204" pitchFamily="34" charset="-128"/>
              </a:rPr>
              <a:t>Result in an increase in equity, but</a:t>
            </a:r>
          </a:p>
          <a:p>
            <a:pPr marL="1077913" lvl="1" indent="-457200" eaLnBrk="1" hangingPunct="1">
              <a:lnSpc>
                <a:spcPct val="90000"/>
              </a:lnSpc>
              <a:spcAft>
                <a:spcPts val="600"/>
              </a:spcAft>
              <a:buFont typeface="+mj-lt"/>
              <a:buAutoNum type="arabicPeriod"/>
            </a:pPr>
            <a:r>
              <a:rPr lang="en-AU" altLang="en-US" sz="2200" dirty="0">
                <a:ea typeface="ＭＳ Ｐゴシック" panose="020B0600070205080204" pitchFamily="34" charset="-128"/>
              </a:rPr>
              <a:t>Excludes owner’s contributions of equity</a:t>
            </a:r>
          </a:p>
        </p:txBody>
      </p:sp>
      <p:sp>
        <p:nvSpPr>
          <p:cNvPr id="2" name="Slide Number Placeholder 1"/>
          <p:cNvSpPr>
            <a:spLocks noGrp="1"/>
          </p:cNvSpPr>
          <p:nvPr>
            <p:ph type="sldNum" sz="quarter" idx="15"/>
          </p:nvPr>
        </p:nvSpPr>
        <p:spPr/>
        <p:txBody>
          <a:bodyPr/>
          <a:lstStyle/>
          <a:p>
            <a:fld id="{EB72FBF5-2C9F-4A60-88A9-90AC2FD4BE04}" type="slidenum">
              <a:rPr lang="en-AU" smtClean="0"/>
              <a:pPr/>
              <a:t>45</a:t>
            </a:fld>
            <a:endParaRPr lang="en-AU"/>
          </a:p>
        </p:txBody>
      </p:sp>
      <p:sp>
        <p:nvSpPr>
          <p:cNvPr id="5" name="TextBox 4">
            <a:extLst>
              <a:ext uri="{FF2B5EF4-FFF2-40B4-BE49-F238E27FC236}">
                <a16:creationId xmlns="" xmlns:a16="http://schemas.microsoft.com/office/drawing/2014/main" id="{CBA01B01-89B8-47FE-B7A0-FA590A7DCB44}"/>
              </a:ext>
            </a:extLst>
          </p:cNvPr>
          <p:cNvSpPr txBox="1"/>
          <p:nvPr/>
        </p:nvSpPr>
        <p:spPr>
          <a:xfrm>
            <a:off x="1331640" y="5960849"/>
            <a:ext cx="6696744" cy="738664"/>
          </a:xfrm>
          <a:prstGeom prst="rect">
            <a:avLst/>
          </a:prstGeom>
          <a:noFill/>
        </p:spPr>
        <p:txBody>
          <a:bodyPr wrap="square" rtlCol="0">
            <a:spAutoFit/>
          </a:bodyPr>
          <a:lstStyle/>
          <a:p>
            <a:r>
              <a:rPr lang="en-AU" dirty="0"/>
              <a:t>For non accounting students </a:t>
            </a:r>
          </a:p>
          <a:p>
            <a:r>
              <a:rPr lang="en-AU" dirty="0"/>
              <a:t>	</a:t>
            </a:r>
          </a:p>
          <a:p>
            <a:r>
              <a:rPr lang="en-AU" dirty="0"/>
              <a:t>		action that makes us 	</a:t>
            </a:r>
            <a:r>
              <a:rPr lang="en-AU" dirty="0">
                <a:solidFill>
                  <a:srgbClr val="FF0000"/>
                </a:solidFill>
              </a:rPr>
              <a:t>BETTER OFF</a:t>
            </a:r>
          </a:p>
        </p:txBody>
      </p:sp>
    </p:spTree>
    <p:extLst>
      <p:ext uri="{BB962C8B-B14F-4D97-AF65-F5344CB8AC3E}">
        <p14:creationId xmlns:p14="http://schemas.microsoft.com/office/powerpoint/2010/main" val="3551136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anim calcmode="lin" valueType="num">
                                      <p:cBhvr additive="base">
                                        <p:cTn id="7" dur="500" fill="hold"/>
                                        <p:tgtEl>
                                          <p:spTgt spid="3891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891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8915">
                                            <p:txEl>
                                              <p:pRg st="1" end="1"/>
                                            </p:txEl>
                                          </p:spTgt>
                                        </p:tgtEl>
                                        <p:attrNameLst>
                                          <p:attrName>style.visibility</p:attrName>
                                        </p:attrNameLst>
                                      </p:cBhvr>
                                      <p:to>
                                        <p:strVal val="visible"/>
                                      </p:to>
                                    </p:set>
                                    <p:anim calcmode="lin" valueType="num">
                                      <p:cBhvr additive="base">
                                        <p:cTn id="11" dur="500" fill="hold"/>
                                        <p:tgtEl>
                                          <p:spTgt spid="3891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89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8915">
                                            <p:txEl>
                                              <p:pRg st="3" end="3"/>
                                            </p:txEl>
                                          </p:spTgt>
                                        </p:tgtEl>
                                        <p:attrNameLst>
                                          <p:attrName>style.visibility</p:attrName>
                                        </p:attrNameLst>
                                      </p:cBhvr>
                                      <p:to>
                                        <p:strVal val="visible"/>
                                      </p:to>
                                    </p:set>
                                    <p:anim calcmode="lin" valueType="num">
                                      <p:cBhvr additive="base">
                                        <p:cTn id="17" dur="500" fill="hold"/>
                                        <p:tgtEl>
                                          <p:spTgt spid="38915">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891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8915">
                                            <p:txEl>
                                              <p:pRg st="4" end="4"/>
                                            </p:txEl>
                                          </p:spTgt>
                                        </p:tgtEl>
                                        <p:attrNameLst>
                                          <p:attrName>style.visibility</p:attrName>
                                        </p:attrNameLst>
                                      </p:cBhvr>
                                      <p:to>
                                        <p:strVal val="visible"/>
                                      </p:to>
                                    </p:set>
                                    <p:anim calcmode="lin" valueType="num">
                                      <p:cBhvr additive="base">
                                        <p:cTn id="23" dur="500" fill="hold"/>
                                        <p:tgtEl>
                                          <p:spTgt spid="38915">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89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8915">
                                            <p:txEl>
                                              <p:pRg st="5" end="5"/>
                                            </p:txEl>
                                          </p:spTgt>
                                        </p:tgtEl>
                                        <p:attrNameLst>
                                          <p:attrName>style.visibility</p:attrName>
                                        </p:attrNameLst>
                                      </p:cBhvr>
                                      <p:to>
                                        <p:strVal val="visible"/>
                                      </p:to>
                                    </p:set>
                                    <p:anim calcmode="lin" valueType="num">
                                      <p:cBhvr additive="base">
                                        <p:cTn id="29" dur="500" fill="hold"/>
                                        <p:tgtEl>
                                          <p:spTgt spid="38915">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891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8915">
                                            <p:txEl>
                                              <p:pRg st="6" end="6"/>
                                            </p:txEl>
                                          </p:spTgt>
                                        </p:tgtEl>
                                        <p:attrNameLst>
                                          <p:attrName>style.visibility</p:attrName>
                                        </p:attrNameLst>
                                      </p:cBhvr>
                                      <p:to>
                                        <p:strVal val="visible"/>
                                      </p:to>
                                    </p:set>
                                    <p:anim calcmode="lin" valueType="num">
                                      <p:cBhvr additive="base">
                                        <p:cTn id="35" dur="500" fill="hold"/>
                                        <p:tgtEl>
                                          <p:spTgt spid="38915">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891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5">
                                            <p:txEl>
                                              <p:pRg st="0" end="0"/>
                                            </p:txEl>
                                          </p:spTgt>
                                        </p:tgtEl>
                                        <p:attrNameLst>
                                          <p:attrName>style.visibility</p:attrName>
                                        </p:attrNameLst>
                                      </p:cBhvr>
                                      <p:to>
                                        <p:strVal val="visible"/>
                                      </p:to>
                                    </p:set>
                                    <p:anim calcmode="lin" valueType="num">
                                      <p:cBhvr additive="base">
                                        <p:cTn id="4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5">
                                            <p:txEl>
                                              <p:pRg st="2" end="2"/>
                                            </p:txEl>
                                          </p:spTgt>
                                        </p:tgtEl>
                                        <p:attrNameLst>
                                          <p:attrName>style.visibility</p:attrName>
                                        </p:attrNameLst>
                                      </p:cBhvr>
                                      <p:to>
                                        <p:strVal val="visible"/>
                                      </p:to>
                                    </p:set>
                                    <p:anim calcmode="lin" valueType="num">
                                      <p:cBhvr additive="base">
                                        <p:cTn id="4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46856" y="908720"/>
            <a:ext cx="8229600" cy="1230312"/>
          </a:xfrm>
        </p:spPr>
        <p:txBody>
          <a:bodyPr/>
          <a:lstStyle/>
          <a:p>
            <a:pPr algn="ctr"/>
            <a:r>
              <a:rPr lang="en-AU" altLang="en-US" sz="3600" dirty="0">
                <a:ea typeface="ＭＳ Ｐゴシック" panose="020B0600070205080204" pitchFamily="34" charset="-128"/>
              </a:rPr>
              <a:t>Definition Criteria for Income </a:t>
            </a:r>
          </a:p>
        </p:txBody>
      </p:sp>
      <p:sp>
        <p:nvSpPr>
          <p:cNvPr id="56322" name="Rectangle 3"/>
          <p:cNvSpPr>
            <a:spLocks noGrp="1" noChangeArrowheads="1"/>
          </p:cNvSpPr>
          <p:nvPr>
            <p:ph type="body" idx="4294967295"/>
          </p:nvPr>
        </p:nvSpPr>
        <p:spPr>
          <a:xfrm>
            <a:off x="395536" y="1981200"/>
            <a:ext cx="8280920" cy="4471988"/>
          </a:xfrm>
          <a:prstGeom prst="rect">
            <a:avLst/>
          </a:prstGeom>
        </p:spPr>
        <p:txBody>
          <a:bodyPr/>
          <a:lstStyle/>
          <a:p>
            <a:pPr marL="533400" indent="-533400">
              <a:buFont typeface="Monotype Sorts" pitchFamily="2" charset="2"/>
              <a:buAutoNum type="arabicParenBoth"/>
            </a:pPr>
            <a:r>
              <a:rPr lang="en-AU" altLang="en-US" sz="2200" b="1" i="1" dirty="0">
                <a:ea typeface="ＭＳ Ｐゴシック" panose="020B0600070205080204" pitchFamily="34" charset="-128"/>
              </a:rPr>
              <a:t>Inflows</a:t>
            </a:r>
            <a:r>
              <a:rPr lang="en-AU" altLang="en-US" sz="2200" i="1" dirty="0">
                <a:ea typeface="ＭＳ Ｐゴシック" panose="020B0600070205080204" pitchFamily="34" charset="-128"/>
              </a:rPr>
              <a:t> (increases in assets or decreases in liabilities)</a:t>
            </a:r>
          </a:p>
          <a:p>
            <a:pPr marL="1365250" lvl="2" indent="-457200">
              <a:buFontTx/>
              <a:buChar char="•"/>
            </a:pPr>
            <a:r>
              <a:rPr lang="en-AU" altLang="en-US" sz="1800" dirty="0">
                <a:ea typeface="ＭＳ Ｐゴシック" panose="020B0600070205080204" pitchFamily="34" charset="-128"/>
              </a:rPr>
              <a:t>Cash / credit sale (enhances debtors) / </a:t>
            </a:r>
            <a:r>
              <a:rPr lang="en-AU" altLang="en-US" sz="1800" i="1" dirty="0">
                <a:ea typeface="ＭＳ Ｐゴシック" panose="020B0600070205080204" pitchFamily="34" charset="-128"/>
              </a:rPr>
              <a:t>or</a:t>
            </a:r>
            <a:r>
              <a:rPr lang="en-AU" altLang="en-US" sz="1800" dirty="0">
                <a:ea typeface="ＭＳ Ｐゴシック" panose="020B0600070205080204" pitchFamily="34" charset="-128"/>
              </a:rPr>
              <a:t> forgiveness of debt (e.g., discount received)</a:t>
            </a:r>
          </a:p>
          <a:p>
            <a:pPr marL="1365250" lvl="2" indent="-457200">
              <a:buFontTx/>
              <a:buNone/>
            </a:pPr>
            <a:endParaRPr lang="en-AU" altLang="en-US" sz="2200" dirty="0">
              <a:ea typeface="ＭＳ Ｐゴシック" panose="020B0600070205080204" pitchFamily="34" charset="-128"/>
            </a:endParaRPr>
          </a:p>
          <a:p>
            <a:pPr marL="533400" indent="-533400">
              <a:buFont typeface="Monotype Sorts" pitchFamily="2" charset="2"/>
              <a:buNone/>
            </a:pPr>
            <a:r>
              <a:rPr lang="en-AU" altLang="en-US" sz="2200" b="1" i="1" dirty="0">
                <a:ea typeface="ＭＳ Ｐゴシック" panose="020B0600070205080204" pitchFamily="34" charset="-128"/>
              </a:rPr>
              <a:t>(2)</a:t>
            </a:r>
            <a:r>
              <a:rPr lang="en-AU" altLang="en-US" sz="2200" dirty="0">
                <a:ea typeface="ＭＳ Ｐゴシック" panose="020B0600070205080204" pitchFamily="34" charset="-128"/>
              </a:rPr>
              <a:t>	</a:t>
            </a:r>
            <a:r>
              <a:rPr lang="en-AU" altLang="en-US" sz="2200" b="1" i="1" dirty="0">
                <a:ea typeface="ＭＳ Ｐゴシック" panose="020B0600070205080204" pitchFamily="34" charset="-128"/>
              </a:rPr>
              <a:t>Resultant increase in equity</a:t>
            </a:r>
            <a:endParaRPr lang="en-AU" altLang="en-US" sz="2200" b="1" dirty="0">
              <a:ea typeface="ＭＳ Ｐゴシック" panose="020B0600070205080204" pitchFamily="34" charset="-128"/>
            </a:endParaRPr>
          </a:p>
          <a:p>
            <a:pPr marL="1365250" lvl="2" indent="-457200"/>
            <a:r>
              <a:rPr lang="en-AU" altLang="en-US" sz="1800" dirty="0">
                <a:ea typeface="ＭＳ Ｐゴシック" panose="020B0600070205080204" pitchFamily="34" charset="-128"/>
              </a:rPr>
              <a:t>Increase in net wealth</a:t>
            </a:r>
          </a:p>
          <a:p>
            <a:pPr marL="1365250" lvl="2" indent="-457200">
              <a:buFontTx/>
              <a:buNone/>
            </a:pPr>
            <a:endParaRPr lang="en-AU" altLang="en-US" sz="2200" dirty="0">
              <a:ea typeface="ＭＳ Ｐゴシック" panose="020B0600070205080204" pitchFamily="34" charset="-128"/>
            </a:endParaRPr>
          </a:p>
          <a:p>
            <a:pPr marL="533400" indent="-533400">
              <a:buFont typeface="Monotype Sorts" pitchFamily="2" charset="2"/>
              <a:buNone/>
            </a:pPr>
            <a:r>
              <a:rPr lang="en-AU" altLang="en-US" sz="2200" b="1" i="1" dirty="0">
                <a:ea typeface="ＭＳ Ｐゴシック" panose="020B0600070205080204" pitchFamily="34" charset="-128"/>
              </a:rPr>
              <a:t>(3)</a:t>
            </a:r>
            <a:r>
              <a:rPr lang="en-AU" altLang="en-US" sz="2200" i="1" dirty="0">
                <a:ea typeface="ＭＳ Ｐゴシック" panose="020B0600070205080204" pitchFamily="34" charset="-128"/>
              </a:rPr>
              <a:t>	</a:t>
            </a:r>
            <a:r>
              <a:rPr lang="en-AU" altLang="en-US" sz="2200" b="1" i="1" dirty="0">
                <a:ea typeface="ＭＳ Ｐゴシック" panose="020B0600070205080204" pitchFamily="34" charset="-128"/>
              </a:rPr>
              <a:t>Other than contributions by equity participants</a:t>
            </a:r>
          </a:p>
          <a:p>
            <a:pPr marL="1365250" lvl="2" indent="-457200">
              <a:buFontTx/>
              <a:buChar char="•"/>
            </a:pPr>
            <a:r>
              <a:rPr lang="en-AU" altLang="en-US" sz="1800" dirty="0">
                <a:ea typeface="ＭＳ Ｐゴシック" panose="020B0600070205080204" pitchFamily="34" charset="-128"/>
              </a:rPr>
              <a:t>Income can not be capital contributed by owners</a:t>
            </a:r>
          </a:p>
          <a:p>
            <a:pPr marL="533400" indent="-533400">
              <a:buFont typeface="Monotype Sorts" pitchFamily="2" charset="2"/>
              <a:buNone/>
            </a:pPr>
            <a:endParaRPr lang="en-AU" altLang="en-US" sz="2400" i="1" dirty="0">
              <a:ea typeface="ＭＳ Ｐゴシック" panose="020B0600070205080204" pitchFamily="34" charset="-128"/>
            </a:endParaRPr>
          </a:p>
        </p:txBody>
      </p:sp>
      <p:sp>
        <p:nvSpPr>
          <p:cNvPr id="2" name="Slide Number Placeholder 1"/>
          <p:cNvSpPr>
            <a:spLocks noGrp="1"/>
          </p:cNvSpPr>
          <p:nvPr>
            <p:ph type="sldNum" sz="quarter" idx="15"/>
          </p:nvPr>
        </p:nvSpPr>
        <p:spPr/>
        <p:txBody>
          <a:bodyPr/>
          <a:lstStyle/>
          <a:p>
            <a:fld id="{EB72FBF5-2C9F-4A60-88A9-90AC2FD4BE04}" type="slidenum">
              <a:rPr lang="en-AU" smtClean="0"/>
              <a:pPr/>
              <a:t>46</a:t>
            </a:fld>
            <a:endParaRPr lang="en-AU"/>
          </a:p>
        </p:txBody>
      </p:sp>
    </p:spTree>
    <p:extLst>
      <p:ext uri="{BB962C8B-B14F-4D97-AF65-F5344CB8AC3E}">
        <p14:creationId xmlns:p14="http://schemas.microsoft.com/office/powerpoint/2010/main" val="660829311"/>
      </p:ext>
    </p:extLst>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632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6322">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5632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6322">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6322">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632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46856" y="908720"/>
            <a:ext cx="8229600" cy="936104"/>
          </a:xfrm>
        </p:spPr>
        <p:txBody>
          <a:bodyPr/>
          <a:lstStyle/>
          <a:p>
            <a:pPr algn="ctr"/>
            <a:r>
              <a:rPr lang="en-AU" altLang="en-US" sz="3600" dirty="0">
                <a:ea typeface="ＭＳ Ｐゴシック" panose="020B0600070205080204" pitchFamily="34" charset="-128"/>
              </a:rPr>
              <a:t>Recognition Criteria for Income</a:t>
            </a:r>
          </a:p>
        </p:txBody>
      </p:sp>
      <p:sp>
        <p:nvSpPr>
          <p:cNvPr id="29698" name="Rectangle 3"/>
          <p:cNvSpPr>
            <a:spLocks noGrp="1" noChangeArrowheads="1"/>
          </p:cNvSpPr>
          <p:nvPr>
            <p:ph type="body" idx="4294967295"/>
          </p:nvPr>
        </p:nvSpPr>
        <p:spPr>
          <a:xfrm>
            <a:off x="395536" y="1772816"/>
            <a:ext cx="8280920" cy="4395788"/>
          </a:xfrm>
          <a:prstGeom prst="rect">
            <a:avLst/>
          </a:prstGeom>
        </p:spPr>
        <p:txBody>
          <a:bodyPr/>
          <a:lstStyle/>
          <a:p>
            <a:pPr marL="533400" indent="-533400">
              <a:lnSpc>
                <a:spcPct val="80000"/>
              </a:lnSpc>
              <a:buFont typeface="Monotype Sorts" pitchFamily="2" charset="2"/>
              <a:buNone/>
            </a:pPr>
            <a:endParaRPr lang="en-AU" altLang="en-US" sz="2400" dirty="0">
              <a:ea typeface="ＭＳ Ｐゴシック" panose="020B0600070205080204" pitchFamily="34" charset="-128"/>
            </a:endParaRPr>
          </a:p>
          <a:p>
            <a:pPr marL="533400" indent="-533400">
              <a:lnSpc>
                <a:spcPct val="80000"/>
              </a:lnSpc>
            </a:pPr>
            <a:r>
              <a:rPr lang="en-AU" altLang="en-US" sz="2200" dirty="0">
                <a:ea typeface="ＭＳ Ｐゴシック" panose="020B0600070205080204" pitchFamily="34" charset="-128"/>
              </a:rPr>
              <a:t>The essential components of the </a:t>
            </a:r>
            <a:r>
              <a:rPr lang="en-AU" altLang="en-US" sz="2200" u="sng" dirty="0">
                <a:ea typeface="ＭＳ Ｐゴシック" panose="020B0600070205080204" pitchFamily="34" charset="-128"/>
              </a:rPr>
              <a:t>recognition criteria </a:t>
            </a:r>
            <a:r>
              <a:rPr lang="en-AU" altLang="en-US" sz="2200" dirty="0">
                <a:ea typeface="ＭＳ Ｐゴシック" panose="020B0600070205080204" pitchFamily="34" charset="-128"/>
              </a:rPr>
              <a:t>are:</a:t>
            </a:r>
          </a:p>
          <a:p>
            <a:pPr marL="533400" indent="-533400">
              <a:lnSpc>
                <a:spcPct val="80000"/>
              </a:lnSpc>
              <a:buFont typeface="Monotype Sorts" pitchFamily="2" charset="2"/>
              <a:buNone/>
            </a:pPr>
            <a:endParaRPr lang="en-AU" altLang="en-US" sz="2400" dirty="0">
              <a:ea typeface="ＭＳ Ｐゴシック" panose="020B0600070205080204" pitchFamily="34" charset="-128"/>
            </a:endParaRPr>
          </a:p>
          <a:p>
            <a:pPr marL="533400" indent="-533400">
              <a:lnSpc>
                <a:spcPct val="80000"/>
              </a:lnSpc>
              <a:buFont typeface="Monotype Sorts" pitchFamily="2" charset="2"/>
              <a:buAutoNum type="arabicParenBoth"/>
            </a:pPr>
            <a:r>
              <a:rPr lang="en-AU" altLang="en-US" sz="2200" b="1" i="1" dirty="0">
                <a:ea typeface="ＭＳ Ｐゴシック" panose="020B0600070205080204" pitchFamily="34" charset="-128"/>
              </a:rPr>
              <a:t>Probable future inflows</a:t>
            </a:r>
            <a:endParaRPr lang="en-AU" altLang="en-US" sz="2200" b="1" dirty="0">
              <a:ea typeface="ＭＳ Ｐゴシック" panose="020B0600070205080204" pitchFamily="34" charset="-128"/>
            </a:endParaRPr>
          </a:p>
          <a:p>
            <a:pPr marL="1365250" lvl="2" indent="-457200">
              <a:lnSpc>
                <a:spcPct val="80000"/>
              </a:lnSpc>
              <a:buFontTx/>
              <a:buChar char="•"/>
            </a:pPr>
            <a:r>
              <a:rPr lang="en-AU" altLang="en-US" sz="1800" dirty="0">
                <a:ea typeface="ＭＳ Ｐゴシック" panose="020B0600070205080204" pitchFamily="34" charset="-128"/>
              </a:rPr>
              <a:t>More likely than not</a:t>
            </a:r>
          </a:p>
          <a:p>
            <a:pPr marL="1365250" lvl="2" indent="-457200">
              <a:lnSpc>
                <a:spcPct val="80000"/>
              </a:lnSpc>
              <a:buFontTx/>
              <a:buChar char="•"/>
            </a:pPr>
            <a:r>
              <a:rPr lang="en-AU" altLang="en-US" sz="1800" dirty="0">
                <a:ea typeface="ＭＳ Ｐゴシック" panose="020B0600070205080204" pitchFamily="34" charset="-128"/>
              </a:rPr>
              <a:t>Greater than 50% chance of occurring</a:t>
            </a:r>
          </a:p>
          <a:p>
            <a:pPr marL="1365250" lvl="2" indent="-457200">
              <a:lnSpc>
                <a:spcPct val="80000"/>
              </a:lnSpc>
              <a:buFontTx/>
              <a:buChar char="•"/>
            </a:pPr>
            <a:endParaRPr lang="en-AU" altLang="en-US" dirty="0">
              <a:ea typeface="ＭＳ Ｐゴシック" panose="020B0600070205080204" pitchFamily="34" charset="-128"/>
            </a:endParaRPr>
          </a:p>
          <a:p>
            <a:pPr marL="1365250" lvl="2" indent="-457200">
              <a:lnSpc>
                <a:spcPct val="80000"/>
              </a:lnSpc>
              <a:buFontTx/>
              <a:buChar char="•"/>
            </a:pPr>
            <a:endParaRPr lang="en-AU" altLang="en-US" dirty="0">
              <a:ea typeface="ＭＳ Ｐゴシック" panose="020B0600070205080204" pitchFamily="34" charset="-128"/>
            </a:endParaRPr>
          </a:p>
          <a:p>
            <a:pPr marL="533400" indent="-533400">
              <a:lnSpc>
                <a:spcPct val="80000"/>
              </a:lnSpc>
              <a:buFont typeface="Monotype Sorts" pitchFamily="2" charset="2"/>
              <a:buAutoNum type="arabicParenBoth"/>
            </a:pPr>
            <a:r>
              <a:rPr lang="en-AU" altLang="en-US" sz="2200" b="1" i="1" dirty="0">
                <a:ea typeface="ＭＳ Ｐゴシック" panose="020B0600070205080204" pitchFamily="34" charset="-128"/>
              </a:rPr>
              <a:t>Reliable measurement</a:t>
            </a:r>
          </a:p>
          <a:p>
            <a:pPr marL="1365250" lvl="2" indent="-457200">
              <a:lnSpc>
                <a:spcPct val="80000"/>
              </a:lnSpc>
              <a:buFontTx/>
              <a:buChar char="•"/>
            </a:pPr>
            <a:r>
              <a:rPr lang="en-AU" altLang="en-US" sz="1800" dirty="0">
                <a:ea typeface="ＭＳ Ｐゴシック" panose="020B0600070205080204" pitchFamily="34" charset="-128"/>
              </a:rPr>
              <a:t>Transaction to verify the cost</a:t>
            </a:r>
          </a:p>
          <a:p>
            <a:pPr marL="1365250" lvl="2" indent="-457200">
              <a:lnSpc>
                <a:spcPct val="80000"/>
              </a:lnSpc>
              <a:buFontTx/>
              <a:buChar char="•"/>
            </a:pPr>
            <a:r>
              <a:rPr lang="en-AU" altLang="en-US" sz="1800" dirty="0">
                <a:ea typeface="ＭＳ Ｐゴシック" panose="020B0600070205080204" pitchFamily="34" charset="-128"/>
              </a:rPr>
              <a:t>Reasonable estimate</a:t>
            </a:r>
          </a:p>
          <a:p>
            <a:pPr marL="1743075" lvl="3" indent="-381000">
              <a:lnSpc>
                <a:spcPct val="80000"/>
              </a:lnSpc>
              <a:buFontTx/>
              <a:buChar char="•"/>
            </a:pPr>
            <a:r>
              <a:rPr lang="en-AU" altLang="en-US" sz="1800" dirty="0">
                <a:ea typeface="ＭＳ Ｐゴシック" panose="020B0600070205080204" pitchFamily="34" charset="-128"/>
              </a:rPr>
              <a:t>E.g., internally generated goodwill, brand names (Coke)?</a:t>
            </a:r>
          </a:p>
        </p:txBody>
      </p:sp>
      <p:sp>
        <p:nvSpPr>
          <p:cNvPr id="2" name="Slide Number Placeholder 1"/>
          <p:cNvSpPr>
            <a:spLocks noGrp="1"/>
          </p:cNvSpPr>
          <p:nvPr>
            <p:ph type="sldNum" sz="quarter" idx="15"/>
          </p:nvPr>
        </p:nvSpPr>
        <p:spPr/>
        <p:txBody>
          <a:bodyPr/>
          <a:lstStyle/>
          <a:p>
            <a:fld id="{EB72FBF5-2C9F-4A60-88A9-90AC2FD4BE04}" type="slidenum">
              <a:rPr lang="en-AU" smtClean="0"/>
              <a:pPr/>
              <a:t>47</a:t>
            </a:fld>
            <a:endParaRPr lang="en-AU"/>
          </a:p>
        </p:txBody>
      </p:sp>
    </p:spTree>
    <p:extLst>
      <p:ext uri="{BB962C8B-B14F-4D97-AF65-F5344CB8AC3E}">
        <p14:creationId xmlns:p14="http://schemas.microsoft.com/office/powerpoint/2010/main" val="170239438"/>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698">
                                            <p:txEl>
                                              <p:pRg st="1" end="1"/>
                                            </p:txEl>
                                          </p:spTgt>
                                        </p:tgtEl>
                                        <p:attrNameLst>
                                          <p:attrName>style.visibility</p:attrName>
                                        </p:attrNameLst>
                                      </p:cBhvr>
                                      <p:to>
                                        <p:strVal val="visible"/>
                                      </p:to>
                                    </p:set>
                                    <p:anim calcmode="lin" valueType="num">
                                      <p:cBhvr additive="base">
                                        <p:cTn id="7" dur="500" fill="hold"/>
                                        <p:tgtEl>
                                          <p:spTgt spid="2969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969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9698">
                                            <p:txEl>
                                              <p:pRg st="3" end="3"/>
                                            </p:txEl>
                                          </p:spTgt>
                                        </p:tgtEl>
                                        <p:attrNameLst>
                                          <p:attrName>style.visibility</p:attrName>
                                        </p:attrNameLst>
                                      </p:cBhvr>
                                      <p:to>
                                        <p:strVal val="visible"/>
                                      </p:to>
                                    </p:set>
                                    <p:anim calcmode="lin" valueType="num">
                                      <p:cBhvr additive="base">
                                        <p:cTn id="13" dur="500" fill="hold"/>
                                        <p:tgtEl>
                                          <p:spTgt spid="29698">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9698">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9698">
                                            <p:txEl>
                                              <p:pRg st="4" end="4"/>
                                            </p:txEl>
                                          </p:spTgt>
                                        </p:tgtEl>
                                        <p:attrNameLst>
                                          <p:attrName>style.visibility</p:attrName>
                                        </p:attrNameLst>
                                      </p:cBhvr>
                                      <p:to>
                                        <p:strVal val="visible"/>
                                      </p:to>
                                    </p:set>
                                    <p:anim calcmode="lin" valueType="num">
                                      <p:cBhvr additive="base">
                                        <p:cTn id="17" dur="500" fill="hold"/>
                                        <p:tgtEl>
                                          <p:spTgt spid="29698">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9698">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9698">
                                            <p:txEl>
                                              <p:pRg st="5" end="5"/>
                                            </p:txEl>
                                          </p:spTgt>
                                        </p:tgtEl>
                                        <p:attrNameLst>
                                          <p:attrName>style.visibility</p:attrName>
                                        </p:attrNameLst>
                                      </p:cBhvr>
                                      <p:to>
                                        <p:strVal val="visible"/>
                                      </p:to>
                                    </p:set>
                                    <p:anim calcmode="lin" valueType="num">
                                      <p:cBhvr additive="base">
                                        <p:cTn id="21" dur="500" fill="hold"/>
                                        <p:tgtEl>
                                          <p:spTgt spid="29698">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969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9698">
                                            <p:txEl>
                                              <p:pRg st="8" end="8"/>
                                            </p:txEl>
                                          </p:spTgt>
                                        </p:tgtEl>
                                        <p:attrNameLst>
                                          <p:attrName>style.visibility</p:attrName>
                                        </p:attrNameLst>
                                      </p:cBhvr>
                                      <p:to>
                                        <p:strVal val="visible"/>
                                      </p:to>
                                    </p:set>
                                    <p:anim calcmode="lin" valueType="num">
                                      <p:cBhvr additive="base">
                                        <p:cTn id="27" dur="500" fill="hold"/>
                                        <p:tgtEl>
                                          <p:spTgt spid="29698">
                                            <p:txEl>
                                              <p:pRg st="8" end="8"/>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9698">
                                            <p:txEl>
                                              <p:pRg st="8" end="8"/>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9698">
                                            <p:txEl>
                                              <p:pRg st="9" end="9"/>
                                            </p:txEl>
                                          </p:spTgt>
                                        </p:tgtEl>
                                        <p:attrNameLst>
                                          <p:attrName>style.visibility</p:attrName>
                                        </p:attrNameLst>
                                      </p:cBhvr>
                                      <p:to>
                                        <p:strVal val="visible"/>
                                      </p:to>
                                    </p:set>
                                    <p:anim calcmode="lin" valueType="num">
                                      <p:cBhvr additive="base">
                                        <p:cTn id="31" dur="500" fill="hold"/>
                                        <p:tgtEl>
                                          <p:spTgt spid="29698">
                                            <p:txEl>
                                              <p:pRg st="9" end="9"/>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9698">
                                            <p:txEl>
                                              <p:pRg st="9" end="9"/>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9698">
                                            <p:txEl>
                                              <p:pRg st="10" end="10"/>
                                            </p:txEl>
                                          </p:spTgt>
                                        </p:tgtEl>
                                        <p:attrNameLst>
                                          <p:attrName>style.visibility</p:attrName>
                                        </p:attrNameLst>
                                      </p:cBhvr>
                                      <p:to>
                                        <p:strVal val="visible"/>
                                      </p:to>
                                    </p:set>
                                    <p:anim calcmode="lin" valueType="num">
                                      <p:cBhvr additive="base">
                                        <p:cTn id="35" dur="500" fill="hold"/>
                                        <p:tgtEl>
                                          <p:spTgt spid="29698">
                                            <p:txEl>
                                              <p:pRg st="10" end="1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9698">
                                            <p:txEl>
                                              <p:pRg st="10" end="10"/>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9698">
                                            <p:txEl>
                                              <p:pRg st="11" end="11"/>
                                            </p:txEl>
                                          </p:spTgt>
                                        </p:tgtEl>
                                        <p:attrNameLst>
                                          <p:attrName>style.visibility</p:attrName>
                                        </p:attrNameLst>
                                      </p:cBhvr>
                                      <p:to>
                                        <p:strVal val="visible"/>
                                      </p:to>
                                    </p:set>
                                    <p:anim calcmode="lin" valueType="num">
                                      <p:cBhvr additive="base">
                                        <p:cTn id="39" dur="500" fill="hold"/>
                                        <p:tgtEl>
                                          <p:spTgt spid="29698">
                                            <p:txEl>
                                              <p:pRg st="11" end="11"/>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9698">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build="p"/>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90538" y="908720"/>
            <a:ext cx="8229600" cy="701675"/>
          </a:xfrm>
        </p:spPr>
        <p:txBody>
          <a:bodyPr/>
          <a:lstStyle/>
          <a:p>
            <a:pPr eaLnBrk="1" hangingPunct="1"/>
            <a:r>
              <a:rPr lang="en-AU" altLang="en-US" sz="3600" dirty="0">
                <a:ea typeface="ＭＳ Ｐゴシック" panose="020B0600070205080204" pitchFamily="34" charset="-128"/>
              </a:rPr>
              <a:t>Example - Income</a:t>
            </a:r>
          </a:p>
        </p:txBody>
      </p:sp>
      <p:sp>
        <p:nvSpPr>
          <p:cNvPr id="52227" name="Rectangle 3"/>
          <p:cNvSpPr>
            <a:spLocks noGrp="1" noChangeArrowheads="1"/>
          </p:cNvSpPr>
          <p:nvPr>
            <p:ph type="body" sz="half" idx="1"/>
          </p:nvPr>
        </p:nvSpPr>
        <p:spPr>
          <a:xfrm>
            <a:off x="384175" y="1916113"/>
            <a:ext cx="8580313" cy="3529012"/>
          </a:xfrm>
        </p:spPr>
        <p:txBody>
          <a:bodyPr/>
          <a:lstStyle/>
          <a:p>
            <a:pPr marL="0" indent="0" eaLnBrk="1" hangingPunct="1">
              <a:buFontTx/>
              <a:buNone/>
            </a:pPr>
            <a:r>
              <a:rPr lang="en-AU" altLang="en-US" sz="2200" kern="1200" dirty="0">
                <a:solidFill>
                  <a:srgbClr val="000000"/>
                </a:solidFill>
                <a:ea typeface="ＭＳ Ｐゴシック" panose="020B0600070205080204" pitchFamily="34" charset="-128"/>
                <a:cs typeface="+mj-cs"/>
              </a:rPr>
              <a:t>‘Mike’s Inner City Cab Service’ received $10 from a passenger for a short trip in Melbourne.</a:t>
            </a:r>
          </a:p>
          <a:p>
            <a:pPr eaLnBrk="1" hangingPunct="1"/>
            <a:endParaRPr lang="en-AU" altLang="en-US" sz="2500" dirty="0">
              <a:ea typeface="ＭＳ Ｐゴシック" panose="020B0600070205080204" pitchFamily="34" charset="-128"/>
            </a:endParaRPr>
          </a:p>
          <a:p>
            <a:pPr eaLnBrk="1" hangingPunct="1">
              <a:buFontTx/>
              <a:buNone/>
            </a:pPr>
            <a:r>
              <a:rPr lang="en-AU" altLang="en-US" sz="2500" dirty="0">
                <a:ea typeface="ＭＳ Ｐゴシック" panose="020B0600070205080204" pitchFamily="34" charset="-128"/>
              </a:rPr>
              <a:t>	</a:t>
            </a:r>
          </a:p>
          <a:p>
            <a:pPr marL="0" indent="0" eaLnBrk="1" hangingPunct="1">
              <a:buFontTx/>
              <a:buNone/>
            </a:pPr>
            <a:endParaRPr lang="en-AU" altLang="en-US" sz="2200" dirty="0">
              <a:ea typeface="ＭＳ Ｐゴシック" panose="020B0600070205080204" pitchFamily="34" charset="-128"/>
            </a:endParaRPr>
          </a:p>
          <a:p>
            <a:pPr marL="0" indent="0" eaLnBrk="1" hangingPunct="1">
              <a:buFontTx/>
              <a:buNone/>
            </a:pPr>
            <a:r>
              <a:rPr lang="en-AU" altLang="en-US" sz="2200" dirty="0">
                <a:ea typeface="ＭＳ Ｐゴシック" panose="020B0600070205080204" pitchFamily="34" charset="-128"/>
              </a:rPr>
              <a:t>Does the taxi fare meet the definition and recognition of income?</a:t>
            </a:r>
          </a:p>
          <a:p>
            <a:pPr eaLnBrk="1" hangingPunct="1"/>
            <a:endParaRPr lang="en-AU" altLang="en-US" sz="2500" dirty="0">
              <a:ea typeface="ＭＳ Ｐゴシック" panose="020B0600070205080204" pitchFamily="34" charset="-128"/>
            </a:endParaRPr>
          </a:p>
        </p:txBody>
      </p:sp>
      <p:pic>
        <p:nvPicPr>
          <p:cNvPr id="52228" name="Picture 2" descr="http://product-image.tradeindia.com/00310676/b/0/Taxi-Fare-Met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6296" y="2348880"/>
            <a:ext cx="1419225" cy="1417638"/>
          </a:xfrm>
          <a:prstGeom prst="rect">
            <a:avLst/>
          </a:prstGeom>
          <a:noFill/>
          <a:ln w="19050">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44069455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2227">
                                            <p:txEl>
                                              <p:pRg st="4" end="4"/>
                                            </p:txEl>
                                          </p:spTgt>
                                        </p:tgtEl>
                                        <p:attrNameLst>
                                          <p:attrName>style.visibility</p:attrName>
                                        </p:attrNameLst>
                                      </p:cBhvr>
                                      <p:to>
                                        <p:strVal val="visible"/>
                                      </p:to>
                                    </p:set>
                                    <p:anim calcmode="lin" valueType="num">
                                      <p:cBhvr additive="base">
                                        <p:cTn id="7" dur="500" fill="hold"/>
                                        <p:tgtEl>
                                          <p:spTgt spid="52227">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222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p:cNvSpPr>
            <a:spLocks noGrp="1" noChangeArrowheads="1"/>
          </p:cNvSpPr>
          <p:nvPr>
            <p:ph type="body" idx="4294967295"/>
          </p:nvPr>
        </p:nvSpPr>
        <p:spPr>
          <a:xfrm>
            <a:off x="395536" y="1124744"/>
            <a:ext cx="8286056" cy="5040560"/>
          </a:xfrm>
          <a:prstGeom prst="rect">
            <a:avLst/>
          </a:prstGeom>
        </p:spPr>
        <p:txBody>
          <a:bodyPr/>
          <a:lstStyle/>
          <a:p>
            <a:pPr marL="533400" indent="-533400">
              <a:defRPr/>
            </a:pPr>
            <a:r>
              <a:rPr lang="en-AU" altLang="en-US" sz="2200" b="1" dirty="0">
                <a:ea typeface="ＭＳ Ｐゴシック" panose="020B0600070205080204" pitchFamily="34" charset="-128"/>
              </a:rPr>
              <a:t>Definition Criteria </a:t>
            </a:r>
            <a:endParaRPr lang="en-AU" altLang="en-US" sz="2000" dirty="0">
              <a:ea typeface="ＭＳ Ｐゴシック" charset="-128"/>
            </a:endParaRPr>
          </a:p>
          <a:p>
            <a:pPr marL="533400" indent="-533400">
              <a:defRPr/>
            </a:pPr>
            <a:endParaRPr lang="en-AU" altLang="en-US" sz="1400" dirty="0">
              <a:ea typeface="ＭＳ Ｐゴシック" charset="-128"/>
            </a:endParaRPr>
          </a:p>
          <a:p>
            <a:pPr marL="533400" indent="-533400">
              <a:buFont typeface="Monotype Sorts" pitchFamily="2" charset="2"/>
              <a:buAutoNum type="arabicParenBoth"/>
              <a:defRPr/>
            </a:pPr>
            <a:r>
              <a:rPr lang="en-AU" altLang="en-US" sz="2200" b="1" i="1" dirty="0">
                <a:ea typeface="ＭＳ Ｐゴシック" charset="-128"/>
              </a:rPr>
              <a:t>Inflows</a:t>
            </a:r>
            <a:r>
              <a:rPr lang="en-AU" altLang="en-US" sz="2200" i="1" dirty="0">
                <a:ea typeface="ＭＳ Ｐゴシック" charset="-128"/>
              </a:rPr>
              <a:t> (increase in assets or decreases in liabilities)</a:t>
            </a:r>
          </a:p>
          <a:p>
            <a:pPr marL="1365250" lvl="2" indent="-457200">
              <a:buFontTx/>
              <a:buNone/>
              <a:defRPr/>
            </a:pPr>
            <a:endParaRPr lang="en-AU" altLang="en-US" sz="1000" dirty="0" smtClean="0">
              <a:ea typeface="ＭＳ Ｐゴシック" charset="-128"/>
            </a:endParaRPr>
          </a:p>
          <a:p>
            <a:pPr marL="1365250" lvl="2" indent="-457200">
              <a:buFontTx/>
              <a:buNone/>
              <a:defRPr/>
            </a:pPr>
            <a:endParaRPr lang="en-AU" altLang="en-US" sz="1000" dirty="0">
              <a:ea typeface="ＭＳ Ｐゴシック" charset="-128"/>
            </a:endParaRPr>
          </a:p>
          <a:p>
            <a:pPr marL="1365250" lvl="2" indent="-457200">
              <a:buFontTx/>
              <a:buNone/>
              <a:defRPr/>
            </a:pPr>
            <a:endParaRPr lang="en-AU" altLang="en-US" sz="1000" dirty="0" smtClean="0">
              <a:ea typeface="ＭＳ Ｐゴシック" charset="-128"/>
            </a:endParaRPr>
          </a:p>
          <a:p>
            <a:pPr marL="1365250" lvl="2" indent="-457200">
              <a:buFontTx/>
              <a:buNone/>
              <a:defRPr/>
            </a:pPr>
            <a:endParaRPr lang="en-AU" altLang="en-US" sz="1000" dirty="0">
              <a:ea typeface="ＭＳ Ｐゴシック" charset="-128"/>
            </a:endParaRPr>
          </a:p>
          <a:p>
            <a:pPr marL="1365250" lvl="2" indent="-457200">
              <a:buFontTx/>
              <a:buNone/>
              <a:defRPr/>
            </a:pPr>
            <a:endParaRPr lang="en-AU" altLang="en-US" sz="1000" dirty="0">
              <a:ea typeface="ＭＳ Ｐゴシック" charset="-128"/>
            </a:endParaRPr>
          </a:p>
          <a:p>
            <a:pPr marL="533400" indent="-533400">
              <a:buFont typeface="Monotype Sorts" pitchFamily="2" charset="2"/>
              <a:buNone/>
              <a:defRPr/>
            </a:pPr>
            <a:r>
              <a:rPr lang="en-AU" altLang="en-US" sz="2400" b="1" i="1" dirty="0">
                <a:ea typeface="ＭＳ Ｐゴシック" charset="-128"/>
              </a:rPr>
              <a:t>(2)</a:t>
            </a:r>
            <a:r>
              <a:rPr lang="en-AU" altLang="en-US" sz="2400" dirty="0">
                <a:ea typeface="ＭＳ Ｐゴシック" charset="-128"/>
              </a:rPr>
              <a:t>	</a:t>
            </a:r>
            <a:r>
              <a:rPr lang="en-AU" altLang="en-US" sz="2200" b="1" i="1" dirty="0">
                <a:ea typeface="ＭＳ Ｐゴシック" charset="-128"/>
              </a:rPr>
              <a:t>Resultant increase in equity</a:t>
            </a:r>
            <a:endParaRPr lang="en-AU" altLang="en-US" sz="2200" b="1" dirty="0">
              <a:ea typeface="ＭＳ Ｐゴシック" charset="-128"/>
            </a:endParaRPr>
          </a:p>
          <a:p>
            <a:pPr marL="1365250" lvl="2" indent="-457200">
              <a:buFontTx/>
              <a:buChar char="•"/>
              <a:defRPr/>
            </a:pPr>
            <a:r>
              <a:rPr lang="en-AU" altLang="en-US" sz="1800" dirty="0">
                <a:ea typeface="ＭＳ Ｐゴシック" charset="-128"/>
              </a:rPr>
              <a:t>Yes, assets (via cash) are increased (&amp; no effect on liabilities) therefore equity increases</a:t>
            </a:r>
          </a:p>
          <a:p>
            <a:pPr marL="1365250" lvl="2" indent="-457200">
              <a:buFontTx/>
              <a:buNone/>
              <a:defRPr/>
            </a:pPr>
            <a:endParaRPr lang="en-AU" altLang="en-US" sz="1000" dirty="0">
              <a:ea typeface="ＭＳ Ｐゴシック" charset="-128"/>
            </a:endParaRPr>
          </a:p>
          <a:p>
            <a:pPr marL="533400" indent="-533400">
              <a:buFont typeface="Monotype Sorts" pitchFamily="2" charset="2"/>
              <a:buNone/>
              <a:defRPr/>
            </a:pPr>
            <a:r>
              <a:rPr lang="en-AU" altLang="en-US" sz="2400" b="1" i="1" dirty="0">
                <a:ea typeface="ＭＳ Ｐゴシック" charset="-128"/>
              </a:rPr>
              <a:t>(3)</a:t>
            </a:r>
            <a:r>
              <a:rPr lang="en-AU" altLang="en-US" sz="2400" i="1" dirty="0">
                <a:solidFill>
                  <a:srgbClr val="CF0E30"/>
                </a:solidFill>
                <a:ea typeface="ＭＳ Ｐゴシック" charset="-128"/>
              </a:rPr>
              <a:t>	</a:t>
            </a:r>
            <a:r>
              <a:rPr lang="en-AU" altLang="en-US" sz="2200" b="1" i="1" dirty="0">
                <a:ea typeface="ＭＳ Ｐゴシック" charset="-128"/>
              </a:rPr>
              <a:t>Other than contributions by equity participants</a:t>
            </a:r>
          </a:p>
          <a:p>
            <a:pPr marL="1365250" lvl="2" indent="-457200">
              <a:defRPr/>
            </a:pPr>
            <a:r>
              <a:rPr lang="en-AU" altLang="en-US" sz="1800" dirty="0">
                <a:ea typeface="ＭＳ Ｐゴシック" charset="-128"/>
              </a:rPr>
              <a:t> Yes, the cash was not contributed by Mike</a:t>
            </a:r>
          </a:p>
          <a:p>
            <a:pPr marL="533400" indent="-533400">
              <a:buFont typeface="Monotype Sorts" pitchFamily="2" charset="2"/>
              <a:buNone/>
              <a:defRPr/>
            </a:pPr>
            <a:endParaRPr lang="en-AU" altLang="en-US" sz="2400" i="1" dirty="0">
              <a:ea typeface="ＭＳ Ｐゴシック" charset="-128"/>
            </a:endParaRPr>
          </a:p>
        </p:txBody>
      </p:sp>
      <p:sp>
        <p:nvSpPr>
          <p:cNvPr id="2" name="Slide Number Placeholder 1"/>
          <p:cNvSpPr>
            <a:spLocks noGrp="1"/>
          </p:cNvSpPr>
          <p:nvPr>
            <p:ph type="sldNum" sz="quarter" idx="15"/>
          </p:nvPr>
        </p:nvSpPr>
        <p:spPr/>
        <p:txBody>
          <a:bodyPr/>
          <a:lstStyle/>
          <a:p>
            <a:fld id="{EB72FBF5-2C9F-4A60-88A9-90AC2FD4BE04}" type="slidenum">
              <a:rPr lang="en-AU" smtClean="0"/>
              <a:pPr/>
              <a:t>49</a:t>
            </a:fld>
            <a:endParaRPr lang="en-AU"/>
          </a:p>
        </p:txBody>
      </p:sp>
    </p:spTree>
    <p:extLst>
      <p:ext uri="{BB962C8B-B14F-4D97-AF65-F5344CB8AC3E}">
        <p14:creationId xmlns:p14="http://schemas.microsoft.com/office/powerpoint/2010/main" val="1189627184"/>
      </p:ext>
    </p:extLst>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632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6322">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6322">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6322">
                                            <p:txEl>
                                              <p:pRg st="11" end="1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632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2147" name="Rectangle 3"/>
          <p:cNvSpPr>
            <a:spLocks noGrp="1" noChangeArrowheads="1"/>
          </p:cNvSpPr>
          <p:nvPr>
            <p:ph type="body" idx="4294967295"/>
          </p:nvPr>
        </p:nvSpPr>
        <p:spPr>
          <a:xfrm>
            <a:off x="395536" y="1125562"/>
            <a:ext cx="8280920" cy="5111750"/>
          </a:xfrm>
          <a:prstGeom prst="rect">
            <a:avLst/>
          </a:prstGeom>
        </p:spPr>
        <p:txBody>
          <a:bodyPr/>
          <a:lstStyle/>
          <a:p>
            <a:pPr>
              <a:lnSpc>
                <a:spcPct val="80000"/>
              </a:lnSpc>
              <a:tabLst>
                <a:tab pos="266700" algn="l"/>
              </a:tabLst>
            </a:pPr>
            <a:r>
              <a:rPr lang="en-AU" altLang="en-US" sz="2200" b="1" dirty="0">
                <a:ea typeface="ＭＳ Ｐゴシック" panose="020B0600070205080204" pitchFamily="34" charset="-128"/>
              </a:rPr>
              <a:t>Recognition Criteria</a:t>
            </a:r>
          </a:p>
          <a:p>
            <a:pPr>
              <a:lnSpc>
                <a:spcPct val="80000"/>
              </a:lnSpc>
              <a:buFont typeface="Monotype Sorts" pitchFamily="2" charset="2"/>
              <a:buNone/>
              <a:tabLst>
                <a:tab pos="266700" algn="l"/>
              </a:tabLst>
            </a:pPr>
            <a:endParaRPr lang="en-AU" altLang="en-US" sz="2200" dirty="0">
              <a:ea typeface="ＭＳ Ｐゴシック" panose="020B0600070205080204" pitchFamily="34" charset="-128"/>
            </a:endParaRPr>
          </a:p>
          <a:p>
            <a:pPr marL="0" lvl="1" indent="0">
              <a:lnSpc>
                <a:spcPct val="80000"/>
              </a:lnSpc>
              <a:tabLst>
                <a:tab pos="266700" algn="l"/>
              </a:tabLst>
            </a:pPr>
            <a:r>
              <a:rPr lang="en-AU" altLang="en-US" sz="2200" b="1" i="1" dirty="0">
                <a:ea typeface="ＭＳ Ｐゴシック" panose="020B0600070205080204" pitchFamily="34" charset="-128"/>
              </a:rPr>
              <a:t> Probable occurrence</a:t>
            </a:r>
          </a:p>
          <a:p>
            <a:pPr marL="0" lvl="1" indent="0">
              <a:lnSpc>
                <a:spcPct val="80000"/>
              </a:lnSpc>
              <a:buNone/>
              <a:tabLst>
                <a:tab pos="266700" algn="l"/>
              </a:tabLst>
            </a:pPr>
            <a:r>
              <a:rPr lang="en-AU" altLang="en-US" sz="2200" b="1" i="1" dirty="0">
                <a:ea typeface="ＭＳ Ｐゴシック" panose="020B0600070205080204" pitchFamily="34" charset="-128"/>
              </a:rPr>
              <a:t>  </a:t>
            </a:r>
          </a:p>
          <a:p>
            <a:pPr marL="903288" lvl="1" indent="-342900">
              <a:lnSpc>
                <a:spcPct val="80000"/>
              </a:lnSpc>
              <a:tabLst>
                <a:tab pos="266700" algn="l"/>
              </a:tabLst>
            </a:pPr>
            <a:r>
              <a:rPr lang="en-AU" altLang="en-US" sz="1800" dirty="0">
                <a:ea typeface="ＭＳ Ｐゴシック" panose="020B0600070205080204" pitchFamily="34" charset="-128"/>
              </a:rPr>
              <a:t>Yes, Mike has provided the service and has already received the cash</a:t>
            </a:r>
          </a:p>
          <a:p>
            <a:pPr marL="1260475" lvl="2" indent="-342900">
              <a:lnSpc>
                <a:spcPct val="80000"/>
              </a:lnSpc>
              <a:buFont typeface="Monotype Sorts" pitchFamily="2" charset="2"/>
              <a:buNone/>
              <a:tabLst>
                <a:tab pos="266700" algn="l"/>
              </a:tabLst>
            </a:pPr>
            <a:endParaRPr lang="en-AU" altLang="en-US" sz="2200" dirty="0">
              <a:ea typeface="ＭＳ Ｐゴシック" panose="020B0600070205080204" pitchFamily="34" charset="-128"/>
            </a:endParaRPr>
          </a:p>
          <a:p>
            <a:pPr marL="0" lvl="1" indent="0">
              <a:lnSpc>
                <a:spcPct val="80000"/>
              </a:lnSpc>
              <a:tabLst>
                <a:tab pos="266700" algn="l"/>
              </a:tabLst>
            </a:pPr>
            <a:r>
              <a:rPr lang="en-AU" altLang="en-US" sz="2200" b="1" i="1" dirty="0">
                <a:ea typeface="ＭＳ Ｐゴシック" panose="020B0600070205080204" pitchFamily="34" charset="-128"/>
              </a:rPr>
              <a:t> Reliable Measurement  </a:t>
            </a:r>
          </a:p>
          <a:p>
            <a:pPr marL="0" lvl="1" indent="0">
              <a:lnSpc>
                <a:spcPct val="80000"/>
              </a:lnSpc>
              <a:tabLst>
                <a:tab pos="266700" algn="l"/>
              </a:tabLst>
            </a:pPr>
            <a:endParaRPr lang="en-AU" altLang="en-US" sz="2200" b="1" i="1" dirty="0">
              <a:ea typeface="ＭＳ Ｐゴシック" panose="020B0600070205080204" pitchFamily="34" charset="-128"/>
            </a:endParaRPr>
          </a:p>
          <a:p>
            <a:pPr marL="903288" lvl="1" indent="-342900">
              <a:lnSpc>
                <a:spcPct val="80000"/>
              </a:lnSpc>
              <a:tabLst>
                <a:tab pos="266700" algn="l"/>
              </a:tabLst>
            </a:pPr>
            <a:r>
              <a:rPr lang="en-AU" altLang="en-US" sz="1800" dirty="0">
                <a:ea typeface="ＭＳ Ｐゴシック" panose="020B0600070205080204" pitchFamily="34" charset="-128"/>
              </a:rPr>
              <a:t>Yes, the taxi would have a trip meter device that can accurately charge customers and provide an invoice. In this instance, $10</a:t>
            </a:r>
          </a:p>
          <a:p>
            <a:pPr marL="1260475" lvl="2" indent="-342900">
              <a:lnSpc>
                <a:spcPct val="80000"/>
              </a:lnSpc>
              <a:tabLst>
                <a:tab pos="266700" algn="l"/>
              </a:tabLst>
            </a:pPr>
            <a:endParaRPr lang="en-AU" altLang="en-US" sz="2200" b="1" dirty="0">
              <a:ea typeface="ＭＳ Ｐゴシック" panose="020B0600070205080204" pitchFamily="34" charset="-128"/>
            </a:endParaRPr>
          </a:p>
          <a:p>
            <a:pPr>
              <a:lnSpc>
                <a:spcPct val="80000"/>
              </a:lnSpc>
              <a:tabLst>
                <a:tab pos="266700" algn="l"/>
              </a:tabLst>
            </a:pPr>
            <a:r>
              <a:rPr lang="en-AU" altLang="en-US" sz="2200" dirty="0">
                <a:ea typeface="ＭＳ Ｐゴシック" panose="020B0600070205080204" pitchFamily="34" charset="-128"/>
              </a:rPr>
              <a:t>Conclusion</a:t>
            </a:r>
          </a:p>
          <a:p>
            <a:pPr marL="1260475" lvl="2" indent="-342900">
              <a:lnSpc>
                <a:spcPct val="80000"/>
              </a:lnSpc>
              <a:buFont typeface="Arial" panose="020B0604020202020204" pitchFamily="34" charset="0"/>
              <a:buChar char="•"/>
              <a:tabLst>
                <a:tab pos="266700" algn="l"/>
              </a:tabLst>
            </a:pPr>
            <a:r>
              <a:rPr lang="en-AU" altLang="en-US" sz="1800" dirty="0">
                <a:ea typeface="ＭＳ Ｐゴシック" panose="020B0600070205080204" pitchFamily="34" charset="-128"/>
              </a:rPr>
              <a:t>As the taxi fare meets the income definition and recognition criteria of the Conceptual Framework, Mike’s Inner City Cab Service would recognise it as income</a:t>
            </a:r>
          </a:p>
          <a:p>
            <a:pPr lvl="3">
              <a:lnSpc>
                <a:spcPct val="80000"/>
              </a:lnSpc>
              <a:buFontTx/>
              <a:buNone/>
              <a:tabLst>
                <a:tab pos="266700" algn="l"/>
              </a:tabLst>
            </a:pPr>
            <a:r>
              <a:rPr lang="en-AU" altLang="en-US" sz="1800" b="1" i="1" dirty="0">
                <a:solidFill>
                  <a:srgbClr val="CF0E30"/>
                </a:solidFill>
                <a:ea typeface="ＭＳ Ｐゴシック" panose="020B0600070205080204" pitchFamily="34" charset="-128"/>
              </a:rPr>
              <a:t>				</a:t>
            </a:r>
            <a:endParaRPr lang="en-AU" altLang="en-US" sz="2400" b="1" i="1" dirty="0">
              <a:solidFill>
                <a:srgbClr val="CF0E30"/>
              </a:solidFill>
              <a:ea typeface="ＭＳ Ｐゴシック" panose="020B0600070205080204" pitchFamily="34" charset="-128"/>
            </a:endParaRPr>
          </a:p>
        </p:txBody>
      </p:sp>
      <p:sp>
        <p:nvSpPr>
          <p:cNvPr id="2" name="Slide Number Placeholder 1"/>
          <p:cNvSpPr>
            <a:spLocks noGrp="1"/>
          </p:cNvSpPr>
          <p:nvPr>
            <p:ph type="sldNum" sz="quarter" idx="15"/>
          </p:nvPr>
        </p:nvSpPr>
        <p:spPr/>
        <p:txBody>
          <a:bodyPr/>
          <a:lstStyle/>
          <a:p>
            <a:fld id="{EB72FBF5-2C9F-4A60-88A9-90AC2FD4BE04}" type="slidenum">
              <a:rPr lang="en-AU" smtClean="0"/>
              <a:pPr/>
              <a:t>50</a:t>
            </a:fld>
            <a:endParaRPr lang="en-AU"/>
          </a:p>
        </p:txBody>
      </p:sp>
    </p:spTree>
    <p:extLst>
      <p:ext uri="{BB962C8B-B14F-4D97-AF65-F5344CB8AC3E}">
        <p14:creationId xmlns:p14="http://schemas.microsoft.com/office/powerpoint/2010/main" val="468805540"/>
      </p:ext>
    </p:extLst>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62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214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214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214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2147">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2147">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214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46856" y="908720"/>
            <a:ext cx="8229600" cy="811213"/>
          </a:xfrm>
        </p:spPr>
        <p:txBody>
          <a:bodyPr/>
          <a:lstStyle/>
          <a:p>
            <a:pPr indent="0" algn="ctr"/>
            <a:r>
              <a:rPr lang="en-AU" altLang="en-US" sz="3600" dirty="0">
                <a:ea typeface="ＭＳ Ｐゴシック" panose="020B0600070205080204" pitchFamily="34" charset="-128"/>
              </a:rPr>
              <a:t>5. Expenses</a:t>
            </a:r>
          </a:p>
        </p:txBody>
      </p:sp>
      <p:sp>
        <p:nvSpPr>
          <p:cNvPr id="40963" name="Rectangle 3"/>
          <p:cNvSpPr>
            <a:spLocks noGrp="1" noChangeArrowheads="1"/>
          </p:cNvSpPr>
          <p:nvPr>
            <p:ph idx="4294967295"/>
          </p:nvPr>
        </p:nvSpPr>
        <p:spPr>
          <a:xfrm>
            <a:off x="395536" y="1749425"/>
            <a:ext cx="8280920" cy="4765675"/>
          </a:xfrm>
          <a:prstGeom prst="rect">
            <a:avLst/>
          </a:prstGeom>
        </p:spPr>
        <p:txBody>
          <a:bodyPr/>
          <a:lstStyle/>
          <a:p>
            <a:pPr marL="0" indent="0" algn="just" eaLnBrk="1" hangingPunct="1">
              <a:buFontTx/>
              <a:buNone/>
            </a:pPr>
            <a:r>
              <a:rPr lang="en-US" altLang="en-US" sz="2200" b="1" dirty="0">
                <a:ea typeface="ＭＳ Ｐゴシック" panose="020B0600070205080204" pitchFamily="34" charset="-128"/>
              </a:rPr>
              <a:t>Definition: </a:t>
            </a:r>
          </a:p>
          <a:p>
            <a:pPr marL="0" indent="0" algn="just" eaLnBrk="1" hangingPunct="1">
              <a:buFontTx/>
              <a:buNone/>
            </a:pPr>
            <a:r>
              <a:rPr lang="ja-JP" altLang="en-US" sz="2200" kern="1200" dirty="0">
                <a:solidFill>
                  <a:srgbClr val="FF0000"/>
                </a:solidFill>
                <a:ea typeface="ＭＳ Ｐゴシック" panose="020B0600070205080204" pitchFamily="34" charset="-128"/>
                <a:cs typeface="+mj-cs"/>
              </a:rPr>
              <a:t>“</a:t>
            </a:r>
            <a:r>
              <a:rPr lang="en-US" altLang="ja-JP" sz="2200" kern="1200" dirty="0">
                <a:solidFill>
                  <a:srgbClr val="FF0000"/>
                </a:solidFill>
                <a:ea typeface="ＭＳ Ｐゴシック" panose="020B0600070205080204" pitchFamily="34" charset="-128"/>
                <a:cs typeface="+mj-cs"/>
              </a:rPr>
              <a:t>…decreases in economic benefits during the accounting period in the form of outflows or depletions of assets or incurrences of liabilities that result in decreases in equity, other than those relating to distributions to equity participants</a:t>
            </a:r>
            <a:r>
              <a:rPr lang="ja-JP" altLang="en-US" sz="2200" kern="1200" dirty="0">
                <a:solidFill>
                  <a:srgbClr val="FF0000"/>
                </a:solidFill>
                <a:ea typeface="ＭＳ Ｐゴシック" panose="020B0600070205080204" pitchFamily="34" charset="-128"/>
                <a:cs typeface="+mj-cs"/>
              </a:rPr>
              <a:t>”</a:t>
            </a:r>
            <a:endParaRPr lang="en-US" altLang="ja-JP" sz="2200" kern="1200" dirty="0">
              <a:solidFill>
                <a:srgbClr val="FF0000"/>
              </a:solidFill>
              <a:ea typeface="ＭＳ Ｐゴシック" panose="020B0600070205080204" pitchFamily="34" charset="-128"/>
              <a:cs typeface="+mj-cs"/>
            </a:endParaRPr>
          </a:p>
          <a:p>
            <a:pPr algn="just" eaLnBrk="1" hangingPunct="1">
              <a:lnSpc>
                <a:spcPct val="90000"/>
              </a:lnSpc>
              <a:buFontTx/>
              <a:buNone/>
            </a:pPr>
            <a:endParaRPr lang="en-AU" altLang="en-US" sz="2200" b="0" i="1" dirty="0">
              <a:solidFill>
                <a:srgbClr val="FF0000"/>
              </a:solidFill>
              <a:ea typeface="ＭＳ Ｐゴシック" panose="020B0600070205080204" pitchFamily="34" charset="-128"/>
            </a:endParaRPr>
          </a:p>
          <a:p>
            <a:pPr marL="0" indent="0" algn="just" eaLnBrk="1" hangingPunct="1">
              <a:lnSpc>
                <a:spcPct val="90000"/>
              </a:lnSpc>
              <a:buFontTx/>
              <a:buNone/>
            </a:pPr>
            <a:r>
              <a:rPr lang="en-AU" altLang="en-US" sz="2200" b="1" i="1" dirty="0">
                <a:ea typeface="ＭＳ Ｐゴシック" panose="020B0600070205080204" pitchFamily="34" charset="-128"/>
              </a:rPr>
              <a:t>Essential characteristics:</a:t>
            </a:r>
          </a:p>
          <a:p>
            <a:pPr marL="1077913" lvl="1" indent="-457200" eaLnBrk="1" hangingPunct="1">
              <a:lnSpc>
                <a:spcPct val="90000"/>
              </a:lnSpc>
              <a:spcAft>
                <a:spcPts val="600"/>
              </a:spcAft>
              <a:buFont typeface="+mj-lt"/>
              <a:buAutoNum type="arabicPeriod"/>
            </a:pPr>
            <a:r>
              <a:rPr lang="en-AU" altLang="en-US" sz="2200" dirty="0">
                <a:ea typeface="ＭＳ Ｐゴシック" panose="020B0600070205080204" pitchFamily="34" charset="-128"/>
              </a:rPr>
              <a:t>An outflow of economic benefits (decrease in asset or increase in liability)</a:t>
            </a:r>
          </a:p>
          <a:p>
            <a:pPr marL="1077913" lvl="1" indent="-457200" eaLnBrk="1" hangingPunct="1">
              <a:lnSpc>
                <a:spcPct val="90000"/>
              </a:lnSpc>
              <a:spcAft>
                <a:spcPts val="600"/>
              </a:spcAft>
              <a:buFont typeface="+mj-lt"/>
              <a:buAutoNum type="arabicPeriod"/>
            </a:pPr>
            <a:r>
              <a:rPr lang="en-AU" altLang="en-US" sz="2200" dirty="0">
                <a:ea typeface="ＭＳ Ｐゴシック" panose="020B0600070205080204" pitchFamily="34" charset="-128"/>
              </a:rPr>
              <a:t>Result in a decrease in equity, but</a:t>
            </a:r>
          </a:p>
          <a:p>
            <a:pPr marL="1077913" lvl="1" indent="-457200" eaLnBrk="1" hangingPunct="1">
              <a:lnSpc>
                <a:spcPct val="90000"/>
              </a:lnSpc>
              <a:spcAft>
                <a:spcPts val="600"/>
              </a:spcAft>
              <a:buFont typeface="+mj-lt"/>
              <a:buAutoNum type="arabicPeriod"/>
            </a:pPr>
            <a:r>
              <a:rPr lang="en-AU" altLang="en-US" sz="2200" dirty="0">
                <a:ea typeface="ＭＳ Ｐゴシック" panose="020B0600070205080204" pitchFamily="34" charset="-128"/>
              </a:rPr>
              <a:t>Excludes distributions to owners</a:t>
            </a:r>
          </a:p>
          <a:p>
            <a:pPr marL="1077913" lvl="1" indent="-457200" eaLnBrk="1" hangingPunct="1">
              <a:lnSpc>
                <a:spcPct val="90000"/>
              </a:lnSpc>
              <a:buFont typeface="Wingdings" panose="05000000000000000000" pitchFamily="2" charset="2"/>
              <a:buChar char="Ø"/>
            </a:pPr>
            <a:endParaRPr lang="en-AU" altLang="en-US" sz="2400" dirty="0">
              <a:ea typeface="ＭＳ Ｐゴシック" panose="020B0600070205080204" pitchFamily="34" charset="-128"/>
            </a:endParaRPr>
          </a:p>
          <a:p>
            <a:pPr marL="1077913" lvl="1" indent="-457200" eaLnBrk="1" hangingPunct="1">
              <a:lnSpc>
                <a:spcPct val="90000"/>
              </a:lnSpc>
              <a:buFont typeface="Wingdings" panose="05000000000000000000" pitchFamily="2" charset="2"/>
              <a:buChar char="Ø"/>
            </a:pPr>
            <a:endParaRPr lang="en-AU" altLang="en-US" sz="2400" dirty="0">
              <a:ea typeface="ＭＳ Ｐゴシック" panose="020B0600070205080204" pitchFamily="34" charset="-128"/>
            </a:endParaRPr>
          </a:p>
          <a:p>
            <a:pPr algn="just" eaLnBrk="1" hangingPunct="1">
              <a:buFontTx/>
              <a:buNone/>
            </a:pPr>
            <a:endParaRPr lang="en-AU" altLang="en-US" sz="2400" b="0" dirty="0">
              <a:solidFill>
                <a:srgbClr val="FF0000"/>
              </a:solidFill>
              <a:ea typeface="ＭＳ Ｐゴシック" panose="020B0600070205080204" pitchFamily="34" charset="-128"/>
            </a:endParaRPr>
          </a:p>
        </p:txBody>
      </p:sp>
      <p:sp>
        <p:nvSpPr>
          <p:cNvPr id="2" name="Slide Number Placeholder 1"/>
          <p:cNvSpPr>
            <a:spLocks noGrp="1"/>
          </p:cNvSpPr>
          <p:nvPr>
            <p:ph type="sldNum" sz="quarter" idx="15"/>
          </p:nvPr>
        </p:nvSpPr>
        <p:spPr/>
        <p:txBody>
          <a:bodyPr/>
          <a:lstStyle/>
          <a:p>
            <a:fld id="{EB72FBF5-2C9F-4A60-88A9-90AC2FD4BE04}" type="slidenum">
              <a:rPr lang="en-AU" smtClean="0"/>
              <a:pPr/>
              <a:t>51</a:t>
            </a:fld>
            <a:endParaRPr lang="en-AU"/>
          </a:p>
        </p:txBody>
      </p:sp>
      <p:sp>
        <p:nvSpPr>
          <p:cNvPr id="5" name="TextBox 4">
            <a:extLst>
              <a:ext uri="{FF2B5EF4-FFF2-40B4-BE49-F238E27FC236}">
                <a16:creationId xmlns="" xmlns:a16="http://schemas.microsoft.com/office/drawing/2014/main" id="{C8003AED-C199-4ED9-8F8B-9A8A7DEA0BB5}"/>
              </a:ext>
            </a:extLst>
          </p:cNvPr>
          <p:cNvSpPr txBox="1"/>
          <p:nvPr/>
        </p:nvSpPr>
        <p:spPr>
          <a:xfrm>
            <a:off x="1907704" y="6021288"/>
            <a:ext cx="6696744" cy="738664"/>
          </a:xfrm>
          <a:prstGeom prst="rect">
            <a:avLst/>
          </a:prstGeom>
          <a:noFill/>
        </p:spPr>
        <p:txBody>
          <a:bodyPr wrap="square" rtlCol="0">
            <a:spAutoFit/>
          </a:bodyPr>
          <a:lstStyle/>
          <a:p>
            <a:r>
              <a:rPr lang="en-AU" dirty="0"/>
              <a:t>For non accounting students </a:t>
            </a:r>
          </a:p>
          <a:p>
            <a:r>
              <a:rPr lang="en-AU" dirty="0"/>
              <a:t>	</a:t>
            </a:r>
          </a:p>
          <a:p>
            <a:r>
              <a:rPr lang="en-AU" dirty="0"/>
              <a:t>		action that makes us 	</a:t>
            </a:r>
            <a:r>
              <a:rPr lang="en-AU" dirty="0">
                <a:solidFill>
                  <a:srgbClr val="FF0000"/>
                </a:solidFill>
              </a:rPr>
              <a:t>WORSE OFF</a:t>
            </a:r>
          </a:p>
        </p:txBody>
      </p:sp>
    </p:spTree>
    <p:extLst>
      <p:ext uri="{BB962C8B-B14F-4D97-AF65-F5344CB8AC3E}">
        <p14:creationId xmlns:p14="http://schemas.microsoft.com/office/powerpoint/2010/main" val="1690704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anim calcmode="lin" valueType="num">
                                      <p:cBhvr additive="base">
                                        <p:cTn id="7" dur="500" fill="hold"/>
                                        <p:tgtEl>
                                          <p:spTgt spid="409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6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0963">
                                            <p:txEl>
                                              <p:pRg st="1" end="1"/>
                                            </p:txEl>
                                          </p:spTgt>
                                        </p:tgtEl>
                                        <p:attrNameLst>
                                          <p:attrName>style.visibility</p:attrName>
                                        </p:attrNameLst>
                                      </p:cBhvr>
                                      <p:to>
                                        <p:strVal val="visible"/>
                                      </p:to>
                                    </p:set>
                                    <p:anim calcmode="lin" valueType="num">
                                      <p:cBhvr additive="base">
                                        <p:cTn id="11" dur="500" fill="hold"/>
                                        <p:tgtEl>
                                          <p:spTgt spid="4096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09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0963">
                                            <p:txEl>
                                              <p:pRg st="3" end="3"/>
                                            </p:txEl>
                                          </p:spTgt>
                                        </p:tgtEl>
                                        <p:attrNameLst>
                                          <p:attrName>style.visibility</p:attrName>
                                        </p:attrNameLst>
                                      </p:cBhvr>
                                      <p:to>
                                        <p:strVal val="visible"/>
                                      </p:to>
                                    </p:set>
                                    <p:anim calcmode="lin" valueType="num">
                                      <p:cBhvr additive="base">
                                        <p:cTn id="17" dur="500" fill="hold"/>
                                        <p:tgtEl>
                                          <p:spTgt spid="4096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096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40963">
                                            <p:txEl>
                                              <p:pRg st="4" end="4"/>
                                            </p:txEl>
                                          </p:spTgt>
                                        </p:tgtEl>
                                        <p:attrNameLst>
                                          <p:attrName>style.visibility</p:attrName>
                                        </p:attrNameLst>
                                      </p:cBhvr>
                                      <p:to>
                                        <p:strVal val="visible"/>
                                      </p:to>
                                    </p:set>
                                    <p:anim calcmode="lin" valueType="num">
                                      <p:cBhvr additive="base">
                                        <p:cTn id="23" dur="500" fill="hold"/>
                                        <p:tgtEl>
                                          <p:spTgt spid="4096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096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40963">
                                            <p:txEl>
                                              <p:pRg st="5" end="5"/>
                                            </p:txEl>
                                          </p:spTgt>
                                        </p:tgtEl>
                                        <p:attrNameLst>
                                          <p:attrName>style.visibility</p:attrName>
                                        </p:attrNameLst>
                                      </p:cBhvr>
                                      <p:to>
                                        <p:strVal val="visible"/>
                                      </p:to>
                                    </p:set>
                                    <p:anim calcmode="lin" valueType="num">
                                      <p:cBhvr additive="base">
                                        <p:cTn id="29" dur="500" fill="hold"/>
                                        <p:tgtEl>
                                          <p:spTgt spid="4096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096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40963">
                                            <p:txEl>
                                              <p:pRg st="6" end="6"/>
                                            </p:txEl>
                                          </p:spTgt>
                                        </p:tgtEl>
                                        <p:attrNameLst>
                                          <p:attrName>style.visibility</p:attrName>
                                        </p:attrNameLst>
                                      </p:cBhvr>
                                      <p:to>
                                        <p:strVal val="visible"/>
                                      </p:to>
                                    </p:set>
                                    <p:anim calcmode="lin" valueType="num">
                                      <p:cBhvr additive="base">
                                        <p:cTn id="35" dur="500" fill="hold"/>
                                        <p:tgtEl>
                                          <p:spTgt spid="4096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096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5">
                                            <p:txEl>
                                              <p:pRg st="0" end="0"/>
                                            </p:txEl>
                                          </p:spTgt>
                                        </p:tgtEl>
                                        <p:attrNameLst>
                                          <p:attrName>style.visibility</p:attrName>
                                        </p:attrNameLst>
                                      </p:cBhvr>
                                      <p:to>
                                        <p:strVal val="visible"/>
                                      </p:to>
                                    </p:set>
                                    <p:anim calcmode="lin" valueType="num">
                                      <p:cBhvr additive="base">
                                        <p:cTn id="4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5">
                                            <p:txEl>
                                              <p:pRg st="2" end="2"/>
                                            </p:txEl>
                                          </p:spTgt>
                                        </p:tgtEl>
                                        <p:attrNameLst>
                                          <p:attrName>style.visibility</p:attrName>
                                        </p:attrNameLst>
                                      </p:cBhvr>
                                      <p:to>
                                        <p:strVal val="visible"/>
                                      </p:to>
                                    </p:set>
                                    <p:anim calcmode="lin" valueType="num">
                                      <p:cBhvr additive="base">
                                        <p:cTn id="4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46856" y="908720"/>
            <a:ext cx="8229600" cy="1230313"/>
          </a:xfrm>
        </p:spPr>
        <p:txBody>
          <a:bodyPr/>
          <a:lstStyle/>
          <a:p>
            <a:pPr algn="ctr"/>
            <a:r>
              <a:rPr lang="en-AU" altLang="en-US" sz="3600" dirty="0">
                <a:ea typeface="ＭＳ Ｐゴシック" panose="020B0600070205080204" pitchFamily="34" charset="-128"/>
              </a:rPr>
              <a:t>Definition Criteria for Expenses</a:t>
            </a:r>
          </a:p>
        </p:txBody>
      </p:sp>
      <p:sp>
        <p:nvSpPr>
          <p:cNvPr id="58370" name="Rectangle 3"/>
          <p:cNvSpPr>
            <a:spLocks noGrp="1" noChangeArrowheads="1"/>
          </p:cNvSpPr>
          <p:nvPr>
            <p:ph type="body" idx="4294967295"/>
          </p:nvPr>
        </p:nvSpPr>
        <p:spPr>
          <a:xfrm>
            <a:off x="395536" y="1916832"/>
            <a:ext cx="8573517" cy="4400550"/>
          </a:xfrm>
          <a:prstGeom prst="rect">
            <a:avLst/>
          </a:prstGeom>
        </p:spPr>
        <p:txBody>
          <a:bodyPr/>
          <a:lstStyle/>
          <a:p>
            <a:pPr>
              <a:lnSpc>
                <a:spcPct val="90000"/>
              </a:lnSpc>
              <a:buFont typeface="Monotype Sorts" pitchFamily="2" charset="2"/>
              <a:buAutoNum type="arabicParenBoth"/>
            </a:pPr>
            <a:r>
              <a:rPr lang="en-AU" altLang="en-US" sz="2200" b="1" i="1" dirty="0">
                <a:ea typeface="ＭＳ Ｐゴシック" panose="020B0600070205080204" pitchFamily="34" charset="-128"/>
              </a:rPr>
              <a:t> Outflows </a:t>
            </a:r>
            <a:r>
              <a:rPr lang="en-AU" altLang="en-US" sz="2200" i="1" dirty="0">
                <a:ea typeface="ＭＳ Ｐゴシック" panose="020B0600070205080204" pitchFamily="34" charset="-128"/>
              </a:rPr>
              <a:t>(decrease in assets or increase in liabilities) </a:t>
            </a:r>
          </a:p>
          <a:p>
            <a:pPr lvl="2">
              <a:lnSpc>
                <a:spcPct val="90000"/>
              </a:lnSpc>
              <a:buFontTx/>
              <a:buChar char="•"/>
            </a:pPr>
            <a:r>
              <a:rPr lang="en-AU" altLang="en-US" sz="1800" dirty="0">
                <a:ea typeface="ＭＳ Ｐゴシック" panose="020B0600070205080204" pitchFamily="34" charset="-128"/>
              </a:rPr>
              <a:t>Salaries paid or owed </a:t>
            </a:r>
          </a:p>
          <a:p>
            <a:pPr lvl="2">
              <a:lnSpc>
                <a:spcPct val="90000"/>
              </a:lnSpc>
              <a:buFontTx/>
              <a:buNone/>
            </a:pPr>
            <a:endParaRPr lang="en-AU" altLang="en-US" sz="2200" dirty="0">
              <a:ea typeface="ＭＳ Ｐゴシック" panose="020B0600070205080204" pitchFamily="34" charset="-128"/>
            </a:endParaRPr>
          </a:p>
          <a:p>
            <a:pPr>
              <a:lnSpc>
                <a:spcPct val="90000"/>
              </a:lnSpc>
              <a:buFont typeface="Monotype Sorts" pitchFamily="2" charset="2"/>
              <a:buAutoNum type="arabicParenBoth"/>
            </a:pPr>
            <a:r>
              <a:rPr lang="en-AU" altLang="en-US" sz="2200" b="1" i="1" dirty="0">
                <a:ea typeface="ＭＳ Ｐゴシック" panose="020B0600070205080204" pitchFamily="34" charset="-128"/>
              </a:rPr>
              <a:t> Resultant decrease in equity</a:t>
            </a:r>
            <a:endParaRPr lang="en-AU" altLang="en-US" sz="2200" b="1" dirty="0">
              <a:ea typeface="ＭＳ Ｐゴシック" panose="020B0600070205080204" pitchFamily="34" charset="-128"/>
            </a:endParaRPr>
          </a:p>
          <a:p>
            <a:pPr lvl="2">
              <a:lnSpc>
                <a:spcPct val="90000"/>
              </a:lnSpc>
              <a:buFontTx/>
              <a:buChar char="•"/>
            </a:pPr>
            <a:r>
              <a:rPr lang="en-AU" altLang="en-US" sz="1800" dirty="0">
                <a:ea typeface="ＭＳ Ｐゴシック" panose="020B0600070205080204" pitchFamily="34" charset="-128"/>
              </a:rPr>
              <a:t>Reduction in net worth</a:t>
            </a:r>
          </a:p>
          <a:p>
            <a:pPr lvl="2">
              <a:lnSpc>
                <a:spcPct val="90000"/>
              </a:lnSpc>
              <a:buFontTx/>
              <a:buNone/>
            </a:pPr>
            <a:endParaRPr lang="en-AU" altLang="en-US" sz="2200" b="1" dirty="0">
              <a:ea typeface="ＭＳ Ｐゴシック" panose="020B0600070205080204" pitchFamily="34" charset="-128"/>
            </a:endParaRPr>
          </a:p>
          <a:p>
            <a:pPr>
              <a:lnSpc>
                <a:spcPct val="90000"/>
              </a:lnSpc>
              <a:buFont typeface="Monotype Sorts" pitchFamily="2" charset="2"/>
              <a:buAutoNum type="arabicParenBoth"/>
            </a:pPr>
            <a:r>
              <a:rPr lang="en-AU" altLang="en-US" sz="2200" b="1" i="1" dirty="0">
                <a:ea typeface="ＭＳ Ｐゴシック" panose="020B0600070205080204" pitchFamily="34" charset="-128"/>
              </a:rPr>
              <a:t> Other than distributions to equity participants</a:t>
            </a:r>
          </a:p>
          <a:p>
            <a:pPr lvl="2">
              <a:lnSpc>
                <a:spcPct val="90000"/>
              </a:lnSpc>
              <a:buFontTx/>
              <a:buChar char="•"/>
            </a:pPr>
            <a:r>
              <a:rPr lang="en-AU" altLang="en-US" sz="1800" dirty="0">
                <a:ea typeface="ＭＳ Ｐゴシック" panose="020B0600070205080204" pitchFamily="34" charset="-128"/>
              </a:rPr>
              <a:t>Not dividends or withdrawals (drawings) by owner</a:t>
            </a:r>
          </a:p>
        </p:txBody>
      </p:sp>
      <p:sp>
        <p:nvSpPr>
          <p:cNvPr id="2" name="Slide Number Placeholder 1"/>
          <p:cNvSpPr>
            <a:spLocks noGrp="1"/>
          </p:cNvSpPr>
          <p:nvPr>
            <p:ph type="sldNum" sz="quarter" idx="15"/>
          </p:nvPr>
        </p:nvSpPr>
        <p:spPr/>
        <p:txBody>
          <a:bodyPr/>
          <a:lstStyle/>
          <a:p>
            <a:fld id="{EB72FBF5-2C9F-4A60-88A9-90AC2FD4BE04}" type="slidenum">
              <a:rPr lang="en-AU" smtClean="0"/>
              <a:pPr/>
              <a:t>52</a:t>
            </a:fld>
            <a:endParaRPr lang="en-AU"/>
          </a:p>
        </p:txBody>
      </p:sp>
    </p:spTree>
    <p:extLst>
      <p:ext uri="{BB962C8B-B14F-4D97-AF65-F5344CB8AC3E}">
        <p14:creationId xmlns:p14="http://schemas.microsoft.com/office/powerpoint/2010/main" val="2337431732"/>
      </p:ext>
    </p:extLst>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837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8370">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8370">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8370">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8370">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837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46856" y="908720"/>
            <a:ext cx="8229600" cy="936104"/>
          </a:xfrm>
        </p:spPr>
        <p:txBody>
          <a:bodyPr/>
          <a:lstStyle/>
          <a:p>
            <a:pPr algn="ctr"/>
            <a:r>
              <a:rPr lang="en-AU" altLang="en-US" sz="3600" dirty="0">
                <a:ea typeface="ＭＳ Ｐゴシック" panose="020B0600070205080204" pitchFamily="34" charset="-128"/>
              </a:rPr>
              <a:t>Recognition Criteria for Expenses</a:t>
            </a:r>
          </a:p>
        </p:txBody>
      </p:sp>
      <p:sp>
        <p:nvSpPr>
          <p:cNvPr id="29698" name="Rectangle 3"/>
          <p:cNvSpPr>
            <a:spLocks noGrp="1" noChangeArrowheads="1"/>
          </p:cNvSpPr>
          <p:nvPr>
            <p:ph type="body" idx="4294967295"/>
          </p:nvPr>
        </p:nvSpPr>
        <p:spPr>
          <a:xfrm>
            <a:off x="395536" y="1772816"/>
            <a:ext cx="8280920" cy="4395788"/>
          </a:xfrm>
          <a:prstGeom prst="rect">
            <a:avLst/>
          </a:prstGeom>
        </p:spPr>
        <p:txBody>
          <a:bodyPr/>
          <a:lstStyle/>
          <a:p>
            <a:pPr marL="533400" indent="-533400">
              <a:lnSpc>
                <a:spcPct val="80000"/>
              </a:lnSpc>
              <a:buFont typeface="Monotype Sorts" pitchFamily="2" charset="2"/>
              <a:buNone/>
            </a:pPr>
            <a:endParaRPr lang="en-AU" altLang="en-US" sz="2400" dirty="0">
              <a:ea typeface="ＭＳ Ｐゴシック" panose="020B0600070205080204" pitchFamily="34" charset="-128"/>
            </a:endParaRPr>
          </a:p>
          <a:p>
            <a:pPr marL="533400" indent="-533400">
              <a:lnSpc>
                <a:spcPct val="80000"/>
              </a:lnSpc>
            </a:pPr>
            <a:r>
              <a:rPr lang="en-AU" altLang="en-US" sz="2200" dirty="0">
                <a:ea typeface="ＭＳ Ｐゴシック" panose="020B0600070205080204" pitchFamily="34" charset="-128"/>
              </a:rPr>
              <a:t>The essential components of the </a:t>
            </a:r>
            <a:r>
              <a:rPr lang="en-AU" altLang="en-US" sz="2200" u="sng" dirty="0">
                <a:ea typeface="ＭＳ Ｐゴシック" panose="020B0600070205080204" pitchFamily="34" charset="-128"/>
              </a:rPr>
              <a:t>recognition criteria </a:t>
            </a:r>
            <a:r>
              <a:rPr lang="en-AU" altLang="en-US" sz="2200" dirty="0">
                <a:ea typeface="ＭＳ Ｐゴシック" panose="020B0600070205080204" pitchFamily="34" charset="-128"/>
              </a:rPr>
              <a:t>are:</a:t>
            </a:r>
          </a:p>
          <a:p>
            <a:pPr marL="533400" indent="-533400">
              <a:lnSpc>
                <a:spcPct val="80000"/>
              </a:lnSpc>
              <a:buFont typeface="Monotype Sorts" pitchFamily="2" charset="2"/>
              <a:buNone/>
            </a:pPr>
            <a:endParaRPr lang="en-AU" altLang="en-US" sz="2400" dirty="0">
              <a:ea typeface="ＭＳ Ｐゴシック" panose="020B0600070205080204" pitchFamily="34" charset="-128"/>
            </a:endParaRPr>
          </a:p>
          <a:p>
            <a:pPr marL="533400" indent="-533400">
              <a:lnSpc>
                <a:spcPct val="80000"/>
              </a:lnSpc>
              <a:buFont typeface="Monotype Sorts" pitchFamily="2" charset="2"/>
              <a:buAutoNum type="arabicParenBoth"/>
            </a:pPr>
            <a:r>
              <a:rPr lang="en-AU" altLang="en-US" sz="2200" b="1" i="1" dirty="0">
                <a:ea typeface="ＭＳ Ｐゴシック" panose="020B0600070205080204" pitchFamily="34" charset="-128"/>
              </a:rPr>
              <a:t>Probable outflow </a:t>
            </a:r>
            <a:endParaRPr lang="en-AU" altLang="en-US" sz="2200" b="1" dirty="0">
              <a:ea typeface="ＭＳ Ｐゴシック" panose="020B0600070205080204" pitchFamily="34" charset="-128"/>
            </a:endParaRPr>
          </a:p>
          <a:p>
            <a:pPr marL="1365250" lvl="2" indent="-457200">
              <a:lnSpc>
                <a:spcPct val="80000"/>
              </a:lnSpc>
              <a:buFontTx/>
              <a:buChar char="•"/>
            </a:pPr>
            <a:r>
              <a:rPr lang="en-AU" altLang="en-US" sz="1800" dirty="0">
                <a:ea typeface="ＭＳ Ｐゴシック" panose="020B0600070205080204" pitchFamily="34" charset="-128"/>
              </a:rPr>
              <a:t>More likely than not</a:t>
            </a:r>
          </a:p>
          <a:p>
            <a:pPr marL="1365250" lvl="2" indent="-457200">
              <a:lnSpc>
                <a:spcPct val="80000"/>
              </a:lnSpc>
              <a:buFontTx/>
              <a:buChar char="•"/>
            </a:pPr>
            <a:r>
              <a:rPr lang="en-AU" altLang="en-US" sz="1800" dirty="0">
                <a:ea typeface="ＭＳ Ｐゴシック" panose="020B0600070205080204" pitchFamily="34" charset="-128"/>
              </a:rPr>
              <a:t>Greater than 50% chance of occurring</a:t>
            </a:r>
          </a:p>
          <a:p>
            <a:pPr marL="1365250" lvl="2" indent="-457200">
              <a:lnSpc>
                <a:spcPct val="80000"/>
              </a:lnSpc>
              <a:buFontTx/>
              <a:buChar char="•"/>
            </a:pPr>
            <a:endParaRPr lang="en-AU" altLang="en-US" dirty="0">
              <a:ea typeface="ＭＳ Ｐゴシック" panose="020B0600070205080204" pitchFamily="34" charset="-128"/>
            </a:endParaRPr>
          </a:p>
          <a:p>
            <a:pPr marL="1365250" lvl="2" indent="-457200">
              <a:lnSpc>
                <a:spcPct val="80000"/>
              </a:lnSpc>
              <a:buFontTx/>
              <a:buChar char="•"/>
            </a:pPr>
            <a:endParaRPr lang="en-AU" altLang="en-US" dirty="0">
              <a:ea typeface="ＭＳ Ｐゴシック" panose="020B0600070205080204" pitchFamily="34" charset="-128"/>
            </a:endParaRPr>
          </a:p>
          <a:p>
            <a:pPr marL="533400" indent="-533400">
              <a:lnSpc>
                <a:spcPct val="80000"/>
              </a:lnSpc>
              <a:buFont typeface="Monotype Sorts" pitchFamily="2" charset="2"/>
              <a:buAutoNum type="arabicParenBoth"/>
            </a:pPr>
            <a:r>
              <a:rPr lang="en-AU" altLang="en-US" sz="2200" b="1" i="1" dirty="0">
                <a:ea typeface="ＭＳ Ｐゴシック" panose="020B0600070205080204" pitchFamily="34" charset="-128"/>
              </a:rPr>
              <a:t>Reliable measurement</a:t>
            </a:r>
          </a:p>
          <a:p>
            <a:pPr marL="1365250" lvl="2" indent="-457200">
              <a:lnSpc>
                <a:spcPct val="80000"/>
              </a:lnSpc>
              <a:buFontTx/>
              <a:buChar char="•"/>
            </a:pPr>
            <a:r>
              <a:rPr lang="en-AU" altLang="en-US" sz="1800" dirty="0">
                <a:ea typeface="ＭＳ Ｐゴシック" panose="020B0600070205080204" pitchFamily="34" charset="-128"/>
              </a:rPr>
              <a:t>Transaction to verify the cost</a:t>
            </a:r>
          </a:p>
          <a:p>
            <a:pPr marL="1365250" lvl="2" indent="-457200">
              <a:lnSpc>
                <a:spcPct val="80000"/>
              </a:lnSpc>
              <a:buFontTx/>
              <a:buChar char="•"/>
            </a:pPr>
            <a:r>
              <a:rPr lang="en-AU" altLang="en-US" sz="1800" dirty="0">
                <a:ea typeface="ＭＳ Ｐゴシック" panose="020B0600070205080204" pitchFamily="34" charset="-128"/>
              </a:rPr>
              <a:t>Reasonable estimate</a:t>
            </a:r>
          </a:p>
          <a:p>
            <a:pPr marL="1743075" lvl="3" indent="-381000">
              <a:lnSpc>
                <a:spcPct val="80000"/>
              </a:lnSpc>
              <a:buFontTx/>
              <a:buChar char="•"/>
            </a:pPr>
            <a:r>
              <a:rPr lang="en-AU" altLang="en-US" sz="1800" dirty="0">
                <a:ea typeface="ＭＳ Ｐゴシック" panose="020B0600070205080204" pitchFamily="34" charset="-128"/>
              </a:rPr>
              <a:t>E.g., internally generated goodwill, brand names (Coke)?</a:t>
            </a:r>
          </a:p>
        </p:txBody>
      </p:sp>
      <p:sp>
        <p:nvSpPr>
          <p:cNvPr id="2" name="Slide Number Placeholder 1"/>
          <p:cNvSpPr>
            <a:spLocks noGrp="1"/>
          </p:cNvSpPr>
          <p:nvPr>
            <p:ph type="sldNum" sz="quarter" idx="15"/>
          </p:nvPr>
        </p:nvSpPr>
        <p:spPr/>
        <p:txBody>
          <a:bodyPr/>
          <a:lstStyle/>
          <a:p>
            <a:fld id="{EB72FBF5-2C9F-4A60-88A9-90AC2FD4BE04}" type="slidenum">
              <a:rPr lang="en-AU" smtClean="0"/>
              <a:pPr/>
              <a:t>53</a:t>
            </a:fld>
            <a:endParaRPr lang="en-AU"/>
          </a:p>
        </p:txBody>
      </p:sp>
    </p:spTree>
    <p:extLst>
      <p:ext uri="{BB962C8B-B14F-4D97-AF65-F5344CB8AC3E}">
        <p14:creationId xmlns:p14="http://schemas.microsoft.com/office/powerpoint/2010/main" val="1291198449"/>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698">
                                            <p:txEl>
                                              <p:pRg st="1" end="1"/>
                                            </p:txEl>
                                          </p:spTgt>
                                        </p:tgtEl>
                                        <p:attrNameLst>
                                          <p:attrName>style.visibility</p:attrName>
                                        </p:attrNameLst>
                                      </p:cBhvr>
                                      <p:to>
                                        <p:strVal val="visible"/>
                                      </p:to>
                                    </p:set>
                                    <p:anim calcmode="lin" valueType="num">
                                      <p:cBhvr additive="base">
                                        <p:cTn id="7" dur="500" fill="hold"/>
                                        <p:tgtEl>
                                          <p:spTgt spid="2969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969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9698">
                                            <p:txEl>
                                              <p:pRg st="3" end="3"/>
                                            </p:txEl>
                                          </p:spTgt>
                                        </p:tgtEl>
                                        <p:attrNameLst>
                                          <p:attrName>style.visibility</p:attrName>
                                        </p:attrNameLst>
                                      </p:cBhvr>
                                      <p:to>
                                        <p:strVal val="visible"/>
                                      </p:to>
                                    </p:set>
                                    <p:anim calcmode="lin" valueType="num">
                                      <p:cBhvr additive="base">
                                        <p:cTn id="13" dur="500" fill="hold"/>
                                        <p:tgtEl>
                                          <p:spTgt spid="29698">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9698">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9698">
                                            <p:txEl>
                                              <p:pRg st="4" end="4"/>
                                            </p:txEl>
                                          </p:spTgt>
                                        </p:tgtEl>
                                        <p:attrNameLst>
                                          <p:attrName>style.visibility</p:attrName>
                                        </p:attrNameLst>
                                      </p:cBhvr>
                                      <p:to>
                                        <p:strVal val="visible"/>
                                      </p:to>
                                    </p:set>
                                    <p:anim calcmode="lin" valueType="num">
                                      <p:cBhvr additive="base">
                                        <p:cTn id="17" dur="500" fill="hold"/>
                                        <p:tgtEl>
                                          <p:spTgt spid="29698">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9698">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9698">
                                            <p:txEl>
                                              <p:pRg st="5" end="5"/>
                                            </p:txEl>
                                          </p:spTgt>
                                        </p:tgtEl>
                                        <p:attrNameLst>
                                          <p:attrName>style.visibility</p:attrName>
                                        </p:attrNameLst>
                                      </p:cBhvr>
                                      <p:to>
                                        <p:strVal val="visible"/>
                                      </p:to>
                                    </p:set>
                                    <p:anim calcmode="lin" valueType="num">
                                      <p:cBhvr additive="base">
                                        <p:cTn id="21" dur="500" fill="hold"/>
                                        <p:tgtEl>
                                          <p:spTgt spid="29698">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969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9698">
                                            <p:txEl>
                                              <p:pRg st="8" end="8"/>
                                            </p:txEl>
                                          </p:spTgt>
                                        </p:tgtEl>
                                        <p:attrNameLst>
                                          <p:attrName>style.visibility</p:attrName>
                                        </p:attrNameLst>
                                      </p:cBhvr>
                                      <p:to>
                                        <p:strVal val="visible"/>
                                      </p:to>
                                    </p:set>
                                    <p:anim calcmode="lin" valueType="num">
                                      <p:cBhvr additive="base">
                                        <p:cTn id="27" dur="500" fill="hold"/>
                                        <p:tgtEl>
                                          <p:spTgt spid="29698">
                                            <p:txEl>
                                              <p:pRg st="8" end="8"/>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9698">
                                            <p:txEl>
                                              <p:pRg st="8" end="8"/>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9698">
                                            <p:txEl>
                                              <p:pRg st="9" end="9"/>
                                            </p:txEl>
                                          </p:spTgt>
                                        </p:tgtEl>
                                        <p:attrNameLst>
                                          <p:attrName>style.visibility</p:attrName>
                                        </p:attrNameLst>
                                      </p:cBhvr>
                                      <p:to>
                                        <p:strVal val="visible"/>
                                      </p:to>
                                    </p:set>
                                    <p:anim calcmode="lin" valueType="num">
                                      <p:cBhvr additive="base">
                                        <p:cTn id="31" dur="500" fill="hold"/>
                                        <p:tgtEl>
                                          <p:spTgt spid="29698">
                                            <p:txEl>
                                              <p:pRg st="9" end="9"/>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9698">
                                            <p:txEl>
                                              <p:pRg st="9" end="9"/>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9698">
                                            <p:txEl>
                                              <p:pRg st="10" end="10"/>
                                            </p:txEl>
                                          </p:spTgt>
                                        </p:tgtEl>
                                        <p:attrNameLst>
                                          <p:attrName>style.visibility</p:attrName>
                                        </p:attrNameLst>
                                      </p:cBhvr>
                                      <p:to>
                                        <p:strVal val="visible"/>
                                      </p:to>
                                    </p:set>
                                    <p:anim calcmode="lin" valueType="num">
                                      <p:cBhvr additive="base">
                                        <p:cTn id="35" dur="500" fill="hold"/>
                                        <p:tgtEl>
                                          <p:spTgt spid="29698">
                                            <p:txEl>
                                              <p:pRg st="10" end="1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9698">
                                            <p:txEl>
                                              <p:pRg st="10" end="10"/>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9698">
                                            <p:txEl>
                                              <p:pRg st="11" end="11"/>
                                            </p:txEl>
                                          </p:spTgt>
                                        </p:tgtEl>
                                        <p:attrNameLst>
                                          <p:attrName>style.visibility</p:attrName>
                                        </p:attrNameLst>
                                      </p:cBhvr>
                                      <p:to>
                                        <p:strVal val="visible"/>
                                      </p:to>
                                    </p:set>
                                    <p:anim calcmode="lin" valueType="num">
                                      <p:cBhvr additive="base">
                                        <p:cTn id="39" dur="500" fill="hold"/>
                                        <p:tgtEl>
                                          <p:spTgt spid="29698">
                                            <p:txEl>
                                              <p:pRg st="11" end="11"/>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9698">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build="p"/>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67544" y="908720"/>
            <a:ext cx="8229600" cy="701675"/>
          </a:xfrm>
        </p:spPr>
        <p:txBody>
          <a:bodyPr/>
          <a:lstStyle/>
          <a:p>
            <a:pPr eaLnBrk="1" hangingPunct="1"/>
            <a:r>
              <a:rPr lang="en-AU" altLang="en-US" sz="3600" dirty="0">
                <a:ea typeface="ＭＳ Ｐゴシック" panose="020B0600070205080204" pitchFamily="34" charset="-128"/>
              </a:rPr>
              <a:t>Example- Expenses</a:t>
            </a:r>
          </a:p>
        </p:txBody>
      </p:sp>
      <p:sp>
        <p:nvSpPr>
          <p:cNvPr id="58371" name="Rectangle 3"/>
          <p:cNvSpPr>
            <a:spLocks noGrp="1" noChangeArrowheads="1"/>
          </p:cNvSpPr>
          <p:nvPr>
            <p:ph type="body" sz="half" idx="1"/>
          </p:nvPr>
        </p:nvSpPr>
        <p:spPr>
          <a:xfrm>
            <a:off x="350838" y="2022475"/>
            <a:ext cx="8183562" cy="3529013"/>
          </a:xfrm>
        </p:spPr>
        <p:txBody>
          <a:bodyPr/>
          <a:lstStyle/>
          <a:p>
            <a:pPr marL="0" indent="0" eaLnBrk="1" hangingPunct="1">
              <a:buFontTx/>
              <a:buNone/>
            </a:pPr>
            <a:r>
              <a:rPr lang="en-AU" altLang="en-US" sz="2200" kern="1200" dirty="0">
                <a:solidFill>
                  <a:srgbClr val="000000"/>
                </a:solidFill>
                <a:ea typeface="ＭＳ Ｐゴシック" panose="020B0600070205080204" pitchFamily="34" charset="-128"/>
                <a:cs typeface="+mj-cs"/>
              </a:rPr>
              <a:t>‘Mike’s Inner City Cab Service’ used $100 worth of petrol after transporting passengers.</a:t>
            </a:r>
          </a:p>
          <a:p>
            <a:pPr eaLnBrk="1" hangingPunct="1"/>
            <a:endParaRPr lang="en-AU" altLang="en-US" sz="2500" dirty="0">
              <a:ea typeface="ＭＳ Ｐゴシック" panose="020B0600070205080204" pitchFamily="34" charset="-128"/>
            </a:endParaRPr>
          </a:p>
          <a:p>
            <a:pPr eaLnBrk="1" hangingPunct="1">
              <a:buFontTx/>
              <a:buNone/>
            </a:pPr>
            <a:r>
              <a:rPr lang="en-AU" altLang="en-US" sz="2500" dirty="0">
                <a:ea typeface="ＭＳ Ｐゴシック" panose="020B0600070205080204" pitchFamily="34" charset="-128"/>
              </a:rPr>
              <a:t>	</a:t>
            </a:r>
          </a:p>
          <a:p>
            <a:pPr marL="0" indent="0" eaLnBrk="1" hangingPunct="1">
              <a:buFontTx/>
              <a:buNone/>
            </a:pPr>
            <a:r>
              <a:rPr lang="en-AU" altLang="en-US" sz="2200" dirty="0">
                <a:ea typeface="ＭＳ Ｐゴシック" panose="020B0600070205080204" pitchFamily="34" charset="-128"/>
              </a:rPr>
              <a:t>Does the use of the petrol meet the definition and recognition of an expense?</a:t>
            </a:r>
          </a:p>
          <a:p>
            <a:pPr eaLnBrk="1" hangingPunct="1"/>
            <a:endParaRPr lang="en-AU" altLang="en-US" sz="2500" dirty="0">
              <a:ea typeface="ＭＳ Ｐゴシック" panose="020B0600070205080204" pitchFamily="34" charset="-128"/>
            </a:endParaRPr>
          </a:p>
        </p:txBody>
      </p:sp>
      <p:pic>
        <p:nvPicPr>
          <p:cNvPr id="5837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8264" y="2636912"/>
            <a:ext cx="1444625" cy="914400"/>
          </a:xfrm>
          <a:prstGeom prst="rect">
            <a:avLst/>
          </a:prstGeom>
          <a:noFill/>
          <a:ln w="19050">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33095069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8371">
                                            <p:txEl>
                                              <p:pRg st="3" end="3"/>
                                            </p:txEl>
                                          </p:spTgt>
                                        </p:tgtEl>
                                        <p:attrNameLst>
                                          <p:attrName>style.visibility</p:attrName>
                                        </p:attrNameLst>
                                      </p:cBhvr>
                                      <p:to>
                                        <p:strVal val="visible"/>
                                      </p:to>
                                    </p:set>
                                    <p:anim calcmode="lin" valueType="num">
                                      <p:cBhvr additive="base">
                                        <p:cTn id="7" dur="500" fill="hold"/>
                                        <p:tgtEl>
                                          <p:spTgt spid="58371">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837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uiExpand="1"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type="body" idx="4294967295"/>
          </p:nvPr>
        </p:nvSpPr>
        <p:spPr>
          <a:xfrm>
            <a:off x="395536" y="1988840"/>
            <a:ext cx="8280920" cy="4400550"/>
          </a:xfrm>
          <a:prstGeom prst="rect">
            <a:avLst/>
          </a:prstGeom>
        </p:spPr>
        <p:txBody>
          <a:bodyPr/>
          <a:lstStyle/>
          <a:p>
            <a:pPr>
              <a:lnSpc>
                <a:spcPct val="90000"/>
              </a:lnSpc>
              <a:buFont typeface="Monotype Sorts" pitchFamily="2" charset="2"/>
              <a:buAutoNum type="arabicParenBoth"/>
            </a:pPr>
            <a:r>
              <a:rPr lang="en-AU" altLang="en-US" sz="2200" b="1" i="1" dirty="0">
                <a:ea typeface="ＭＳ Ｐゴシック" panose="020B0600070205080204" pitchFamily="34" charset="-128"/>
              </a:rPr>
              <a:t> Outflows </a:t>
            </a:r>
            <a:r>
              <a:rPr lang="en-AU" altLang="en-US" sz="2200" i="1" dirty="0">
                <a:ea typeface="ＭＳ Ｐゴシック" panose="020B0600070205080204" pitchFamily="34" charset="-128"/>
              </a:rPr>
              <a:t>(decrease in assets or increase in liabilities) </a:t>
            </a:r>
          </a:p>
          <a:p>
            <a:pPr lvl="2">
              <a:lnSpc>
                <a:spcPct val="90000"/>
              </a:lnSpc>
              <a:buFontTx/>
              <a:buChar char="•"/>
            </a:pPr>
            <a:r>
              <a:rPr lang="en-AU" altLang="en-US" sz="1800" dirty="0">
                <a:ea typeface="ＭＳ Ｐゴシック" panose="020B0600070205080204" pitchFamily="34" charset="-128"/>
              </a:rPr>
              <a:t>Yes, Mike used the fuel so there is a decrease in an asset (fuel)</a:t>
            </a:r>
          </a:p>
          <a:p>
            <a:pPr lvl="2">
              <a:lnSpc>
                <a:spcPct val="90000"/>
              </a:lnSpc>
              <a:buFontTx/>
              <a:buNone/>
            </a:pPr>
            <a:endParaRPr lang="en-AU" altLang="en-US" sz="2200" b="1" dirty="0">
              <a:ea typeface="ＭＳ Ｐゴシック" panose="020B0600070205080204" pitchFamily="34" charset="-128"/>
            </a:endParaRPr>
          </a:p>
          <a:p>
            <a:pPr>
              <a:lnSpc>
                <a:spcPct val="90000"/>
              </a:lnSpc>
              <a:buFont typeface="Monotype Sorts" pitchFamily="2" charset="2"/>
              <a:buAutoNum type="arabicParenBoth"/>
            </a:pPr>
            <a:r>
              <a:rPr lang="en-AU" altLang="en-US" sz="2200" b="1" i="1" dirty="0">
                <a:ea typeface="ＭＳ Ｐゴシック" panose="020B0600070205080204" pitchFamily="34" charset="-128"/>
              </a:rPr>
              <a:t> Resultant decrease in equity</a:t>
            </a:r>
            <a:endParaRPr lang="en-AU" altLang="en-US" sz="2200" b="1" dirty="0">
              <a:ea typeface="ＭＳ Ｐゴシック" panose="020B0600070205080204" pitchFamily="34" charset="-128"/>
            </a:endParaRPr>
          </a:p>
          <a:p>
            <a:pPr lvl="2">
              <a:lnSpc>
                <a:spcPct val="90000"/>
              </a:lnSpc>
            </a:pPr>
            <a:r>
              <a:rPr lang="en-AU" altLang="en-US" sz="1800" dirty="0">
                <a:ea typeface="ＭＳ Ｐゴシック" panose="020B0600070205080204" pitchFamily="34" charset="-128"/>
              </a:rPr>
              <a:t>Yes, the decrease in the asset (fuel) results in a decrease in equity</a:t>
            </a:r>
          </a:p>
          <a:p>
            <a:pPr lvl="2">
              <a:lnSpc>
                <a:spcPct val="90000"/>
              </a:lnSpc>
              <a:buFontTx/>
              <a:buChar char="•"/>
            </a:pPr>
            <a:endParaRPr lang="en-AU" altLang="en-US" sz="2200" dirty="0">
              <a:ea typeface="ＭＳ Ｐゴシック" panose="020B0600070205080204" pitchFamily="34" charset="-128"/>
            </a:endParaRPr>
          </a:p>
          <a:p>
            <a:pPr>
              <a:lnSpc>
                <a:spcPct val="90000"/>
              </a:lnSpc>
              <a:buFont typeface="Monotype Sorts" pitchFamily="2" charset="2"/>
              <a:buAutoNum type="arabicParenBoth"/>
            </a:pPr>
            <a:r>
              <a:rPr lang="en-AU" altLang="en-US" sz="2200" b="1" i="1" dirty="0">
                <a:ea typeface="ＭＳ Ｐゴシック" panose="020B0600070205080204" pitchFamily="34" charset="-128"/>
              </a:rPr>
              <a:t> Other than distributions to equity participants</a:t>
            </a:r>
          </a:p>
          <a:p>
            <a:pPr lvl="2">
              <a:lnSpc>
                <a:spcPct val="90000"/>
              </a:lnSpc>
              <a:buFontTx/>
              <a:buChar char="•"/>
            </a:pPr>
            <a:r>
              <a:rPr lang="en-AU" altLang="en-US" sz="1800" dirty="0">
                <a:ea typeface="ＭＳ Ｐゴシック" panose="020B0600070205080204" pitchFamily="34" charset="-128"/>
              </a:rPr>
              <a:t>Yes, it was not a distribution to Mike</a:t>
            </a:r>
          </a:p>
        </p:txBody>
      </p:sp>
      <p:sp>
        <p:nvSpPr>
          <p:cNvPr id="2" name="Slide Number Placeholder 1"/>
          <p:cNvSpPr>
            <a:spLocks noGrp="1"/>
          </p:cNvSpPr>
          <p:nvPr>
            <p:ph type="sldNum" sz="quarter" idx="15"/>
          </p:nvPr>
        </p:nvSpPr>
        <p:spPr/>
        <p:txBody>
          <a:bodyPr/>
          <a:lstStyle/>
          <a:p>
            <a:fld id="{EB72FBF5-2C9F-4A60-88A9-90AC2FD4BE04}" type="slidenum">
              <a:rPr lang="en-AU" smtClean="0"/>
              <a:pPr/>
              <a:t>55</a:t>
            </a:fld>
            <a:endParaRPr lang="en-AU"/>
          </a:p>
        </p:txBody>
      </p:sp>
      <p:sp>
        <p:nvSpPr>
          <p:cNvPr id="5" name="Rectangle 2"/>
          <p:cNvSpPr>
            <a:spLocks noGrp="1" noChangeArrowheads="1"/>
          </p:cNvSpPr>
          <p:nvPr>
            <p:ph type="title"/>
          </p:nvPr>
        </p:nvSpPr>
        <p:spPr>
          <a:xfrm>
            <a:off x="467544" y="980728"/>
            <a:ext cx="8229600" cy="701675"/>
          </a:xfrm>
        </p:spPr>
        <p:txBody>
          <a:bodyPr/>
          <a:lstStyle/>
          <a:p>
            <a:pPr eaLnBrk="1" hangingPunct="1"/>
            <a:r>
              <a:rPr lang="en-AU" altLang="en-US" sz="3600" dirty="0">
                <a:ea typeface="ＭＳ Ｐゴシック" panose="020B0600070205080204" pitchFamily="34" charset="-128"/>
              </a:rPr>
              <a:t>Example- Expenses</a:t>
            </a:r>
          </a:p>
        </p:txBody>
      </p:sp>
    </p:spTree>
    <p:extLst>
      <p:ext uri="{BB962C8B-B14F-4D97-AF65-F5344CB8AC3E}">
        <p14:creationId xmlns:p14="http://schemas.microsoft.com/office/powerpoint/2010/main" val="1935605881"/>
      </p:ext>
    </p:extLst>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837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837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8370">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8370">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8370">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837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2147" name="Rectangle 3"/>
          <p:cNvSpPr>
            <a:spLocks noGrp="1" noChangeArrowheads="1"/>
          </p:cNvSpPr>
          <p:nvPr>
            <p:ph type="body" idx="4294967295"/>
          </p:nvPr>
        </p:nvSpPr>
        <p:spPr>
          <a:xfrm>
            <a:off x="395536" y="1125562"/>
            <a:ext cx="8568952" cy="5111750"/>
          </a:xfrm>
          <a:prstGeom prst="rect">
            <a:avLst/>
          </a:prstGeom>
        </p:spPr>
        <p:txBody>
          <a:bodyPr/>
          <a:lstStyle/>
          <a:p>
            <a:pPr>
              <a:lnSpc>
                <a:spcPct val="80000"/>
              </a:lnSpc>
              <a:tabLst>
                <a:tab pos="266700" algn="l"/>
              </a:tabLst>
            </a:pPr>
            <a:r>
              <a:rPr lang="en-AU" altLang="en-US" sz="2200" b="1" dirty="0">
                <a:ea typeface="ＭＳ Ｐゴシック" panose="020B0600070205080204" pitchFamily="34" charset="-128"/>
              </a:rPr>
              <a:t>Recognition Criteria</a:t>
            </a:r>
          </a:p>
          <a:p>
            <a:pPr>
              <a:lnSpc>
                <a:spcPct val="80000"/>
              </a:lnSpc>
              <a:tabLst>
                <a:tab pos="266700" algn="l"/>
              </a:tabLst>
            </a:pPr>
            <a:endParaRPr lang="en-AU" altLang="en-US" sz="2200" b="1" dirty="0">
              <a:ea typeface="ＭＳ Ｐゴシック" panose="020B0600070205080204" pitchFamily="34" charset="-128"/>
            </a:endParaRPr>
          </a:p>
          <a:p>
            <a:pPr marL="0" lvl="1" indent="0">
              <a:lnSpc>
                <a:spcPct val="80000"/>
              </a:lnSpc>
              <a:tabLst>
                <a:tab pos="266700" algn="l"/>
              </a:tabLst>
            </a:pPr>
            <a:r>
              <a:rPr lang="en-AU" altLang="en-US" sz="2200" b="1" i="1" dirty="0">
                <a:ea typeface="ＭＳ Ｐゴシック" panose="020B0600070205080204" pitchFamily="34" charset="-128"/>
              </a:rPr>
              <a:t> Probable occurrence</a:t>
            </a:r>
            <a:r>
              <a:rPr lang="en-AU" altLang="en-US" sz="2200" b="1" dirty="0">
                <a:ea typeface="ＭＳ Ｐゴシック" panose="020B0600070205080204" pitchFamily="34" charset="-128"/>
              </a:rPr>
              <a:t>  </a:t>
            </a:r>
          </a:p>
          <a:p>
            <a:pPr marL="0" lvl="1" indent="0">
              <a:lnSpc>
                <a:spcPct val="80000"/>
              </a:lnSpc>
              <a:tabLst>
                <a:tab pos="266700" algn="l"/>
              </a:tabLst>
            </a:pPr>
            <a:endParaRPr lang="en-AU" altLang="en-US" sz="2200" b="1" dirty="0">
              <a:ea typeface="ＭＳ Ｐゴシック" panose="020B0600070205080204" pitchFamily="34" charset="-128"/>
            </a:endParaRPr>
          </a:p>
          <a:p>
            <a:pPr marL="903288" lvl="1" indent="-342900">
              <a:lnSpc>
                <a:spcPct val="80000"/>
              </a:lnSpc>
              <a:tabLst>
                <a:tab pos="266700" algn="l"/>
              </a:tabLst>
            </a:pPr>
            <a:r>
              <a:rPr lang="en-AU" altLang="en-US" sz="1800" dirty="0">
                <a:ea typeface="ＭＳ Ｐゴシック" panose="020B0600070205080204" pitchFamily="34" charset="-128"/>
              </a:rPr>
              <a:t>Yes, Mike has already used the fuel.</a:t>
            </a:r>
          </a:p>
          <a:p>
            <a:pPr marL="1260475" lvl="2" indent="-342900">
              <a:lnSpc>
                <a:spcPct val="80000"/>
              </a:lnSpc>
              <a:buFont typeface="Monotype Sorts" pitchFamily="2" charset="2"/>
              <a:buNone/>
              <a:tabLst>
                <a:tab pos="266700" algn="l"/>
              </a:tabLst>
            </a:pPr>
            <a:endParaRPr lang="en-AU" altLang="en-US" sz="2200" dirty="0">
              <a:ea typeface="ＭＳ Ｐゴシック" panose="020B0600070205080204" pitchFamily="34" charset="-128"/>
            </a:endParaRPr>
          </a:p>
          <a:p>
            <a:pPr marL="0" lvl="1" indent="0">
              <a:lnSpc>
                <a:spcPct val="80000"/>
              </a:lnSpc>
              <a:tabLst>
                <a:tab pos="266700" algn="l"/>
              </a:tabLst>
            </a:pPr>
            <a:r>
              <a:rPr lang="en-AU" altLang="en-US" sz="2200" b="1" i="1" dirty="0">
                <a:ea typeface="ＭＳ Ｐゴシック" panose="020B0600070205080204" pitchFamily="34" charset="-128"/>
              </a:rPr>
              <a:t> Reliable Measurement</a:t>
            </a:r>
            <a:r>
              <a:rPr lang="en-AU" altLang="en-US" sz="2200" b="1" dirty="0">
                <a:ea typeface="ＭＳ Ｐゴシック" panose="020B0600070205080204" pitchFamily="34" charset="-128"/>
              </a:rPr>
              <a:t>  </a:t>
            </a:r>
          </a:p>
          <a:p>
            <a:pPr marL="0" lvl="1" indent="0">
              <a:lnSpc>
                <a:spcPct val="80000"/>
              </a:lnSpc>
              <a:tabLst>
                <a:tab pos="266700" algn="l"/>
              </a:tabLst>
            </a:pPr>
            <a:endParaRPr lang="en-AU" altLang="en-US" sz="2200" b="1" dirty="0">
              <a:ea typeface="ＭＳ Ｐゴシック" panose="020B0600070205080204" pitchFamily="34" charset="-128"/>
            </a:endParaRPr>
          </a:p>
          <a:p>
            <a:pPr marL="903288" lvl="1" indent="-342900">
              <a:lnSpc>
                <a:spcPct val="80000"/>
              </a:lnSpc>
              <a:tabLst>
                <a:tab pos="266700" algn="l"/>
              </a:tabLst>
            </a:pPr>
            <a:r>
              <a:rPr lang="en-AU" altLang="en-US" sz="1800" dirty="0">
                <a:ea typeface="ＭＳ Ｐゴシック" panose="020B0600070205080204" pitchFamily="34" charset="-128"/>
              </a:rPr>
              <a:t>Yes, the fuel company would have provided us with a receipt that documents the initial cost of the fuel ($100) and therefore we can quantify the usage amount. </a:t>
            </a:r>
          </a:p>
          <a:p>
            <a:pPr marL="1260475" lvl="2" indent="-342900">
              <a:lnSpc>
                <a:spcPct val="80000"/>
              </a:lnSpc>
              <a:tabLst>
                <a:tab pos="266700" algn="l"/>
              </a:tabLst>
            </a:pPr>
            <a:endParaRPr lang="en-AU" altLang="en-US" sz="2200" b="1" dirty="0">
              <a:ea typeface="ＭＳ Ｐゴシック" panose="020B0600070205080204" pitchFamily="34" charset="-128"/>
            </a:endParaRPr>
          </a:p>
          <a:p>
            <a:pPr>
              <a:lnSpc>
                <a:spcPct val="80000"/>
              </a:lnSpc>
              <a:tabLst>
                <a:tab pos="266700" algn="l"/>
              </a:tabLst>
            </a:pPr>
            <a:r>
              <a:rPr lang="en-AU" altLang="en-US" sz="2200" dirty="0">
                <a:ea typeface="ＭＳ Ｐゴシック" panose="020B0600070205080204" pitchFamily="34" charset="-128"/>
              </a:rPr>
              <a:t>Conclusion</a:t>
            </a:r>
          </a:p>
          <a:p>
            <a:pPr marL="903288" lvl="1" indent="-342900">
              <a:lnSpc>
                <a:spcPct val="80000"/>
              </a:lnSpc>
              <a:tabLst>
                <a:tab pos="266700" algn="l"/>
              </a:tabLst>
            </a:pPr>
            <a:r>
              <a:rPr lang="en-AU" altLang="en-US" sz="1800" dirty="0">
                <a:ea typeface="ＭＳ Ｐゴシック" panose="020B0600070205080204" pitchFamily="34" charset="-128"/>
              </a:rPr>
              <a:t>As the usage of the fuel meets the expense definition and recognition criteria of the Conceptual Framework, Mike’s Inner City Cab Service would recognise it as an expense.</a:t>
            </a:r>
          </a:p>
          <a:p>
            <a:pPr lvl="3">
              <a:lnSpc>
                <a:spcPct val="80000"/>
              </a:lnSpc>
              <a:buFontTx/>
              <a:buNone/>
              <a:tabLst>
                <a:tab pos="266700" algn="l"/>
              </a:tabLst>
            </a:pPr>
            <a:r>
              <a:rPr lang="en-AU" altLang="en-US" sz="1800" b="1" i="1" dirty="0">
                <a:solidFill>
                  <a:srgbClr val="CF0E30"/>
                </a:solidFill>
                <a:ea typeface="ＭＳ Ｐゴシック" panose="020B0600070205080204" pitchFamily="34" charset="-128"/>
              </a:rPr>
              <a:t>				</a:t>
            </a:r>
            <a:endParaRPr lang="en-AU" altLang="en-US" sz="2400" b="1" i="1" dirty="0">
              <a:solidFill>
                <a:srgbClr val="CF0E30"/>
              </a:solidFill>
              <a:ea typeface="ＭＳ Ｐゴシック" panose="020B0600070205080204" pitchFamily="34" charset="-128"/>
            </a:endParaRPr>
          </a:p>
        </p:txBody>
      </p:sp>
      <p:sp>
        <p:nvSpPr>
          <p:cNvPr id="2" name="Slide Number Placeholder 1"/>
          <p:cNvSpPr>
            <a:spLocks noGrp="1"/>
          </p:cNvSpPr>
          <p:nvPr>
            <p:ph type="sldNum" sz="quarter" idx="15"/>
          </p:nvPr>
        </p:nvSpPr>
        <p:spPr/>
        <p:txBody>
          <a:bodyPr/>
          <a:lstStyle/>
          <a:p>
            <a:fld id="{EB72FBF5-2C9F-4A60-88A9-90AC2FD4BE04}" type="slidenum">
              <a:rPr lang="en-AU" smtClean="0"/>
              <a:pPr/>
              <a:t>56</a:t>
            </a:fld>
            <a:endParaRPr lang="en-AU"/>
          </a:p>
        </p:txBody>
      </p:sp>
    </p:spTree>
    <p:extLst>
      <p:ext uri="{BB962C8B-B14F-4D97-AF65-F5344CB8AC3E}">
        <p14:creationId xmlns:p14="http://schemas.microsoft.com/office/powerpoint/2010/main" val="2846807818"/>
      </p:ext>
    </p:extLst>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62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214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214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214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2147">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2147">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214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395537" y="908720"/>
            <a:ext cx="8280919" cy="900261"/>
          </a:xfrm>
        </p:spPr>
        <p:txBody>
          <a:bodyPr/>
          <a:lstStyle/>
          <a:p>
            <a:pPr algn="ctr">
              <a:defRPr/>
            </a:pPr>
            <a:r>
              <a:rPr lang="en-AU" sz="3600" kern="1200" dirty="0">
                <a:solidFill>
                  <a:srgbClr val="00528B"/>
                </a:solidFill>
                <a:ea typeface="+mj-ea"/>
              </a:rPr>
              <a:t>Students should be able to:</a:t>
            </a:r>
          </a:p>
        </p:txBody>
      </p:sp>
      <p:sp>
        <p:nvSpPr>
          <p:cNvPr id="61443" name="Content Placeholder 2"/>
          <p:cNvSpPr>
            <a:spLocks noGrp="1"/>
          </p:cNvSpPr>
          <p:nvPr>
            <p:ph idx="4294967295"/>
          </p:nvPr>
        </p:nvSpPr>
        <p:spPr>
          <a:xfrm>
            <a:off x="467544" y="1893094"/>
            <a:ext cx="7607300" cy="3868738"/>
          </a:xfrm>
          <a:prstGeom prst="rect">
            <a:avLst/>
          </a:prstGeom>
        </p:spPr>
        <p:txBody>
          <a:bodyPr/>
          <a:lstStyle/>
          <a:p>
            <a:endParaRPr lang="en-AU" altLang="en-US" dirty="0">
              <a:ea typeface="ＭＳ Ｐゴシック" panose="020B0600070205080204" pitchFamily="34" charset="-128"/>
            </a:endParaRPr>
          </a:p>
          <a:p>
            <a:pPr>
              <a:buFont typeface="Wingdings" panose="05000000000000000000" pitchFamily="2" charset="2"/>
              <a:buChar char="Ø"/>
            </a:pPr>
            <a:r>
              <a:rPr lang="en-AU" altLang="en-US" sz="2200" dirty="0">
                <a:ea typeface="ＭＳ Ｐゴシック" panose="020B0600070205080204" pitchFamily="34" charset="-128"/>
              </a:rPr>
              <a:t>Understand the definitions and recognition criteria of the elements</a:t>
            </a:r>
          </a:p>
          <a:p>
            <a:pPr>
              <a:buFont typeface="Wingdings" panose="05000000000000000000" pitchFamily="2" charset="2"/>
              <a:buChar char="Ø"/>
            </a:pPr>
            <a:endParaRPr lang="en-AU" altLang="en-US" sz="2200" dirty="0">
              <a:ea typeface="ＭＳ Ｐゴシック" panose="020B0600070205080204" pitchFamily="34" charset="-128"/>
            </a:endParaRPr>
          </a:p>
          <a:p>
            <a:pPr>
              <a:buFont typeface="Wingdings" panose="05000000000000000000" pitchFamily="2" charset="2"/>
              <a:buChar char="Ø"/>
            </a:pPr>
            <a:r>
              <a:rPr lang="en-AU" altLang="en-US" sz="2200" dirty="0">
                <a:ea typeface="ＭＳ Ｐゴシック" panose="020B0600070205080204" pitchFamily="34" charset="-128"/>
              </a:rPr>
              <a:t>Apply to an unusual transaction</a:t>
            </a:r>
          </a:p>
        </p:txBody>
      </p:sp>
      <p:pic>
        <p:nvPicPr>
          <p:cNvPr id="61444" name="Picture 9" descr="C:\Documents and Settings\woodhous\Local Settings\Temporary Internet Files\Content.IE5\LOQMFO6Z\MCj04404280000[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3284984"/>
            <a:ext cx="1928813" cy="2714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5"/>
          </p:nvPr>
        </p:nvSpPr>
        <p:spPr/>
        <p:txBody>
          <a:bodyPr/>
          <a:lstStyle/>
          <a:p>
            <a:fld id="{EB72FBF5-2C9F-4A60-88A9-90AC2FD4BE04}" type="slidenum">
              <a:rPr lang="en-AU" smtClean="0"/>
              <a:pPr/>
              <a:t>57</a:t>
            </a:fld>
            <a:endParaRPr lang="en-AU"/>
          </a:p>
        </p:txBody>
      </p:sp>
    </p:spTree>
    <p:extLst>
      <p:ext uri="{BB962C8B-B14F-4D97-AF65-F5344CB8AC3E}">
        <p14:creationId xmlns:p14="http://schemas.microsoft.com/office/powerpoint/2010/main" val="424655505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43">
                                            <p:txEl>
                                              <p:pRg st="1" end="1"/>
                                            </p:txEl>
                                          </p:spTgt>
                                        </p:tgtEl>
                                        <p:attrNameLst>
                                          <p:attrName>style.visibility</p:attrName>
                                        </p:attrNameLst>
                                      </p:cBhvr>
                                      <p:to>
                                        <p:strVal val="visible"/>
                                      </p:to>
                                    </p:set>
                                    <p:anim calcmode="lin" valueType="num">
                                      <p:cBhvr additive="base">
                                        <p:cTn id="7" dur="500" fill="hold"/>
                                        <p:tgtEl>
                                          <p:spTgt spid="6144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4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443">
                                            <p:txEl>
                                              <p:pRg st="3" end="3"/>
                                            </p:txEl>
                                          </p:spTgt>
                                        </p:tgtEl>
                                        <p:attrNameLst>
                                          <p:attrName>style.visibility</p:attrName>
                                        </p:attrNameLst>
                                      </p:cBhvr>
                                      <p:to>
                                        <p:strVal val="visible"/>
                                      </p:to>
                                    </p:set>
                                    <p:anim calcmode="lin" valueType="num">
                                      <p:cBhvr additive="base">
                                        <p:cTn id="13" dur="500" fill="hold"/>
                                        <p:tgtEl>
                                          <p:spTgt spid="6144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44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build="p"/>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2147" name="Rectangle 3"/>
          <p:cNvSpPr>
            <a:spLocks noGrp="1" noChangeArrowheads="1"/>
          </p:cNvSpPr>
          <p:nvPr>
            <p:ph type="body" idx="4294967295"/>
          </p:nvPr>
        </p:nvSpPr>
        <p:spPr>
          <a:xfrm>
            <a:off x="323528" y="1988840"/>
            <a:ext cx="8656638" cy="3744416"/>
          </a:xfrm>
          <a:prstGeom prst="rect">
            <a:avLst/>
          </a:prstGeom>
        </p:spPr>
        <p:txBody>
          <a:bodyPr/>
          <a:lstStyle/>
          <a:p>
            <a:pPr marL="882650" lvl="3" indent="-342900">
              <a:lnSpc>
                <a:spcPct val="80000"/>
              </a:lnSpc>
              <a:buFont typeface="+mj-lt"/>
              <a:buAutoNum type="arabicPeriod"/>
              <a:tabLst>
                <a:tab pos="266700" algn="l"/>
              </a:tabLst>
            </a:pPr>
            <a:endParaRPr lang="en-AU" altLang="en-US" sz="2000" dirty="0"/>
          </a:p>
          <a:p>
            <a:pPr marL="882650" lvl="3" indent="-342900">
              <a:lnSpc>
                <a:spcPct val="80000"/>
              </a:lnSpc>
              <a:buFont typeface="+mj-lt"/>
              <a:buAutoNum type="arabicPeriod"/>
              <a:tabLst>
                <a:tab pos="266700" algn="l"/>
              </a:tabLst>
            </a:pPr>
            <a:endParaRPr lang="en-AU" altLang="en-US" sz="2000" dirty="0"/>
          </a:p>
          <a:p>
            <a:pPr marL="0" lvl="2" indent="0">
              <a:lnSpc>
                <a:spcPct val="80000"/>
              </a:lnSpc>
              <a:buFont typeface="+mj-lt"/>
              <a:buAutoNum type="arabicPeriod"/>
              <a:tabLst>
                <a:tab pos="266700" algn="l"/>
              </a:tabLst>
            </a:pPr>
            <a:r>
              <a:rPr lang="en-AU" altLang="en-US" sz="2200" dirty="0"/>
              <a:t> </a:t>
            </a:r>
            <a:r>
              <a:rPr lang="en-AU" altLang="en-US" sz="2200" dirty="0" smtClean="0"/>
              <a:t>   Identify </a:t>
            </a:r>
            <a:r>
              <a:rPr lang="en-AU" altLang="en-US" sz="2200" dirty="0"/>
              <a:t>2 </a:t>
            </a:r>
            <a:r>
              <a:rPr lang="en-AU" altLang="en-US" sz="2200" dirty="0">
                <a:solidFill>
                  <a:srgbClr val="000000"/>
                </a:solidFill>
              </a:rPr>
              <a:t>element</a:t>
            </a:r>
            <a:r>
              <a:rPr lang="en-AU" altLang="en-US" sz="4000" b="1" dirty="0">
                <a:solidFill>
                  <a:srgbClr val="FF0000"/>
                </a:solidFill>
              </a:rPr>
              <a:t>s</a:t>
            </a:r>
            <a:r>
              <a:rPr lang="en-AU" altLang="en-US" sz="2200" dirty="0">
                <a:solidFill>
                  <a:srgbClr val="000000"/>
                </a:solidFill>
              </a:rPr>
              <a:t/>
            </a:r>
            <a:br>
              <a:rPr lang="en-AU" altLang="en-US" sz="2200" dirty="0">
                <a:solidFill>
                  <a:srgbClr val="000000"/>
                </a:solidFill>
              </a:rPr>
            </a:br>
            <a:endParaRPr lang="en-AU" altLang="en-US" sz="2200" dirty="0">
              <a:solidFill>
                <a:srgbClr val="000000"/>
              </a:solidFill>
            </a:endParaRPr>
          </a:p>
          <a:p>
            <a:pPr marL="0" lvl="2" indent="0">
              <a:lnSpc>
                <a:spcPct val="80000"/>
              </a:lnSpc>
              <a:buFont typeface="+mj-lt"/>
              <a:buAutoNum type="arabicPeriod"/>
              <a:tabLst>
                <a:tab pos="266700" algn="l"/>
              </a:tabLst>
            </a:pPr>
            <a:r>
              <a:rPr lang="en-AU" altLang="en-US" sz="2200" dirty="0"/>
              <a:t> </a:t>
            </a:r>
            <a:r>
              <a:rPr lang="en-AU" altLang="en-US" sz="2200" dirty="0" smtClean="0"/>
              <a:t>   Analyse </a:t>
            </a:r>
            <a:r>
              <a:rPr lang="en-AU" altLang="en-US" sz="2200" dirty="0"/>
              <a:t>Definition step by step for the first element</a:t>
            </a:r>
          </a:p>
          <a:p>
            <a:pPr marL="0" lvl="2" indent="0">
              <a:lnSpc>
                <a:spcPct val="80000"/>
              </a:lnSpc>
              <a:buNone/>
              <a:tabLst>
                <a:tab pos="266700" algn="l"/>
              </a:tabLst>
            </a:pPr>
            <a:endParaRPr lang="en-AU" altLang="en-US" sz="2200" dirty="0"/>
          </a:p>
          <a:p>
            <a:pPr marL="457200" lvl="2" indent="-457200">
              <a:lnSpc>
                <a:spcPct val="80000"/>
              </a:lnSpc>
              <a:buFont typeface="+mj-lt"/>
              <a:buAutoNum type="arabicPeriod" startAt="3"/>
              <a:tabLst>
                <a:tab pos="266700" algn="l"/>
              </a:tabLst>
            </a:pPr>
            <a:r>
              <a:rPr lang="en-AU" altLang="en-US" sz="2200" dirty="0"/>
              <a:t> Analyse Recognition criteria step by step for the first element</a:t>
            </a:r>
            <a:br>
              <a:rPr lang="en-AU" altLang="en-US" sz="2200" dirty="0"/>
            </a:br>
            <a:endParaRPr lang="en-AU" altLang="en-US" sz="2200" dirty="0"/>
          </a:p>
          <a:p>
            <a:pPr marL="457200" lvl="2" indent="-457200">
              <a:lnSpc>
                <a:spcPct val="80000"/>
              </a:lnSpc>
              <a:buFont typeface="+mj-lt"/>
              <a:buAutoNum type="arabicPeriod" startAt="3"/>
              <a:tabLst>
                <a:tab pos="266700" algn="l"/>
              </a:tabLst>
            </a:pPr>
            <a:r>
              <a:rPr lang="en-AU" altLang="en-US" sz="2200" dirty="0"/>
              <a:t> Repeat steps 2 &amp; 3 for the second element</a:t>
            </a:r>
            <a:br>
              <a:rPr lang="en-AU" altLang="en-US" sz="2200" dirty="0"/>
            </a:br>
            <a:endParaRPr lang="en-AU" altLang="en-US" sz="2200" dirty="0"/>
          </a:p>
          <a:p>
            <a:pPr marL="457200" lvl="2" indent="-457200">
              <a:lnSpc>
                <a:spcPct val="80000"/>
              </a:lnSpc>
              <a:buFont typeface="+mj-lt"/>
              <a:buAutoNum type="arabicPeriod" startAt="3"/>
              <a:tabLst>
                <a:tab pos="266700" algn="l"/>
              </a:tabLst>
            </a:pPr>
            <a:r>
              <a:rPr lang="en-AU" altLang="en-US" sz="2200" dirty="0"/>
              <a:t> Conclusion</a:t>
            </a:r>
          </a:p>
          <a:p>
            <a:pPr marL="882650" lvl="3" indent="-342900">
              <a:lnSpc>
                <a:spcPct val="80000"/>
              </a:lnSpc>
              <a:buFont typeface="+mj-lt"/>
              <a:buAutoNum type="arabicPeriod"/>
              <a:tabLst>
                <a:tab pos="266700" algn="l"/>
              </a:tabLst>
            </a:pPr>
            <a:endParaRPr lang="en-AU" altLang="en-US" sz="1800" dirty="0"/>
          </a:p>
          <a:p>
            <a:pPr lvl="3">
              <a:lnSpc>
                <a:spcPct val="80000"/>
              </a:lnSpc>
              <a:buFontTx/>
              <a:buNone/>
              <a:tabLst>
                <a:tab pos="266700" algn="l"/>
              </a:tabLst>
            </a:pPr>
            <a:r>
              <a:rPr lang="en-AU" altLang="en-US" sz="1800" b="1" i="1" dirty="0">
                <a:solidFill>
                  <a:srgbClr val="CF0E30"/>
                </a:solidFill>
                <a:ea typeface="ＭＳ Ｐゴシック" panose="020B0600070205080204" pitchFamily="34" charset="-128"/>
              </a:rPr>
              <a:t>		</a:t>
            </a:r>
            <a:endParaRPr lang="en-AU" altLang="en-US" sz="2400" b="1" i="1" dirty="0">
              <a:solidFill>
                <a:srgbClr val="CF0E30"/>
              </a:solidFill>
              <a:ea typeface="ＭＳ Ｐゴシック" panose="020B0600070205080204" pitchFamily="34" charset="-128"/>
            </a:endParaRPr>
          </a:p>
        </p:txBody>
      </p:sp>
      <p:sp>
        <p:nvSpPr>
          <p:cNvPr id="3" name="Rectangle 2"/>
          <p:cNvSpPr>
            <a:spLocks noGrp="1" noChangeArrowheads="1"/>
          </p:cNvSpPr>
          <p:nvPr>
            <p:ph type="title"/>
          </p:nvPr>
        </p:nvSpPr>
        <p:spPr>
          <a:xfrm>
            <a:off x="395536" y="908720"/>
            <a:ext cx="8229600" cy="1152128"/>
          </a:xfrm>
        </p:spPr>
        <p:txBody>
          <a:bodyPr/>
          <a:lstStyle/>
          <a:p>
            <a:pPr algn="ctr" eaLnBrk="1" hangingPunct="1"/>
            <a:r>
              <a:rPr lang="en-AU" altLang="en-US" sz="3200" b="0" dirty="0">
                <a:solidFill>
                  <a:srgbClr val="00528B"/>
                </a:solidFill>
                <a:ea typeface="ＭＳ Ｐゴシック" panose="020B0600070205080204" pitchFamily="34" charset="-128"/>
              </a:rPr>
              <a:t>Approach to Answering a Question on How to Record this Unusual Transaction</a:t>
            </a:r>
          </a:p>
        </p:txBody>
      </p:sp>
      <p:sp>
        <p:nvSpPr>
          <p:cNvPr id="2" name="Slide Number Placeholder 1"/>
          <p:cNvSpPr>
            <a:spLocks noGrp="1"/>
          </p:cNvSpPr>
          <p:nvPr>
            <p:ph type="sldNum" sz="quarter" idx="15"/>
          </p:nvPr>
        </p:nvSpPr>
        <p:spPr/>
        <p:txBody>
          <a:bodyPr/>
          <a:lstStyle/>
          <a:p>
            <a:fld id="{EB72FBF5-2C9F-4A60-88A9-90AC2FD4BE04}" type="slidenum">
              <a:rPr lang="en-AU" smtClean="0"/>
              <a:pPr/>
              <a:t>58</a:t>
            </a:fld>
            <a:endParaRPr lang="en-AU"/>
          </a:p>
        </p:txBody>
      </p:sp>
    </p:spTree>
    <p:extLst>
      <p:ext uri="{BB962C8B-B14F-4D97-AF65-F5344CB8AC3E}">
        <p14:creationId xmlns:p14="http://schemas.microsoft.com/office/powerpoint/2010/main" val="4290872476"/>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2147">
                                            <p:txEl>
                                              <p:pRg st="2" end="2"/>
                                            </p:txEl>
                                          </p:spTgt>
                                        </p:tgtEl>
                                        <p:attrNameLst>
                                          <p:attrName>style.visibility</p:attrName>
                                        </p:attrNameLst>
                                      </p:cBhvr>
                                      <p:to>
                                        <p:strVal val="visible"/>
                                      </p:to>
                                    </p:set>
                                    <p:anim calcmode="lin" valueType="num">
                                      <p:cBhvr additive="base">
                                        <p:cTn id="7" dur="500" fill="hold"/>
                                        <p:tgtEl>
                                          <p:spTgt spid="26214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6214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62147">
                                            <p:txEl>
                                              <p:pRg st="3" end="3"/>
                                            </p:txEl>
                                          </p:spTgt>
                                        </p:tgtEl>
                                        <p:attrNameLst>
                                          <p:attrName>style.visibility</p:attrName>
                                        </p:attrNameLst>
                                      </p:cBhvr>
                                      <p:to>
                                        <p:strVal val="visible"/>
                                      </p:to>
                                    </p:set>
                                    <p:anim calcmode="lin" valueType="num">
                                      <p:cBhvr additive="base">
                                        <p:cTn id="13" dur="500" fill="hold"/>
                                        <p:tgtEl>
                                          <p:spTgt spid="262147">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6214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62147">
                                            <p:txEl>
                                              <p:pRg st="5" end="5"/>
                                            </p:txEl>
                                          </p:spTgt>
                                        </p:tgtEl>
                                        <p:attrNameLst>
                                          <p:attrName>style.visibility</p:attrName>
                                        </p:attrNameLst>
                                      </p:cBhvr>
                                      <p:to>
                                        <p:strVal val="visible"/>
                                      </p:to>
                                    </p:set>
                                    <p:anim calcmode="lin" valueType="num">
                                      <p:cBhvr additive="base">
                                        <p:cTn id="19" dur="500" fill="hold"/>
                                        <p:tgtEl>
                                          <p:spTgt spid="262147">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6214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62147">
                                            <p:txEl>
                                              <p:pRg st="6" end="6"/>
                                            </p:txEl>
                                          </p:spTgt>
                                        </p:tgtEl>
                                        <p:attrNameLst>
                                          <p:attrName>style.visibility</p:attrName>
                                        </p:attrNameLst>
                                      </p:cBhvr>
                                      <p:to>
                                        <p:strVal val="visible"/>
                                      </p:to>
                                    </p:set>
                                    <p:anim calcmode="lin" valueType="num">
                                      <p:cBhvr additive="base">
                                        <p:cTn id="25" dur="500" fill="hold"/>
                                        <p:tgtEl>
                                          <p:spTgt spid="262147">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6214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62147">
                                            <p:txEl>
                                              <p:pRg st="7" end="7"/>
                                            </p:txEl>
                                          </p:spTgt>
                                        </p:tgtEl>
                                        <p:attrNameLst>
                                          <p:attrName>style.visibility</p:attrName>
                                        </p:attrNameLst>
                                      </p:cBhvr>
                                      <p:to>
                                        <p:strVal val="visible"/>
                                      </p:to>
                                    </p:set>
                                    <p:anim calcmode="lin" valueType="num">
                                      <p:cBhvr additive="base">
                                        <p:cTn id="31" dur="500" fill="hold"/>
                                        <p:tgtEl>
                                          <p:spTgt spid="262147">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6214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147" grpId="0" build="p"/>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93713" y="908720"/>
            <a:ext cx="8229600" cy="701675"/>
          </a:xfrm>
        </p:spPr>
        <p:txBody>
          <a:bodyPr/>
          <a:lstStyle/>
          <a:p>
            <a:pPr algn="ctr" eaLnBrk="1" hangingPunct="1"/>
            <a:r>
              <a:rPr lang="en-AU" altLang="en-US" sz="3600" dirty="0">
                <a:solidFill>
                  <a:srgbClr val="00528B"/>
                </a:solidFill>
                <a:ea typeface="ＭＳ Ｐゴシック" panose="020B0600070205080204" pitchFamily="34" charset="-128"/>
              </a:rPr>
              <a:t>Template</a:t>
            </a:r>
          </a:p>
        </p:txBody>
      </p:sp>
      <p:graphicFrame>
        <p:nvGraphicFramePr>
          <p:cNvPr id="3" name="Table 2"/>
          <p:cNvGraphicFramePr>
            <a:graphicFrameLocks noGrp="1"/>
          </p:cNvGraphicFramePr>
          <p:nvPr>
            <p:extLst>
              <p:ext uri="{D42A27DB-BD31-4B8C-83A1-F6EECF244321}">
                <p14:modId xmlns:p14="http://schemas.microsoft.com/office/powerpoint/2010/main" val="2913000744"/>
              </p:ext>
            </p:extLst>
          </p:nvPr>
        </p:nvGraphicFramePr>
        <p:xfrm>
          <a:off x="323528" y="1709436"/>
          <a:ext cx="8569325" cy="4887916"/>
        </p:xfrm>
        <a:graphic>
          <a:graphicData uri="http://schemas.openxmlformats.org/drawingml/2006/table">
            <a:tbl>
              <a:tblPr/>
              <a:tblGrid>
                <a:gridCol w="4284663">
                  <a:extLst>
                    <a:ext uri="{9D8B030D-6E8A-4147-A177-3AD203B41FA5}">
                      <a16:colId xmlns="" xmlns:a16="http://schemas.microsoft.com/office/drawing/2014/main" val="20000"/>
                    </a:ext>
                  </a:extLst>
                </a:gridCol>
                <a:gridCol w="4284662">
                  <a:extLst>
                    <a:ext uri="{9D8B030D-6E8A-4147-A177-3AD203B41FA5}">
                      <a16:colId xmlns="" xmlns:a16="http://schemas.microsoft.com/office/drawing/2014/main" val="20001"/>
                    </a:ext>
                  </a:extLst>
                </a:gridCol>
              </a:tblGrid>
              <a:tr h="36574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1800" b="1" i="0" u="none" strike="noStrike" cap="none" normalizeH="0" baseline="0" dirty="0">
                          <a:ln>
                            <a:noFill/>
                          </a:ln>
                          <a:solidFill>
                            <a:srgbClr val="FF0000"/>
                          </a:solidFill>
                          <a:effectLst/>
                          <a:latin typeface="Arial" pitchFamily="34" charset="0"/>
                          <a:cs typeface="Arial" pitchFamily="34" charset="0"/>
                        </a:rPr>
                        <a:t>Definition</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rgbClr val="FFFFFF"/>
                        </a:solidFill>
                        <a:effectLst/>
                        <a:latin typeface="Arial" pitchFamily="34" charset="0"/>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10000"/>
                  </a:ext>
                </a:extLst>
              </a:tr>
              <a:tr h="64602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rgbClr val="393938"/>
                          </a:solidFill>
                          <a:effectLst/>
                          <a:latin typeface="Arial" pitchFamily="34" charset="0"/>
                          <a:cs typeface="Arial" pitchFamily="34" charset="0"/>
                        </a:rPr>
                        <a:t>Future Economic Benefits</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393938"/>
                        </a:solidFill>
                        <a:effectLst/>
                        <a:latin typeface="Arial" pitchFamily="34" charset="0"/>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extLst>
                  <a:ext uri="{0D108BD9-81ED-4DB2-BD59-A6C34878D82A}">
                    <a16:rowId xmlns="" xmlns:a16="http://schemas.microsoft.com/office/drawing/2014/main" val="10001"/>
                  </a:ext>
                </a:extLst>
              </a:tr>
              <a:tr h="64602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rgbClr val="393938"/>
                          </a:solidFill>
                          <a:effectLst/>
                          <a:latin typeface="Arial" pitchFamily="34" charset="0"/>
                          <a:cs typeface="Arial" pitchFamily="34" charset="0"/>
                        </a:rPr>
                        <a:t>Control</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393938"/>
                        </a:solidFill>
                        <a:effectLst/>
                        <a:latin typeface="Arial" pitchFamily="34" charset="0"/>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extLst>
                  <a:ext uri="{0D108BD9-81ED-4DB2-BD59-A6C34878D82A}">
                    <a16:rowId xmlns="" xmlns:a16="http://schemas.microsoft.com/office/drawing/2014/main" val="10002"/>
                  </a:ext>
                </a:extLst>
              </a:tr>
              <a:tr h="64602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rgbClr val="393938"/>
                          </a:solidFill>
                          <a:effectLst/>
                          <a:latin typeface="Arial" pitchFamily="34" charset="0"/>
                          <a:cs typeface="Arial" pitchFamily="34" charset="0"/>
                        </a:rPr>
                        <a:t>Past Event</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393938"/>
                        </a:solidFill>
                        <a:effectLst/>
                        <a:latin typeface="Arial" pitchFamily="34" charset="0"/>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extLst>
                  <a:ext uri="{0D108BD9-81ED-4DB2-BD59-A6C34878D82A}">
                    <a16:rowId xmlns="" xmlns:a16="http://schemas.microsoft.com/office/drawing/2014/main" val="10003"/>
                  </a:ext>
                </a:extLst>
              </a:tr>
              <a:tr h="64602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800" b="1" i="0" u="none" strike="noStrike" cap="none" normalizeH="0" baseline="0" dirty="0">
                          <a:ln>
                            <a:noFill/>
                          </a:ln>
                          <a:solidFill>
                            <a:srgbClr val="FF0000"/>
                          </a:solidFill>
                          <a:effectLst/>
                          <a:latin typeface="Arial" pitchFamily="34" charset="0"/>
                          <a:cs typeface="Arial" pitchFamily="34" charset="0"/>
                        </a:rPr>
                        <a:t>Recognition Criteria</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393938"/>
                        </a:solidFill>
                        <a:effectLst/>
                        <a:latin typeface="Arial" pitchFamily="34" charset="0"/>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extLst>
                  <a:ext uri="{0D108BD9-81ED-4DB2-BD59-A6C34878D82A}">
                    <a16:rowId xmlns="" xmlns:a16="http://schemas.microsoft.com/office/drawing/2014/main" val="10004"/>
                  </a:ext>
                </a:extLst>
              </a:tr>
              <a:tr h="64602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a:ln>
                            <a:noFill/>
                          </a:ln>
                          <a:solidFill>
                            <a:srgbClr val="393938"/>
                          </a:solidFill>
                          <a:effectLst/>
                          <a:latin typeface="Arial" pitchFamily="34" charset="0"/>
                          <a:cs typeface="Arial" pitchFamily="34" charset="0"/>
                        </a:rPr>
                        <a:t>Probable</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393938"/>
                        </a:solidFill>
                        <a:effectLst/>
                        <a:latin typeface="Arial" pitchFamily="34" charset="0"/>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extLst>
                  <a:ext uri="{0D108BD9-81ED-4DB2-BD59-A6C34878D82A}">
                    <a16:rowId xmlns="" xmlns:a16="http://schemas.microsoft.com/office/drawing/2014/main" val="10005"/>
                  </a:ext>
                </a:extLst>
              </a:tr>
              <a:tr h="64602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rgbClr val="393938"/>
                          </a:solidFill>
                          <a:effectLst/>
                          <a:latin typeface="Arial" pitchFamily="34" charset="0"/>
                          <a:cs typeface="Arial" pitchFamily="34" charset="0"/>
                        </a:rPr>
                        <a:t>Reliable Measurement</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393938"/>
                        </a:solidFill>
                        <a:effectLst/>
                        <a:latin typeface="Arial" pitchFamily="34" charset="0"/>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extLst>
                  <a:ext uri="{0D108BD9-81ED-4DB2-BD59-A6C34878D82A}">
                    <a16:rowId xmlns="" xmlns:a16="http://schemas.microsoft.com/office/drawing/2014/main" val="10006"/>
                  </a:ext>
                </a:extLst>
              </a:tr>
              <a:tr h="64602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rgbClr val="FF0000"/>
                          </a:solidFill>
                          <a:effectLst/>
                          <a:latin typeface="Arial" pitchFamily="34" charset="0"/>
                          <a:cs typeface="Arial" pitchFamily="34" charset="0"/>
                        </a:rPr>
                        <a:t>Conclusion</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393938"/>
                        </a:solidFill>
                        <a:effectLst/>
                        <a:latin typeface="Arial" pitchFamily="34" charset="0"/>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extLst>
                  <a:ext uri="{0D108BD9-81ED-4DB2-BD59-A6C34878D82A}">
                    <a16:rowId xmlns="" xmlns:a16="http://schemas.microsoft.com/office/drawing/2014/main" val="10007"/>
                  </a:ext>
                </a:extLst>
              </a:tr>
            </a:tbl>
          </a:graphicData>
        </a:graphic>
      </p:graphicFrame>
    </p:spTree>
    <p:extLst>
      <p:ext uri="{BB962C8B-B14F-4D97-AF65-F5344CB8AC3E}">
        <p14:creationId xmlns:p14="http://schemas.microsoft.com/office/powerpoint/2010/main" val="95823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395536" y="908720"/>
            <a:ext cx="8229600" cy="701675"/>
          </a:xfrm>
        </p:spPr>
        <p:txBody>
          <a:bodyPr/>
          <a:lstStyle/>
          <a:p>
            <a:pPr algn="ctr" eaLnBrk="1" hangingPunct="1"/>
            <a:r>
              <a:rPr lang="en-AU" altLang="en-US" sz="3600" dirty="0">
                <a:solidFill>
                  <a:srgbClr val="00528B"/>
                </a:solidFill>
                <a:ea typeface="ＭＳ Ｐゴシック" panose="020B0600070205080204" pitchFamily="34" charset="-128"/>
              </a:rPr>
              <a:t>Put it Into Practice</a:t>
            </a:r>
          </a:p>
        </p:txBody>
      </p:sp>
      <p:sp>
        <p:nvSpPr>
          <p:cNvPr id="65539" name="Rectangle 3"/>
          <p:cNvSpPr>
            <a:spLocks noGrp="1" noChangeArrowheads="1"/>
          </p:cNvSpPr>
          <p:nvPr>
            <p:ph type="body" sz="half" idx="1"/>
          </p:nvPr>
        </p:nvSpPr>
        <p:spPr>
          <a:xfrm>
            <a:off x="371475" y="1990725"/>
            <a:ext cx="8183563" cy="3529013"/>
          </a:xfrm>
        </p:spPr>
        <p:txBody>
          <a:bodyPr/>
          <a:lstStyle/>
          <a:p>
            <a:pPr eaLnBrk="1" hangingPunct="1">
              <a:buFontTx/>
              <a:buNone/>
            </a:pPr>
            <a:r>
              <a:rPr lang="en-AU" altLang="en-US" sz="2500">
                <a:ea typeface="ＭＳ Ｐゴシック" panose="020B0600070205080204" pitchFamily="34" charset="-128"/>
              </a:rPr>
              <a:t>	</a:t>
            </a:r>
          </a:p>
        </p:txBody>
      </p:sp>
      <p:pic>
        <p:nvPicPr>
          <p:cNvPr id="2" name="Picture 1"/>
          <p:cNvPicPr>
            <a:picLocks noChangeAspect="1"/>
          </p:cNvPicPr>
          <p:nvPr/>
        </p:nvPicPr>
        <p:blipFill>
          <a:blip r:embed="rId4"/>
          <a:stretch>
            <a:fillRect/>
          </a:stretch>
        </p:blipFill>
        <p:spPr>
          <a:xfrm>
            <a:off x="539552" y="1844824"/>
            <a:ext cx="8135888" cy="4629815"/>
          </a:xfrm>
          <a:prstGeom prst="rect">
            <a:avLst/>
          </a:prstGeom>
        </p:spPr>
      </p:pic>
      <p:pic>
        <p:nvPicPr>
          <p:cNvPr id="3" name="Horse.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28384" y="188640"/>
            <a:ext cx="380752" cy="380752"/>
          </a:xfrm>
          <a:prstGeom prst="rect">
            <a:avLst/>
          </a:prstGeom>
        </p:spPr>
      </p:pic>
    </p:spTree>
    <p:extLst>
      <p:ext uri="{BB962C8B-B14F-4D97-AF65-F5344CB8AC3E}">
        <p14:creationId xmlns:p14="http://schemas.microsoft.com/office/powerpoint/2010/main" val="4052619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40"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3"/>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4140" fill="hold"/>
                                        <p:tgtEl>
                                          <p:spTgt spid="3"/>
                                        </p:tgtEl>
                                      </p:cBhvr>
                                    </p:cmd>
                                  </p:childTnLst>
                                </p:cTn>
                              </p:par>
                            </p:childTnLst>
                          </p:cTn>
                        </p:par>
                      </p:childTnLst>
                    </p:cTn>
                  </p:par>
                </p:childTnLst>
              </p:cTn>
              <p:nextCondLst>
                <p:cond evt="onClick" delay="0">
                  <p:tgtEl>
                    <p:spTgt spid="3"/>
                  </p:tgtEl>
                </p:cond>
              </p:nextCondLst>
            </p:seq>
            <p:audio>
              <p:cMediaNode vol="80000">
                <p:cTn id="18" fill="hold" display="0">
                  <p:stCondLst>
                    <p:cond delay="indefinite"/>
                  </p:stCondLst>
                  <p:endCondLst>
                    <p:cond evt="onStopAudio" delay="0">
                      <p:tgtEl>
                        <p:sldTgt/>
                      </p:tgtEl>
                    </p:cond>
                  </p:endCondLst>
                </p:cTn>
                <p:tgtEl>
                  <p:spTgt spid="3"/>
                </p:tgtEl>
              </p:cMediaNode>
            </p:audi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7" y="908720"/>
            <a:ext cx="7632848" cy="584200"/>
          </a:xfrm>
          <a:prstGeom prst="rect">
            <a:avLst/>
          </a:prstGeom>
          <a:noFill/>
        </p:spPr>
        <p:txBody>
          <a:bodyPr wrap="square">
            <a:spAutoFit/>
          </a:bodyPr>
          <a:lstStyle/>
          <a:p>
            <a:pPr>
              <a:defRPr/>
            </a:pPr>
            <a:r>
              <a:rPr lang="en-AU" sz="3200" b="1" dirty="0">
                <a:solidFill>
                  <a:srgbClr val="00528B"/>
                </a:solidFill>
                <a:latin typeface="+mj-lt"/>
                <a:ea typeface="+mj-ea"/>
                <a:cs typeface="+mj-cs"/>
              </a:rPr>
              <a:t>Question 1</a:t>
            </a:r>
          </a:p>
        </p:txBody>
      </p:sp>
      <p:sp>
        <p:nvSpPr>
          <p:cNvPr id="3" name="TextBox 2"/>
          <p:cNvSpPr txBox="1">
            <a:spLocks noChangeArrowheads="1"/>
          </p:cNvSpPr>
          <p:nvPr/>
        </p:nvSpPr>
        <p:spPr bwMode="auto">
          <a:xfrm>
            <a:off x="467544" y="1556792"/>
            <a:ext cx="7488237" cy="12926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285750" indent="-285750" eaLnBrk="0" hangingPunct="0">
              <a:spcBef>
                <a:spcPct val="20000"/>
              </a:spcBef>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har char="–"/>
              <a:defRPr sz="26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gt;"/>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r>
              <a:rPr lang="en-AU" altLang="en-US" sz="2200" b="0" dirty="0"/>
              <a:t>You own a Museum. </a:t>
            </a:r>
          </a:p>
          <a:p>
            <a:pPr eaLnBrk="1" hangingPunct="1">
              <a:spcBef>
                <a:spcPct val="0"/>
              </a:spcBef>
            </a:pPr>
            <a:endParaRPr lang="en-AU" altLang="en-US" sz="1800" b="0" dirty="0"/>
          </a:p>
          <a:p>
            <a:pPr eaLnBrk="1" hangingPunct="1">
              <a:spcBef>
                <a:spcPct val="0"/>
              </a:spcBef>
            </a:pPr>
            <a:endParaRPr lang="en-AU" altLang="en-US" sz="1800" b="0" dirty="0"/>
          </a:p>
          <a:p>
            <a:pPr eaLnBrk="1" hangingPunct="1">
              <a:spcBef>
                <a:spcPct val="0"/>
              </a:spcBef>
              <a:buFontTx/>
              <a:buNone/>
            </a:pPr>
            <a:endParaRPr lang="en-AU" altLang="en-US" sz="1800" b="0" dirty="0"/>
          </a:p>
        </p:txBody>
      </p:sp>
      <p:sp>
        <p:nvSpPr>
          <p:cNvPr id="4" name="TextBox 3"/>
          <p:cNvSpPr txBox="1">
            <a:spLocks noChangeArrowheads="1"/>
          </p:cNvSpPr>
          <p:nvPr/>
        </p:nvSpPr>
        <p:spPr bwMode="auto">
          <a:xfrm>
            <a:off x="467544" y="1928450"/>
            <a:ext cx="8038727" cy="17235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spcBef>
                <a:spcPct val="20000"/>
              </a:spcBef>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har char="–"/>
              <a:defRPr sz="26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gt;"/>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pPr>
            <a:r>
              <a:rPr lang="en-AU" altLang="en-US" sz="2200" b="0" dirty="0"/>
              <a:t>The owner of the horse, Phar Lap (one of the greatest horses to ever race), has donated him to your museum as a gift </a:t>
            </a:r>
          </a:p>
          <a:p>
            <a:pPr eaLnBrk="1" hangingPunct="1">
              <a:spcBef>
                <a:spcPct val="0"/>
              </a:spcBef>
            </a:pPr>
            <a:r>
              <a:rPr lang="en-AU" altLang="en-US" sz="2200" b="0" dirty="0"/>
              <a:t>(after taxidermy)</a:t>
            </a:r>
          </a:p>
          <a:p>
            <a:pPr eaLnBrk="1" hangingPunct="1">
              <a:spcBef>
                <a:spcPct val="0"/>
              </a:spcBef>
            </a:pPr>
            <a:endParaRPr lang="en-AU" altLang="en-US" sz="1800" b="0" dirty="0"/>
          </a:p>
        </p:txBody>
      </p:sp>
      <p:sp>
        <p:nvSpPr>
          <p:cNvPr id="6" name="TextBox 5"/>
          <p:cNvSpPr txBox="1">
            <a:spLocks noChangeArrowheads="1"/>
          </p:cNvSpPr>
          <p:nvPr/>
        </p:nvSpPr>
        <p:spPr bwMode="auto">
          <a:xfrm>
            <a:off x="683568" y="5589240"/>
            <a:ext cx="8320757"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har char="–"/>
              <a:defRPr sz="26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gt;"/>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AU" altLang="en-US" sz="2200" dirty="0"/>
              <a:t>How should the museum account for this gift using the Conceptual Framework for guidance?</a:t>
            </a:r>
          </a:p>
        </p:txBody>
      </p:sp>
      <p:pic>
        <p:nvPicPr>
          <p:cNvPr id="66568" name="Picture 4" descr="plapstuff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3481619"/>
            <a:ext cx="2983290" cy="19311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Slide Number Placeholder 4"/>
          <p:cNvSpPr>
            <a:spLocks noGrp="1"/>
          </p:cNvSpPr>
          <p:nvPr>
            <p:ph type="sldNum" sz="quarter" idx="15"/>
          </p:nvPr>
        </p:nvSpPr>
        <p:spPr/>
        <p:txBody>
          <a:bodyPr/>
          <a:lstStyle/>
          <a:p>
            <a:fld id="{EB72FBF5-2C9F-4A60-88A9-90AC2FD4BE04}" type="slidenum">
              <a:rPr lang="en-AU" smtClean="0"/>
              <a:pPr/>
              <a:t>61</a:t>
            </a:fld>
            <a:endParaRPr lang="en-AU"/>
          </a:p>
        </p:txBody>
      </p:sp>
    </p:spTree>
    <p:extLst>
      <p:ext uri="{BB962C8B-B14F-4D97-AF65-F5344CB8AC3E}">
        <p14:creationId xmlns:p14="http://schemas.microsoft.com/office/powerpoint/2010/main" val="41816112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6568"/>
                                        </p:tgtEl>
                                        <p:attrNameLst>
                                          <p:attrName>style.visibility</p:attrName>
                                        </p:attrNameLst>
                                      </p:cBhvr>
                                      <p:to>
                                        <p:strVal val="visible"/>
                                      </p:to>
                                    </p:set>
                                    <p:anim calcmode="lin" valueType="num">
                                      <p:cBhvr additive="base">
                                        <p:cTn id="25" dur="500" fill="hold"/>
                                        <p:tgtEl>
                                          <p:spTgt spid="66568"/>
                                        </p:tgtEl>
                                        <p:attrNameLst>
                                          <p:attrName>ppt_x</p:attrName>
                                        </p:attrNameLst>
                                      </p:cBhvr>
                                      <p:tavLst>
                                        <p:tav tm="0">
                                          <p:val>
                                            <p:strVal val="#ppt_x"/>
                                          </p:val>
                                        </p:tav>
                                        <p:tav tm="100000">
                                          <p:val>
                                            <p:strVal val="#ppt_x"/>
                                          </p:val>
                                        </p:tav>
                                      </p:tavLst>
                                    </p:anim>
                                    <p:anim calcmode="lin" valueType="num">
                                      <p:cBhvr additive="base">
                                        <p:cTn id="26" dur="500" fill="hold"/>
                                        <p:tgtEl>
                                          <p:spTgt spid="66568"/>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395536" y="908720"/>
            <a:ext cx="8229600" cy="701675"/>
          </a:xfrm>
        </p:spPr>
        <p:txBody>
          <a:bodyPr/>
          <a:lstStyle/>
          <a:p>
            <a:pPr eaLnBrk="1" hangingPunct="1">
              <a:defRPr/>
            </a:pPr>
            <a:r>
              <a:rPr lang="en-AU" sz="3600" kern="1200" dirty="0">
                <a:solidFill>
                  <a:srgbClr val="00528B"/>
                </a:solidFill>
                <a:ea typeface="+mj-ea"/>
              </a:rPr>
              <a:t>Step</a:t>
            </a:r>
            <a:r>
              <a:rPr lang="en-AU" sz="3600" dirty="0">
                <a:solidFill>
                  <a:srgbClr val="00528B"/>
                </a:solidFill>
                <a:ea typeface="+mj-ea"/>
              </a:rPr>
              <a:t> </a:t>
            </a:r>
            <a:r>
              <a:rPr lang="en-AU" sz="3600" kern="1200" dirty="0">
                <a:solidFill>
                  <a:srgbClr val="00528B"/>
                </a:solidFill>
                <a:ea typeface="+mj-ea"/>
              </a:rPr>
              <a:t>1</a:t>
            </a:r>
          </a:p>
        </p:txBody>
      </p:sp>
      <p:sp>
        <p:nvSpPr>
          <p:cNvPr id="4" name="TextBox 3"/>
          <p:cNvSpPr txBox="1">
            <a:spLocks noChangeArrowheads="1"/>
          </p:cNvSpPr>
          <p:nvPr/>
        </p:nvSpPr>
        <p:spPr bwMode="auto">
          <a:xfrm>
            <a:off x="395288" y="1773238"/>
            <a:ext cx="8280400"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har char="–"/>
              <a:defRPr sz="26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gt;"/>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AU" altLang="en-US" sz="2200" b="0" dirty="0">
                <a:latin typeface="+mn-lt"/>
              </a:rPr>
              <a:t>1. Identify two possible element</a:t>
            </a:r>
            <a:r>
              <a:rPr lang="en-AU" altLang="en-US" sz="4000" b="0" dirty="0">
                <a:solidFill>
                  <a:srgbClr val="FF0000"/>
                </a:solidFill>
                <a:latin typeface="+mn-lt"/>
              </a:rPr>
              <a:t>s</a:t>
            </a:r>
          </a:p>
        </p:txBody>
      </p:sp>
      <p:sp>
        <p:nvSpPr>
          <p:cNvPr id="3" name="TextBox 2"/>
          <p:cNvSpPr txBox="1">
            <a:spLocks noChangeArrowheads="1"/>
          </p:cNvSpPr>
          <p:nvPr/>
        </p:nvSpPr>
        <p:spPr bwMode="auto">
          <a:xfrm>
            <a:off x="323528" y="2708920"/>
            <a:ext cx="777716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har char="–"/>
              <a:defRPr sz="26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gt;"/>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AU" altLang="en-US" sz="1800" b="0" dirty="0"/>
              <a:t>	</a:t>
            </a:r>
            <a:endParaRPr lang="en-AU" altLang="en-US" sz="2200" b="0" dirty="0">
              <a:latin typeface="+mn-lt"/>
            </a:endParaRPr>
          </a:p>
        </p:txBody>
      </p:sp>
    </p:spTree>
    <p:extLst>
      <p:ext uri="{BB962C8B-B14F-4D97-AF65-F5344CB8AC3E}">
        <p14:creationId xmlns:p14="http://schemas.microsoft.com/office/powerpoint/2010/main" val="14626456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619672" y="332656"/>
            <a:ext cx="8229600" cy="701675"/>
          </a:xfrm>
        </p:spPr>
        <p:txBody>
          <a:bodyPr/>
          <a:lstStyle/>
          <a:p>
            <a:pPr eaLnBrk="1" hangingPunct="1">
              <a:defRPr/>
            </a:pPr>
            <a:r>
              <a:rPr lang="en-AU" kern="1200" dirty="0">
                <a:solidFill>
                  <a:srgbClr val="00528B"/>
                </a:solidFill>
                <a:ea typeface="+mj-ea"/>
              </a:rPr>
              <a:t>Asset</a:t>
            </a:r>
          </a:p>
        </p:txBody>
      </p:sp>
      <p:graphicFrame>
        <p:nvGraphicFramePr>
          <p:cNvPr id="3" name="Table 2"/>
          <p:cNvGraphicFramePr>
            <a:graphicFrameLocks noGrp="1"/>
          </p:cNvGraphicFramePr>
          <p:nvPr>
            <p:extLst>
              <p:ext uri="{D42A27DB-BD31-4B8C-83A1-F6EECF244321}">
                <p14:modId xmlns:p14="http://schemas.microsoft.com/office/powerpoint/2010/main" val="882920425"/>
              </p:ext>
            </p:extLst>
          </p:nvPr>
        </p:nvGraphicFramePr>
        <p:xfrm>
          <a:off x="323528" y="980728"/>
          <a:ext cx="8569325" cy="5698964"/>
        </p:xfrm>
        <a:graphic>
          <a:graphicData uri="http://schemas.openxmlformats.org/drawingml/2006/table">
            <a:tbl>
              <a:tblPr/>
              <a:tblGrid>
                <a:gridCol w="4284663">
                  <a:extLst>
                    <a:ext uri="{9D8B030D-6E8A-4147-A177-3AD203B41FA5}">
                      <a16:colId xmlns="" xmlns:a16="http://schemas.microsoft.com/office/drawing/2014/main" val="20000"/>
                    </a:ext>
                  </a:extLst>
                </a:gridCol>
                <a:gridCol w="4284662">
                  <a:extLst>
                    <a:ext uri="{9D8B030D-6E8A-4147-A177-3AD203B41FA5}">
                      <a16:colId xmlns="" xmlns:a16="http://schemas.microsoft.com/office/drawing/2014/main" val="20001"/>
                    </a:ext>
                  </a:extLst>
                </a:gridCol>
              </a:tblGrid>
              <a:tr h="365745">
                <a:tc>
                  <a:txBody>
                    <a:bodyPr/>
                    <a:lstStyle>
                      <a:lvl1pPr defTabSz="457200" eaLnBrk="0" hangingPunct="0">
                        <a:spcBef>
                          <a:spcPct val="20000"/>
                        </a:spcBef>
                        <a:defRPr sz="2400" b="1">
                          <a:solidFill>
                            <a:schemeClr val="tx1"/>
                          </a:solidFill>
                          <a:latin typeface="Arial" pitchFamily="34" charset="0"/>
                          <a:ea typeface="ＭＳ Ｐゴシック" charset="-128"/>
                        </a:defRPr>
                      </a:lvl1pPr>
                      <a:lvl2pPr marL="742950" indent="-285750" defTabSz="457200" eaLnBrk="0" hangingPunct="0">
                        <a:spcBef>
                          <a:spcPct val="20000"/>
                        </a:spcBef>
                        <a:defRPr sz="2200">
                          <a:solidFill>
                            <a:schemeClr val="tx1"/>
                          </a:solidFill>
                          <a:latin typeface="Arial" pitchFamily="34" charset="0"/>
                          <a:ea typeface="ＭＳ Ｐゴシック" charset="-128"/>
                        </a:defRPr>
                      </a:lvl2pPr>
                      <a:lvl3pPr marL="1143000" indent="-228600" defTabSz="457200" eaLnBrk="0" hangingPunct="0">
                        <a:spcBef>
                          <a:spcPct val="20000"/>
                        </a:spcBef>
                        <a:buFont typeface="Arial" pitchFamily="34" charset="0"/>
                        <a:defRPr sz="2000">
                          <a:solidFill>
                            <a:schemeClr val="tx1"/>
                          </a:solidFill>
                          <a:latin typeface="Arial" pitchFamily="34" charset="0"/>
                          <a:ea typeface="ＭＳ Ｐゴシック" charset="-128"/>
                        </a:defRPr>
                      </a:lvl3pPr>
                      <a:lvl4pPr marL="1600200" indent="-228600" defTabSz="457200" eaLnBrk="0" hangingPunct="0">
                        <a:spcBef>
                          <a:spcPct val="20000"/>
                        </a:spcBef>
                        <a:defRPr>
                          <a:solidFill>
                            <a:schemeClr val="tx1"/>
                          </a:solidFill>
                          <a:latin typeface="Arial" pitchFamily="34" charset="0"/>
                          <a:ea typeface="ＭＳ Ｐゴシック" charset="-128"/>
                        </a:defRPr>
                      </a:lvl4pPr>
                      <a:lvl5pPr marL="2057400" indent="-228600" defTabSz="457200" eaLnBrk="0" hangingPunct="0">
                        <a:spcBef>
                          <a:spcPct val="20000"/>
                        </a:spcBef>
                        <a:defRPr>
                          <a:solidFill>
                            <a:schemeClr val="tx1"/>
                          </a:solidFill>
                          <a:latin typeface="Arial" pitchFamily="34"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pitchFamily="34"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pitchFamily="34"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pitchFamily="34"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pitchFamily="34"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altLang="en-US" sz="1800" b="1" i="0" u="none" strike="noStrike" cap="none" normalizeH="0" baseline="0" dirty="0">
                          <a:ln>
                            <a:noFill/>
                          </a:ln>
                          <a:solidFill>
                            <a:srgbClr val="FF0000"/>
                          </a:solidFill>
                          <a:effectLst/>
                          <a:latin typeface="Arial" pitchFamily="34" charset="0"/>
                          <a:ea typeface="ＭＳ Ｐゴシック" charset="-128"/>
                          <a:cs typeface="Arial" pitchFamily="34" charset="0"/>
                        </a:rPr>
                        <a:t>Definition</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eaLnBrk="0" hangingPunct="0">
                        <a:spcBef>
                          <a:spcPct val="20000"/>
                        </a:spcBef>
                        <a:defRPr sz="2400" b="1">
                          <a:solidFill>
                            <a:schemeClr val="tx1"/>
                          </a:solidFill>
                          <a:latin typeface="Arial" pitchFamily="34" charset="0"/>
                          <a:ea typeface="ＭＳ Ｐゴシック" charset="-128"/>
                        </a:defRPr>
                      </a:lvl1pPr>
                      <a:lvl2pPr marL="742950" indent="-285750" defTabSz="457200" eaLnBrk="0" hangingPunct="0">
                        <a:spcBef>
                          <a:spcPct val="20000"/>
                        </a:spcBef>
                        <a:defRPr sz="2200">
                          <a:solidFill>
                            <a:schemeClr val="tx1"/>
                          </a:solidFill>
                          <a:latin typeface="Arial" pitchFamily="34" charset="0"/>
                          <a:ea typeface="ＭＳ Ｐゴシック" charset="-128"/>
                        </a:defRPr>
                      </a:lvl2pPr>
                      <a:lvl3pPr marL="1143000" indent="-228600" defTabSz="457200" eaLnBrk="0" hangingPunct="0">
                        <a:spcBef>
                          <a:spcPct val="20000"/>
                        </a:spcBef>
                        <a:buFont typeface="Arial" pitchFamily="34" charset="0"/>
                        <a:defRPr sz="2000">
                          <a:solidFill>
                            <a:schemeClr val="tx1"/>
                          </a:solidFill>
                          <a:latin typeface="Arial" pitchFamily="34" charset="0"/>
                          <a:ea typeface="ＭＳ Ｐゴシック" charset="-128"/>
                        </a:defRPr>
                      </a:lvl3pPr>
                      <a:lvl4pPr marL="1600200" indent="-228600" defTabSz="457200" eaLnBrk="0" hangingPunct="0">
                        <a:spcBef>
                          <a:spcPct val="20000"/>
                        </a:spcBef>
                        <a:defRPr>
                          <a:solidFill>
                            <a:schemeClr val="tx1"/>
                          </a:solidFill>
                          <a:latin typeface="Arial" pitchFamily="34" charset="0"/>
                          <a:ea typeface="ＭＳ Ｐゴシック" charset="-128"/>
                        </a:defRPr>
                      </a:lvl4pPr>
                      <a:lvl5pPr marL="2057400" indent="-228600" defTabSz="457200" eaLnBrk="0" hangingPunct="0">
                        <a:spcBef>
                          <a:spcPct val="20000"/>
                        </a:spcBef>
                        <a:defRPr>
                          <a:solidFill>
                            <a:schemeClr val="tx1"/>
                          </a:solidFill>
                          <a:latin typeface="Arial" pitchFamily="34"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pitchFamily="34"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pitchFamily="34"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pitchFamily="34"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pitchFamily="34"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1" i="0" u="none" strike="noStrike" cap="none" normalizeH="0" baseline="0">
                        <a:ln>
                          <a:noFill/>
                        </a:ln>
                        <a:solidFill>
                          <a:srgbClr val="FFFFFF"/>
                        </a:solidFill>
                        <a:effectLst/>
                        <a:latin typeface="Arial" pitchFamily="34" charset="0"/>
                        <a:ea typeface="ＭＳ Ｐゴシック"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10000"/>
                  </a:ext>
                </a:extLst>
              </a:tr>
              <a:tr h="646024">
                <a:tc>
                  <a:txBody>
                    <a:bodyPr/>
                    <a:lstStyle>
                      <a:lvl1pPr defTabSz="457200" eaLnBrk="0" hangingPunct="0">
                        <a:spcBef>
                          <a:spcPct val="20000"/>
                        </a:spcBef>
                        <a:defRPr sz="2400" b="1">
                          <a:solidFill>
                            <a:schemeClr val="tx1"/>
                          </a:solidFill>
                          <a:latin typeface="Arial" pitchFamily="34" charset="0"/>
                          <a:ea typeface="ＭＳ Ｐゴシック" charset="-128"/>
                        </a:defRPr>
                      </a:lvl1pPr>
                      <a:lvl2pPr marL="742950" indent="-285750" defTabSz="457200" eaLnBrk="0" hangingPunct="0">
                        <a:spcBef>
                          <a:spcPct val="20000"/>
                        </a:spcBef>
                        <a:defRPr sz="2200">
                          <a:solidFill>
                            <a:schemeClr val="tx1"/>
                          </a:solidFill>
                          <a:latin typeface="Arial" pitchFamily="34" charset="0"/>
                          <a:ea typeface="ＭＳ Ｐゴシック" charset="-128"/>
                        </a:defRPr>
                      </a:lvl2pPr>
                      <a:lvl3pPr marL="1143000" indent="-228600" defTabSz="457200" eaLnBrk="0" hangingPunct="0">
                        <a:spcBef>
                          <a:spcPct val="20000"/>
                        </a:spcBef>
                        <a:buFont typeface="Arial" pitchFamily="34" charset="0"/>
                        <a:defRPr sz="2000">
                          <a:solidFill>
                            <a:schemeClr val="tx1"/>
                          </a:solidFill>
                          <a:latin typeface="Arial" pitchFamily="34" charset="0"/>
                          <a:ea typeface="ＭＳ Ｐゴシック" charset="-128"/>
                        </a:defRPr>
                      </a:lvl3pPr>
                      <a:lvl4pPr marL="1600200" indent="-228600" defTabSz="457200" eaLnBrk="0" hangingPunct="0">
                        <a:spcBef>
                          <a:spcPct val="20000"/>
                        </a:spcBef>
                        <a:defRPr>
                          <a:solidFill>
                            <a:schemeClr val="tx1"/>
                          </a:solidFill>
                          <a:latin typeface="Arial" pitchFamily="34" charset="0"/>
                          <a:ea typeface="ＭＳ Ｐゴシック" charset="-128"/>
                        </a:defRPr>
                      </a:lvl4pPr>
                      <a:lvl5pPr marL="2057400" indent="-228600" defTabSz="457200" eaLnBrk="0" hangingPunct="0">
                        <a:spcBef>
                          <a:spcPct val="20000"/>
                        </a:spcBef>
                        <a:defRPr>
                          <a:solidFill>
                            <a:schemeClr val="tx1"/>
                          </a:solidFill>
                          <a:latin typeface="Arial" pitchFamily="34"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pitchFamily="34"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pitchFamily="34"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pitchFamily="34"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pitchFamily="34"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altLang="en-US" sz="1800" b="0" i="0" u="none" strike="noStrike" cap="none" normalizeH="0" baseline="0" dirty="0">
                          <a:ln>
                            <a:noFill/>
                          </a:ln>
                          <a:solidFill>
                            <a:srgbClr val="393938"/>
                          </a:solidFill>
                          <a:effectLst/>
                          <a:latin typeface="Arial" pitchFamily="34" charset="0"/>
                          <a:ea typeface="ＭＳ Ｐゴシック" charset="-128"/>
                          <a:cs typeface="Arial" pitchFamily="34" charset="0"/>
                        </a:rPr>
                        <a:t>Future Economic Benefits</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tc>
                  <a:txBody>
                    <a:bodyPr/>
                    <a:lstStyle>
                      <a:lvl1pPr eaLnBrk="0" hangingPunct="0">
                        <a:spcBef>
                          <a:spcPct val="20000"/>
                        </a:spcBef>
                        <a:defRPr sz="2400" b="1">
                          <a:solidFill>
                            <a:schemeClr val="tx1"/>
                          </a:solidFill>
                          <a:latin typeface="Arial" pitchFamily="34" charset="0"/>
                          <a:ea typeface="ＭＳ Ｐゴシック" charset="-128"/>
                        </a:defRPr>
                      </a:lvl1pPr>
                      <a:lvl2pPr marL="742950" indent="-285750" eaLnBrk="0" hangingPunct="0">
                        <a:spcBef>
                          <a:spcPct val="20000"/>
                        </a:spcBef>
                        <a:defRPr sz="2200">
                          <a:solidFill>
                            <a:schemeClr val="tx1"/>
                          </a:solidFill>
                          <a:latin typeface="Arial" pitchFamily="34" charset="0"/>
                          <a:ea typeface="ＭＳ Ｐゴシック"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charset="-128"/>
                        </a:defRPr>
                      </a:lvl3pPr>
                      <a:lvl4pPr marL="1600200" indent="-228600" eaLnBrk="0" hangingPunct="0">
                        <a:spcBef>
                          <a:spcPct val="20000"/>
                        </a:spcBef>
                        <a:defRPr>
                          <a:solidFill>
                            <a:schemeClr val="tx1"/>
                          </a:solidFill>
                          <a:latin typeface="Arial" pitchFamily="34" charset="0"/>
                          <a:ea typeface="ＭＳ Ｐゴシック" charset="-128"/>
                        </a:defRPr>
                      </a:lvl4pPr>
                      <a:lvl5pPr marL="2057400" indent="-228600" eaLnBrk="0" hangingPunct="0">
                        <a:spcBef>
                          <a:spcPct val="20000"/>
                        </a:spcBef>
                        <a:defRPr>
                          <a:solidFill>
                            <a:schemeClr val="tx1"/>
                          </a:solidFill>
                          <a:latin typeface="Arial" pitchFamily="34" charset="0"/>
                          <a:ea typeface="ＭＳ Ｐゴシック" charset="-128"/>
                        </a:defRPr>
                      </a:lvl5pPr>
                      <a:lvl6pPr marL="2514600" indent="-228600" eaLnBrk="0" fontAlgn="base" hangingPunct="0">
                        <a:spcBef>
                          <a:spcPct val="20000"/>
                        </a:spcBef>
                        <a:spcAft>
                          <a:spcPct val="0"/>
                        </a:spcAft>
                        <a:defRPr>
                          <a:solidFill>
                            <a:schemeClr val="tx1"/>
                          </a:solidFill>
                          <a:latin typeface="Arial" pitchFamily="34" charset="0"/>
                          <a:ea typeface="ＭＳ Ｐゴシック" charset="-128"/>
                        </a:defRPr>
                      </a:lvl6pPr>
                      <a:lvl7pPr marL="2971800" indent="-228600" eaLnBrk="0" fontAlgn="base" hangingPunct="0">
                        <a:spcBef>
                          <a:spcPct val="20000"/>
                        </a:spcBef>
                        <a:spcAft>
                          <a:spcPct val="0"/>
                        </a:spcAft>
                        <a:defRPr>
                          <a:solidFill>
                            <a:schemeClr val="tx1"/>
                          </a:solidFill>
                          <a:latin typeface="Arial" pitchFamily="34" charset="0"/>
                          <a:ea typeface="ＭＳ Ｐゴシック" charset="-128"/>
                        </a:defRPr>
                      </a:lvl7pPr>
                      <a:lvl8pPr marL="3429000" indent="-228600" eaLnBrk="0" fontAlgn="base" hangingPunct="0">
                        <a:spcBef>
                          <a:spcPct val="20000"/>
                        </a:spcBef>
                        <a:spcAft>
                          <a:spcPct val="0"/>
                        </a:spcAft>
                        <a:defRPr>
                          <a:solidFill>
                            <a:schemeClr val="tx1"/>
                          </a:solidFill>
                          <a:latin typeface="Arial" pitchFamily="34" charset="0"/>
                          <a:ea typeface="ＭＳ Ｐゴシック" charset="-128"/>
                        </a:defRPr>
                      </a:lvl8pPr>
                      <a:lvl9pPr marL="3886200" indent="-228600" eaLnBrk="0" fontAlgn="base" hangingPunct="0">
                        <a:spcBef>
                          <a:spcPct val="20000"/>
                        </a:spcBef>
                        <a:spcAft>
                          <a:spcPct val="0"/>
                        </a:spcAft>
                        <a:defRPr>
                          <a:solidFill>
                            <a:schemeClr val="tx1"/>
                          </a:solidFill>
                          <a:latin typeface="Arial" pitchFamily="34"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altLang="en-US" sz="1800" b="0" i="0" u="none" strike="noStrike" cap="none" normalizeH="0" baseline="0" dirty="0">
                          <a:ln>
                            <a:noFill/>
                          </a:ln>
                          <a:solidFill>
                            <a:srgbClr val="393938"/>
                          </a:solidFill>
                          <a:effectLst/>
                          <a:latin typeface="Arial" pitchFamily="34" charset="0"/>
                          <a:ea typeface="ＭＳ Ｐゴシック" charset="-128"/>
                          <a:cs typeface="Arial" pitchFamily="34" charset="0"/>
                        </a:rPr>
                        <a:t>Yes. Possible revenue from tickets sold to view Phar lap</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AU" altLang="en-US" sz="1800" b="0" i="0" u="none" strike="noStrike" cap="none" normalizeH="0" baseline="0" dirty="0">
                        <a:ln>
                          <a:noFill/>
                        </a:ln>
                        <a:solidFill>
                          <a:srgbClr val="393938"/>
                        </a:solidFill>
                        <a:effectLst/>
                        <a:latin typeface="Arial" pitchFamily="34" charset="0"/>
                        <a:ea typeface="ＭＳ Ｐゴシック"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extLst>
                  <a:ext uri="{0D108BD9-81ED-4DB2-BD59-A6C34878D82A}">
                    <a16:rowId xmlns="" xmlns:a16="http://schemas.microsoft.com/office/drawing/2014/main" val="10001"/>
                  </a:ext>
                </a:extLst>
              </a:tr>
              <a:tr h="646024">
                <a:tc>
                  <a:txBody>
                    <a:bodyPr/>
                    <a:lstStyle>
                      <a:lvl1pPr defTabSz="457200" eaLnBrk="0" hangingPunct="0">
                        <a:spcBef>
                          <a:spcPct val="20000"/>
                        </a:spcBef>
                        <a:defRPr sz="2400" b="1">
                          <a:solidFill>
                            <a:schemeClr val="tx1"/>
                          </a:solidFill>
                          <a:latin typeface="Arial" pitchFamily="34" charset="0"/>
                          <a:ea typeface="ＭＳ Ｐゴシック" charset="-128"/>
                        </a:defRPr>
                      </a:lvl1pPr>
                      <a:lvl2pPr marL="742950" indent="-285750" defTabSz="457200" eaLnBrk="0" hangingPunct="0">
                        <a:spcBef>
                          <a:spcPct val="20000"/>
                        </a:spcBef>
                        <a:defRPr sz="2200">
                          <a:solidFill>
                            <a:schemeClr val="tx1"/>
                          </a:solidFill>
                          <a:latin typeface="Arial" pitchFamily="34" charset="0"/>
                          <a:ea typeface="ＭＳ Ｐゴシック" charset="-128"/>
                        </a:defRPr>
                      </a:lvl2pPr>
                      <a:lvl3pPr marL="1143000" indent="-228600" defTabSz="457200" eaLnBrk="0" hangingPunct="0">
                        <a:spcBef>
                          <a:spcPct val="20000"/>
                        </a:spcBef>
                        <a:buFont typeface="Arial" pitchFamily="34" charset="0"/>
                        <a:defRPr sz="2000">
                          <a:solidFill>
                            <a:schemeClr val="tx1"/>
                          </a:solidFill>
                          <a:latin typeface="Arial" pitchFamily="34" charset="0"/>
                          <a:ea typeface="ＭＳ Ｐゴシック" charset="-128"/>
                        </a:defRPr>
                      </a:lvl3pPr>
                      <a:lvl4pPr marL="1600200" indent="-228600" defTabSz="457200" eaLnBrk="0" hangingPunct="0">
                        <a:spcBef>
                          <a:spcPct val="20000"/>
                        </a:spcBef>
                        <a:defRPr>
                          <a:solidFill>
                            <a:schemeClr val="tx1"/>
                          </a:solidFill>
                          <a:latin typeface="Arial" pitchFamily="34" charset="0"/>
                          <a:ea typeface="ＭＳ Ｐゴシック" charset="-128"/>
                        </a:defRPr>
                      </a:lvl4pPr>
                      <a:lvl5pPr marL="2057400" indent="-228600" defTabSz="457200" eaLnBrk="0" hangingPunct="0">
                        <a:spcBef>
                          <a:spcPct val="20000"/>
                        </a:spcBef>
                        <a:defRPr>
                          <a:solidFill>
                            <a:schemeClr val="tx1"/>
                          </a:solidFill>
                          <a:latin typeface="Arial" pitchFamily="34"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pitchFamily="34"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pitchFamily="34"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pitchFamily="34"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pitchFamily="34"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altLang="en-US" sz="1800" b="0" i="0" u="none" strike="noStrike" cap="none" normalizeH="0" baseline="0">
                          <a:ln>
                            <a:noFill/>
                          </a:ln>
                          <a:solidFill>
                            <a:srgbClr val="393938"/>
                          </a:solidFill>
                          <a:effectLst/>
                          <a:latin typeface="Arial" pitchFamily="34" charset="0"/>
                          <a:ea typeface="ＭＳ Ｐゴシック" charset="-128"/>
                          <a:cs typeface="Arial" pitchFamily="34" charset="0"/>
                        </a:rPr>
                        <a:t>Control</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tc>
                  <a:txBody>
                    <a:bodyPr/>
                    <a:lstStyle>
                      <a:lvl1pPr defTabSz="457200" eaLnBrk="0" hangingPunct="0">
                        <a:spcBef>
                          <a:spcPct val="20000"/>
                        </a:spcBef>
                        <a:defRPr sz="2400" b="1">
                          <a:solidFill>
                            <a:schemeClr val="tx1"/>
                          </a:solidFill>
                          <a:latin typeface="Arial" pitchFamily="34" charset="0"/>
                          <a:ea typeface="ＭＳ Ｐゴシック" charset="-128"/>
                        </a:defRPr>
                      </a:lvl1pPr>
                      <a:lvl2pPr marL="742950" indent="-285750" defTabSz="457200" eaLnBrk="0" hangingPunct="0">
                        <a:spcBef>
                          <a:spcPct val="20000"/>
                        </a:spcBef>
                        <a:defRPr sz="2200">
                          <a:solidFill>
                            <a:schemeClr val="tx1"/>
                          </a:solidFill>
                          <a:latin typeface="Arial" pitchFamily="34" charset="0"/>
                          <a:ea typeface="ＭＳ Ｐゴシック" charset="-128"/>
                        </a:defRPr>
                      </a:lvl2pPr>
                      <a:lvl3pPr marL="1143000" indent="-228600" defTabSz="457200" eaLnBrk="0" hangingPunct="0">
                        <a:spcBef>
                          <a:spcPct val="20000"/>
                        </a:spcBef>
                        <a:buFont typeface="Arial" pitchFamily="34" charset="0"/>
                        <a:defRPr sz="2000">
                          <a:solidFill>
                            <a:schemeClr val="tx1"/>
                          </a:solidFill>
                          <a:latin typeface="Arial" pitchFamily="34" charset="0"/>
                          <a:ea typeface="ＭＳ Ｐゴシック" charset="-128"/>
                        </a:defRPr>
                      </a:lvl3pPr>
                      <a:lvl4pPr marL="1600200" indent="-228600" defTabSz="457200" eaLnBrk="0" hangingPunct="0">
                        <a:spcBef>
                          <a:spcPct val="20000"/>
                        </a:spcBef>
                        <a:defRPr>
                          <a:solidFill>
                            <a:schemeClr val="tx1"/>
                          </a:solidFill>
                          <a:latin typeface="Arial" pitchFamily="34" charset="0"/>
                          <a:ea typeface="ＭＳ Ｐゴシック" charset="-128"/>
                        </a:defRPr>
                      </a:lvl4pPr>
                      <a:lvl5pPr marL="2057400" indent="-228600" defTabSz="457200" eaLnBrk="0" hangingPunct="0">
                        <a:spcBef>
                          <a:spcPct val="20000"/>
                        </a:spcBef>
                        <a:defRPr>
                          <a:solidFill>
                            <a:schemeClr val="tx1"/>
                          </a:solidFill>
                          <a:latin typeface="Arial" pitchFamily="34"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pitchFamily="34"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pitchFamily="34"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pitchFamily="34"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pitchFamily="34"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altLang="en-US" sz="1800" b="0" i="0" u="none" strike="noStrike" cap="none" normalizeH="0" baseline="0" dirty="0">
                          <a:ln>
                            <a:noFill/>
                          </a:ln>
                          <a:solidFill>
                            <a:srgbClr val="393938"/>
                          </a:solidFill>
                          <a:effectLst/>
                          <a:latin typeface="Arial" pitchFamily="34" charset="0"/>
                          <a:ea typeface="ＭＳ Ｐゴシック" charset="-128"/>
                          <a:cs typeface="Arial" pitchFamily="34" charset="0"/>
                        </a:rPr>
                        <a:t>Yes. We now own; therefore control – can regulate access</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extLst>
                  <a:ext uri="{0D108BD9-81ED-4DB2-BD59-A6C34878D82A}">
                    <a16:rowId xmlns="" xmlns:a16="http://schemas.microsoft.com/office/drawing/2014/main" val="10002"/>
                  </a:ext>
                </a:extLst>
              </a:tr>
              <a:tr h="646024">
                <a:tc>
                  <a:txBody>
                    <a:bodyPr/>
                    <a:lstStyle>
                      <a:lvl1pPr defTabSz="457200" eaLnBrk="0" hangingPunct="0">
                        <a:spcBef>
                          <a:spcPct val="20000"/>
                        </a:spcBef>
                        <a:defRPr sz="2400" b="1">
                          <a:solidFill>
                            <a:schemeClr val="tx1"/>
                          </a:solidFill>
                          <a:latin typeface="Arial" pitchFamily="34" charset="0"/>
                          <a:ea typeface="ＭＳ Ｐゴシック" charset="-128"/>
                        </a:defRPr>
                      </a:lvl1pPr>
                      <a:lvl2pPr marL="742950" indent="-285750" defTabSz="457200" eaLnBrk="0" hangingPunct="0">
                        <a:spcBef>
                          <a:spcPct val="20000"/>
                        </a:spcBef>
                        <a:defRPr sz="2200">
                          <a:solidFill>
                            <a:schemeClr val="tx1"/>
                          </a:solidFill>
                          <a:latin typeface="Arial" pitchFamily="34" charset="0"/>
                          <a:ea typeface="ＭＳ Ｐゴシック" charset="-128"/>
                        </a:defRPr>
                      </a:lvl2pPr>
                      <a:lvl3pPr marL="1143000" indent="-228600" defTabSz="457200" eaLnBrk="0" hangingPunct="0">
                        <a:spcBef>
                          <a:spcPct val="20000"/>
                        </a:spcBef>
                        <a:buFont typeface="Arial" pitchFamily="34" charset="0"/>
                        <a:defRPr sz="2000">
                          <a:solidFill>
                            <a:schemeClr val="tx1"/>
                          </a:solidFill>
                          <a:latin typeface="Arial" pitchFamily="34" charset="0"/>
                          <a:ea typeface="ＭＳ Ｐゴシック" charset="-128"/>
                        </a:defRPr>
                      </a:lvl3pPr>
                      <a:lvl4pPr marL="1600200" indent="-228600" defTabSz="457200" eaLnBrk="0" hangingPunct="0">
                        <a:spcBef>
                          <a:spcPct val="20000"/>
                        </a:spcBef>
                        <a:defRPr>
                          <a:solidFill>
                            <a:schemeClr val="tx1"/>
                          </a:solidFill>
                          <a:latin typeface="Arial" pitchFamily="34" charset="0"/>
                          <a:ea typeface="ＭＳ Ｐゴシック" charset="-128"/>
                        </a:defRPr>
                      </a:lvl4pPr>
                      <a:lvl5pPr marL="2057400" indent="-228600" defTabSz="457200" eaLnBrk="0" hangingPunct="0">
                        <a:spcBef>
                          <a:spcPct val="20000"/>
                        </a:spcBef>
                        <a:defRPr>
                          <a:solidFill>
                            <a:schemeClr val="tx1"/>
                          </a:solidFill>
                          <a:latin typeface="Arial" pitchFamily="34"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pitchFamily="34"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pitchFamily="34"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pitchFamily="34"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pitchFamily="34"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altLang="en-US" sz="1800" b="0" i="0" u="none" strike="noStrike" cap="none" normalizeH="0" baseline="0">
                          <a:ln>
                            <a:noFill/>
                          </a:ln>
                          <a:solidFill>
                            <a:srgbClr val="393938"/>
                          </a:solidFill>
                          <a:effectLst/>
                          <a:latin typeface="Arial" pitchFamily="34" charset="0"/>
                          <a:ea typeface="ＭＳ Ｐゴシック" charset="-128"/>
                          <a:cs typeface="Arial" pitchFamily="34" charset="0"/>
                        </a:rPr>
                        <a:t>Past Event</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tc>
                  <a:txBody>
                    <a:bodyPr/>
                    <a:lstStyle>
                      <a:lvl1pPr defTabSz="457200" eaLnBrk="0" hangingPunct="0">
                        <a:spcBef>
                          <a:spcPct val="20000"/>
                        </a:spcBef>
                        <a:defRPr sz="2400" b="1">
                          <a:solidFill>
                            <a:schemeClr val="tx1"/>
                          </a:solidFill>
                          <a:latin typeface="Arial" pitchFamily="34" charset="0"/>
                          <a:ea typeface="ＭＳ Ｐゴシック" charset="-128"/>
                        </a:defRPr>
                      </a:lvl1pPr>
                      <a:lvl2pPr marL="742950" indent="-285750" defTabSz="457200" eaLnBrk="0" hangingPunct="0">
                        <a:spcBef>
                          <a:spcPct val="20000"/>
                        </a:spcBef>
                        <a:defRPr sz="2200">
                          <a:solidFill>
                            <a:schemeClr val="tx1"/>
                          </a:solidFill>
                          <a:latin typeface="Arial" pitchFamily="34" charset="0"/>
                          <a:ea typeface="ＭＳ Ｐゴシック" charset="-128"/>
                        </a:defRPr>
                      </a:lvl2pPr>
                      <a:lvl3pPr marL="1143000" indent="-228600" defTabSz="457200" eaLnBrk="0" hangingPunct="0">
                        <a:spcBef>
                          <a:spcPct val="20000"/>
                        </a:spcBef>
                        <a:buFont typeface="Arial" pitchFamily="34" charset="0"/>
                        <a:defRPr sz="2000">
                          <a:solidFill>
                            <a:schemeClr val="tx1"/>
                          </a:solidFill>
                          <a:latin typeface="Arial" pitchFamily="34" charset="0"/>
                          <a:ea typeface="ＭＳ Ｐゴシック" charset="-128"/>
                        </a:defRPr>
                      </a:lvl3pPr>
                      <a:lvl4pPr marL="1600200" indent="-228600" defTabSz="457200" eaLnBrk="0" hangingPunct="0">
                        <a:spcBef>
                          <a:spcPct val="20000"/>
                        </a:spcBef>
                        <a:defRPr>
                          <a:solidFill>
                            <a:schemeClr val="tx1"/>
                          </a:solidFill>
                          <a:latin typeface="Arial" pitchFamily="34" charset="0"/>
                          <a:ea typeface="ＭＳ Ｐゴシック" charset="-128"/>
                        </a:defRPr>
                      </a:lvl4pPr>
                      <a:lvl5pPr marL="2057400" indent="-228600" defTabSz="457200" eaLnBrk="0" hangingPunct="0">
                        <a:spcBef>
                          <a:spcPct val="20000"/>
                        </a:spcBef>
                        <a:defRPr>
                          <a:solidFill>
                            <a:schemeClr val="tx1"/>
                          </a:solidFill>
                          <a:latin typeface="Arial" pitchFamily="34"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pitchFamily="34"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pitchFamily="34"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pitchFamily="34"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pitchFamily="34"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altLang="en-US" sz="1800" b="0" i="0" u="none" strike="noStrike" cap="none" normalizeH="0" baseline="0" dirty="0">
                          <a:ln>
                            <a:noFill/>
                          </a:ln>
                          <a:solidFill>
                            <a:srgbClr val="393938"/>
                          </a:solidFill>
                          <a:effectLst/>
                          <a:latin typeface="Arial" pitchFamily="34" charset="0"/>
                          <a:ea typeface="ＭＳ Ｐゴシック" charset="-128"/>
                          <a:cs typeface="Arial" pitchFamily="34" charset="0"/>
                        </a:rPr>
                        <a:t>Yes. The donation of the horse by the previous owner.</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extLst>
                  <a:ext uri="{0D108BD9-81ED-4DB2-BD59-A6C34878D82A}">
                    <a16:rowId xmlns="" xmlns:a16="http://schemas.microsoft.com/office/drawing/2014/main" val="10003"/>
                  </a:ext>
                </a:extLst>
              </a:tr>
              <a:tr h="646024">
                <a:tc>
                  <a:txBody>
                    <a:bodyPr/>
                    <a:lstStyle>
                      <a:lvl1pPr eaLnBrk="0" hangingPunct="0">
                        <a:spcBef>
                          <a:spcPct val="20000"/>
                        </a:spcBef>
                        <a:defRPr sz="2400" b="1">
                          <a:solidFill>
                            <a:schemeClr val="tx1"/>
                          </a:solidFill>
                          <a:latin typeface="Arial" pitchFamily="34" charset="0"/>
                          <a:ea typeface="ＭＳ Ｐゴシック" charset="-128"/>
                        </a:defRPr>
                      </a:lvl1pPr>
                      <a:lvl2pPr marL="742950" indent="-285750" eaLnBrk="0" hangingPunct="0">
                        <a:spcBef>
                          <a:spcPct val="20000"/>
                        </a:spcBef>
                        <a:defRPr sz="2200">
                          <a:solidFill>
                            <a:schemeClr val="tx1"/>
                          </a:solidFill>
                          <a:latin typeface="Arial" pitchFamily="34" charset="0"/>
                          <a:ea typeface="ＭＳ Ｐゴシック"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charset="-128"/>
                        </a:defRPr>
                      </a:lvl3pPr>
                      <a:lvl4pPr marL="1600200" indent="-228600" eaLnBrk="0" hangingPunct="0">
                        <a:spcBef>
                          <a:spcPct val="20000"/>
                        </a:spcBef>
                        <a:defRPr>
                          <a:solidFill>
                            <a:schemeClr val="tx1"/>
                          </a:solidFill>
                          <a:latin typeface="Arial" pitchFamily="34" charset="0"/>
                          <a:ea typeface="ＭＳ Ｐゴシック" charset="-128"/>
                        </a:defRPr>
                      </a:lvl4pPr>
                      <a:lvl5pPr marL="2057400" indent="-228600" eaLnBrk="0" hangingPunct="0">
                        <a:spcBef>
                          <a:spcPct val="20000"/>
                        </a:spcBef>
                        <a:defRPr>
                          <a:solidFill>
                            <a:schemeClr val="tx1"/>
                          </a:solidFill>
                          <a:latin typeface="Arial" pitchFamily="34" charset="0"/>
                          <a:ea typeface="ＭＳ Ｐゴシック" charset="-128"/>
                        </a:defRPr>
                      </a:lvl5pPr>
                      <a:lvl6pPr marL="2514600" indent="-228600" eaLnBrk="0" fontAlgn="base" hangingPunct="0">
                        <a:spcBef>
                          <a:spcPct val="20000"/>
                        </a:spcBef>
                        <a:spcAft>
                          <a:spcPct val="0"/>
                        </a:spcAft>
                        <a:defRPr>
                          <a:solidFill>
                            <a:schemeClr val="tx1"/>
                          </a:solidFill>
                          <a:latin typeface="Arial" pitchFamily="34" charset="0"/>
                          <a:ea typeface="ＭＳ Ｐゴシック" charset="-128"/>
                        </a:defRPr>
                      </a:lvl6pPr>
                      <a:lvl7pPr marL="2971800" indent="-228600" eaLnBrk="0" fontAlgn="base" hangingPunct="0">
                        <a:spcBef>
                          <a:spcPct val="20000"/>
                        </a:spcBef>
                        <a:spcAft>
                          <a:spcPct val="0"/>
                        </a:spcAft>
                        <a:defRPr>
                          <a:solidFill>
                            <a:schemeClr val="tx1"/>
                          </a:solidFill>
                          <a:latin typeface="Arial" pitchFamily="34" charset="0"/>
                          <a:ea typeface="ＭＳ Ｐゴシック" charset="-128"/>
                        </a:defRPr>
                      </a:lvl7pPr>
                      <a:lvl8pPr marL="3429000" indent="-228600" eaLnBrk="0" fontAlgn="base" hangingPunct="0">
                        <a:spcBef>
                          <a:spcPct val="20000"/>
                        </a:spcBef>
                        <a:spcAft>
                          <a:spcPct val="0"/>
                        </a:spcAft>
                        <a:defRPr>
                          <a:solidFill>
                            <a:schemeClr val="tx1"/>
                          </a:solidFill>
                          <a:latin typeface="Arial" pitchFamily="34" charset="0"/>
                          <a:ea typeface="ＭＳ Ｐゴシック" charset="-128"/>
                        </a:defRPr>
                      </a:lvl8pPr>
                      <a:lvl9pPr marL="3886200" indent="-228600" eaLnBrk="0" fontAlgn="base" hangingPunct="0">
                        <a:spcBef>
                          <a:spcPct val="20000"/>
                        </a:spcBef>
                        <a:spcAft>
                          <a:spcPct val="0"/>
                        </a:spcAft>
                        <a:defRPr>
                          <a:solidFill>
                            <a:schemeClr val="tx1"/>
                          </a:solidFill>
                          <a:latin typeface="Arial" pitchFamily="34"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altLang="en-US" sz="1800" b="1" i="0" u="none" strike="noStrike" cap="none" normalizeH="0" baseline="0">
                          <a:ln>
                            <a:noFill/>
                          </a:ln>
                          <a:solidFill>
                            <a:srgbClr val="FF0000"/>
                          </a:solidFill>
                          <a:effectLst/>
                          <a:latin typeface="Arial" pitchFamily="34" charset="0"/>
                          <a:ea typeface="ＭＳ Ｐゴシック" charset="-128"/>
                          <a:cs typeface="Arial" pitchFamily="34" charset="0"/>
                        </a:rPr>
                        <a:t>Recognition Criteria</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tc>
                  <a:txBody>
                    <a:bodyPr/>
                    <a:lstStyle>
                      <a:lvl1pPr defTabSz="457200" eaLnBrk="0" hangingPunct="0">
                        <a:spcBef>
                          <a:spcPct val="20000"/>
                        </a:spcBef>
                        <a:defRPr sz="2400" b="1">
                          <a:solidFill>
                            <a:schemeClr val="tx1"/>
                          </a:solidFill>
                          <a:latin typeface="Arial" pitchFamily="34" charset="0"/>
                          <a:ea typeface="ＭＳ Ｐゴシック" charset="-128"/>
                        </a:defRPr>
                      </a:lvl1pPr>
                      <a:lvl2pPr marL="742950" indent="-285750" defTabSz="457200" eaLnBrk="0" hangingPunct="0">
                        <a:spcBef>
                          <a:spcPct val="20000"/>
                        </a:spcBef>
                        <a:defRPr sz="2200">
                          <a:solidFill>
                            <a:schemeClr val="tx1"/>
                          </a:solidFill>
                          <a:latin typeface="Arial" pitchFamily="34" charset="0"/>
                          <a:ea typeface="ＭＳ Ｐゴシック" charset="-128"/>
                        </a:defRPr>
                      </a:lvl2pPr>
                      <a:lvl3pPr marL="1143000" indent="-228600" defTabSz="457200" eaLnBrk="0" hangingPunct="0">
                        <a:spcBef>
                          <a:spcPct val="20000"/>
                        </a:spcBef>
                        <a:buFont typeface="Arial" pitchFamily="34" charset="0"/>
                        <a:defRPr sz="2000">
                          <a:solidFill>
                            <a:schemeClr val="tx1"/>
                          </a:solidFill>
                          <a:latin typeface="Arial" pitchFamily="34" charset="0"/>
                          <a:ea typeface="ＭＳ Ｐゴシック" charset="-128"/>
                        </a:defRPr>
                      </a:lvl3pPr>
                      <a:lvl4pPr marL="1600200" indent="-228600" defTabSz="457200" eaLnBrk="0" hangingPunct="0">
                        <a:spcBef>
                          <a:spcPct val="20000"/>
                        </a:spcBef>
                        <a:defRPr>
                          <a:solidFill>
                            <a:schemeClr val="tx1"/>
                          </a:solidFill>
                          <a:latin typeface="Arial" pitchFamily="34" charset="0"/>
                          <a:ea typeface="ＭＳ Ｐゴシック" charset="-128"/>
                        </a:defRPr>
                      </a:lvl4pPr>
                      <a:lvl5pPr marL="2057400" indent="-228600" defTabSz="457200" eaLnBrk="0" hangingPunct="0">
                        <a:spcBef>
                          <a:spcPct val="20000"/>
                        </a:spcBef>
                        <a:defRPr>
                          <a:solidFill>
                            <a:schemeClr val="tx1"/>
                          </a:solidFill>
                          <a:latin typeface="Arial" pitchFamily="34"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pitchFamily="34"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pitchFamily="34"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pitchFamily="34"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pitchFamily="34"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393938"/>
                          </a:solidFill>
                          <a:effectLst/>
                          <a:latin typeface="Arial" pitchFamily="34" charset="0"/>
                          <a:ea typeface="ＭＳ Ｐゴシック" charset="-128"/>
                          <a:cs typeface="Arial" pitchFamily="34" charset="0"/>
                        </a:rPr>
                        <a:t>Meets definition of an asset, but can it be </a:t>
                      </a:r>
                      <a:r>
                        <a:rPr kumimoji="0" lang="en-US" altLang="en-US" sz="1800" b="0" i="0" u="none" strike="noStrike" cap="none" normalizeH="0" baseline="0" dirty="0" err="1">
                          <a:ln>
                            <a:noFill/>
                          </a:ln>
                          <a:solidFill>
                            <a:srgbClr val="393938"/>
                          </a:solidFill>
                          <a:effectLst/>
                          <a:latin typeface="Arial" pitchFamily="34" charset="0"/>
                          <a:ea typeface="ＭＳ Ｐゴシック" charset="-128"/>
                          <a:cs typeface="Arial" pitchFamily="34" charset="0"/>
                        </a:rPr>
                        <a:t>recognised</a:t>
                      </a:r>
                      <a:r>
                        <a:rPr kumimoji="0" lang="en-US" altLang="en-US" sz="1800" b="0" i="0" u="none" strike="noStrike" cap="none" normalizeH="0" baseline="0" dirty="0">
                          <a:ln>
                            <a:noFill/>
                          </a:ln>
                          <a:solidFill>
                            <a:srgbClr val="393938"/>
                          </a:solidFill>
                          <a:effectLst/>
                          <a:latin typeface="Arial" pitchFamily="34" charset="0"/>
                          <a:ea typeface="ＭＳ Ｐゴシック" charset="-128"/>
                          <a:cs typeface="Arial" pitchFamily="34" charset="0"/>
                        </a:rPr>
                        <a:t>?</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extLst>
                  <a:ext uri="{0D108BD9-81ED-4DB2-BD59-A6C34878D82A}">
                    <a16:rowId xmlns="" xmlns:a16="http://schemas.microsoft.com/office/drawing/2014/main" val="10004"/>
                  </a:ext>
                </a:extLst>
              </a:tr>
              <a:tr h="646024">
                <a:tc>
                  <a:txBody>
                    <a:bodyPr/>
                    <a:lstStyle>
                      <a:lvl1pPr defTabSz="457200" eaLnBrk="0" hangingPunct="0">
                        <a:spcBef>
                          <a:spcPct val="20000"/>
                        </a:spcBef>
                        <a:defRPr sz="2400" b="1">
                          <a:solidFill>
                            <a:schemeClr val="tx1"/>
                          </a:solidFill>
                          <a:latin typeface="Arial" pitchFamily="34" charset="0"/>
                          <a:ea typeface="ＭＳ Ｐゴシック" charset="-128"/>
                        </a:defRPr>
                      </a:lvl1pPr>
                      <a:lvl2pPr marL="742950" indent="-285750" defTabSz="457200" eaLnBrk="0" hangingPunct="0">
                        <a:spcBef>
                          <a:spcPct val="20000"/>
                        </a:spcBef>
                        <a:defRPr sz="2200">
                          <a:solidFill>
                            <a:schemeClr val="tx1"/>
                          </a:solidFill>
                          <a:latin typeface="Arial" pitchFamily="34" charset="0"/>
                          <a:ea typeface="ＭＳ Ｐゴシック" charset="-128"/>
                        </a:defRPr>
                      </a:lvl2pPr>
                      <a:lvl3pPr marL="1143000" indent="-228600" defTabSz="457200" eaLnBrk="0" hangingPunct="0">
                        <a:spcBef>
                          <a:spcPct val="20000"/>
                        </a:spcBef>
                        <a:buFont typeface="Arial" pitchFamily="34" charset="0"/>
                        <a:defRPr sz="2000">
                          <a:solidFill>
                            <a:schemeClr val="tx1"/>
                          </a:solidFill>
                          <a:latin typeface="Arial" pitchFamily="34" charset="0"/>
                          <a:ea typeface="ＭＳ Ｐゴシック" charset="-128"/>
                        </a:defRPr>
                      </a:lvl3pPr>
                      <a:lvl4pPr marL="1600200" indent="-228600" defTabSz="457200" eaLnBrk="0" hangingPunct="0">
                        <a:spcBef>
                          <a:spcPct val="20000"/>
                        </a:spcBef>
                        <a:defRPr>
                          <a:solidFill>
                            <a:schemeClr val="tx1"/>
                          </a:solidFill>
                          <a:latin typeface="Arial" pitchFamily="34" charset="0"/>
                          <a:ea typeface="ＭＳ Ｐゴシック" charset="-128"/>
                        </a:defRPr>
                      </a:lvl4pPr>
                      <a:lvl5pPr marL="2057400" indent="-228600" defTabSz="457200" eaLnBrk="0" hangingPunct="0">
                        <a:spcBef>
                          <a:spcPct val="20000"/>
                        </a:spcBef>
                        <a:defRPr>
                          <a:solidFill>
                            <a:schemeClr val="tx1"/>
                          </a:solidFill>
                          <a:latin typeface="Arial" pitchFamily="34"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pitchFamily="34"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pitchFamily="34"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pitchFamily="34"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pitchFamily="34"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altLang="en-US" sz="1800" b="0" i="0" u="none" strike="noStrike" cap="none" normalizeH="0" baseline="0" dirty="0">
                          <a:ln>
                            <a:noFill/>
                          </a:ln>
                          <a:solidFill>
                            <a:srgbClr val="393938"/>
                          </a:solidFill>
                          <a:effectLst/>
                          <a:latin typeface="Arial" pitchFamily="34" charset="0"/>
                          <a:ea typeface="ＭＳ Ｐゴシック" charset="-128"/>
                          <a:cs typeface="Arial" pitchFamily="34" charset="0"/>
                        </a:rPr>
                        <a:t>Probable Occurrence</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tc>
                  <a:txBody>
                    <a:bodyPr/>
                    <a:lstStyle>
                      <a:lvl1pPr eaLnBrk="0" hangingPunct="0">
                        <a:spcBef>
                          <a:spcPct val="20000"/>
                        </a:spcBef>
                        <a:defRPr sz="2400" b="1">
                          <a:solidFill>
                            <a:schemeClr val="tx1"/>
                          </a:solidFill>
                          <a:latin typeface="Arial" pitchFamily="34" charset="0"/>
                          <a:ea typeface="ＭＳ Ｐゴシック" charset="-128"/>
                        </a:defRPr>
                      </a:lvl1pPr>
                      <a:lvl2pPr marL="742950" indent="-285750" eaLnBrk="0" hangingPunct="0">
                        <a:spcBef>
                          <a:spcPct val="20000"/>
                        </a:spcBef>
                        <a:defRPr sz="2200">
                          <a:solidFill>
                            <a:schemeClr val="tx1"/>
                          </a:solidFill>
                          <a:latin typeface="Arial" pitchFamily="34" charset="0"/>
                          <a:ea typeface="ＭＳ Ｐゴシック"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charset="-128"/>
                        </a:defRPr>
                      </a:lvl3pPr>
                      <a:lvl4pPr marL="1600200" indent="-228600" eaLnBrk="0" hangingPunct="0">
                        <a:spcBef>
                          <a:spcPct val="20000"/>
                        </a:spcBef>
                        <a:defRPr>
                          <a:solidFill>
                            <a:schemeClr val="tx1"/>
                          </a:solidFill>
                          <a:latin typeface="Arial" pitchFamily="34" charset="0"/>
                          <a:ea typeface="ＭＳ Ｐゴシック" charset="-128"/>
                        </a:defRPr>
                      </a:lvl4pPr>
                      <a:lvl5pPr marL="2057400" indent="-228600" eaLnBrk="0" hangingPunct="0">
                        <a:spcBef>
                          <a:spcPct val="20000"/>
                        </a:spcBef>
                        <a:defRPr>
                          <a:solidFill>
                            <a:schemeClr val="tx1"/>
                          </a:solidFill>
                          <a:latin typeface="Arial" pitchFamily="34" charset="0"/>
                          <a:ea typeface="ＭＳ Ｐゴシック" charset="-128"/>
                        </a:defRPr>
                      </a:lvl5pPr>
                      <a:lvl6pPr marL="2514600" indent="-228600" eaLnBrk="0" fontAlgn="base" hangingPunct="0">
                        <a:spcBef>
                          <a:spcPct val="20000"/>
                        </a:spcBef>
                        <a:spcAft>
                          <a:spcPct val="0"/>
                        </a:spcAft>
                        <a:defRPr>
                          <a:solidFill>
                            <a:schemeClr val="tx1"/>
                          </a:solidFill>
                          <a:latin typeface="Arial" pitchFamily="34" charset="0"/>
                          <a:ea typeface="ＭＳ Ｐゴシック" charset="-128"/>
                        </a:defRPr>
                      </a:lvl6pPr>
                      <a:lvl7pPr marL="2971800" indent="-228600" eaLnBrk="0" fontAlgn="base" hangingPunct="0">
                        <a:spcBef>
                          <a:spcPct val="20000"/>
                        </a:spcBef>
                        <a:spcAft>
                          <a:spcPct val="0"/>
                        </a:spcAft>
                        <a:defRPr>
                          <a:solidFill>
                            <a:schemeClr val="tx1"/>
                          </a:solidFill>
                          <a:latin typeface="Arial" pitchFamily="34" charset="0"/>
                          <a:ea typeface="ＭＳ Ｐゴシック" charset="-128"/>
                        </a:defRPr>
                      </a:lvl7pPr>
                      <a:lvl8pPr marL="3429000" indent="-228600" eaLnBrk="0" fontAlgn="base" hangingPunct="0">
                        <a:spcBef>
                          <a:spcPct val="20000"/>
                        </a:spcBef>
                        <a:spcAft>
                          <a:spcPct val="0"/>
                        </a:spcAft>
                        <a:defRPr>
                          <a:solidFill>
                            <a:schemeClr val="tx1"/>
                          </a:solidFill>
                          <a:latin typeface="Arial" pitchFamily="34" charset="0"/>
                          <a:ea typeface="ＭＳ Ｐゴシック" charset="-128"/>
                        </a:defRPr>
                      </a:lvl8pPr>
                      <a:lvl9pPr marL="3886200" indent="-228600" eaLnBrk="0" fontAlgn="base" hangingPunct="0">
                        <a:spcBef>
                          <a:spcPct val="20000"/>
                        </a:spcBef>
                        <a:spcAft>
                          <a:spcPct val="0"/>
                        </a:spcAft>
                        <a:defRPr>
                          <a:solidFill>
                            <a:schemeClr val="tx1"/>
                          </a:solidFill>
                          <a:latin typeface="Arial" pitchFamily="34"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altLang="en-US" sz="1800" b="0" i="0" u="none" strike="noStrike" cap="none" normalizeH="0" baseline="0" dirty="0">
                          <a:ln>
                            <a:noFill/>
                          </a:ln>
                          <a:solidFill>
                            <a:srgbClr val="000000"/>
                          </a:solidFill>
                          <a:effectLst/>
                          <a:latin typeface="Arial" pitchFamily="34" charset="0"/>
                          <a:ea typeface="ＭＳ Ｐゴシック" charset="-128"/>
                          <a:cs typeface="Arial" pitchFamily="34" charset="0"/>
                        </a:rPr>
                        <a:t>Yes. Given the popularity of Phar Lap, it is more likely that some people will buy tickets to view the horse. Furthermore, Phar Lap could also be sold for a price</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extLst>
                  <a:ext uri="{0D108BD9-81ED-4DB2-BD59-A6C34878D82A}">
                    <a16:rowId xmlns="" xmlns:a16="http://schemas.microsoft.com/office/drawing/2014/main" val="10005"/>
                  </a:ext>
                </a:extLst>
              </a:tr>
              <a:tr h="646024">
                <a:tc>
                  <a:txBody>
                    <a:bodyPr/>
                    <a:lstStyle>
                      <a:lvl1pPr defTabSz="457200" eaLnBrk="0" hangingPunct="0">
                        <a:spcBef>
                          <a:spcPct val="20000"/>
                        </a:spcBef>
                        <a:defRPr sz="2400" b="1">
                          <a:solidFill>
                            <a:schemeClr val="tx1"/>
                          </a:solidFill>
                          <a:latin typeface="Arial" pitchFamily="34" charset="0"/>
                          <a:ea typeface="ＭＳ Ｐゴシック" charset="-128"/>
                        </a:defRPr>
                      </a:lvl1pPr>
                      <a:lvl2pPr marL="742950" indent="-285750" defTabSz="457200" eaLnBrk="0" hangingPunct="0">
                        <a:spcBef>
                          <a:spcPct val="20000"/>
                        </a:spcBef>
                        <a:defRPr sz="2200">
                          <a:solidFill>
                            <a:schemeClr val="tx1"/>
                          </a:solidFill>
                          <a:latin typeface="Arial" pitchFamily="34" charset="0"/>
                          <a:ea typeface="ＭＳ Ｐゴシック" charset="-128"/>
                        </a:defRPr>
                      </a:lvl2pPr>
                      <a:lvl3pPr marL="1143000" indent="-228600" defTabSz="457200" eaLnBrk="0" hangingPunct="0">
                        <a:spcBef>
                          <a:spcPct val="20000"/>
                        </a:spcBef>
                        <a:buFont typeface="Arial" pitchFamily="34" charset="0"/>
                        <a:defRPr sz="2000">
                          <a:solidFill>
                            <a:schemeClr val="tx1"/>
                          </a:solidFill>
                          <a:latin typeface="Arial" pitchFamily="34" charset="0"/>
                          <a:ea typeface="ＭＳ Ｐゴシック" charset="-128"/>
                        </a:defRPr>
                      </a:lvl3pPr>
                      <a:lvl4pPr marL="1600200" indent="-228600" defTabSz="457200" eaLnBrk="0" hangingPunct="0">
                        <a:spcBef>
                          <a:spcPct val="20000"/>
                        </a:spcBef>
                        <a:defRPr>
                          <a:solidFill>
                            <a:schemeClr val="tx1"/>
                          </a:solidFill>
                          <a:latin typeface="Arial" pitchFamily="34" charset="0"/>
                          <a:ea typeface="ＭＳ Ｐゴシック" charset="-128"/>
                        </a:defRPr>
                      </a:lvl4pPr>
                      <a:lvl5pPr marL="2057400" indent="-228600" defTabSz="457200" eaLnBrk="0" hangingPunct="0">
                        <a:spcBef>
                          <a:spcPct val="20000"/>
                        </a:spcBef>
                        <a:defRPr>
                          <a:solidFill>
                            <a:schemeClr val="tx1"/>
                          </a:solidFill>
                          <a:latin typeface="Arial" pitchFamily="34"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pitchFamily="34"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pitchFamily="34"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pitchFamily="34"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pitchFamily="34"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altLang="en-US" sz="1800" b="0" i="0" u="none" strike="noStrike" cap="none" normalizeH="0" baseline="0" dirty="0">
                          <a:ln>
                            <a:noFill/>
                          </a:ln>
                          <a:solidFill>
                            <a:srgbClr val="393938"/>
                          </a:solidFill>
                          <a:effectLst/>
                          <a:latin typeface="Arial" pitchFamily="34" charset="0"/>
                          <a:ea typeface="ＭＳ Ｐゴシック" charset="-128"/>
                          <a:cs typeface="Arial" pitchFamily="34" charset="0"/>
                        </a:rPr>
                        <a:t>Reliable Measurement</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tc>
                  <a:txBody>
                    <a:bodyPr/>
                    <a:lstStyle>
                      <a:lvl1pPr defTabSz="457200" eaLnBrk="0" hangingPunct="0">
                        <a:spcBef>
                          <a:spcPct val="20000"/>
                        </a:spcBef>
                        <a:defRPr sz="2400" b="1">
                          <a:solidFill>
                            <a:schemeClr val="tx1"/>
                          </a:solidFill>
                          <a:latin typeface="Arial" pitchFamily="34" charset="0"/>
                          <a:ea typeface="ＭＳ Ｐゴシック" charset="-128"/>
                        </a:defRPr>
                      </a:lvl1pPr>
                      <a:lvl2pPr marL="742950" indent="-285750" defTabSz="457200" eaLnBrk="0" hangingPunct="0">
                        <a:spcBef>
                          <a:spcPct val="20000"/>
                        </a:spcBef>
                        <a:defRPr sz="2200">
                          <a:solidFill>
                            <a:schemeClr val="tx1"/>
                          </a:solidFill>
                          <a:latin typeface="Arial" pitchFamily="34" charset="0"/>
                          <a:ea typeface="ＭＳ Ｐゴシック" charset="-128"/>
                        </a:defRPr>
                      </a:lvl2pPr>
                      <a:lvl3pPr marL="1143000" indent="-228600" defTabSz="457200" eaLnBrk="0" hangingPunct="0">
                        <a:spcBef>
                          <a:spcPct val="20000"/>
                        </a:spcBef>
                        <a:buFont typeface="Arial" pitchFamily="34" charset="0"/>
                        <a:defRPr sz="2000">
                          <a:solidFill>
                            <a:schemeClr val="tx1"/>
                          </a:solidFill>
                          <a:latin typeface="Arial" pitchFamily="34" charset="0"/>
                          <a:ea typeface="ＭＳ Ｐゴシック" charset="-128"/>
                        </a:defRPr>
                      </a:lvl3pPr>
                      <a:lvl4pPr marL="1600200" indent="-228600" defTabSz="457200" eaLnBrk="0" hangingPunct="0">
                        <a:spcBef>
                          <a:spcPct val="20000"/>
                        </a:spcBef>
                        <a:defRPr>
                          <a:solidFill>
                            <a:schemeClr val="tx1"/>
                          </a:solidFill>
                          <a:latin typeface="Arial" pitchFamily="34" charset="0"/>
                          <a:ea typeface="ＭＳ Ｐゴシック" charset="-128"/>
                        </a:defRPr>
                      </a:lvl4pPr>
                      <a:lvl5pPr marL="2057400" indent="-228600" defTabSz="457200" eaLnBrk="0" hangingPunct="0">
                        <a:spcBef>
                          <a:spcPct val="20000"/>
                        </a:spcBef>
                        <a:defRPr>
                          <a:solidFill>
                            <a:schemeClr val="tx1"/>
                          </a:solidFill>
                          <a:latin typeface="Arial" pitchFamily="34"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pitchFamily="34"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pitchFamily="34"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pitchFamily="34"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pitchFamily="34"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altLang="en-US" sz="1800" b="0" i="0" u="none" strike="noStrike" cap="none" normalizeH="0" baseline="0">
                          <a:ln>
                            <a:noFill/>
                          </a:ln>
                          <a:solidFill>
                            <a:srgbClr val="393938"/>
                          </a:solidFill>
                          <a:effectLst/>
                          <a:latin typeface="Arial" pitchFamily="34" charset="0"/>
                          <a:ea typeface="ＭＳ Ｐゴシック" charset="-128"/>
                          <a:cs typeface="Arial" pitchFamily="34" charset="0"/>
                        </a:rPr>
                        <a:t>?</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extLst>
                  <a:ext uri="{0D108BD9-81ED-4DB2-BD59-A6C34878D82A}">
                    <a16:rowId xmlns="" xmlns:a16="http://schemas.microsoft.com/office/drawing/2014/main" val="10006"/>
                  </a:ext>
                </a:extLst>
              </a:tr>
              <a:tr h="646024">
                <a:tc>
                  <a:txBody>
                    <a:bodyPr/>
                    <a:lstStyle>
                      <a:lvl1pPr defTabSz="457200" eaLnBrk="0" hangingPunct="0">
                        <a:spcBef>
                          <a:spcPct val="20000"/>
                        </a:spcBef>
                        <a:defRPr sz="2400" b="1">
                          <a:solidFill>
                            <a:schemeClr val="tx1"/>
                          </a:solidFill>
                          <a:latin typeface="Arial" pitchFamily="34" charset="0"/>
                          <a:ea typeface="ＭＳ Ｐゴシック" charset="-128"/>
                        </a:defRPr>
                      </a:lvl1pPr>
                      <a:lvl2pPr marL="742950" indent="-285750" defTabSz="457200" eaLnBrk="0" hangingPunct="0">
                        <a:spcBef>
                          <a:spcPct val="20000"/>
                        </a:spcBef>
                        <a:defRPr sz="2200">
                          <a:solidFill>
                            <a:schemeClr val="tx1"/>
                          </a:solidFill>
                          <a:latin typeface="Arial" pitchFamily="34" charset="0"/>
                          <a:ea typeface="ＭＳ Ｐゴシック" charset="-128"/>
                        </a:defRPr>
                      </a:lvl2pPr>
                      <a:lvl3pPr marL="1143000" indent="-228600" defTabSz="457200" eaLnBrk="0" hangingPunct="0">
                        <a:spcBef>
                          <a:spcPct val="20000"/>
                        </a:spcBef>
                        <a:buFont typeface="Arial" pitchFamily="34" charset="0"/>
                        <a:defRPr sz="2000">
                          <a:solidFill>
                            <a:schemeClr val="tx1"/>
                          </a:solidFill>
                          <a:latin typeface="Arial" pitchFamily="34" charset="0"/>
                          <a:ea typeface="ＭＳ Ｐゴシック" charset="-128"/>
                        </a:defRPr>
                      </a:lvl3pPr>
                      <a:lvl4pPr marL="1600200" indent="-228600" defTabSz="457200" eaLnBrk="0" hangingPunct="0">
                        <a:spcBef>
                          <a:spcPct val="20000"/>
                        </a:spcBef>
                        <a:defRPr>
                          <a:solidFill>
                            <a:schemeClr val="tx1"/>
                          </a:solidFill>
                          <a:latin typeface="Arial" pitchFamily="34" charset="0"/>
                          <a:ea typeface="ＭＳ Ｐゴシック" charset="-128"/>
                        </a:defRPr>
                      </a:lvl4pPr>
                      <a:lvl5pPr marL="2057400" indent="-228600" defTabSz="457200" eaLnBrk="0" hangingPunct="0">
                        <a:spcBef>
                          <a:spcPct val="20000"/>
                        </a:spcBef>
                        <a:defRPr>
                          <a:solidFill>
                            <a:schemeClr val="tx1"/>
                          </a:solidFill>
                          <a:latin typeface="Arial" pitchFamily="34"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pitchFamily="34"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pitchFamily="34"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pitchFamily="34"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pitchFamily="34"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altLang="en-US" sz="1800" b="0" i="0" u="none" strike="noStrike" cap="none" normalizeH="0" baseline="0" dirty="0">
                          <a:ln>
                            <a:noFill/>
                          </a:ln>
                          <a:solidFill>
                            <a:srgbClr val="FF0000"/>
                          </a:solidFill>
                          <a:effectLst/>
                          <a:latin typeface="Arial" pitchFamily="34" charset="0"/>
                          <a:ea typeface="ＭＳ Ｐゴシック" charset="-128"/>
                          <a:cs typeface="Arial" pitchFamily="34" charset="0"/>
                        </a:rPr>
                        <a:t>Conclusion</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tc>
                  <a:txBody>
                    <a:bodyPr/>
                    <a:lstStyle>
                      <a:lvl1pPr defTabSz="457200" eaLnBrk="0" hangingPunct="0">
                        <a:spcBef>
                          <a:spcPct val="20000"/>
                        </a:spcBef>
                        <a:defRPr sz="2400" b="1">
                          <a:solidFill>
                            <a:schemeClr val="tx1"/>
                          </a:solidFill>
                          <a:latin typeface="Arial" pitchFamily="34" charset="0"/>
                          <a:ea typeface="ＭＳ Ｐゴシック" charset="-128"/>
                        </a:defRPr>
                      </a:lvl1pPr>
                      <a:lvl2pPr marL="742950" indent="-285750" defTabSz="457200" eaLnBrk="0" hangingPunct="0">
                        <a:spcBef>
                          <a:spcPct val="20000"/>
                        </a:spcBef>
                        <a:defRPr sz="2200">
                          <a:solidFill>
                            <a:schemeClr val="tx1"/>
                          </a:solidFill>
                          <a:latin typeface="Arial" pitchFamily="34" charset="0"/>
                          <a:ea typeface="ＭＳ Ｐゴシック" charset="-128"/>
                        </a:defRPr>
                      </a:lvl2pPr>
                      <a:lvl3pPr marL="1143000" indent="-228600" defTabSz="457200" eaLnBrk="0" hangingPunct="0">
                        <a:spcBef>
                          <a:spcPct val="20000"/>
                        </a:spcBef>
                        <a:buFont typeface="Arial" pitchFamily="34" charset="0"/>
                        <a:defRPr sz="2000">
                          <a:solidFill>
                            <a:schemeClr val="tx1"/>
                          </a:solidFill>
                          <a:latin typeface="Arial" pitchFamily="34" charset="0"/>
                          <a:ea typeface="ＭＳ Ｐゴシック" charset="-128"/>
                        </a:defRPr>
                      </a:lvl3pPr>
                      <a:lvl4pPr marL="1600200" indent="-228600" defTabSz="457200" eaLnBrk="0" hangingPunct="0">
                        <a:spcBef>
                          <a:spcPct val="20000"/>
                        </a:spcBef>
                        <a:defRPr>
                          <a:solidFill>
                            <a:schemeClr val="tx1"/>
                          </a:solidFill>
                          <a:latin typeface="Arial" pitchFamily="34" charset="0"/>
                          <a:ea typeface="ＭＳ Ｐゴシック" charset="-128"/>
                        </a:defRPr>
                      </a:lvl4pPr>
                      <a:lvl5pPr marL="2057400" indent="-228600" defTabSz="457200" eaLnBrk="0" hangingPunct="0">
                        <a:spcBef>
                          <a:spcPct val="20000"/>
                        </a:spcBef>
                        <a:defRPr>
                          <a:solidFill>
                            <a:schemeClr val="tx1"/>
                          </a:solidFill>
                          <a:latin typeface="Arial" pitchFamily="34"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pitchFamily="34"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pitchFamily="34"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pitchFamily="34"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pitchFamily="34"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altLang="en-US" sz="1800" b="0" i="0" u="none" strike="noStrike" cap="none" normalizeH="0" baseline="0" dirty="0">
                          <a:ln>
                            <a:noFill/>
                          </a:ln>
                          <a:solidFill>
                            <a:srgbClr val="393938"/>
                          </a:solidFill>
                          <a:effectLst/>
                          <a:latin typeface="Arial" pitchFamily="34" charset="0"/>
                          <a:ea typeface="ＭＳ Ｐゴシック" charset="-128"/>
                          <a:cs typeface="Arial" pitchFamily="34" charset="0"/>
                        </a:rPr>
                        <a:t>?</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extLst>
                  <a:ext uri="{0D108BD9-81ED-4DB2-BD59-A6C34878D82A}">
                    <a16:rowId xmlns="" xmlns:a16="http://schemas.microsoft.com/office/drawing/2014/main" val="10007"/>
                  </a:ext>
                </a:extLst>
              </a:tr>
            </a:tbl>
          </a:graphicData>
        </a:graphic>
      </p:graphicFrame>
      <p:sp>
        <p:nvSpPr>
          <p:cNvPr id="2" name="Rounded Rectangle 1"/>
          <p:cNvSpPr/>
          <p:nvPr/>
        </p:nvSpPr>
        <p:spPr bwMode="auto">
          <a:xfrm>
            <a:off x="4644008" y="1340768"/>
            <a:ext cx="4248472" cy="936104"/>
          </a:xfrm>
          <a:prstGeom prst="round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a:ln>
                <a:noFill/>
              </a:ln>
              <a:solidFill>
                <a:schemeClr val="tx1"/>
              </a:solidFill>
              <a:effectLst/>
              <a:latin typeface="Arial" charset="0"/>
              <a:ea typeface="Arial" charset="0"/>
              <a:cs typeface="Arial" charset="0"/>
            </a:endParaRPr>
          </a:p>
        </p:txBody>
      </p:sp>
      <p:sp>
        <p:nvSpPr>
          <p:cNvPr id="5" name="Rounded Rectangle 4"/>
          <p:cNvSpPr/>
          <p:nvPr/>
        </p:nvSpPr>
        <p:spPr bwMode="auto">
          <a:xfrm>
            <a:off x="4644008" y="2276872"/>
            <a:ext cx="4248472" cy="576064"/>
          </a:xfrm>
          <a:prstGeom prst="round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a:ln>
                <a:noFill/>
              </a:ln>
              <a:solidFill>
                <a:schemeClr val="tx1"/>
              </a:solidFill>
              <a:effectLst/>
              <a:latin typeface="Arial" charset="0"/>
              <a:ea typeface="Arial" charset="0"/>
              <a:cs typeface="Arial" charset="0"/>
            </a:endParaRPr>
          </a:p>
        </p:txBody>
      </p:sp>
      <p:sp>
        <p:nvSpPr>
          <p:cNvPr id="6" name="Rounded Rectangle 5"/>
          <p:cNvSpPr/>
          <p:nvPr/>
        </p:nvSpPr>
        <p:spPr bwMode="auto">
          <a:xfrm>
            <a:off x="4644008" y="2852936"/>
            <a:ext cx="4248472" cy="648072"/>
          </a:xfrm>
          <a:prstGeom prst="round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a:ln>
                <a:noFill/>
              </a:ln>
              <a:solidFill>
                <a:schemeClr val="tx1"/>
              </a:solidFill>
              <a:effectLst/>
              <a:latin typeface="Arial" charset="0"/>
              <a:ea typeface="Arial" charset="0"/>
              <a:cs typeface="Arial" charset="0"/>
            </a:endParaRPr>
          </a:p>
        </p:txBody>
      </p:sp>
      <p:sp>
        <p:nvSpPr>
          <p:cNvPr id="7" name="Rounded Rectangle 6"/>
          <p:cNvSpPr/>
          <p:nvPr/>
        </p:nvSpPr>
        <p:spPr bwMode="auto">
          <a:xfrm>
            <a:off x="4644008" y="3429000"/>
            <a:ext cx="4248472" cy="936104"/>
          </a:xfrm>
          <a:prstGeom prst="round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a:ln>
                <a:noFill/>
              </a:ln>
              <a:solidFill>
                <a:schemeClr val="tx1"/>
              </a:solidFill>
              <a:effectLst/>
              <a:latin typeface="Arial" charset="0"/>
              <a:ea typeface="Arial" charset="0"/>
              <a:cs typeface="Arial" charset="0"/>
            </a:endParaRPr>
          </a:p>
        </p:txBody>
      </p:sp>
      <p:sp>
        <p:nvSpPr>
          <p:cNvPr id="8" name="Rounded Rectangle 7"/>
          <p:cNvSpPr/>
          <p:nvPr/>
        </p:nvSpPr>
        <p:spPr bwMode="auto">
          <a:xfrm>
            <a:off x="4644008" y="4293096"/>
            <a:ext cx="4248472" cy="1008112"/>
          </a:xfrm>
          <a:prstGeom prst="round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a:ln>
                <a:noFill/>
              </a:ln>
              <a:solidFill>
                <a:schemeClr val="tx1"/>
              </a:solidFill>
              <a:effectLst/>
              <a:latin typeface="Arial" charset="0"/>
              <a:ea typeface="Arial" charset="0"/>
              <a:cs typeface="Arial" charset="0"/>
            </a:endParaRPr>
          </a:p>
        </p:txBody>
      </p:sp>
      <p:sp>
        <p:nvSpPr>
          <p:cNvPr id="9" name="Rounded Rectangle 8"/>
          <p:cNvSpPr/>
          <p:nvPr/>
        </p:nvSpPr>
        <p:spPr bwMode="auto">
          <a:xfrm>
            <a:off x="4644008" y="5301208"/>
            <a:ext cx="4248472" cy="720080"/>
          </a:xfrm>
          <a:prstGeom prst="round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a:ln>
                <a:noFill/>
              </a:ln>
              <a:solidFill>
                <a:schemeClr val="tx1"/>
              </a:solidFill>
              <a:effectLst/>
              <a:latin typeface="Arial" charset="0"/>
              <a:ea typeface="Arial" charset="0"/>
              <a:cs typeface="Arial" charset="0"/>
            </a:endParaRPr>
          </a:p>
        </p:txBody>
      </p:sp>
      <p:sp>
        <p:nvSpPr>
          <p:cNvPr id="11" name="Rounded Rectangle 10"/>
          <p:cNvSpPr/>
          <p:nvPr/>
        </p:nvSpPr>
        <p:spPr bwMode="auto">
          <a:xfrm>
            <a:off x="4644008" y="6021288"/>
            <a:ext cx="4248472" cy="576064"/>
          </a:xfrm>
          <a:prstGeom prst="round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a:ln>
                <a:noFill/>
              </a:ln>
              <a:solidFill>
                <a:schemeClr val="tx1"/>
              </a:solidFill>
              <a:effectLst/>
              <a:latin typeface="Arial" charset="0"/>
              <a:ea typeface="Arial" charset="0"/>
              <a:cs typeface="Arial" charset="0"/>
            </a:endParaRPr>
          </a:p>
        </p:txBody>
      </p:sp>
    </p:spTree>
    <p:extLst>
      <p:ext uri="{BB962C8B-B14F-4D97-AF65-F5344CB8AC3E}">
        <p14:creationId xmlns:p14="http://schemas.microsoft.com/office/powerpoint/2010/main" val="3983804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500"/>
                                        <p:tgtEl>
                                          <p:spTgt spid="2"/>
                                        </p:tgtEl>
                                      </p:cBhvr>
                                    </p:animEffect>
                                    <p:anim calcmode="lin" valueType="num">
                                      <p:cBhvr>
                                        <p:cTn id="7" dur="500"/>
                                        <p:tgtEl>
                                          <p:spTgt spid="2"/>
                                        </p:tgtEl>
                                        <p:attrNameLst>
                                          <p:attrName>ppt_x</p:attrName>
                                        </p:attrNameLst>
                                      </p:cBhvr>
                                      <p:tavLst>
                                        <p:tav tm="0">
                                          <p:val>
                                            <p:strVal val="ppt_x"/>
                                          </p:val>
                                        </p:tav>
                                        <p:tav tm="100000">
                                          <p:val>
                                            <p:strVal val="ppt_x"/>
                                          </p:val>
                                        </p:tav>
                                      </p:tavLst>
                                    </p:anim>
                                    <p:anim calcmode="lin" valueType="num">
                                      <p:cBhvr>
                                        <p:cTn id="8" dur="500"/>
                                        <p:tgtEl>
                                          <p:spTgt spid="2"/>
                                        </p:tgtEl>
                                        <p:attrNameLst>
                                          <p:attrName>ppt_y</p:attrName>
                                        </p:attrNameLst>
                                      </p:cBhvr>
                                      <p:tavLst>
                                        <p:tav tm="0">
                                          <p:val>
                                            <p:strVal val="ppt_y"/>
                                          </p:val>
                                        </p:tav>
                                        <p:tav tm="100000">
                                          <p:val>
                                            <p:strVal val="ppt_y+.1"/>
                                          </p:val>
                                        </p:tav>
                                      </p:tavLst>
                                    </p:anim>
                                    <p:set>
                                      <p:cBhvr>
                                        <p:cTn id="9" dur="1" fill="hold">
                                          <p:stCondLst>
                                            <p:cond delay="499"/>
                                          </p:stCondLst>
                                        </p:cTn>
                                        <p:tgtEl>
                                          <p:spTgt spid="2"/>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42" presetClass="exit" presetSubtype="0" fill="hold" grpId="0" nodeType="clickEffect">
                                  <p:stCondLst>
                                    <p:cond delay="0"/>
                                  </p:stCondLst>
                                  <p:childTnLst>
                                    <p:animEffect transition="out" filter="fade">
                                      <p:cBhvr>
                                        <p:cTn id="13" dur="500"/>
                                        <p:tgtEl>
                                          <p:spTgt spid="5"/>
                                        </p:tgtEl>
                                      </p:cBhvr>
                                    </p:animEffect>
                                    <p:anim calcmode="lin" valueType="num">
                                      <p:cBhvr>
                                        <p:cTn id="14" dur="500"/>
                                        <p:tgtEl>
                                          <p:spTgt spid="5"/>
                                        </p:tgtEl>
                                        <p:attrNameLst>
                                          <p:attrName>ppt_x</p:attrName>
                                        </p:attrNameLst>
                                      </p:cBhvr>
                                      <p:tavLst>
                                        <p:tav tm="0">
                                          <p:val>
                                            <p:strVal val="ppt_x"/>
                                          </p:val>
                                        </p:tav>
                                        <p:tav tm="100000">
                                          <p:val>
                                            <p:strVal val="ppt_x"/>
                                          </p:val>
                                        </p:tav>
                                      </p:tavLst>
                                    </p:anim>
                                    <p:anim calcmode="lin" valueType="num">
                                      <p:cBhvr>
                                        <p:cTn id="15" dur="500"/>
                                        <p:tgtEl>
                                          <p:spTgt spid="5"/>
                                        </p:tgtEl>
                                        <p:attrNameLst>
                                          <p:attrName>ppt_y</p:attrName>
                                        </p:attrNameLst>
                                      </p:cBhvr>
                                      <p:tavLst>
                                        <p:tav tm="0">
                                          <p:val>
                                            <p:strVal val="ppt_y"/>
                                          </p:val>
                                        </p:tav>
                                        <p:tav tm="100000">
                                          <p:val>
                                            <p:strVal val="ppt_y+.1"/>
                                          </p:val>
                                        </p:tav>
                                      </p:tavLst>
                                    </p:anim>
                                    <p:set>
                                      <p:cBhvr>
                                        <p:cTn id="16" dur="1" fill="hold">
                                          <p:stCondLst>
                                            <p:cond delay="499"/>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42" presetClass="exit" presetSubtype="0" fill="hold" grpId="0" nodeType="clickEffect">
                                  <p:stCondLst>
                                    <p:cond delay="0"/>
                                  </p:stCondLst>
                                  <p:childTnLst>
                                    <p:animEffect transition="out" filter="fade">
                                      <p:cBhvr>
                                        <p:cTn id="20" dur="500"/>
                                        <p:tgtEl>
                                          <p:spTgt spid="6"/>
                                        </p:tgtEl>
                                      </p:cBhvr>
                                    </p:animEffect>
                                    <p:anim calcmode="lin" valueType="num">
                                      <p:cBhvr>
                                        <p:cTn id="21" dur="500"/>
                                        <p:tgtEl>
                                          <p:spTgt spid="6"/>
                                        </p:tgtEl>
                                        <p:attrNameLst>
                                          <p:attrName>ppt_x</p:attrName>
                                        </p:attrNameLst>
                                      </p:cBhvr>
                                      <p:tavLst>
                                        <p:tav tm="0">
                                          <p:val>
                                            <p:strVal val="ppt_x"/>
                                          </p:val>
                                        </p:tav>
                                        <p:tav tm="100000">
                                          <p:val>
                                            <p:strVal val="ppt_x"/>
                                          </p:val>
                                        </p:tav>
                                      </p:tavLst>
                                    </p:anim>
                                    <p:anim calcmode="lin" valueType="num">
                                      <p:cBhvr>
                                        <p:cTn id="22" dur="500"/>
                                        <p:tgtEl>
                                          <p:spTgt spid="6"/>
                                        </p:tgtEl>
                                        <p:attrNameLst>
                                          <p:attrName>ppt_y</p:attrName>
                                        </p:attrNameLst>
                                      </p:cBhvr>
                                      <p:tavLst>
                                        <p:tav tm="0">
                                          <p:val>
                                            <p:strVal val="ppt_y"/>
                                          </p:val>
                                        </p:tav>
                                        <p:tav tm="100000">
                                          <p:val>
                                            <p:strVal val="ppt_y+.1"/>
                                          </p:val>
                                        </p:tav>
                                      </p:tavLst>
                                    </p:anim>
                                    <p:set>
                                      <p:cBhvr>
                                        <p:cTn id="23" dur="1" fill="hold">
                                          <p:stCondLst>
                                            <p:cond delay="499"/>
                                          </p:stCondLst>
                                        </p:cTn>
                                        <p:tgtEl>
                                          <p:spTgt spid="6"/>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42" presetClass="exit" presetSubtype="0" fill="hold" grpId="0" nodeType="clickEffect">
                                  <p:stCondLst>
                                    <p:cond delay="0"/>
                                  </p:stCondLst>
                                  <p:childTnLst>
                                    <p:animEffect transition="out" filter="fade">
                                      <p:cBhvr>
                                        <p:cTn id="27" dur="500"/>
                                        <p:tgtEl>
                                          <p:spTgt spid="7"/>
                                        </p:tgtEl>
                                      </p:cBhvr>
                                    </p:animEffect>
                                    <p:anim calcmode="lin" valueType="num">
                                      <p:cBhvr>
                                        <p:cTn id="28" dur="500"/>
                                        <p:tgtEl>
                                          <p:spTgt spid="7"/>
                                        </p:tgtEl>
                                        <p:attrNameLst>
                                          <p:attrName>ppt_x</p:attrName>
                                        </p:attrNameLst>
                                      </p:cBhvr>
                                      <p:tavLst>
                                        <p:tav tm="0">
                                          <p:val>
                                            <p:strVal val="ppt_x"/>
                                          </p:val>
                                        </p:tav>
                                        <p:tav tm="100000">
                                          <p:val>
                                            <p:strVal val="ppt_x"/>
                                          </p:val>
                                        </p:tav>
                                      </p:tavLst>
                                    </p:anim>
                                    <p:anim calcmode="lin" valueType="num">
                                      <p:cBhvr>
                                        <p:cTn id="29" dur="500"/>
                                        <p:tgtEl>
                                          <p:spTgt spid="7"/>
                                        </p:tgtEl>
                                        <p:attrNameLst>
                                          <p:attrName>ppt_y</p:attrName>
                                        </p:attrNameLst>
                                      </p:cBhvr>
                                      <p:tavLst>
                                        <p:tav tm="0">
                                          <p:val>
                                            <p:strVal val="ppt_y"/>
                                          </p:val>
                                        </p:tav>
                                        <p:tav tm="100000">
                                          <p:val>
                                            <p:strVal val="ppt_y+.1"/>
                                          </p:val>
                                        </p:tav>
                                      </p:tavLst>
                                    </p:anim>
                                    <p:set>
                                      <p:cBhvr>
                                        <p:cTn id="30" dur="1" fill="hold">
                                          <p:stCondLst>
                                            <p:cond delay="499"/>
                                          </p:stCondLst>
                                        </p:cTn>
                                        <p:tgtEl>
                                          <p:spTgt spid="7"/>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42" presetClass="exit" presetSubtype="0" fill="hold" grpId="0" nodeType="clickEffect">
                                  <p:stCondLst>
                                    <p:cond delay="0"/>
                                  </p:stCondLst>
                                  <p:childTnLst>
                                    <p:animEffect transition="out" filter="fade">
                                      <p:cBhvr>
                                        <p:cTn id="34" dur="500"/>
                                        <p:tgtEl>
                                          <p:spTgt spid="8"/>
                                        </p:tgtEl>
                                      </p:cBhvr>
                                    </p:animEffect>
                                    <p:anim calcmode="lin" valueType="num">
                                      <p:cBhvr>
                                        <p:cTn id="35" dur="500"/>
                                        <p:tgtEl>
                                          <p:spTgt spid="8"/>
                                        </p:tgtEl>
                                        <p:attrNameLst>
                                          <p:attrName>ppt_x</p:attrName>
                                        </p:attrNameLst>
                                      </p:cBhvr>
                                      <p:tavLst>
                                        <p:tav tm="0">
                                          <p:val>
                                            <p:strVal val="ppt_x"/>
                                          </p:val>
                                        </p:tav>
                                        <p:tav tm="100000">
                                          <p:val>
                                            <p:strVal val="ppt_x"/>
                                          </p:val>
                                        </p:tav>
                                      </p:tavLst>
                                    </p:anim>
                                    <p:anim calcmode="lin" valueType="num">
                                      <p:cBhvr>
                                        <p:cTn id="36" dur="500"/>
                                        <p:tgtEl>
                                          <p:spTgt spid="8"/>
                                        </p:tgtEl>
                                        <p:attrNameLst>
                                          <p:attrName>ppt_y</p:attrName>
                                        </p:attrNameLst>
                                      </p:cBhvr>
                                      <p:tavLst>
                                        <p:tav tm="0">
                                          <p:val>
                                            <p:strVal val="ppt_y"/>
                                          </p:val>
                                        </p:tav>
                                        <p:tav tm="100000">
                                          <p:val>
                                            <p:strVal val="ppt_y+.1"/>
                                          </p:val>
                                        </p:tav>
                                      </p:tavLst>
                                    </p:anim>
                                    <p:set>
                                      <p:cBhvr>
                                        <p:cTn id="37" dur="1" fill="hold">
                                          <p:stCondLst>
                                            <p:cond delay="499"/>
                                          </p:stCondLst>
                                        </p:cTn>
                                        <p:tgtEl>
                                          <p:spTgt spid="8"/>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42" presetClass="exit" presetSubtype="0" fill="hold" grpId="0" nodeType="clickEffect">
                                  <p:stCondLst>
                                    <p:cond delay="0"/>
                                  </p:stCondLst>
                                  <p:childTnLst>
                                    <p:animEffect transition="out" filter="fade">
                                      <p:cBhvr>
                                        <p:cTn id="41" dur="500"/>
                                        <p:tgtEl>
                                          <p:spTgt spid="9"/>
                                        </p:tgtEl>
                                      </p:cBhvr>
                                    </p:animEffect>
                                    <p:anim calcmode="lin" valueType="num">
                                      <p:cBhvr>
                                        <p:cTn id="42" dur="500"/>
                                        <p:tgtEl>
                                          <p:spTgt spid="9"/>
                                        </p:tgtEl>
                                        <p:attrNameLst>
                                          <p:attrName>ppt_x</p:attrName>
                                        </p:attrNameLst>
                                      </p:cBhvr>
                                      <p:tavLst>
                                        <p:tav tm="0">
                                          <p:val>
                                            <p:strVal val="ppt_x"/>
                                          </p:val>
                                        </p:tav>
                                        <p:tav tm="100000">
                                          <p:val>
                                            <p:strVal val="ppt_x"/>
                                          </p:val>
                                        </p:tav>
                                      </p:tavLst>
                                    </p:anim>
                                    <p:anim calcmode="lin" valueType="num">
                                      <p:cBhvr>
                                        <p:cTn id="43" dur="500"/>
                                        <p:tgtEl>
                                          <p:spTgt spid="9"/>
                                        </p:tgtEl>
                                        <p:attrNameLst>
                                          <p:attrName>ppt_y</p:attrName>
                                        </p:attrNameLst>
                                      </p:cBhvr>
                                      <p:tavLst>
                                        <p:tav tm="0">
                                          <p:val>
                                            <p:strVal val="ppt_y"/>
                                          </p:val>
                                        </p:tav>
                                        <p:tav tm="100000">
                                          <p:val>
                                            <p:strVal val="ppt_y+.1"/>
                                          </p:val>
                                        </p:tav>
                                      </p:tavLst>
                                    </p:anim>
                                    <p:set>
                                      <p:cBhvr>
                                        <p:cTn id="44" dur="1" fill="hold">
                                          <p:stCondLst>
                                            <p:cond delay="499"/>
                                          </p:stCondLst>
                                        </p:cTn>
                                        <p:tgtEl>
                                          <p:spTgt spid="9"/>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42" presetClass="exit" presetSubtype="0" fill="hold" grpId="0" nodeType="clickEffect">
                                  <p:stCondLst>
                                    <p:cond delay="0"/>
                                  </p:stCondLst>
                                  <p:childTnLst>
                                    <p:animEffect transition="out" filter="fade">
                                      <p:cBhvr>
                                        <p:cTn id="48" dur="500"/>
                                        <p:tgtEl>
                                          <p:spTgt spid="11"/>
                                        </p:tgtEl>
                                      </p:cBhvr>
                                    </p:animEffect>
                                    <p:anim calcmode="lin" valueType="num">
                                      <p:cBhvr>
                                        <p:cTn id="49" dur="500"/>
                                        <p:tgtEl>
                                          <p:spTgt spid="11"/>
                                        </p:tgtEl>
                                        <p:attrNameLst>
                                          <p:attrName>ppt_x</p:attrName>
                                        </p:attrNameLst>
                                      </p:cBhvr>
                                      <p:tavLst>
                                        <p:tav tm="0">
                                          <p:val>
                                            <p:strVal val="ppt_x"/>
                                          </p:val>
                                        </p:tav>
                                        <p:tav tm="100000">
                                          <p:val>
                                            <p:strVal val="ppt_x"/>
                                          </p:val>
                                        </p:tav>
                                      </p:tavLst>
                                    </p:anim>
                                    <p:anim calcmode="lin" valueType="num">
                                      <p:cBhvr>
                                        <p:cTn id="50" dur="500"/>
                                        <p:tgtEl>
                                          <p:spTgt spid="11"/>
                                        </p:tgtEl>
                                        <p:attrNameLst>
                                          <p:attrName>ppt_y</p:attrName>
                                        </p:attrNameLst>
                                      </p:cBhvr>
                                      <p:tavLst>
                                        <p:tav tm="0">
                                          <p:val>
                                            <p:strVal val="ppt_y"/>
                                          </p:val>
                                        </p:tav>
                                        <p:tav tm="100000">
                                          <p:val>
                                            <p:strVal val="ppt_y+.1"/>
                                          </p:val>
                                        </p:tav>
                                      </p:tavLst>
                                    </p:anim>
                                    <p:set>
                                      <p:cBhvr>
                                        <p:cTn id="51"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P spid="8" grpId="0" animBg="1"/>
      <p:bldP spid="9" grpId="0" animBg="1"/>
      <p:bldP spid="11" grpId="0" animBg="1"/>
    </p:bld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395536" y="908720"/>
            <a:ext cx="8229600" cy="701675"/>
          </a:xfrm>
        </p:spPr>
        <p:txBody>
          <a:bodyPr/>
          <a:lstStyle/>
          <a:p>
            <a:pPr eaLnBrk="1" hangingPunct="1">
              <a:defRPr/>
            </a:pPr>
            <a:r>
              <a:rPr lang="en-AU" kern="1200" dirty="0">
                <a:solidFill>
                  <a:srgbClr val="00528B"/>
                </a:solidFill>
                <a:ea typeface="+mj-ea"/>
              </a:rPr>
              <a:t>Income</a:t>
            </a:r>
          </a:p>
        </p:txBody>
      </p:sp>
      <p:graphicFrame>
        <p:nvGraphicFramePr>
          <p:cNvPr id="3" name="Table 2"/>
          <p:cNvGraphicFramePr>
            <a:graphicFrameLocks noGrp="1"/>
          </p:cNvGraphicFramePr>
          <p:nvPr>
            <p:extLst>
              <p:ext uri="{D42A27DB-BD31-4B8C-83A1-F6EECF244321}">
                <p14:modId xmlns:p14="http://schemas.microsoft.com/office/powerpoint/2010/main" val="1183170450"/>
              </p:ext>
            </p:extLst>
          </p:nvPr>
        </p:nvGraphicFramePr>
        <p:xfrm>
          <a:off x="395536" y="1556792"/>
          <a:ext cx="8569325" cy="5156280"/>
        </p:xfrm>
        <a:graphic>
          <a:graphicData uri="http://schemas.openxmlformats.org/drawingml/2006/table">
            <a:tbl>
              <a:tblPr/>
              <a:tblGrid>
                <a:gridCol w="4284663">
                  <a:extLst>
                    <a:ext uri="{9D8B030D-6E8A-4147-A177-3AD203B41FA5}">
                      <a16:colId xmlns="" xmlns:a16="http://schemas.microsoft.com/office/drawing/2014/main" val="20000"/>
                    </a:ext>
                  </a:extLst>
                </a:gridCol>
                <a:gridCol w="4284662">
                  <a:extLst>
                    <a:ext uri="{9D8B030D-6E8A-4147-A177-3AD203B41FA5}">
                      <a16:colId xmlns="" xmlns:a16="http://schemas.microsoft.com/office/drawing/2014/main" val="20001"/>
                    </a:ext>
                  </a:extLst>
                </a:gridCol>
              </a:tblGrid>
              <a:tr h="365745">
                <a:tc>
                  <a:txBody>
                    <a:bodyPr/>
                    <a:lstStyle>
                      <a:lvl1pPr defTabSz="457200" eaLnBrk="0" hangingPunct="0">
                        <a:spcBef>
                          <a:spcPct val="20000"/>
                        </a:spcBef>
                        <a:defRPr sz="2400" b="1">
                          <a:solidFill>
                            <a:schemeClr val="tx1"/>
                          </a:solidFill>
                          <a:latin typeface="Arial" pitchFamily="34" charset="0"/>
                          <a:ea typeface="ＭＳ Ｐゴシック" charset="-128"/>
                        </a:defRPr>
                      </a:lvl1pPr>
                      <a:lvl2pPr marL="742950" indent="-285750" defTabSz="457200" eaLnBrk="0" hangingPunct="0">
                        <a:spcBef>
                          <a:spcPct val="20000"/>
                        </a:spcBef>
                        <a:defRPr sz="2200">
                          <a:solidFill>
                            <a:schemeClr val="tx1"/>
                          </a:solidFill>
                          <a:latin typeface="Arial" pitchFamily="34" charset="0"/>
                          <a:ea typeface="ＭＳ Ｐゴシック" charset="-128"/>
                        </a:defRPr>
                      </a:lvl2pPr>
                      <a:lvl3pPr marL="1143000" indent="-228600" defTabSz="457200" eaLnBrk="0" hangingPunct="0">
                        <a:spcBef>
                          <a:spcPct val="20000"/>
                        </a:spcBef>
                        <a:buFont typeface="Arial" pitchFamily="34" charset="0"/>
                        <a:defRPr sz="2000">
                          <a:solidFill>
                            <a:schemeClr val="tx1"/>
                          </a:solidFill>
                          <a:latin typeface="Arial" pitchFamily="34" charset="0"/>
                          <a:ea typeface="ＭＳ Ｐゴシック" charset="-128"/>
                        </a:defRPr>
                      </a:lvl3pPr>
                      <a:lvl4pPr marL="1600200" indent="-228600" defTabSz="457200" eaLnBrk="0" hangingPunct="0">
                        <a:spcBef>
                          <a:spcPct val="20000"/>
                        </a:spcBef>
                        <a:defRPr>
                          <a:solidFill>
                            <a:schemeClr val="tx1"/>
                          </a:solidFill>
                          <a:latin typeface="Arial" pitchFamily="34" charset="0"/>
                          <a:ea typeface="ＭＳ Ｐゴシック" charset="-128"/>
                        </a:defRPr>
                      </a:lvl4pPr>
                      <a:lvl5pPr marL="2057400" indent="-228600" defTabSz="457200" eaLnBrk="0" hangingPunct="0">
                        <a:spcBef>
                          <a:spcPct val="20000"/>
                        </a:spcBef>
                        <a:defRPr>
                          <a:solidFill>
                            <a:schemeClr val="tx1"/>
                          </a:solidFill>
                          <a:latin typeface="Arial" pitchFamily="34"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pitchFamily="34"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pitchFamily="34"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pitchFamily="34"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pitchFamily="34"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altLang="en-US" sz="1800" b="1" i="0" u="none" strike="noStrike" cap="none" normalizeH="0" baseline="0" dirty="0">
                          <a:ln>
                            <a:noFill/>
                          </a:ln>
                          <a:solidFill>
                            <a:srgbClr val="FF0000"/>
                          </a:solidFill>
                          <a:effectLst/>
                          <a:latin typeface="Arial" pitchFamily="34" charset="0"/>
                          <a:ea typeface="ＭＳ Ｐゴシック" charset="-128"/>
                          <a:cs typeface="Arial" pitchFamily="34" charset="0"/>
                        </a:rPr>
                        <a:t>Definition</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eaLnBrk="0" hangingPunct="0">
                        <a:spcBef>
                          <a:spcPct val="20000"/>
                        </a:spcBef>
                        <a:defRPr sz="2400" b="1">
                          <a:solidFill>
                            <a:schemeClr val="tx1"/>
                          </a:solidFill>
                          <a:latin typeface="Arial" pitchFamily="34" charset="0"/>
                          <a:ea typeface="ＭＳ Ｐゴシック" charset="-128"/>
                        </a:defRPr>
                      </a:lvl1pPr>
                      <a:lvl2pPr marL="742950" indent="-285750" defTabSz="457200" eaLnBrk="0" hangingPunct="0">
                        <a:spcBef>
                          <a:spcPct val="20000"/>
                        </a:spcBef>
                        <a:defRPr sz="2200">
                          <a:solidFill>
                            <a:schemeClr val="tx1"/>
                          </a:solidFill>
                          <a:latin typeface="Arial" pitchFamily="34" charset="0"/>
                          <a:ea typeface="ＭＳ Ｐゴシック" charset="-128"/>
                        </a:defRPr>
                      </a:lvl2pPr>
                      <a:lvl3pPr marL="1143000" indent="-228600" defTabSz="457200" eaLnBrk="0" hangingPunct="0">
                        <a:spcBef>
                          <a:spcPct val="20000"/>
                        </a:spcBef>
                        <a:buFont typeface="Arial" pitchFamily="34" charset="0"/>
                        <a:defRPr sz="2000">
                          <a:solidFill>
                            <a:schemeClr val="tx1"/>
                          </a:solidFill>
                          <a:latin typeface="Arial" pitchFamily="34" charset="0"/>
                          <a:ea typeface="ＭＳ Ｐゴシック" charset="-128"/>
                        </a:defRPr>
                      </a:lvl3pPr>
                      <a:lvl4pPr marL="1600200" indent="-228600" defTabSz="457200" eaLnBrk="0" hangingPunct="0">
                        <a:spcBef>
                          <a:spcPct val="20000"/>
                        </a:spcBef>
                        <a:defRPr>
                          <a:solidFill>
                            <a:schemeClr val="tx1"/>
                          </a:solidFill>
                          <a:latin typeface="Arial" pitchFamily="34" charset="0"/>
                          <a:ea typeface="ＭＳ Ｐゴシック" charset="-128"/>
                        </a:defRPr>
                      </a:lvl4pPr>
                      <a:lvl5pPr marL="2057400" indent="-228600" defTabSz="457200" eaLnBrk="0" hangingPunct="0">
                        <a:spcBef>
                          <a:spcPct val="20000"/>
                        </a:spcBef>
                        <a:defRPr>
                          <a:solidFill>
                            <a:schemeClr val="tx1"/>
                          </a:solidFill>
                          <a:latin typeface="Arial" pitchFamily="34"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pitchFamily="34"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pitchFamily="34"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pitchFamily="34"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pitchFamily="34"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1" i="0" u="none" strike="noStrike" cap="none" normalizeH="0" baseline="0">
                        <a:ln>
                          <a:noFill/>
                        </a:ln>
                        <a:solidFill>
                          <a:srgbClr val="FFFFFF"/>
                        </a:solidFill>
                        <a:effectLst/>
                        <a:latin typeface="Arial" pitchFamily="34" charset="0"/>
                        <a:ea typeface="ＭＳ Ｐゴシック"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10000"/>
                  </a:ext>
                </a:extLst>
              </a:tr>
              <a:tr h="646024">
                <a:tc>
                  <a:txBody>
                    <a:bodyPr/>
                    <a:lstStyle>
                      <a:lvl1pPr defTabSz="457200" eaLnBrk="0" hangingPunct="0">
                        <a:spcBef>
                          <a:spcPct val="20000"/>
                        </a:spcBef>
                        <a:defRPr sz="2400" b="1">
                          <a:solidFill>
                            <a:schemeClr val="tx1"/>
                          </a:solidFill>
                          <a:latin typeface="Arial" pitchFamily="34" charset="0"/>
                          <a:ea typeface="ＭＳ Ｐゴシック" charset="-128"/>
                        </a:defRPr>
                      </a:lvl1pPr>
                      <a:lvl2pPr marL="742950" indent="-285750" defTabSz="457200" eaLnBrk="0" hangingPunct="0">
                        <a:spcBef>
                          <a:spcPct val="20000"/>
                        </a:spcBef>
                        <a:defRPr sz="2200">
                          <a:solidFill>
                            <a:schemeClr val="tx1"/>
                          </a:solidFill>
                          <a:latin typeface="Arial" pitchFamily="34" charset="0"/>
                          <a:ea typeface="ＭＳ Ｐゴシック" charset="-128"/>
                        </a:defRPr>
                      </a:lvl2pPr>
                      <a:lvl3pPr marL="1143000" indent="-228600" defTabSz="457200" eaLnBrk="0" hangingPunct="0">
                        <a:spcBef>
                          <a:spcPct val="20000"/>
                        </a:spcBef>
                        <a:buFont typeface="Arial" pitchFamily="34" charset="0"/>
                        <a:defRPr sz="2000">
                          <a:solidFill>
                            <a:schemeClr val="tx1"/>
                          </a:solidFill>
                          <a:latin typeface="Arial" pitchFamily="34" charset="0"/>
                          <a:ea typeface="ＭＳ Ｐゴシック" charset="-128"/>
                        </a:defRPr>
                      </a:lvl3pPr>
                      <a:lvl4pPr marL="1600200" indent="-228600" defTabSz="457200" eaLnBrk="0" hangingPunct="0">
                        <a:spcBef>
                          <a:spcPct val="20000"/>
                        </a:spcBef>
                        <a:defRPr>
                          <a:solidFill>
                            <a:schemeClr val="tx1"/>
                          </a:solidFill>
                          <a:latin typeface="Arial" pitchFamily="34" charset="0"/>
                          <a:ea typeface="ＭＳ Ｐゴシック" charset="-128"/>
                        </a:defRPr>
                      </a:lvl4pPr>
                      <a:lvl5pPr marL="2057400" indent="-228600" defTabSz="457200" eaLnBrk="0" hangingPunct="0">
                        <a:spcBef>
                          <a:spcPct val="20000"/>
                        </a:spcBef>
                        <a:defRPr>
                          <a:solidFill>
                            <a:schemeClr val="tx1"/>
                          </a:solidFill>
                          <a:latin typeface="Arial" pitchFamily="34"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pitchFamily="34"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pitchFamily="34"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pitchFamily="34"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pitchFamily="34"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altLang="en-US" sz="1800" b="0" i="0" u="none" strike="noStrike" cap="none" normalizeH="0" baseline="0" dirty="0">
                          <a:ln>
                            <a:noFill/>
                          </a:ln>
                          <a:solidFill>
                            <a:srgbClr val="393938"/>
                          </a:solidFill>
                          <a:effectLst/>
                          <a:latin typeface="Arial" pitchFamily="34" charset="0"/>
                          <a:ea typeface="ＭＳ Ｐゴシック" charset="-128"/>
                          <a:cs typeface="Arial" pitchFamily="34" charset="0"/>
                        </a:rPr>
                        <a:t>Inflow through increase in A or decrease in L</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tc>
                  <a:txBody>
                    <a:bodyPr/>
                    <a:lstStyle>
                      <a:lvl1pPr eaLnBrk="0" hangingPunct="0">
                        <a:spcBef>
                          <a:spcPct val="20000"/>
                        </a:spcBef>
                        <a:defRPr sz="2400" b="1">
                          <a:solidFill>
                            <a:schemeClr val="tx1"/>
                          </a:solidFill>
                          <a:latin typeface="Arial" pitchFamily="34" charset="0"/>
                          <a:ea typeface="ＭＳ Ｐゴシック" charset="-128"/>
                        </a:defRPr>
                      </a:lvl1pPr>
                      <a:lvl2pPr marL="742950" indent="-285750" eaLnBrk="0" hangingPunct="0">
                        <a:spcBef>
                          <a:spcPct val="20000"/>
                        </a:spcBef>
                        <a:defRPr sz="2200">
                          <a:solidFill>
                            <a:schemeClr val="tx1"/>
                          </a:solidFill>
                          <a:latin typeface="Arial" pitchFamily="34" charset="0"/>
                          <a:ea typeface="ＭＳ Ｐゴシック"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charset="-128"/>
                        </a:defRPr>
                      </a:lvl3pPr>
                      <a:lvl4pPr marL="1600200" indent="-228600" eaLnBrk="0" hangingPunct="0">
                        <a:spcBef>
                          <a:spcPct val="20000"/>
                        </a:spcBef>
                        <a:defRPr>
                          <a:solidFill>
                            <a:schemeClr val="tx1"/>
                          </a:solidFill>
                          <a:latin typeface="Arial" pitchFamily="34" charset="0"/>
                          <a:ea typeface="ＭＳ Ｐゴシック" charset="-128"/>
                        </a:defRPr>
                      </a:lvl4pPr>
                      <a:lvl5pPr marL="2057400" indent="-228600" eaLnBrk="0" hangingPunct="0">
                        <a:spcBef>
                          <a:spcPct val="20000"/>
                        </a:spcBef>
                        <a:defRPr>
                          <a:solidFill>
                            <a:schemeClr val="tx1"/>
                          </a:solidFill>
                          <a:latin typeface="Arial" pitchFamily="34" charset="0"/>
                          <a:ea typeface="ＭＳ Ｐゴシック" charset="-128"/>
                        </a:defRPr>
                      </a:lvl5pPr>
                      <a:lvl6pPr marL="2514600" indent="-228600" eaLnBrk="0" fontAlgn="base" hangingPunct="0">
                        <a:spcBef>
                          <a:spcPct val="20000"/>
                        </a:spcBef>
                        <a:spcAft>
                          <a:spcPct val="0"/>
                        </a:spcAft>
                        <a:defRPr>
                          <a:solidFill>
                            <a:schemeClr val="tx1"/>
                          </a:solidFill>
                          <a:latin typeface="Arial" pitchFamily="34" charset="0"/>
                          <a:ea typeface="ＭＳ Ｐゴシック" charset="-128"/>
                        </a:defRPr>
                      </a:lvl6pPr>
                      <a:lvl7pPr marL="2971800" indent="-228600" eaLnBrk="0" fontAlgn="base" hangingPunct="0">
                        <a:spcBef>
                          <a:spcPct val="20000"/>
                        </a:spcBef>
                        <a:spcAft>
                          <a:spcPct val="0"/>
                        </a:spcAft>
                        <a:defRPr>
                          <a:solidFill>
                            <a:schemeClr val="tx1"/>
                          </a:solidFill>
                          <a:latin typeface="Arial" pitchFamily="34" charset="0"/>
                          <a:ea typeface="ＭＳ Ｐゴシック" charset="-128"/>
                        </a:defRPr>
                      </a:lvl7pPr>
                      <a:lvl8pPr marL="3429000" indent="-228600" eaLnBrk="0" fontAlgn="base" hangingPunct="0">
                        <a:spcBef>
                          <a:spcPct val="20000"/>
                        </a:spcBef>
                        <a:spcAft>
                          <a:spcPct val="0"/>
                        </a:spcAft>
                        <a:defRPr>
                          <a:solidFill>
                            <a:schemeClr val="tx1"/>
                          </a:solidFill>
                          <a:latin typeface="Arial" pitchFamily="34" charset="0"/>
                          <a:ea typeface="ＭＳ Ｐゴシック" charset="-128"/>
                        </a:defRPr>
                      </a:lvl8pPr>
                      <a:lvl9pPr marL="3886200" indent="-228600" eaLnBrk="0" fontAlgn="base" hangingPunct="0">
                        <a:spcBef>
                          <a:spcPct val="20000"/>
                        </a:spcBef>
                        <a:spcAft>
                          <a:spcPct val="0"/>
                        </a:spcAft>
                        <a:defRPr>
                          <a:solidFill>
                            <a:schemeClr val="tx1"/>
                          </a:solidFill>
                          <a:latin typeface="Arial" pitchFamily="34"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altLang="en-US" sz="1800" b="0" i="0" u="none" strike="noStrike" cap="none" normalizeH="0" baseline="0" dirty="0">
                          <a:ln>
                            <a:noFill/>
                          </a:ln>
                          <a:solidFill>
                            <a:srgbClr val="393938"/>
                          </a:solidFill>
                          <a:effectLst/>
                          <a:latin typeface="Arial" pitchFamily="34" charset="0"/>
                          <a:ea typeface="ＭＳ Ｐゴシック" charset="-128"/>
                          <a:cs typeface="Arial" pitchFamily="34" charset="0"/>
                        </a:rPr>
                        <a:t>Yes. Just argued that Phar Lap fulfils the definition of an assets. Therefore, increase in an asset.</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extLst>
                  <a:ext uri="{0D108BD9-81ED-4DB2-BD59-A6C34878D82A}">
                    <a16:rowId xmlns="" xmlns:a16="http://schemas.microsoft.com/office/drawing/2014/main" val="10001"/>
                  </a:ext>
                </a:extLst>
              </a:tr>
              <a:tr h="646024">
                <a:tc>
                  <a:txBody>
                    <a:bodyPr/>
                    <a:lstStyle>
                      <a:lvl1pPr defTabSz="457200" eaLnBrk="0" hangingPunct="0">
                        <a:spcBef>
                          <a:spcPct val="20000"/>
                        </a:spcBef>
                        <a:defRPr sz="2400" b="1">
                          <a:solidFill>
                            <a:schemeClr val="tx1"/>
                          </a:solidFill>
                          <a:latin typeface="Arial" pitchFamily="34" charset="0"/>
                          <a:ea typeface="ＭＳ Ｐゴシック" charset="-128"/>
                        </a:defRPr>
                      </a:lvl1pPr>
                      <a:lvl2pPr marL="742950" indent="-285750" defTabSz="457200" eaLnBrk="0" hangingPunct="0">
                        <a:spcBef>
                          <a:spcPct val="20000"/>
                        </a:spcBef>
                        <a:defRPr sz="2200">
                          <a:solidFill>
                            <a:schemeClr val="tx1"/>
                          </a:solidFill>
                          <a:latin typeface="Arial" pitchFamily="34" charset="0"/>
                          <a:ea typeface="ＭＳ Ｐゴシック" charset="-128"/>
                        </a:defRPr>
                      </a:lvl2pPr>
                      <a:lvl3pPr marL="1143000" indent="-228600" defTabSz="457200" eaLnBrk="0" hangingPunct="0">
                        <a:spcBef>
                          <a:spcPct val="20000"/>
                        </a:spcBef>
                        <a:buFont typeface="Arial" pitchFamily="34" charset="0"/>
                        <a:defRPr sz="2000">
                          <a:solidFill>
                            <a:schemeClr val="tx1"/>
                          </a:solidFill>
                          <a:latin typeface="Arial" pitchFamily="34" charset="0"/>
                          <a:ea typeface="ＭＳ Ｐゴシック" charset="-128"/>
                        </a:defRPr>
                      </a:lvl3pPr>
                      <a:lvl4pPr marL="1600200" indent="-228600" defTabSz="457200" eaLnBrk="0" hangingPunct="0">
                        <a:spcBef>
                          <a:spcPct val="20000"/>
                        </a:spcBef>
                        <a:defRPr>
                          <a:solidFill>
                            <a:schemeClr val="tx1"/>
                          </a:solidFill>
                          <a:latin typeface="Arial" pitchFamily="34" charset="0"/>
                          <a:ea typeface="ＭＳ Ｐゴシック" charset="-128"/>
                        </a:defRPr>
                      </a:lvl4pPr>
                      <a:lvl5pPr marL="2057400" indent="-228600" defTabSz="457200" eaLnBrk="0" hangingPunct="0">
                        <a:spcBef>
                          <a:spcPct val="20000"/>
                        </a:spcBef>
                        <a:defRPr>
                          <a:solidFill>
                            <a:schemeClr val="tx1"/>
                          </a:solidFill>
                          <a:latin typeface="Arial" pitchFamily="34"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pitchFamily="34"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pitchFamily="34"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pitchFamily="34"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pitchFamily="34"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altLang="en-US" sz="1800" b="0" i="0" u="none" strike="noStrike" cap="none" normalizeH="0" baseline="0" dirty="0">
                          <a:ln>
                            <a:noFill/>
                          </a:ln>
                          <a:solidFill>
                            <a:srgbClr val="393938"/>
                          </a:solidFill>
                          <a:effectLst/>
                          <a:latin typeface="Arial" pitchFamily="34" charset="0"/>
                          <a:ea typeface="ＭＳ Ｐゴシック" charset="-128"/>
                          <a:cs typeface="Arial" pitchFamily="34" charset="0"/>
                        </a:rPr>
                        <a:t>Results in an increase in OE</a:t>
                      </a:r>
                      <a:br>
                        <a:rPr kumimoji="0" lang="en-AU" altLang="en-US" sz="1800" b="0" i="0" u="none" strike="noStrike" cap="none" normalizeH="0" baseline="0" dirty="0">
                          <a:ln>
                            <a:noFill/>
                          </a:ln>
                          <a:solidFill>
                            <a:srgbClr val="393938"/>
                          </a:solidFill>
                          <a:effectLst/>
                          <a:latin typeface="Arial" pitchFamily="34" charset="0"/>
                          <a:ea typeface="ＭＳ Ｐゴシック" charset="-128"/>
                          <a:cs typeface="Arial" pitchFamily="34" charset="0"/>
                        </a:rPr>
                      </a:br>
                      <a:endParaRPr kumimoji="0" lang="en-AU" altLang="en-US" sz="1800" b="0" i="0" u="none" strike="noStrike" cap="none" normalizeH="0" baseline="0" dirty="0">
                        <a:ln>
                          <a:noFill/>
                        </a:ln>
                        <a:solidFill>
                          <a:srgbClr val="393938"/>
                        </a:solidFill>
                        <a:effectLst/>
                        <a:latin typeface="Arial" pitchFamily="34" charset="0"/>
                        <a:ea typeface="ＭＳ Ｐゴシック" charset="-128"/>
                        <a:cs typeface="Arial" pitchFamily="34"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tc>
                  <a:txBody>
                    <a:bodyPr/>
                    <a:lstStyle>
                      <a:lvl1pPr defTabSz="457200" eaLnBrk="0" hangingPunct="0">
                        <a:spcBef>
                          <a:spcPct val="20000"/>
                        </a:spcBef>
                        <a:defRPr sz="2400" b="1">
                          <a:solidFill>
                            <a:schemeClr val="tx1"/>
                          </a:solidFill>
                          <a:latin typeface="Arial" pitchFamily="34" charset="0"/>
                          <a:ea typeface="ＭＳ Ｐゴシック" charset="-128"/>
                        </a:defRPr>
                      </a:lvl1pPr>
                      <a:lvl2pPr marL="742950" indent="-285750" defTabSz="457200" eaLnBrk="0" hangingPunct="0">
                        <a:spcBef>
                          <a:spcPct val="20000"/>
                        </a:spcBef>
                        <a:defRPr sz="2200">
                          <a:solidFill>
                            <a:schemeClr val="tx1"/>
                          </a:solidFill>
                          <a:latin typeface="Arial" pitchFamily="34" charset="0"/>
                          <a:ea typeface="ＭＳ Ｐゴシック" charset="-128"/>
                        </a:defRPr>
                      </a:lvl2pPr>
                      <a:lvl3pPr marL="1143000" indent="-228600" defTabSz="457200" eaLnBrk="0" hangingPunct="0">
                        <a:spcBef>
                          <a:spcPct val="20000"/>
                        </a:spcBef>
                        <a:buFont typeface="Arial" pitchFamily="34" charset="0"/>
                        <a:defRPr sz="2000">
                          <a:solidFill>
                            <a:schemeClr val="tx1"/>
                          </a:solidFill>
                          <a:latin typeface="Arial" pitchFamily="34" charset="0"/>
                          <a:ea typeface="ＭＳ Ｐゴシック" charset="-128"/>
                        </a:defRPr>
                      </a:lvl3pPr>
                      <a:lvl4pPr marL="1600200" indent="-228600" defTabSz="457200" eaLnBrk="0" hangingPunct="0">
                        <a:spcBef>
                          <a:spcPct val="20000"/>
                        </a:spcBef>
                        <a:defRPr>
                          <a:solidFill>
                            <a:schemeClr val="tx1"/>
                          </a:solidFill>
                          <a:latin typeface="Arial" pitchFamily="34" charset="0"/>
                          <a:ea typeface="ＭＳ Ｐゴシック" charset="-128"/>
                        </a:defRPr>
                      </a:lvl4pPr>
                      <a:lvl5pPr marL="2057400" indent="-228600" defTabSz="457200" eaLnBrk="0" hangingPunct="0">
                        <a:spcBef>
                          <a:spcPct val="20000"/>
                        </a:spcBef>
                        <a:defRPr>
                          <a:solidFill>
                            <a:schemeClr val="tx1"/>
                          </a:solidFill>
                          <a:latin typeface="Arial" pitchFamily="34"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pitchFamily="34"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pitchFamily="34"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pitchFamily="34"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pitchFamily="34"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altLang="en-US" sz="1800" b="0" i="0" u="none" strike="noStrike" cap="none" normalizeH="0" baseline="0" dirty="0">
                          <a:ln>
                            <a:noFill/>
                          </a:ln>
                          <a:solidFill>
                            <a:srgbClr val="393938"/>
                          </a:solidFill>
                          <a:effectLst/>
                          <a:latin typeface="Arial" pitchFamily="34" charset="0"/>
                          <a:ea typeface="ＭＳ Ｐゴシック" charset="-128"/>
                          <a:cs typeface="Arial" pitchFamily="34" charset="0"/>
                        </a:rPr>
                        <a:t>Yes. A increased. No change in L.</a:t>
                      </a:r>
                    </a:p>
                    <a:p>
                      <a:pPr marL="0" marR="0" lvl="0" indent="0" algn="l" defTabSz="457200" rtl="0" eaLnBrk="1" fontAlgn="base" latinLnBrk="0" hangingPunct="1">
                        <a:lnSpc>
                          <a:spcPct val="100000"/>
                        </a:lnSpc>
                        <a:spcBef>
                          <a:spcPct val="0"/>
                        </a:spcBef>
                        <a:spcAft>
                          <a:spcPct val="0"/>
                        </a:spcAft>
                        <a:buClrTx/>
                        <a:buSzTx/>
                        <a:buFontTx/>
                        <a:buNone/>
                        <a:tabLst/>
                      </a:pPr>
                      <a:r>
                        <a:rPr kumimoji="0" lang="en-AU" altLang="en-US" sz="1800" b="0" i="0" u="none" strike="noStrike" cap="none" normalizeH="0" baseline="0" dirty="0">
                          <a:ln>
                            <a:noFill/>
                          </a:ln>
                          <a:solidFill>
                            <a:srgbClr val="393938"/>
                          </a:solidFill>
                          <a:effectLst/>
                          <a:latin typeface="Arial" pitchFamily="34" charset="0"/>
                          <a:ea typeface="ＭＳ Ｐゴシック" charset="-128"/>
                          <a:cs typeface="Arial" pitchFamily="34" charset="0"/>
                        </a:rPr>
                        <a:t>Since OE = A – L, OE increases</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extLst>
                  <a:ext uri="{0D108BD9-81ED-4DB2-BD59-A6C34878D82A}">
                    <a16:rowId xmlns="" xmlns:a16="http://schemas.microsoft.com/office/drawing/2014/main" val="10002"/>
                  </a:ext>
                </a:extLst>
              </a:tr>
              <a:tr h="646024">
                <a:tc>
                  <a:txBody>
                    <a:bodyPr/>
                    <a:lstStyle>
                      <a:lvl1pPr defTabSz="457200" eaLnBrk="0" hangingPunct="0">
                        <a:spcBef>
                          <a:spcPct val="20000"/>
                        </a:spcBef>
                        <a:defRPr sz="2400" b="1">
                          <a:solidFill>
                            <a:schemeClr val="tx1"/>
                          </a:solidFill>
                          <a:latin typeface="Arial" pitchFamily="34" charset="0"/>
                          <a:ea typeface="ＭＳ Ｐゴシック" charset="-128"/>
                        </a:defRPr>
                      </a:lvl1pPr>
                      <a:lvl2pPr marL="742950" indent="-285750" defTabSz="457200" eaLnBrk="0" hangingPunct="0">
                        <a:spcBef>
                          <a:spcPct val="20000"/>
                        </a:spcBef>
                        <a:defRPr sz="2200">
                          <a:solidFill>
                            <a:schemeClr val="tx1"/>
                          </a:solidFill>
                          <a:latin typeface="Arial" pitchFamily="34" charset="0"/>
                          <a:ea typeface="ＭＳ Ｐゴシック" charset="-128"/>
                        </a:defRPr>
                      </a:lvl2pPr>
                      <a:lvl3pPr marL="1143000" indent="-228600" defTabSz="457200" eaLnBrk="0" hangingPunct="0">
                        <a:spcBef>
                          <a:spcPct val="20000"/>
                        </a:spcBef>
                        <a:buFont typeface="Arial" pitchFamily="34" charset="0"/>
                        <a:defRPr sz="2000">
                          <a:solidFill>
                            <a:schemeClr val="tx1"/>
                          </a:solidFill>
                          <a:latin typeface="Arial" pitchFamily="34" charset="0"/>
                          <a:ea typeface="ＭＳ Ｐゴシック" charset="-128"/>
                        </a:defRPr>
                      </a:lvl3pPr>
                      <a:lvl4pPr marL="1600200" indent="-228600" defTabSz="457200" eaLnBrk="0" hangingPunct="0">
                        <a:spcBef>
                          <a:spcPct val="20000"/>
                        </a:spcBef>
                        <a:defRPr>
                          <a:solidFill>
                            <a:schemeClr val="tx1"/>
                          </a:solidFill>
                          <a:latin typeface="Arial" pitchFamily="34" charset="0"/>
                          <a:ea typeface="ＭＳ Ｐゴシック" charset="-128"/>
                        </a:defRPr>
                      </a:lvl4pPr>
                      <a:lvl5pPr marL="2057400" indent="-228600" defTabSz="457200" eaLnBrk="0" hangingPunct="0">
                        <a:spcBef>
                          <a:spcPct val="20000"/>
                        </a:spcBef>
                        <a:defRPr>
                          <a:solidFill>
                            <a:schemeClr val="tx1"/>
                          </a:solidFill>
                          <a:latin typeface="Arial" pitchFamily="34"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pitchFamily="34"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pitchFamily="34"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pitchFamily="34"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pitchFamily="34"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altLang="en-US" sz="1800" b="0" i="0" u="none" strike="noStrike" cap="none" normalizeH="0" baseline="0" dirty="0">
                          <a:ln>
                            <a:noFill/>
                          </a:ln>
                          <a:solidFill>
                            <a:srgbClr val="393938"/>
                          </a:solidFill>
                          <a:effectLst/>
                          <a:latin typeface="Arial" pitchFamily="34" charset="0"/>
                          <a:ea typeface="ＭＳ Ｐゴシック" charset="-128"/>
                          <a:cs typeface="Arial" pitchFamily="34" charset="0"/>
                        </a:rPr>
                        <a:t>Not an owner’s contribution</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tc>
                  <a:txBody>
                    <a:bodyPr/>
                    <a:lstStyle>
                      <a:lvl1pPr defTabSz="457200" eaLnBrk="0" hangingPunct="0">
                        <a:spcBef>
                          <a:spcPct val="20000"/>
                        </a:spcBef>
                        <a:defRPr sz="2400" b="1">
                          <a:solidFill>
                            <a:schemeClr val="tx1"/>
                          </a:solidFill>
                          <a:latin typeface="Arial" pitchFamily="34" charset="0"/>
                          <a:ea typeface="ＭＳ Ｐゴシック" charset="-128"/>
                        </a:defRPr>
                      </a:lvl1pPr>
                      <a:lvl2pPr marL="742950" indent="-285750" defTabSz="457200" eaLnBrk="0" hangingPunct="0">
                        <a:spcBef>
                          <a:spcPct val="20000"/>
                        </a:spcBef>
                        <a:defRPr sz="2200">
                          <a:solidFill>
                            <a:schemeClr val="tx1"/>
                          </a:solidFill>
                          <a:latin typeface="Arial" pitchFamily="34" charset="0"/>
                          <a:ea typeface="ＭＳ Ｐゴシック" charset="-128"/>
                        </a:defRPr>
                      </a:lvl2pPr>
                      <a:lvl3pPr marL="1143000" indent="-228600" defTabSz="457200" eaLnBrk="0" hangingPunct="0">
                        <a:spcBef>
                          <a:spcPct val="20000"/>
                        </a:spcBef>
                        <a:buFont typeface="Arial" pitchFamily="34" charset="0"/>
                        <a:defRPr sz="2000">
                          <a:solidFill>
                            <a:schemeClr val="tx1"/>
                          </a:solidFill>
                          <a:latin typeface="Arial" pitchFamily="34" charset="0"/>
                          <a:ea typeface="ＭＳ Ｐゴシック" charset="-128"/>
                        </a:defRPr>
                      </a:lvl3pPr>
                      <a:lvl4pPr marL="1600200" indent="-228600" defTabSz="457200" eaLnBrk="0" hangingPunct="0">
                        <a:spcBef>
                          <a:spcPct val="20000"/>
                        </a:spcBef>
                        <a:defRPr>
                          <a:solidFill>
                            <a:schemeClr val="tx1"/>
                          </a:solidFill>
                          <a:latin typeface="Arial" pitchFamily="34" charset="0"/>
                          <a:ea typeface="ＭＳ Ｐゴシック" charset="-128"/>
                        </a:defRPr>
                      </a:lvl4pPr>
                      <a:lvl5pPr marL="2057400" indent="-228600" defTabSz="457200" eaLnBrk="0" hangingPunct="0">
                        <a:spcBef>
                          <a:spcPct val="20000"/>
                        </a:spcBef>
                        <a:defRPr>
                          <a:solidFill>
                            <a:schemeClr val="tx1"/>
                          </a:solidFill>
                          <a:latin typeface="Arial" pitchFamily="34"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pitchFamily="34"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pitchFamily="34"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pitchFamily="34"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pitchFamily="34"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altLang="en-US" sz="1800" b="0" i="0" u="none" strike="noStrike" cap="none" normalizeH="0" baseline="0" dirty="0">
                          <a:ln>
                            <a:noFill/>
                          </a:ln>
                          <a:solidFill>
                            <a:srgbClr val="393938"/>
                          </a:solidFill>
                          <a:effectLst/>
                          <a:latin typeface="Arial" pitchFamily="34" charset="0"/>
                          <a:ea typeface="ＭＳ Ｐゴシック" charset="-128"/>
                          <a:cs typeface="Arial" pitchFamily="34" charset="0"/>
                        </a:rPr>
                        <a:t>Yes. It was donated/gifted from the previous owner</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extLst>
                  <a:ext uri="{0D108BD9-81ED-4DB2-BD59-A6C34878D82A}">
                    <a16:rowId xmlns="" xmlns:a16="http://schemas.microsoft.com/office/drawing/2014/main" val="10003"/>
                  </a:ext>
                </a:extLst>
              </a:tr>
              <a:tr h="646024">
                <a:tc>
                  <a:txBody>
                    <a:bodyPr/>
                    <a:lstStyle>
                      <a:lvl1pPr eaLnBrk="0" hangingPunct="0">
                        <a:spcBef>
                          <a:spcPct val="20000"/>
                        </a:spcBef>
                        <a:defRPr sz="2400" b="1">
                          <a:solidFill>
                            <a:schemeClr val="tx1"/>
                          </a:solidFill>
                          <a:latin typeface="Arial" pitchFamily="34" charset="0"/>
                          <a:ea typeface="ＭＳ Ｐゴシック" charset="-128"/>
                        </a:defRPr>
                      </a:lvl1pPr>
                      <a:lvl2pPr marL="742950" indent="-285750" eaLnBrk="0" hangingPunct="0">
                        <a:spcBef>
                          <a:spcPct val="20000"/>
                        </a:spcBef>
                        <a:defRPr sz="2200">
                          <a:solidFill>
                            <a:schemeClr val="tx1"/>
                          </a:solidFill>
                          <a:latin typeface="Arial" pitchFamily="34" charset="0"/>
                          <a:ea typeface="ＭＳ Ｐゴシック"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charset="-128"/>
                        </a:defRPr>
                      </a:lvl3pPr>
                      <a:lvl4pPr marL="1600200" indent="-228600" eaLnBrk="0" hangingPunct="0">
                        <a:spcBef>
                          <a:spcPct val="20000"/>
                        </a:spcBef>
                        <a:defRPr>
                          <a:solidFill>
                            <a:schemeClr val="tx1"/>
                          </a:solidFill>
                          <a:latin typeface="Arial" pitchFamily="34" charset="0"/>
                          <a:ea typeface="ＭＳ Ｐゴシック" charset="-128"/>
                        </a:defRPr>
                      </a:lvl4pPr>
                      <a:lvl5pPr marL="2057400" indent="-228600" eaLnBrk="0" hangingPunct="0">
                        <a:spcBef>
                          <a:spcPct val="20000"/>
                        </a:spcBef>
                        <a:defRPr>
                          <a:solidFill>
                            <a:schemeClr val="tx1"/>
                          </a:solidFill>
                          <a:latin typeface="Arial" pitchFamily="34" charset="0"/>
                          <a:ea typeface="ＭＳ Ｐゴシック" charset="-128"/>
                        </a:defRPr>
                      </a:lvl5pPr>
                      <a:lvl6pPr marL="2514600" indent="-228600" eaLnBrk="0" fontAlgn="base" hangingPunct="0">
                        <a:spcBef>
                          <a:spcPct val="20000"/>
                        </a:spcBef>
                        <a:spcAft>
                          <a:spcPct val="0"/>
                        </a:spcAft>
                        <a:defRPr>
                          <a:solidFill>
                            <a:schemeClr val="tx1"/>
                          </a:solidFill>
                          <a:latin typeface="Arial" pitchFamily="34" charset="0"/>
                          <a:ea typeface="ＭＳ Ｐゴシック" charset="-128"/>
                        </a:defRPr>
                      </a:lvl6pPr>
                      <a:lvl7pPr marL="2971800" indent="-228600" eaLnBrk="0" fontAlgn="base" hangingPunct="0">
                        <a:spcBef>
                          <a:spcPct val="20000"/>
                        </a:spcBef>
                        <a:spcAft>
                          <a:spcPct val="0"/>
                        </a:spcAft>
                        <a:defRPr>
                          <a:solidFill>
                            <a:schemeClr val="tx1"/>
                          </a:solidFill>
                          <a:latin typeface="Arial" pitchFamily="34" charset="0"/>
                          <a:ea typeface="ＭＳ Ｐゴシック" charset="-128"/>
                        </a:defRPr>
                      </a:lvl7pPr>
                      <a:lvl8pPr marL="3429000" indent="-228600" eaLnBrk="0" fontAlgn="base" hangingPunct="0">
                        <a:spcBef>
                          <a:spcPct val="20000"/>
                        </a:spcBef>
                        <a:spcAft>
                          <a:spcPct val="0"/>
                        </a:spcAft>
                        <a:defRPr>
                          <a:solidFill>
                            <a:schemeClr val="tx1"/>
                          </a:solidFill>
                          <a:latin typeface="Arial" pitchFamily="34" charset="0"/>
                          <a:ea typeface="ＭＳ Ｐゴシック" charset="-128"/>
                        </a:defRPr>
                      </a:lvl8pPr>
                      <a:lvl9pPr marL="3886200" indent="-228600" eaLnBrk="0" fontAlgn="base" hangingPunct="0">
                        <a:spcBef>
                          <a:spcPct val="20000"/>
                        </a:spcBef>
                        <a:spcAft>
                          <a:spcPct val="0"/>
                        </a:spcAft>
                        <a:defRPr>
                          <a:solidFill>
                            <a:schemeClr val="tx1"/>
                          </a:solidFill>
                          <a:latin typeface="Arial" pitchFamily="34"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altLang="en-US" sz="1800" b="1" i="0" u="none" strike="noStrike" cap="none" normalizeH="0" baseline="0">
                          <a:ln>
                            <a:noFill/>
                          </a:ln>
                          <a:solidFill>
                            <a:srgbClr val="FF0000"/>
                          </a:solidFill>
                          <a:effectLst/>
                          <a:latin typeface="Arial" pitchFamily="34" charset="0"/>
                          <a:ea typeface="ＭＳ Ｐゴシック" charset="-128"/>
                          <a:cs typeface="Arial" pitchFamily="34" charset="0"/>
                        </a:rPr>
                        <a:t>Recognition Criteria</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tc>
                  <a:txBody>
                    <a:bodyPr/>
                    <a:lstStyle>
                      <a:lvl1pPr defTabSz="457200" eaLnBrk="0" hangingPunct="0">
                        <a:spcBef>
                          <a:spcPct val="20000"/>
                        </a:spcBef>
                        <a:defRPr sz="2400" b="1">
                          <a:solidFill>
                            <a:schemeClr val="tx1"/>
                          </a:solidFill>
                          <a:latin typeface="Arial" pitchFamily="34" charset="0"/>
                          <a:ea typeface="ＭＳ Ｐゴシック" charset="-128"/>
                        </a:defRPr>
                      </a:lvl1pPr>
                      <a:lvl2pPr marL="742950" indent="-285750" defTabSz="457200" eaLnBrk="0" hangingPunct="0">
                        <a:spcBef>
                          <a:spcPct val="20000"/>
                        </a:spcBef>
                        <a:defRPr sz="2200">
                          <a:solidFill>
                            <a:schemeClr val="tx1"/>
                          </a:solidFill>
                          <a:latin typeface="Arial" pitchFamily="34" charset="0"/>
                          <a:ea typeface="ＭＳ Ｐゴシック" charset="-128"/>
                        </a:defRPr>
                      </a:lvl2pPr>
                      <a:lvl3pPr marL="1143000" indent="-228600" defTabSz="457200" eaLnBrk="0" hangingPunct="0">
                        <a:spcBef>
                          <a:spcPct val="20000"/>
                        </a:spcBef>
                        <a:buFont typeface="Arial" pitchFamily="34" charset="0"/>
                        <a:defRPr sz="2000">
                          <a:solidFill>
                            <a:schemeClr val="tx1"/>
                          </a:solidFill>
                          <a:latin typeface="Arial" pitchFamily="34" charset="0"/>
                          <a:ea typeface="ＭＳ Ｐゴシック" charset="-128"/>
                        </a:defRPr>
                      </a:lvl3pPr>
                      <a:lvl4pPr marL="1600200" indent="-228600" defTabSz="457200" eaLnBrk="0" hangingPunct="0">
                        <a:spcBef>
                          <a:spcPct val="20000"/>
                        </a:spcBef>
                        <a:defRPr>
                          <a:solidFill>
                            <a:schemeClr val="tx1"/>
                          </a:solidFill>
                          <a:latin typeface="Arial" pitchFamily="34" charset="0"/>
                          <a:ea typeface="ＭＳ Ｐゴシック" charset="-128"/>
                        </a:defRPr>
                      </a:lvl4pPr>
                      <a:lvl5pPr marL="2057400" indent="-228600" defTabSz="457200" eaLnBrk="0" hangingPunct="0">
                        <a:spcBef>
                          <a:spcPct val="20000"/>
                        </a:spcBef>
                        <a:defRPr>
                          <a:solidFill>
                            <a:schemeClr val="tx1"/>
                          </a:solidFill>
                          <a:latin typeface="Arial" pitchFamily="34"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pitchFamily="34"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pitchFamily="34"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pitchFamily="34"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pitchFamily="34"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393938"/>
                          </a:solidFill>
                          <a:effectLst/>
                          <a:latin typeface="Arial" pitchFamily="34" charset="0"/>
                          <a:ea typeface="ＭＳ Ｐゴシック" charset="-128"/>
                          <a:cs typeface="Arial" pitchFamily="34" charset="0"/>
                        </a:rPr>
                        <a:t>Meets the definition criteria</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extLst>
                  <a:ext uri="{0D108BD9-81ED-4DB2-BD59-A6C34878D82A}">
                    <a16:rowId xmlns="" xmlns:a16="http://schemas.microsoft.com/office/drawing/2014/main" val="10004"/>
                  </a:ext>
                </a:extLst>
              </a:tr>
              <a:tr h="646024">
                <a:tc>
                  <a:txBody>
                    <a:bodyPr/>
                    <a:lstStyle>
                      <a:lvl1pPr defTabSz="457200" eaLnBrk="0" hangingPunct="0">
                        <a:spcBef>
                          <a:spcPct val="20000"/>
                        </a:spcBef>
                        <a:defRPr sz="2400" b="1">
                          <a:solidFill>
                            <a:schemeClr val="tx1"/>
                          </a:solidFill>
                          <a:latin typeface="Arial" pitchFamily="34" charset="0"/>
                          <a:ea typeface="ＭＳ Ｐゴシック" charset="-128"/>
                        </a:defRPr>
                      </a:lvl1pPr>
                      <a:lvl2pPr marL="742950" indent="-285750" defTabSz="457200" eaLnBrk="0" hangingPunct="0">
                        <a:spcBef>
                          <a:spcPct val="20000"/>
                        </a:spcBef>
                        <a:defRPr sz="2200">
                          <a:solidFill>
                            <a:schemeClr val="tx1"/>
                          </a:solidFill>
                          <a:latin typeface="Arial" pitchFamily="34" charset="0"/>
                          <a:ea typeface="ＭＳ Ｐゴシック" charset="-128"/>
                        </a:defRPr>
                      </a:lvl2pPr>
                      <a:lvl3pPr marL="1143000" indent="-228600" defTabSz="457200" eaLnBrk="0" hangingPunct="0">
                        <a:spcBef>
                          <a:spcPct val="20000"/>
                        </a:spcBef>
                        <a:buFont typeface="Arial" pitchFamily="34" charset="0"/>
                        <a:defRPr sz="2000">
                          <a:solidFill>
                            <a:schemeClr val="tx1"/>
                          </a:solidFill>
                          <a:latin typeface="Arial" pitchFamily="34" charset="0"/>
                          <a:ea typeface="ＭＳ Ｐゴシック" charset="-128"/>
                        </a:defRPr>
                      </a:lvl3pPr>
                      <a:lvl4pPr marL="1600200" indent="-228600" defTabSz="457200" eaLnBrk="0" hangingPunct="0">
                        <a:spcBef>
                          <a:spcPct val="20000"/>
                        </a:spcBef>
                        <a:defRPr>
                          <a:solidFill>
                            <a:schemeClr val="tx1"/>
                          </a:solidFill>
                          <a:latin typeface="Arial" pitchFamily="34" charset="0"/>
                          <a:ea typeface="ＭＳ Ｐゴシック" charset="-128"/>
                        </a:defRPr>
                      </a:lvl4pPr>
                      <a:lvl5pPr marL="2057400" indent="-228600" defTabSz="457200" eaLnBrk="0" hangingPunct="0">
                        <a:spcBef>
                          <a:spcPct val="20000"/>
                        </a:spcBef>
                        <a:defRPr>
                          <a:solidFill>
                            <a:schemeClr val="tx1"/>
                          </a:solidFill>
                          <a:latin typeface="Arial" pitchFamily="34"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pitchFamily="34"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pitchFamily="34"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pitchFamily="34"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pitchFamily="34"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altLang="en-US" sz="1800" b="0" i="0" u="none" strike="noStrike" cap="none" normalizeH="0" baseline="0" dirty="0">
                          <a:ln>
                            <a:noFill/>
                          </a:ln>
                          <a:solidFill>
                            <a:srgbClr val="393938"/>
                          </a:solidFill>
                          <a:effectLst/>
                          <a:latin typeface="Arial" pitchFamily="34" charset="0"/>
                          <a:ea typeface="ＭＳ Ｐゴシック" charset="-128"/>
                          <a:cs typeface="Arial" pitchFamily="34" charset="0"/>
                        </a:rPr>
                        <a:t>Probable Occurrence </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tc>
                  <a:txBody>
                    <a:bodyPr/>
                    <a:lstStyle>
                      <a:lvl1pPr eaLnBrk="0" hangingPunct="0">
                        <a:spcBef>
                          <a:spcPct val="20000"/>
                        </a:spcBef>
                        <a:defRPr sz="2400" b="1">
                          <a:solidFill>
                            <a:schemeClr val="tx1"/>
                          </a:solidFill>
                          <a:latin typeface="Arial" pitchFamily="34" charset="0"/>
                          <a:ea typeface="ＭＳ Ｐゴシック" charset="-128"/>
                        </a:defRPr>
                      </a:lvl1pPr>
                      <a:lvl2pPr marL="742950" indent="-285750" eaLnBrk="0" hangingPunct="0">
                        <a:spcBef>
                          <a:spcPct val="20000"/>
                        </a:spcBef>
                        <a:defRPr sz="2200">
                          <a:solidFill>
                            <a:schemeClr val="tx1"/>
                          </a:solidFill>
                          <a:latin typeface="Arial" pitchFamily="34" charset="0"/>
                          <a:ea typeface="ＭＳ Ｐゴシック"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charset="-128"/>
                        </a:defRPr>
                      </a:lvl3pPr>
                      <a:lvl4pPr marL="1600200" indent="-228600" eaLnBrk="0" hangingPunct="0">
                        <a:spcBef>
                          <a:spcPct val="20000"/>
                        </a:spcBef>
                        <a:defRPr>
                          <a:solidFill>
                            <a:schemeClr val="tx1"/>
                          </a:solidFill>
                          <a:latin typeface="Arial" pitchFamily="34" charset="0"/>
                          <a:ea typeface="ＭＳ Ｐゴシック" charset="-128"/>
                        </a:defRPr>
                      </a:lvl4pPr>
                      <a:lvl5pPr marL="2057400" indent="-228600" eaLnBrk="0" hangingPunct="0">
                        <a:spcBef>
                          <a:spcPct val="20000"/>
                        </a:spcBef>
                        <a:defRPr>
                          <a:solidFill>
                            <a:schemeClr val="tx1"/>
                          </a:solidFill>
                          <a:latin typeface="Arial" pitchFamily="34" charset="0"/>
                          <a:ea typeface="ＭＳ Ｐゴシック" charset="-128"/>
                        </a:defRPr>
                      </a:lvl5pPr>
                      <a:lvl6pPr marL="2514600" indent="-228600" eaLnBrk="0" fontAlgn="base" hangingPunct="0">
                        <a:spcBef>
                          <a:spcPct val="20000"/>
                        </a:spcBef>
                        <a:spcAft>
                          <a:spcPct val="0"/>
                        </a:spcAft>
                        <a:defRPr>
                          <a:solidFill>
                            <a:schemeClr val="tx1"/>
                          </a:solidFill>
                          <a:latin typeface="Arial" pitchFamily="34" charset="0"/>
                          <a:ea typeface="ＭＳ Ｐゴシック" charset="-128"/>
                        </a:defRPr>
                      </a:lvl6pPr>
                      <a:lvl7pPr marL="2971800" indent="-228600" eaLnBrk="0" fontAlgn="base" hangingPunct="0">
                        <a:spcBef>
                          <a:spcPct val="20000"/>
                        </a:spcBef>
                        <a:spcAft>
                          <a:spcPct val="0"/>
                        </a:spcAft>
                        <a:defRPr>
                          <a:solidFill>
                            <a:schemeClr val="tx1"/>
                          </a:solidFill>
                          <a:latin typeface="Arial" pitchFamily="34" charset="0"/>
                          <a:ea typeface="ＭＳ Ｐゴシック" charset="-128"/>
                        </a:defRPr>
                      </a:lvl7pPr>
                      <a:lvl8pPr marL="3429000" indent="-228600" eaLnBrk="0" fontAlgn="base" hangingPunct="0">
                        <a:spcBef>
                          <a:spcPct val="20000"/>
                        </a:spcBef>
                        <a:spcAft>
                          <a:spcPct val="0"/>
                        </a:spcAft>
                        <a:defRPr>
                          <a:solidFill>
                            <a:schemeClr val="tx1"/>
                          </a:solidFill>
                          <a:latin typeface="Arial" pitchFamily="34" charset="0"/>
                          <a:ea typeface="ＭＳ Ｐゴシック" charset="-128"/>
                        </a:defRPr>
                      </a:lvl8pPr>
                      <a:lvl9pPr marL="3886200" indent="-228600" eaLnBrk="0" fontAlgn="base" hangingPunct="0">
                        <a:spcBef>
                          <a:spcPct val="20000"/>
                        </a:spcBef>
                        <a:spcAft>
                          <a:spcPct val="0"/>
                        </a:spcAft>
                        <a:defRPr>
                          <a:solidFill>
                            <a:schemeClr val="tx1"/>
                          </a:solidFill>
                          <a:latin typeface="Arial" pitchFamily="34"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altLang="en-US" sz="1800" b="0" i="0" u="none" strike="noStrike" cap="none" normalizeH="0" baseline="0" dirty="0">
                          <a:ln>
                            <a:noFill/>
                          </a:ln>
                          <a:solidFill>
                            <a:srgbClr val="000000"/>
                          </a:solidFill>
                          <a:effectLst/>
                          <a:latin typeface="Arial" pitchFamily="34" charset="0"/>
                          <a:ea typeface="ＭＳ Ｐゴシック" charset="-128"/>
                          <a:cs typeface="Arial" pitchFamily="34" charset="0"/>
                        </a:rPr>
                        <a:t>Yes. As mentioned, likely public will pay admittance fee, and can also be sold. </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extLst>
                  <a:ext uri="{0D108BD9-81ED-4DB2-BD59-A6C34878D82A}">
                    <a16:rowId xmlns="" xmlns:a16="http://schemas.microsoft.com/office/drawing/2014/main" val="10005"/>
                  </a:ext>
                </a:extLst>
              </a:tr>
              <a:tr h="646024">
                <a:tc>
                  <a:txBody>
                    <a:bodyPr/>
                    <a:lstStyle>
                      <a:lvl1pPr defTabSz="457200" eaLnBrk="0" hangingPunct="0">
                        <a:spcBef>
                          <a:spcPct val="20000"/>
                        </a:spcBef>
                        <a:defRPr sz="2400" b="1">
                          <a:solidFill>
                            <a:schemeClr val="tx1"/>
                          </a:solidFill>
                          <a:latin typeface="Arial" pitchFamily="34" charset="0"/>
                          <a:ea typeface="ＭＳ Ｐゴシック" charset="-128"/>
                        </a:defRPr>
                      </a:lvl1pPr>
                      <a:lvl2pPr marL="742950" indent="-285750" defTabSz="457200" eaLnBrk="0" hangingPunct="0">
                        <a:spcBef>
                          <a:spcPct val="20000"/>
                        </a:spcBef>
                        <a:defRPr sz="2200">
                          <a:solidFill>
                            <a:schemeClr val="tx1"/>
                          </a:solidFill>
                          <a:latin typeface="Arial" pitchFamily="34" charset="0"/>
                          <a:ea typeface="ＭＳ Ｐゴシック" charset="-128"/>
                        </a:defRPr>
                      </a:lvl2pPr>
                      <a:lvl3pPr marL="1143000" indent="-228600" defTabSz="457200" eaLnBrk="0" hangingPunct="0">
                        <a:spcBef>
                          <a:spcPct val="20000"/>
                        </a:spcBef>
                        <a:buFont typeface="Arial" pitchFamily="34" charset="0"/>
                        <a:defRPr sz="2000">
                          <a:solidFill>
                            <a:schemeClr val="tx1"/>
                          </a:solidFill>
                          <a:latin typeface="Arial" pitchFamily="34" charset="0"/>
                          <a:ea typeface="ＭＳ Ｐゴシック" charset="-128"/>
                        </a:defRPr>
                      </a:lvl3pPr>
                      <a:lvl4pPr marL="1600200" indent="-228600" defTabSz="457200" eaLnBrk="0" hangingPunct="0">
                        <a:spcBef>
                          <a:spcPct val="20000"/>
                        </a:spcBef>
                        <a:defRPr>
                          <a:solidFill>
                            <a:schemeClr val="tx1"/>
                          </a:solidFill>
                          <a:latin typeface="Arial" pitchFamily="34" charset="0"/>
                          <a:ea typeface="ＭＳ Ｐゴシック" charset="-128"/>
                        </a:defRPr>
                      </a:lvl4pPr>
                      <a:lvl5pPr marL="2057400" indent="-228600" defTabSz="457200" eaLnBrk="0" hangingPunct="0">
                        <a:spcBef>
                          <a:spcPct val="20000"/>
                        </a:spcBef>
                        <a:defRPr>
                          <a:solidFill>
                            <a:schemeClr val="tx1"/>
                          </a:solidFill>
                          <a:latin typeface="Arial" pitchFamily="34"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pitchFamily="34"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pitchFamily="34"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pitchFamily="34"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pitchFamily="34"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altLang="en-US" sz="1800" b="0" i="0" u="none" strike="noStrike" cap="none" normalizeH="0" baseline="0">
                          <a:ln>
                            <a:noFill/>
                          </a:ln>
                          <a:solidFill>
                            <a:srgbClr val="393938"/>
                          </a:solidFill>
                          <a:effectLst/>
                          <a:latin typeface="Arial" pitchFamily="34" charset="0"/>
                          <a:ea typeface="ＭＳ Ｐゴシック" charset="-128"/>
                          <a:cs typeface="Arial" pitchFamily="34" charset="0"/>
                        </a:rPr>
                        <a:t>Reliable Measurement</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tc>
                  <a:txBody>
                    <a:bodyPr/>
                    <a:lstStyle>
                      <a:lvl1pPr defTabSz="457200" eaLnBrk="0" hangingPunct="0">
                        <a:spcBef>
                          <a:spcPct val="20000"/>
                        </a:spcBef>
                        <a:defRPr sz="2400" b="1">
                          <a:solidFill>
                            <a:schemeClr val="tx1"/>
                          </a:solidFill>
                          <a:latin typeface="Arial" pitchFamily="34" charset="0"/>
                          <a:ea typeface="ＭＳ Ｐゴシック" charset="-128"/>
                        </a:defRPr>
                      </a:lvl1pPr>
                      <a:lvl2pPr marL="742950" indent="-285750" defTabSz="457200" eaLnBrk="0" hangingPunct="0">
                        <a:spcBef>
                          <a:spcPct val="20000"/>
                        </a:spcBef>
                        <a:defRPr sz="2200">
                          <a:solidFill>
                            <a:schemeClr val="tx1"/>
                          </a:solidFill>
                          <a:latin typeface="Arial" pitchFamily="34" charset="0"/>
                          <a:ea typeface="ＭＳ Ｐゴシック" charset="-128"/>
                        </a:defRPr>
                      </a:lvl2pPr>
                      <a:lvl3pPr marL="1143000" indent="-228600" defTabSz="457200" eaLnBrk="0" hangingPunct="0">
                        <a:spcBef>
                          <a:spcPct val="20000"/>
                        </a:spcBef>
                        <a:buFont typeface="Arial" pitchFamily="34" charset="0"/>
                        <a:defRPr sz="2000">
                          <a:solidFill>
                            <a:schemeClr val="tx1"/>
                          </a:solidFill>
                          <a:latin typeface="Arial" pitchFamily="34" charset="0"/>
                          <a:ea typeface="ＭＳ Ｐゴシック" charset="-128"/>
                        </a:defRPr>
                      </a:lvl3pPr>
                      <a:lvl4pPr marL="1600200" indent="-228600" defTabSz="457200" eaLnBrk="0" hangingPunct="0">
                        <a:spcBef>
                          <a:spcPct val="20000"/>
                        </a:spcBef>
                        <a:defRPr>
                          <a:solidFill>
                            <a:schemeClr val="tx1"/>
                          </a:solidFill>
                          <a:latin typeface="Arial" pitchFamily="34" charset="0"/>
                          <a:ea typeface="ＭＳ Ｐゴシック" charset="-128"/>
                        </a:defRPr>
                      </a:lvl4pPr>
                      <a:lvl5pPr marL="2057400" indent="-228600" defTabSz="457200" eaLnBrk="0" hangingPunct="0">
                        <a:spcBef>
                          <a:spcPct val="20000"/>
                        </a:spcBef>
                        <a:defRPr>
                          <a:solidFill>
                            <a:schemeClr val="tx1"/>
                          </a:solidFill>
                          <a:latin typeface="Arial" pitchFamily="34"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pitchFamily="34"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pitchFamily="34"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pitchFamily="34"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pitchFamily="34"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altLang="en-US" sz="1800" b="0" i="0" u="none" strike="noStrike" cap="none" normalizeH="0" baseline="0">
                          <a:ln>
                            <a:noFill/>
                          </a:ln>
                          <a:solidFill>
                            <a:srgbClr val="393938"/>
                          </a:solidFill>
                          <a:effectLst/>
                          <a:latin typeface="Arial" pitchFamily="34" charset="0"/>
                          <a:ea typeface="ＭＳ Ｐゴシック" charset="-128"/>
                          <a:cs typeface="Arial" pitchFamily="34" charset="0"/>
                        </a:rPr>
                        <a:t>?</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extLst>
                  <a:ext uri="{0D108BD9-81ED-4DB2-BD59-A6C34878D82A}">
                    <a16:rowId xmlns="" xmlns:a16="http://schemas.microsoft.com/office/drawing/2014/main" val="10006"/>
                  </a:ext>
                </a:extLst>
              </a:tr>
              <a:tr h="646024">
                <a:tc>
                  <a:txBody>
                    <a:bodyPr/>
                    <a:lstStyle>
                      <a:lvl1pPr defTabSz="457200" eaLnBrk="0" hangingPunct="0">
                        <a:spcBef>
                          <a:spcPct val="20000"/>
                        </a:spcBef>
                        <a:defRPr sz="2400" b="1">
                          <a:solidFill>
                            <a:schemeClr val="tx1"/>
                          </a:solidFill>
                          <a:latin typeface="Arial" pitchFamily="34" charset="0"/>
                          <a:ea typeface="ＭＳ Ｐゴシック" charset="-128"/>
                        </a:defRPr>
                      </a:lvl1pPr>
                      <a:lvl2pPr marL="742950" indent="-285750" defTabSz="457200" eaLnBrk="0" hangingPunct="0">
                        <a:spcBef>
                          <a:spcPct val="20000"/>
                        </a:spcBef>
                        <a:defRPr sz="2200">
                          <a:solidFill>
                            <a:schemeClr val="tx1"/>
                          </a:solidFill>
                          <a:latin typeface="Arial" pitchFamily="34" charset="0"/>
                          <a:ea typeface="ＭＳ Ｐゴシック" charset="-128"/>
                        </a:defRPr>
                      </a:lvl2pPr>
                      <a:lvl3pPr marL="1143000" indent="-228600" defTabSz="457200" eaLnBrk="0" hangingPunct="0">
                        <a:spcBef>
                          <a:spcPct val="20000"/>
                        </a:spcBef>
                        <a:buFont typeface="Arial" pitchFamily="34" charset="0"/>
                        <a:defRPr sz="2000">
                          <a:solidFill>
                            <a:schemeClr val="tx1"/>
                          </a:solidFill>
                          <a:latin typeface="Arial" pitchFamily="34" charset="0"/>
                          <a:ea typeface="ＭＳ Ｐゴシック" charset="-128"/>
                        </a:defRPr>
                      </a:lvl3pPr>
                      <a:lvl4pPr marL="1600200" indent="-228600" defTabSz="457200" eaLnBrk="0" hangingPunct="0">
                        <a:spcBef>
                          <a:spcPct val="20000"/>
                        </a:spcBef>
                        <a:defRPr>
                          <a:solidFill>
                            <a:schemeClr val="tx1"/>
                          </a:solidFill>
                          <a:latin typeface="Arial" pitchFamily="34" charset="0"/>
                          <a:ea typeface="ＭＳ Ｐゴシック" charset="-128"/>
                        </a:defRPr>
                      </a:lvl4pPr>
                      <a:lvl5pPr marL="2057400" indent="-228600" defTabSz="457200" eaLnBrk="0" hangingPunct="0">
                        <a:spcBef>
                          <a:spcPct val="20000"/>
                        </a:spcBef>
                        <a:defRPr>
                          <a:solidFill>
                            <a:schemeClr val="tx1"/>
                          </a:solidFill>
                          <a:latin typeface="Arial" pitchFamily="34"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pitchFamily="34"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pitchFamily="34"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pitchFamily="34"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pitchFamily="34"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altLang="en-US" sz="1800" b="0" i="0" u="none" strike="noStrike" cap="none" normalizeH="0" baseline="0">
                          <a:ln>
                            <a:noFill/>
                          </a:ln>
                          <a:solidFill>
                            <a:srgbClr val="FF0000"/>
                          </a:solidFill>
                          <a:effectLst/>
                          <a:latin typeface="Arial" pitchFamily="34" charset="0"/>
                          <a:ea typeface="ＭＳ Ｐゴシック" charset="-128"/>
                          <a:cs typeface="Arial" pitchFamily="34" charset="0"/>
                        </a:rPr>
                        <a:t>Conclusion</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tc>
                  <a:txBody>
                    <a:bodyPr/>
                    <a:lstStyle>
                      <a:lvl1pPr defTabSz="457200" eaLnBrk="0" hangingPunct="0">
                        <a:spcBef>
                          <a:spcPct val="20000"/>
                        </a:spcBef>
                        <a:defRPr sz="2400" b="1">
                          <a:solidFill>
                            <a:schemeClr val="tx1"/>
                          </a:solidFill>
                          <a:latin typeface="Arial" pitchFamily="34" charset="0"/>
                          <a:ea typeface="ＭＳ Ｐゴシック" charset="-128"/>
                        </a:defRPr>
                      </a:lvl1pPr>
                      <a:lvl2pPr marL="742950" indent="-285750" defTabSz="457200" eaLnBrk="0" hangingPunct="0">
                        <a:spcBef>
                          <a:spcPct val="20000"/>
                        </a:spcBef>
                        <a:defRPr sz="2200">
                          <a:solidFill>
                            <a:schemeClr val="tx1"/>
                          </a:solidFill>
                          <a:latin typeface="Arial" pitchFamily="34" charset="0"/>
                          <a:ea typeface="ＭＳ Ｐゴシック" charset="-128"/>
                        </a:defRPr>
                      </a:lvl2pPr>
                      <a:lvl3pPr marL="1143000" indent="-228600" defTabSz="457200" eaLnBrk="0" hangingPunct="0">
                        <a:spcBef>
                          <a:spcPct val="20000"/>
                        </a:spcBef>
                        <a:buFont typeface="Arial" pitchFamily="34" charset="0"/>
                        <a:defRPr sz="2000">
                          <a:solidFill>
                            <a:schemeClr val="tx1"/>
                          </a:solidFill>
                          <a:latin typeface="Arial" pitchFamily="34" charset="0"/>
                          <a:ea typeface="ＭＳ Ｐゴシック" charset="-128"/>
                        </a:defRPr>
                      </a:lvl3pPr>
                      <a:lvl4pPr marL="1600200" indent="-228600" defTabSz="457200" eaLnBrk="0" hangingPunct="0">
                        <a:spcBef>
                          <a:spcPct val="20000"/>
                        </a:spcBef>
                        <a:defRPr>
                          <a:solidFill>
                            <a:schemeClr val="tx1"/>
                          </a:solidFill>
                          <a:latin typeface="Arial" pitchFamily="34" charset="0"/>
                          <a:ea typeface="ＭＳ Ｐゴシック" charset="-128"/>
                        </a:defRPr>
                      </a:lvl4pPr>
                      <a:lvl5pPr marL="2057400" indent="-228600" defTabSz="457200" eaLnBrk="0" hangingPunct="0">
                        <a:spcBef>
                          <a:spcPct val="20000"/>
                        </a:spcBef>
                        <a:defRPr>
                          <a:solidFill>
                            <a:schemeClr val="tx1"/>
                          </a:solidFill>
                          <a:latin typeface="Arial" pitchFamily="34" charset="0"/>
                          <a:ea typeface="ＭＳ Ｐゴシック" charset="-128"/>
                        </a:defRPr>
                      </a:lvl5pPr>
                      <a:lvl6pPr marL="2514600" indent="-228600" defTabSz="457200" eaLnBrk="0" fontAlgn="base" hangingPunct="0">
                        <a:spcBef>
                          <a:spcPct val="20000"/>
                        </a:spcBef>
                        <a:spcAft>
                          <a:spcPct val="0"/>
                        </a:spcAft>
                        <a:defRPr>
                          <a:solidFill>
                            <a:schemeClr val="tx1"/>
                          </a:solidFill>
                          <a:latin typeface="Arial" pitchFamily="34" charset="0"/>
                          <a:ea typeface="ＭＳ Ｐゴシック" charset="-128"/>
                        </a:defRPr>
                      </a:lvl6pPr>
                      <a:lvl7pPr marL="2971800" indent="-228600" defTabSz="457200" eaLnBrk="0" fontAlgn="base" hangingPunct="0">
                        <a:spcBef>
                          <a:spcPct val="20000"/>
                        </a:spcBef>
                        <a:spcAft>
                          <a:spcPct val="0"/>
                        </a:spcAft>
                        <a:defRPr>
                          <a:solidFill>
                            <a:schemeClr val="tx1"/>
                          </a:solidFill>
                          <a:latin typeface="Arial" pitchFamily="34" charset="0"/>
                          <a:ea typeface="ＭＳ Ｐゴシック" charset="-128"/>
                        </a:defRPr>
                      </a:lvl7pPr>
                      <a:lvl8pPr marL="3429000" indent="-228600" defTabSz="457200" eaLnBrk="0" fontAlgn="base" hangingPunct="0">
                        <a:spcBef>
                          <a:spcPct val="20000"/>
                        </a:spcBef>
                        <a:spcAft>
                          <a:spcPct val="0"/>
                        </a:spcAft>
                        <a:defRPr>
                          <a:solidFill>
                            <a:schemeClr val="tx1"/>
                          </a:solidFill>
                          <a:latin typeface="Arial" pitchFamily="34" charset="0"/>
                          <a:ea typeface="ＭＳ Ｐゴシック" charset="-128"/>
                        </a:defRPr>
                      </a:lvl8pPr>
                      <a:lvl9pPr marL="3886200" indent="-228600" defTabSz="457200" eaLnBrk="0" fontAlgn="base" hangingPunct="0">
                        <a:spcBef>
                          <a:spcPct val="20000"/>
                        </a:spcBef>
                        <a:spcAft>
                          <a:spcPct val="0"/>
                        </a:spcAft>
                        <a:defRPr>
                          <a:solidFill>
                            <a:schemeClr val="tx1"/>
                          </a:solidFill>
                          <a:latin typeface="Arial" pitchFamily="34"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altLang="en-US" sz="1800" b="0" i="0" u="none" strike="noStrike" cap="none" normalizeH="0" baseline="0" dirty="0">
                          <a:ln>
                            <a:noFill/>
                          </a:ln>
                          <a:solidFill>
                            <a:srgbClr val="393938"/>
                          </a:solidFill>
                          <a:effectLst/>
                          <a:latin typeface="Arial" pitchFamily="34" charset="0"/>
                          <a:ea typeface="ＭＳ Ｐゴシック" charset="-128"/>
                          <a:cs typeface="Arial" pitchFamily="34" charset="0"/>
                        </a:rPr>
                        <a:t>?</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extLst>
                  <a:ext uri="{0D108BD9-81ED-4DB2-BD59-A6C34878D82A}">
                    <a16:rowId xmlns="" xmlns:a16="http://schemas.microsoft.com/office/drawing/2014/main" val="10007"/>
                  </a:ext>
                </a:extLst>
              </a:tr>
            </a:tbl>
          </a:graphicData>
        </a:graphic>
      </p:graphicFrame>
      <p:sp>
        <p:nvSpPr>
          <p:cNvPr id="2" name="Rounded Rectangle 1"/>
          <p:cNvSpPr/>
          <p:nvPr/>
        </p:nvSpPr>
        <p:spPr bwMode="auto">
          <a:xfrm>
            <a:off x="4716016" y="1988840"/>
            <a:ext cx="4176464" cy="792088"/>
          </a:xfrm>
          <a:prstGeom prst="round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a:ln>
                <a:noFill/>
              </a:ln>
              <a:solidFill>
                <a:schemeClr val="tx1"/>
              </a:solidFill>
              <a:effectLst/>
              <a:latin typeface="Arial" charset="0"/>
              <a:ea typeface="Arial" charset="0"/>
              <a:cs typeface="Arial" charset="0"/>
            </a:endParaRPr>
          </a:p>
        </p:txBody>
      </p:sp>
      <p:sp>
        <p:nvSpPr>
          <p:cNvPr id="5" name="Rounded Rectangle 4"/>
          <p:cNvSpPr/>
          <p:nvPr/>
        </p:nvSpPr>
        <p:spPr bwMode="auto">
          <a:xfrm>
            <a:off x="4716016" y="2852936"/>
            <a:ext cx="4176463" cy="610117"/>
          </a:xfrm>
          <a:prstGeom prst="round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a:ln>
                <a:noFill/>
              </a:ln>
              <a:solidFill>
                <a:schemeClr val="tx1"/>
              </a:solidFill>
              <a:effectLst/>
              <a:latin typeface="Arial" charset="0"/>
              <a:ea typeface="Arial" charset="0"/>
              <a:cs typeface="Arial" charset="0"/>
            </a:endParaRPr>
          </a:p>
        </p:txBody>
      </p:sp>
      <p:sp>
        <p:nvSpPr>
          <p:cNvPr id="6" name="Rounded Rectangle 5"/>
          <p:cNvSpPr/>
          <p:nvPr/>
        </p:nvSpPr>
        <p:spPr bwMode="auto">
          <a:xfrm>
            <a:off x="4716016" y="4221088"/>
            <a:ext cx="4176464" cy="504056"/>
          </a:xfrm>
          <a:prstGeom prst="round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a:ln>
                <a:noFill/>
              </a:ln>
              <a:solidFill>
                <a:schemeClr val="tx1"/>
              </a:solidFill>
              <a:effectLst/>
              <a:latin typeface="Arial" charset="0"/>
              <a:ea typeface="Arial" charset="0"/>
              <a:cs typeface="Arial" charset="0"/>
            </a:endParaRPr>
          </a:p>
        </p:txBody>
      </p:sp>
      <p:sp>
        <p:nvSpPr>
          <p:cNvPr id="8" name="Rounded Rectangle 7"/>
          <p:cNvSpPr/>
          <p:nvPr/>
        </p:nvSpPr>
        <p:spPr bwMode="auto">
          <a:xfrm>
            <a:off x="4716016" y="4797152"/>
            <a:ext cx="4176464" cy="648072"/>
          </a:xfrm>
          <a:prstGeom prst="round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a:ln>
                <a:noFill/>
              </a:ln>
              <a:solidFill>
                <a:schemeClr val="tx1"/>
              </a:solidFill>
              <a:effectLst/>
              <a:latin typeface="Arial" charset="0"/>
              <a:ea typeface="Arial" charset="0"/>
              <a:cs typeface="Arial" charset="0"/>
            </a:endParaRPr>
          </a:p>
        </p:txBody>
      </p:sp>
      <p:sp>
        <p:nvSpPr>
          <p:cNvPr id="9" name="Rounded Rectangle 8"/>
          <p:cNvSpPr/>
          <p:nvPr/>
        </p:nvSpPr>
        <p:spPr bwMode="auto">
          <a:xfrm>
            <a:off x="4716016" y="5517232"/>
            <a:ext cx="4176464" cy="504056"/>
          </a:xfrm>
          <a:prstGeom prst="round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a:ln>
                <a:noFill/>
              </a:ln>
              <a:solidFill>
                <a:schemeClr val="tx1"/>
              </a:solidFill>
              <a:effectLst/>
              <a:latin typeface="Arial" charset="0"/>
              <a:ea typeface="Arial" charset="0"/>
              <a:cs typeface="Arial" charset="0"/>
            </a:endParaRPr>
          </a:p>
        </p:txBody>
      </p:sp>
      <p:sp>
        <p:nvSpPr>
          <p:cNvPr id="10" name="Rounded Rectangle 9"/>
          <p:cNvSpPr/>
          <p:nvPr/>
        </p:nvSpPr>
        <p:spPr bwMode="auto">
          <a:xfrm>
            <a:off x="4716016" y="3501008"/>
            <a:ext cx="4176464" cy="610117"/>
          </a:xfrm>
          <a:prstGeom prst="round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a:ln>
                <a:noFill/>
              </a:ln>
              <a:solidFill>
                <a:schemeClr val="tx1"/>
              </a:solidFill>
              <a:effectLst/>
              <a:latin typeface="Arial" charset="0"/>
              <a:ea typeface="Arial" charset="0"/>
              <a:cs typeface="Arial" charset="0"/>
            </a:endParaRPr>
          </a:p>
        </p:txBody>
      </p:sp>
      <p:sp>
        <p:nvSpPr>
          <p:cNvPr id="11" name="Rounded Rectangle 10"/>
          <p:cNvSpPr/>
          <p:nvPr/>
        </p:nvSpPr>
        <p:spPr bwMode="auto">
          <a:xfrm>
            <a:off x="4716016" y="6093296"/>
            <a:ext cx="4176464" cy="504056"/>
          </a:xfrm>
          <a:prstGeom prst="round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a:ln>
                <a:noFill/>
              </a:ln>
              <a:solidFill>
                <a:schemeClr val="tx1"/>
              </a:solidFill>
              <a:effectLst/>
              <a:latin typeface="Arial" charset="0"/>
              <a:ea typeface="Arial" charset="0"/>
              <a:cs typeface="Arial" charset="0"/>
            </a:endParaRPr>
          </a:p>
        </p:txBody>
      </p:sp>
    </p:spTree>
    <p:extLst>
      <p:ext uri="{BB962C8B-B14F-4D97-AF65-F5344CB8AC3E}">
        <p14:creationId xmlns:p14="http://schemas.microsoft.com/office/powerpoint/2010/main" val="2279757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2"/>
                                        </p:tgtEl>
                                      </p:cBhvr>
                                    </p:animEffect>
                                    <p:anim calcmode="lin" valueType="num">
                                      <p:cBhvr>
                                        <p:cTn id="7" dur="1000"/>
                                        <p:tgtEl>
                                          <p:spTgt spid="2"/>
                                        </p:tgtEl>
                                        <p:attrNameLst>
                                          <p:attrName>ppt_x</p:attrName>
                                        </p:attrNameLst>
                                      </p:cBhvr>
                                      <p:tavLst>
                                        <p:tav tm="0">
                                          <p:val>
                                            <p:strVal val="ppt_x"/>
                                          </p:val>
                                        </p:tav>
                                        <p:tav tm="100000">
                                          <p:val>
                                            <p:strVal val="ppt_x"/>
                                          </p:val>
                                        </p:tav>
                                      </p:tavLst>
                                    </p:anim>
                                    <p:anim calcmode="lin" valueType="num">
                                      <p:cBhvr>
                                        <p:cTn id="8" dur="1000"/>
                                        <p:tgtEl>
                                          <p:spTgt spid="2"/>
                                        </p:tgtEl>
                                        <p:attrNameLst>
                                          <p:attrName>ppt_y</p:attrName>
                                        </p:attrNameLst>
                                      </p:cBhvr>
                                      <p:tavLst>
                                        <p:tav tm="0">
                                          <p:val>
                                            <p:strVal val="ppt_y"/>
                                          </p:val>
                                        </p:tav>
                                        <p:tav tm="100000">
                                          <p:val>
                                            <p:strVal val="ppt_y+.1"/>
                                          </p:val>
                                        </p:tav>
                                      </p:tavLst>
                                    </p:anim>
                                    <p:set>
                                      <p:cBhvr>
                                        <p:cTn id="9" dur="1" fill="hold">
                                          <p:stCondLst>
                                            <p:cond delay="999"/>
                                          </p:stCondLst>
                                        </p:cTn>
                                        <p:tgtEl>
                                          <p:spTgt spid="2"/>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42" presetClass="exit" presetSubtype="0" fill="hold" grpId="0" nodeType="clickEffect">
                                  <p:stCondLst>
                                    <p:cond delay="0"/>
                                  </p:stCondLst>
                                  <p:childTnLst>
                                    <p:animEffect transition="out" filter="fade">
                                      <p:cBhvr>
                                        <p:cTn id="13" dur="1000"/>
                                        <p:tgtEl>
                                          <p:spTgt spid="5"/>
                                        </p:tgtEl>
                                      </p:cBhvr>
                                    </p:animEffect>
                                    <p:anim calcmode="lin" valueType="num">
                                      <p:cBhvr>
                                        <p:cTn id="14" dur="1000"/>
                                        <p:tgtEl>
                                          <p:spTgt spid="5"/>
                                        </p:tgtEl>
                                        <p:attrNameLst>
                                          <p:attrName>ppt_x</p:attrName>
                                        </p:attrNameLst>
                                      </p:cBhvr>
                                      <p:tavLst>
                                        <p:tav tm="0">
                                          <p:val>
                                            <p:strVal val="ppt_x"/>
                                          </p:val>
                                        </p:tav>
                                        <p:tav tm="100000">
                                          <p:val>
                                            <p:strVal val="ppt_x"/>
                                          </p:val>
                                        </p:tav>
                                      </p:tavLst>
                                    </p:anim>
                                    <p:anim calcmode="lin" valueType="num">
                                      <p:cBhvr>
                                        <p:cTn id="15" dur="1000"/>
                                        <p:tgtEl>
                                          <p:spTgt spid="5"/>
                                        </p:tgtEl>
                                        <p:attrNameLst>
                                          <p:attrName>ppt_y</p:attrName>
                                        </p:attrNameLst>
                                      </p:cBhvr>
                                      <p:tavLst>
                                        <p:tav tm="0">
                                          <p:val>
                                            <p:strVal val="ppt_y"/>
                                          </p:val>
                                        </p:tav>
                                        <p:tav tm="100000">
                                          <p:val>
                                            <p:strVal val="ppt_y+.1"/>
                                          </p:val>
                                        </p:tav>
                                      </p:tavLst>
                                    </p:anim>
                                    <p:set>
                                      <p:cBhvr>
                                        <p:cTn id="16" dur="1" fill="hold">
                                          <p:stCondLst>
                                            <p:cond delay="999"/>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42" presetClass="exit" presetSubtype="0" fill="hold" grpId="0" nodeType="clickEffect">
                                  <p:stCondLst>
                                    <p:cond delay="0"/>
                                  </p:stCondLst>
                                  <p:childTnLst>
                                    <p:animEffect transition="out" filter="fade">
                                      <p:cBhvr>
                                        <p:cTn id="20" dur="1000"/>
                                        <p:tgtEl>
                                          <p:spTgt spid="10"/>
                                        </p:tgtEl>
                                      </p:cBhvr>
                                    </p:animEffect>
                                    <p:anim calcmode="lin" valueType="num">
                                      <p:cBhvr>
                                        <p:cTn id="21" dur="1000"/>
                                        <p:tgtEl>
                                          <p:spTgt spid="10"/>
                                        </p:tgtEl>
                                        <p:attrNameLst>
                                          <p:attrName>ppt_x</p:attrName>
                                        </p:attrNameLst>
                                      </p:cBhvr>
                                      <p:tavLst>
                                        <p:tav tm="0">
                                          <p:val>
                                            <p:strVal val="ppt_x"/>
                                          </p:val>
                                        </p:tav>
                                        <p:tav tm="100000">
                                          <p:val>
                                            <p:strVal val="ppt_x"/>
                                          </p:val>
                                        </p:tav>
                                      </p:tavLst>
                                    </p:anim>
                                    <p:anim calcmode="lin" valueType="num">
                                      <p:cBhvr>
                                        <p:cTn id="22" dur="1000"/>
                                        <p:tgtEl>
                                          <p:spTgt spid="10"/>
                                        </p:tgtEl>
                                        <p:attrNameLst>
                                          <p:attrName>ppt_y</p:attrName>
                                        </p:attrNameLst>
                                      </p:cBhvr>
                                      <p:tavLst>
                                        <p:tav tm="0">
                                          <p:val>
                                            <p:strVal val="ppt_y"/>
                                          </p:val>
                                        </p:tav>
                                        <p:tav tm="100000">
                                          <p:val>
                                            <p:strVal val="ppt_y+.1"/>
                                          </p:val>
                                        </p:tav>
                                      </p:tavLst>
                                    </p:anim>
                                    <p:set>
                                      <p:cBhvr>
                                        <p:cTn id="23" dur="1" fill="hold">
                                          <p:stCondLst>
                                            <p:cond delay="999"/>
                                          </p:stCondLst>
                                        </p:cTn>
                                        <p:tgtEl>
                                          <p:spTgt spid="10"/>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42" presetClass="exit" presetSubtype="0" fill="hold" grpId="0" nodeType="clickEffect">
                                  <p:stCondLst>
                                    <p:cond delay="0"/>
                                  </p:stCondLst>
                                  <p:childTnLst>
                                    <p:animEffect transition="out" filter="fade">
                                      <p:cBhvr>
                                        <p:cTn id="27" dur="1000"/>
                                        <p:tgtEl>
                                          <p:spTgt spid="6"/>
                                        </p:tgtEl>
                                      </p:cBhvr>
                                    </p:animEffect>
                                    <p:anim calcmode="lin" valueType="num">
                                      <p:cBhvr>
                                        <p:cTn id="28" dur="1000"/>
                                        <p:tgtEl>
                                          <p:spTgt spid="6"/>
                                        </p:tgtEl>
                                        <p:attrNameLst>
                                          <p:attrName>ppt_x</p:attrName>
                                        </p:attrNameLst>
                                      </p:cBhvr>
                                      <p:tavLst>
                                        <p:tav tm="0">
                                          <p:val>
                                            <p:strVal val="ppt_x"/>
                                          </p:val>
                                        </p:tav>
                                        <p:tav tm="100000">
                                          <p:val>
                                            <p:strVal val="ppt_x"/>
                                          </p:val>
                                        </p:tav>
                                      </p:tavLst>
                                    </p:anim>
                                    <p:anim calcmode="lin" valueType="num">
                                      <p:cBhvr>
                                        <p:cTn id="29" dur="1000"/>
                                        <p:tgtEl>
                                          <p:spTgt spid="6"/>
                                        </p:tgtEl>
                                        <p:attrNameLst>
                                          <p:attrName>ppt_y</p:attrName>
                                        </p:attrNameLst>
                                      </p:cBhvr>
                                      <p:tavLst>
                                        <p:tav tm="0">
                                          <p:val>
                                            <p:strVal val="ppt_y"/>
                                          </p:val>
                                        </p:tav>
                                        <p:tav tm="100000">
                                          <p:val>
                                            <p:strVal val="ppt_y+.1"/>
                                          </p:val>
                                        </p:tav>
                                      </p:tavLst>
                                    </p:anim>
                                    <p:set>
                                      <p:cBhvr>
                                        <p:cTn id="30" dur="1" fill="hold">
                                          <p:stCondLst>
                                            <p:cond delay="999"/>
                                          </p:stCondLst>
                                        </p:cTn>
                                        <p:tgtEl>
                                          <p:spTgt spid="6"/>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42" presetClass="exit" presetSubtype="0" fill="hold" grpId="0" nodeType="clickEffect">
                                  <p:stCondLst>
                                    <p:cond delay="0"/>
                                  </p:stCondLst>
                                  <p:childTnLst>
                                    <p:animEffect transition="out" filter="fade">
                                      <p:cBhvr>
                                        <p:cTn id="34" dur="1000"/>
                                        <p:tgtEl>
                                          <p:spTgt spid="8"/>
                                        </p:tgtEl>
                                      </p:cBhvr>
                                    </p:animEffect>
                                    <p:anim calcmode="lin" valueType="num">
                                      <p:cBhvr>
                                        <p:cTn id="35" dur="1000"/>
                                        <p:tgtEl>
                                          <p:spTgt spid="8"/>
                                        </p:tgtEl>
                                        <p:attrNameLst>
                                          <p:attrName>ppt_x</p:attrName>
                                        </p:attrNameLst>
                                      </p:cBhvr>
                                      <p:tavLst>
                                        <p:tav tm="0">
                                          <p:val>
                                            <p:strVal val="ppt_x"/>
                                          </p:val>
                                        </p:tav>
                                        <p:tav tm="100000">
                                          <p:val>
                                            <p:strVal val="ppt_x"/>
                                          </p:val>
                                        </p:tav>
                                      </p:tavLst>
                                    </p:anim>
                                    <p:anim calcmode="lin" valueType="num">
                                      <p:cBhvr>
                                        <p:cTn id="36" dur="1000"/>
                                        <p:tgtEl>
                                          <p:spTgt spid="8"/>
                                        </p:tgtEl>
                                        <p:attrNameLst>
                                          <p:attrName>ppt_y</p:attrName>
                                        </p:attrNameLst>
                                      </p:cBhvr>
                                      <p:tavLst>
                                        <p:tav tm="0">
                                          <p:val>
                                            <p:strVal val="ppt_y"/>
                                          </p:val>
                                        </p:tav>
                                        <p:tav tm="100000">
                                          <p:val>
                                            <p:strVal val="ppt_y+.1"/>
                                          </p:val>
                                        </p:tav>
                                      </p:tavLst>
                                    </p:anim>
                                    <p:set>
                                      <p:cBhvr>
                                        <p:cTn id="37" dur="1" fill="hold">
                                          <p:stCondLst>
                                            <p:cond delay="999"/>
                                          </p:stCondLst>
                                        </p:cTn>
                                        <p:tgtEl>
                                          <p:spTgt spid="8"/>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42" presetClass="exit" presetSubtype="0" fill="hold" grpId="0" nodeType="clickEffect">
                                  <p:stCondLst>
                                    <p:cond delay="0"/>
                                  </p:stCondLst>
                                  <p:childTnLst>
                                    <p:animEffect transition="out" filter="fade">
                                      <p:cBhvr>
                                        <p:cTn id="41" dur="1000"/>
                                        <p:tgtEl>
                                          <p:spTgt spid="9"/>
                                        </p:tgtEl>
                                      </p:cBhvr>
                                    </p:animEffect>
                                    <p:anim calcmode="lin" valueType="num">
                                      <p:cBhvr>
                                        <p:cTn id="42" dur="1000"/>
                                        <p:tgtEl>
                                          <p:spTgt spid="9"/>
                                        </p:tgtEl>
                                        <p:attrNameLst>
                                          <p:attrName>ppt_x</p:attrName>
                                        </p:attrNameLst>
                                      </p:cBhvr>
                                      <p:tavLst>
                                        <p:tav tm="0">
                                          <p:val>
                                            <p:strVal val="ppt_x"/>
                                          </p:val>
                                        </p:tav>
                                        <p:tav tm="100000">
                                          <p:val>
                                            <p:strVal val="ppt_x"/>
                                          </p:val>
                                        </p:tav>
                                      </p:tavLst>
                                    </p:anim>
                                    <p:anim calcmode="lin" valueType="num">
                                      <p:cBhvr>
                                        <p:cTn id="43" dur="1000"/>
                                        <p:tgtEl>
                                          <p:spTgt spid="9"/>
                                        </p:tgtEl>
                                        <p:attrNameLst>
                                          <p:attrName>ppt_y</p:attrName>
                                        </p:attrNameLst>
                                      </p:cBhvr>
                                      <p:tavLst>
                                        <p:tav tm="0">
                                          <p:val>
                                            <p:strVal val="ppt_y"/>
                                          </p:val>
                                        </p:tav>
                                        <p:tav tm="100000">
                                          <p:val>
                                            <p:strVal val="ppt_y+.1"/>
                                          </p:val>
                                        </p:tav>
                                      </p:tavLst>
                                    </p:anim>
                                    <p:set>
                                      <p:cBhvr>
                                        <p:cTn id="44" dur="1" fill="hold">
                                          <p:stCondLst>
                                            <p:cond delay="999"/>
                                          </p:stCondLst>
                                        </p:cTn>
                                        <p:tgtEl>
                                          <p:spTgt spid="9"/>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42" presetClass="exit" presetSubtype="0" fill="hold" grpId="0" nodeType="clickEffect">
                                  <p:stCondLst>
                                    <p:cond delay="0"/>
                                  </p:stCondLst>
                                  <p:childTnLst>
                                    <p:animEffect transition="out" filter="fade">
                                      <p:cBhvr>
                                        <p:cTn id="48" dur="1000"/>
                                        <p:tgtEl>
                                          <p:spTgt spid="11"/>
                                        </p:tgtEl>
                                      </p:cBhvr>
                                    </p:animEffect>
                                    <p:anim calcmode="lin" valueType="num">
                                      <p:cBhvr>
                                        <p:cTn id="49" dur="1000"/>
                                        <p:tgtEl>
                                          <p:spTgt spid="11"/>
                                        </p:tgtEl>
                                        <p:attrNameLst>
                                          <p:attrName>ppt_x</p:attrName>
                                        </p:attrNameLst>
                                      </p:cBhvr>
                                      <p:tavLst>
                                        <p:tav tm="0">
                                          <p:val>
                                            <p:strVal val="ppt_x"/>
                                          </p:val>
                                        </p:tav>
                                        <p:tav tm="100000">
                                          <p:val>
                                            <p:strVal val="ppt_x"/>
                                          </p:val>
                                        </p:tav>
                                      </p:tavLst>
                                    </p:anim>
                                    <p:anim calcmode="lin" valueType="num">
                                      <p:cBhvr>
                                        <p:cTn id="50" dur="1000"/>
                                        <p:tgtEl>
                                          <p:spTgt spid="11"/>
                                        </p:tgtEl>
                                        <p:attrNameLst>
                                          <p:attrName>ppt_y</p:attrName>
                                        </p:attrNameLst>
                                      </p:cBhvr>
                                      <p:tavLst>
                                        <p:tav tm="0">
                                          <p:val>
                                            <p:strVal val="ppt_y"/>
                                          </p:val>
                                        </p:tav>
                                        <p:tav tm="100000">
                                          <p:val>
                                            <p:strVal val="ppt_y+.1"/>
                                          </p:val>
                                        </p:tav>
                                      </p:tavLst>
                                    </p:anim>
                                    <p:set>
                                      <p:cBhvr>
                                        <p:cTn id="51" dur="1" fill="hold">
                                          <p:stCondLst>
                                            <p:cond delay="9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8" grpId="0" animBg="1"/>
      <p:bldP spid="9" grpId="0" animBg="1"/>
      <p:bldP spid="10" grpId="0" animBg="1"/>
      <p:bldP spid="11"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ext Placeholder 2"/>
          <p:cNvSpPr>
            <a:spLocks noGrp="1"/>
          </p:cNvSpPr>
          <p:nvPr>
            <p:ph type="body" sz="quarter" idx="4294967295"/>
          </p:nvPr>
        </p:nvSpPr>
        <p:spPr>
          <a:xfrm>
            <a:off x="1042988" y="2276475"/>
            <a:ext cx="7632700" cy="3889375"/>
          </a:xfrm>
        </p:spPr>
        <p:txBody>
          <a:bodyPr/>
          <a:lstStyle/>
          <a:p>
            <a:pPr eaLnBrk="1" hangingPunct="1">
              <a:buFontTx/>
              <a:buAutoNum type="arabicPeriod"/>
            </a:pPr>
            <a:r>
              <a:rPr lang="en-AU" altLang="en-US" sz="1800" dirty="0">
                <a:ea typeface="ＭＳ Ｐゴシック" panose="020B0600070205080204" pitchFamily="34" charset="-128"/>
              </a:rPr>
              <a:t>Define what accounting is</a:t>
            </a:r>
          </a:p>
          <a:p>
            <a:pPr eaLnBrk="1" hangingPunct="1">
              <a:buFontTx/>
              <a:buAutoNum type="arabicPeriod"/>
            </a:pPr>
            <a:r>
              <a:rPr lang="en-AU" altLang="en-US" sz="1800" dirty="0">
                <a:ea typeface="ＭＳ Ｐゴシック" panose="020B0600070205080204" pitchFamily="34" charset="-128"/>
              </a:rPr>
              <a:t>Identify the users of accounting information and the decisions they make</a:t>
            </a:r>
          </a:p>
          <a:p>
            <a:pPr eaLnBrk="1" hangingPunct="1">
              <a:buFontTx/>
              <a:buAutoNum type="arabicPeriod"/>
            </a:pPr>
            <a:r>
              <a:rPr lang="en-AU" altLang="en-US" sz="1800" dirty="0">
                <a:ea typeface="ＭＳ Ｐゴシック" panose="020B0600070205080204" pitchFamily="34" charset="-128"/>
              </a:rPr>
              <a:t>Introduce Accounting Standards and the Conceptual Framework</a:t>
            </a:r>
          </a:p>
          <a:p>
            <a:pPr eaLnBrk="1" hangingPunct="1">
              <a:buFontTx/>
              <a:buAutoNum type="arabicPeriod"/>
            </a:pPr>
            <a:r>
              <a:rPr lang="en-AU" altLang="en-US" sz="1800" dirty="0">
                <a:ea typeface="ＭＳ Ｐゴシック" panose="020B0600070205080204" pitchFamily="34" charset="-128"/>
              </a:rPr>
              <a:t>Explain the nature of a reporting entity</a:t>
            </a:r>
          </a:p>
          <a:p>
            <a:pPr eaLnBrk="1" hangingPunct="1">
              <a:buFontTx/>
              <a:buAutoNum type="arabicPeriod"/>
            </a:pPr>
            <a:r>
              <a:rPr lang="en-AU" altLang="en-US" sz="1800" b="1" u="sng" dirty="0">
                <a:ea typeface="ＭＳ Ｐゴシック" panose="020B0600070205080204" pitchFamily="34" charset="-128"/>
              </a:rPr>
              <a:t>Define assets, liabilities, income, expenses and owner’s equity</a:t>
            </a:r>
          </a:p>
          <a:p>
            <a:pPr eaLnBrk="1" hangingPunct="1">
              <a:buFontTx/>
              <a:buAutoNum type="arabicPeriod"/>
            </a:pPr>
            <a:r>
              <a:rPr lang="en-AU" altLang="en-US" sz="1800" b="1" u="sng" dirty="0">
                <a:ea typeface="ＭＳ Ｐゴシック" panose="020B0600070205080204" pitchFamily="34" charset="-128"/>
              </a:rPr>
              <a:t>Understand the two recognition criteria that must be met before an item can be included in the financial statements</a:t>
            </a:r>
          </a:p>
          <a:p>
            <a:pPr>
              <a:buFontTx/>
              <a:buAutoNum type="arabicPeriod" startAt="7"/>
            </a:pPr>
            <a:r>
              <a:rPr lang="en-AU" altLang="en-US" sz="1800" b="1" u="sng" dirty="0">
                <a:ea typeface="ＭＳ Ｐゴシック" panose="020B0600070205080204" pitchFamily="34" charset="-128"/>
              </a:rPr>
              <a:t>Apply the definitions and recognition criteria to an unusual transaction</a:t>
            </a:r>
          </a:p>
          <a:p>
            <a:pPr marL="449263" indent="-449263">
              <a:lnSpc>
                <a:spcPct val="90000"/>
              </a:lnSpc>
              <a:buFont typeface="Times New Roman" panose="02020603050405020304" pitchFamily="18" charset="0"/>
              <a:buAutoNum type="arabicPeriod" startAt="7"/>
            </a:pPr>
            <a:endParaRPr lang="en-US" dirty="0"/>
          </a:p>
        </p:txBody>
      </p:sp>
      <p:sp>
        <p:nvSpPr>
          <p:cNvPr id="7" name="Title 1"/>
          <p:cNvSpPr>
            <a:spLocks noGrp="1"/>
          </p:cNvSpPr>
          <p:nvPr>
            <p:ph type="title"/>
          </p:nvPr>
        </p:nvSpPr>
        <p:spPr>
          <a:xfrm>
            <a:off x="1044575" y="1484313"/>
            <a:ext cx="7631113" cy="684212"/>
          </a:xfrm>
        </p:spPr>
        <p:txBody>
          <a:bodyPr/>
          <a:lstStyle/>
          <a:p>
            <a:pPr>
              <a:defRPr/>
            </a:pPr>
            <a:r>
              <a:rPr lang="en-AU" altLang="en-US" dirty="0">
                <a:ea typeface="ＭＳ Ｐゴシック" panose="020B0600070205080204" pitchFamily="34" charset="-128"/>
              </a:rPr>
              <a:t>Learning Objectives</a:t>
            </a:r>
            <a:endParaRPr lang="en-US" dirty="0">
              <a:ea typeface="ＭＳ Ｐゴシック" charset="0"/>
            </a:endParaRPr>
          </a:p>
        </p:txBody>
      </p:sp>
      <p:sp>
        <p:nvSpPr>
          <p:cNvPr id="2" name="Slide Number Placeholder 1"/>
          <p:cNvSpPr>
            <a:spLocks noGrp="1"/>
          </p:cNvSpPr>
          <p:nvPr>
            <p:ph type="sldNum" sz="quarter" idx="16"/>
          </p:nvPr>
        </p:nvSpPr>
        <p:spPr/>
        <p:txBody>
          <a:bodyPr/>
          <a:lstStyle/>
          <a:p>
            <a:fld id="{F75A5E18-FFE2-4604-8337-3711DB2C5798}" type="slidenum">
              <a:rPr lang="en-AU" smtClean="0"/>
              <a:pPr/>
              <a:t>65</a:t>
            </a:fld>
            <a:endParaRPr lang="en-AU"/>
          </a:p>
        </p:txBody>
      </p:sp>
    </p:spTree>
    <p:extLst>
      <p:ext uri="{BB962C8B-B14F-4D97-AF65-F5344CB8AC3E}">
        <p14:creationId xmlns:p14="http://schemas.microsoft.com/office/powerpoint/2010/main" val="840478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 calcmode="lin" valueType="num">
                                      <p:cBhvr additive="base">
                                        <p:cTn id="7" dur="500" fill="hold"/>
                                        <p:tgtEl>
                                          <p:spTgt spid="317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17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1747">
                                            <p:txEl>
                                              <p:pRg st="1" end="1"/>
                                            </p:txEl>
                                          </p:spTgt>
                                        </p:tgtEl>
                                        <p:attrNameLst>
                                          <p:attrName>style.visibility</p:attrName>
                                        </p:attrNameLst>
                                      </p:cBhvr>
                                      <p:to>
                                        <p:strVal val="visible"/>
                                      </p:to>
                                    </p:set>
                                    <p:anim calcmode="lin" valueType="num">
                                      <p:cBhvr additive="base">
                                        <p:cTn id="13" dur="500" fill="hold"/>
                                        <p:tgtEl>
                                          <p:spTgt spid="3174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17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1747">
                                            <p:txEl>
                                              <p:pRg st="2" end="2"/>
                                            </p:txEl>
                                          </p:spTgt>
                                        </p:tgtEl>
                                        <p:attrNameLst>
                                          <p:attrName>style.visibility</p:attrName>
                                        </p:attrNameLst>
                                      </p:cBhvr>
                                      <p:to>
                                        <p:strVal val="visible"/>
                                      </p:to>
                                    </p:set>
                                    <p:anim calcmode="lin" valueType="num">
                                      <p:cBhvr additive="base">
                                        <p:cTn id="19" dur="500" fill="hold"/>
                                        <p:tgtEl>
                                          <p:spTgt spid="3174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174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1747">
                                            <p:txEl>
                                              <p:pRg st="3" end="3"/>
                                            </p:txEl>
                                          </p:spTgt>
                                        </p:tgtEl>
                                        <p:attrNameLst>
                                          <p:attrName>style.visibility</p:attrName>
                                        </p:attrNameLst>
                                      </p:cBhvr>
                                      <p:to>
                                        <p:strVal val="visible"/>
                                      </p:to>
                                    </p:set>
                                    <p:anim calcmode="lin" valueType="num">
                                      <p:cBhvr additive="base">
                                        <p:cTn id="25" dur="500" fill="hold"/>
                                        <p:tgtEl>
                                          <p:spTgt spid="3174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174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1747">
                                            <p:txEl>
                                              <p:pRg st="4" end="4"/>
                                            </p:txEl>
                                          </p:spTgt>
                                        </p:tgtEl>
                                        <p:attrNameLst>
                                          <p:attrName>style.visibility</p:attrName>
                                        </p:attrNameLst>
                                      </p:cBhvr>
                                      <p:to>
                                        <p:strVal val="visible"/>
                                      </p:to>
                                    </p:set>
                                    <p:anim calcmode="lin" valueType="num">
                                      <p:cBhvr additive="base">
                                        <p:cTn id="31" dur="500" fill="hold"/>
                                        <p:tgtEl>
                                          <p:spTgt spid="3174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174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1747">
                                            <p:txEl>
                                              <p:pRg st="5" end="5"/>
                                            </p:txEl>
                                          </p:spTgt>
                                        </p:tgtEl>
                                        <p:attrNameLst>
                                          <p:attrName>style.visibility</p:attrName>
                                        </p:attrNameLst>
                                      </p:cBhvr>
                                      <p:to>
                                        <p:strVal val="visible"/>
                                      </p:to>
                                    </p:set>
                                    <p:anim calcmode="lin" valueType="num">
                                      <p:cBhvr additive="base">
                                        <p:cTn id="37" dur="500" fill="hold"/>
                                        <p:tgtEl>
                                          <p:spTgt spid="3174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174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1747">
                                            <p:txEl>
                                              <p:pRg st="6" end="6"/>
                                            </p:txEl>
                                          </p:spTgt>
                                        </p:tgtEl>
                                        <p:attrNameLst>
                                          <p:attrName>style.visibility</p:attrName>
                                        </p:attrNameLst>
                                      </p:cBhvr>
                                      <p:to>
                                        <p:strVal val="visible"/>
                                      </p:to>
                                    </p:set>
                                    <p:anim calcmode="lin" valueType="num">
                                      <p:cBhvr additive="base">
                                        <p:cTn id="43" dur="500" fill="hold"/>
                                        <p:tgtEl>
                                          <p:spTgt spid="3174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174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Lst>
  </p:timing>
</p:sld>
</file>

<file path=ppt/theme/theme1.xml><?xml version="1.0" encoding="utf-8"?>
<a:theme xmlns:a="http://schemas.openxmlformats.org/drawingml/2006/main" name="monash-business-school-template_02 blue">
  <a:themeElements>
    <a:clrScheme name="Custom 1">
      <a:dk1>
        <a:srgbClr val="000000"/>
      </a:dk1>
      <a:lt1>
        <a:sysClr val="window" lastClr="FFFFFF"/>
      </a:lt1>
      <a:dk2>
        <a:srgbClr val="4D4D4D"/>
      </a:dk2>
      <a:lt2>
        <a:srgbClr val="FFFFFF"/>
      </a:lt2>
      <a:accent1>
        <a:srgbClr val="00528B"/>
      </a:accent1>
      <a:accent2>
        <a:srgbClr val="000000"/>
      </a:accent2>
      <a:accent3>
        <a:srgbClr val="58595B"/>
      </a:accent3>
      <a:accent4>
        <a:srgbClr val="808285"/>
      </a:accent4>
      <a:accent5>
        <a:srgbClr val="A7A9AC"/>
      </a:accent5>
      <a:accent6>
        <a:srgbClr val="DBDBDB"/>
      </a:accent6>
      <a:hlink>
        <a:srgbClr val="0000FF"/>
      </a:hlink>
      <a:folHlink>
        <a:srgbClr val="800080"/>
      </a:folHlink>
    </a:clrScheme>
    <a:fontScheme name="Custom 2">
      <a:majorFont>
        <a:latin typeface="Times New Roman"/>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Master with image 1">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nash Business School template - blue">
  <a:themeElements>
    <a:clrScheme name="Custom 1">
      <a:dk1>
        <a:srgbClr val="000000"/>
      </a:dk1>
      <a:lt1>
        <a:sysClr val="window" lastClr="FFFFFF"/>
      </a:lt1>
      <a:dk2>
        <a:srgbClr val="4D4D4D"/>
      </a:dk2>
      <a:lt2>
        <a:srgbClr val="FFFFFF"/>
      </a:lt2>
      <a:accent1>
        <a:srgbClr val="00528B"/>
      </a:accent1>
      <a:accent2>
        <a:srgbClr val="000000"/>
      </a:accent2>
      <a:accent3>
        <a:srgbClr val="58595B"/>
      </a:accent3>
      <a:accent4>
        <a:srgbClr val="808285"/>
      </a:accent4>
      <a:accent5>
        <a:srgbClr val="A7A9AC"/>
      </a:accent5>
      <a:accent6>
        <a:srgbClr val="DBDBDB"/>
      </a:accent6>
      <a:hlink>
        <a:srgbClr val="0000FF"/>
      </a:hlink>
      <a:folHlink>
        <a:srgbClr val="800080"/>
      </a:folHlink>
    </a:clrScheme>
    <a:fontScheme name="Custom 2">
      <a:majorFont>
        <a:latin typeface="Times New Roman"/>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Master with image 1">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Monash Business School template - grey">
  <a:themeElements>
    <a:clrScheme name="Custom 1">
      <a:dk1>
        <a:srgbClr val="000000"/>
      </a:dk1>
      <a:lt1>
        <a:sysClr val="window" lastClr="FFFFFF"/>
      </a:lt1>
      <a:dk2>
        <a:srgbClr val="4D4D4D"/>
      </a:dk2>
      <a:lt2>
        <a:srgbClr val="FFFFFF"/>
      </a:lt2>
      <a:accent1>
        <a:srgbClr val="00528B"/>
      </a:accent1>
      <a:accent2>
        <a:srgbClr val="000000"/>
      </a:accent2>
      <a:accent3>
        <a:srgbClr val="58595B"/>
      </a:accent3>
      <a:accent4>
        <a:srgbClr val="808285"/>
      </a:accent4>
      <a:accent5>
        <a:srgbClr val="A7A9AC"/>
      </a:accent5>
      <a:accent6>
        <a:srgbClr val="DBDBDB"/>
      </a:accent6>
      <a:hlink>
        <a:srgbClr val="0000FF"/>
      </a:hlink>
      <a:folHlink>
        <a:srgbClr val="800080"/>
      </a:folHlink>
    </a:clrScheme>
    <a:fontScheme name="Custom 2">
      <a:majorFont>
        <a:latin typeface="Times New Roman"/>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Master with image 1">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Monash Business School template - black">
  <a:themeElements>
    <a:clrScheme name="Custom 1">
      <a:dk1>
        <a:srgbClr val="000000"/>
      </a:dk1>
      <a:lt1>
        <a:sysClr val="window" lastClr="FFFFFF"/>
      </a:lt1>
      <a:dk2>
        <a:srgbClr val="4D4D4D"/>
      </a:dk2>
      <a:lt2>
        <a:srgbClr val="FFFFFF"/>
      </a:lt2>
      <a:accent1>
        <a:srgbClr val="00528B"/>
      </a:accent1>
      <a:accent2>
        <a:srgbClr val="000000"/>
      </a:accent2>
      <a:accent3>
        <a:srgbClr val="58595B"/>
      </a:accent3>
      <a:accent4>
        <a:srgbClr val="808285"/>
      </a:accent4>
      <a:accent5>
        <a:srgbClr val="A7A9AC"/>
      </a:accent5>
      <a:accent6>
        <a:srgbClr val="DBDBDB"/>
      </a:accent6>
      <a:hlink>
        <a:srgbClr val="0000FF"/>
      </a:hlink>
      <a:folHlink>
        <a:srgbClr val="800080"/>
      </a:folHlink>
    </a:clrScheme>
    <a:fontScheme name="Custom 2">
      <a:majorFont>
        <a:latin typeface="Times New Roman"/>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Master with image 1">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Monash Business School template - blank">
  <a:themeElements>
    <a:clrScheme name="Master without image 1">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00528B"/>
      </a:folHlink>
    </a:clrScheme>
    <a:fontScheme name="Master without image">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Master without image 1">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monash-bs-template_01 white</Template>
  <TotalTime>2266</TotalTime>
  <Words>2829</Words>
  <Application>Microsoft Office PowerPoint</Application>
  <PresentationFormat>On-screen Show (4:3)</PresentationFormat>
  <Paragraphs>653</Paragraphs>
  <Slides>65</Slides>
  <Notes>11</Notes>
  <HiddenSlides>0</HiddenSlides>
  <MMClips>2</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65</vt:i4>
      </vt:variant>
    </vt:vector>
  </HeadingPairs>
  <TitlesOfParts>
    <vt:vector size="78" baseType="lpstr">
      <vt:lpstr>Monotype Sorts</vt:lpstr>
      <vt:lpstr>MS PGothic</vt:lpstr>
      <vt:lpstr>MS PGothic</vt:lpstr>
      <vt:lpstr>Arial</vt:lpstr>
      <vt:lpstr>Century Gothic</vt:lpstr>
      <vt:lpstr>Helvetica</vt:lpstr>
      <vt:lpstr>Times New Roman</vt:lpstr>
      <vt:lpstr>Wingdings</vt:lpstr>
      <vt:lpstr>monash-business-school-template_02 blue</vt:lpstr>
      <vt:lpstr>Monash Business School template - blue</vt:lpstr>
      <vt:lpstr>Monash Business School template - grey</vt:lpstr>
      <vt:lpstr>Monash Business School template - black</vt:lpstr>
      <vt:lpstr>Monash Business School template - blank</vt:lpstr>
      <vt:lpstr>ACC1100 / ACF1100 Introduction to Financial Accounting </vt:lpstr>
      <vt:lpstr>Welcome</vt:lpstr>
      <vt:lpstr>Accounting is NOT easy </vt:lpstr>
      <vt:lpstr>Going to lectures</vt:lpstr>
      <vt:lpstr>PowerPoint Presentation</vt:lpstr>
      <vt:lpstr>Ways to Fail</vt:lpstr>
      <vt:lpstr>To Pass</vt:lpstr>
      <vt:lpstr>Learning Objectives</vt:lpstr>
      <vt:lpstr>What is Accounting?</vt:lpstr>
      <vt:lpstr>What is Accounting? (continued)</vt:lpstr>
      <vt:lpstr>Why is Accounting Important?</vt:lpstr>
      <vt:lpstr>The Role of Accounting</vt:lpstr>
      <vt:lpstr>Internal Users</vt:lpstr>
      <vt:lpstr>External users</vt:lpstr>
      <vt:lpstr>PowerPoint Presentation</vt:lpstr>
      <vt:lpstr>Forms of Business Organisations</vt:lpstr>
      <vt:lpstr>History of Regulation of Accounting</vt:lpstr>
      <vt:lpstr>History of Regulation of Accounting (continued)</vt:lpstr>
      <vt:lpstr>What is the Conceptual Framework? </vt:lpstr>
      <vt:lpstr>2 Components - in Summary:</vt:lpstr>
      <vt:lpstr>1. Statement of Accounting Concepts (SAC)1 </vt:lpstr>
      <vt:lpstr>2. The AASB Framework </vt:lpstr>
      <vt:lpstr>2a. Assumptions underlying Financial Reports</vt:lpstr>
      <vt:lpstr>2b. Objective of Financial Statements</vt:lpstr>
      <vt:lpstr>2c. Qualitative Characteristics of Useful  Financial Information (Appendix Chapter 3) </vt:lpstr>
      <vt:lpstr>Qualitative Characteristics of Financial Reports</vt:lpstr>
      <vt:lpstr>2d. Elements of Financial Statements</vt:lpstr>
      <vt:lpstr>1. Assets</vt:lpstr>
      <vt:lpstr>Definition Criteria for Assets </vt:lpstr>
      <vt:lpstr>Recognition Criteria for Assets</vt:lpstr>
      <vt:lpstr>Recognition Criteria for Assets</vt:lpstr>
      <vt:lpstr>Important Terms</vt:lpstr>
      <vt:lpstr>Example - Assets</vt:lpstr>
      <vt:lpstr>Example - Assets</vt:lpstr>
      <vt:lpstr>Example - Assets</vt:lpstr>
      <vt:lpstr>PowerPoint Presentation</vt:lpstr>
      <vt:lpstr>2. Liabilities</vt:lpstr>
      <vt:lpstr>Definition Criteria for Liabilities</vt:lpstr>
      <vt:lpstr>Recognition Criteria for Liabilities</vt:lpstr>
      <vt:lpstr>Example - Liabilities</vt:lpstr>
      <vt:lpstr>Example - Liabilities</vt:lpstr>
      <vt:lpstr>PowerPoint Presentation</vt:lpstr>
      <vt:lpstr>3. Owners Equity </vt:lpstr>
      <vt:lpstr>Owner’s Equity - Example</vt:lpstr>
      <vt:lpstr>4. Income (Revenue)</vt:lpstr>
      <vt:lpstr>Definition Criteria for Income </vt:lpstr>
      <vt:lpstr>Recognition Criteria for Income</vt:lpstr>
      <vt:lpstr>Example - Income</vt:lpstr>
      <vt:lpstr>PowerPoint Presentation</vt:lpstr>
      <vt:lpstr>PowerPoint Presentation</vt:lpstr>
      <vt:lpstr>5. Expenses</vt:lpstr>
      <vt:lpstr>Definition Criteria for Expenses</vt:lpstr>
      <vt:lpstr>Recognition Criteria for Expenses</vt:lpstr>
      <vt:lpstr>Example- Expenses</vt:lpstr>
      <vt:lpstr>Example- Expenses</vt:lpstr>
      <vt:lpstr>PowerPoint Presentation</vt:lpstr>
      <vt:lpstr>Students should be able to:</vt:lpstr>
      <vt:lpstr>Approach to Answering a Question on How to Record this Unusual Transaction</vt:lpstr>
      <vt:lpstr>Template</vt:lpstr>
      <vt:lpstr>Put it Into Practice</vt:lpstr>
      <vt:lpstr>PowerPoint Presentation</vt:lpstr>
      <vt:lpstr>Step 1</vt:lpstr>
      <vt:lpstr>Asset</vt:lpstr>
      <vt:lpstr>Income</vt:lpstr>
      <vt:lpstr>Learning Objectives</vt:lpstr>
    </vt:vector>
  </TitlesOfParts>
  <Company>Monash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heading  to be inserted here.</dc:title>
  <dc:creator>Claudette Kotze</dc:creator>
  <cp:lastModifiedBy>Alan Serry</cp:lastModifiedBy>
  <cp:revision>215</cp:revision>
  <cp:lastPrinted>2017-02-21T03:21:07Z</cp:lastPrinted>
  <dcterms:created xsi:type="dcterms:W3CDTF">2014-11-18T22:56:47Z</dcterms:created>
  <dcterms:modified xsi:type="dcterms:W3CDTF">2018-02-18T22:09:22Z</dcterms:modified>
</cp:coreProperties>
</file>