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2" r:id="rId3"/>
    <p:sldId id="257" r:id="rId4"/>
    <p:sldId id="259" r:id="rId5"/>
    <p:sldId id="260" r:id="rId6"/>
    <p:sldId id="258" r:id="rId7"/>
    <p:sldId id="261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1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3" d="100"/>
          <a:sy n="93" d="100"/>
        </p:scale>
        <p:origin x="-8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295400"/>
            <a:ext cx="8228013" cy="1927225"/>
          </a:xfrm>
        </p:spPr>
        <p:txBody>
          <a:bodyPr tIns="0" bIns="0" anchor="b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307976"/>
            <a:ext cx="8228013" cy="1066800"/>
          </a:xfrm>
        </p:spPr>
        <p:txBody>
          <a:bodyPr tIns="0" bIns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88F9-FEE9-324B-92FE-2E97D6B2465B}" type="datetimeFigureOut">
              <a:rPr lang="en-US" smtClean="0"/>
              <a:t>12/4/18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45E7-B46E-7845-898B-B1C3B661B55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88F9-FEE9-324B-92FE-2E97D6B2465B}" type="datetimeFigureOut">
              <a:rPr lang="en-US" smtClean="0"/>
              <a:t>12/4/18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45E7-B46E-7845-898B-B1C3B661B5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36694"/>
            <a:ext cx="6400800" cy="1362075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399" y="3609695"/>
            <a:ext cx="5181601" cy="1500187"/>
          </a:xfrm>
        </p:spPr>
        <p:txBody>
          <a:bodyPr anchor="t" anchorCtr="0"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26E88F9-FEE9-324B-92FE-2E97D6B2465B}" type="datetimeFigureOut">
              <a:rPr lang="en-US" smtClean="0"/>
              <a:t>12/4/18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8999" y="6356350"/>
            <a:ext cx="14462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9345E7-B46E-7845-898B-B1C3B661B55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753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tabLst/>
              <a:defRPr sz="1600"/>
            </a:lvl6pPr>
            <a:lvl7pPr marL="2173288" indent="-227013">
              <a:tabLst/>
              <a:defRPr sz="1600"/>
            </a:lvl7pPr>
            <a:lvl8pPr marL="2398713" indent="-227013">
              <a:tabLst/>
              <a:defRPr sz="1600"/>
            </a:lvl8pPr>
            <a:lvl9pPr marL="2625725" indent="-227013">
              <a:tabLst/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88F9-FEE9-324B-92FE-2E97D6B2465B}" type="datetimeFigureOut">
              <a:rPr lang="en-US" smtClean="0"/>
              <a:t>12/4/18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45E7-B46E-7845-898B-B1C3B661B5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1578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1578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88F9-FEE9-324B-92FE-2E97D6B2465B}" type="datetimeFigureOut">
              <a:rPr lang="en-US" smtClean="0"/>
              <a:t>12/4/18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45E7-B46E-7845-898B-B1C3B661B5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784475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88F9-FEE9-324B-92FE-2E97D6B2465B}" type="datetimeFigureOut">
              <a:rPr lang="en-US" smtClean="0"/>
              <a:t>12/4/18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45E7-B46E-7845-898B-B1C3B661B55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4497070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88F9-FEE9-324B-92FE-2E97D6B2465B}" type="datetimeFigureOut">
              <a:rPr lang="en-US" smtClean="0"/>
              <a:t>12/4/18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45E7-B46E-7845-898B-B1C3B661B55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88F9-FEE9-324B-92FE-2E97D6B2465B}" type="datetimeFigureOut">
              <a:rPr lang="en-US" smtClean="0"/>
              <a:t>12/4/18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45E7-B46E-7845-898B-B1C3B661B55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39775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739775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88F9-FEE9-324B-92FE-2E97D6B2465B}" type="datetimeFigureOut">
              <a:rPr lang="en-US" smtClean="0"/>
              <a:t>12/4/18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45E7-B46E-7845-898B-B1C3B661B5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88F9-FEE9-324B-92FE-2E97D6B2465B}" type="datetimeFigureOut">
              <a:rPr lang="en-US" smtClean="0"/>
              <a:t>12/4/18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45E7-B46E-7845-898B-B1C3B661B55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01"/>
            <a:ext cx="3509683" cy="2209800"/>
          </a:xfrm>
        </p:spPr>
        <p:txBody>
          <a:bodyPr anchor="b"/>
          <a:lstStyle>
            <a:lvl1pPr algn="l">
              <a:defRPr sz="4400" b="0"/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273050"/>
            <a:ext cx="3657600" cy="585311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649071"/>
            <a:ext cx="3509683" cy="3388192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26E88F9-FEE9-324B-92FE-2E97D6B2465B}" type="datetimeFigureOut">
              <a:rPr lang="en-US" smtClean="0"/>
              <a:t>12/4/18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45E7-B46E-7845-898B-B1C3B661B5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26E88F9-FEE9-324B-92FE-2E97D6B2465B}" type="datetimeFigureOut">
              <a:rPr lang="en-US" smtClean="0"/>
              <a:t>12/4/18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45E7-B46E-7845-898B-B1C3B661B55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8600" y="1143000"/>
            <a:ext cx="4267200" cy="4267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AU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26E88F9-FEE9-324B-92FE-2E97D6B2465B}" type="datetimeFigureOut">
              <a:rPr lang="en-US" smtClean="0"/>
              <a:t>12/4/18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45E7-B46E-7845-898B-B1C3B661B55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90600" y="2590800"/>
            <a:ext cx="3505200" cy="3505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AU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79675" y="1260475"/>
            <a:ext cx="1254125" cy="12541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AU" smtClean="0"/>
              <a:t>Drag picture to placeholder or click icon to add</a:t>
            </a:r>
            <a:endParaRPr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69875" y="762000"/>
            <a:ext cx="2092325" cy="20923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AU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68388"/>
            <a:ext cx="8228013" cy="3468875"/>
          </a:xfrm>
        </p:spPr>
        <p:txBody>
          <a:bodyPr vert="eaVert"/>
          <a:lstStyle>
            <a:lvl5pPr>
              <a:defRPr/>
            </a:lvl5pPr>
            <a:lvl6pPr marL="1719072">
              <a:defRPr/>
            </a:lvl6pPr>
            <a:lvl7pPr marL="1719072">
              <a:defRPr/>
            </a:lvl7pPr>
            <a:lvl8pPr marL="1719072">
              <a:defRPr/>
            </a:lvl8pPr>
            <a:lvl9pPr marL="1719072">
              <a:defRPr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88F9-FEE9-324B-92FE-2E97D6B2465B}" type="datetimeFigureOut">
              <a:rPr lang="en-US" smtClean="0"/>
              <a:t>12/4/18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45E7-B46E-7845-898B-B1C3B661B5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274638"/>
            <a:ext cx="1524000" cy="5851525"/>
          </a:xfrm>
        </p:spPr>
        <p:txBody>
          <a:bodyPr vert="eaVert" anchor="t" anchorCtr="0"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6859"/>
            <a:ext cx="6019800" cy="561564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88F9-FEE9-324B-92FE-2E97D6B2465B}" type="datetimeFigureOut">
              <a:rPr lang="en-US" smtClean="0"/>
              <a:t>12/4/18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45E7-B46E-7845-898B-B1C3B661B5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88F9-FEE9-324B-92FE-2E97D6B2465B}" type="datetimeFigureOut">
              <a:rPr lang="en-US" smtClean="0"/>
              <a:t>12/4/18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345E7-B46E-7845-898B-B1C3B661B55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775" y="2770094"/>
            <a:ext cx="7662864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26E88F9-FEE9-324B-92FE-2E97D6B2465B}" type="datetimeFigureOut">
              <a:rPr lang="en-US" smtClean="0"/>
              <a:t>12/4/18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59345E7-B46E-7845-898B-B1C3B661B55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" pitchFamily="2" charset="2"/>
        <a:buChar char="S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Tutorial Questions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625476"/>
            <a:ext cx="8228013" cy="1066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By- John, Chloe, Jake, Pooja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94596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Week 1- Conceptual Framework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688976"/>
            <a:ext cx="8228013" cy="1066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08/03/2018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79410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Trent traders Ltd</a:t>
            </a:r>
          </a:p>
          <a:p>
            <a:r>
              <a:rPr lang="en-US" dirty="0" smtClean="0"/>
              <a:t>1000 employees- 10 days sick leave</a:t>
            </a:r>
          </a:p>
          <a:p>
            <a:r>
              <a:rPr lang="en-US" dirty="0" smtClean="0"/>
              <a:t>Signed the contractual agreement </a:t>
            </a:r>
          </a:p>
          <a:p>
            <a:r>
              <a:rPr lang="en-US" dirty="0" smtClean="0"/>
              <a:t>How should you record this in the financial statement? (framework) </a:t>
            </a:r>
          </a:p>
          <a:p>
            <a:r>
              <a:rPr lang="en-US" dirty="0" smtClean="0"/>
              <a:t>Conservatism- expenses where probable while gains only when certain.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871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78945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Definition and recognition criteria- Liability  	</a:t>
            </a:r>
            <a:endParaRPr lang="en-US" sz="24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1023642"/>
              </p:ext>
            </p:extLst>
          </p:nvPr>
        </p:nvGraphicFramePr>
        <p:xfrm>
          <a:off x="457200" y="1153583"/>
          <a:ext cx="8229600" cy="558799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r>
                        <a:rPr lang="en-US" baseline="0" dirty="0" smtClean="0"/>
                        <a:t> criteria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Explanation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Yes/No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Present obligation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 company</a:t>
                      </a:r>
                      <a:r>
                        <a:rPr lang="en-US" baseline="0" dirty="0" smtClean="0"/>
                        <a:t> owes to pay its employees on their sick leave, and it</a:t>
                      </a:r>
                      <a:r>
                        <a:rPr lang="mr-IN" baseline="0" dirty="0" smtClean="0"/>
                        <a:t>’</a:t>
                      </a:r>
                      <a:r>
                        <a:rPr lang="en-US" baseline="0" dirty="0" smtClean="0"/>
                        <a:t>s a contractual obligation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Future</a:t>
                      </a:r>
                      <a:r>
                        <a:rPr lang="en-US" baseline="0" dirty="0" smtClean="0"/>
                        <a:t> outflow of EB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 settlement of which will lead</a:t>
                      </a:r>
                      <a:r>
                        <a:rPr lang="en-US" baseline="0" dirty="0" smtClean="0"/>
                        <a:t> to an outflow of asset (cash)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Past Event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 signing of the contract between the employee and the company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Recognition criteria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Probable occurrence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It is more likely</a:t>
                      </a:r>
                      <a:r>
                        <a:rPr lang="en-US" baseline="0" dirty="0" smtClean="0"/>
                        <a:t> than not that the employees would take sick leave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Reliable</a:t>
                      </a:r>
                      <a:r>
                        <a:rPr lang="en-US" baseline="0" dirty="0" smtClean="0"/>
                        <a:t> Measurement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It’s likely</a:t>
                      </a:r>
                      <a:r>
                        <a:rPr lang="en-US" baseline="0" dirty="0" smtClean="0"/>
                        <a:t> that the pay rate would be in the agreement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48727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576917"/>
            <a:ext cx="6368520" cy="337714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Hence it meets the definition and recognition criteria of a liability- prior to the employees taking the sick leave.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090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381"/>
            <a:ext cx="8229600" cy="858838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Definition and recognition criteria- expense  </a:t>
            </a:r>
            <a:endParaRPr lang="en-US" sz="24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3949731"/>
              </p:ext>
            </p:extLst>
          </p:nvPr>
        </p:nvGraphicFramePr>
        <p:xfrm>
          <a:off x="304800" y="988220"/>
          <a:ext cx="8686800" cy="561527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895600"/>
                <a:gridCol w="2895600"/>
                <a:gridCol w="2895600"/>
              </a:tblGrid>
              <a:tr h="42109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Definition</a:t>
                      </a:r>
                      <a:r>
                        <a:rPr lang="en-US" sz="1600" baseline="0" dirty="0" smtClean="0"/>
                        <a:t> criteria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Explanation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Yes/ No</a:t>
                      </a:r>
                      <a:endParaRPr lang="en-US" sz="1600" dirty="0"/>
                    </a:p>
                  </a:txBody>
                  <a:tcPr/>
                </a:tc>
              </a:tr>
              <a:tr h="134979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Increase in liabilities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We owe</a:t>
                      </a:r>
                      <a:r>
                        <a:rPr lang="en-US" sz="1600" baseline="0" dirty="0" smtClean="0"/>
                        <a:t> to pay each employee a specific number of days per year</a:t>
                      </a:r>
                    </a:p>
                    <a:p>
                      <a:r>
                        <a:rPr lang="en-US" sz="1600" baseline="0" dirty="0" smtClean="0"/>
                        <a:t>(unknown factors- WHEN)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/>
                </a:tc>
              </a:tr>
              <a:tr h="103830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Resulting in a decrease in owners equity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Outflow</a:t>
                      </a:r>
                      <a:r>
                        <a:rPr lang="en-US" sz="1600" baseline="0" dirty="0" smtClean="0"/>
                        <a:t> of economic benefits (cash) from the entity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/>
                </a:tc>
              </a:tr>
              <a:tr h="72681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Not an owner distribution</a:t>
                      </a:r>
                      <a:r>
                        <a:rPr lang="en-US" sz="1600" baseline="0" dirty="0" smtClean="0"/>
                        <a:t>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 owner is not</a:t>
                      </a:r>
                      <a:r>
                        <a:rPr lang="en-US" sz="1600" baseline="0" dirty="0" smtClean="0"/>
                        <a:t> being paid for the distribution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/>
                </a:tc>
              </a:tr>
              <a:tr h="42109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Recognition</a:t>
                      </a:r>
                      <a:r>
                        <a:rPr lang="en-US" sz="1600" baseline="0" dirty="0" smtClean="0"/>
                        <a:t> criteria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  <a:tr h="68489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Probable occurrence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It is likely</a:t>
                      </a:r>
                      <a:r>
                        <a:rPr lang="en-US" sz="1600" baseline="0" dirty="0" smtClean="0"/>
                        <a:t> that employees will take a sick leave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 </a:t>
                      </a:r>
                      <a:endParaRPr lang="en-US" sz="1600" dirty="0"/>
                    </a:p>
                  </a:txBody>
                  <a:tcPr/>
                </a:tc>
              </a:tr>
              <a:tr h="97327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Reliable measurement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Theres</a:t>
                      </a:r>
                      <a:r>
                        <a:rPr lang="en-US" sz="1600" dirty="0" smtClean="0"/>
                        <a:t> an hourly pay</a:t>
                      </a:r>
                      <a:r>
                        <a:rPr lang="en-US" sz="1600" baseline="0" dirty="0" smtClean="0"/>
                        <a:t> rate at workplace hence they can calculate how much to pay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Yes 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0460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396" y="1418167"/>
            <a:ext cx="6357937" cy="382164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Hence it meets the definition and recognition criteria of an expense- once the employees take their sick leave.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992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Week 2- Financial Statements </a:t>
            </a:r>
            <a:br>
              <a:rPr lang="en-US" dirty="0" smtClean="0"/>
            </a:br>
            <a:r>
              <a:rPr lang="en-US" sz="1800" dirty="0" smtClean="0"/>
              <a:t>Chapter 2 PSB 2.7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424393"/>
            <a:ext cx="8228013" cy="1066800"/>
          </a:xfrm>
        </p:spPr>
        <p:txBody>
          <a:bodyPr/>
          <a:lstStyle/>
          <a:p>
            <a:r>
              <a:rPr lang="en-US" b="1" dirty="0" smtClean="0"/>
              <a:t>15/03/2018</a:t>
            </a:r>
          </a:p>
          <a:p>
            <a:endParaRPr lang="en-US" b="1" dirty="0" smtClean="0"/>
          </a:p>
          <a:p>
            <a:r>
              <a:rPr lang="en-US" b="1" dirty="0" smtClean="0"/>
              <a:t>By- Pooja,</a:t>
            </a:r>
            <a:r>
              <a:rPr lang="en-US" b="1" dirty="0"/>
              <a:t> </a:t>
            </a:r>
            <a:r>
              <a:rPr lang="en-US" b="1" dirty="0" smtClean="0"/>
              <a:t>Chloe, Jake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47247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5224"/>
            <a:ext cx="8229600" cy="914276"/>
          </a:xfrm>
        </p:spPr>
        <p:txBody>
          <a:bodyPr/>
          <a:lstStyle/>
          <a:p>
            <a:r>
              <a:rPr lang="en-US" dirty="0" smtClean="0"/>
              <a:t>Effect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5696829"/>
              </p:ext>
            </p:extLst>
          </p:nvPr>
        </p:nvGraphicFramePr>
        <p:xfrm>
          <a:off x="457200" y="1079500"/>
          <a:ext cx="8256060" cy="57688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51212"/>
                <a:gridCol w="1651212"/>
                <a:gridCol w="1651212"/>
                <a:gridCol w="1651212"/>
                <a:gridCol w="1651212"/>
              </a:tblGrid>
              <a:tr h="435932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/>
                        <a:t>Assets 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Liabilities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Owners equity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Income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Expenses</a:t>
                      </a:r>
                      <a:r>
                        <a:rPr lang="en-US" sz="1400" baseline="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</a:tr>
              <a:tr h="752431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Cash 88000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Share capital</a:t>
                      </a:r>
                      <a:r>
                        <a:rPr lang="en-US" sz="1400" baseline="0" dirty="0" smtClean="0"/>
                        <a:t> 88000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 </a:t>
                      </a:r>
                      <a:endParaRPr lang="en-US" sz="1400" dirty="0"/>
                    </a:p>
                  </a:txBody>
                  <a:tcPr/>
                </a:tc>
              </a:tr>
              <a:tr h="435932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No</a:t>
                      </a:r>
                      <a:r>
                        <a:rPr lang="en-US" sz="1400" baseline="0" dirty="0" smtClean="0"/>
                        <a:t> effect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</a:tr>
              <a:tr h="752431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Supplies 1600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Accounts</a:t>
                      </a:r>
                      <a:r>
                        <a:rPr lang="en-US" sz="1400" baseline="0" dirty="0" smtClean="0"/>
                        <a:t> payable 1600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</a:tr>
              <a:tr h="752431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Cash 2400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Expense</a:t>
                      </a:r>
                      <a:r>
                        <a:rPr lang="en-US" sz="1400" baseline="0" dirty="0" smtClean="0"/>
                        <a:t> 2400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Office rent 2400</a:t>
                      </a:r>
                      <a:endParaRPr lang="en-US" sz="1400" dirty="0"/>
                    </a:p>
                  </a:txBody>
                  <a:tcPr/>
                </a:tc>
              </a:tr>
              <a:tr h="435932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Accounts receivable</a:t>
                      </a:r>
                      <a:r>
                        <a:rPr lang="en-US" sz="1400" baseline="0" dirty="0" smtClean="0"/>
                        <a:t> 3800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Sales</a:t>
                      </a:r>
                      <a:r>
                        <a:rPr lang="en-US" sz="1400" baseline="0" dirty="0" smtClean="0"/>
                        <a:t> 3800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Sales 3800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</a:tr>
              <a:tr h="435932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Cash 3000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Prepaid sales 3000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</a:tr>
              <a:tr h="435932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Accounts receivable 1600</a:t>
                      </a:r>
                    </a:p>
                    <a:p>
                      <a:pPr algn="l"/>
                      <a:r>
                        <a:rPr lang="en-US" sz="1400" dirty="0" smtClean="0"/>
                        <a:t>Cash 1600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</a:tr>
              <a:tr h="435932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Cash 2000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Expense</a:t>
                      </a:r>
                      <a:r>
                        <a:rPr lang="en-US" sz="1400" baseline="0" dirty="0" smtClean="0"/>
                        <a:t> 2000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Salaries 2000</a:t>
                      </a:r>
                      <a:endParaRPr lang="en-US" sz="1400" dirty="0"/>
                    </a:p>
                  </a:txBody>
                  <a:tcPr/>
                </a:tc>
              </a:tr>
              <a:tr h="435932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Cash 640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Accounts</a:t>
                      </a:r>
                      <a:r>
                        <a:rPr lang="en-US" sz="1400" baseline="0" dirty="0" smtClean="0"/>
                        <a:t> payable 640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>
          <a:xfrm flipV="1">
            <a:off x="1894417" y="1566333"/>
            <a:ext cx="0" cy="4021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4698999" y="1772708"/>
            <a:ext cx="0" cy="3915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8523816" y="3490384"/>
            <a:ext cx="10584" cy="4868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1894417" y="2781299"/>
            <a:ext cx="0" cy="4021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3591983" y="2781299"/>
            <a:ext cx="0" cy="4021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1689099" y="3528487"/>
            <a:ext cx="0" cy="40428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139268" y="3528487"/>
            <a:ext cx="0" cy="44873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1894417" y="4220632"/>
            <a:ext cx="0" cy="4021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6824133" y="4220632"/>
            <a:ext cx="0" cy="4021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5130800" y="4220632"/>
            <a:ext cx="0" cy="4021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1689099" y="4745567"/>
            <a:ext cx="0" cy="4021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3676650" y="4745567"/>
            <a:ext cx="0" cy="4021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1866900" y="5147734"/>
            <a:ext cx="0" cy="4021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1955799" y="5549901"/>
            <a:ext cx="0" cy="36618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1695448" y="5916083"/>
            <a:ext cx="0" cy="32808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166786" y="5916083"/>
            <a:ext cx="0" cy="4021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8386233" y="5916083"/>
            <a:ext cx="0" cy="34924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1490134" y="6477941"/>
            <a:ext cx="0" cy="3704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3655485" y="6318251"/>
            <a:ext cx="0" cy="5204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31323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Week 3- The Recording Process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22/03/2018</a:t>
            </a:r>
          </a:p>
          <a:p>
            <a:endParaRPr lang="en-US" dirty="0"/>
          </a:p>
          <a:p>
            <a:r>
              <a:rPr lang="en-US" dirty="0" smtClean="0"/>
              <a:t>By- Pooja, Jake, Chloe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678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General journa</a:t>
            </a:r>
            <a:r>
              <a:rPr lang="en-US" dirty="0"/>
              <a:t>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0056821"/>
              </p:ext>
            </p:extLst>
          </p:nvPr>
        </p:nvGraphicFramePr>
        <p:xfrm>
          <a:off x="370416" y="931333"/>
          <a:ext cx="8498416" cy="581562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24604"/>
                <a:gridCol w="2124604"/>
                <a:gridCol w="2124604"/>
                <a:gridCol w="2124604"/>
              </a:tblGrid>
              <a:tr h="46754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Date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DETAILS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CR</a:t>
                      </a:r>
                      <a:endParaRPr lang="en-US" sz="1400" dirty="0"/>
                    </a:p>
                  </a:txBody>
                  <a:tcPr/>
                </a:tc>
              </a:tr>
              <a:tr h="115285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1/06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Equipment</a:t>
                      </a:r>
                      <a:r>
                        <a:rPr lang="en-US" sz="1400" baseline="0" dirty="0" smtClean="0"/>
                        <a:t> </a:t>
                      </a:r>
                    </a:p>
                    <a:p>
                      <a:r>
                        <a:rPr lang="en-US" sz="1400" baseline="0" dirty="0" smtClean="0"/>
                        <a:t>Cash </a:t>
                      </a:r>
                    </a:p>
                    <a:p>
                      <a:r>
                        <a:rPr lang="en-US" sz="1400" baseline="0" dirty="0" smtClean="0"/>
                        <a:t>Loan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$600,000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 smtClean="0"/>
                    </a:p>
                    <a:p>
                      <a:r>
                        <a:rPr lang="en-US" sz="1400" dirty="0" smtClean="0"/>
                        <a:t>$120,000</a:t>
                      </a:r>
                    </a:p>
                    <a:p>
                      <a:r>
                        <a:rPr lang="en-US" sz="1400" dirty="0" smtClean="0"/>
                        <a:t>$480,000</a:t>
                      </a:r>
                      <a:endParaRPr lang="en-US" sz="1400" dirty="0"/>
                    </a:p>
                  </a:txBody>
                  <a:tcPr/>
                </a:tc>
              </a:tr>
              <a:tr h="46754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2/06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Not</a:t>
                      </a:r>
                      <a:r>
                        <a:rPr lang="en-US" sz="1400" baseline="0" dirty="0" smtClean="0"/>
                        <a:t> a transaction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</a:tr>
              <a:tr h="115285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3/06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Wages</a:t>
                      </a:r>
                      <a:r>
                        <a:rPr lang="en-US" sz="1400" baseline="0" dirty="0" smtClean="0"/>
                        <a:t> expense </a:t>
                      </a:r>
                    </a:p>
                    <a:p>
                      <a:r>
                        <a:rPr lang="en-US" sz="1400" baseline="0" dirty="0" smtClean="0"/>
                        <a:t>Cash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$20,000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 smtClean="0"/>
                    </a:p>
                    <a:p>
                      <a:endParaRPr lang="en-US" sz="1400" dirty="0" smtClean="0"/>
                    </a:p>
                    <a:p>
                      <a:r>
                        <a:rPr lang="en-US" sz="1400" dirty="0" smtClean="0"/>
                        <a:t>$20,000</a:t>
                      </a:r>
                      <a:endParaRPr lang="en-US" sz="1400" dirty="0"/>
                    </a:p>
                  </a:txBody>
                  <a:tcPr/>
                </a:tc>
              </a:tr>
              <a:tr h="80699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4/06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Accounts</a:t>
                      </a:r>
                      <a:r>
                        <a:rPr lang="en-US" sz="1400" baseline="0" dirty="0" smtClean="0"/>
                        <a:t> receivable </a:t>
                      </a:r>
                    </a:p>
                    <a:p>
                      <a:r>
                        <a:rPr lang="en-US" sz="1400" baseline="0" dirty="0" smtClean="0"/>
                        <a:t>Service Revenue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$40,000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 smtClean="0"/>
                    </a:p>
                    <a:p>
                      <a:r>
                        <a:rPr lang="en-US" sz="1400" dirty="0" smtClean="0"/>
                        <a:t>$40,000</a:t>
                      </a:r>
                      <a:endParaRPr lang="en-US" sz="1400" dirty="0"/>
                    </a:p>
                  </a:txBody>
                  <a:tcPr/>
                </a:tc>
              </a:tr>
              <a:tr h="46754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5/06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Drawings </a:t>
                      </a:r>
                    </a:p>
                    <a:p>
                      <a:r>
                        <a:rPr lang="en-US" sz="1400" dirty="0" smtClean="0"/>
                        <a:t>Equipment</a:t>
                      </a:r>
                      <a:r>
                        <a:rPr lang="en-US" sz="1400" baseline="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$8,000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 smtClean="0"/>
                    </a:p>
                    <a:p>
                      <a:r>
                        <a:rPr lang="en-US" sz="1400" dirty="0" smtClean="0"/>
                        <a:t>$8,000</a:t>
                      </a:r>
                      <a:endParaRPr lang="en-US" sz="1400" dirty="0"/>
                    </a:p>
                  </a:txBody>
                  <a:tcPr/>
                </a:tc>
              </a:tr>
              <a:tr h="46754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6/06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Equipment</a:t>
                      </a:r>
                      <a:r>
                        <a:rPr lang="en-US" sz="1400" baseline="0" dirty="0" smtClean="0"/>
                        <a:t> Repairs payable </a:t>
                      </a:r>
                    </a:p>
                    <a:p>
                      <a:r>
                        <a:rPr lang="en-US" sz="1400" baseline="0" dirty="0" smtClean="0"/>
                        <a:t>Cash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$1,600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 smtClean="0"/>
                    </a:p>
                    <a:p>
                      <a:endParaRPr lang="en-US" sz="1400" dirty="0" smtClean="0"/>
                    </a:p>
                    <a:p>
                      <a:r>
                        <a:rPr lang="en-US" sz="1400" dirty="0" smtClean="0"/>
                        <a:t>$1,600</a:t>
                      </a:r>
                      <a:endParaRPr lang="en-US" sz="1400" dirty="0"/>
                    </a:p>
                  </a:txBody>
                  <a:tcPr/>
                </a:tc>
              </a:tr>
              <a:tr h="46754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7/06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Cash </a:t>
                      </a:r>
                    </a:p>
                    <a:p>
                      <a:r>
                        <a:rPr lang="en-US" sz="1400" dirty="0" smtClean="0"/>
                        <a:t>Accounts Receivable</a:t>
                      </a:r>
                      <a:r>
                        <a:rPr lang="en-US" sz="1400" baseline="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32,000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 smtClean="0"/>
                    </a:p>
                    <a:p>
                      <a:r>
                        <a:rPr lang="en-US" sz="1400" dirty="0" smtClean="0"/>
                        <a:t>$32,000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7144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Cash at Bank Ledger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6054401"/>
              </p:ext>
            </p:extLst>
          </p:nvPr>
        </p:nvGraphicFramePr>
        <p:xfrm>
          <a:off x="457200" y="2677584"/>
          <a:ext cx="8043334" cy="2718505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4021667"/>
                <a:gridCol w="4021667"/>
              </a:tblGrid>
              <a:tr h="54370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CR</a:t>
                      </a:r>
                      <a:endParaRPr lang="en-US" dirty="0"/>
                    </a:p>
                  </a:txBody>
                  <a:tcPr/>
                </a:tc>
              </a:tr>
              <a:tr h="543701">
                <a:tc>
                  <a:txBody>
                    <a:bodyPr/>
                    <a:lstStyle/>
                    <a:p>
                      <a:r>
                        <a:rPr lang="en-US" dirty="0" smtClean="0"/>
                        <a:t>Accounts Receivable</a:t>
                      </a:r>
                      <a:r>
                        <a:rPr lang="en-US" baseline="0" dirty="0" smtClean="0"/>
                        <a:t>                    32,000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Equipment</a:t>
                      </a:r>
                      <a:r>
                        <a:rPr lang="en-US" baseline="0" dirty="0" smtClean="0"/>
                        <a:t>                                  120,000</a:t>
                      </a:r>
                      <a:endParaRPr lang="en-US" dirty="0"/>
                    </a:p>
                  </a:txBody>
                  <a:tcPr/>
                </a:tc>
              </a:tr>
              <a:tr h="543701">
                <a:tc>
                  <a:txBody>
                    <a:bodyPr/>
                    <a:lstStyle/>
                    <a:p>
                      <a:r>
                        <a:rPr lang="en-US" strike="noStrike" dirty="0" smtClean="0"/>
                        <a:t>Balance</a:t>
                      </a:r>
                      <a:r>
                        <a:rPr lang="en-US" strike="noStrike" baseline="0" dirty="0" smtClean="0"/>
                        <a:t>     </a:t>
                      </a:r>
                      <a:r>
                        <a:rPr lang="en-US" baseline="0" dirty="0" smtClean="0"/>
                        <a:t>                                  109,600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Wages                                          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20,000</a:t>
                      </a:r>
                      <a:endParaRPr lang="en-US" dirty="0"/>
                    </a:p>
                  </a:txBody>
                  <a:tcPr/>
                </a:tc>
              </a:tr>
              <a:tr h="54370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Accounts payable                         </a:t>
                      </a:r>
                      <a:r>
                        <a:rPr lang="en-US" baseline="0" dirty="0" smtClean="0"/>
                        <a:t>  </a:t>
                      </a:r>
                      <a:r>
                        <a:rPr lang="en-US" dirty="0" smtClean="0"/>
                        <a:t>1,600</a:t>
                      </a:r>
                      <a:endParaRPr lang="en-US" dirty="0"/>
                    </a:p>
                  </a:txBody>
                  <a:tcPr/>
                </a:tc>
              </a:tr>
              <a:tr h="543701">
                <a:tc>
                  <a:txBody>
                    <a:bodyPr/>
                    <a:lstStyle/>
                    <a:p>
                      <a:r>
                        <a:rPr lang="en-US" dirty="0" smtClean="0"/>
                        <a:t> Balanc</a:t>
                      </a:r>
                      <a:r>
                        <a:rPr lang="en-US" baseline="0" dirty="0" smtClean="0"/>
                        <a:t>e                                    </a:t>
                      </a:r>
                      <a:r>
                        <a:rPr lang="en-US" u="sng" baseline="0" dirty="0" smtClean="0"/>
                        <a:t>$141,600</a:t>
                      </a:r>
                      <a:endParaRPr lang="en-US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Balance</a:t>
                      </a:r>
                      <a:r>
                        <a:rPr lang="en-US" baseline="0" dirty="0" smtClean="0"/>
                        <a:t>                                     </a:t>
                      </a:r>
                      <a:r>
                        <a:rPr lang="en-US" u="sng" baseline="0" dirty="0" smtClean="0"/>
                        <a:t>$141,600</a:t>
                      </a:r>
                      <a:endParaRPr lang="en-US" u="sng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5324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Week 4- Inventory</a:t>
            </a:r>
            <a:br>
              <a:rPr lang="en-US" dirty="0" smtClean="0"/>
            </a:br>
            <a:r>
              <a:rPr lang="en-US" dirty="0" smtClean="0"/>
              <a:t>Periodic and Perpetual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29/03/2018</a:t>
            </a:r>
          </a:p>
          <a:p>
            <a:endParaRPr lang="en-US" sz="2000" dirty="0"/>
          </a:p>
          <a:p>
            <a:r>
              <a:rPr lang="en-US" sz="2000" dirty="0" smtClean="0"/>
              <a:t>By- Chloe, Pooja</a:t>
            </a:r>
          </a:p>
          <a:p>
            <a:r>
              <a:rPr lang="en-US" sz="20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69021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Ledgers- inventory and COGS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119743" y="2212038"/>
            <a:ext cx="6486318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369728" y="2212038"/>
            <a:ext cx="13656" cy="2048183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256298" y="4929295"/>
            <a:ext cx="6349763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369729" y="4929295"/>
            <a:ext cx="13655" cy="1993565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140743" y="1842706"/>
            <a:ext cx="2485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Inventory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64059" y="4481989"/>
            <a:ext cx="1611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Cash 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078777" y="2324479"/>
            <a:ext cx="314074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Balance                         60,000                   </a:t>
            </a:r>
          </a:p>
          <a:p>
            <a:endParaRPr lang="en-US" dirty="0"/>
          </a:p>
          <a:p>
            <a:r>
              <a:rPr lang="en-US" dirty="0" smtClean="0"/>
              <a:t>Accounts payable         30,000 </a:t>
            </a:r>
          </a:p>
          <a:p>
            <a:endParaRPr lang="en-US" dirty="0"/>
          </a:p>
          <a:p>
            <a:r>
              <a:rPr lang="en-US" dirty="0" smtClean="0"/>
              <a:t>Cost of Sales                4,500</a:t>
            </a:r>
          </a:p>
          <a:p>
            <a:endParaRPr lang="en-US" dirty="0"/>
          </a:p>
          <a:p>
            <a:r>
              <a:rPr lang="en-US" dirty="0" smtClean="0"/>
              <a:t>                                      </a:t>
            </a:r>
            <a:r>
              <a:rPr lang="en-US" b="1" u="sng" dirty="0" smtClean="0"/>
              <a:t>94,500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4561" y="2269861"/>
            <a:ext cx="30315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Cost of Sales           33,000</a:t>
            </a:r>
          </a:p>
          <a:p>
            <a:endParaRPr lang="en-US" dirty="0"/>
          </a:p>
          <a:p>
            <a:r>
              <a:rPr lang="en-US" dirty="0" smtClean="0"/>
              <a:t>Cash/</a:t>
            </a:r>
            <a:r>
              <a:rPr lang="en-US" dirty="0" err="1" smtClean="0"/>
              <a:t>acnts</a:t>
            </a:r>
            <a:r>
              <a:rPr lang="en-US" dirty="0" smtClean="0"/>
              <a:t> payable  1,500</a:t>
            </a:r>
          </a:p>
          <a:p>
            <a:endParaRPr lang="en-US" dirty="0"/>
          </a:p>
          <a:p>
            <a:r>
              <a:rPr lang="en-US" dirty="0" smtClean="0"/>
              <a:t>Stock loss                   3,000</a:t>
            </a:r>
          </a:p>
          <a:p>
            <a:r>
              <a:rPr lang="en-US" dirty="0" smtClean="0"/>
              <a:t>Balance                      57,000</a:t>
            </a:r>
          </a:p>
          <a:p>
            <a:r>
              <a:rPr lang="en-US" dirty="0" smtClean="0"/>
              <a:t>                                   </a:t>
            </a:r>
            <a:r>
              <a:rPr lang="en-US" b="1" u="sng" dirty="0" smtClean="0"/>
              <a:t>94,500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9743" y="5065841"/>
            <a:ext cx="30997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Accounts Rec             45,000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                                   </a:t>
            </a:r>
            <a:r>
              <a:rPr lang="en-US" b="1" u="sng" dirty="0" smtClean="0"/>
              <a:t>45,000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4561" y="5065841"/>
            <a:ext cx="31953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Accounts Rec            24,600</a:t>
            </a:r>
          </a:p>
          <a:p>
            <a:endParaRPr lang="en-US" dirty="0"/>
          </a:p>
          <a:p>
            <a:r>
              <a:rPr lang="en-US" dirty="0" smtClean="0"/>
              <a:t>Balance                      20,400</a:t>
            </a:r>
          </a:p>
          <a:p>
            <a:endParaRPr lang="en-US" dirty="0"/>
          </a:p>
          <a:p>
            <a:r>
              <a:rPr lang="en-US" dirty="0" smtClean="0"/>
              <a:t>                                   </a:t>
            </a:r>
            <a:r>
              <a:rPr lang="en-US" b="1" u="sng" dirty="0" smtClean="0"/>
              <a:t>45,000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4034048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Week 5- Balance Day Adjustments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By- </a:t>
            </a:r>
            <a:r>
              <a:rPr lang="en-US" dirty="0" err="1" smtClean="0"/>
              <a:t>Shraddha</a:t>
            </a:r>
            <a:r>
              <a:rPr lang="en-US" dirty="0" smtClean="0"/>
              <a:t>, Chloe, Pooja</a:t>
            </a:r>
          </a:p>
          <a:p>
            <a:endParaRPr lang="en-US" dirty="0"/>
          </a:p>
          <a:p>
            <a:r>
              <a:rPr lang="en-US" sz="2000" b="1" dirty="0" smtClean="0"/>
              <a:t>12/04/2018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139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6904092"/>
              </p:ext>
            </p:extLst>
          </p:nvPr>
        </p:nvGraphicFramePr>
        <p:xfrm>
          <a:off x="0" y="26132"/>
          <a:ext cx="9258365" cy="6766559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168524"/>
                <a:gridCol w="5675527"/>
                <a:gridCol w="1072410"/>
                <a:gridCol w="1341904"/>
              </a:tblGrid>
              <a:tr h="352130">
                <a:tc>
                  <a:txBody>
                    <a:bodyPr/>
                    <a:lstStyle/>
                    <a:p>
                      <a:r>
                        <a:rPr lang="en-US" dirty="0" smtClean="0"/>
                        <a:t>Date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Details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Debit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Credit </a:t>
                      </a:r>
                      <a:endParaRPr lang="en-US" dirty="0"/>
                    </a:p>
                  </a:txBody>
                  <a:tcPr/>
                </a:tc>
              </a:tr>
              <a:tr h="1408519">
                <a:tc>
                  <a:txBody>
                    <a:bodyPr/>
                    <a:lstStyle/>
                    <a:p>
                      <a:r>
                        <a:rPr lang="en-US" dirty="0" smtClean="0"/>
                        <a:t>30/06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Cash </a:t>
                      </a:r>
                    </a:p>
                    <a:p>
                      <a:r>
                        <a:rPr lang="en-US" dirty="0" smtClean="0"/>
                        <a:t>   Sales Revenue 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Cost of sales </a:t>
                      </a:r>
                    </a:p>
                    <a:p>
                      <a:r>
                        <a:rPr lang="en-US" dirty="0" smtClean="0"/>
                        <a:t>  Inventory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500</a:t>
                      </a:r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200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500</a:t>
                      </a:r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200</a:t>
                      </a:r>
                      <a:endParaRPr lang="en-US" dirty="0"/>
                    </a:p>
                  </a:txBody>
                  <a:tcPr/>
                </a:tc>
              </a:tr>
              <a:tr h="1672616">
                <a:tc>
                  <a:txBody>
                    <a:bodyPr/>
                    <a:lstStyle/>
                    <a:p>
                      <a:r>
                        <a:rPr lang="en-US" dirty="0" smtClean="0"/>
                        <a:t>30/06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Cash</a:t>
                      </a:r>
                    </a:p>
                    <a:p>
                      <a:r>
                        <a:rPr lang="en-US" dirty="0" smtClean="0"/>
                        <a:t>   Accounts</a:t>
                      </a:r>
                      <a:r>
                        <a:rPr lang="en-US" baseline="0" dirty="0" smtClean="0"/>
                        <a:t> Receivable 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   </a:t>
                      </a:r>
                    </a:p>
                    <a:p>
                      <a:r>
                        <a:rPr lang="en-US" dirty="0" smtClean="0"/>
                        <a:t>Accounts Receivable</a:t>
                      </a:r>
                      <a:r>
                        <a:rPr lang="en-US" baseline="0" dirty="0" smtClean="0"/>
                        <a:t> </a:t>
                      </a:r>
                    </a:p>
                    <a:p>
                      <a:r>
                        <a:rPr lang="en-US" baseline="0" dirty="0" smtClean="0"/>
                        <a:t>Allowance for doubtful debts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600</a:t>
                      </a:r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600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600</a:t>
                      </a:r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600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616227">
                <a:tc>
                  <a:txBody>
                    <a:bodyPr/>
                    <a:lstStyle/>
                    <a:p>
                      <a:r>
                        <a:rPr lang="en-US" dirty="0" smtClean="0"/>
                        <a:t>30/06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Doubtful</a:t>
                      </a:r>
                      <a:r>
                        <a:rPr lang="en-US" baseline="0" dirty="0" smtClean="0"/>
                        <a:t> debts </a:t>
                      </a:r>
                    </a:p>
                    <a:p>
                      <a:r>
                        <a:rPr lang="en-US" baseline="0" dirty="0" smtClean="0"/>
                        <a:t>   Allowance for doubtful debts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1300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1300</a:t>
                      </a:r>
                      <a:endParaRPr lang="en-US" dirty="0"/>
                    </a:p>
                  </a:txBody>
                  <a:tcPr/>
                </a:tc>
              </a:tr>
              <a:tr h="616227">
                <a:tc>
                  <a:txBody>
                    <a:bodyPr/>
                    <a:lstStyle/>
                    <a:p>
                      <a:r>
                        <a:rPr lang="en-US" dirty="0" smtClean="0"/>
                        <a:t>30/06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Stock</a:t>
                      </a:r>
                      <a:r>
                        <a:rPr lang="en-US" baseline="0" dirty="0" smtClean="0"/>
                        <a:t> Loss </a:t>
                      </a:r>
                    </a:p>
                    <a:p>
                      <a:r>
                        <a:rPr lang="en-US" baseline="0" dirty="0" smtClean="0"/>
                        <a:t>   Inventory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1030</a:t>
                      </a:r>
                      <a:endParaRPr lang="en-US" dirty="0"/>
                    </a:p>
                  </a:txBody>
                  <a:tcPr/>
                </a:tc>
              </a:tr>
              <a:tr h="616227">
                <a:tc>
                  <a:txBody>
                    <a:bodyPr/>
                    <a:lstStyle/>
                    <a:p>
                      <a:r>
                        <a:rPr lang="en-US" dirty="0" smtClean="0"/>
                        <a:t>30/06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Insurance expense</a:t>
                      </a:r>
                      <a:r>
                        <a:rPr lang="en-US" baseline="0" dirty="0" smtClean="0"/>
                        <a:t> </a:t>
                      </a:r>
                    </a:p>
                    <a:p>
                      <a:r>
                        <a:rPr lang="en-US" baseline="0" dirty="0" smtClean="0"/>
                        <a:t>  Prepaid Insurance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500</a:t>
                      </a:r>
                      <a:endParaRPr lang="en-US" dirty="0"/>
                    </a:p>
                  </a:txBody>
                  <a:tcPr/>
                </a:tc>
              </a:tr>
              <a:tr h="616227">
                <a:tc>
                  <a:txBody>
                    <a:bodyPr/>
                    <a:lstStyle/>
                    <a:p>
                      <a:r>
                        <a:rPr lang="en-US" dirty="0" smtClean="0"/>
                        <a:t>30/06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Interest</a:t>
                      </a:r>
                      <a:r>
                        <a:rPr lang="en-US" baseline="0" dirty="0" smtClean="0"/>
                        <a:t> expense </a:t>
                      </a:r>
                    </a:p>
                    <a:p>
                      <a:r>
                        <a:rPr lang="en-US" baseline="0" dirty="0" smtClean="0"/>
                        <a:t>  Interest payable or Accrued Interest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600</a:t>
                      </a:r>
                      <a:endParaRPr lang="en-US" dirty="0"/>
                    </a:p>
                  </a:txBody>
                  <a:tcPr/>
                </a:tc>
              </a:tr>
              <a:tr h="616227">
                <a:tc>
                  <a:txBody>
                    <a:bodyPr/>
                    <a:lstStyle/>
                    <a:p>
                      <a:r>
                        <a:rPr lang="en-US" dirty="0" smtClean="0"/>
                        <a:t>30/06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Depreciation expense </a:t>
                      </a:r>
                    </a:p>
                    <a:p>
                      <a:r>
                        <a:rPr lang="en-US" dirty="0" smtClean="0"/>
                        <a:t>  Acc. Depreciation</a:t>
                      </a:r>
                      <a:r>
                        <a:rPr lang="en-US" baseline="0" dirty="0" smtClean="0"/>
                        <a:t> expense- motor vehicle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2688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2688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873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Genesis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enesis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Genesis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Genesis.thmx</Template>
  <TotalTime>389</TotalTime>
  <Words>690</Words>
  <Application>Microsoft Macintosh PowerPoint</Application>
  <PresentationFormat>On-screen Show (4:3)</PresentationFormat>
  <Paragraphs>272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Genesis</vt:lpstr>
      <vt:lpstr>Tutorial Questions </vt:lpstr>
      <vt:lpstr>Week 1- Conceptual Framework </vt:lpstr>
      <vt:lpstr>Question</vt:lpstr>
      <vt:lpstr>Definition and recognition criteria- Liability   </vt:lpstr>
      <vt:lpstr>Hence it meets the definition and recognition criteria of a liability- prior to the employees taking the sick leave. </vt:lpstr>
      <vt:lpstr>Definition and recognition criteria- expense  </vt:lpstr>
      <vt:lpstr>Hence it meets the definition and recognition criteria of an expense- once the employees take their sick leave. </vt:lpstr>
      <vt:lpstr>Week 2- Financial Statements  Chapter 2 PSB 2.7</vt:lpstr>
      <vt:lpstr>Effect </vt:lpstr>
      <vt:lpstr>Week 3- The Recording Process </vt:lpstr>
      <vt:lpstr>General journal</vt:lpstr>
      <vt:lpstr>Cash at Bank Ledger</vt:lpstr>
      <vt:lpstr>Week 4- Inventory Periodic and Perpetual </vt:lpstr>
      <vt:lpstr>Ledgers- inventory and COGS</vt:lpstr>
      <vt:lpstr>Week 5- Balance Day Adjustments 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pskum</dc:creator>
  <cp:lastModifiedBy>pskum</cp:lastModifiedBy>
  <cp:revision>20</cp:revision>
  <dcterms:created xsi:type="dcterms:W3CDTF">2018-03-07T22:58:12Z</dcterms:created>
  <dcterms:modified xsi:type="dcterms:W3CDTF">2018-04-12T01:20:59Z</dcterms:modified>
</cp:coreProperties>
</file>