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297" r:id="rId2"/>
    <p:sldId id="263" r:id="rId3"/>
    <p:sldId id="299" r:id="rId4"/>
    <p:sldId id="256" r:id="rId5"/>
    <p:sldId id="257" r:id="rId6"/>
    <p:sldId id="264" r:id="rId7"/>
    <p:sldId id="292" r:id="rId8"/>
    <p:sldId id="265" r:id="rId9"/>
    <p:sldId id="266" r:id="rId10"/>
    <p:sldId id="303" r:id="rId11"/>
    <p:sldId id="304" r:id="rId12"/>
    <p:sldId id="258" r:id="rId13"/>
    <p:sldId id="283" r:id="rId14"/>
    <p:sldId id="284" r:id="rId15"/>
    <p:sldId id="285" r:id="rId16"/>
    <p:sldId id="287" r:id="rId17"/>
    <p:sldId id="286" r:id="rId18"/>
    <p:sldId id="302" r:id="rId19"/>
    <p:sldId id="289" r:id="rId20"/>
    <p:sldId id="295" r:id="rId21"/>
    <p:sldId id="288" r:id="rId22"/>
    <p:sldId id="296" r:id="rId23"/>
    <p:sldId id="290" r:id="rId24"/>
    <p:sldId id="291" r:id="rId25"/>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CC"/>
    <a:srgbClr val="FF0000"/>
    <a:srgbClr val="FF0066"/>
    <a:srgbClr val="009999"/>
    <a:srgbClr val="5DD8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45170" autoAdjust="0"/>
  </p:normalViewPr>
  <p:slideViewPr>
    <p:cSldViewPr>
      <p:cViewPr varScale="1">
        <p:scale>
          <a:sx n="47" d="100"/>
          <a:sy n="47" d="100"/>
        </p:scale>
        <p:origin x="1840" y="40"/>
      </p:cViewPr>
      <p:guideLst>
        <p:guide orient="horz" pos="1620"/>
        <p:guide pos="2880"/>
      </p:guideLst>
    </p:cSldViewPr>
  </p:slideViewPr>
  <p:notesTextViewPr>
    <p:cViewPr>
      <p:scale>
        <a:sx n="1" d="1"/>
        <a:sy n="1" d="1"/>
      </p:scale>
      <p:origin x="0" y="0"/>
    </p:cViewPr>
  </p:notesTextViewPr>
  <p:notesViewPr>
    <p:cSldViewPr>
      <p:cViewPr varScale="1">
        <p:scale>
          <a:sx n="52" d="100"/>
          <a:sy n="52" d="100"/>
        </p:scale>
        <p:origin x="-2716" y="-6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B8FE28F-AB3C-47C1-928C-5FD13ADFEC0E}" type="datetimeFigureOut">
              <a:rPr lang="en-AU" smtClean="0"/>
              <a:t>18/10/2019</a:t>
            </a:fld>
            <a:endParaRPr lang="en-AU"/>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AA78EBF-D2EC-433A-BA71-69D936818559}" type="slidenum">
              <a:rPr lang="en-AU" smtClean="0"/>
              <a:t>‹#›</a:t>
            </a:fld>
            <a:endParaRPr lang="en-AU"/>
          </a:p>
        </p:txBody>
      </p:sp>
    </p:spTree>
    <p:extLst>
      <p:ext uri="{BB962C8B-B14F-4D97-AF65-F5344CB8AC3E}">
        <p14:creationId xmlns:p14="http://schemas.microsoft.com/office/powerpoint/2010/main" val="14861168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2923671-26DF-44E6-9A6F-F38A06414F5A}" type="datetimeFigureOut">
              <a:rPr lang="en-AU" smtClean="0"/>
              <a:t>18/10/2019</a:t>
            </a:fld>
            <a:endParaRPr lang="en-AU"/>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577A37-43C9-4AE0-92B9-7AC3D9CA05A3}" type="slidenum">
              <a:rPr lang="en-AU" smtClean="0"/>
              <a:t>‹#›</a:t>
            </a:fld>
            <a:endParaRPr lang="en-AU"/>
          </a:p>
        </p:txBody>
      </p:sp>
    </p:spTree>
    <p:extLst>
      <p:ext uri="{BB962C8B-B14F-4D97-AF65-F5344CB8AC3E}">
        <p14:creationId xmlns:p14="http://schemas.microsoft.com/office/powerpoint/2010/main" val="4010553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83577A37-43C9-4AE0-92B9-7AC3D9CA05A3}" type="slidenum">
              <a:rPr lang="en-AU" smtClean="0"/>
              <a:t>1</a:t>
            </a:fld>
            <a:endParaRPr lang="en-AU"/>
          </a:p>
        </p:txBody>
      </p:sp>
    </p:spTree>
    <p:extLst>
      <p:ext uri="{BB962C8B-B14F-4D97-AF65-F5344CB8AC3E}">
        <p14:creationId xmlns:p14="http://schemas.microsoft.com/office/powerpoint/2010/main" val="4674618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PRE-EVENT ACTIVITY</a:t>
            </a:r>
          </a:p>
          <a:p>
            <a:r>
              <a:rPr lang="en-AU" sz="1200" kern="1200" dirty="0">
                <a:solidFill>
                  <a:schemeClr val="tx1"/>
                </a:solidFill>
                <a:effectLst/>
                <a:latin typeface="+mn-lt"/>
                <a:ea typeface="+mn-ea"/>
                <a:cs typeface="+mn-cs"/>
              </a:rPr>
              <a:t>Announcement:</a:t>
            </a:r>
            <a:r>
              <a:rPr lang="en-AU" sz="1200" kern="1200" baseline="0" dirty="0">
                <a:solidFill>
                  <a:schemeClr val="tx1"/>
                </a:solidFill>
                <a:effectLst/>
                <a:latin typeface="+mn-lt"/>
                <a:ea typeface="+mn-ea"/>
                <a:cs typeface="+mn-cs"/>
              </a:rPr>
              <a:t> S</a:t>
            </a:r>
            <a:r>
              <a:rPr lang="en-AU" sz="1200" kern="1200" dirty="0">
                <a:solidFill>
                  <a:schemeClr val="tx1"/>
                </a:solidFill>
                <a:effectLst/>
                <a:latin typeface="+mn-lt"/>
                <a:ea typeface="+mn-ea"/>
                <a:cs typeface="+mn-cs"/>
              </a:rPr>
              <a:t>tudents, before we start the ceremony</a:t>
            </a:r>
            <a:r>
              <a:rPr lang="en-AU" sz="1200" kern="1200" baseline="0" dirty="0">
                <a:solidFill>
                  <a:schemeClr val="tx1"/>
                </a:solidFill>
                <a:effectLst/>
                <a:latin typeface="+mn-lt"/>
                <a:ea typeface="+mn-ea"/>
                <a:cs typeface="+mn-cs"/>
              </a:rPr>
              <a:t>, </a:t>
            </a:r>
            <a:r>
              <a:rPr lang="en-AU" sz="1200" kern="1200" dirty="0">
                <a:solidFill>
                  <a:schemeClr val="tx1"/>
                </a:solidFill>
                <a:effectLst/>
                <a:latin typeface="+mn-lt"/>
                <a:ea typeface="+mn-ea"/>
                <a:cs typeface="+mn-cs"/>
              </a:rPr>
              <a:t>please write down as many different possible uses that you can imagine for a cardboard box. They can be as imaginative as you like. There are no right or wrong answers. How long can you make your list?!</a:t>
            </a:r>
          </a:p>
          <a:p>
            <a:endParaRPr lang="en-AU" dirty="0"/>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Note regarding pre-activity: some Instructors may like to consider turning this into a</a:t>
            </a:r>
            <a:r>
              <a:rPr lang="en-AU" sz="1200" kern="1200" baseline="0" dirty="0">
                <a:solidFill>
                  <a:schemeClr val="tx1"/>
                </a:solidFill>
                <a:effectLst/>
                <a:latin typeface="+mn-lt"/>
                <a:ea typeface="+mn-ea"/>
                <a:cs typeface="+mn-cs"/>
              </a:rPr>
              <a:t> more involved</a:t>
            </a:r>
            <a:r>
              <a:rPr lang="en-AU" sz="1200" kern="1200" dirty="0">
                <a:solidFill>
                  <a:schemeClr val="tx1"/>
                </a:solidFill>
                <a:effectLst/>
                <a:latin typeface="+mn-lt"/>
                <a:ea typeface="+mn-ea"/>
                <a:cs typeface="+mn-cs"/>
              </a:rPr>
              <a:t> activity. You could prepare some cardboard boxes on the table and ask student to create things with the resources provide on the table. Cardboard, glue, string etc. Then, later in the presentation you could ask individual students to tell you what they have created.</a:t>
            </a:r>
          </a:p>
          <a:p>
            <a:endParaRPr lang="en-AU" dirty="0"/>
          </a:p>
        </p:txBody>
      </p:sp>
      <p:sp>
        <p:nvSpPr>
          <p:cNvPr id="4" name="Slide Number Placeholder 3"/>
          <p:cNvSpPr>
            <a:spLocks noGrp="1"/>
          </p:cNvSpPr>
          <p:nvPr>
            <p:ph type="sldNum" sz="quarter" idx="10"/>
          </p:nvPr>
        </p:nvSpPr>
        <p:spPr/>
        <p:txBody>
          <a:bodyPr/>
          <a:lstStyle/>
          <a:p>
            <a:fld id="{83577A37-43C9-4AE0-92B9-7AC3D9CA05A3}" type="slidenum">
              <a:rPr lang="en-AU" smtClean="0"/>
              <a:t>2</a:t>
            </a:fld>
            <a:endParaRPr lang="en-AU"/>
          </a:p>
        </p:txBody>
      </p:sp>
    </p:spTree>
    <p:extLst>
      <p:ext uri="{BB962C8B-B14F-4D97-AF65-F5344CB8AC3E}">
        <p14:creationId xmlns:p14="http://schemas.microsoft.com/office/powerpoint/2010/main" val="3657498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b="1" kern="1200" dirty="0">
                <a:solidFill>
                  <a:schemeClr val="tx1"/>
                </a:solidFill>
                <a:effectLst/>
                <a:latin typeface="+mn-lt"/>
                <a:ea typeface="+mn-ea"/>
                <a:cs typeface="+mn-cs"/>
              </a:rPr>
              <a:t>VIDEO</a:t>
            </a:r>
          </a:p>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[If you would like to make use of the short video available on the Instructors’ Portal, this can</a:t>
            </a:r>
            <a:r>
              <a:rPr lang="en-AU" sz="1200" kern="1200" baseline="0" dirty="0">
                <a:solidFill>
                  <a:schemeClr val="tx1"/>
                </a:solidFill>
                <a:effectLst/>
                <a:latin typeface="+mn-lt"/>
                <a:ea typeface="+mn-ea"/>
                <a:cs typeface="+mn-cs"/>
              </a:rPr>
              <a:t> be played prior to the ceremony commencing. If you are not playing the video, please ignore this slide.] </a:t>
            </a:r>
          </a:p>
          <a:p>
            <a:pPr marL="0" marR="0" indent="0" algn="l" defTabSz="914400" rtl="0" eaLnBrk="1" fontAlgn="auto" latinLnBrk="0" hangingPunct="1">
              <a:lnSpc>
                <a:spcPct val="100000"/>
              </a:lnSpc>
              <a:spcBef>
                <a:spcPts val="0"/>
              </a:spcBef>
              <a:spcAft>
                <a:spcPts val="0"/>
              </a:spcAft>
              <a:buClrTx/>
              <a:buSzTx/>
              <a:buFontTx/>
              <a:buNone/>
              <a:tabLst/>
              <a:defRPr/>
            </a:pPr>
            <a:endParaRPr lang="en-AU"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Good morning/afternoon. We will soon commence our ceremony. Before we commence we have a short video to play, with comments from students about their learning at Kumon.</a:t>
            </a:r>
            <a:r>
              <a:rPr lang="en-AU" sz="1200" kern="1200" baseline="0" dirty="0">
                <a:solidFill>
                  <a:schemeClr val="tx1"/>
                </a:solidFill>
                <a:effectLst/>
                <a:latin typeface="+mn-lt"/>
                <a:ea typeface="+mn-ea"/>
                <a:cs typeface="+mn-cs"/>
              </a:rPr>
              <a:t> </a:t>
            </a:r>
            <a:endParaRPr lang="en-AU" sz="1200" kern="1200" dirty="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83577A37-43C9-4AE0-92B9-7AC3D9CA05A3}" type="slidenum">
              <a:rPr lang="en-AU" smtClean="0"/>
              <a:t>3</a:t>
            </a:fld>
            <a:endParaRPr lang="en-AU"/>
          </a:p>
        </p:txBody>
      </p:sp>
    </p:spTree>
    <p:extLst>
      <p:ext uri="{BB962C8B-B14F-4D97-AF65-F5344CB8AC3E}">
        <p14:creationId xmlns:p14="http://schemas.microsoft.com/office/powerpoint/2010/main" val="467461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Welcome ladies and gentlemen, boys and girls, parents and students, to the Kumon _______ Education Centre Awards Ceremony. </a:t>
            </a:r>
          </a:p>
          <a:p>
            <a:endParaRPr lang="en-AU" dirty="0"/>
          </a:p>
        </p:txBody>
      </p:sp>
      <p:sp>
        <p:nvSpPr>
          <p:cNvPr id="4" name="Slide Number Placeholder 3"/>
          <p:cNvSpPr>
            <a:spLocks noGrp="1"/>
          </p:cNvSpPr>
          <p:nvPr>
            <p:ph type="sldNum" sz="quarter" idx="10"/>
          </p:nvPr>
        </p:nvSpPr>
        <p:spPr/>
        <p:txBody>
          <a:bodyPr/>
          <a:lstStyle/>
          <a:p>
            <a:fld id="{83577A37-43C9-4AE0-92B9-7AC3D9CA05A3}" type="slidenum">
              <a:rPr lang="en-AU" smtClean="0"/>
              <a:t>4</a:t>
            </a:fld>
            <a:endParaRPr lang="en-AU"/>
          </a:p>
        </p:txBody>
      </p:sp>
    </p:spTree>
    <p:extLst>
      <p:ext uri="{BB962C8B-B14F-4D97-AF65-F5344CB8AC3E}">
        <p14:creationId xmlns:p14="http://schemas.microsoft.com/office/powerpoint/2010/main" val="4674618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dirty="0"/>
              <a:t>I would like to say a special thank you to all families for</a:t>
            </a:r>
            <a:r>
              <a:rPr lang="en-US" baseline="0" dirty="0"/>
              <a:t> taking the time to attend our ceremony today.</a:t>
            </a:r>
          </a:p>
          <a:p>
            <a:pPr>
              <a:spcBef>
                <a:spcPct val="0"/>
              </a:spcBef>
            </a:pPr>
            <a:endParaRPr lang="en-US" baseline="0" dirty="0"/>
          </a:p>
          <a:p>
            <a:pPr marL="0" marR="0" indent="0" algn="l" defTabSz="914400" rtl="0" eaLnBrk="1" fontAlgn="auto" latinLnBrk="0" hangingPunct="1">
              <a:lnSpc>
                <a:spcPct val="100000"/>
              </a:lnSpc>
              <a:spcBef>
                <a:spcPct val="0"/>
              </a:spcBef>
              <a:spcAft>
                <a:spcPts val="0"/>
              </a:spcAft>
              <a:buClrTx/>
              <a:buSzTx/>
              <a:buFontTx/>
              <a:buNone/>
              <a:tabLst/>
              <a:defRPr/>
            </a:pPr>
            <a:r>
              <a:rPr lang="en-AU" sz="1200" kern="1200" dirty="0">
                <a:solidFill>
                  <a:schemeClr val="tx1"/>
                </a:solidFill>
                <a:effectLst/>
                <a:latin typeface="+mn-lt"/>
                <a:ea typeface="+mn-ea"/>
                <a:cs typeface="+mn-cs"/>
              </a:rPr>
              <a:t>2018 has been a great year of learning at the Kumon _________ Education Centre. Today, we are proud to recognise the progress that all students have made this year. </a:t>
            </a:r>
          </a:p>
          <a:p>
            <a:pPr>
              <a:spcBef>
                <a:spcPct val="0"/>
              </a:spcBef>
            </a:pPr>
            <a:endParaRPr lang="en-US" baseline="0" dirty="0"/>
          </a:p>
          <a:p>
            <a:endParaRPr lang="en-AU" dirty="0"/>
          </a:p>
        </p:txBody>
      </p:sp>
      <p:sp>
        <p:nvSpPr>
          <p:cNvPr id="4" name="Slide Number Placeholder 3"/>
          <p:cNvSpPr>
            <a:spLocks noGrp="1"/>
          </p:cNvSpPr>
          <p:nvPr>
            <p:ph type="sldNum" sz="quarter" idx="10"/>
          </p:nvPr>
        </p:nvSpPr>
        <p:spPr/>
        <p:txBody>
          <a:bodyPr/>
          <a:lstStyle/>
          <a:p>
            <a:fld id="{83577A37-43C9-4AE0-92B9-7AC3D9CA05A3}" type="slidenum">
              <a:rPr lang="en-AU" smtClean="0"/>
              <a:t>5</a:t>
            </a:fld>
            <a:endParaRPr lang="en-AU"/>
          </a:p>
        </p:txBody>
      </p:sp>
    </p:spTree>
    <p:extLst>
      <p:ext uri="{BB962C8B-B14F-4D97-AF65-F5344CB8AC3E}">
        <p14:creationId xmlns:p14="http://schemas.microsoft.com/office/powerpoint/2010/main" val="27518284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Students, as well as celebrating the progress you have made, today is also about recognizing the effort and perseverance you have put in to your Kumon this year. </a:t>
            </a:r>
            <a:r>
              <a:rPr lang="en-AU" sz="1200" kern="1200" dirty="0">
                <a:solidFill>
                  <a:schemeClr val="tx1"/>
                </a:solidFill>
                <a:effectLst/>
                <a:latin typeface="+mn-lt"/>
                <a:ea typeface="+mn-ea"/>
                <a:cs typeface="+mn-cs"/>
              </a:rPr>
              <a:t>I’m sure you would agree, that Kumon is about more than maths and English</a:t>
            </a:r>
            <a:r>
              <a:rPr lang="en-AU" sz="1200" kern="1200" baseline="0" dirty="0">
                <a:solidFill>
                  <a:schemeClr val="tx1"/>
                </a:solidFill>
                <a:effectLst/>
                <a:latin typeface="+mn-lt"/>
                <a:ea typeface="+mn-ea"/>
                <a:cs typeface="+mn-cs"/>
              </a:rPr>
              <a:t> …</a:t>
            </a:r>
            <a:endParaRPr lang="en-AU" dirty="0"/>
          </a:p>
        </p:txBody>
      </p:sp>
      <p:sp>
        <p:nvSpPr>
          <p:cNvPr id="4" name="Slide Number Placeholder 3"/>
          <p:cNvSpPr>
            <a:spLocks noGrp="1"/>
          </p:cNvSpPr>
          <p:nvPr>
            <p:ph type="sldNum" sz="quarter" idx="10"/>
          </p:nvPr>
        </p:nvSpPr>
        <p:spPr/>
        <p:txBody>
          <a:bodyPr/>
          <a:lstStyle/>
          <a:p>
            <a:fld id="{83577A37-43C9-4AE0-92B9-7AC3D9CA05A3}" type="slidenum">
              <a:rPr lang="en-AU" smtClean="0"/>
              <a:t>6</a:t>
            </a:fld>
            <a:endParaRPr lang="en-AU"/>
          </a:p>
        </p:txBody>
      </p:sp>
    </p:spTree>
    <p:extLst>
      <p:ext uri="{BB962C8B-B14F-4D97-AF65-F5344CB8AC3E}">
        <p14:creationId xmlns:p14="http://schemas.microsoft.com/office/powerpoint/2010/main" val="28862339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It’s also about learning how to face challenges, and discovering how good it feels when you put in the effort to overcome them. It gets students ready for the future challenges to come, whether they be in Kumon or not. </a:t>
            </a:r>
          </a:p>
          <a:p>
            <a:endParaRPr lang="en-AU" dirty="0"/>
          </a:p>
        </p:txBody>
      </p:sp>
      <p:sp>
        <p:nvSpPr>
          <p:cNvPr id="4" name="Slide Number Placeholder 3"/>
          <p:cNvSpPr>
            <a:spLocks noGrp="1"/>
          </p:cNvSpPr>
          <p:nvPr>
            <p:ph type="sldNum" sz="quarter" idx="10"/>
          </p:nvPr>
        </p:nvSpPr>
        <p:spPr/>
        <p:txBody>
          <a:bodyPr/>
          <a:lstStyle/>
          <a:p>
            <a:fld id="{83577A37-43C9-4AE0-92B9-7AC3D9CA05A3}" type="slidenum">
              <a:rPr lang="en-AU" smtClean="0"/>
              <a:t>7</a:t>
            </a:fld>
            <a:endParaRPr lang="en-AU"/>
          </a:p>
        </p:txBody>
      </p:sp>
    </p:spTree>
    <p:extLst>
      <p:ext uri="{BB962C8B-B14F-4D97-AF65-F5344CB8AC3E}">
        <p14:creationId xmlns:p14="http://schemas.microsoft.com/office/powerpoint/2010/main" val="8624323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u="sng" kern="1200" dirty="0">
                <a:solidFill>
                  <a:schemeClr val="tx1"/>
                </a:solidFill>
                <a:effectLst/>
                <a:latin typeface="+mn-lt"/>
                <a:ea typeface="+mn-ea"/>
                <a:cs typeface="+mn-cs"/>
              </a:rPr>
              <a:t>5.1 Training Your Brain</a:t>
            </a:r>
            <a:endParaRPr lang="en-AU"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Today, I’d also like to ask you to think about how you can use the skills you have gained in Kumon to train your brain even further! </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Now, has anyone heard of the term ‘brain plasticity’? (As for a show of hands). Also known as ‘neuroplasticity’, this is a term that refers to the brain's ability to change and adapt as a result of experience.</a:t>
            </a:r>
          </a:p>
          <a:p>
            <a:r>
              <a:rPr lang="en-AU"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83577A37-43C9-4AE0-92B9-7AC3D9CA05A3}" type="slidenum">
              <a:rPr lang="en-AU" smtClean="0"/>
              <a:t>8</a:t>
            </a:fld>
            <a:endParaRPr lang="en-AU"/>
          </a:p>
        </p:txBody>
      </p:sp>
    </p:spTree>
    <p:extLst>
      <p:ext uri="{BB962C8B-B14F-4D97-AF65-F5344CB8AC3E}">
        <p14:creationId xmlns:p14="http://schemas.microsoft.com/office/powerpoint/2010/main" val="12871432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Up until the 1960s, researchers believed that changes in the brain could only take place during in babies and in childhood. Modern research has shown that the brain continues to create new neural connections and pathways, even in adults. </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So, how can we ensure that our brains continue to learn and grow?</a:t>
            </a:r>
          </a:p>
          <a:p>
            <a:endParaRPr lang="en-AU" dirty="0"/>
          </a:p>
          <a:p>
            <a:endParaRPr lang="en-AU" dirty="0"/>
          </a:p>
        </p:txBody>
      </p:sp>
      <p:sp>
        <p:nvSpPr>
          <p:cNvPr id="4" name="Slide Number Placeholder 3"/>
          <p:cNvSpPr>
            <a:spLocks noGrp="1"/>
          </p:cNvSpPr>
          <p:nvPr>
            <p:ph type="sldNum" sz="quarter" idx="10"/>
          </p:nvPr>
        </p:nvSpPr>
        <p:spPr/>
        <p:txBody>
          <a:bodyPr/>
          <a:lstStyle/>
          <a:p>
            <a:fld id="{83577A37-43C9-4AE0-92B9-7AC3D9CA05A3}" type="slidenum">
              <a:rPr lang="en-AU" smtClean="0"/>
              <a:t>9</a:t>
            </a:fld>
            <a:endParaRPr lang="en-AU"/>
          </a:p>
        </p:txBody>
      </p:sp>
    </p:spTree>
    <p:extLst>
      <p:ext uri="{BB962C8B-B14F-4D97-AF65-F5344CB8AC3E}">
        <p14:creationId xmlns:p14="http://schemas.microsoft.com/office/powerpoint/2010/main" val="24750646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AU" dirty="0"/>
              <a:t>Let’s start by handing out the awards for Kumon International Standard.</a:t>
            </a:r>
          </a:p>
          <a:p>
            <a:pPr>
              <a:spcBef>
                <a:spcPct val="0"/>
              </a:spcBef>
            </a:pPr>
            <a:endParaRPr lang="en-AU" dirty="0"/>
          </a:p>
          <a:p>
            <a:pPr defTabSz="946404">
              <a:spcBef>
                <a:spcPct val="0"/>
              </a:spcBef>
              <a:defRPr/>
            </a:pPr>
            <a:r>
              <a:rPr lang="en-AU" dirty="0"/>
              <a:t>Kumon International Standard (or KIS), is an internal international benchmark set by Kumon. It is approximate to school grade level. </a:t>
            </a:r>
          </a:p>
          <a:p>
            <a:pPr defTabSz="946404">
              <a:spcBef>
                <a:spcPct val="0"/>
              </a:spcBef>
              <a:defRPr/>
            </a:pPr>
            <a:endParaRPr lang="en-AU" dirty="0"/>
          </a:p>
          <a:p>
            <a:pPr defTabSz="946404">
              <a:spcBef>
                <a:spcPct val="0"/>
              </a:spcBef>
              <a:defRPr/>
            </a:pPr>
            <a:r>
              <a:rPr lang="en-AU" dirty="0"/>
              <a:t>The KIS award recipients are:</a:t>
            </a:r>
          </a:p>
          <a:p>
            <a:endParaRPr lang="en-AU" dirty="0"/>
          </a:p>
        </p:txBody>
      </p:sp>
      <p:sp>
        <p:nvSpPr>
          <p:cNvPr id="4" name="Slide Number Placeholder 3"/>
          <p:cNvSpPr>
            <a:spLocks noGrp="1"/>
          </p:cNvSpPr>
          <p:nvPr>
            <p:ph type="sldNum" sz="quarter" idx="10"/>
          </p:nvPr>
        </p:nvSpPr>
        <p:spPr/>
        <p:txBody>
          <a:bodyPr/>
          <a:lstStyle/>
          <a:p>
            <a:fld id="{83577A37-43C9-4AE0-92B9-7AC3D9CA05A3}" type="slidenum">
              <a:rPr lang="en-AU" smtClean="0"/>
              <a:t>12</a:t>
            </a:fld>
            <a:endParaRPr lang="en-AU"/>
          </a:p>
        </p:txBody>
      </p:sp>
    </p:spTree>
    <p:extLst>
      <p:ext uri="{BB962C8B-B14F-4D97-AF65-F5344CB8AC3E}">
        <p14:creationId xmlns:p14="http://schemas.microsoft.com/office/powerpoint/2010/main" val="923662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AU" dirty="0"/>
              <a:t>We will now present the awards for students receiving an award for reaching the Advanced Student Honour Roll, or ASHR. </a:t>
            </a:r>
          </a:p>
          <a:p>
            <a:pPr>
              <a:spcBef>
                <a:spcPct val="0"/>
              </a:spcBef>
            </a:pPr>
            <a:endParaRPr lang="en-US" dirty="0"/>
          </a:p>
          <a:p>
            <a:pPr defTabSz="946404">
              <a:defRPr/>
            </a:pPr>
            <a:r>
              <a:rPr lang="en-AU" dirty="0"/>
              <a:t>Students achieve ASHR when they reach a level at least six months ahead of Kumon International Standard.</a:t>
            </a:r>
          </a:p>
          <a:p>
            <a:pPr defTabSz="946404">
              <a:defRPr/>
            </a:pPr>
            <a:endParaRPr lang="en-AU" dirty="0"/>
          </a:p>
          <a:p>
            <a:pPr defTabSz="946404">
              <a:defRPr/>
            </a:pPr>
            <a:r>
              <a:rPr lang="en-AU" dirty="0"/>
              <a:t>The ASHR award recipients are:</a:t>
            </a:r>
          </a:p>
          <a:p>
            <a:endParaRPr lang="en-AU" dirty="0"/>
          </a:p>
        </p:txBody>
      </p:sp>
      <p:sp>
        <p:nvSpPr>
          <p:cNvPr id="4" name="Slide Number Placeholder 3"/>
          <p:cNvSpPr>
            <a:spLocks noGrp="1"/>
          </p:cNvSpPr>
          <p:nvPr>
            <p:ph type="sldNum" sz="quarter" idx="10"/>
          </p:nvPr>
        </p:nvSpPr>
        <p:spPr/>
        <p:txBody>
          <a:bodyPr/>
          <a:lstStyle/>
          <a:p>
            <a:fld id="{83577A37-43C9-4AE0-92B9-7AC3D9CA05A3}" type="slidenum">
              <a:rPr lang="en-AU" smtClean="0"/>
              <a:t>13</a:t>
            </a:fld>
            <a:endParaRPr lang="en-AU"/>
          </a:p>
        </p:txBody>
      </p:sp>
    </p:spTree>
    <p:extLst>
      <p:ext uri="{BB962C8B-B14F-4D97-AF65-F5344CB8AC3E}">
        <p14:creationId xmlns:p14="http://schemas.microsoft.com/office/powerpoint/2010/main" val="7705016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AU" dirty="0"/>
              <a:t>I’m proud to now present the awards for the students receiving an award for ASHR 2 Years Ahead. </a:t>
            </a:r>
          </a:p>
          <a:p>
            <a:pPr>
              <a:spcBef>
                <a:spcPct val="0"/>
              </a:spcBef>
            </a:pPr>
            <a:endParaRPr lang="en-AU" dirty="0"/>
          </a:p>
          <a:p>
            <a:pPr defTabSz="946404">
              <a:spcBef>
                <a:spcPct val="0"/>
              </a:spcBef>
              <a:defRPr/>
            </a:pPr>
            <a:r>
              <a:rPr lang="en-AU" dirty="0"/>
              <a:t>Students achieve 2 Years Ahead when they reach a level in the worksheets at least two years ahead of Kumon International Standard.</a:t>
            </a:r>
          </a:p>
          <a:p>
            <a:pPr>
              <a:spcBef>
                <a:spcPct val="0"/>
              </a:spcBef>
            </a:pPr>
            <a:endParaRPr lang="en-AU" dirty="0"/>
          </a:p>
          <a:p>
            <a:pPr defTabSz="946404">
              <a:spcBef>
                <a:spcPct val="0"/>
              </a:spcBef>
              <a:defRPr/>
            </a:pPr>
            <a:r>
              <a:rPr lang="en-AU" dirty="0"/>
              <a:t>The award recipients are:</a:t>
            </a:r>
          </a:p>
        </p:txBody>
      </p:sp>
      <p:sp>
        <p:nvSpPr>
          <p:cNvPr id="4" name="Slide Number Placeholder 3"/>
          <p:cNvSpPr>
            <a:spLocks noGrp="1"/>
          </p:cNvSpPr>
          <p:nvPr>
            <p:ph type="sldNum" sz="quarter" idx="10"/>
          </p:nvPr>
        </p:nvSpPr>
        <p:spPr/>
        <p:txBody>
          <a:bodyPr/>
          <a:lstStyle/>
          <a:p>
            <a:fld id="{83577A37-43C9-4AE0-92B9-7AC3D9CA05A3}" type="slidenum">
              <a:rPr lang="en-AU" smtClean="0"/>
              <a:t>14</a:t>
            </a:fld>
            <a:endParaRPr lang="en-AU"/>
          </a:p>
        </p:txBody>
      </p:sp>
    </p:spTree>
    <p:extLst>
      <p:ext uri="{BB962C8B-B14F-4D97-AF65-F5344CB8AC3E}">
        <p14:creationId xmlns:p14="http://schemas.microsoft.com/office/powerpoint/2010/main" val="41667616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6404">
              <a:defRPr/>
            </a:pPr>
            <a:r>
              <a:rPr lang="en-AU" dirty="0"/>
              <a:t>I’m proud to now present the awards for the students receiving an award for ASHR 3 Years Ahead. </a:t>
            </a:r>
          </a:p>
          <a:p>
            <a:endParaRPr lang="en-AU" dirty="0"/>
          </a:p>
          <a:p>
            <a:pPr defTabSz="946404">
              <a:defRPr/>
            </a:pPr>
            <a:r>
              <a:rPr lang="en-AU" dirty="0"/>
              <a:t>Students achieve 3 Years Ahead when they reach a level in the worksheets that is at least three years ahead of Kumon International Standard.</a:t>
            </a:r>
          </a:p>
          <a:p>
            <a:endParaRPr lang="en-AU" dirty="0"/>
          </a:p>
          <a:p>
            <a:pPr defTabSz="946404">
              <a:defRPr/>
            </a:pPr>
            <a:r>
              <a:rPr lang="en-AU" dirty="0"/>
              <a:t>The award recipients are:</a:t>
            </a:r>
          </a:p>
          <a:p>
            <a:endParaRPr lang="en-AU" dirty="0"/>
          </a:p>
        </p:txBody>
      </p:sp>
      <p:sp>
        <p:nvSpPr>
          <p:cNvPr id="4" name="Slide Number Placeholder 3"/>
          <p:cNvSpPr>
            <a:spLocks noGrp="1"/>
          </p:cNvSpPr>
          <p:nvPr>
            <p:ph type="sldNum" sz="quarter" idx="10"/>
          </p:nvPr>
        </p:nvSpPr>
        <p:spPr/>
        <p:txBody>
          <a:bodyPr/>
          <a:lstStyle/>
          <a:p>
            <a:fld id="{83577A37-43C9-4AE0-92B9-7AC3D9CA05A3}" type="slidenum">
              <a:rPr lang="en-AU" smtClean="0"/>
              <a:t>15</a:t>
            </a:fld>
            <a:endParaRPr lang="en-AU"/>
          </a:p>
        </p:txBody>
      </p:sp>
    </p:spTree>
    <p:extLst>
      <p:ext uri="{BB962C8B-B14F-4D97-AF65-F5344CB8AC3E}">
        <p14:creationId xmlns:p14="http://schemas.microsoft.com/office/powerpoint/2010/main" val="26042356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6404">
              <a:defRPr/>
            </a:pPr>
            <a:r>
              <a:rPr lang="en-AU" dirty="0"/>
              <a:t>I’m proud to now present the awards for the students receiving an award for Completion of a</a:t>
            </a:r>
            <a:r>
              <a:rPr lang="en-AU" baseline="0" dirty="0"/>
              <a:t> Kumon Programme</a:t>
            </a:r>
            <a:r>
              <a:rPr lang="en-AU" dirty="0"/>
              <a:t>. </a:t>
            </a:r>
          </a:p>
          <a:p>
            <a:endParaRPr lang="en-AU" dirty="0"/>
          </a:p>
          <a:p>
            <a:pPr defTabSz="946404">
              <a:defRPr/>
            </a:pPr>
            <a:r>
              <a:rPr lang="en-AU" dirty="0"/>
              <a:t>Kumon recognises students who complete a whole Kumon programme, up to the end of Level O in Mathematics, and Level L in English.</a:t>
            </a:r>
          </a:p>
          <a:p>
            <a:endParaRPr lang="en-AU" dirty="0"/>
          </a:p>
        </p:txBody>
      </p:sp>
      <p:sp>
        <p:nvSpPr>
          <p:cNvPr id="4" name="Slide Number Placeholder 3"/>
          <p:cNvSpPr>
            <a:spLocks noGrp="1"/>
          </p:cNvSpPr>
          <p:nvPr>
            <p:ph type="sldNum" sz="quarter" idx="10"/>
          </p:nvPr>
        </p:nvSpPr>
        <p:spPr/>
        <p:txBody>
          <a:bodyPr/>
          <a:lstStyle/>
          <a:p>
            <a:fld id="{83577A37-43C9-4AE0-92B9-7AC3D9CA05A3}" type="slidenum">
              <a:rPr lang="en-AU" smtClean="0"/>
              <a:t>16</a:t>
            </a:fld>
            <a:endParaRPr lang="en-AU"/>
          </a:p>
        </p:txBody>
      </p:sp>
    </p:spTree>
    <p:extLst>
      <p:ext uri="{BB962C8B-B14F-4D97-AF65-F5344CB8AC3E}">
        <p14:creationId xmlns:p14="http://schemas.microsoft.com/office/powerpoint/2010/main" val="16683404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Please join me in congratulating all students!</a:t>
            </a:r>
          </a:p>
        </p:txBody>
      </p:sp>
      <p:sp>
        <p:nvSpPr>
          <p:cNvPr id="4" name="Slide Number Placeholder 3"/>
          <p:cNvSpPr>
            <a:spLocks noGrp="1"/>
          </p:cNvSpPr>
          <p:nvPr>
            <p:ph type="sldNum" sz="quarter" idx="10"/>
          </p:nvPr>
        </p:nvSpPr>
        <p:spPr/>
        <p:txBody>
          <a:bodyPr/>
          <a:lstStyle/>
          <a:p>
            <a:fld id="{83577A37-43C9-4AE0-92B9-7AC3D9CA05A3}" type="slidenum">
              <a:rPr lang="en-AU" smtClean="0"/>
              <a:t>17</a:t>
            </a:fld>
            <a:endParaRPr lang="en-AU"/>
          </a:p>
        </p:txBody>
      </p:sp>
    </p:spTree>
    <p:extLst>
      <p:ext uri="{BB962C8B-B14F-4D97-AF65-F5344CB8AC3E}">
        <p14:creationId xmlns:p14="http://schemas.microsoft.com/office/powerpoint/2010/main" val="18710347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We</a:t>
            </a:r>
            <a:r>
              <a:rPr lang="en-AU" sz="1200" kern="1200" baseline="0" dirty="0">
                <a:solidFill>
                  <a:schemeClr val="tx1"/>
                </a:solidFill>
                <a:effectLst/>
                <a:latin typeface="+mn-lt"/>
                <a:ea typeface="+mn-ea"/>
                <a:cs typeface="+mn-cs"/>
              </a:rPr>
              <a:t> have talked a lot about student achievement, but I’d like to take a moment to recognise the </a:t>
            </a:r>
            <a:r>
              <a:rPr lang="en-AU" sz="1200" kern="1200" dirty="0">
                <a:solidFill>
                  <a:schemeClr val="tx1"/>
                </a:solidFill>
                <a:effectLst/>
                <a:latin typeface="+mn-lt"/>
                <a:ea typeface="+mn-ea"/>
                <a:cs typeface="+mn-cs"/>
              </a:rPr>
              <a:t>efforts and dedication of parents in the support you have provided to your children’s Kumon this year. </a:t>
            </a:r>
            <a:r>
              <a:rPr lang="en-AU" sz="1200" b="1" kern="1200" dirty="0">
                <a:solidFill>
                  <a:schemeClr val="tx1"/>
                </a:solidFill>
                <a:effectLst/>
                <a:latin typeface="+mn-lt"/>
                <a:ea typeface="+mn-ea"/>
                <a:cs typeface="+mn-cs"/>
              </a:rPr>
              <a:t>[CLICK]</a:t>
            </a:r>
            <a:r>
              <a:rPr lang="en-AU" sz="1200" b="1" kern="1200" baseline="0" dirty="0">
                <a:solidFill>
                  <a:schemeClr val="tx1"/>
                </a:solidFill>
                <a:effectLst/>
                <a:latin typeface="+mn-lt"/>
                <a:ea typeface="+mn-ea"/>
                <a:cs typeface="+mn-cs"/>
              </a:rPr>
              <a:t> </a:t>
            </a:r>
            <a:r>
              <a:rPr lang="en-AU" sz="1200" kern="1200" baseline="0" dirty="0">
                <a:solidFill>
                  <a:schemeClr val="tx1"/>
                </a:solidFill>
                <a:effectLst/>
                <a:latin typeface="+mn-lt"/>
                <a:ea typeface="+mn-ea"/>
                <a:cs typeface="+mn-cs"/>
              </a:rPr>
              <a:t>Let’s give a round of applause and a special THANK YOU to all parents. </a:t>
            </a:r>
            <a:endParaRPr lang="en-AU" dirty="0"/>
          </a:p>
        </p:txBody>
      </p:sp>
      <p:sp>
        <p:nvSpPr>
          <p:cNvPr id="4" name="Slide Number Placeholder 3"/>
          <p:cNvSpPr>
            <a:spLocks noGrp="1"/>
          </p:cNvSpPr>
          <p:nvPr>
            <p:ph type="sldNum" sz="quarter" idx="10"/>
          </p:nvPr>
        </p:nvSpPr>
        <p:spPr/>
        <p:txBody>
          <a:bodyPr/>
          <a:lstStyle/>
          <a:p>
            <a:fld id="{83577A37-43C9-4AE0-92B9-7AC3D9CA05A3}" type="slidenum">
              <a:rPr lang="en-AU" smtClean="0"/>
              <a:t>18</a:t>
            </a:fld>
            <a:endParaRPr lang="en-AU"/>
          </a:p>
        </p:txBody>
      </p:sp>
    </p:spTree>
    <p:extLst>
      <p:ext uri="{BB962C8B-B14F-4D97-AF65-F5344CB8AC3E}">
        <p14:creationId xmlns:p14="http://schemas.microsoft.com/office/powerpoint/2010/main" val="24164517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For most children, the long summer holiday is a time to play, read, dream, and discover. For Kumon students, it can also be a time to consolidate learning at a time when the daily routine is less busy. Families, if you’re going away on holiday, I’d be happy to discuss some options that would best suit you and your children’s learning</a:t>
            </a:r>
            <a:r>
              <a:rPr lang="en-AU" dirty="0"/>
              <a:t>, in order to achieve the goals that we have set for 2019.</a:t>
            </a:r>
          </a:p>
          <a:p>
            <a:r>
              <a:rPr lang="en-AU" sz="1200" kern="1200" dirty="0">
                <a:solidFill>
                  <a:schemeClr val="tx1"/>
                </a:solidFill>
                <a:effectLst/>
                <a:latin typeface="+mn-lt"/>
                <a:ea typeface="+mn-ea"/>
                <a:cs typeface="+mn-cs"/>
              </a:rPr>
              <a:t> </a:t>
            </a:r>
          </a:p>
          <a:p>
            <a:endParaRPr lang="en-AU" dirty="0"/>
          </a:p>
        </p:txBody>
      </p:sp>
      <p:sp>
        <p:nvSpPr>
          <p:cNvPr id="4" name="Slide Number Placeholder 3"/>
          <p:cNvSpPr>
            <a:spLocks noGrp="1"/>
          </p:cNvSpPr>
          <p:nvPr>
            <p:ph type="sldNum" sz="quarter" idx="10"/>
          </p:nvPr>
        </p:nvSpPr>
        <p:spPr/>
        <p:txBody>
          <a:bodyPr/>
          <a:lstStyle/>
          <a:p>
            <a:fld id="{83577A37-43C9-4AE0-92B9-7AC3D9CA05A3}" type="slidenum">
              <a:rPr lang="en-AU" smtClean="0"/>
              <a:t>19</a:t>
            </a:fld>
            <a:endParaRPr lang="en-AU"/>
          </a:p>
        </p:txBody>
      </p:sp>
    </p:spTree>
    <p:extLst>
      <p:ext uri="{BB962C8B-B14F-4D97-AF65-F5344CB8AC3E}">
        <p14:creationId xmlns:p14="http://schemas.microsoft.com/office/powerpoint/2010/main" val="41959593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The Centre will be [open during the holidays] / [closed over these dates] so, students, please tell me what challenge you want to overcome this school holidays and we’ll plan for you to go back to school with that feeling that you can achieve anything!</a:t>
            </a:r>
          </a:p>
          <a:p>
            <a:pPr marL="0" marR="0" indent="0" algn="l" defTabSz="914400" rtl="0" eaLnBrk="1" fontAlgn="auto" latinLnBrk="0" hangingPunct="1">
              <a:lnSpc>
                <a:spcPct val="100000"/>
              </a:lnSpc>
              <a:spcBef>
                <a:spcPts val="0"/>
              </a:spcBef>
              <a:spcAft>
                <a:spcPts val="0"/>
              </a:spcAft>
              <a:buClrTx/>
              <a:buSzTx/>
              <a:buFontTx/>
              <a:buNone/>
              <a:tabLst/>
              <a:defRPr/>
            </a:pPr>
            <a:endParaRPr lang="en-AU"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[Note: Instructors, for this slide you may prefer to include</a:t>
            </a:r>
            <a:r>
              <a:rPr lang="en-AU" sz="1200" kern="1200" baseline="0" dirty="0">
                <a:solidFill>
                  <a:schemeClr val="tx1"/>
                </a:solidFill>
                <a:effectLst/>
                <a:latin typeface="+mn-lt"/>
                <a:ea typeface="+mn-ea"/>
                <a:cs typeface="+mn-cs"/>
              </a:rPr>
              <a:t> your last centre day for 2018 and first day for 2019]</a:t>
            </a:r>
            <a:endParaRPr lang="en-AU" sz="1200" kern="1200" dirty="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83577A37-43C9-4AE0-92B9-7AC3D9CA05A3}" type="slidenum">
              <a:rPr lang="en-AU" smtClean="0"/>
              <a:t>20</a:t>
            </a:fld>
            <a:endParaRPr lang="en-AU"/>
          </a:p>
        </p:txBody>
      </p:sp>
    </p:spTree>
    <p:extLst>
      <p:ext uri="{BB962C8B-B14F-4D97-AF65-F5344CB8AC3E}">
        <p14:creationId xmlns:p14="http://schemas.microsoft.com/office/powerpoint/2010/main" val="41457456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Speaking of summer, I encourage you all to participate in Kumon’s Great Summer Reads competition. To enter, children need to complete the following steps:</a:t>
            </a:r>
          </a:p>
          <a:p>
            <a:pPr marL="171450" lvl="0" indent="-171450">
              <a:buFont typeface="Arial" panose="020B0604020202020204" pitchFamily="34" charset="0"/>
              <a:buChar char="•"/>
            </a:pPr>
            <a:endParaRPr lang="en-AU" sz="1200" kern="1200" dirty="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83577A37-43C9-4AE0-92B9-7AC3D9CA05A3}" type="slidenum">
              <a:rPr lang="en-AU" smtClean="0"/>
              <a:t>21</a:t>
            </a:fld>
            <a:endParaRPr lang="en-AU"/>
          </a:p>
        </p:txBody>
      </p:sp>
    </p:spTree>
    <p:extLst>
      <p:ext uri="{BB962C8B-B14F-4D97-AF65-F5344CB8AC3E}">
        <p14:creationId xmlns:p14="http://schemas.microsoft.com/office/powerpoint/2010/main" val="33274036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AU" sz="1200" kern="1200" dirty="0">
                <a:solidFill>
                  <a:schemeClr val="tx1"/>
                </a:solidFill>
                <a:effectLst/>
                <a:latin typeface="+mn-lt"/>
                <a:ea typeface="+mn-ea"/>
                <a:cs typeface="+mn-cs"/>
              </a:rPr>
              <a:t>Identify your favourite book </a:t>
            </a:r>
          </a:p>
          <a:p>
            <a:pPr marL="171450" lvl="0" indent="-171450">
              <a:buFont typeface="Arial" panose="020B0604020202020204" pitchFamily="34" charset="0"/>
              <a:buChar char="•"/>
            </a:pPr>
            <a:r>
              <a:rPr lang="en-AU" sz="1200" kern="1200" dirty="0">
                <a:solidFill>
                  <a:schemeClr val="tx1"/>
                </a:solidFill>
                <a:effectLst/>
                <a:latin typeface="+mn-lt"/>
                <a:ea typeface="+mn-ea"/>
                <a:cs typeface="+mn-cs"/>
              </a:rPr>
              <a:t>Take a photo of yourself with your favourite book, and answer the question ‘Why is this your favourite book?’</a:t>
            </a:r>
          </a:p>
          <a:p>
            <a:pPr marL="171450" lvl="0" indent="-171450">
              <a:buFont typeface="Arial" panose="020B0604020202020204" pitchFamily="34" charset="0"/>
              <a:buChar char="•"/>
            </a:pPr>
            <a:r>
              <a:rPr lang="en-AU" sz="1200" kern="1200" dirty="0">
                <a:solidFill>
                  <a:schemeClr val="tx1"/>
                </a:solidFill>
                <a:effectLst/>
                <a:latin typeface="+mn-lt"/>
                <a:ea typeface="+mn-ea"/>
                <a:cs typeface="+mn-cs"/>
              </a:rPr>
              <a:t>Share the photo on Facebook, and tag it with #</a:t>
            </a:r>
            <a:r>
              <a:rPr lang="en-AU" sz="1200" kern="1200" dirty="0" err="1">
                <a:solidFill>
                  <a:schemeClr val="tx1"/>
                </a:solidFill>
                <a:effectLst/>
                <a:latin typeface="+mn-lt"/>
                <a:ea typeface="+mn-ea"/>
                <a:cs typeface="+mn-cs"/>
              </a:rPr>
              <a:t>kumonreads</a:t>
            </a:r>
            <a:endParaRPr lang="en-AU"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AU" sz="1200" kern="1200" dirty="0">
                <a:solidFill>
                  <a:schemeClr val="tx1"/>
                </a:solidFill>
                <a:effectLst/>
                <a:latin typeface="+mn-lt"/>
                <a:ea typeface="+mn-ea"/>
                <a:cs typeface="+mn-cs"/>
              </a:rPr>
              <a:t>Include your answer to the question in the comments area.</a:t>
            </a:r>
          </a:p>
          <a:p>
            <a:pPr marL="0" lvl="0" indent="0">
              <a:buFont typeface="Arial" panose="020B0604020202020204" pitchFamily="34" charset="0"/>
              <a:buNone/>
            </a:pPr>
            <a:r>
              <a:rPr lang="en-AU" sz="1200" kern="1200" dirty="0">
                <a:solidFill>
                  <a:schemeClr val="tx1"/>
                </a:solidFill>
                <a:effectLst/>
                <a:latin typeface="+mn-lt"/>
                <a:ea typeface="+mn-ea"/>
                <a:cs typeface="+mn-cs"/>
              </a:rPr>
              <a:t>Winners will be announced on the Kumon Australia New Zealand Facebook page in February.</a:t>
            </a:r>
          </a:p>
          <a:p>
            <a:pPr marL="0" lvl="0" indent="0">
              <a:buFont typeface="Arial" panose="020B0604020202020204" pitchFamily="34" charset="0"/>
              <a:buNone/>
            </a:pPr>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We hope you have a wonderful time reading, dreaming and learning over summer</a:t>
            </a:r>
            <a:endParaRPr lang="en-AU" dirty="0"/>
          </a:p>
        </p:txBody>
      </p:sp>
      <p:sp>
        <p:nvSpPr>
          <p:cNvPr id="4" name="Slide Number Placeholder 3"/>
          <p:cNvSpPr>
            <a:spLocks noGrp="1"/>
          </p:cNvSpPr>
          <p:nvPr>
            <p:ph type="sldNum" sz="quarter" idx="10"/>
          </p:nvPr>
        </p:nvSpPr>
        <p:spPr/>
        <p:txBody>
          <a:bodyPr/>
          <a:lstStyle/>
          <a:p>
            <a:fld id="{83577A37-43C9-4AE0-92B9-7AC3D9CA05A3}" type="slidenum">
              <a:rPr lang="en-AU" smtClean="0"/>
              <a:t>22</a:t>
            </a:fld>
            <a:endParaRPr lang="en-AU"/>
          </a:p>
        </p:txBody>
      </p:sp>
    </p:spTree>
    <p:extLst>
      <p:ext uri="{BB962C8B-B14F-4D97-AF65-F5344CB8AC3E}">
        <p14:creationId xmlns:p14="http://schemas.microsoft.com/office/powerpoint/2010/main" val="41039122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So, parents and students, today we have celebrated the progress that children have made in the program this year. Before I conclude, one important point I would like to make is this: I believe it is not about where you are in the program now that matters, it is about the progress you have made. It’s how far you have come and what’s still possible that counts.</a:t>
            </a:r>
          </a:p>
          <a:p>
            <a:endParaRPr lang="en-AU" dirty="0"/>
          </a:p>
        </p:txBody>
      </p:sp>
      <p:sp>
        <p:nvSpPr>
          <p:cNvPr id="4" name="Slide Number Placeholder 3"/>
          <p:cNvSpPr>
            <a:spLocks noGrp="1"/>
          </p:cNvSpPr>
          <p:nvPr>
            <p:ph type="sldNum" sz="quarter" idx="10"/>
          </p:nvPr>
        </p:nvSpPr>
        <p:spPr/>
        <p:txBody>
          <a:bodyPr/>
          <a:lstStyle/>
          <a:p>
            <a:fld id="{83577A37-43C9-4AE0-92B9-7AC3D9CA05A3}" type="slidenum">
              <a:rPr lang="en-AU" smtClean="0"/>
              <a:t>23</a:t>
            </a:fld>
            <a:endParaRPr lang="en-AU"/>
          </a:p>
        </p:txBody>
      </p:sp>
    </p:spTree>
    <p:extLst>
      <p:ext uri="{BB962C8B-B14F-4D97-AF65-F5344CB8AC3E}">
        <p14:creationId xmlns:p14="http://schemas.microsoft.com/office/powerpoint/2010/main" val="39812794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That brings us to the end of our awards ceremony today. Parents, thank you for all your support to your children’s learning at Kumon this year. Students, thank you for all the effort you have put into your worksheets this year. We look forward to seeing you achieving your learning goals in 2019.</a:t>
            </a:r>
          </a:p>
          <a:p>
            <a:r>
              <a:rPr lang="en-AU" sz="1200" kern="1200" dirty="0">
                <a:solidFill>
                  <a:schemeClr val="tx1"/>
                </a:solidFill>
                <a:effectLst/>
                <a:latin typeface="+mn-lt"/>
                <a:ea typeface="+mn-ea"/>
                <a:cs typeface="+mn-cs"/>
              </a:rPr>
              <a:t> </a:t>
            </a:r>
          </a:p>
          <a:p>
            <a:endParaRPr lang="en-AU" dirty="0"/>
          </a:p>
        </p:txBody>
      </p:sp>
      <p:sp>
        <p:nvSpPr>
          <p:cNvPr id="4" name="Slide Number Placeholder 3"/>
          <p:cNvSpPr>
            <a:spLocks noGrp="1"/>
          </p:cNvSpPr>
          <p:nvPr>
            <p:ph type="sldNum" sz="quarter" idx="10"/>
          </p:nvPr>
        </p:nvSpPr>
        <p:spPr/>
        <p:txBody>
          <a:bodyPr/>
          <a:lstStyle/>
          <a:p>
            <a:fld id="{83577A37-43C9-4AE0-92B9-7AC3D9CA05A3}" type="slidenum">
              <a:rPr lang="en-AU" smtClean="0"/>
              <a:t>24</a:t>
            </a:fld>
            <a:endParaRPr lang="en-AU"/>
          </a:p>
        </p:txBody>
      </p:sp>
    </p:spTree>
    <p:extLst>
      <p:ext uri="{BB962C8B-B14F-4D97-AF65-F5344CB8AC3E}">
        <p14:creationId xmlns:p14="http://schemas.microsoft.com/office/powerpoint/2010/main" val="22647436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endParaRPr lang="en-AU"/>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a:p>
        </p:txBody>
      </p:sp>
      <p:sp>
        <p:nvSpPr>
          <p:cNvPr id="4" name="Date Placeholder 3"/>
          <p:cNvSpPr>
            <a:spLocks noGrp="1"/>
          </p:cNvSpPr>
          <p:nvPr>
            <p:ph type="dt" sz="half" idx="10"/>
          </p:nvPr>
        </p:nvSpPr>
        <p:spPr/>
        <p:txBody>
          <a:bodyPr/>
          <a:lstStyle/>
          <a:p>
            <a:fld id="{50314550-263E-4EB5-88AB-329962CFE921}" type="datetimeFigureOut">
              <a:rPr lang="en-AU" smtClean="0"/>
              <a:t>18/10/2019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881A7BA1-346D-4AE5-87E9-A4B67B85F330}" type="slidenum">
              <a:rPr lang="en-AU" smtClean="0"/>
              <a:t>‹#›</a:t>
            </a:fld>
            <a:endParaRPr lang="en-AU"/>
          </a:p>
        </p:txBody>
      </p:sp>
    </p:spTree>
    <p:extLst>
      <p:ext uri="{BB962C8B-B14F-4D97-AF65-F5344CB8AC3E}">
        <p14:creationId xmlns:p14="http://schemas.microsoft.com/office/powerpoint/2010/main" val="18226530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50314550-263E-4EB5-88AB-329962CFE921}" type="datetimeFigureOut">
              <a:rPr lang="en-AU" smtClean="0"/>
              <a:t>18/10/2019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881A7BA1-346D-4AE5-87E9-A4B67B85F330}" type="slidenum">
              <a:rPr lang="en-AU" smtClean="0"/>
              <a:t>‹#›</a:t>
            </a:fld>
            <a:endParaRPr lang="en-AU"/>
          </a:p>
        </p:txBody>
      </p:sp>
    </p:spTree>
    <p:extLst>
      <p:ext uri="{BB962C8B-B14F-4D97-AF65-F5344CB8AC3E}">
        <p14:creationId xmlns:p14="http://schemas.microsoft.com/office/powerpoint/2010/main" val="1015439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endParaRPr lang="en-AU"/>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0314550-263E-4EB5-88AB-329962CFE921}" type="datetimeFigureOut">
              <a:rPr lang="en-AU" smtClean="0"/>
              <a:t>18/10/2019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881A7BA1-346D-4AE5-87E9-A4B67B85F330}" type="slidenum">
              <a:rPr lang="en-AU" smtClean="0"/>
              <a:t>‹#›</a:t>
            </a:fld>
            <a:endParaRPr lang="en-AU"/>
          </a:p>
        </p:txBody>
      </p:sp>
    </p:spTree>
    <p:extLst>
      <p:ext uri="{BB962C8B-B14F-4D97-AF65-F5344CB8AC3E}">
        <p14:creationId xmlns:p14="http://schemas.microsoft.com/office/powerpoint/2010/main" val="28337291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50314550-263E-4EB5-88AB-329962CFE921}" type="datetimeFigureOut">
              <a:rPr lang="en-AU" smtClean="0"/>
              <a:t>18/10/2019</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881A7BA1-346D-4AE5-87E9-A4B67B85F330}" type="slidenum">
              <a:rPr lang="en-AU" smtClean="0"/>
              <a:t>‹#›</a:t>
            </a:fld>
            <a:endParaRPr lang="en-AU"/>
          </a:p>
        </p:txBody>
      </p:sp>
    </p:spTree>
    <p:extLst>
      <p:ext uri="{BB962C8B-B14F-4D97-AF65-F5344CB8AC3E}">
        <p14:creationId xmlns:p14="http://schemas.microsoft.com/office/powerpoint/2010/main" val="1653395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endParaRPr lang="en-AU"/>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50314550-263E-4EB5-88AB-329962CFE921}" type="datetimeFigureOut">
              <a:rPr lang="en-AU" smtClean="0"/>
              <a:t>18/10/2019</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881A7BA1-346D-4AE5-87E9-A4B67B85F330}" type="slidenum">
              <a:rPr lang="en-AU" smtClean="0"/>
              <a:t>‹#›</a:t>
            </a:fld>
            <a:endParaRPr lang="en-AU"/>
          </a:p>
        </p:txBody>
      </p:sp>
    </p:spTree>
    <p:extLst>
      <p:ext uri="{BB962C8B-B14F-4D97-AF65-F5344CB8AC3E}">
        <p14:creationId xmlns:p14="http://schemas.microsoft.com/office/powerpoint/2010/main" val="41687643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50314550-263E-4EB5-88AB-329962CFE921}" type="datetimeFigureOut">
              <a:rPr lang="en-AU" smtClean="0"/>
              <a:t>18/10/2019</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881A7BA1-346D-4AE5-87E9-A4B67B85F330}" type="slidenum">
              <a:rPr lang="en-AU" smtClean="0"/>
              <a:t>‹#›</a:t>
            </a:fld>
            <a:endParaRPr lang="en-AU"/>
          </a:p>
        </p:txBody>
      </p:sp>
    </p:spTree>
    <p:extLst>
      <p:ext uri="{BB962C8B-B14F-4D97-AF65-F5344CB8AC3E}">
        <p14:creationId xmlns:p14="http://schemas.microsoft.com/office/powerpoint/2010/main" val="3064701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314550-263E-4EB5-88AB-329962CFE921}" type="datetimeFigureOut">
              <a:rPr lang="en-AU" smtClean="0"/>
              <a:t>18/10/2019</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881A7BA1-346D-4AE5-87E9-A4B67B85F330}" type="slidenum">
              <a:rPr lang="en-AU" smtClean="0"/>
              <a:t>‹#›</a:t>
            </a:fld>
            <a:endParaRPr lang="en-AU"/>
          </a:p>
        </p:txBody>
      </p:sp>
    </p:spTree>
    <p:extLst>
      <p:ext uri="{BB962C8B-B14F-4D97-AF65-F5344CB8AC3E}">
        <p14:creationId xmlns:p14="http://schemas.microsoft.com/office/powerpoint/2010/main" val="10698356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endParaRPr lang="en-AU"/>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0314550-263E-4EB5-88AB-329962CFE921}" type="datetimeFigureOut">
              <a:rPr lang="en-AU" smtClean="0"/>
              <a:t>18/10/2019</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881A7BA1-346D-4AE5-87E9-A4B67B85F330}" type="slidenum">
              <a:rPr lang="en-AU" smtClean="0"/>
              <a:t>‹#›</a:t>
            </a:fld>
            <a:endParaRPr lang="en-AU"/>
          </a:p>
        </p:txBody>
      </p:sp>
    </p:spTree>
    <p:extLst>
      <p:ext uri="{BB962C8B-B14F-4D97-AF65-F5344CB8AC3E}">
        <p14:creationId xmlns:p14="http://schemas.microsoft.com/office/powerpoint/2010/main" val="3947232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endParaRPr lang="en-AU"/>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0314550-263E-4EB5-88AB-329962CFE921}" type="datetimeFigureOut">
              <a:rPr lang="en-AU" smtClean="0"/>
              <a:t>18/10/2019</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881A7BA1-346D-4AE5-87E9-A4B67B85F330}" type="slidenum">
              <a:rPr lang="en-AU" smtClean="0"/>
              <a:t>‹#›</a:t>
            </a:fld>
            <a:endParaRPr lang="en-AU"/>
          </a:p>
        </p:txBody>
      </p:sp>
    </p:spTree>
    <p:extLst>
      <p:ext uri="{BB962C8B-B14F-4D97-AF65-F5344CB8AC3E}">
        <p14:creationId xmlns:p14="http://schemas.microsoft.com/office/powerpoint/2010/main" val="1859155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50314550-263E-4EB5-88AB-329962CFE921}" type="datetimeFigureOut">
              <a:rPr lang="en-AU" smtClean="0"/>
              <a:t>18/10/2019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881A7BA1-346D-4AE5-87E9-A4B67B85F330}" type="slidenum">
              <a:rPr lang="en-AU" smtClean="0"/>
              <a:t>‹#›</a:t>
            </a:fld>
            <a:endParaRPr lang="en-AU"/>
          </a:p>
        </p:txBody>
      </p:sp>
    </p:spTree>
    <p:extLst>
      <p:ext uri="{BB962C8B-B14F-4D97-AF65-F5344CB8AC3E}">
        <p14:creationId xmlns:p14="http://schemas.microsoft.com/office/powerpoint/2010/main" val="24599643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50314550-263E-4EB5-88AB-329962CFE921}" type="datetimeFigureOut">
              <a:rPr lang="en-AU" smtClean="0"/>
              <a:t>18/10/2019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881A7BA1-346D-4AE5-87E9-A4B67B85F330}" type="slidenum">
              <a:rPr lang="en-AU" smtClean="0"/>
              <a:t>‹#›</a:t>
            </a:fld>
            <a:endParaRPr lang="en-AU"/>
          </a:p>
        </p:txBody>
      </p:sp>
    </p:spTree>
    <p:extLst>
      <p:ext uri="{BB962C8B-B14F-4D97-AF65-F5344CB8AC3E}">
        <p14:creationId xmlns:p14="http://schemas.microsoft.com/office/powerpoint/2010/main" val="41517979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0314550-263E-4EB5-88AB-329962CFE921}" type="datetimeFigureOut">
              <a:rPr lang="en-AU" smtClean="0"/>
              <a:t>18/10/2019</a:t>
            </a:fld>
            <a:endParaRPr lang="en-AU"/>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881A7BA1-346D-4AE5-87E9-A4B67B85F330}" type="slidenum">
              <a:rPr lang="en-AU" smtClean="0"/>
              <a:t>‹#›</a:t>
            </a:fld>
            <a:endParaRPr lang="en-AU"/>
          </a:p>
        </p:txBody>
      </p:sp>
      <p:pic>
        <p:nvPicPr>
          <p:cNvPr id="7" name="Content Placeholder 5"/>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18026"/>
            <a:ext cx="9166921" cy="5161526"/>
          </a:xfrm>
          <a:prstGeom prst="rect">
            <a:avLst/>
          </a:prstGeom>
        </p:spPr>
      </p:pic>
    </p:spTree>
    <p:extLst>
      <p:ext uri="{BB962C8B-B14F-4D97-AF65-F5344CB8AC3E}">
        <p14:creationId xmlns:p14="http://schemas.microsoft.com/office/powerpoint/2010/main" val="18148065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google.com.au/url?sa=i&amp;rct=j&amp;q=&amp;esrc=s&amp;source=images&amp;cd=&amp;cad=rja&amp;uact=8&amp;ved=2ahUKEwiB89fpjbndAhWMqY8KHWJXAXcQjRx6BAgBEAU&amp;url=https://pixabay.com/en/photos/cardboard%20box/&amp;psig=AOvVaw2HLA2DAO5I_K2mxC4H3Xt9&amp;ust=1536966846590749"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google.com.au/url?sa=i&amp;rct=j&amp;q=&amp;esrc=s&amp;source=imgres&amp;cd=&amp;cad=rja&amp;uact=8&amp;ved=2ahUKEwjum7LLj7ndAhUGSo8KHU8TAbAQjRx6BAgBEAU&amp;url=https://inhabitat.com/inhabitots/study-points-to-key-mental-and-behavioral-benefits-of-delaying-kindergarten-until-the-age-of-7/kindergarten-boy/&amp;psig=AOvVaw34sEwpGwKi1GQ95sklJ0Uj&amp;ust=1536967321637996"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hyperlink" Target="https://www.google.com.au/imgres?imgurl=http://www.self-determination.com/images/custom/slideshows/home_page/victory_pose.jpg&amp;imgrefurl=http://www.self-determination.com/&amp;docid=hTBaxRGTkxJcdM&amp;tbnid=GDiWOdeS_rOmIM:&amp;vet=10ahUKEwjBqpqkkLndAhXLOo8KHWSOBlgQMwjEASgLMAs..i&amp;w=1600&amp;h=720&amp;bih=905&amp;biw=1920&amp;q=determination&amp;ved=0ahUKEwjBqpqkkLndAhXLOo8KHWSOBlgQMwjEASgLMAs&amp;iact=mrc&amp;uact=8"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hyperlink" Target="https://www.google.com.au/url?sa=i&amp;rct=j&amp;q=&amp;esrc=s&amp;source=imgres&amp;cd=&amp;cad=rja&amp;uact=8&amp;ved=2ahUKEwjPuMSpkLndAhXM6Y8KHYCTDNEQjRx6BAgBEAU&amp;url=http://www.self-determination.com/&amp;psig=AOvVaw3580xuxTNaCWCyRwVazA8V&amp;ust=1536967518951563"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google.com.au/url?sa=i&amp;rct=j&amp;q=&amp;esrc=s&amp;source=imgres&amp;cd=&amp;cad=rja&amp;uact=8&amp;ved=2ahUKEwj-qMSVvbndAhUQFnwKHRkNBncQjRx6BAgBEAU&amp;url=https://thoughtcatalog.com/lance-pauker/2014/05/6-quality-books-to-add-to-your-summer-reading-list/&amp;psig=AOvVaw2d1o7hloPzBPRfkD407U34&amp;ust=1536979556668167"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AU"/>
          </a:p>
        </p:txBody>
      </p:sp>
      <p:sp>
        <p:nvSpPr>
          <p:cNvPr id="3" name="Subtitle 2"/>
          <p:cNvSpPr>
            <a:spLocks noGrp="1"/>
          </p:cNvSpPr>
          <p:nvPr>
            <p:ph type="subTitle" idx="1"/>
          </p:nvPr>
        </p:nvSpPr>
        <p:spPr/>
        <p:txBody>
          <a:bodyPr/>
          <a:lstStyle/>
          <a:p>
            <a:endParaRPr lang="en-AU"/>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512" y="0"/>
            <a:ext cx="9235440" cy="5201232"/>
          </a:xfrm>
          <a:prstGeom prst="rect">
            <a:avLst/>
          </a:prstGeom>
        </p:spPr>
      </p:pic>
    </p:spTree>
    <p:extLst>
      <p:ext uri="{BB962C8B-B14F-4D97-AF65-F5344CB8AC3E}">
        <p14:creationId xmlns:p14="http://schemas.microsoft.com/office/powerpoint/2010/main" val="3482664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5486"/>
            <a:ext cx="7772400" cy="1102519"/>
          </a:xfrm>
        </p:spPr>
        <p:txBody>
          <a:bodyPr>
            <a:normAutofit fontScale="90000"/>
          </a:bodyPr>
          <a:lstStyle/>
          <a:p>
            <a:r>
              <a:rPr lang="en-AU" b="1" dirty="0">
                <a:solidFill>
                  <a:schemeClr val="accent5">
                    <a:lumMod val="75000"/>
                  </a:schemeClr>
                </a:solidFill>
              </a:rPr>
              <a:t>ACTIVITY</a:t>
            </a:r>
            <a:br>
              <a:rPr lang="en-AU" b="1" dirty="0">
                <a:solidFill>
                  <a:schemeClr val="accent5">
                    <a:lumMod val="75000"/>
                  </a:schemeClr>
                </a:solidFill>
              </a:rPr>
            </a:br>
            <a:r>
              <a:rPr lang="en-AU" b="1" i="1" dirty="0">
                <a:solidFill>
                  <a:srgbClr val="FF0066"/>
                </a:solidFill>
              </a:rPr>
              <a:t>Think outside the box</a:t>
            </a:r>
          </a:p>
        </p:txBody>
      </p:sp>
      <p:sp>
        <p:nvSpPr>
          <p:cNvPr id="3" name="Subtitle 2"/>
          <p:cNvSpPr>
            <a:spLocks noGrp="1"/>
          </p:cNvSpPr>
          <p:nvPr>
            <p:ph type="subTitle" idx="1"/>
          </p:nvPr>
        </p:nvSpPr>
        <p:spPr>
          <a:xfrm>
            <a:off x="1331640" y="1562472"/>
            <a:ext cx="5256584" cy="2953494"/>
          </a:xfrm>
        </p:spPr>
        <p:txBody>
          <a:bodyPr>
            <a:normAutofit fontScale="92500" lnSpcReduction="20000"/>
          </a:bodyPr>
          <a:lstStyle/>
          <a:p>
            <a:pPr algn="l"/>
            <a:r>
              <a:rPr lang="en-AU" dirty="0">
                <a:solidFill>
                  <a:schemeClr val="accent5">
                    <a:lumMod val="75000"/>
                  </a:schemeClr>
                </a:solidFill>
              </a:rPr>
              <a:t>Using a pencil and paper, please write down as many different uses you can think of for a cardboard box. Try to be as creative as possible! Keep your list for later on in the awards ceremony.</a:t>
            </a:r>
          </a:p>
        </p:txBody>
      </p:sp>
      <p:sp>
        <p:nvSpPr>
          <p:cNvPr id="5" name="Rectangle 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pic>
        <p:nvPicPr>
          <p:cNvPr id="4099" name="Picture 3" descr="Image result for cardboard box ima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16216" y="1923374"/>
            <a:ext cx="2566442" cy="1872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10326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AU"/>
          </a:p>
        </p:txBody>
      </p:sp>
      <p:sp>
        <p:nvSpPr>
          <p:cNvPr id="3" name="Subtitle 2"/>
          <p:cNvSpPr>
            <a:spLocks noGrp="1"/>
          </p:cNvSpPr>
          <p:nvPr>
            <p:ph type="subTitle" idx="1"/>
          </p:nvPr>
        </p:nvSpPr>
        <p:spPr/>
        <p:txBody>
          <a:bodyPr/>
          <a:lstStyle/>
          <a:p>
            <a:endParaRPr lang="en-AU"/>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512" y="0"/>
            <a:ext cx="9235440" cy="5201232"/>
          </a:xfrm>
          <a:prstGeom prst="rect">
            <a:avLst/>
          </a:prstGeom>
        </p:spPr>
      </p:pic>
    </p:spTree>
    <p:extLst>
      <p:ext uri="{BB962C8B-B14F-4D97-AF65-F5344CB8AC3E}">
        <p14:creationId xmlns:p14="http://schemas.microsoft.com/office/powerpoint/2010/main" val="1227215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AU"/>
          </a:p>
        </p:txBody>
      </p:sp>
      <p:sp>
        <p:nvSpPr>
          <p:cNvPr id="3" name="Subtitle 2"/>
          <p:cNvSpPr>
            <a:spLocks noGrp="1"/>
          </p:cNvSpPr>
          <p:nvPr>
            <p:ph type="subTitle" idx="1"/>
          </p:nvPr>
        </p:nvSpPr>
        <p:spPr/>
        <p:txBody>
          <a:bodyPr/>
          <a:lstStyle/>
          <a:p>
            <a:endParaRPr lang="en-AU"/>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512" y="0"/>
            <a:ext cx="9235440" cy="5201232"/>
          </a:xfrm>
          <a:prstGeom prst="rect">
            <a:avLst/>
          </a:prstGeom>
        </p:spPr>
      </p:pic>
    </p:spTree>
    <p:extLst>
      <p:ext uri="{BB962C8B-B14F-4D97-AF65-F5344CB8AC3E}">
        <p14:creationId xmlns:p14="http://schemas.microsoft.com/office/powerpoint/2010/main" val="16252270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t="13000"/>
          <a:stretch/>
        </p:blipFill>
        <p:spPr>
          <a:xfrm>
            <a:off x="1115616" y="64821"/>
            <a:ext cx="7818120" cy="2794961"/>
          </a:xfrm>
          <a:prstGeom prst="rect">
            <a:avLst/>
          </a:prstGeom>
        </p:spPr>
      </p:pic>
      <p:sp>
        <p:nvSpPr>
          <p:cNvPr id="4" name="TextBox 3"/>
          <p:cNvSpPr txBox="1">
            <a:spLocks noChangeArrowheads="1"/>
          </p:cNvSpPr>
          <p:nvPr/>
        </p:nvSpPr>
        <p:spPr bwMode="auto">
          <a:xfrm>
            <a:off x="899592" y="2715766"/>
            <a:ext cx="7920880" cy="1446550"/>
          </a:xfrm>
          <a:prstGeom prst="rect">
            <a:avLst/>
          </a:prstGeom>
          <a:noFill/>
          <a:ln w="9525">
            <a:noFill/>
            <a:miter lim="800000"/>
            <a:headEnd/>
            <a:tailEnd/>
          </a:ln>
        </p:spPr>
        <p:txBody>
          <a:bodyPr wrap="square">
            <a:spAutoFit/>
          </a:bodyPr>
          <a:lstStyle/>
          <a:p>
            <a:pPr algn="ctr"/>
            <a:r>
              <a:rPr lang="en-AU" sz="4400" b="1" dirty="0">
                <a:solidFill>
                  <a:srgbClr val="CC0066"/>
                </a:solidFill>
                <a:latin typeface="Calibri" pitchFamily="34" charset="0"/>
              </a:rPr>
              <a:t>Kumon ________ Education </a:t>
            </a:r>
          </a:p>
          <a:p>
            <a:pPr algn="ctr"/>
            <a:r>
              <a:rPr lang="en-AU" sz="4400" b="1" dirty="0">
                <a:solidFill>
                  <a:srgbClr val="CC0066"/>
                </a:solidFill>
                <a:latin typeface="Calibri" pitchFamily="34" charset="0"/>
              </a:rPr>
              <a:t>Centre Awards Ceremony</a:t>
            </a:r>
          </a:p>
        </p:txBody>
      </p:sp>
    </p:spTree>
    <p:extLst>
      <p:ext uri="{BB962C8B-B14F-4D97-AF65-F5344CB8AC3E}">
        <p14:creationId xmlns:p14="http://schemas.microsoft.com/office/powerpoint/2010/main" val="15596864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Image result for child concentrating">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425" b="18699"/>
          <a:stretch/>
        </p:blipFill>
        <p:spPr bwMode="auto">
          <a:xfrm>
            <a:off x="0" y="-92546"/>
            <a:ext cx="9180512" cy="52705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16512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 name="AutoShape 4" descr="Image result for determination">
            <a:hlinkClick r:id="rId3"/>
          </p:cNvPr>
          <p:cNvSpPr>
            <a:spLocks noChangeAspect="1" noChangeArrowheads="1"/>
          </p:cNvSpPr>
          <p:nvPr/>
        </p:nvSpPr>
        <p:spPr bwMode="auto">
          <a:xfrm>
            <a:off x="92075"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5" name="AutoShape 6" descr="Image result for determination">
            <a:hlinkClick r:id="rId3"/>
          </p:cNvPr>
          <p:cNvSpPr>
            <a:spLocks noChangeAspect="1" noChangeArrowheads="1"/>
          </p:cNvSpPr>
          <p:nvPr/>
        </p:nvSpPr>
        <p:spPr bwMode="auto">
          <a:xfrm>
            <a:off x="244475" y="152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6" name="AutoShape 8" descr="Image result for determination">
            <a:hlinkClick r:id="rId3"/>
          </p:cNvPr>
          <p:cNvSpPr>
            <a:spLocks noChangeAspect="1" noChangeArrowheads="1"/>
          </p:cNvSpPr>
          <p:nvPr/>
        </p:nvSpPr>
        <p:spPr bwMode="auto">
          <a:xfrm>
            <a:off x="396875" y="304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pic>
        <p:nvPicPr>
          <p:cNvPr id="8202" name="Picture 10" descr="Image result for determination">
            <a:hlinkClick r:id="rId4"/>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9306"/>
          <a:stretch/>
        </p:blipFill>
        <p:spPr bwMode="auto">
          <a:xfrm>
            <a:off x="-99588" y="-29772"/>
            <a:ext cx="9275846" cy="5173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80060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516403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017" y="-9444"/>
            <a:ext cx="9271025" cy="5152944"/>
          </a:xfrm>
          <a:prstGeom prst="rect">
            <a:avLst/>
          </a:prstGeom>
        </p:spPr>
      </p:pic>
      <p:sp>
        <p:nvSpPr>
          <p:cNvPr id="8" name="Title 1"/>
          <p:cNvSpPr txBox="1">
            <a:spLocks/>
          </p:cNvSpPr>
          <p:nvPr/>
        </p:nvSpPr>
        <p:spPr>
          <a:xfrm>
            <a:off x="685800" y="-164554"/>
            <a:ext cx="7772400" cy="110251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b="1" dirty="0">
                <a:solidFill>
                  <a:schemeClr val="accent5">
                    <a:lumMod val="75000"/>
                  </a:schemeClr>
                </a:solidFill>
              </a:rPr>
              <a:t>TRAIN YOUR BRAIN</a:t>
            </a:r>
          </a:p>
        </p:txBody>
      </p:sp>
    </p:spTree>
    <p:extLst>
      <p:ext uri="{BB962C8B-B14F-4D97-AF65-F5344CB8AC3E}">
        <p14:creationId xmlns:p14="http://schemas.microsoft.com/office/powerpoint/2010/main" val="42267912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23728" y="72008"/>
            <a:ext cx="4371950" cy="4371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998583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6C224-AC94-4C7A-A0E0-8340860EBD2B}"/>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3CC59D35-2CCF-4194-96DA-B495F4EE9E47}"/>
              </a:ext>
            </a:extLst>
          </p:cNvPr>
          <p:cNvSpPr>
            <a:spLocks noGrp="1"/>
          </p:cNvSpPr>
          <p:nvPr>
            <p:ph idx="1"/>
          </p:nvPr>
        </p:nvSpPr>
        <p:spPr/>
        <p:txBody>
          <a:bodyPr/>
          <a:lstStyle/>
          <a:p>
            <a:endParaRPr lang="en-AU"/>
          </a:p>
        </p:txBody>
      </p:sp>
    </p:spTree>
    <p:extLst>
      <p:ext uri="{BB962C8B-B14F-4D97-AF65-F5344CB8AC3E}">
        <p14:creationId xmlns:p14="http://schemas.microsoft.com/office/powerpoint/2010/main" val="35997969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F038D-2468-407B-9DE5-0DBE576C0398}"/>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98F57750-5E0B-49A7-9234-8B343B1553EF}"/>
              </a:ext>
            </a:extLst>
          </p:cNvPr>
          <p:cNvSpPr>
            <a:spLocks noGrp="1"/>
          </p:cNvSpPr>
          <p:nvPr>
            <p:ph idx="1"/>
          </p:nvPr>
        </p:nvSpPr>
        <p:spPr/>
        <p:txBody>
          <a:bodyPr/>
          <a:lstStyle/>
          <a:p>
            <a:endParaRPr lang="en-AU"/>
          </a:p>
        </p:txBody>
      </p:sp>
    </p:spTree>
    <p:extLst>
      <p:ext uri="{BB962C8B-B14F-4D97-AF65-F5344CB8AC3E}">
        <p14:creationId xmlns:p14="http://schemas.microsoft.com/office/powerpoint/2010/main" val="16736551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a:p>
        </p:txBody>
      </p:sp>
      <p:sp>
        <p:nvSpPr>
          <p:cNvPr id="5" name="Rectangle 4"/>
          <p:cNvSpPr/>
          <p:nvPr/>
        </p:nvSpPr>
        <p:spPr>
          <a:xfrm>
            <a:off x="0" y="0"/>
            <a:ext cx="9144000" cy="45159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1" y="3119358"/>
            <a:ext cx="9121541" cy="892552"/>
          </a:xfrm>
          <a:prstGeom prst="rect">
            <a:avLst/>
          </a:prstGeom>
          <a:noFill/>
        </p:spPr>
        <p:txBody>
          <a:bodyPr wrap="square" rtlCol="0">
            <a:spAutoFit/>
          </a:bodyPr>
          <a:lstStyle/>
          <a:p>
            <a:pPr algn="ctr"/>
            <a:r>
              <a:rPr lang="en-AU" sz="5200" b="1" dirty="0">
                <a:solidFill>
                  <a:srgbClr val="00B0F0"/>
                </a:solidFill>
              </a:rPr>
              <a:t>Kumon International Standard</a:t>
            </a: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t="13000"/>
          <a:stretch/>
        </p:blipFill>
        <p:spPr>
          <a:xfrm>
            <a:off x="107503" y="64821"/>
            <a:ext cx="9026653" cy="3227009"/>
          </a:xfrm>
          <a:prstGeom prst="rect">
            <a:avLst/>
          </a:prstGeom>
        </p:spPr>
      </p:pic>
    </p:spTree>
    <p:extLst>
      <p:ext uri="{BB962C8B-B14F-4D97-AF65-F5344CB8AC3E}">
        <p14:creationId xmlns:p14="http://schemas.microsoft.com/office/powerpoint/2010/main" val="40550465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20538"/>
            <a:ext cx="9144000" cy="45365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t="13000"/>
          <a:stretch/>
        </p:blipFill>
        <p:spPr>
          <a:xfrm>
            <a:off x="107503" y="51470"/>
            <a:ext cx="9026653" cy="3227009"/>
          </a:xfrm>
          <a:prstGeom prst="rect">
            <a:avLst/>
          </a:prstGeom>
        </p:spPr>
      </p:pic>
      <p:sp>
        <p:nvSpPr>
          <p:cNvPr id="5" name="TextBox 4"/>
          <p:cNvSpPr txBox="1"/>
          <p:nvPr/>
        </p:nvSpPr>
        <p:spPr>
          <a:xfrm>
            <a:off x="-1" y="2986375"/>
            <a:ext cx="9121541" cy="1169551"/>
          </a:xfrm>
          <a:prstGeom prst="rect">
            <a:avLst/>
          </a:prstGeom>
          <a:noFill/>
        </p:spPr>
        <p:txBody>
          <a:bodyPr wrap="square" rtlCol="0">
            <a:spAutoFit/>
          </a:bodyPr>
          <a:lstStyle/>
          <a:p>
            <a:pPr algn="ctr"/>
            <a:r>
              <a:rPr lang="en-AU" sz="7000" b="1" dirty="0">
                <a:solidFill>
                  <a:srgbClr val="00B0F0"/>
                </a:solidFill>
              </a:rPr>
              <a:t>ASHR</a:t>
            </a:r>
          </a:p>
        </p:txBody>
      </p:sp>
    </p:spTree>
    <p:extLst>
      <p:ext uri="{BB962C8B-B14F-4D97-AF65-F5344CB8AC3E}">
        <p14:creationId xmlns:p14="http://schemas.microsoft.com/office/powerpoint/2010/main" val="28381584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20538"/>
            <a:ext cx="9144000" cy="45365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TextBox 4"/>
          <p:cNvSpPr txBox="1"/>
          <p:nvPr/>
        </p:nvSpPr>
        <p:spPr>
          <a:xfrm>
            <a:off x="-1" y="2996247"/>
            <a:ext cx="9121541" cy="1015663"/>
          </a:xfrm>
          <a:prstGeom prst="rect">
            <a:avLst/>
          </a:prstGeom>
          <a:noFill/>
        </p:spPr>
        <p:txBody>
          <a:bodyPr wrap="square" rtlCol="0">
            <a:spAutoFit/>
          </a:bodyPr>
          <a:lstStyle/>
          <a:p>
            <a:pPr algn="ctr"/>
            <a:r>
              <a:rPr lang="en-AU" sz="6000" b="1" dirty="0">
                <a:solidFill>
                  <a:srgbClr val="00B0F0"/>
                </a:solidFill>
              </a:rPr>
              <a:t>ASHR 2 YEARS AHEAD</a:t>
            </a: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t="13000"/>
          <a:stretch/>
        </p:blipFill>
        <p:spPr>
          <a:xfrm>
            <a:off x="107503" y="51470"/>
            <a:ext cx="9026653" cy="3227009"/>
          </a:xfrm>
          <a:prstGeom prst="rect">
            <a:avLst/>
          </a:prstGeom>
        </p:spPr>
      </p:pic>
    </p:spTree>
    <p:extLst>
      <p:ext uri="{BB962C8B-B14F-4D97-AF65-F5344CB8AC3E}">
        <p14:creationId xmlns:p14="http://schemas.microsoft.com/office/powerpoint/2010/main" val="21102247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20538"/>
            <a:ext cx="9144000" cy="45365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t="13000"/>
          <a:stretch/>
        </p:blipFill>
        <p:spPr>
          <a:xfrm>
            <a:off x="107503" y="51470"/>
            <a:ext cx="9026653" cy="3227009"/>
          </a:xfrm>
          <a:prstGeom prst="rect">
            <a:avLst/>
          </a:prstGeom>
        </p:spPr>
      </p:pic>
      <p:sp>
        <p:nvSpPr>
          <p:cNvPr id="5" name="TextBox 4"/>
          <p:cNvSpPr txBox="1"/>
          <p:nvPr/>
        </p:nvSpPr>
        <p:spPr>
          <a:xfrm>
            <a:off x="-1" y="3006120"/>
            <a:ext cx="9121541" cy="984885"/>
          </a:xfrm>
          <a:prstGeom prst="rect">
            <a:avLst/>
          </a:prstGeom>
          <a:noFill/>
        </p:spPr>
        <p:txBody>
          <a:bodyPr wrap="square" rtlCol="0">
            <a:spAutoFit/>
          </a:bodyPr>
          <a:lstStyle/>
          <a:p>
            <a:pPr algn="ctr"/>
            <a:r>
              <a:rPr lang="en-AU" sz="5800" b="1" dirty="0">
                <a:solidFill>
                  <a:srgbClr val="00B0F0"/>
                </a:solidFill>
              </a:rPr>
              <a:t>ASHR 3 YEARS AND ABOVE</a:t>
            </a:r>
          </a:p>
        </p:txBody>
      </p:sp>
    </p:spTree>
    <p:extLst>
      <p:ext uri="{BB962C8B-B14F-4D97-AF65-F5344CB8AC3E}">
        <p14:creationId xmlns:p14="http://schemas.microsoft.com/office/powerpoint/2010/main" val="15537381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20538"/>
            <a:ext cx="9144000" cy="45365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t="13000"/>
          <a:stretch/>
        </p:blipFill>
        <p:spPr>
          <a:xfrm>
            <a:off x="107503" y="51470"/>
            <a:ext cx="9026653" cy="3227009"/>
          </a:xfrm>
          <a:prstGeom prst="rect">
            <a:avLst/>
          </a:prstGeom>
        </p:spPr>
      </p:pic>
      <p:sp>
        <p:nvSpPr>
          <p:cNvPr id="5" name="TextBox 4"/>
          <p:cNvSpPr txBox="1"/>
          <p:nvPr/>
        </p:nvSpPr>
        <p:spPr>
          <a:xfrm>
            <a:off x="-1" y="3006120"/>
            <a:ext cx="9121541" cy="861774"/>
          </a:xfrm>
          <a:prstGeom prst="rect">
            <a:avLst/>
          </a:prstGeom>
          <a:noFill/>
        </p:spPr>
        <p:txBody>
          <a:bodyPr wrap="square" rtlCol="0">
            <a:spAutoFit/>
          </a:bodyPr>
          <a:lstStyle/>
          <a:p>
            <a:pPr algn="ctr"/>
            <a:r>
              <a:rPr lang="en-AU" sz="5000" b="1" dirty="0">
                <a:solidFill>
                  <a:srgbClr val="00B0F0"/>
                </a:solidFill>
              </a:rPr>
              <a:t>COMPLETION OF PROGRAMME</a:t>
            </a:r>
          </a:p>
        </p:txBody>
      </p:sp>
    </p:spTree>
    <p:extLst>
      <p:ext uri="{BB962C8B-B14F-4D97-AF65-F5344CB8AC3E}">
        <p14:creationId xmlns:p14="http://schemas.microsoft.com/office/powerpoint/2010/main" val="2416780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20538"/>
            <a:ext cx="9144000" cy="45365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t="13000"/>
          <a:stretch/>
        </p:blipFill>
        <p:spPr>
          <a:xfrm>
            <a:off x="107503" y="51470"/>
            <a:ext cx="9026653" cy="3227009"/>
          </a:xfrm>
          <a:prstGeom prst="rect">
            <a:avLst/>
          </a:prstGeom>
        </p:spPr>
      </p:pic>
      <p:pic>
        <p:nvPicPr>
          <p:cNvPr id="5" name="Picture 4" descr="See the source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552" y="2139702"/>
            <a:ext cx="9777741" cy="30300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83219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0538"/>
            <a:ext cx="9144000" cy="45365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title"/>
          </p:nvPr>
        </p:nvSpPr>
        <p:spPr>
          <a:xfrm>
            <a:off x="611560" y="3363838"/>
            <a:ext cx="8229600" cy="857250"/>
          </a:xfrm>
        </p:spPr>
        <p:txBody>
          <a:bodyPr>
            <a:noAutofit/>
          </a:bodyPr>
          <a:lstStyle/>
          <a:p>
            <a:r>
              <a:rPr lang="en-AU" sz="6600" b="1" dirty="0">
                <a:solidFill>
                  <a:srgbClr val="00B0F0"/>
                </a:solidFill>
              </a:rPr>
              <a:t>THANK YOU!</a:t>
            </a:r>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13000"/>
          <a:stretch/>
        </p:blipFill>
        <p:spPr>
          <a:xfrm>
            <a:off x="107503" y="51470"/>
            <a:ext cx="9026653" cy="3227009"/>
          </a:xfrm>
          <a:prstGeom prst="rect">
            <a:avLst/>
          </a:prstGeom>
        </p:spPr>
      </p:pic>
    </p:spTree>
    <p:extLst>
      <p:ext uri="{BB962C8B-B14F-4D97-AF65-F5344CB8AC3E}">
        <p14:creationId xmlns:p14="http://schemas.microsoft.com/office/powerpoint/2010/main" val="2503040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1" r="19915"/>
          <a:stretch/>
        </p:blipFill>
        <p:spPr>
          <a:xfrm>
            <a:off x="-36513" y="-92546"/>
            <a:ext cx="9297471" cy="5236046"/>
          </a:xfrm>
          <a:prstGeom prst="rect">
            <a:avLst/>
          </a:prstGeom>
        </p:spPr>
      </p:pic>
    </p:spTree>
    <p:extLst>
      <p:ext uri="{BB962C8B-B14F-4D97-AF65-F5344CB8AC3E}">
        <p14:creationId xmlns:p14="http://schemas.microsoft.com/office/powerpoint/2010/main" val="10708892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512" y="-64943"/>
            <a:ext cx="9245757" cy="5208443"/>
          </a:xfrm>
          <a:prstGeom prst="rect">
            <a:avLst/>
          </a:prstGeom>
        </p:spPr>
      </p:pic>
      <p:sp>
        <p:nvSpPr>
          <p:cNvPr id="8" name="TextBox 7"/>
          <p:cNvSpPr txBox="1"/>
          <p:nvPr/>
        </p:nvSpPr>
        <p:spPr>
          <a:xfrm>
            <a:off x="3707904" y="1775594"/>
            <a:ext cx="4896544" cy="2308324"/>
          </a:xfrm>
          <a:prstGeom prst="rect">
            <a:avLst/>
          </a:prstGeom>
          <a:noFill/>
        </p:spPr>
        <p:txBody>
          <a:bodyPr wrap="square" rtlCol="0">
            <a:spAutoFit/>
          </a:bodyPr>
          <a:lstStyle/>
          <a:p>
            <a:r>
              <a:rPr lang="en-AU" sz="2400" b="1" dirty="0">
                <a:solidFill>
                  <a:schemeClr val="bg1"/>
                </a:solidFill>
              </a:rPr>
              <a:t>CENTRE HOURS  - DECEMBER</a:t>
            </a:r>
          </a:p>
          <a:p>
            <a:endParaRPr lang="en-AU" sz="2400" b="1" dirty="0">
              <a:solidFill>
                <a:schemeClr val="bg1"/>
              </a:solidFill>
            </a:endParaRPr>
          </a:p>
          <a:p>
            <a:endParaRPr lang="en-AU" sz="2400" b="1" dirty="0">
              <a:solidFill>
                <a:schemeClr val="bg1"/>
              </a:solidFill>
            </a:endParaRPr>
          </a:p>
          <a:p>
            <a:r>
              <a:rPr lang="en-AU" sz="2400" b="1" dirty="0">
                <a:solidFill>
                  <a:schemeClr val="bg1"/>
                </a:solidFill>
              </a:rPr>
              <a:t>CENTRE HOURS - JANUARY</a:t>
            </a:r>
          </a:p>
          <a:p>
            <a:endParaRPr lang="en-AU" sz="2400" b="1" dirty="0">
              <a:solidFill>
                <a:schemeClr val="bg1"/>
              </a:solidFill>
            </a:endParaRPr>
          </a:p>
          <a:p>
            <a:endParaRPr lang="en-AU" sz="2400" b="1" dirty="0">
              <a:solidFill>
                <a:schemeClr val="bg1"/>
              </a:solidFill>
            </a:endParaRPr>
          </a:p>
        </p:txBody>
      </p:sp>
    </p:spTree>
    <p:extLst>
      <p:ext uri="{BB962C8B-B14F-4D97-AF65-F5344CB8AC3E}">
        <p14:creationId xmlns:p14="http://schemas.microsoft.com/office/powerpoint/2010/main" val="34338302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2320"/>
          <a:stretch/>
        </p:blipFill>
        <p:spPr bwMode="auto">
          <a:xfrm>
            <a:off x="0" y="0"/>
            <a:ext cx="9252520" cy="513982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51520" y="133970"/>
            <a:ext cx="3888432" cy="3517900"/>
          </a:xfrm>
        </p:spPr>
        <p:txBody>
          <a:bodyPr>
            <a:normAutofit/>
          </a:bodyPr>
          <a:lstStyle/>
          <a:p>
            <a:pPr algn="l"/>
            <a:r>
              <a:rPr lang="en-AU" sz="6000" dirty="0">
                <a:solidFill>
                  <a:schemeClr val="bg1"/>
                </a:solidFill>
              </a:rPr>
              <a:t>GREAT SUMMER READS</a:t>
            </a:r>
            <a:endParaRPr lang="en-AU" dirty="0">
              <a:solidFill>
                <a:schemeClr val="bg1"/>
              </a:solidFill>
            </a:endParaRPr>
          </a:p>
        </p:txBody>
      </p:sp>
    </p:spTree>
    <p:extLst>
      <p:ext uri="{BB962C8B-B14F-4D97-AF65-F5344CB8AC3E}">
        <p14:creationId xmlns:p14="http://schemas.microsoft.com/office/powerpoint/2010/main" val="26040337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520" y="-49122"/>
            <a:ext cx="9356076" cy="5192622"/>
          </a:xfrm>
          <a:prstGeom prst="rect">
            <a:avLst/>
          </a:prstGeom>
        </p:spPr>
      </p:pic>
      <p:sp>
        <p:nvSpPr>
          <p:cNvPr id="7" name="Rectangle 6"/>
          <p:cNvSpPr/>
          <p:nvPr/>
        </p:nvSpPr>
        <p:spPr>
          <a:xfrm>
            <a:off x="-108520" y="-49122"/>
            <a:ext cx="9356076" cy="5192622"/>
          </a:xfrm>
          <a:prstGeom prst="rect">
            <a:avLst/>
          </a:prstGeom>
          <a:solidFill>
            <a:srgbClr val="009999">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extBox 3"/>
          <p:cNvSpPr txBox="1"/>
          <p:nvPr/>
        </p:nvSpPr>
        <p:spPr>
          <a:xfrm>
            <a:off x="251520" y="339502"/>
            <a:ext cx="8640960" cy="3046988"/>
          </a:xfrm>
          <a:prstGeom prst="rect">
            <a:avLst/>
          </a:prstGeom>
          <a:noFill/>
        </p:spPr>
        <p:txBody>
          <a:bodyPr wrap="square" rtlCol="0">
            <a:spAutoFit/>
          </a:bodyPr>
          <a:lstStyle/>
          <a:p>
            <a:pPr marL="171450" lvl="0" indent="-171450">
              <a:buFont typeface="Arial" panose="020B0604020202020204" pitchFamily="34" charset="0"/>
              <a:buChar char="•"/>
            </a:pPr>
            <a:r>
              <a:rPr lang="en-AU" sz="3200" b="1" dirty="0">
                <a:solidFill>
                  <a:schemeClr val="bg1"/>
                </a:solidFill>
              </a:rPr>
              <a:t>What’s your favourite book? </a:t>
            </a:r>
          </a:p>
          <a:p>
            <a:pPr marL="171450" lvl="0" indent="-171450">
              <a:buFont typeface="Arial" panose="020B0604020202020204" pitchFamily="34" charset="0"/>
              <a:buChar char="•"/>
            </a:pPr>
            <a:r>
              <a:rPr lang="en-AU" sz="3200" b="1" dirty="0">
                <a:solidFill>
                  <a:schemeClr val="bg1"/>
                </a:solidFill>
              </a:rPr>
              <a:t>Take a photo</a:t>
            </a:r>
          </a:p>
          <a:p>
            <a:pPr marL="171450" lvl="0" indent="-171450">
              <a:buFont typeface="Arial" panose="020B0604020202020204" pitchFamily="34" charset="0"/>
              <a:buChar char="•"/>
            </a:pPr>
            <a:r>
              <a:rPr lang="en-AU" sz="3200" b="1" dirty="0">
                <a:solidFill>
                  <a:schemeClr val="bg1"/>
                </a:solidFill>
              </a:rPr>
              <a:t>‘Why is this your favourite book?’</a:t>
            </a:r>
          </a:p>
          <a:p>
            <a:pPr marL="171450" lvl="0" indent="-171450">
              <a:buFont typeface="Arial" panose="020B0604020202020204" pitchFamily="34" charset="0"/>
              <a:buChar char="•"/>
            </a:pPr>
            <a:r>
              <a:rPr lang="en-AU" sz="3200" b="1" dirty="0">
                <a:solidFill>
                  <a:schemeClr val="bg1"/>
                </a:solidFill>
              </a:rPr>
              <a:t>Share the photo and answer on Facebook</a:t>
            </a:r>
          </a:p>
          <a:p>
            <a:pPr marL="171450" lvl="0" indent="-171450">
              <a:buFont typeface="Arial" panose="020B0604020202020204" pitchFamily="34" charset="0"/>
              <a:buChar char="•"/>
            </a:pPr>
            <a:r>
              <a:rPr lang="en-AU" sz="3200" b="1" dirty="0">
                <a:solidFill>
                  <a:schemeClr val="bg1"/>
                </a:solidFill>
              </a:rPr>
              <a:t>Tag it with #</a:t>
            </a:r>
            <a:r>
              <a:rPr lang="en-AU" sz="3200" b="1" dirty="0" err="1">
                <a:solidFill>
                  <a:schemeClr val="bg1"/>
                </a:solidFill>
              </a:rPr>
              <a:t>kumonreads</a:t>
            </a:r>
            <a:endParaRPr lang="en-AU" sz="3200" b="1" dirty="0">
              <a:solidFill>
                <a:schemeClr val="bg1"/>
              </a:solidFill>
            </a:endParaRPr>
          </a:p>
          <a:p>
            <a:endParaRPr lang="en-AU" sz="3200" b="1" dirty="0">
              <a:solidFill>
                <a:schemeClr val="bg1"/>
              </a:solidFill>
            </a:endParaRPr>
          </a:p>
        </p:txBody>
      </p:sp>
    </p:spTree>
    <p:extLst>
      <p:ext uri="{BB962C8B-B14F-4D97-AF65-F5344CB8AC3E}">
        <p14:creationId xmlns:p14="http://schemas.microsoft.com/office/powerpoint/2010/main" val="9973060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4379" r="610" b="10566"/>
          <a:stretch/>
        </p:blipFill>
        <p:spPr>
          <a:xfrm>
            <a:off x="1" y="-92546"/>
            <a:ext cx="9180512" cy="5236046"/>
          </a:xfrm>
          <a:prstGeom prst="rect">
            <a:avLst/>
          </a:prstGeom>
        </p:spPr>
      </p:pic>
      <p:sp>
        <p:nvSpPr>
          <p:cNvPr id="5" name="Title 1"/>
          <p:cNvSpPr txBox="1">
            <a:spLocks/>
          </p:cNvSpPr>
          <p:nvPr/>
        </p:nvSpPr>
        <p:spPr>
          <a:xfrm>
            <a:off x="251520" y="123478"/>
            <a:ext cx="3610744" cy="416932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800" dirty="0"/>
              <a:t>It’s how far you have come and what’s still possible that counts.</a:t>
            </a:r>
            <a:endParaRPr lang="en-AU" sz="3800" dirty="0"/>
          </a:p>
        </p:txBody>
      </p:sp>
    </p:spTree>
    <p:extLst>
      <p:ext uri="{BB962C8B-B14F-4D97-AF65-F5344CB8AC3E}">
        <p14:creationId xmlns:p14="http://schemas.microsoft.com/office/powerpoint/2010/main" val="3814570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512" y="0"/>
            <a:ext cx="9235440" cy="5201232"/>
          </a:xfrm>
          <a:prstGeom prst="rect">
            <a:avLst/>
          </a:prstGeom>
        </p:spPr>
      </p:pic>
    </p:spTree>
    <p:extLst>
      <p:ext uri="{BB962C8B-B14F-4D97-AF65-F5344CB8AC3E}">
        <p14:creationId xmlns:p14="http://schemas.microsoft.com/office/powerpoint/2010/main" val="21374225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5761</TotalTime>
  <Words>1279</Words>
  <Application>Microsoft Office PowerPoint</Application>
  <PresentationFormat>On-screen Show (16:9)</PresentationFormat>
  <Paragraphs>107</Paragraphs>
  <Slides>24</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PowerPoint Presentation</vt:lpstr>
      <vt:lpstr>ACTIVITY Think outside the box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lpstr>PowerPoint Presentation</vt:lpstr>
      <vt:lpstr>PowerPoint Presentation</vt:lpstr>
      <vt:lpstr>GREAT SUMMER READS</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Dauphinee</dc:creator>
  <cp:lastModifiedBy>Gayathri Venkatraman</cp:lastModifiedBy>
  <cp:revision>55</cp:revision>
  <dcterms:created xsi:type="dcterms:W3CDTF">2018-09-04T04:33:21Z</dcterms:created>
  <dcterms:modified xsi:type="dcterms:W3CDTF">2019-10-18T02:04:27Z</dcterms:modified>
</cp:coreProperties>
</file>