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4" r:id="rId7"/>
    <p:sldId id="263" r:id="rId8"/>
    <p:sldId id="265" r:id="rId9"/>
    <p:sldId id="266" r:id="rId10"/>
    <p:sldId id="267" r:id="rId11"/>
    <p:sldId id="268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C0CB2"/>
    <a:srgbClr val="24BEFC"/>
    <a:srgbClr val="FFCCFF"/>
    <a:srgbClr val="FF99CC"/>
    <a:srgbClr val="FF66FF"/>
    <a:srgbClr val="BFFE90"/>
    <a:srgbClr val="00B0F0"/>
    <a:srgbClr val="94DBF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CD63E-4A04-4C3F-B66D-10EEAAF6B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4D00B-BE45-45DC-B48C-5147B1055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CCD73-43AA-4419-B58D-9E5BA6C26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0AFA5-9C28-4BAD-9669-4A45F9FB0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58F6F-8BDB-4113-8EEA-BB0D0CE75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086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D75B-2E4C-4501-976D-E92D62938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C6573-8DF9-49AF-9EDB-5E7ACADD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F472F-D000-4686-9321-DDE25809A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E16A3-F23F-49F1-821B-58CC3CAE4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C1BA3-676E-4291-83E6-D7BD9377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686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17480-C8F7-4BAE-A0AC-66F823D5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3F9C5-8DE9-4539-A19C-16CD68F51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49510-9AA1-4D95-ADCB-555B4D93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E1E79-7C13-4150-970D-1B6BA5F2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722C8-8F29-4FF1-8FA6-5A48111E4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746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9406-F4EF-4A9D-B666-F721E2B83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D6332-2968-475C-8E9C-F48A67852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EF299-5A2D-4E55-A093-9866468E7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4A871-96FD-441D-942E-00663CEDF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B5EA3D-FA74-4EE3-8A51-4F0980C0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501D2-98BA-458A-9B9D-15A7E234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898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28EC8-E2DD-4E0E-B73F-73673F861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84721-24AA-4DD5-A848-E4ABCF781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2C275-A388-4D42-B3C1-B6A4251A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DD3D2-782F-4A33-8E9D-08198FF70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4F2245-7D36-4F91-93F6-42E4C5924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D0410E-F988-4CC8-84F3-5BF0EED0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991007-B4B2-4C99-9DC8-B5FF83C33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FC5CA6-16E4-45E4-A49E-08CF6580C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26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0628-44FA-45FE-8BC8-9896811E5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C5AD4-F23E-4EE9-892B-C7435311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04814-06F3-4945-8E13-5EB849A3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F5492-ED27-4BF0-BE8C-D0DE94DF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728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501127-9B1F-46F7-9C27-5BEF48887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8FB7B-8830-45F0-8D69-73C015256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9C197-318A-4765-95E3-B5A199028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1744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D5FB-232E-4A66-8703-A94EA4D72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1722B-6C8C-4EED-B783-DBD88415E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3BA82-E007-4639-84A1-8747F5C8D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3EC20-9824-4F6C-96EB-169B41B7B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0AF1C-4EB8-4C8A-9E39-B48543C1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CDED6-7BCB-471E-B23A-4AFDB5F17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26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ACC5-6B82-409B-ADCA-174FBC80F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24735-9DEB-4C21-9AAD-CDE235835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7EF62-7A5F-43D3-ABEF-5923ABC04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0ACBA-0B6C-4ECF-8AC4-37207634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83201-8875-41AC-AE12-314020B7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FE4ED-11D5-4AB7-990C-2C149B4C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1961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B6C80-1265-4116-BE3F-9796A15F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0E325-D28B-443F-9FF4-B794B689F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48D42-BFB8-4160-BCA3-BABFC063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A3088-F692-4FD0-B46C-D64FBCB14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19FA3-4E4A-4279-83DE-5F2E9347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242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C783BE-1026-4EE2-9610-CB4BCFA9A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7A370-7B91-402D-821D-3A9246652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46AD2-0793-47AE-933C-5BC6E051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DD0C-1D66-4281-8236-B0835B5DC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9A3D3-5F39-43B4-BDD0-0677ABF7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509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4B38C6-563B-472D-9185-93AECA41C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D5FD4-5CBB-4A72-8DB3-0B1CA13D6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F05FB-36DC-441A-AE5B-E7B750BCA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C5F57-1AF3-49D2-BF1E-B5474CC9D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676A3-7CA2-4609-BC42-5D0980157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015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3.jpe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5.jpe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FCED4C-EBE6-4BF1-A9E0-E5E9858C6EC9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pic>
        <p:nvPicPr>
          <p:cNvPr id="40" name="Shape 102">
            <a:extLst>
              <a:ext uri="{FF2B5EF4-FFF2-40B4-BE49-F238E27FC236}">
                <a16:creationId xmlns:a16="http://schemas.microsoft.com/office/drawing/2014/main" id="{447E544A-5ED9-462D-A073-808DFA2D80EF}"/>
              </a:ext>
            </a:extLst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733483" y="1784385"/>
            <a:ext cx="8643748" cy="278761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33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34" name="Shape 93">
            <a:extLst>
              <a:ext uri="{FF2B5EF4-FFF2-40B4-BE49-F238E27FC236}">
                <a16:creationId xmlns:a16="http://schemas.microsoft.com/office/drawing/2014/main" id="{61286108-6D60-44C1-A9AA-0AA459410958}"/>
              </a:ext>
            </a:extLst>
          </p:cNvPr>
          <p:cNvSpPr txBox="1"/>
          <p:nvPr/>
        </p:nvSpPr>
        <p:spPr>
          <a:xfrm>
            <a:off x="3358195" y="1108609"/>
            <a:ext cx="5340110" cy="8669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AU" sz="4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Ceremony Guidelines</a:t>
            </a:r>
          </a:p>
        </p:txBody>
      </p:sp>
      <p:sp>
        <p:nvSpPr>
          <p:cNvPr id="35" name="Shape 93">
            <a:extLst>
              <a:ext uri="{FF2B5EF4-FFF2-40B4-BE49-F238E27FC236}">
                <a16:creationId xmlns:a16="http://schemas.microsoft.com/office/drawing/2014/main" id="{652EB3D1-3EE6-4B62-B562-4C100A398C6C}"/>
              </a:ext>
            </a:extLst>
          </p:cNvPr>
          <p:cNvSpPr txBox="1"/>
          <p:nvPr/>
        </p:nvSpPr>
        <p:spPr>
          <a:xfrm>
            <a:off x="2082800" y="1910080"/>
            <a:ext cx="7884160" cy="35356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dk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Registration in the reception is mandatory</a:t>
            </a:r>
          </a:p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dk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Only one parent to accompany the child to give the award</a:t>
            </a:r>
          </a:p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dk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The children will be taken to the photo booth after receiving the award.</a:t>
            </a:r>
          </a:p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dk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The next group of parents/ children to move and get seated in the front row when the previous group is receiving the award.</a:t>
            </a:r>
          </a:p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dk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Food should not be consumed within the event hall</a:t>
            </a:r>
          </a:p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dk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Kindly remain seated throughout the ceremony</a:t>
            </a:r>
          </a:p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r>
              <a:rPr lang="en-AU" sz="2400" dirty="0">
                <a:solidFill>
                  <a:schemeClr val="dk1"/>
                </a:solidFill>
                <a:latin typeface="Arial Narrow" panose="020B0606020202030204" pitchFamily="34" charset="0"/>
                <a:ea typeface="Calibri"/>
                <a:cs typeface="Calibri"/>
                <a:sym typeface="Calibri"/>
              </a:rPr>
              <a:t>Mobiles in Silent Mode, Please</a:t>
            </a:r>
          </a:p>
          <a:p>
            <a:pPr marL="457200" indent="-457200">
              <a:buSzPct val="25000"/>
              <a:buFont typeface="Wingdings" panose="05000000000000000000" pitchFamily="2" charset="2"/>
              <a:buChar char="v"/>
            </a:pPr>
            <a:endParaRPr lang="en-AU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indent="-342900">
              <a:buSzPct val="25000"/>
              <a:buFont typeface="Wingdings" panose="05000000000000000000" pitchFamily="2" charset="2"/>
              <a:buChar char="v"/>
            </a:pPr>
            <a:endParaRPr lang="en-AU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BE3185-4637-46AB-9F8F-6EE9BE857067}"/>
              </a:ext>
            </a:extLst>
          </p:cNvPr>
          <p:cNvSpPr/>
          <p:nvPr/>
        </p:nvSpPr>
        <p:spPr>
          <a:xfrm>
            <a:off x="4500880" y="5648960"/>
            <a:ext cx="3373119" cy="3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25000"/>
            </a:pPr>
            <a:r>
              <a:rPr lang="en-AU" b="1" dirty="0">
                <a:solidFill>
                  <a:schemeClr val="dk1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A BIG THANK YOU !!!</a:t>
            </a:r>
          </a:p>
        </p:txBody>
      </p:sp>
    </p:spTree>
    <p:extLst>
      <p:ext uri="{BB962C8B-B14F-4D97-AF65-F5344CB8AC3E}">
        <p14:creationId xmlns:p14="http://schemas.microsoft.com/office/powerpoint/2010/main" val="3920223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FCED4C-EBE6-4BF1-A9E0-E5E9858C6EC9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33" name="Shape 129">
            <a:extLst>
              <a:ext uri="{FF2B5EF4-FFF2-40B4-BE49-F238E27FC236}">
                <a16:creationId xmlns:a16="http://schemas.microsoft.com/office/drawing/2014/main" id="{B202E1B7-3704-4FC3-AB5B-EDD84B60B014}"/>
              </a:ext>
            </a:extLst>
          </p:cNvPr>
          <p:cNvSpPr txBox="1">
            <a:spLocks/>
          </p:cNvSpPr>
          <p:nvPr/>
        </p:nvSpPr>
        <p:spPr>
          <a:xfrm>
            <a:off x="1055440" y="1556792"/>
            <a:ext cx="6061153" cy="4525963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dk1"/>
              </a:buClr>
              <a:buSzPct val="25000"/>
              <a:buFont typeface="Arial" panose="020B0604020202020204" pitchFamily="34" charset="0"/>
              <a:buNone/>
            </a:pPr>
            <a:r>
              <a:rPr lang="en-AU" sz="5400" b="1" i="1" dirty="0">
                <a:solidFill>
                  <a:schemeClr val="dk1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/>
              </a:rPr>
              <a:t>Let the Celebrations</a:t>
            </a: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ct val="25000"/>
              <a:buFont typeface="Arial" panose="020B0604020202020204" pitchFamily="34" charset="0"/>
              <a:buNone/>
            </a:pPr>
            <a:r>
              <a:rPr lang="en-AU" sz="5400" b="1" i="1" dirty="0">
                <a:solidFill>
                  <a:schemeClr val="dk1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/>
              </a:rPr>
              <a:t>begin! </a:t>
            </a:r>
          </a:p>
        </p:txBody>
      </p:sp>
      <p:pic>
        <p:nvPicPr>
          <p:cNvPr id="34" name="Shape 130">
            <a:extLst>
              <a:ext uri="{FF2B5EF4-FFF2-40B4-BE49-F238E27FC236}">
                <a16:creationId xmlns:a16="http://schemas.microsoft.com/office/drawing/2014/main" id="{714566D2-2394-4EB9-814D-D69C63BBB4E7}"/>
              </a:ext>
            </a:extLst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8466634" y="1458937"/>
            <a:ext cx="3044990" cy="4623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6152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021999-6067-4EDA-8364-D96907A23E1A}"/>
              </a:ext>
            </a:extLst>
          </p:cNvPr>
          <p:cNvSpPr/>
          <p:nvPr/>
        </p:nvSpPr>
        <p:spPr>
          <a:xfrm>
            <a:off x="2818229" y="2134805"/>
            <a:ext cx="57958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6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Shining Star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92B6C4-F16C-4DC5-B997-B5BCFEEE2C09}"/>
              </a:ext>
            </a:extLst>
          </p:cNvPr>
          <p:cNvSpPr/>
          <p:nvPr/>
        </p:nvSpPr>
        <p:spPr>
          <a:xfrm>
            <a:off x="1981200" y="3960499"/>
            <a:ext cx="5137622" cy="581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erlin Sans FB Demi" panose="020E0802020502020306" pitchFamily="34" charset="0"/>
              </a:rPr>
              <a:t>Kinder and Pre-Kinder Students demonstrating excellent reading ability and numerical skills</a:t>
            </a:r>
          </a:p>
        </p:txBody>
      </p:sp>
      <p:sp>
        <p:nvSpPr>
          <p:cNvPr id="38" name="Shape 136">
            <a:extLst>
              <a:ext uri="{FF2B5EF4-FFF2-40B4-BE49-F238E27FC236}">
                <a16:creationId xmlns:a16="http://schemas.microsoft.com/office/drawing/2014/main" id="{1A877357-E866-487F-9E69-78DA82522BA4}"/>
              </a:ext>
            </a:extLst>
          </p:cNvPr>
          <p:cNvSpPr txBox="1">
            <a:spLocks/>
          </p:cNvSpPr>
          <p:nvPr/>
        </p:nvSpPr>
        <p:spPr>
          <a:xfrm>
            <a:off x="2387149" y="922492"/>
            <a:ext cx="7745137" cy="15047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defRPr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>
              <a:buSzPct val="25000"/>
            </a:pPr>
            <a:r>
              <a:rPr lang="en-AU" sz="5400" b="1" i="1" dirty="0">
                <a:latin typeface="Calibri" panose="020F050202020403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Arial"/>
              </a:rPr>
              <a:t> Kumon AWARDS</a:t>
            </a:r>
          </a:p>
        </p:txBody>
      </p:sp>
    </p:spTree>
    <p:extLst>
      <p:ext uri="{BB962C8B-B14F-4D97-AF65-F5344CB8AC3E}">
        <p14:creationId xmlns:p14="http://schemas.microsoft.com/office/powerpoint/2010/main" val="61602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8335093-C51C-45F9-B428-C3763A6A340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6" t="7134" r="16462"/>
          <a:stretch/>
        </p:blipFill>
        <p:spPr>
          <a:xfrm>
            <a:off x="3313096" y="1582577"/>
            <a:ext cx="1862880" cy="1869462"/>
          </a:xfrm>
          <a:prstGeom prst="ellipse">
            <a:avLst/>
          </a:prstGeom>
          <a:ln w="63500" cap="rnd">
            <a:noFill/>
          </a:ln>
          <a:effectLst>
            <a:glow rad="254000">
              <a:srgbClr val="FFC000">
                <a:alpha val="92000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0" h="0"/>
            <a:contourClr>
              <a:srgbClr val="333333"/>
            </a:contourClr>
          </a:sp3d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DDA54B1-0499-46DA-A242-D3D8A61DD051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6" t="7134" r="16462"/>
          <a:stretch/>
        </p:blipFill>
        <p:spPr>
          <a:xfrm>
            <a:off x="6450593" y="3363969"/>
            <a:ext cx="1862880" cy="1869462"/>
          </a:xfrm>
          <a:prstGeom prst="ellipse">
            <a:avLst/>
          </a:prstGeom>
          <a:ln w="63500" cap="rnd">
            <a:noFill/>
          </a:ln>
          <a:effectLst>
            <a:glow rad="254000">
              <a:srgbClr val="24BEFC">
                <a:alpha val="91765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547C8BF-F988-4A3A-97E8-87BFF6B4D4E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6" t="7134" r="16462"/>
          <a:stretch/>
        </p:blipFill>
        <p:spPr>
          <a:xfrm>
            <a:off x="4355036" y="3404811"/>
            <a:ext cx="1862880" cy="1869462"/>
          </a:xfrm>
          <a:prstGeom prst="ellipse">
            <a:avLst/>
          </a:prstGeom>
          <a:ln w="63500" cap="rnd">
            <a:noFill/>
          </a:ln>
          <a:effectLst>
            <a:glow rad="254000">
              <a:srgbClr val="FC0CB2">
                <a:alpha val="91765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1D68297-C492-4FA9-A76E-F730588DB9D2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6" t="7134" r="16462"/>
          <a:stretch/>
        </p:blipFill>
        <p:spPr>
          <a:xfrm>
            <a:off x="9561496" y="1568995"/>
            <a:ext cx="1862880" cy="1869462"/>
          </a:xfrm>
          <a:prstGeom prst="ellipse">
            <a:avLst/>
          </a:prstGeom>
          <a:ln w="63500" cap="rnd">
            <a:noFill/>
          </a:ln>
          <a:effectLst>
            <a:glow rad="254000">
              <a:srgbClr val="00B0F0">
                <a:alpha val="92000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709698F-636C-4810-9C76-FF30F5F38F8F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6" t="7134" r="16462"/>
          <a:stretch/>
        </p:blipFill>
        <p:spPr>
          <a:xfrm>
            <a:off x="8621696" y="3390652"/>
            <a:ext cx="1862880" cy="1869462"/>
          </a:xfrm>
          <a:prstGeom prst="ellipse">
            <a:avLst/>
          </a:prstGeom>
          <a:ln w="63500" cap="rnd">
            <a:noFill/>
          </a:ln>
          <a:effectLst>
            <a:glow rad="254000">
              <a:srgbClr val="FFFF00"/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3CC4441-4862-42A4-8D58-9A032EB258E9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14450" r="11504" b="37845"/>
          <a:stretch/>
        </p:blipFill>
        <p:spPr>
          <a:xfrm>
            <a:off x="5382244" y="1594525"/>
            <a:ext cx="1838873" cy="1818402"/>
          </a:xfrm>
          <a:prstGeom prst="ellipse">
            <a:avLst/>
          </a:prstGeom>
          <a:ln w="63500" cap="rnd">
            <a:noFill/>
          </a:ln>
          <a:effectLst>
            <a:glow rad="254000">
              <a:srgbClr val="BFFE90">
                <a:alpha val="92000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AAF8CC9-478B-4604-8F45-363671A9839B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2" t="11687" r="24914"/>
          <a:stretch/>
        </p:blipFill>
        <p:spPr>
          <a:xfrm rot="16200000">
            <a:off x="7447003" y="1602717"/>
            <a:ext cx="1867461" cy="1847851"/>
          </a:xfrm>
          <a:prstGeom prst="smileyFace">
            <a:avLst/>
          </a:prstGeom>
          <a:effectLst>
            <a:glow rad="254000">
              <a:srgbClr val="FF99CC">
                <a:alpha val="92000"/>
              </a:srgbClr>
            </a:glo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4C2AFA2-BD92-4C4D-A784-9179117D207A}"/>
              </a:ext>
            </a:extLst>
          </p:cNvPr>
          <p:cNvSpPr txBox="1"/>
          <p:nvPr/>
        </p:nvSpPr>
        <p:spPr>
          <a:xfrm>
            <a:off x="388418" y="1380527"/>
            <a:ext cx="261645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ALEENA RINCE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SHINING STAR</a:t>
            </a:r>
            <a:br>
              <a:rPr lang="en-US" b="1" dirty="0">
                <a:latin typeface="Candara" panose="020E0502030303020204" pitchFamily="34" charset="0"/>
                <a:cs typeface="Century Gothic"/>
              </a:rPr>
            </a:br>
            <a:r>
              <a:rPr lang="en-US" b="1" dirty="0">
                <a:latin typeface="Candara" panose="020E0502030303020204" pitchFamily="34" charset="0"/>
                <a:cs typeface="Century Gothic"/>
              </a:rPr>
              <a:t>HARSHA HARISH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CURTIS BENZO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 ASHR 3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br>
              <a:rPr lang="en-US" b="1" dirty="0">
                <a:latin typeface="Century Gothic"/>
                <a:cs typeface="Century Gothic"/>
              </a:rPr>
            </a:b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46364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C2AFA2-BD92-4C4D-A784-9179117D207A}"/>
              </a:ext>
            </a:extLst>
          </p:cNvPr>
          <p:cNvSpPr txBox="1"/>
          <p:nvPr/>
        </p:nvSpPr>
        <p:spPr>
          <a:xfrm>
            <a:off x="388418" y="1380527"/>
            <a:ext cx="261645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ALEENA RINCE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SHINING STAR</a:t>
            </a:r>
            <a:br>
              <a:rPr lang="en-US" b="1" dirty="0">
                <a:latin typeface="Candara" panose="020E0502030303020204" pitchFamily="34" charset="0"/>
                <a:cs typeface="Century Gothic"/>
              </a:rPr>
            </a:br>
            <a:r>
              <a:rPr lang="en-US" b="1" dirty="0">
                <a:latin typeface="Candara" panose="020E0502030303020204" pitchFamily="34" charset="0"/>
                <a:cs typeface="Century Gothic"/>
              </a:rPr>
              <a:t>HARSHA HARISH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CURTIS BENZO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 ASHR 3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br>
              <a:rPr lang="en-US" b="1" dirty="0">
                <a:latin typeface="Century Gothic"/>
                <a:cs typeface="Century Gothic"/>
              </a:rPr>
            </a:b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D62EFEB-4AD2-45AF-BCC2-70F8F48A378B}"/>
              </a:ext>
            </a:extLst>
          </p:cNvPr>
          <p:cNvSpPr/>
          <p:nvPr/>
        </p:nvSpPr>
        <p:spPr>
          <a:xfrm>
            <a:off x="3506628" y="1465627"/>
            <a:ext cx="2068906" cy="1981632"/>
          </a:xfrm>
          <a:prstGeom prst="ellipse">
            <a:avLst/>
          </a:prstGeom>
          <a:ln w="57150">
            <a:solidFill>
              <a:srgbClr val="FF0000"/>
            </a:solidFill>
          </a:ln>
          <a:effectLst>
            <a:glow rad="228600">
              <a:srgbClr val="FF0000">
                <a:alpha val="40000"/>
              </a:srgb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CFE8DA0-F526-4F53-AB1A-8762702EE9DC}"/>
              </a:ext>
            </a:extLst>
          </p:cNvPr>
          <p:cNvSpPr/>
          <p:nvPr/>
        </p:nvSpPr>
        <p:spPr>
          <a:xfrm>
            <a:off x="5602128" y="1456102"/>
            <a:ext cx="2068906" cy="1981632"/>
          </a:xfrm>
          <a:prstGeom prst="ellipse">
            <a:avLst/>
          </a:prstGeom>
          <a:ln w="57150">
            <a:solidFill>
              <a:srgbClr val="00B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1FF0F23-AFB6-43E2-9FBC-60834BC2FF3C}"/>
              </a:ext>
            </a:extLst>
          </p:cNvPr>
          <p:cNvSpPr/>
          <p:nvPr/>
        </p:nvSpPr>
        <p:spPr>
          <a:xfrm>
            <a:off x="7678578" y="1456102"/>
            <a:ext cx="2068906" cy="1981632"/>
          </a:xfrm>
          <a:prstGeom prst="ellipse">
            <a:avLst/>
          </a:prstGeom>
          <a:ln w="57150">
            <a:solidFill>
              <a:srgbClr val="CC99FF"/>
            </a:solidFill>
          </a:ln>
          <a:effectLst>
            <a:glow rad="101600">
              <a:srgbClr val="CC99FF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C30FCB3-5212-4152-B702-041BA81D0A40}"/>
              </a:ext>
            </a:extLst>
          </p:cNvPr>
          <p:cNvSpPr/>
          <p:nvPr/>
        </p:nvSpPr>
        <p:spPr>
          <a:xfrm>
            <a:off x="9783603" y="1446577"/>
            <a:ext cx="2068906" cy="1981632"/>
          </a:xfrm>
          <a:prstGeom prst="ellipse">
            <a:avLst/>
          </a:prstGeom>
          <a:ln w="57150"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19E82FB-69CA-4381-B70B-31DDA3B3D690}"/>
              </a:ext>
            </a:extLst>
          </p:cNvPr>
          <p:cNvSpPr/>
          <p:nvPr/>
        </p:nvSpPr>
        <p:spPr>
          <a:xfrm>
            <a:off x="4573428" y="3237277"/>
            <a:ext cx="2068906" cy="1981632"/>
          </a:xfrm>
          <a:prstGeom prst="ellipse">
            <a:avLst/>
          </a:prstGeom>
          <a:ln w="57150"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AC7C84-3644-43F4-8278-042C0416CC3A}"/>
              </a:ext>
            </a:extLst>
          </p:cNvPr>
          <p:cNvSpPr/>
          <p:nvPr/>
        </p:nvSpPr>
        <p:spPr>
          <a:xfrm>
            <a:off x="6668928" y="3208702"/>
            <a:ext cx="2068906" cy="1981632"/>
          </a:xfrm>
          <a:prstGeom prst="ellipse">
            <a:avLst/>
          </a:prstGeom>
          <a:ln w="57150">
            <a:solidFill>
              <a:srgbClr val="00B0F0"/>
            </a:solidFill>
          </a:ln>
          <a:effectLst>
            <a:glow rad="101600">
              <a:srgbClr val="00B0F0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AA851B0-B115-4BFC-A44F-459392C775B4}"/>
              </a:ext>
            </a:extLst>
          </p:cNvPr>
          <p:cNvSpPr/>
          <p:nvPr/>
        </p:nvSpPr>
        <p:spPr>
          <a:xfrm>
            <a:off x="8793003" y="3170602"/>
            <a:ext cx="2068906" cy="1981632"/>
          </a:xfrm>
          <a:prstGeom prst="ellipse">
            <a:avLst/>
          </a:prstGeom>
          <a:ln w="57150">
            <a:solidFill>
              <a:srgbClr val="D729B6"/>
            </a:solidFill>
          </a:ln>
          <a:effectLst>
            <a:glow rad="101600">
              <a:srgbClr val="D729B6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3121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021999-6067-4EDA-8364-D96907A23E1A}"/>
              </a:ext>
            </a:extLst>
          </p:cNvPr>
          <p:cNvSpPr/>
          <p:nvPr/>
        </p:nvSpPr>
        <p:spPr>
          <a:xfrm>
            <a:off x="6532880" y="2072640"/>
            <a:ext cx="52101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6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Why Kumon?</a:t>
            </a:r>
          </a:p>
          <a:p>
            <a:r>
              <a:rPr lang="en-AU" sz="6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A Parent’s Perspective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9274-B48E-4D04-BD72-316316DDCC56}"/>
              </a:ext>
            </a:extLst>
          </p:cNvPr>
          <p:cNvSpPr txBox="1"/>
          <p:nvPr/>
        </p:nvSpPr>
        <p:spPr>
          <a:xfrm>
            <a:off x="111760" y="1209040"/>
            <a:ext cx="6094852" cy="4740057"/>
          </a:xfrm>
          <a:prstGeom prst="rect">
            <a:avLst/>
          </a:prstGeom>
          <a:blipFill>
            <a:blip r:embed="rId21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AU" sz="3200" dirty="0">
                <a:solidFill>
                  <a:srgbClr val="FF6699"/>
                </a:solidFill>
                <a:latin typeface="Algerian" panose="04020705040A02060702" pitchFamily="82" charset="0"/>
              </a:rPr>
              <a:t>Building Focus &amp; STAMINA</a:t>
            </a:r>
          </a:p>
          <a:p>
            <a:r>
              <a:rPr lang="en-A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anose="04020705040A02060702" pitchFamily="82" charset="0"/>
              </a:rPr>
              <a:t>lEARNING HOW TO learn</a:t>
            </a:r>
          </a:p>
          <a:p>
            <a:r>
              <a:rPr lang="en-AU" sz="4400" dirty="0">
                <a:solidFill>
                  <a:srgbClr val="24BEFC"/>
                </a:solidFill>
                <a:latin typeface="Algerian" panose="04020705040A02060702" pitchFamily="82" charset="0"/>
              </a:rPr>
              <a:t>Strong Foundation</a:t>
            </a:r>
          </a:p>
          <a:p>
            <a:r>
              <a:rPr lang="en-AU" sz="3600" dirty="0">
                <a:solidFill>
                  <a:srgbClr val="00B050"/>
                </a:solidFill>
                <a:latin typeface="Agency FB" panose="020B0503020202020204" pitchFamily="34" charset="0"/>
              </a:rPr>
              <a:t>Daily Study Practice </a:t>
            </a:r>
            <a:r>
              <a:rPr lang="en-AU" sz="36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MASTERY</a:t>
            </a:r>
          </a:p>
          <a:p>
            <a:r>
              <a:rPr lang="en-AU" sz="3600" dirty="0">
                <a:solidFill>
                  <a:schemeClr val="accent2">
                    <a:lumMod val="75000"/>
                  </a:schemeClr>
                </a:solidFill>
              </a:rPr>
              <a:t>Individualised for Every Child</a:t>
            </a:r>
          </a:p>
          <a:p>
            <a:r>
              <a:rPr lang="en-AU" sz="3600" dirty="0">
                <a:solidFill>
                  <a:srgbClr val="FC0CB2"/>
                </a:solidFill>
                <a:latin typeface="Broadway" panose="04040905080B02020502" pitchFamily="82" charset="0"/>
              </a:rPr>
              <a:t>Parents Involvement</a:t>
            </a:r>
          </a:p>
          <a:p>
            <a:r>
              <a:rPr lang="en-AU" sz="4000" dirty="0">
                <a:solidFill>
                  <a:srgbClr val="002060"/>
                </a:solidFill>
                <a:latin typeface="Candara" panose="020E0502030303020204" pitchFamily="34" charset="0"/>
              </a:rPr>
              <a:t>Nurture Growth Mindset </a:t>
            </a:r>
          </a:p>
          <a:p>
            <a:r>
              <a:rPr lang="en-AU" sz="4400" dirty="0">
                <a:solidFill>
                  <a:schemeClr val="accent3">
                    <a:lumMod val="75000"/>
                  </a:schemeClr>
                </a:solidFill>
                <a:latin typeface="Agency FB" panose="020B0503020202020204" pitchFamily="34" charset="0"/>
              </a:rPr>
              <a:t>Resilience to face challenges</a:t>
            </a:r>
          </a:p>
        </p:txBody>
      </p:sp>
    </p:spTree>
    <p:extLst>
      <p:ext uri="{BB962C8B-B14F-4D97-AF65-F5344CB8AC3E}">
        <p14:creationId xmlns:p14="http://schemas.microsoft.com/office/powerpoint/2010/main" val="77246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021999-6067-4EDA-8364-D96907A23E1A}"/>
              </a:ext>
            </a:extLst>
          </p:cNvPr>
          <p:cNvSpPr/>
          <p:nvPr/>
        </p:nvSpPr>
        <p:spPr>
          <a:xfrm>
            <a:off x="2818229" y="2134805"/>
            <a:ext cx="57958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6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Self Learners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92B6C4-F16C-4DC5-B997-B5BCFEEE2C09}"/>
              </a:ext>
            </a:extLst>
          </p:cNvPr>
          <p:cNvSpPr/>
          <p:nvPr/>
        </p:nvSpPr>
        <p:spPr>
          <a:xfrm>
            <a:off x="3169919" y="3312160"/>
            <a:ext cx="70612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erlin Sans FB Demi" panose="020E0802020502020306" pitchFamily="34" charset="0"/>
              </a:rPr>
              <a:t>Students who are new to Kumon but learning faster and confident of reaching KIS (</a:t>
            </a:r>
            <a:r>
              <a:rPr lang="en-AU" sz="2400" i="1" dirty="0">
                <a:solidFill>
                  <a:srgbClr val="FF0000"/>
                </a:solidFill>
                <a:latin typeface="Berlin Sans FB Demi" panose="020E0802020502020306" pitchFamily="34" charset="0"/>
              </a:rPr>
              <a:t>Kumon International Standard</a:t>
            </a:r>
            <a:r>
              <a:rPr lang="en-A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erlin Sans FB Demi" panose="020E0802020502020306" pitchFamily="34" charset="0"/>
              </a:rPr>
              <a:t> ) within the first year</a:t>
            </a:r>
          </a:p>
        </p:txBody>
      </p:sp>
      <p:sp>
        <p:nvSpPr>
          <p:cNvPr id="38" name="Shape 136">
            <a:extLst>
              <a:ext uri="{FF2B5EF4-FFF2-40B4-BE49-F238E27FC236}">
                <a16:creationId xmlns:a16="http://schemas.microsoft.com/office/drawing/2014/main" id="{1A877357-E866-487F-9E69-78DA82522BA4}"/>
              </a:ext>
            </a:extLst>
          </p:cNvPr>
          <p:cNvSpPr txBox="1">
            <a:spLocks/>
          </p:cNvSpPr>
          <p:nvPr/>
        </p:nvSpPr>
        <p:spPr>
          <a:xfrm>
            <a:off x="2387149" y="922492"/>
            <a:ext cx="7745137" cy="15047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defRPr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>
              <a:buSzPct val="25000"/>
            </a:pPr>
            <a:r>
              <a:rPr lang="en-AU" sz="5400" b="1" i="1" dirty="0">
                <a:latin typeface="Calibri" panose="020F050202020403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Arial"/>
              </a:rPr>
              <a:t> Kumon AWARDS</a:t>
            </a:r>
          </a:p>
        </p:txBody>
      </p:sp>
    </p:spTree>
    <p:extLst>
      <p:ext uri="{BB962C8B-B14F-4D97-AF65-F5344CB8AC3E}">
        <p14:creationId xmlns:p14="http://schemas.microsoft.com/office/powerpoint/2010/main" val="405596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C2AFA2-BD92-4C4D-A784-9179117D207A}"/>
              </a:ext>
            </a:extLst>
          </p:cNvPr>
          <p:cNvSpPr txBox="1"/>
          <p:nvPr/>
        </p:nvSpPr>
        <p:spPr>
          <a:xfrm>
            <a:off x="388418" y="1380527"/>
            <a:ext cx="261645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ALEENA RINCE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SHINING STAR</a:t>
            </a:r>
            <a:br>
              <a:rPr lang="en-US" b="1" dirty="0">
                <a:latin typeface="Candara" panose="020E0502030303020204" pitchFamily="34" charset="0"/>
                <a:cs typeface="Century Gothic"/>
              </a:rPr>
            </a:br>
            <a:r>
              <a:rPr lang="en-US" b="1" dirty="0">
                <a:latin typeface="Candara" panose="020E0502030303020204" pitchFamily="34" charset="0"/>
                <a:cs typeface="Century Gothic"/>
              </a:rPr>
              <a:t>HARSHA HARISH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CURTIS BENZO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 ASHR 3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br>
              <a:rPr lang="en-US" b="1" dirty="0">
                <a:latin typeface="Century Gothic"/>
                <a:cs typeface="Century Gothic"/>
              </a:rPr>
            </a:b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D62EFEB-4AD2-45AF-BCC2-70F8F48A378B}"/>
              </a:ext>
            </a:extLst>
          </p:cNvPr>
          <p:cNvSpPr/>
          <p:nvPr/>
        </p:nvSpPr>
        <p:spPr>
          <a:xfrm>
            <a:off x="3506628" y="1465627"/>
            <a:ext cx="2068906" cy="1981632"/>
          </a:xfrm>
          <a:prstGeom prst="ellipse">
            <a:avLst/>
          </a:prstGeom>
          <a:ln w="57150">
            <a:solidFill>
              <a:srgbClr val="FF0000"/>
            </a:solidFill>
          </a:ln>
          <a:effectLst>
            <a:glow rad="228600">
              <a:srgbClr val="FF0000">
                <a:alpha val="40000"/>
              </a:srgb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CFE8DA0-F526-4F53-AB1A-8762702EE9DC}"/>
              </a:ext>
            </a:extLst>
          </p:cNvPr>
          <p:cNvSpPr/>
          <p:nvPr/>
        </p:nvSpPr>
        <p:spPr>
          <a:xfrm>
            <a:off x="5602128" y="1456102"/>
            <a:ext cx="2068906" cy="1981632"/>
          </a:xfrm>
          <a:prstGeom prst="ellipse">
            <a:avLst/>
          </a:prstGeom>
          <a:ln w="57150">
            <a:solidFill>
              <a:srgbClr val="00B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1FF0F23-AFB6-43E2-9FBC-60834BC2FF3C}"/>
              </a:ext>
            </a:extLst>
          </p:cNvPr>
          <p:cNvSpPr/>
          <p:nvPr/>
        </p:nvSpPr>
        <p:spPr>
          <a:xfrm>
            <a:off x="7678578" y="1456102"/>
            <a:ext cx="2068906" cy="1981632"/>
          </a:xfrm>
          <a:prstGeom prst="ellipse">
            <a:avLst/>
          </a:prstGeom>
          <a:ln w="57150">
            <a:solidFill>
              <a:srgbClr val="CC99FF"/>
            </a:solidFill>
          </a:ln>
          <a:effectLst>
            <a:glow rad="101600">
              <a:srgbClr val="CC99FF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C30FCB3-5212-4152-B702-041BA81D0A40}"/>
              </a:ext>
            </a:extLst>
          </p:cNvPr>
          <p:cNvSpPr/>
          <p:nvPr/>
        </p:nvSpPr>
        <p:spPr>
          <a:xfrm>
            <a:off x="9783603" y="1446577"/>
            <a:ext cx="2068906" cy="1981632"/>
          </a:xfrm>
          <a:prstGeom prst="ellipse">
            <a:avLst/>
          </a:prstGeom>
          <a:ln w="57150"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19E82FB-69CA-4381-B70B-31DDA3B3D690}"/>
              </a:ext>
            </a:extLst>
          </p:cNvPr>
          <p:cNvSpPr/>
          <p:nvPr/>
        </p:nvSpPr>
        <p:spPr>
          <a:xfrm>
            <a:off x="4573428" y="3237277"/>
            <a:ext cx="2068906" cy="1981632"/>
          </a:xfrm>
          <a:prstGeom prst="ellipse">
            <a:avLst/>
          </a:prstGeom>
          <a:ln w="57150"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AC7C84-3644-43F4-8278-042C0416CC3A}"/>
              </a:ext>
            </a:extLst>
          </p:cNvPr>
          <p:cNvSpPr/>
          <p:nvPr/>
        </p:nvSpPr>
        <p:spPr>
          <a:xfrm>
            <a:off x="6668928" y="3208702"/>
            <a:ext cx="2068906" cy="1981632"/>
          </a:xfrm>
          <a:prstGeom prst="ellipse">
            <a:avLst/>
          </a:prstGeom>
          <a:ln w="57150">
            <a:solidFill>
              <a:srgbClr val="00B0F0"/>
            </a:solidFill>
          </a:ln>
          <a:effectLst>
            <a:glow rad="101600">
              <a:srgbClr val="00B0F0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AA851B0-B115-4BFC-A44F-459392C775B4}"/>
              </a:ext>
            </a:extLst>
          </p:cNvPr>
          <p:cNvSpPr/>
          <p:nvPr/>
        </p:nvSpPr>
        <p:spPr>
          <a:xfrm>
            <a:off x="8793003" y="3170602"/>
            <a:ext cx="2068906" cy="1981632"/>
          </a:xfrm>
          <a:prstGeom prst="ellipse">
            <a:avLst/>
          </a:prstGeom>
          <a:ln w="57150">
            <a:solidFill>
              <a:srgbClr val="D729B6"/>
            </a:solidFill>
          </a:ln>
          <a:effectLst>
            <a:glow rad="101600">
              <a:srgbClr val="D729B6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8638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3021999-6067-4EDA-8364-D96907A23E1A}"/>
              </a:ext>
            </a:extLst>
          </p:cNvPr>
          <p:cNvSpPr/>
          <p:nvPr/>
        </p:nvSpPr>
        <p:spPr>
          <a:xfrm>
            <a:off x="2818229" y="2134805"/>
            <a:ext cx="77451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6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KIS </a:t>
            </a:r>
            <a:r>
              <a:rPr lang="en-AU" sz="3600" b="1" i="1" dirty="0">
                <a:solidFill>
                  <a:srgbClr val="FF0000"/>
                </a:solidFill>
                <a:latin typeface="Candara" panose="020E0502030303020204" pitchFamily="34" charset="0"/>
              </a:rPr>
              <a:t>(Kumon International Standard)</a:t>
            </a:r>
            <a:r>
              <a:rPr lang="en-A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n-AU" sz="2800" b="1" i="1" dirty="0">
                <a:solidFill>
                  <a:srgbClr val="00B0F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92B6C4-F16C-4DC5-B997-B5BCFEEE2C09}"/>
              </a:ext>
            </a:extLst>
          </p:cNvPr>
          <p:cNvSpPr/>
          <p:nvPr/>
        </p:nvSpPr>
        <p:spPr>
          <a:xfrm>
            <a:off x="3169919" y="3312160"/>
            <a:ext cx="7061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erlin Sans FB Demi" panose="020E0802020502020306" pitchFamily="34" charset="0"/>
              </a:rPr>
              <a:t>Students who studying 6 months ahead of their grade level -  First milestone in Kumon</a:t>
            </a:r>
          </a:p>
        </p:txBody>
      </p:sp>
      <p:sp>
        <p:nvSpPr>
          <p:cNvPr id="38" name="Shape 136">
            <a:extLst>
              <a:ext uri="{FF2B5EF4-FFF2-40B4-BE49-F238E27FC236}">
                <a16:creationId xmlns:a16="http://schemas.microsoft.com/office/drawing/2014/main" id="{1A877357-E866-487F-9E69-78DA82522BA4}"/>
              </a:ext>
            </a:extLst>
          </p:cNvPr>
          <p:cNvSpPr txBox="1">
            <a:spLocks/>
          </p:cNvSpPr>
          <p:nvPr/>
        </p:nvSpPr>
        <p:spPr>
          <a:xfrm>
            <a:off x="2387149" y="922492"/>
            <a:ext cx="7745137" cy="150479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rtl val="0"/>
              </a:defRPr>
            </a:lvl1pPr>
            <a:lvl2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indent="0" algn="ctr" rtl="0"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>
              <a:buSzPct val="25000"/>
            </a:pPr>
            <a:r>
              <a:rPr lang="en-AU" sz="5400" b="1" i="1" dirty="0">
                <a:latin typeface="Calibri" panose="020F050202020403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Arial"/>
              </a:rPr>
              <a:t> Kumon AWARDS</a:t>
            </a:r>
          </a:p>
        </p:txBody>
      </p:sp>
    </p:spTree>
    <p:extLst>
      <p:ext uri="{BB962C8B-B14F-4D97-AF65-F5344CB8AC3E}">
        <p14:creationId xmlns:p14="http://schemas.microsoft.com/office/powerpoint/2010/main" val="2733417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0BFB35E-15AD-4101-806E-1254B6D78DDD}"/>
              </a:ext>
            </a:extLst>
          </p:cNvPr>
          <p:cNvSpPr txBox="1"/>
          <p:nvPr/>
        </p:nvSpPr>
        <p:spPr>
          <a:xfrm flipH="1">
            <a:off x="304799" y="6258560"/>
            <a:ext cx="4765039" cy="535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Bradley Hand ITC" panose="03070402050302030203" pitchFamily="66" charset="0"/>
              </a:rPr>
              <a:t>Every child can shine!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C2AFA2-BD92-4C4D-A784-9179117D207A}"/>
              </a:ext>
            </a:extLst>
          </p:cNvPr>
          <p:cNvSpPr txBox="1"/>
          <p:nvPr/>
        </p:nvSpPr>
        <p:spPr>
          <a:xfrm>
            <a:off x="388418" y="1380527"/>
            <a:ext cx="2616455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ALEENA RINCE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SHINING STAR</a:t>
            </a:r>
            <a:br>
              <a:rPr lang="en-US" b="1" dirty="0">
                <a:latin typeface="Candara" panose="020E0502030303020204" pitchFamily="34" charset="0"/>
                <a:cs typeface="Century Gothic"/>
              </a:rPr>
            </a:br>
            <a:r>
              <a:rPr lang="en-US" b="1" dirty="0">
                <a:latin typeface="Candara" panose="020E0502030303020204" pitchFamily="34" charset="0"/>
                <a:cs typeface="Century Gothic"/>
              </a:rPr>
              <a:t>HARSHA HARISH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CURTIS BENZO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KIS/ ASHR 3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AADHYA AATHAVAN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ASHR / ASHR 2</a:t>
            </a:r>
          </a:p>
          <a:p>
            <a:pPr algn="ctr"/>
            <a:r>
              <a:rPr lang="en-US" b="1" dirty="0">
                <a:latin typeface="Candara" panose="020E0502030303020204" pitchFamily="34" charset="0"/>
                <a:cs typeface="Century Gothic"/>
              </a:rPr>
              <a:t>MARCO MIRACOLA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ndara" panose="020E0502030303020204" pitchFamily="34" charset="0"/>
                <a:cs typeface="Century Gothic"/>
              </a:rPr>
              <a:t>KIS</a:t>
            </a:r>
          </a:p>
          <a:p>
            <a:pPr algn="ctr"/>
            <a:br>
              <a:rPr lang="en-US" b="1" dirty="0">
                <a:latin typeface="Century Gothic"/>
                <a:cs typeface="Century Gothic"/>
              </a:rPr>
            </a:b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D62EFEB-4AD2-45AF-BCC2-70F8F48A378B}"/>
              </a:ext>
            </a:extLst>
          </p:cNvPr>
          <p:cNvSpPr/>
          <p:nvPr/>
        </p:nvSpPr>
        <p:spPr>
          <a:xfrm>
            <a:off x="3506628" y="1465627"/>
            <a:ext cx="2068906" cy="1981632"/>
          </a:xfrm>
          <a:prstGeom prst="ellipse">
            <a:avLst/>
          </a:prstGeom>
          <a:ln w="57150">
            <a:solidFill>
              <a:srgbClr val="FF0000"/>
            </a:solidFill>
          </a:ln>
          <a:effectLst>
            <a:glow rad="228600">
              <a:srgbClr val="FF0000">
                <a:alpha val="40000"/>
              </a:srgb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CFE8DA0-F526-4F53-AB1A-8762702EE9DC}"/>
              </a:ext>
            </a:extLst>
          </p:cNvPr>
          <p:cNvSpPr/>
          <p:nvPr/>
        </p:nvSpPr>
        <p:spPr>
          <a:xfrm>
            <a:off x="5602128" y="1456102"/>
            <a:ext cx="2068906" cy="1981632"/>
          </a:xfrm>
          <a:prstGeom prst="ellipse">
            <a:avLst/>
          </a:prstGeom>
          <a:ln w="57150">
            <a:solidFill>
              <a:srgbClr val="00B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1FF0F23-AFB6-43E2-9FBC-60834BC2FF3C}"/>
              </a:ext>
            </a:extLst>
          </p:cNvPr>
          <p:cNvSpPr/>
          <p:nvPr/>
        </p:nvSpPr>
        <p:spPr>
          <a:xfrm>
            <a:off x="7678578" y="1456102"/>
            <a:ext cx="2068906" cy="1981632"/>
          </a:xfrm>
          <a:prstGeom prst="ellipse">
            <a:avLst/>
          </a:prstGeom>
          <a:ln w="57150">
            <a:solidFill>
              <a:srgbClr val="CC99FF"/>
            </a:solidFill>
          </a:ln>
          <a:effectLst>
            <a:glow rad="101600">
              <a:srgbClr val="CC99FF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C30FCB3-5212-4152-B702-041BA81D0A40}"/>
              </a:ext>
            </a:extLst>
          </p:cNvPr>
          <p:cNvSpPr/>
          <p:nvPr/>
        </p:nvSpPr>
        <p:spPr>
          <a:xfrm>
            <a:off x="9783603" y="1446577"/>
            <a:ext cx="2068906" cy="1981632"/>
          </a:xfrm>
          <a:prstGeom prst="ellipse">
            <a:avLst/>
          </a:prstGeom>
          <a:ln w="57150"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19E82FB-69CA-4381-B70B-31DDA3B3D690}"/>
              </a:ext>
            </a:extLst>
          </p:cNvPr>
          <p:cNvSpPr/>
          <p:nvPr/>
        </p:nvSpPr>
        <p:spPr>
          <a:xfrm>
            <a:off x="4573428" y="3237277"/>
            <a:ext cx="2068906" cy="1981632"/>
          </a:xfrm>
          <a:prstGeom prst="ellipse">
            <a:avLst/>
          </a:prstGeom>
          <a:ln w="57150"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AC7C84-3644-43F4-8278-042C0416CC3A}"/>
              </a:ext>
            </a:extLst>
          </p:cNvPr>
          <p:cNvSpPr/>
          <p:nvPr/>
        </p:nvSpPr>
        <p:spPr>
          <a:xfrm>
            <a:off x="6668928" y="3208702"/>
            <a:ext cx="2068906" cy="1981632"/>
          </a:xfrm>
          <a:prstGeom prst="ellipse">
            <a:avLst/>
          </a:prstGeom>
          <a:ln w="57150">
            <a:solidFill>
              <a:srgbClr val="00B0F0"/>
            </a:solidFill>
          </a:ln>
          <a:effectLst>
            <a:glow rad="101600">
              <a:srgbClr val="00B0F0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AA851B0-B115-4BFC-A44F-459392C775B4}"/>
              </a:ext>
            </a:extLst>
          </p:cNvPr>
          <p:cNvSpPr/>
          <p:nvPr/>
        </p:nvSpPr>
        <p:spPr>
          <a:xfrm>
            <a:off x="8793003" y="3170602"/>
            <a:ext cx="2068906" cy="1981632"/>
          </a:xfrm>
          <a:prstGeom prst="ellipse">
            <a:avLst/>
          </a:prstGeom>
          <a:ln w="57150">
            <a:solidFill>
              <a:srgbClr val="D729B6"/>
            </a:solidFill>
          </a:ln>
          <a:effectLst>
            <a:glow rad="101600">
              <a:srgbClr val="D729B6">
                <a:alpha val="60000"/>
              </a:srgb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4285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490C6-4EA4-4055-81ED-0E969829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8132C-CBE7-44EB-A8DC-3BB639856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68264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5456</TotalTime>
  <Words>389</Words>
  <Application>Microsoft Office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Agency FB</vt:lpstr>
      <vt:lpstr>Aharoni</vt:lpstr>
      <vt:lpstr>Algerian</vt:lpstr>
      <vt:lpstr>Arial</vt:lpstr>
      <vt:lpstr>Arial Narrow</vt:lpstr>
      <vt:lpstr>Berlin Sans FB Demi</vt:lpstr>
      <vt:lpstr>Bradley Hand ITC</vt:lpstr>
      <vt:lpstr>Broadway</vt:lpstr>
      <vt:lpstr>Calibri</vt:lpstr>
      <vt:lpstr>Calibri Light</vt:lpstr>
      <vt:lpstr>Candara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Rajan Venkatraman</dc:creator>
  <cp:lastModifiedBy>Asha Venkatraman</cp:lastModifiedBy>
  <cp:revision>17</cp:revision>
  <dcterms:created xsi:type="dcterms:W3CDTF">2019-10-25T03:46:35Z</dcterms:created>
  <dcterms:modified xsi:type="dcterms:W3CDTF">2019-10-29T00:33:49Z</dcterms:modified>
</cp:coreProperties>
</file>