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2" r:id="rId3"/>
    <p:sldId id="263" r:id="rId4"/>
    <p:sldId id="257" r:id="rId5"/>
    <p:sldId id="261" r:id="rId6"/>
    <p:sldId id="258" r:id="rId7"/>
    <p:sldId id="259" r:id="rId8"/>
    <p:sldId id="260" r:id="rId9"/>
  </p:sldIdLst>
  <p:sldSz cx="9144000" cy="6858000" type="screen4x3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15911-11F0-4A40-BDDA-86A9732A5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6040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4A8B2-BA28-E449-A868-3D53E833E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37655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4A8B2-BA28-E449-A868-3D53E833E1FC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52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EC801-5C3D-594C-B55E-8D9B11BDDA88}" type="datetime1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C251-325C-4046-AB44-78831D4C57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9B86-B432-B440-A658-32BCECE3F08A}" type="datetime1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C251-325C-4046-AB44-78831D4C57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19869-B218-F249-BA55-9B312A402246}" type="datetime1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C251-325C-4046-AB44-78831D4C57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5C166-B021-C74E-8965-BF2E9C7AE4C4}" type="datetime1">
              <a:rPr lang="en-US" smtClean="0"/>
              <a:t>8/22/2018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C251-325C-4046-AB44-78831D4C57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3D68C-5784-894C-8C77-CC1DD1CFB191}" type="datetime1">
              <a:rPr lang="en-US" smtClean="0"/>
              <a:t>8/22/2018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C251-325C-4046-AB44-78831D4C57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FBB7F-89BE-2044-96DC-02900AB8DA7B}" type="datetime1">
              <a:rPr lang="en-US" smtClean="0"/>
              <a:t>8/22/2018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C251-325C-4046-AB44-78831D4C57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B455A-5210-DE43-9A99-F62C6C574D15}" type="datetime1">
              <a:rPr lang="en-US" smtClean="0"/>
              <a:t>8/22/2018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C251-325C-4046-AB44-78831D4C57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ACFCD-C6F5-C64A-AE34-A49AE2C61EAA}" type="datetime1">
              <a:rPr lang="en-US" smtClean="0"/>
              <a:t>8/22/2018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C251-325C-4046-AB44-78831D4C57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522D4-BB82-564D-90E9-299F46434C1B}" type="datetime1">
              <a:rPr lang="en-US" smtClean="0"/>
              <a:t>8/22/2018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C251-325C-4046-AB44-78831D4C57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DF9C-8227-F047-8377-93E0CEF81952}" type="datetime1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C251-325C-4046-AB44-78831D4C57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B27C7-707D-D146-A3B3-0DFAFE82AE16}" type="datetime1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AC251-325C-4046-AB44-78831D4C57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1DA39-F3A6-3A4E-8F06-007605A82EC0}" type="datetime1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AC251-325C-4046-AB44-78831D4C57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"/>
                <a:cs typeface="Times"/>
              </a:rPr>
              <a:t>Specialist Mathematics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  <a:latin typeface="Times"/>
                <a:cs typeface="Times"/>
              </a:rPr>
              <a:t>Antidifferentiation</a:t>
            </a:r>
            <a:endParaRPr lang="en-US" dirty="0">
              <a:solidFill>
                <a:schemeClr val="tx1"/>
              </a:solidFill>
              <a:latin typeface="Times"/>
              <a:cs typeface="Time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9558" y="5324385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</a:t>
            </a: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Williams, R., Nolan, J.,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Karanikolas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N., et al. (2013). </a:t>
            </a:r>
            <a:r>
              <a:rPr lang="en-A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Maths Quest 11, Mathematical Methods CAS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</a:t>
            </a:r>
            <a:r>
              <a:rPr lang="en-AU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ed.). Qld, Australia: Jacaranda.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/>
                <a:cs typeface="Times"/>
              </a:rPr>
              <a:t>Rules of </a:t>
            </a:r>
            <a:r>
              <a:rPr lang="en-US" dirty="0" err="1">
                <a:latin typeface="Times"/>
                <a:cs typeface="Times"/>
              </a:rPr>
              <a:t>Antidifferentiation</a:t>
            </a:r>
            <a:endParaRPr lang="en-US" dirty="0">
              <a:latin typeface="Times"/>
              <a:cs typeface="Time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908" y="1704452"/>
            <a:ext cx="6334795" cy="11812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08" y="3346643"/>
            <a:ext cx="6135201" cy="12449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908" y="5004276"/>
            <a:ext cx="6334795" cy="7527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"/>
                <a:cs typeface="Times"/>
              </a:rPr>
              <a:t>Antidifferentiation</a:t>
            </a:r>
            <a:r>
              <a:rPr lang="en-US" dirty="0">
                <a:latin typeface="Times"/>
                <a:cs typeface="Times"/>
              </a:rPr>
              <a:t> notation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520700" y="1871329"/>
            <a:ext cx="7016758" cy="3410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520700" y="2843982"/>
            <a:ext cx="7016758" cy="9713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520700" y="4206006"/>
            <a:ext cx="7016758" cy="3306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520700" y="5140121"/>
            <a:ext cx="7016758" cy="6303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Times"/>
                <a:cs typeface="Times"/>
              </a:rPr>
              <a:t>Example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>
                <a:latin typeface="Times"/>
                <a:cs typeface="Times"/>
              </a:rPr>
              <a:t>Find the </a:t>
            </a:r>
            <a:r>
              <a:rPr lang="en-US" sz="2400" dirty="0" err="1">
                <a:latin typeface="Times"/>
                <a:cs typeface="Times"/>
              </a:rPr>
              <a:t>antiderivative</a:t>
            </a:r>
            <a:r>
              <a:rPr lang="en-US" sz="2400" dirty="0">
                <a:latin typeface="Times"/>
                <a:cs typeface="Times"/>
              </a:rPr>
              <a:t> for each of the following.</a:t>
            </a:r>
          </a:p>
          <a:p>
            <a:pPr>
              <a:buNone/>
            </a:pPr>
            <a:r>
              <a:rPr lang="en-US" sz="2400" dirty="0">
                <a:latin typeface="Times"/>
                <a:cs typeface="Times"/>
              </a:rPr>
              <a:t>a)		8</a:t>
            </a:r>
            <a:r>
              <a:rPr lang="en-US" sz="2400" i="1" dirty="0">
                <a:latin typeface="Times"/>
                <a:cs typeface="Times"/>
              </a:rPr>
              <a:t>x</a:t>
            </a:r>
            <a:r>
              <a:rPr lang="en-US" sz="2400" dirty="0">
                <a:latin typeface="Times"/>
                <a:cs typeface="Times"/>
              </a:rPr>
              <a:t> + 5							</a:t>
            </a:r>
            <a:r>
              <a:rPr lang="en-US" sz="2400" dirty="0" err="1">
                <a:latin typeface="Times"/>
                <a:cs typeface="Times"/>
              </a:rPr>
              <a:t>b</a:t>
            </a:r>
            <a:r>
              <a:rPr lang="en-US" sz="2400" dirty="0">
                <a:latin typeface="Times"/>
                <a:cs typeface="Times"/>
              </a:rPr>
              <a:t>)	1 + </a:t>
            </a:r>
            <a:r>
              <a:rPr lang="en-US" sz="2400" i="1" dirty="0" err="1">
                <a:latin typeface="Times"/>
                <a:cs typeface="Times"/>
              </a:rPr>
              <a:t>x</a:t>
            </a:r>
            <a:r>
              <a:rPr lang="en-US" sz="2400" dirty="0">
                <a:latin typeface="Times"/>
                <a:cs typeface="Times"/>
              </a:rPr>
              <a:t> + </a:t>
            </a:r>
            <a:r>
              <a:rPr lang="en-US" sz="2400" i="1" dirty="0">
                <a:latin typeface="Times"/>
                <a:cs typeface="Times"/>
              </a:rPr>
              <a:t>x</a:t>
            </a:r>
            <a:r>
              <a:rPr lang="en-US" sz="2400" baseline="30000" dirty="0">
                <a:latin typeface="Times"/>
                <a:cs typeface="Times"/>
              </a:rPr>
              <a:t>2</a:t>
            </a:r>
            <a:r>
              <a:rPr lang="en-US" sz="2400" dirty="0">
                <a:latin typeface="Times"/>
                <a:cs typeface="Times"/>
              </a:rPr>
              <a:t> + </a:t>
            </a:r>
            <a:r>
              <a:rPr lang="en-US" sz="2400" i="1" dirty="0">
                <a:latin typeface="Times"/>
                <a:cs typeface="Times"/>
              </a:rPr>
              <a:t>x</a:t>
            </a:r>
            <a:r>
              <a:rPr lang="en-US" sz="2400" baseline="30000" dirty="0">
                <a:latin typeface="Times"/>
                <a:cs typeface="Times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737" y="274638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Times"/>
                <a:cs typeface="Times"/>
              </a:rPr>
              <a:t> Example 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5638800" cy="76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902" y="274638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Times"/>
                <a:cs typeface="Times"/>
              </a:rPr>
              <a:t> Example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400" dirty="0">
              <a:latin typeface="Times"/>
              <a:cs typeface="Times"/>
            </a:endParaRPr>
          </a:p>
          <a:p>
            <a:pPr>
              <a:buNone/>
            </a:pPr>
            <a:r>
              <a:rPr lang="en-US" sz="2400" dirty="0">
                <a:latin typeface="Times"/>
                <a:cs typeface="Times"/>
              </a:rPr>
              <a:t>a)		</a:t>
            </a:r>
            <a:r>
              <a:rPr lang="en-US" sz="2400" i="1" dirty="0">
                <a:latin typeface="Times"/>
                <a:cs typeface="Times"/>
              </a:rPr>
              <a:t>x</a:t>
            </a:r>
            <a:r>
              <a:rPr lang="en-US" sz="2400" dirty="0">
                <a:latin typeface="Times"/>
                <a:cs typeface="Times"/>
              </a:rPr>
              <a:t>(3</a:t>
            </a:r>
            <a:r>
              <a:rPr lang="en-US" sz="2400" i="1" dirty="0">
                <a:latin typeface="Times"/>
                <a:cs typeface="Times"/>
              </a:rPr>
              <a:t>x</a:t>
            </a:r>
            <a:r>
              <a:rPr lang="en-US" sz="2400" dirty="0">
                <a:latin typeface="Times"/>
                <a:cs typeface="Times"/>
              </a:rPr>
              <a:t> – 4)						</a:t>
            </a:r>
            <a:r>
              <a:rPr lang="en-US" sz="2400" dirty="0" err="1">
                <a:latin typeface="Times"/>
                <a:cs typeface="Times"/>
              </a:rPr>
              <a:t>b</a:t>
            </a:r>
            <a:r>
              <a:rPr lang="en-US" sz="2400" dirty="0">
                <a:latin typeface="Times"/>
                <a:cs typeface="Times"/>
              </a:rPr>
              <a:t>)	(</a:t>
            </a:r>
            <a:r>
              <a:rPr lang="en-US" sz="2400" i="1" dirty="0" err="1">
                <a:latin typeface="Times"/>
                <a:cs typeface="Times"/>
              </a:rPr>
              <a:t>x</a:t>
            </a:r>
            <a:r>
              <a:rPr lang="en-US" sz="2400" dirty="0">
                <a:latin typeface="Times"/>
                <a:cs typeface="Times"/>
              </a:rPr>
              <a:t> + 2)(</a:t>
            </a:r>
            <a:r>
              <a:rPr lang="en-US" sz="2400" i="1" dirty="0">
                <a:latin typeface="Times"/>
                <a:cs typeface="Times"/>
              </a:rPr>
              <a:t>x</a:t>
            </a:r>
            <a:r>
              <a:rPr lang="en-US" sz="2400" baseline="30000" dirty="0">
                <a:latin typeface="Times"/>
                <a:cs typeface="Times"/>
              </a:rPr>
              <a:t>2</a:t>
            </a:r>
            <a:r>
              <a:rPr lang="en-US" sz="2400" dirty="0">
                <a:latin typeface="Times"/>
                <a:cs typeface="Times"/>
              </a:rPr>
              <a:t> – 2</a:t>
            </a:r>
            <a:r>
              <a:rPr lang="en-US" sz="2400" i="1" dirty="0">
                <a:latin typeface="Times"/>
                <a:cs typeface="Times"/>
              </a:rPr>
              <a:t>x</a:t>
            </a:r>
            <a:r>
              <a:rPr lang="en-US" sz="2400" dirty="0">
                <a:latin typeface="Times"/>
                <a:cs typeface="Times"/>
              </a:rPr>
              <a:t> + 4)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2286000" cy="393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Times"/>
                <a:cs typeface="Times"/>
              </a:rPr>
              <a:t>Example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>
                <a:latin typeface="Times"/>
                <a:cs typeface="Times"/>
              </a:rPr>
              <a:t>Find the following.</a:t>
            </a:r>
          </a:p>
          <a:p>
            <a:pPr>
              <a:buNone/>
            </a:pPr>
            <a:r>
              <a:rPr lang="en-US" sz="2400" dirty="0">
                <a:latin typeface="Times"/>
                <a:cs typeface="Times"/>
              </a:rPr>
              <a:t>a)										</a:t>
            </a:r>
            <a:r>
              <a:rPr lang="en-US" sz="2400" dirty="0" err="1">
                <a:latin typeface="Times"/>
                <a:cs typeface="Times"/>
              </a:rPr>
              <a:t>b</a:t>
            </a:r>
            <a:r>
              <a:rPr lang="en-US" sz="2400" dirty="0">
                <a:latin typeface="Times"/>
                <a:cs typeface="Times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0" y="2061160"/>
            <a:ext cx="1832040" cy="5329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044" y="2011324"/>
            <a:ext cx="2081073" cy="5505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Times"/>
                <a:cs typeface="Times"/>
              </a:rPr>
              <a:t>Example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>
                <a:latin typeface="Times"/>
                <a:cs typeface="Times"/>
              </a:rPr>
              <a:t>Find the </a:t>
            </a:r>
            <a:r>
              <a:rPr lang="en-US" sz="2400" dirty="0" err="1">
                <a:latin typeface="Times"/>
                <a:cs typeface="Times"/>
              </a:rPr>
              <a:t>antiderivative</a:t>
            </a:r>
            <a:r>
              <a:rPr lang="en-US" sz="2400" dirty="0">
                <a:latin typeface="Times"/>
                <a:cs typeface="Times"/>
              </a:rPr>
              <a:t> of (3</a:t>
            </a:r>
            <a:r>
              <a:rPr lang="en-US" sz="2400" i="1" dirty="0">
                <a:latin typeface="Times"/>
                <a:cs typeface="Times"/>
              </a:rPr>
              <a:t>x</a:t>
            </a:r>
            <a:r>
              <a:rPr lang="en-US" sz="2400" dirty="0">
                <a:latin typeface="Times"/>
                <a:cs typeface="Times"/>
              </a:rPr>
              <a:t> – 5)</a:t>
            </a:r>
            <a:r>
              <a:rPr lang="en-US" sz="2400" baseline="30000" dirty="0">
                <a:latin typeface="Times"/>
                <a:cs typeface="Times"/>
              </a:rPr>
              <a:t>3</a:t>
            </a:r>
            <a:r>
              <a:rPr lang="en-US" sz="2400" dirty="0">
                <a:latin typeface="Times"/>
                <a:cs typeface="Times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4320</TotalTime>
  <Words>86</Words>
  <Application>Microsoft Office PowerPoint</Application>
  <PresentationFormat>On-screen Show (4:3)</PresentationFormat>
  <Paragraphs>20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</vt:lpstr>
      <vt:lpstr>Times New Roman</vt:lpstr>
      <vt:lpstr>Office Theme</vt:lpstr>
      <vt:lpstr>Specialist Mathematics</vt:lpstr>
      <vt:lpstr>Rules of Antidifferentiation</vt:lpstr>
      <vt:lpstr>Antidifferentiation notation</vt:lpstr>
      <vt:lpstr>Example 1</vt:lpstr>
      <vt:lpstr> Example 2</vt:lpstr>
      <vt:lpstr> Example 3</vt:lpstr>
      <vt:lpstr>Example 4</vt:lpstr>
      <vt:lpstr>Example 5</vt:lpstr>
    </vt:vector>
  </TitlesOfParts>
  <Company>DEECD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Exercise 9E</dc:title>
  <dc:creator>DEECD</dc:creator>
  <cp:lastModifiedBy>RA T</cp:lastModifiedBy>
  <cp:revision>13</cp:revision>
  <cp:lastPrinted>2013-09-02T13:55:56Z</cp:lastPrinted>
  <dcterms:created xsi:type="dcterms:W3CDTF">2012-10-10T03:02:15Z</dcterms:created>
  <dcterms:modified xsi:type="dcterms:W3CDTF">2018-08-22T00:59:32Z</dcterms:modified>
</cp:coreProperties>
</file>