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54"/>
  </p:normalViewPr>
  <p:slideViewPr>
    <p:cSldViewPr snapToGrid="0" snapToObjects="1">
      <p:cViewPr varScale="1">
        <p:scale>
          <a:sx n="90" d="100"/>
          <a:sy n="90" d="100"/>
        </p:scale>
        <p:origin x="232" y="7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4/20/18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4/20/18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4/20/18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4/20/18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4/20/18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4/20/18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4/20/18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4/20/18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53942-6D0F-B94E-B962-EAC02C64A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828800"/>
            <a:ext cx="10058400" cy="4343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Hypothesis:</a:t>
            </a:r>
          </a:p>
          <a:p>
            <a:pPr marL="0" indent="0">
              <a:buNone/>
            </a:pPr>
            <a:r>
              <a:rPr lang="en-US" dirty="0"/>
              <a:t>Males like playing sport more than women, potentially because the % of short sighted males is lesser then the % of shorted sighted women.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Method:</a:t>
            </a:r>
          </a:p>
          <a:p>
            <a:pPr marL="0" indent="0">
              <a:buNone/>
            </a:pPr>
            <a:r>
              <a:rPr lang="en-US" dirty="0"/>
              <a:t>Organize the results in the following manner -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E333E2-812A-714F-A046-0891B6B309E2}"/>
              </a:ext>
            </a:extLst>
          </p:cNvPr>
          <p:cNvSpPr txBox="1"/>
          <p:nvPr/>
        </p:nvSpPr>
        <p:spPr>
          <a:xfrm>
            <a:off x="3512634" y="501805"/>
            <a:ext cx="5341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Relationship between Gender, Liking sports and Short-sightedness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B02E94A-4A95-2B44-A5B4-E5B05AEE53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997448"/>
              </p:ext>
            </p:extLst>
          </p:nvPr>
        </p:nvGraphicFramePr>
        <p:xfrm>
          <a:off x="1081668" y="4277710"/>
          <a:ext cx="10134303" cy="13229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1809">
                  <a:extLst>
                    <a:ext uri="{9D8B030D-6E8A-4147-A177-3AD203B41FA5}">
                      <a16:colId xmlns:a16="http://schemas.microsoft.com/office/drawing/2014/main" val="1734860165"/>
                    </a:ext>
                  </a:extLst>
                </a:gridCol>
                <a:gridCol w="1430868">
                  <a:extLst>
                    <a:ext uri="{9D8B030D-6E8A-4147-A177-3AD203B41FA5}">
                      <a16:colId xmlns:a16="http://schemas.microsoft.com/office/drawing/2014/main" val="2354171434"/>
                    </a:ext>
                  </a:extLst>
                </a:gridCol>
                <a:gridCol w="1168934">
                  <a:extLst>
                    <a:ext uri="{9D8B030D-6E8A-4147-A177-3AD203B41FA5}">
                      <a16:colId xmlns:a16="http://schemas.microsoft.com/office/drawing/2014/main" val="4158022647"/>
                    </a:ext>
                  </a:extLst>
                </a:gridCol>
                <a:gridCol w="934610">
                  <a:extLst>
                    <a:ext uri="{9D8B030D-6E8A-4147-A177-3AD203B41FA5}">
                      <a16:colId xmlns:a16="http://schemas.microsoft.com/office/drawing/2014/main" val="1774671507"/>
                    </a:ext>
                  </a:extLst>
                </a:gridCol>
                <a:gridCol w="1385890">
                  <a:extLst>
                    <a:ext uri="{9D8B030D-6E8A-4147-A177-3AD203B41FA5}">
                      <a16:colId xmlns:a16="http://schemas.microsoft.com/office/drawing/2014/main" val="195405248"/>
                    </a:ext>
                  </a:extLst>
                </a:gridCol>
                <a:gridCol w="1161060">
                  <a:extLst>
                    <a:ext uri="{9D8B030D-6E8A-4147-A177-3AD203B41FA5}">
                      <a16:colId xmlns:a16="http://schemas.microsoft.com/office/drawing/2014/main" val="1995057429"/>
                    </a:ext>
                  </a:extLst>
                </a:gridCol>
                <a:gridCol w="984729">
                  <a:extLst>
                    <a:ext uri="{9D8B030D-6E8A-4147-A177-3AD203B41FA5}">
                      <a16:colId xmlns:a16="http://schemas.microsoft.com/office/drawing/2014/main" val="469589538"/>
                    </a:ext>
                  </a:extLst>
                </a:gridCol>
                <a:gridCol w="1166403">
                  <a:extLst>
                    <a:ext uri="{9D8B030D-6E8A-4147-A177-3AD203B41FA5}">
                      <a16:colId xmlns:a16="http://schemas.microsoft.com/office/drawing/2014/main" val="1756396791"/>
                    </a:ext>
                  </a:extLst>
                </a:gridCol>
              </a:tblGrid>
              <a:tr h="6299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 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050" dirty="0">
                          <a:effectLst/>
                        </a:rPr>
                        <a:t>Doesn’t prefer Sports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100" i="1" dirty="0">
                          <a:effectLst/>
                        </a:rPr>
                        <a:t>Doesn’t prefer Sports Total</a:t>
                      </a:r>
                      <a:endParaRPr lang="en-AU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050" dirty="0">
                          <a:effectLst/>
                        </a:rPr>
                        <a:t>Prefers to Play Sports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algn="l"/>
                      <a:endParaRPr lang="en-A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100" i="1" dirty="0">
                          <a:effectLst/>
                        </a:rPr>
                        <a:t>Prefers Playing Sports Total</a:t>
                      </a:r>
                      <a:endParaRPr lang="en-AU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A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19353423"/>
                  </a:ext>
                </a:extLst>
              </a:tr>
              <a:tr h="3149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400" b="0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Gender</a:t>
                      </a:r>
                      <a:endParaRPr lang="en-AU" sz="2000" b="0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Not Short Sighted 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Short Sighted 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Not Short Sighted 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Short Sighted 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b="1" u="sng" dirty="0">
                          <a:effectLst/>
                        </a:rPr>
                        <a:t>Grand Total</a:t>
                      </a:r>
                      <a:endParaRPr lang="en-AU" sz="1800" b="1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819919450"/>
                  </a:ext>
                </a:extLst>
              </a:tr>
              <a:tr h="1889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Female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endParaRPr lang="en-A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endParaRPr lang="en-A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endParaRPr lang="en-A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endParaRPr lang="en-A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endParaRPr lang="en-A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A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100.00%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32920330"/>
                  </a:ext>
                </a:extLst>
              </a:tr>
              <a:tr h="1889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Male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endParaRPr lang="en-A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endParaRPr lang="en-A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endParaRPr lang="en-A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endParaRPr lang="en-A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endParaRPr lang="en-A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endParaRPr lang="en-A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100.00%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80017175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9528C34-0178-2C4E-BB56-50CFBDEC7938}"/>
              </a:ext>
            </a:extLst>
          </p:cNvPr>
          <p:cNvSpPr txBox="1"/>
          <p:nvPr/>
        </p:nvSpPr>
        <p:spPr>
          <a:xfrm>
            <a:off x="9774621" y="273269"/>
            <a:ext cx="2249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By – Vishnu Sivakumar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D08A50-0507-6641-825C-DD5D6956E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0038" y="707712"/>
            <a:ext cx="2640013" cy="148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162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2B758-CD2B-C046-B886-655601F19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809297"/>
            <a:ext cx="10058400" cy="536290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Results and Observations: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A195161-C36D-764D-9CAE-9F29A47754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494739"/>
              </p:ext>
            </p:extLst>
          </p:nvPr>
        </p:nvGraphicFramePr>
        <p:xfrm>
          <a:off x="1069848" y="1254016"/>
          <a:ext cx="10109700" cy="15522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3629">
                  <a:extLst>
                    <a:ext uri="{9D8B030D-6E8A-4147-A177-3AD203B41FA5}">
                      <a16:colId xmlns:a16="http://schemas.microsoft.com/office/drawing/2014/main" val="2801587414"/>
                    </a:ext>
                  </a:extLst>
                </a:gridCol>
                <a:gridCol w="1186423">
                  <a:extLst>
                    <a:ext uri="{9D8B030D-6E8A-4147-A177-3AD203B41FA5}">
                      <a16:colId xmlns:a16="http://schemas.microsoft.com/office/drawing/2014/main" val="3042807500"/>
                    </a:ext>
                  </a:extLst>
                </a:gridCol>
                <a:gridCol w="1127457">
                  <a:extLst>
                    <a:ext uri="{9D8B030D-6E8A-4147-A177-3AD203B41FA5}">
                      <a16:colId xmlns:a16="http://schemas.microsoft.com/office/drawing/2014/main" val="2381220993"/>
                    </a:ext>
                  </a:extLst>
                </a:gridCol>
                <a:gridCol w="1284074">
                  <a:extLst>
                    <a:ext uri="{9D8B030D-6E8A-4147-A177-3AD203B41FA5}">
                      <a16:colId xmlns:a16="http://schemas.microsoft.com/office/drawing/2014/main" val="1091325921"/>
                    </a:ext>
                  </a:extLst>
                </a:gridCol>
                <a:gridCol w="1248776">
                  <a:extLst>
                    <a:ext uri="{9D8B030D-6E8A-4147-A177-3AD203B41FA5}">
                      <a16:colId xmlns:a16="http://schemas.microsoft.com/office/drawing/2014/main" val="3322482050"/>
                    </a:ext>
                  </a:extLst>
                </a:gridCol>
                <a:gridCol w="1074469">
                  <a:extLst>
                    <a:ext uri="{9D8B030D-6E8A-4147-A177-3AD203B41FA5}">
                      <a16:colId xmlns:a16="http://schemas.microsoft.com/office/drawing/2014/main" val="524994824"/>
                    </a:ext>
                  </a:extLst>
                </a:gridCol>
                <a:gridCol w="1113247">
                  <a:extLst>
                    <a:ext uri="{9D8B030D-6E8A-4147-A177-3AD203B41FA5}">
                      <a16:colId xmlns:a16="http://schemas.microsoft.com/office/drawing/2014/main" val="3434040760"/>
                    </a:ext>
                  </a:extLst>
                </a:gridCol>
                <a:gridCol w="1161625">
                  <a:extLst>
                    <a:ext uri="{9D8B030D-6E8A-4147-A177-3AD203B41FA5}">
                      <a16:colId xmlns:a16="http://schemas.microsoft.com/office/drawing/2014/main" val="1458695703"/>
                    </a:ext>
                  </a:extLst>
                </a:gridCol>
              </a:tblGrid>
              <a:tr h="578477">
                <a:tc>
                  <a:txBody>
                    <a:bodyPr/>
                    <a:lstStyle/>
                    <a:p>
                      <a:pPr algn="l"/>
                      <a:endParaRPr lang="en-AU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050" dirty="0">
                          <a:effectLst/>
                        </a:rPr>
                        <a:t>Doesn’t prefer Sports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100" i="1" dirty="0">
                          <a:effectLst/>
                        </a:rPr>
                        <a:t>Doesn’t prefer Sports Total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Prefers Sport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algn="l"/>
                      <a:endParaRPr lang="en-A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AU" sz="1100" i="1" dirty="0">
                          <a:effectLst/>
                        </a:rPr>
                        <a:t>Prefers Sports Total</a:t>
                      </a:r>
                      <a:endParaRPr lang="en-AU" sz="1600" i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n-A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08006964"/>
                  </a:ext>
                </a:extLst>
              </a:tr>
              <a:tr h="34708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600" b="0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Gender</a:t>
                      </a:r>
                      <a:endParaRPr lang="en-AU" sz="2400" b="0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800" dirty="0">
                          <a:effectLst/>
                        </a:rPr>
                        <a:t>Not Short Sighted </a:t>
                      </a:r>
                      <a:endParaRPr lang="en-A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800" dirty="0">
                          <a:effectLst/>
                        </a:rPr>
                        <a:t>Short Sighted </a:t>
                      </a:r>
                      <a:endParaRPr lang="en-A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800" dirty="0">
                          <a:effectLst/>
                        </a:rPr>
                        <a:t>Not Short Sighted</a:t>
                      </a:r>
                      <a:r>
                        <a:rPr lang="en-AU" sz="1000" dirty="0">
                          <a:effectLst/>
                        </a:rPr>
                        <a:t> 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800" dirty="0">
                          <a:effectLst/>
                        </a:rPr>
                        <a:t>Short Sighted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1" u="sng" dirty="0">
                          <a:effectLst/>
                        </a:rPr>
                        <a:t>Grand Total</a:t>
                      </a:r>
                      <a:endParaRPr lang="en-AU" sz="2000" b="1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75697715"/>
                  </a:ext>
                </a:extLst>
              </a:tr>
              <a:tr h="31334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Female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17.86%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18.47%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i="1" dirty="0">
                          <a:effectLst/>
                        </a:rPr>
                        <a:t>36.33%</a:t>
                      </a:r>
                      <a:endParaRPr lang="en-AU" sz="1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37.96%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25.70%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i="1" dirty="0">
                          <a:effectLst/>
                        </a:rPr>
                        <a:t>63.67%</a:t>
                      </a:r>
                      <a:endParaRPr lang="en-AU" sz="1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100.00%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87246348"/>
                  </a:ext>
                </a:extLst>
              </a:tr>
              <a:tr h="31334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Male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7.84%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9.27%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i="1" dirty="0">
                          <a:effectLst/>
                        </a:rPr>
                        <a:t>17.11%</a:t>
                      </a:r>
                      <a:endParaRPr lang="en-AU" sz="1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000">
                          <a:effectLst/>
                        </a:rPr>
                        <a:t>52.46%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30.43%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i="1" dirty="0">
                          <a:effectLst/>
                        </a:rPr>
                        <a:t>82.89%</a:t>
                      </a:r>
                      <a:endParaRPr lang="en-AU" sz="1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000" dirty="0">
                          <a:effectLst/>
                        </a:rPr>
                        <a:t>100.00%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1874222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3776914-5E88-9A4C-8310-EC7525C7B75A}"/>
              </a:ext>
            </a:extLst>
          </p:cNvPr>
          <p:cNvSpPr txBox="1"/>
          <p:nvPr/>
        </p:nvSpPr>
        <p:spPr>
          <a:xfrm>
            <a:off x="1069848" y="3712047"/>
            <a:ext cx="6003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Discussion/Conclusion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39C7FE-78AD-1741-B62D-1C2B0C0529D8}"/>
              </a:ext>
            </a:extLst>
          </p:cNvPr>
          <p:cNvSpPr txBox="1"/>
          <p:nvPr/>
        </p:nvSpPr>
        <p:spPr>
          <a:xfrm>
            <a:off x="1069848" y="4101768"/>
            <a:ext cx="104389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Based on the results it is clear that hypothesis proved to be positive.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Men prefer playing sports more when compared to women.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Out of the people who prefer to play sports, it can be observed that the percentage of people being affected by the Myopia is comparatively less and also vice-versa.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A few errors within the data set include: there were almost twice as many women, the age factor was different and the deletion of many responses altered the values. 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52779E-52D4-BB4F-9B83-8EDAF9C86558}"/>
              </a:ext>
            </a:extLst>
          </p:cNvPr>
          <p:cNvSpPr txBox="1"/>
          <p:nvPr/>
        </p:nvSpPr>
        <p:spPr>
          <a:xfrm>
            <a:off x="9774621" y="273269"/>
            <a:ext cx="2249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By – Vishnu Sivakumar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FB1C51-E82B-6E45-8542-4FA7387BDE6A}"/>
              </a:ext>
            </a:extLst>
          </p:cNvPr>
          <p:cNvSpPr txBox="1"/>
          <p:nvPr/>
        </p:nvSpPr>
        <p:spPr>
          <a:xfrm>
            <a:off x="1018548" y="2884629"/>
            <a:ext cx="1003351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sz="1600" dirty="0"/>
              <a:t>It can be found that the males have a greater percentage who prefer sports.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1600" dirty="0"/>
              <a:t>Out of the people who do like to play sports, it can be observed that there is a decrease in the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1600" dirty="0"/>
              <a:t>People who are short sighted. </a:t>
            </a:r>
            <a:r>
              <a:rPr lang="en-US" dirty="0"/>
              <a:t> 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8531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1378</TotalTime>
  <Words>281</Words>
  <Application>Microsoft Macintosh PowerPoint</Application>
  <PresentationFormat>Widescreen</PresentationFormat>
  <Paragraphs>58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Calibri</vt:lpstr>
      <vt:lpstr>Rockwell</vt:lpstr>
      <vt:lpstr>Rockwell Condensed</vt:lpstr>
      <vt:lpstr>Rockwell Extra Bold</vt:lpstr>
      <vt:lpstr>Times New Roman</vt:lpstr>
      <vt:lpstr>Wingdings</vt:lpstr>
      <vt:lpstr>Wood Type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Vishnu SIVAKUMAR</dc:creator>
  <cp:lastModifiedBy>Vishnu SIVAKUMAR</cp:lastModifiedBy>
  <cp:revision>14</cp:revision>
  <dcterms:created xsi:type="dcterms:W3CDTF">2018-04-18T11:45:57Z</dcterms:created>
  <dcterms:modified xsi:type="dcterms:W3CDTF">2018-04-20T04:25:14Z</dcterms:modified>
</cp:coreProperties>
</file>