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3CF2D4C-0500-4743-99DF-DC904DD75510}" type="datetimeFigureOut">
              <a:rPr lang="en-AU" smtClean="0"/>
              <a:t>14/09/2014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64AA8ACB-76ED-44BB-A301-F2F71F67A511}" type="slidenum">
              <a:rPr lang="en-AU" smtClean="0"/>
              <a:t>‹#›</a:t>
            </a:fld>
            <a:endParaRPr lang="en-AU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au/url?sa=i&amp;rct=j&amp;q=down+syndrome&amp;source=images&amp;cd=&amp;cad=rja&amp;uact=8&amp;docid=4Ax3OV5ZHR_VcM&amp;tbnid=8qUjgBMO3Nof8M:&amp;ved=&amp;url=http://www.downsyndromensw.org.au/resources.php/9/a-preschooler-with-down-syndrome&amp;ei=ttUwU8enNIW7kAXL6oG4AQ&amp;bvm=bv.63587204,d.dGI&amp;psig=AFQjCNGssX_nZsZwsYv7OpkTP1GyENkAnw&amp;ust=139579576720461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au/url?sa=i&amp;rct=j&amp;q=dr%20langdon%20down&amp;source=images&amp;cd=&amp;cad=rja&amp;uact=8&amp;docid=YIv_7zFIvLYTmM&amp;tbnid=qI7nLLDO0tUsuM:&amp;ved=0CAUQjRw&amp;url=http://www.plymouthherald.co.uk/Doctor-defined-s-Syndrome-finally-recognised-home/story-19523645-detail/story.html&amp;ei=C9YwU5niIsmZkgWFjIC4BA&amp;bvm=bv.63587204,d.dGI&amp;psig=AFQjCNHJ_NXPSHxRmWmuyVYcsKII-Z90sg&amp;ust=139579584039494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au/url?sa=i&amp;rct=j&amp;q=down%20stndrome&amp;source=images&amp;cd=&amp;cad=rja&amp;uact=8&amp;docid=oLelce5Dc1iZ3M&amp;tbnid=Qvg309GEp3gC1M:&amp;ved=0CAUQjRw&amp;url=http://www.asiafinest.com/forum/lofiversion/index.php/t241737-50.html&amp;ei=FNcwU-HyBcLElAX-vIGYBA&amp;bvm=bv.63587204,d.dGI&amp;psig=AFQjCNFPfTwyDfhfVknMw_LjM2uXY20T6A&amp;ust=139579603565540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DOWN SYNDROME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smtClean="0"/>
              <a:t>Pooja Sivakumar</a:t>
            </a:r>
            <a:endParaRPr lang="en-AU" dirty="0"/>
          </a:p>
        </p:txBody>
      </p:sp>
      <p:pic>
        <p:nvPicPr>
          <p:cNvPr id="1026" name="Picture 2" descr="http://www.downsyndromensw.org.au/data/Preschooler_with_Down_syndrom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144" y="554681"/>
            <a:ext cx="2959224" cy="28770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993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2400" b="1" dirty="0" smtClean="0"/>
              <a:t>What is the name of the Genetic Disorder and where did the name originally come from or does it have another name? </a:t>
            </a:r>
            <a:endParaRPr lang="en-AU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dirty="0"/>
              <a:t>T</a:t>
            </a:r>
            <a:r>
              <a:rPr lang="en-AU" sz="2400" dirty="0" smtClean="0"/>
              <a:t>he genetic disorder is Down Syndrome. It was named after Dr Langdon Down, the doctor who first described its features in 1866. There are 3 types of Down Syndrome, Trisomy 21, Mosaic and Translocation Down Syndrome but the hereditary one is the latter. </a:t>
            </a:r>
            <a:endParaRPr lang="en-AU" sz="2400" dirty="0"/>
          </a:p>
        </p:txBody>
      </p:sp>
      <p:pic>
        <p:nvPicPr>
          <p:cNvPr id="2050" name="Picture 2" descr="http://www.plymouthherald.co.uk/images/localworld/ugc-images/275791/Article/images/19523645/5063384-larg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97152"/>
            <a:ext cx="2846780" cy="191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74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sz="2700" b="1" dirty="0" smtClean="0"/>
              <a:t>Where is the chromosomal abnormality found within the 23 pairs of chromosomes?</a:t>
            </a:r>
            <a:endParaRPr lang="en-AU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dirty="0" smtClean="0"/>
              <a:t>Babies with Translocation down Syndrome also have an extra part of a chromosome number 21, attached to another chromosome, which usually is chromosome number 14.</a:t>
            </a:r>
            <a:endParaRPr lang="en-A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509120"/>
            <a:ext cx="2614350" cy="202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91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b="1" dirty="0" smtClean="0"/>
              <a:t>What </a:t>
            </a:r>
            <a:r>
              <a:rPr lang="en-AU" sz="2400" b="1" dirty="0"/>
              <a:t>are the effects of this Genetic </a:t>
            </a:r>
            <a:r>
              <a:rPr lang="en-AU" sz="2400" b="1" dirty="0" smtClean="0"/>
              <a:t>Disorder </a:t>
            </a:r>
            <a:r>
              <a:rPr lang="en-AU" sz="2400" b="1" dirty="0"/>
              <a:t>physically  and/or mentally?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060848"/>
            <a:ext cx="7125112" cy="4051437"/>
          </a:xfrm>
        </p:spPr>
        <p:txBody>
          <a:bodyPr>
            <a:normAutofit fontScale="85000" lnSpcReduction="10000"/>
          </a:bodyPr>
          <a:lstStyle/>
          <a:p>
            <a:r>
              <a:rPr lang="en-AU" dirty="0"/>
              <a:t>Children with Down syndrome always go forward with their development but at a slower rate and your child in adulthood would need more help than the average person.  Children with Down Syndrome will also have a longer period of Cognitive development. Eyes that slant upwards. Tiny folds covering the inner corners of the eyes (epicanthic folds).</a:t>
            </a:r>
          </a:p>
          <a:p>
            <a:r>
              <a:rPr lang="en-AU" dirty="0"/>
              <a:t>Small white flecks on the iris (Bushfield spots).  </a:t>
            </a:r>
            <a:endParaRPr lang="en-AU" dirty="0" smtClean="0"/>
          </a:p>
          <a:p>
            <a:r>
              <a:rPr lang="en-AU" dirty="0" smtClean="0"/>
              <a:t>A </a:t>
            </a:r>
            <a:r>
              <a:rPr lang="en-AU" dirty="0"/>
              <a:t>small nose with a broad, flat bridge. </a:t>
            </a:r>
            <a:endParaRPr lang="en-AU" dirty="0" smtClean="0"/>
          </a:p>
          <a:p>
            <a:r>
              <a:rPr lang="en-AU" dirty="0" smtClean="0"/>
              <a:t>A </a:t>
            </a:r>
            <a:r>
              <a:rPr lang="en-AU" dirty="0"/>
              <a:t>small mouth which makes the tongue appear large. </a:t>
            </a:r>
          </a:p>
          <a:p>
            <a:r>
              <a:rPr lang="en-AU" dirty="0"/>
              <a:t>Small low set ears. </a:t>
            </a:r>
          </a:p>
          <a:p>
            <a:r>
              <a:rPr lang="en-AU" dirty="0"/>
              <a:t>A single crease on the palm of the hand. </a:t>
            </a:r>
          </a:p>
          <a:p>
            <a:r>
              <a:rPr lang="en-AU" dirty="0"/>
              <a:t>Short hands and fingers. Inclining pinkie.  </a:t>
            </a:r>
            <a:endParaRPr lang="en-AU" dirty="0" smtClean="0"/>
          </a:p>
          <a:p>
            <a:r>
              <a:rPr lang="en-AU" dirty="0" smtClean="0"/>
              <a:t>Wider </a:t>
            </a:r>
            <a:r>
              <a:rPr lang="en-AU" dirty="0"/>
              <a:t>gap between the big toe and second toe.  </a:t>
            </a:r>
            <a:endParaRPr lang="en-AU" dirty="0" smtClean="0"/>
          </a:p>
          <a:p>
            <a:r>
              <a:rPr lang="en-AU" dirty="0" smtClean="0"/>
              <a:t>A </a:t>
            </a:r>
            <a:r>
              <a:rPr lang="en-AU" dirty="0"/>
              <a:t>slightly flattened appearance of the back of the head.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467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b="1" dirty="0"/>
              <a:t>What percentage of the population are affected (or incidence rate) by this Genetic </a:t>
            </a:r>
            <a:r>
              <a:rPr lang="en-AU" sz="2400" b="1" dirty="0" smtClean="0"/>
              <a:t>Disorder?</a:t>
            </a:r>
            <a:endParaRPr lang="en-AU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573" y="1628800"/>
            <a:ext cx="7125112" cy="4051437"/>
          </a:xfrm>
        </p:spPr>
        <p:txBody>
          <a:bodyPr/>
          <a:lstStyle/>
          <a:p>
            <a:r>
              <a:rPr lang="en-AU" dirty="0"/>
              <a:t>About 1 in every 600 babies are born in developing countries and 1 in every 1000 born in developed countries has Down syndrome. </a:t>
            </a:r>
            <a:r>
              <a:rPr lang="en-AU" dirty="0" smtClean="0"/>
              <a:t> </a:t>
            </a:r>
          </a:p>
          <a:p>
            <a:r>
              <a:rPr lang="en-AU" dirty="0" smtClean="0"/>
              <a:t>4</a:t>
            </a:r>
            <a:r>
              <a:rPr lang="en-AU" dirty="0"/>
              <a:t>% of Down Syndrome are of translocation with the </a:t>
            </a:r>
            <a:r>
              <a:rPr lang="en-AU" dirty="0" smtClean="0"/>
              <a:t>symptoms </a:t>
            </a:r>
            <a:r>
              <a:rPr lang="en-AU" dirty="0"/>
              <a:t>being the same as Trisomy 21</a:t>
            </a:r>
            <a:r>
              <a:rPr lang="en-AU" dirty="0" smtClean="0"/>
              <a:t>.</a:t>
            </a:r>
          </a:p>
          <a:p>
            <a:r>
              <a:rPr lang="en-AU" dirty="0"/>
              <a:t>Despite a growing trend towards women having children later in life, the annual rate of Down syndrome births in Australia is remaining fairly constant due to advances in prenatal screening.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869160"/>
            <a:ext cx="2058344" cy="183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83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b="1" dirty="0" smtClean="0"/>
              <a:t>How </a:t>
            </a:r>
            <a:r>
              <a:rPr lang="en-AU" sz="2400" b="1" dirty="0"/>
              <a:t>is this </a:t>
            </a:r>
            <a:r>
              <a:rPr lang="en-AU" sz="2400" b="1" dirty="0" smtClean="0"/>
              <a:t>Disorder </a:t>
            </a:r>
            <a:r>
              <a:rPr lang="en-AU" sz="2400" b="1" dirty="0"/>
              <a:t>passed down from one generation to the next (is it autosomal/sex-linked, etc.)?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Translocation Down Syndrome an Autosomal Disorder. It is the only type of Down Syndrome that is hereditary. </a:t>
            </a:r>
          </a:p>
          <a:p>
            <a:r>
              <a:rPr lang="en-AU" dirty="0" smtClean="0"/>
              <a:t>If </a:t>
            </a:r>
            <a:r>
              <a:rPr lang="en-AU" dirty="0"/>
              <a:t>an egg or sperm cell may gain an extra copy of chromosome 21. If one of these atypical reproductive cells contributes to the genetic makeup of a child, the child will have an extra chromosome 21 in each of the body's cells.</a:t>
            </a:r>
          </a:p>
        </p:txBody>
      </p:sp>
      <p:pic>
        <p:nvPicPr>
          <p:cNvPr id="5122" name="Picture 2" descr="http://dsansw.e-newsletter.com.au/media/dynamic/id/d80632c22aa6ac143f45e955c7ccc8c6f5ef3327/interface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653136"/>
            <a:ext cx="1743075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1277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125113" cy="924475"/>
          </a:xfrm>
        </p:spPr>
        <p:txBody>
          <a:bodyPr/>
          <a:lstStyle/>
          <a:p>
            <a:r>
              <a:rPr lang="en-AU" sz="2400" b="1" dirty="0"/>
              <a:t>Can </a:t>
            </a:r>
            <a:r>
              <a:rPr lang="en-AU" sz="2400" b="1" dirty="0" smtClean="0"/>
              <a:t>this Disorder </a:t>
            </a:r>
            <a:r>
              <a:rPr lang="en-AU" sz="2400" b="1" dirty="0"/>
              <a:t>be treated?  If so, how?  Is there any treatment available for the </a:t>
            </a:r>
            <a:r>
              <a:rPr lang="en-AU" sz="2400" b="1" dirty="0" smtClean="0"/>
              <a:t>Disorder?  </a:t>
            </a:r>
            <a:r>
              <a:rPr lang="en-AU" sz="2400" b="1" dirty="0"/>
              <a:t>Explain.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Down syndrome itself cannot be prevented by special medicine or medical prevention since it is caused by a change in the chromosomes. Neither can this change be reversed in an individual with the disorder. Down syndrome cannot be cured.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97152"/>
            <a:ext cx="2429655" cy="19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1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b="1" dirty="0"/>
              <a:t>Can this </a:t>
            </a:r>
            <a:r>
              <a:rPr lang="en-AU" sz="2400" b="1" dirty="0" smtClean="0"/>
              <a:t>Disorder </a:t>
            </a:r>
            <a:r>
              <a:rPr lang="en-AU" sz="2400" b="1" dirty="0"/>
              <a:t>be diagnosed prenatally (before birth) or after birth?  Explain how either or both can be done. </a:t>
            </a:r>
            <a:br>
              <a:rPr lang="en-AU" sz="2400" b="1" dirty="0"/>
            </a:br>
            <a:endParaRPr lang="en-AU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A routine maternal blood screening to determine the risk of the baby of having Down syndrome can be performed at 15 - 20 weeks of pregnancy but detects only about 60% of all cases. Another prenatal test is called an amniocentesis and is 98% accurate. This test is usually performed at the 15th or 16th week of pregnancy, but in certain cases it is done as early as 13 weeks or as late as 22 </a:t>
            </a:r>
            <a:r>
              <a:rPr lang="en-AU" sz="2400" dirty="0" smtClean="0"/>
              <a:t>weeks.</a:t>
            </a:r>
            <a:endParaRPr lang="en-A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391150"/>
            <a:ext cx="1962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90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Website 1 </a:t>
            </a:r>
          </a:p>
          <a:p>
            <a:pPr marL="0" indent="0">
              <a:buNone/>
            </a:pPr>
            <a:r>
              <a:rPr lang="en-AU" dirty="0"/>
              <a:t>http://www.downsyndrome.org.za/ </a:t>
            </a:r>
          </a:p>
          <a:p>
            <a:r>
              <a:rPr lang="en-AU" dirty="0"/>
              <a:t>Website 2 </a:t>
            </a:r>
          </a:p>
          <a:p>
            <a:pPr marL="0" indent="0">
              <a:buNone/>
            </a:pPr>
            <a:r>
              <a:rPr lang="en-AU" dirty="0"/>
              <a:t>https://www.genome.gov/19517824#4 </a:t>
            </a:r>
          </a:p>
          <a:p>
            <a:r>
              <a:rPr lang="en-AU" dirty="0"/>
              <a:t>Website 3 </a:t>
            </a:r>
          </a:p>
          <a:p>
            <a:pPr marL="0" indent="0">
              <a:buNone/>
            </a:pPr>
            <a:r>
              <a:rPr lang="en-AU" dirty="0"/>
              <a:t>Down Syndrome the facts Book 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3744416" cy="249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15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smtClean="0"/>
              <a:t>Pooja Sivakumar</a:t>
            </a:r>
            <a:endParaRPr lang="en-A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312" y="260648"/>
            <a:ext cx="5364088" cy="3576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9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TC102455610[[fn=Autumn]]</Template>
  <TotalTime>107</TotalTime>
  <Words>635</Words>
  <Application>Microsoft Office PowerPoint</Application>
  <PresentationFormat>On-screen Show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Autumn</vt:lpstr>
      <vt:lpstr>DOWN SYNDROME</vt:lpstr>
      <vt:lpstr>What is the name of the Genetic Disorder and where did the name originally come from or does it have another name? </vt:lpstr>
      <vt:lpstr>Where is the chromosomal abnormality found within the 23 pairs of chromosomes?</vt:lpstr>
      <vt:lpstr>What are the effects of this Genetic Disorder physically  and/or mentally?</vt:lpstr>
      <vt:lpstr>What percentage of the population are affected (or incidence rate) by this Genetic Disorder?</vt:lpstr>
      <vt:lpstr>How is this Disorder passed down from one generation to the next (is it autosomal/sex-linked, etc.)?</vt:lpstr>
      <vt:lpstr>Can this Disorder be treated?  If so, how?  Is there any treatment available for the Disorder?  Explain.</vt:lpstr>
      <vt:lpstr>Can this Disorder be diagnosed prenatally (before birth) or after birth?  Explain how either or both can be done.  </vt:lpstr>
      <vt:lpstr>Bibliography </vt:lpstr>
      <vt:lpstr>Thank You</vt:lpstr>
    </vt:vector>
  </TitlesOfParts>
  <Company>DEECD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 SYNDROME</dc:title>
  <dc:creator>Faredh Ahmadi</dc:creator>
  <cp:lastModifiedBy>Poojitha SIVAKUMAR</cp:lastModifiedBy>
  <cp:revision>13</cp:revision>
  <dcterms:created xsi:type="dcterms:W3CDTF">2014-03-22T02:38:17Z</dcterms:created>
  <dcterms:modified xsi:type="dcterms:W3CDTF">2014-09-14T11:19:51Z</dcterms:modified>
</cp:coreProperties>
</file>