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720" r:id="rId2"/>
    <p:sldMasterId id="2147483756" r:id="rId3"/>
    <p:sldMasterId id="2147483768" r:id="rId4"/>
    <p:sldMasterId id="2147483792" r:id="rId5"/>
    <p:sldMasterId id="2147483804" r:id="rId6"/>
  </p:sldMasterIdLst>
  <p:notesMasterIdLst>
    <p:notesMasterId r:id="rId20"/>
  </p:notesMasterIdLst>
  <p:sldIdLst>
    <p:sldId id="256" r:id="rId7"/>
    <p:sldId id="257" r:id="rId8"/>
    <p:sldId id="263" r:id="rId9"/>
    <p:sldId id="262" r:id="rId10"/>
    <p:sldId id="269" r:id="rId11"/>
    <p:sldId id="266" r:id="rId12"/>
    <p:sldId id="268" r:id="rId13"/>
    <p:sldId id="258" r:id="rId14"/>
    <p:sldId id="259" r:id="rId15"/>
    <p:sldId id="261" r:id="rId16"/>
    <p:sldId id="271" r:id="rId17"/>
    <p:sldId id="267" r:id="rId18"/>
    <p:sldId id="272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71" autoAdjust="0"/>
  </p:normalViewPr>
  <p:slideViewPr>
    <p:cSldViewPr>
      <p:cViewPr>
        <p:scale>
          <a:sx n="60" d="100"/>
          <a:sy n="60" d="100"/>
        </p:scale>
        <p:origin x="-1644" y="-29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theme" Target="theme/theme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CB0659-3861-484F-9F85-E2DAEFC3222A}" type="datetimeFigureOut">
              <a:rPr lang="en-AU" smtClean="0"/>
              <a:t>21/03/2014</a:t>
            </a:fld>
            <a:endParaRPr lang="en-AU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4073A9-0129-4CDE-B656-70551085709E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5081597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4073A9-0129-4CDE-B656-70551085709E}" type="slidenum">
              <a:rPr lang="en-AU" smtClean="0"/>
              <a:t>1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7020302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4073A9-0129-4CDE-B656-70551085709E}" type="slidenum">
              <a:rPr lang="en-AU" smtClean="0"/>
              <a:t>4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8775770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37BB6B-EE1B-48FB-8575-0D55C373DE88}" type="datetimeFigureOut">
              <a:rPr lang="en-US" smtClean="0"/>
              <a:pPr eaLnBrk="1" latinLnBrk="0" hangingPunct="1"/>
              <a:t>3/21/2014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10709129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37BB6B-EE1B-48FB-8575-0D55C373DE88}" type="datetimeFigureOut">
              <a:rPr lang="en-US" smtClean="0"/>
              <a:pPr eaLnBrk="1" latinLnBrk="0" hangingPunct="1"/>
              <a:t>3/21/2014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2394469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37BB6B-EE1B-48FB-8575-0D55C373DE88}" type="datetimeFigureOut">
              <a:rPr lang="en-US" smtClean="0"/>
              <a:pPr eaLnBrk="1" latinLnBrk="0" hangingPunct="1"/>
              <a:t>3/21/2014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35851121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37BB6B-EE1B-48FB-8575-0D55C373DE88}" type="datetimeFigureOut">
              <a:rPr lang="en-US" smtClean="0"/>
              <a:pPr eaLnBrk="1" latinLnBrk="0" hangingPunct="1"/>
              <a:t>3/21/2014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23409817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37BB6B-EE1B-48FB-8575-0D55C373DE88}" type="datetimeFigureOut">
              <a:rPr lang="en-US" smtClean="0"/>
              <a:pPr eaLnBrk="1" latinLnBrk="0" hangingPunct="1"/>
              <a:t>3/21/2014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13984329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37BB6B-EE1B-48FB-8575-0D55C373DE88}" type="datetimeFigureOut">
              <a:rPr lang="en-US" smtClean="0"/>
              <a:pPr eaLnBrk="1" latinLnBrk="0" hangingPunct="1"/>
              <a:t>3/21/2014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39254790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37BB6B-EE1B-48FB-8575-0D55C373DE88}" type="datetimeFigureOut">
              <a:rPr lang="en-US" smtClean="0"/>
              <a:pPr eaLnBrk="1" latinLnBrk="0" hangingPunct="1"/>
              <a:t>3/21/2014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3791890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37BB6B-EE1B-48FB-8575-0D55C373DE88}" type="datetimeFigureOut">
              <a:rPr lang="en-US" smtClean="0"/>
              <a:pPr eaLnBrk="1" latinLnBrk="0" hangingPunct="1"/>
              <a:t>3/21/2014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15295153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37BB6B-EE1B-48FB-8575-0D55C373DE88}" type="datetimeFigureOut">
              <a:rPr lang="en-US" smtClean="0"/>
              <a:pPr eaLnBrk="1" latinLnBrk="0" hangingPunct="1"/>
              <a:t>3/21/2014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2250272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37BB6B-EE1B-48FB-8575-0D55C373DE88}" type="datetimeFigureOut">
              <a:rPr lang="en-US" smtClean="0"/>
              <a:pPr eaLnBrk="1" latinLnBrk="0" hangingPunct="1"/>
              <a:t>3/21/2014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34078367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37BB6B-EE1B-48FB-8575-0D55C373DE88}" type="datetimeFigureOut">
              <a:rPr lang="en-US" smtClean="0"/>
              <a:pPr eaLnBrk="1" latinLnBrk="0" hangingPunct="1"/>
              <a:t>3/21/2014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20963072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37BB6B-EE1B-48FB-8575-0D55C373DE88}" type="datetimeFigureOut">
              <a:rPr lang="en-US" smtClean="0"/>
              <a:pPr eaLnBrk="1" latinLnBrk="0" hangingPunct="1"/>
              <a:t>3/21/2014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37BB6B-EE1B-48FB-8575-0D55C373DE88}" type="datetimeFigureOut">
              <a:rPr lang="en-US" smtClean="0"/>
              <a:pPr eaLnBrk="1" latinLnBrk="0" hangingPunct="1"/>
              <a:t>3/21/2014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37BB6B-EE1B-48FB-8575-0D55C373DE88}" type="datetimeFigureOut">
              <a:rPr lang="en-US" smtClean="0"/>
              <a:pPr eaLnBrk="1" latinLnBrk="0" hangingPunct="1"/>
              <a:t>3/21/2014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37BB6B-EE1B-48FB-8575-0D55C373DE88}" type="datetimeFigureOut">
              <a:rPr lang="en-US" smtClean="0"/>
              <a:pPr eaLnBrk="1" latinLnBrk="0" hangingPunct="1"/>
              <a:t>3/21/2014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37BB6B-EE1B-48FB-8575-0D55C373DE88}" type="datetimeFigureOut">
              <a:rPr lang="en-US" smtClean="0"/>
              <a:pPr eaLnBrk="1" latinLnBrk="0" hangingPunct="1"/>
              <a:t>3/21/2014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37BB6B-EE1B-48FB-8575-0D55C373DE88}" type="datetimeFigureOut">
              <a:rPr lang="en-US" smtClean="0"/>
              <a:pPr eaLnBrk="1" latinLnBrk="0" hangingPunct="1"/>
              <a:t>3/21/2014</a:t>
            </a:fld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37BB6B-EE1B-48FB-8575-0D55C373DE88}" type="datetimeFigureOut">
              <a:rPr lang="en-US" smtClean="0"/>
              <a:pPr eaLnBrk="1" latinLnBrk="0" hangingPunct="1"/>
              <a:t>3/21/2014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37BB6B-EE1B-48FB-8575-0D55C373DE88}" type="datetimeFigureOut">
              <a:rPr lang="en-US" smtClean="0"/>
              <a:pPr eaLnBrk="1" latinLnBrk="0" hangingPunct="1"/>
              <a:t>3/21/2014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2AA957AF-53C0-420B-9C2D-77DB1416566C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pPr eaLnBrk="1" latinLnBrk="0" hangingPunct="1"/>
            <a:fld id="{E637BB6B-EE1B-48FB-8575-0D55C373DE88}" type="datetimeFigureOut">
              <a:rPr lang="en-US" smtClean="0"/>
              <a:pPr eaLnBrk="1" latinLnBrk="0" hangingPunct="1"/>
              <a:t>3/21/2014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37BB6B-EE1B-48FB-8575-0D55C373DE88}" type="datetimeFigureOut">
              <a:rPr lang="en-US" smtClean="0"/>
              <a:pPr eaLnBrk="1" latinLnBrk="0" hangingPunct="1"/>
              <a:t>3/21/2014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37BB6B-EE1B-48FB-8575-0D55C373DE88}" type="datetimeFigureOut">
              <a:rPr lang="en-US" smtClean="0"/>
              <a:pPr eaLnBrk="1" latinLnBrk="0" hangingPunct="1"/>
              <a:t>3/21/2014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37BB6B-EE1B-48FB-8575-0D55C373DE88}" type="datetimeFigureOut">
              <a:rPr lang="en-US" smtClean="0"/>
              <a:pPr eaLnBrk="1" latinLnBrk="0" hangingPunct="1"/>
              <a:t>3/21/2014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37BB6B-EE1B-48FB-8575-0D55C373DE88}" type="datetimeFigureOut">
              <a:rPr lang="en-US" smtClean="0"/>
              <a:pPr eaLnBrk="1" latinLnBrk="0" hangingPunct="1"/>
              <a:t>3/21/2014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37BB6B-EE1B-48FB-8575-0D55C373DE88}" type="datetimeFigureOut">
              <a:rPr lang="en-US" smtClean="0"/>
              <a:pPr eaLnBrk="1" latinLnBrk="0" hangingPunct="1"/>
              <a:t>3/21/2014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37BB6B-EE1B-48FB-8575-0D55C373DE88}" type="datetimeFigureOut">
              <a:rPr lang="en-US" smtClean="0"/>
              <a:pPr eaLnBrk="1" latinLnBrk="0" hangingPunct="1"/>
              <a:t>3/21/2014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37BB6B-EE1B-48FB-8575-0D55C373DE88}" type="datetimeFigureOut">
              <a:rPr lang="en-US" smtClean="0"/>
              <a:pPr eaLnBrk="1" latinLnBrk="0" hangingPunct="1"/>
              <a:t>3/21/2014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37BB6B-EE1B-48FB-8575-0D55C373DE88}" type="datetimeFigureOut">
              <a:rPr lang="en-US" smtClean="0"/>
              <a:pPr eaLnBrk="1" latinLnBrk="0" hangingPunct="1"/>
              <a:t>3/21/2014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37BB6B-EE1B-48FB-8575-0D55C373DE88}" type="datetimeFigureOut">
              <a:rPr lang="en-US" smtClean="0"/>
              <a:pPr eaLnBrk="1" latinLnBrk="0" hangingPunct="1"/>
              <a:t>3/21/2014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37BB6B-EE1B-48FB-8575-0D55C373DE88}" type="datetimeFigureOut">
              <a:rPr lang="en-US" smtClean="0"/>
              <a:pPr eaLnBrk="1" latinLnBrk="0" hangingPunct="1"/>
              <a:t>3/21/2014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37BB6B-EE1B-48FB-8575-0D55C373DE88}" type="datetimeFigureOut">
              <a:rPr lang="en-US" smtClean="0"/>
              <a:pPr eaLnBrk="1" latinLnBrk="0" hangingPunct="1"/>
              <a:t>3/21/2014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37BB6B-EE1B-48FB-8575-0D55C373DE88}" type="datetimeFigureOut">
              <a:rPr lang="en-US" smtClean="0"/>
              <a:pPr eaLnBrk="1" latinLnBrk="0" hangingPunct="1"/>
              <a:t>3/21/2014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37BB6B-EE1B-48FB-8575-0D55C373DE88}" type="datetimeFigureOut">
              <a:rPr lang="en-US" smtClean="0"/>
              <a:pPr eaLnBrk="1" latinLnBrk="0" hangingPunct="1"/>
              <a:t>3/21/2014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pPr eaLnBrk="1" latinLnBrk="0" hangingPunct="1"/>
            <a:fld id="{E637BB6B-EE1B-48FB-8575-0D55C373DE88}" type="datetimeFigureOut">
              <a:rPr lang="en-US" smtClean="0"/>
              <a:pPr eaLnBrk="1" latinLnBrk="0" hangingPunct="1"/>
              <a:t>3/21/2014</a:t>
            </a:fld>
            <a:endParaRPr lang="en-US" dirty="0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2AA957AF-53C0-420B-9C2D-77DB1416566C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37BB6B-EE1B-48FB-8575-0D55C373DE88}" type="datetimeFigureOut">
              <a:rPr lang="en-US" smtClean="0"/>
              <a:pPr eaLnBrk="1" latinLnBrk="0" hangingPunct="1"/>
              <a:t>3/21/2014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37BB6B-EE1B-48FB-8575-0D55C373DE88}" type="datetimeFigureOut">
              <a:rPr lang="en-US" smtClean="0"/>
              <a:pPr eaLnBrk="1" latinLnBrk="0" hangingPunct="1"/>
              <a:t>3/21/2014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37BB6B-EE1B-48FB-8575-0D55C373DE88}" type="datetimeFigureOut">
              <a:rPr lang="en-US" smtClean="0"/>
              <a:pPr eaLnBrk="1" latinLnBrk="0" hangingPunct="1"/>
              <a:t>3/21/2014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37BB6B-EE1B-48FB-8575-0D55C373DE88}" type="datetimeFigureOut">
              <a:rPr lang="en-US" smtClean="0"/>
              <a:pPr eaLnBrk="1" latinLnBrk="0" hangingPunct="1"/>
              <a:t>3/21/2014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37BB6B-EE1B-48FB-8575-0D55C373DE88}" type="datetimeFigureOut">
              <a:rPr lang="en-US" smtClean="0"/>
              <a:pPr eaLnBrk="1" latinLnBrk="0" hangingPunct="1"/>
              <a:t>3/21/2014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37BB6B-EE1B-48FB-8575-0D55C373DE88}" type="datetimeFigureOut">
              <a:rPr lang="en-US" smtClean="0"/>
              <a:pPr eaLnBrk="1" latinLnBrk="0" hangingPunct="1"/>
              <a:t>3/21/2014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37BB6B-EE1B-48FB-8575-0D55C373DE88}" type="datetimeFigureOut">
              <a:rPr lang="en-US" smtClean="0"/>
              <a:pPr eaLnBrk="1" latinLnBrk="0" hangingPunct="1"/>
              <a:t>3/21/2014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37BB6B-EE1B-48FB-8575-0D55C373DE88}" type="datetimeFigureOut">
              <a:rPr lang="en-US" smtClean="0"/>
              <a:pPr eaLnBrk="1" latinLnBrk="0" hangingPunct="1"/>
              <a:t>3/21/2014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37BB6B-EE1B-48FB-8575-0D55C373DE88}" type="datetimeFigureOut">
              <a:rPr lang="en-US" smtClean="0"/>
              <a:pPr eaLnBrk="1" latinLnBrk="0" hangingPunct="1"/>
              <a:t>3/21/2014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37BB6B-EE1B-48FB-8575-0D55C373DE88}" type="datetimeFigureOut">
              <a:rPr lang="en-US" smtClean="0"/>
              <a:pPr eaLnBrk="1" latinLnBrk="0" hangingPunct="1"/>
              <a:t>3/21/2014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516624"/>
            <a:ext cx="7315200" cy="2595025"/>
          </a:xfr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166530"/>
            <a:ext cx="7315200" cy="1144632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37BB6B-EE1B-48FB-8575-0D55C373DE88}" type="datetimeFigureOut">
              <a:rPr lang="en-US" smtClean="0"/>
              <a:pPr eaLnBrk="1" latinLnBrk="0" hangingPunct="1"/>
              <a:t>3/21/2014</a:t>
            </a:fld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37BB6B-EE1B-48FB-8575-0D55C373DE88}" type="datetimeFigureOut">
              <a:rPr lang="en-US" smtClean="0"/>
              <a:pPr eaLnBrk="1" latinLnBrk="0" hangingPunct="1"/>
              <a:t>3/21/2014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017572"/>
            <a:ext cx="7315200" cy="1293592"/>
          </a:xfrm>
        </p:spPr>
        <p:txBody>
          <a:bodyPr anchor="t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3865097"/>
            <a:ext cx="7315200" cy="109843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37BB6B-EE1B-48FB-8575-0D55C373DE88}" type="datetimeFigureOut">
              <a:rPr lang="en-US" smtClean="0"/>
              <a:pPr eaLnBrk="1" latinLnBrk="0" hangingPunct="1"/>
              <a:t>3/21/2014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37BB6B-EE1B-48FB-8575-0D55C373DE88}" type="datetimeFigureOut">
              <a:rPr lang="en-US" smtClean="0"/>
              <a:pPr eaLnBrk="1" latinLnBrk="0" hangingPunct="1"/>
              <a:t>3/21/2014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914400" y="2743200"/>
            <a:ext cx="3566160" cy="359359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81728" y="2743200"/>
            <a:ext cx="3566160" cy="35956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6348" y="2743200"/>
            <a:ext cx="336499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5144" y="2743200"/>
            <a:ext cx="336206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37BB6B-EE1B-48FB-8575-0D55C373DE88}" type="datetimeFigureOut">
              <a:rPr lang="en-US" smtClean="0"/>
              <a:pPr eaLnBrk="1" latinLnBrk="0" hangingPunct="1"/>
              <a:t>3/21/2014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914400" y="3383280"/>
            <a:ext cx="3566160" cy="29535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81727" y="3383280"/>
            <a:ext cx="3566160" cy="29535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37BB6B-EE1B-48FB-8575-0D55C373DE88}" type="datetimeFigureOut">
              <a:rPr lang="en-US" smtClean="0"/>
              <a:pPr eaLnBrk="1" latinLnBrk="0" hangingPunct="1"/>
              <a:t>3/21/2014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37BB6B-EE1B-48FB-8575-0D55C373DE88}" type="datetimeFigureOut">
              <a:rPr lang="en-US" smtClean="0"/>
              <a:pPr eaLnBrk="1" latinLnBrk="0" hangingPunct="1"/>
              <a:t>3/21/2014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5362"/>
            <a:ext cx="2950936" cy="2173015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1752" y="1826709"/>
            <a:ext cx="4207848" cy="4476614"/>
          </a:xfrm>
        </p:spPr>
        <p:txBody>
          <a:bodyPr anchor="ctr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61095"/>
            <a:ext cx="2950936" cy="22453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37BB6B-EE1B-48FB-8575-0D55C373DE88}" type="datetimeFigureOut">
              <a:rPr lang="en-US" smtClean="0"/>
              <a:pPr eaLnBrk="1" latinLnBrk="0" hangingPunct="1"/>
              <a:t>3/21/2014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8800"/>
            <a:ext cx="2953512" cy="2176272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191000" y="2286000"/>
            <a:ext cx="4038600" cy="3352800"/>
          </a:xfrm>
          <a:solidFill>
            <a:schemeClr val="accent2"/>
          </a:solidFill>
          <a:ln w="12700">
            <a:noFill/>
          </a:ln>
          <a:effectLst>
            <a:reflection blurRad="12700" stA="30000" endPos="30000" dist="31750" dir="5400000" sy="-100000" algn="bl" rotWithShape="0"/>
          </a:effectLst>
          <a:scene3d>
            <a:camera prst="perspectiveRight" fov="2700000">
              <a:rot lat="240000" lon="900000" rev="0"/>
            </a:camera>
            <a:lightRig rig="threePt" dir="t">
              <a:rot lat="0" lon="0" rev="2700000"/>
            </a:lightRig>
          </a:scene3d>
          <a:sp3d/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59936"/>
            <a:ext cx="2953512" cy="224942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37BB6B-EE1B-48FB-8575-0D55C373DE88}" type="datetimeFigureOut">
              <a:rPr lang="en-US" smtClean="0"/>
              <a:pPr eaLnBrk="1" latinLnBrk="0" hangingPunct="1"/>
              <a:t>3/21/2014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37BB6B-EE1B-48FB-8575-0D55C373DE88}" type="datetimeFigureOut">
              <a:rPr lang="en-US" smtClean="0"/>
              <a:pPr eaLnBrk="1" latinLnBrk="0" hangingPunct="1"/>
              <a:t>3/21/2014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48400" y="1826709"/>
            <a:ext cx="1492499" cy="448445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4524" y="1826709"/>
            <a:ext cx="5241476" cy="448445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37BB6B-EE1B-48FB-8575-0D55C373DE88}" type="datetimeFigureOut">
              <a:rPr lang="en-US" smtClean="0"/>
              <a:pPr eaLnBrk="1" latinLnBrk="0" hangingPunct="1"/>
              <a:t>3/21/2014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37BB6B-EE1B-48FB-8575-0D55C373DE88}" type="datetimeFigureOut">
              <a:rPr lang="en-US" smtClean="0"/>
              <a:pPr eaLnBrk="1" latinLnBrk="0" hangingPunct="1"/>
              <a:t>3/21/2014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107091293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37BB6B-EE1B-48FB-8575-0D55C373DE88}" type="datetimeFigureOut">
              <a:rPr lang="en-US" smtClean="0"/>
              <a:pPr eaLnBrk="1" latinLnBrk="0" hangingPunct="1"/>
              <a:t>3/21/2014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239446925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37BB6B-EE1B-48FB-8575-0D55C373DE88}" type="datetimeFigureOut">
              <a:rPr lang="en-US" smtClean="0"/>
              <a:pPr eaLnBrk="1" latinLnBrk="0" hangingPunct="1"/>
              <a:t>3/21/2014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358511212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37BB6B-EE1B-48FB-8575-0D55C373DE88}" type="datetimeFigureOut">
              <a:rPr lang="en-US" smtClean="0"/>
              <a:pPr eaLnBrk="1" latinLnBrk="0" hangingPunct="1"/>
              <a:t>3/21/2014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234098174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37BB6B-EE1B-48FB-8575-0D55C373DE88}" type="datetimeFigureOut">
              <a:rPr lang="en-US" smtClean="0"/>
              <a:pPr eaLnBrk="1" latinLnBrk="0" hangingPunct="1"/>
              <a:t>3/21/2014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139843293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37BB6B-EE1B-48FB-8575-0D55C373DE88}" type="datetimeFigureOut">
              <a:rPr lang="en-US" smtClean="0"/>
              <a:pPr eaLnBrk="1" latinLnBrk="0" hangingPunct="1"/>
              <a:t>3/21/2014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392547908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37BB6B-EE1B-48FB-8575-0D55C373DE88}" type="datetimeFigureOut">
              <a:rPr lang="en-US" smtClean="0"/>
              <a:pPr eaLnBrk="1" latinLnBrk="0" hangingPunct="1"/>
              <a:t>3/21/2014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379189045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37BB6B-EE1B-48FB-8575-0D55C373DE88}" type="datetimeFigureOut">
              <a:rPr lang="en-US" smtClean="0"/>
              <a:pPr eaLnBrk="1" latinLnBrk="0" hangingPunct="1"/>
              <a:t>3/21/2014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152951539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37BB6B-EE1B-48FB-8575-0D55C373DE88}" type="datetimeFigureOut">
              <a:rPr lang="en-US" smtClean="0"/>
              <a:pPr eaLnBrk="1" latinLnBrk="0" hangingPunct="1"/>
              <a:t>3/21/2014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225027282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37BB6B-EE1B-48FB-8575-0D55C373DE88}" type="datetimeFigureOut">
              <a:rPr lang="en-US" smtClean="0"/>
              <a:pPr eaLnBrk="1" latinLnBrk="0" hangingPunct="1"/>
              <a:t>3/21/2014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340783676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E637BB6B-EE1B-48FB-8575-0D55C373DE88}" type="datetimeFigureOut">
              <a:rPr lang="en-US" smtClean="0"/>
              <a:pPr eaLnBrk="1" latinLnBrk="0" hangingPunct="1"/>
              <a:t>3/21/2014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20963072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latinLnBrk="0" hangingPunct="1"/>
            <a:fld id="{E637BB6B-EE1B-48FB-8575-0D55C373DE88}" type="datetimeFigureOut">
              <a:rPr lang="en-US" smtClean="0"/>
              <a:pPr eaLnBrk="1" latinLnBrk="0" hangingPunct="1"/>
              <a:t>3/21/2014</a:t>
            </a:fld>
            <a:endParaRPr lang="en-US" sz="1000" dirty="0">
              <a:solidFill>
                <a:schemeClr val="tx2">
                  <a:shade val="50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ctr" eaLnBrk="1" latinLnBrk="0" hangingPunct="1"/>
            <a:endParaRPr kumimoji="0" lang="en-US" sz="1000" dirty="0">
              <a:solidFill>
                <a:schemeClr val="tx2">
                  <a:shade val="50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A957AF-53C0-420B-9C2D-77DB1416566C}" type="slidenum">
              <a:rPr kumimoji="0" lang="en-US" smtClean="0"/>
              <a:pPr eaLnBrk="1" latinLnBrk="0" hangingPunct="1"/>
              <a:t>‹#›</a:t>
            </a:fld>
            <a:endParaRPr kumimoji="0" lang="en-US" sz="1000" dirty="0">
              <a:solidFill>
                <a:schemeClr val="tx2">
                  <a:shade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22833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pPr eaLnBrk="1" latinLnBrk="0" hangingPunct="1"/>
            <a:fld id="{E637BB6B-EE1B-48FB-8575-0D55C373DE88}" type="datetimeFigureOut">
              <a:rPr lang="en-US" smtClean="0"/>
              <a:pPr eaLnBrk="1" latinLnBrk="0" hangingPunct="1"/>
              <a:t>3/21/2014</a:t>
            </a:fld>
            <a:endParaRPr lang="en-US" sz="1000" dirty="0">
              <a:solidFill>
                <a:schemeClr val="tx2">
                  <a:shade val="50000"/>
                </a:scheme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pPr algn="ctr" eaLnBrk="1" latinLnBrk="0" hangingPunct="1"/>
            <a:endParaRPr kumimoji="0" lang="en-US" sz="1000" dirty="0">
              <a:solidFill>
                <a:schemeClr val="tx2">
                  <a:shade val="50000"/>
                </a:scheme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2AA957AF-53C0-420B-9C2D-77DB1416566C}" type="slidenum">
              <a:rPr kumimoji="0" lang="en-US" smtClean="0"/>
              <a:pPr eaLnBrk="1" latinLnBrk="0" hangingPunct="1"/>
              <a:t>‹#›</a:t>
            </a:fld>
            <a:endParaRPr kumimoji="0" lang="en-US" sz="1000" dirty="0">
              <a:solidFill>
                <a:schemeClr val="tx2">
                  <a:shade val="50000"/>
                </a:schemeClr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pPr eaLnBrk="1" latinLnBrk="0" hangingPunct="1"/>
            <a:fld id="{E637BB6B-EE1B-48FB-8575-0D55C373DE88}" type="datetimeFigureOut">
              <a:rPr lang="en-US" smtClean="0"/>
              <a:pPr eaLnBrk="1" latinLnBrk="0" hangingPunct="1"/>
              <a:t>3/21/2014</a:t>
            </a:fld>
            <a:endParaRPr lang="en-US" sz="1000" dirty="0">
              <a:solidFill>
                <a:schemeClr val="tx2">
                  <a:shade val="50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pPr algn="ctr" eaLnBrk="1" latinLnBrk="0" hangingPunct="1"/>
            <a:endParaRPr kumimoji="0" lang="en-US" sz="1000" dirty="0">
              <a:solidFill>
                <a:schemeClr val="tx2">
                  <a:shade val="50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2AA957AF-53C0-420B-9C2D-77DB1416566C}" type="slidenum">
              <a:rPr kumimoji="0" lang="en-US" smtClean="0"/>
              <a:pPr eaLnBrk="1" latinLnBrk="0" hangingPunct="1"/>
              <a:t>‹#›</a:t>
            </a:fld>
            <a:endParaRPr kumimoji="0" lang="en-US" sz="1000" dirty="0">
              <a:solidFill>
                <a:schemeClr val="tx2">
                  <a:shade val="50000"/>
                </a:schemeClr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pPr eaLnBrk="1" latinLnBrk="0" hangingPunct="1"/>
            <a:fld id="{E637BB6B-EE1B-48FB-8575-0D55C373DE88}" type="datetimeFigureOut">
              <a:rPr lang="en-US" smtClean="0"/>
              <a:pPr eaLnBrk="1" latinLnBrk="0" hangingPunct="1"/>
              <a:t>3/21/2014</a:t>
            </a:fld>
            <a:endParaRPr lang="en-US" sz="1000" dirty="0">
              <a:solidFill>
                <a:schemeClr val="tx2">
                  <a:shade val="50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pPr algn="ctr" eaLnBrk="1" latinLnBrk="0" hangingPunct="1"/>
            <a:endParaRPr kumimoji="0" lang="en-US" sz="1000" dirty="0">
              <a:solidFill>
                <a:schemeClr val="tx2">
                  <a:shade val="50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2AA957AF-53C0-420B-9C2D-77DB1416566C}" type="slidenum">
              <a:rPr kumimoji="0" lang="en-US" smtClean="0"/>
              <a:pPr eaLnBrk="1" latinLnBrk="0" hangingPunct="1"/>
              <a:t>‹#›</a:t>
            </a:fld>
            <a:endParaRPr kumimoji="0" lang="en-US" sz="1000" dirty="0">
              <a:solidFill>
                <a:schemeClr val="tx2">
                  <a:shade val="50000"/>
                </a:scheme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435268" y="573807"/>
            <a:ext cx="86236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569419" y="573807"/>
            <a:ext cx="576072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2769833"/>
            <a:ext cx="7315200" cy="35395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07690" y="548797"/>
            <a:ext cx="1189132" cy="2979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alpha val="50000"/>
                  </a:schemeClr>
                </a:solidFill>
              </a:defRPr>
            </a:lvl1pPr>
          </a:lstStyle>
          <a:p>
            <a:pPr eaLnBrk="1" latinLnBrk="0" hangingPunct="1"/>
            <a:fld id="{E637BB6B-EE1B-48FB-8575-0D55C373DE88}" type="datetimeFigureOut">
              <a:rPr lang="en-US" smtClean="0"/>
              <a:pPr eaLnBrk="1" latinLnBrk="0" hangingPunct="1"/>
              <a:t>3/21/2014</a:t>
            </a:fld>
            <a:endParaRPr lang="en-US" sz="1000" dirty="0">
              <a:solidFill>
                <a:schemeClr val="tx2">
                  <a:shade val="50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14415" y="548797"/>
            <a:ext cx="941203" cy="3017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AA957AF-53C0-420B-9C2D-77DB1416566C}" type="slidenum">
              <a:rPr kumimoji="0" lang="en-US" smtClean="0"/>
              <a:pPr eaLnBrk="1" latinLnBrk="0" hangingPunct="1"/>
              <a:t>‹#›</a:t>
            </a:fld>
            <a:endParaRPr kumimoji="0" lang="en-US" sz="1000" dirty="0">
              <a:solidFill>
                <a:schemeClr val="tx2">
                  <a:shade val="50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08688" y="855956"/>
            <a:ext cx="2246489" cy="301227"/>
          </a:xfrm>
          <a:prstGeom prst="rect">
            <a:avLst/>
          </a:prstGeom>
        </p:spPr>
        <p:txBody>
          <a:bodyPr vert="horz" lIns="91440" tIns="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pPr algn="ctr" eaLnBrk="1" latinLnBrk="0" hangingPunct="1"/>
            <a:endParaRPr kumimoji="0" lang="en-US" sz="1000" dirty="0">
              <a:solidFill>
                <a:schemeClr val="tx2">
                  <a:shade val="50000"/>
                </a:schemeClr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latinLnBrk="0" hangingPunct="1"/>
            <a:fld id="{E637BB6B-EE1B-48FB-8575-0D55C373DE88}" type="datetimeFigureOut">
              <a:rPr lang="en-US" smtClean="0"/>
              <a:pPr eaLnBrk="1" latinLnBrk="0" hangingPunct="1"/>
              <a:t>3/21/2014</a:t>
            </a:fld>
            <a:endParaRPr lang="en-US" sz="1000" dirty="0">
              <a:solidFill>
                <a:schemeClr val="tx2">
                  <a:shade val="50000"/>
                </a:scheme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ctr" eaLnBrk="1" latinLnBrk="0" hangingPunct="1"/>
            <a:endParaRPr kumimoji="0" lang="en-US" sz="1000" dirty="0">
              <a:solidFill>
                <a:schemeClr val="tx2">
                  <a:shade val="50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A957AF-53C0-420B-9C2D-77DB1416566C}" type="slidenum">
              <a:rPr kumimoji="0" lang="en-US" smtClean="0"/>
              <a:pPr eaLnBrk="1" latinLnBrk="0" hangingPunct="1"/>
              <a:t>‹#›</a:t>
            </a:fld>
            <a:endParaRPr kumimoji="0" lang="en-US" sz="1000" dirty="0">
              <a:solidFill>
                <a:schemeClr val="tx2">
                  <a:shade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22833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audio" Target="../media/audio1.wav"/><Relationship Id="rId5" Type="http://schemas.openxmlformats.org/officeDocument/2006/relationships/image" Target="../media/image6.gif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gi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netdoctor.co.uk/ate/eyes/203419.html" TargetMode="External"/><Relationship Id="rId3" Type="http://schemas.openxmlformats.org/officeDocument/2006/relationships/hyperlink" Target="http://www.colourblindawareness.org/colour-blindness/living-with-colour-vision-deficiency/" TargetMode="External"/><Relationship Id="rId7" Type="http://schemas.openxmlformats.org/officeDocument/2006/relationships/hyperlink" Target="http://www.color-blindness.com/color-arrangement-test" TargetMode="External"/><Relationship Id="rId2" Type="http://schemas.openxmlformats.org/officeDocument/2006/relationships/hyperlink" Target="http://pediatrics.med.nyu.edu/conditions-we-treat/conditions/color-blindness" TargetMode="External"/><Relationship Id="rId1" Type="http://schemas.openxmlformats.org/officeDocument/2006/relationships/slideLayout" Target="../slideLayouts/slideLayout35.xml"/><Relationship Id="rId6" Type="http://schemas.openxmlformats.org/officeDocument/2006/relationships/hyperlink" Target="http://www.colour-blindness.com/solutions/living-with-colour-blindness/" TargetMode="External"/><Relationship Id="rId5" Type="http://schemas.openxmlformats.org/officeDocument/2006/relationships/hyperlink" Target="http://kidshealth.org/kid/talk/qa/color_blind.html" TargetMode="External"/><Relationship Id="rId4" Type="http://schemas.openxmlformats.org/officeDocument/2006/relationships/hyperlink" Target="http://www.colourblindawareness.org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57.xml"/><Relationship Id="rId5" Type="http://schemas.openxmlformats.org/officeDocument/2006/relationships/audio" Target="../media/audio2.wav"/><Relationship Id="rId4" Type="http://schemas.openxmlformats.org/officeDocument/2006/relationships/image" Target="../media/image21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img.wallpaperstock.net:81/abstract-bottles-wallpapers_23533_1920x120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384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15816" y="2492896"/>
            <a:ext cx="7772400" cy="1470025"/>
          </a:xfrm>
        </p:spPr>
        <p:txBody>
          <a:bodyPr/>
          <a:lstStyle/>
          <a:p>
            <a:r>
              <a:rPr lang="en-US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lgerian" pitchFamily="82" charset="0"/>
              </a:rPr>
              <a:t>Color blindness</a:t>
            </a:r>
            <a:endParaRPr lang="en-AU" dirty="0">
              <a:solidFill>
                <a:schemeClr val="accent2">
                  <a:lumMod val="20000"/>
                  <a:lumOff val="80000"/>
                </a:schemeClr>
              </a:solidFill>
              <a:latin typeface="Algerian" pitchFamily="8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283968" y="3933056"/>
            <a:ext cx="6400800" cy="1752600"/>
          </a:xfrm>
        </p:spPr>
        <p:txBody>
          <a:bodyPr/>
          <a:lstStyle/>
          <a:p>
            <a:r>
              <a:rPr lang="en-US" dirty="0" smtClean="0">
                <a:latin typeface="Cooper Std Black" pitchFamily="18" charset="0"/>
                <a:ea typeface="Adobe Heiti Std R" pitchFamily="34" charset="-128"/>
              </a:rPr>
              <a:t>By: Edwin</a:t>
            </a:r>
            <a:endParaRPr lang="en-AU" dirty="0">
              <a:latin typeface="Cooper Std Black" pitchFamily="18" charset="0"/>
              <a:ea typeface="Adobe Heiti Std R" pitchFamily="34" charset="-128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4650" y="4869160"/>
            <a:ext cx="3314700" cy="1657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454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d"/>
        <p:sndAc>
          <p:stSnd>
            <p:snd r:embed="rId3" name="drumroll.wav"/>
          </p:stSnd>
        </p:sndAc>
      </p:transition>
    </mc:Choice>
    <mc:Fallback xmlns="">
      <p:transition spd="slow">
        <p:fade/>
        <p:sndAc>
          <p:stSnd>
            <p:snd r:embed="rId6" name="drumroll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310"/>
            <a:ext cx="9168341" cy="6972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2">
                    <a:lumMod val="20000"/>
                    <a:lumOff val="80000"/>
                  </a:schemeClr>
                </a:solidFill>
              </a:rPr>
              <a:t>What is color blindness? </a:t>
            </a:r>
            <a:endParaRPr lang="en-AU" b="1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47664" y="1700808"/>
            <a:ext cx="3898776" cy="4525963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AU" sz="2800" b="1" dirty="0" smtClean="0">
                <a:solidFill>
                  <a:srgbClr val="FFFFFF"/>
                </a:solidFill>
              </a:rPr>
              <a:t>Colour blindness got it's </a:t>
            </a:r>
            <a:r>
              <a:rPr lang="en-AU" sz="2800" b="1" dirty="0">
                <a:solidFill>
                  <a:srgbClr val="FFFFFF"/>
                </a:solidFill>
              </a:rPr>
              <a:t>name because people who are </a:t>
            </a:r>
            <a:r>
              <a:rPr lang="en-AU" sz="2800" b="1" dirty="0" smtClean="0">
                <a:solidFill>
                  <a:srgbClr val="FFFFFF"/>
                </a:solidFill>
              </a:rPr>
              <a:t>colour-blind </a:t>
            </a:r>
            <a:r>
              <a:rPr lang="en-AU" sz="2800" b="1" dirty="0">
                <a:solidFill>
                  <a:srgbClr val="FFFFFF"/>
                </a:solidFill>
              </a:rPr>
              <a:t>cannot see certain </a:t>
            </a:r>
            <a:r>
              <a:rPr lang="en-AU" sz="2800" b="1" dirty="0" smtClean="0">
                <a:solidFill>
                  <a:srgbClr val="FFFFFF"/>
                </a:solidFill>
              </a:rPr>
              <a:t>colours. </a:t>
            </a:r>
            <a:r>
              <a:rPr lang="en-AU" sz="2800" b="1" dirty="0">
                <a:solidFill>
                  <a:srgbClr val="FFFFFF"/>
                </a:solidFill>
              </a:rPr>
              <a:t>So</a:t>
            </a:r>
            <a:r>
              <a:rPr lang="en-AU" sz="3300" b="1" dirty="0">
                <a:solidFill>
                  <a:srgbClr val="FFFFFF"/>
                </a:solidFill>
              </a:rPr>
              <a:t> </a:t>
            </a:r>
            <a:r>
              <a:rPr lang="en-AU" sz="2800" b="1" dirty="0">
                <a:solidFill>
                  <a:srgbClr val="FFFFFF"/>
                </a:solidFill>
              </a:rPr>
              <a:t>they are Blind To Some </a:t>
            </a:r>
            <a:r>
              <a:rPr lang="en-AU" sz="2800" b="1" dirty="0" smtClean="0">
                <a:solidFill>
                  <a:srgbClr val="FFFFFF"/>
                </a:solidFill>
              </a:rPr>
              <a:t>Colours.</a:t>
            </a:r>
            <a:r>
              <a:rPr lang="en-AU" sz="2800" dirty="0" smtClean="0"/>
              <a:t> </a:t>
            </a:r>
            <a:r>
              <a:rPr lang="en-AU" sz="2800" b="1" dirty="0" smtClean="0">
                <a:solidFill>
                  <a:srgbClr val="FFFFFF"/>
                </a:solidFill>
              </a:rPr>
              <a:t>Colour-blindness </a:t>
            </a:r>
            <a:r>
              <a:rPr lang="en-AU" sz="2800" b="1" dirty="0">
                <a:solidFill>
                  <a:srgbClr val="FFFFFF"/>
                </a:solidFill>
              </a:rPr>
              <a:t>is the inability to distinguish the differences between certain </a:t>
            </a:r>
            <a:r>
              <a:rPr lang="en-AU" sz="2800" b="1" dirty="0" smtClean="0">
                <a:solidFill>
                  <a:srgbClr val="FFFFFF"/>
                </a:solidFill>
              </a:rPr>
              <a:t>colours. </a:t>
            </a:r>
            <a:r>
              <a:rPr lang="en-AU" sz="2800" b="1" dirty="0">
                <a:solidFill>
                  <a:srgbClr val="FFFFFF"/>
                </a:solidFill>
              </a:rPr>
              <a:t>This condition results from an absence of </a:t>
            </a:r>
            <a:r>
              <a:rPr lang="en-AU" sz="2800" b="1" dirty="0" smtClean="0">
                <a:solidFill>
                  <a:srgbClr val="FFFFFF"/>
                </a:solidFill>
              </a:rPr>
              <a:t>colour-sensitive </a:t>
            </a:r>
            <a:r>
              <a:rPr lang="en-AU" sz="2800" b="1" dirty="0">
                <a:solidFill>
                  <a:srgbClr val="FFFFFF"/>
                </a:solidFill>
              </a:rPr>
              <a:t>pigment in the cone cells of the retina, the nerve layer at the back of the eye.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1426" y="404664"/>
            <a:ext cx="720080" cy="762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452320" y="404664"/>
            <a:ext cx="762169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9934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Normal Anatomy of the Ey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85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7030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 pattern="rectang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www.colourblindawareness.org/wp-content/themes/outreach/images/slider/causes/veggie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199" y="132786"/>
            <a:ext cx="2478967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635896" y="2424469"/>
            <a:ext cx="403244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There are four types of color blindness, they are:</a:t>
            </a:r>
          </a:p>
          <a:p>
            <a:pPr marL="342900" indent="-342900">
              <a:buFont typeface="+mj-lt"/>
              <a:buAutoNum type="arabicPeriod"/>
            </a:pPr>
            <a:r>
              <a:rPr lang="en-AU" sz="2400" b="1" cap="all" dirty="0" smtClean="0"/>
              <a:t>DEUTERANOPIA</a:t>
            </a:r>
          </a:p>
          <a:p>
            <a:pPr marL="342900" indent="-342900">
              <a:buFont typeface="+mj-lt"/>
              <a:buAutoNum type="arabicPeriod"/>
            </a:pPr>
            <a:r>
              <a:rPr lang="en-AU" sz="2400" b="1" cap="all" dirty="0" smtClean="0"/>
              <a:t>PROTANOPIA</a:t>
            </a:r>
          </a:p>
          <a:p>
            <a:pPr marL="342900" indent="-342900">
              <a:buFont typeface="+mj-lt"/>
              <a:buAutoNum type="arabicPeriod"/>
            </a:pPr>
            <a:r>
              <a:rPr lang="en-AU" sz="2400" b="1" cap="all" dirty="0" smtClean="0"/>
              <a:t>TRITANOPIA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b="1" cap="all" dirty="0" smtClean="0"/>
              <a:t>mONOCHROMACY</a:t>
            </a:r>
            <a:endParaRPr lang="en-US" sz="2400" b="1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350199" y="1788970"/>
            <a:ext cx="26945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Normal vision </a:t>
            </a:r>
            <a:endParaRPr lang="en-AU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304" y="2089103"/>
            <a:ext cx="2446945" cy="16347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382688" y="3692412"/>
            <a:ext cx="19800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AU" dirty="0" smtClean="0"/>
              <a:t>Deuteranopia </a:t>
            </a:r>
            <a:endParaRPr lang="en-AU" dirty="0"/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9453" y="200942"/>
            <a:ext cx="2446945" cy="1748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3319453" y="1904437"/>
            <a:ext cx="24116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3. Tritanopia</a:t>
            </a:r>
            <a:endParaRPr lang="en-AU" dirty="0"/>
          </a:p>
        </p:txBody>
      </p:sp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064" y="4360074"/>
            <a:ext cx="2472147" cy="1748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194064" y="6118017"/>
            <a:ext cx="22202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2. Protanopia</a:t>
            </a:r>
            <a:endParaRPr lang="en-AU" dirty="0"/>
          </a:p>
        </p:txBody>
      </p:sp>
      <p:sp>
        <p:nvSpPr>
          <p:cNvPr id="16" name="Rectangle 15"/>
          <p:cNvSpPr/>
          <p:nvPr/>
        </p:nvSpPr>
        <p:spPr>
          <a:xfrm>
            <a:off x="6084168" y="1882115"/>
            <a:ext cx="20185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dirty="0" smtClean="0"/>
              <a:t>4. Monochromacy</a:t>
            </a:r>
            <a:endParaRPr lang="en-AU" dirty="0"/>
          </a:p>
        </p:txBody>
      </p:sp>
      <p:pic>
        <p:nvPicPr>
          <p:cNvPr id="22" name="Picture 2" descr="http://www.colourblindawareness.org/wp-content/themes/outreach/images/slider/causes/veggies.jpg"/>
          <p:cNvPicPr>
            <a:picLocks noChangeAspect="1" noChangeArrowheads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188375"/>
            <a:ext cx="2664296" cy="1780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7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4253" y="4931523"/>
            <a:ext cx="1916832" cy="1916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039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  <p:bldP spid="13" grpId="0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028559"/>
              </p:ext>
            </p:extLst>
          </p:nvPr>
        </p:nvGraphicFramePr>
        <p:xfrm>
          <a:off x="0" y="1988841"/>
          <a:ext cx="9116722" cy="4869159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4211589"/>
                <a:gridCol w="4905133"/>
              </a:tblGrid>
              <a:tr h="585915">
                <a:tc>
                  <a:txBody>
                    <a:bodyPr/>
                    <a:lstStyle/>
                    <a:p>
                      <a:pPr algn="l" fontAlgn="t"/>
                      <a:r>
                        <a:rPr lang="en-AU" dirty="0">
                          <a:effectLst/>
                        </a:rPr>
                        <a:t>Type</a:t>
                      </a:r>
                      <a:endParaRPr lang="en-AU" b="1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AU" dirty="0" smtClean="0">
                          <a:effectLst/>
                        </a:rPr>
                        <a:t>Chromosome </a:t>
                      </a:r>
                      <a:endParaRPr lang="en-AU" b="1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28575" marR="28575" marT="28575" marB="28575"/>
                </a:tc>
              </a:tr>
              <a:tr h="1070811"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dirty="0" smtClean="0">
                          <a:effectLst/>
                        </a:rPr>
                        <a:t>Deuteranopia</a:t>
                      </a:r>
                    </a:p>
                    <a:p>
                      <a:pPr algn="l" fontAlgn="t"/>
                      <a:endParaRPr lang="en-AU" b="1" dirty="0">
                        <a:solidFill>
                          <a:schemeClr val="bg1"/>
                        </a:solidFill>
                        <a:effectLst/>
                        <a:latin typeface="Cooper Std Black" pitchFamily="18" charset="0"/>
                      </a:endParaRPr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dirty="0" smtClean="0">
                          <a:effectLst/>
                        </a:rPr>
                        <a:t>X Chromosome</a:t>
                      </a:r>
                    </a:p>
                    <a:p>
                      <a:pPr algn="l" fontAlgn="t"/>
                      <a:endParaRPr lang="en-AU" b="1" dirty="0">
                        <a:solidFill>
                          <a:schemeClr val="bg1"/>
                        </a:solidFill>
                        <a:effectLst/>
                        <a:latin typeface="Cooper Std Black" pitchFamily="18" charset="0"/>
                      </a:endParaRPr>
                    </a:p>
                  </a:txBody>
                  <a:tcPr marL="28575" marR="28575" marT="28575" marB="28575"/>
                </a:tc>
              </a:tr>
              <a:tr h="1070811">
                <a:tc>
                  <a:txBody>
                    <a:bodyPr/>
                    <a:lstStyle/>
                    <a:p>
                      <a:pPr algn="l" fontAlgn="t"/>
                      <a:r>
                        <a:rPr lang="en-AU" dirty="0" smtClean="0">
                          <a:effectLst/>
                        </a:rPr>
                        <a:t>Protanopia</a:t>
                      </a:r>
                      <a:endParaRPr lang="en-AU" b="1" dirty="0">
                        <a:solidFill>
                          <a:schemeClr val="bg1"/>
                        </a:solidFill>
                        <a:effectLst/>
                        <a:latin typeface="Cooper Std Black" pitchFamily="18" charset="0"/>
                      </a:endParaRPr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dirty="0" smtClean="0">
                          <a:effectLst/>
                        </a:rPr>
                        <a:t>X Chromosome</a:t>
                      </a:r>
                    </a:p>
                    <a:p>
                      <a:pPr algn="l" fontAlgn="t"/>
                      <a:endParaRPr lang="en-AU" b="1" dirty="0">
                        <a:solidFill>
                          <a:schemeClr val="bg1"/>
                        </a:solidFill>
                        <a:effectLst/>
                        <a:latin typeface="Cooper Std Black" pitchFamily="18" charset="0"/>
                      </a:endParaRPr>
                    </a:p>
                  </a:txBody>
                  <a:tcPr marL="28575" marR="28575" marT="28575" marB="28575"/>
                </a:tc>
              </a:tr>
              <a:tr h="1070811"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dirty="0" smtClean="0">
                          <a:effectLst/>
                        </a:rPr>
                        <a:t>Tritanopia</a:t>
                      </a:r>
                    </a:p>
                    <a:p>
                      <a:pPr algn="l" fontAlgn="t"/>
                      <a:endParaRPr lang="en-AU" b="1" dirty="0">
                        <a:solidFill>
                          <a:schemeClr val="bg1"/>
                        </a:solidFill>
                        <a:effectLst/>
                        <a:latin typeface="Cooper Std Black" pitchFamily="18" charset="0"/>
                      </a:endParaRPr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dirty="0" smtClean="0">
                          <a:effectLst/>
                        </a:rPr>
                        <a:t>Chromosome 7</a:t>
                      </a:r>
                    </a:p>
                    <a:p>
                      <a:pPr algn="l" fontAlgn="t"/>
                      <a:endParaRPr lang="en-AU" b="1" dirty="0">
                        <a:solidFill>
                          <a:schemeClr val="bg1"/>
                        </a:solidFill>
                        <a:effectLst/>
                        <a:latin typeface="Cooper Std Black" pitchFamily="18" charset="0"/>
                      </a:endParaRPr>
                    </a:p>
                  </a:txBody>
                  <a:tcPr marL="28575" marR="28575" marT="28575" marB="28575"/>
                </a:tc>
              </a:tr>
              <a:tr h="1070811"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dirty="0" smtClean="0">
                          <a:effectLst/>
                        </a:rPr>
                        <a:t>Rod Monochromacy</a:t>
                      </a:r>
                    </a:p>
                    <a:p>
                      <a:pPr algn="l" fontAlgn="t"/>
                      <a:endParaRPr lang="en-AU" b="1" dirty="0">
                        <a:solidFill>
                          <a:schemeClr val="bg1"/>
                        </a:solidFill>
                        <a:effectLst/>
                        <a:latin typeface="Cooper Std Black" pitchFamily="18" charset="0"/>
                      </a:endParaRPr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dirty="0" smtClean="0">
                          <a:effectLst/>
                        </a:rPr>
                        <a:t>Chromosome 2/8</a:t>
                      </a:r>
                    </a:p>
                    <a:p>
                      <a:pPr algn="l" fontAlgn="t"/>
                      <a:endParaRPr lang="en-AU" b="1" dirty="0">
                        <a:solidFill>
                          <a:schemeClr val="bg1"/>
                        </a:solidFill>
                        <a:effectLst/>
                        <a:latin typeface="Cooper Std Black" pitchFamily="18" charset="0"/>
                      </a:endParaRPr>
                    </a:p>
                  </a:txBody>
                  <a:tcPr marL="28575" marR="28575" marT="28575" marB="28575"/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340446" y="21598"/>
            <a:ext cx="8506239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1" cap="none" spc="-15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Which Chromosomes Does </a:t>
            </a:r>
          </a:p>
          <a:p>
            <a:pPr algn="ctr"/>
            <a:r>
              <a:rPr lang="en-US" sz="4800" b="1" cap="none" spc="-15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Abnormality's Occur To?  </a:t>
            </a:r>
            <a:endParaRPr lang="en-US" sz="4800" b="1" cap="none" spc="-15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79333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5188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Problems they might face…. 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2000" dirty="0" smtClean="0">
                <a:latin typeface="Cooper Std Black" pitchFamily="18" charset="0"/>
              </a:rPr>
              <a:t>People with color blindness face many challenges like: </a:t>
            </a:r>
            <a:r>
              <a:rPr lang="en-AU" sz="2000" dirty="0">
                <a:latin typeface="Cooper Std Black" pitchFamily="18" charset="0"/>
              </a:rPr>
              <a:t>choosing and preparing food, gardening, sport, driving a car and selecting </a:t>
            </a:r>
            <a:r>
              <a:rPr lang="en-AU" sz="2000" dirty="0" smtClean="0">
                <a:latin typeface="Cooper Std Black" pitchFamily="18" charset="0"/>
              </a:rPr>
              <a:t>clothing</a:t>
            </a:r>
            <a:r>
              <a:rPr lang="en-AU" sz="2000" dirty="0">
                <a:latin typeface="Cooper Std Black" pitchFamily="18" charset="0"/>
              </a:rPr>
              <a:t> </a:t>
            </a:r>
            <a:r>
              <a:rPr lang="en-AU" sz="2000" dirty="0" smtClean="0">
                <a:latin typeface="Cooper Std Black" pitchFamily="18" charset="0"/>
              </a:rPr>
              <a:t>etc..</a:t>
            </a:r>
          </a:p>
          <a:p>
            <a:r>
              <a:rPr lang="en-AU" sz="2000" dirty="0" smtClean="0">
                <a:latin typeface="Cooper Std Black" pitchFamily="18" charset="0"/>
              </a:rPr>
              <a:t>When cooking </a:t>
            </a:r>
            <a:r>
              <a:rPr lang="en-AU" sz="2000" dirty="0">
                <a:latin typeface="Cooper Std Black" pitchFamily="18" charset="0"/>
              </a:rPr>
              <a:t>colour blind people won’t know if they have cooked a piece of meat rare or </a:t>
            </a:r>
            <a:r>
              <a:rPr lang="en-AU" sz="2000" dirty="0" smtClean="0">
                <a:latin typeface="Cooper Std Black" pitchFamily="18" charset="0"/>
              </a:rPr>
              <a:t>well and </a:t>
            </a:r>
            <a:r>
              <a:rPr lang="en-AU" sz="2000" dirty="0">
                <a:latin typeface="Cooper Std Black" pitchFamily="18" charset="0"/>
              </a:rPr>
              <a:t>are unlikely to be able to tell the difference between green and ripe tomatoes or between ketchup and chocolate sauce. </a:t>
            </a:r>
            <a:r>
              <a:rPr lang="en-US" sz="2000" dirty="0" smtClean="0">
                <a:latin typeface="Cooper Std Black" pitchFamily="18" charset="0"/>
              </a:rPr>
              <a:t> </a:t>
            </a:r>
            <a:endParaRPr lang="en-AU" sz="2000" dirty="0">
              <a:latin typeface="Cooper Std Black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8004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5188" cy="731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Problems they might face…. 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2000" dirty="0" smtClean="0">
                <a:latin typeface="Cooper Std Black" pitchFamily="18" charset="0"/>
              </a:rPr>
              <a:t>If your cooking  and they don’t get any help mentally they will be very frustrated.</a:t>
            </a:r>
          </a:p>
          <a:p>
            <a:r>
              <a:rPr lang="en-US" sz="2000" dirty="0" smtClean="0">
                <a:latin typeface="Cooper Std Black" pitchFamily="18" charset="0"/>
              </a:rPr>
              <a:t>It could affect education</a:t>
            </a:r>
            <a:r>
              <a:rPr lang="en-AU" sz="2000" dirty="0">
                <a:latin typeface="Cooper Std Black" pitchFamily="18" charset="0"/>
              </a:rPr>
              <a:t>In primary school, a child will often find themselves coloring in, painting or otherwise involved in various forms of art.</a:t>
            </a:r>
            <a:r>
              <a:rPr lang="en-US" sz="2000" dirty="0" smtClean="0">
                <a:latin typeface="Cooper Std Black" pitchFamily="18" charset="0"/>
              </a:rPr>
              <a:t> </a:t>
            </a:r>
          </a:p>
          <a:p>
            <a:r>
              <a:rPr lang="en-AU" sz="2000" dirty="0">
                <a:latin typeface="Cooper Std Black" pitchFamily="18" charset="0"/>
              </a:rPr>
              <a:t>In Secondary school, teens may find themselves in science attempting to identify a chemical reaction or determine a scientific litmus test outcome</a:t>
            </a:r>
            <a:r>
              <a:rPr lang="en-AU" sz="2000" dirty="0" smtClean="0">
                <a:latin typeface="Cooper Std Black" pitchFamily="18" charset="0"/>
              </a:rPr>
              <a:t>.</a:t>
            </a:r>
          </a:p>
          <a:p>
            <a:r>
              <a:rPr lang="en-AU" sz="2100" dirty="0" smtClean="0">
                <a:latin typeface="Cooper Std Black" pitchFamily="18" charset="0"/>
              </a:rPr>
              <a:t>When they get older it also means </a:t>
            </a:r>
            <a:r>
              <a:rPr lang="en-AU" sz="2100" dirty="0">
                <a:latin typeface="Cooper Std Black" pitchFamily="18" charset="0"/>
              </a:rPr>
              <a:t>that they'll be excluded from undertaking certain jobs such as a pilot, train driver or electrician because of their inability to distinguish certain colours.</a:t>
            </a:r>
            <a:br>
              <a:rPr lang="en-AU" sz="2100" dirty="0">
                <a:latin typeface="Cooper Std Black" pitchFamily="18" charset="0"/>
              </a:rPr>
            </a:br>
            <a:r>
              <a:rPr lang="en-AU" sz="2100" dirty="0">
                <a:latin typeface="Cooper Std Black" pitchFamily="18" charset="0"/>
              </a:rPr>
              <a:t/>
            </a:r>
            <a:br>
              <a:rPr lang="en-AU" sz="2100" dirty="0">
                <a:latin typeface="Cooper Std Black" pitchFamily="18" charset="0"/>
              </a:rPr>
            </a:br>
            <a:endParaRPr lang="en-AU" sz="2100" dirty="0">
              <a:latin typeface="Cooper Std Black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2145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FFFF"/>
                </a:solidFill>
                <a:latin typeface="Kahootz Burnum Bold" pitchFamily="2" charset="0"/>
              </a:rPr>
              <a:t>Why does color blindness occur? </a:t>
            </a:r>
            <a:endParaRPr lang="en-AU" dirty="0">
              <a:solidFill>
                <a:srgbClr val="FFFFFF"/>
              </a:solidFill>
              <a:latin typeface="Kahootz Burnum Bold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74607" y="2204864"/>
            <a:ext cx="7594785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400" b="1" dirty="0">
                <a:solidFill>
                  <a:srgbClr val="FFFFFF"/>
                </a:solidFill>
                <a:latin typeface="Cooper Std Black" pitchFamily="18" charset="0"/>
              </a:rPr>
              <a:t>The vast majority of people with a colour vision deficiency have inherited their condition from their mother, who is normally a ‘carrier’ but not colour blind herself. Some people also acquire the condition as a result of long-standing diseases such as diabetes, multiple sclerosis, some liver diseases and almost all eye </a:t>
            </a:r>
            <a:r>
              <a:rPr lang="en-AU" sz="2400" b="1" dirty="0" smtClean="0">
                <a:solidFill>
                  <a:srgbClr val="FFFFFF"/>
                </a:solidFill>
                <a:latin typeface="Cooper Std Black" pitchFamily="18" charset="0"/>
              </a:rPr>
              <a:t>diseases or</a:t>
            </a:r>
            <a:r>
              <a:rPr lang="en-AU" sz="2800" b="1" dirty="0" smtClean="0">
                <a:solidFill>
                  <a:srgbClr val="FFFFFF"/>
                </a:solidFill>
                <a:latin typeface="Cooper Std Black" pitchFamily="18" charset="0"/>
              </a:rPr>
              <a:t> </a:t>
            </a:r>
            <a:r>
              <a:rPr lang="en-AU" sz="2400" dirty="0" smtClean="0">
                <a:solidFill>
                  <a:srgbClr val="FFFFFF"/>
                </a:solidFill>
                <a:latin typeface="Cooper Std Black" pitchFamily="18" charset="0"/>
              </a:rPr>
              <a:t> they acquire</a:t>
            </a:r>
            <a:r>
              <a:rPr lang="en-AU" sz="2400" dirty="0">
                <a:solidFill>
                  <a:srgbClr val="FFFFFF"/>
                </a:solidFill>
                <a:latin typeface="Cooper Std Black" pitchFamily="18" charset="0"/>
              </a:rPr>
              <a:t> the condition over time due to the aging process, medication etc.</a:t>
            </a:r>
            <a:endParaRPr lang="en-AU" sz="2400" b="1" dirty="0">
              <a:solidFill>
                <a:srgbClr val="FFFFFF"/>
              </a:solidFill>
              <a:latin typeface="Cooper Std Black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5117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050608"/>
              </a:clrFrom>
              <a:clrTo>
                <a:srgbClr val="05060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30" t="25667" r="33185" b="16102"/>
          <a:stretch/>
        </p:blipFill>
        <p:spPr bwMode="auto">
          <a:xfrm>
            <a:off x="5743257" y="3429000"/>
            <a:ext cx="3413865" cy="3369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4479634" y="2967335"/>
            <a:ext cx="184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en-US" sz="54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73449" y="0"/>
            <a:ext cx="7012369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How many are affected </a:t>
            </a:r>
            <a:endParaRPr lang="en-US" sz="5400" b="1" cap="none" spc="0" dirty="0" smtClean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  <a:p>
            <a:pPr algn="ctr"/>
            <a:r>
              <a:rPr lang="en-US" sz="5400" b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by </a:t>
            </a:r>
            <a:r>
              <a:rPr lang="en-US" sz="5400" b="1" cap="none" spc="0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this condition?</a:t>
            </a:r>
            <a:endParaRPr lang="en-AU" sz="54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619672" y="2348880"/>
            <a:ext cx="4572000" cy="181588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AU" sz="2800" b="1" dirty="0">
                <a:solidFill>
                  <a:srgbClr val="FFFFFF"/>
                </a:solidFill>
              </a:rPr>
              <a:t>Approximately 1 in 12 men are affected (8%) and 1 in 200 women in the world are affected</a:t>
            </a:r>
          </a:p>
        </p:txBody>
      </p:sp>
    </p:spTree>
    <p:extLst>
      <p:ext uri="{BB962C8B-B14F-4D97-AF65-F5344CB8AC3E}">
        <p14:creationId xmlns:p14="http://schemas.microsoft.com/office/powerpoint/2010/main" val="23850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 pattern="rectangle" dir="ou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://edge-cache.lifehacker.com/lifehacker/wallpapers/reader_pack_6/colored-pixels-wallpapers_34164_2560x1600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Is there any way to treat color blindness?</a:t>
            </a:r>
            <a:endParaRPr lang="en-AU" dirty="0">
              <a:solidFill>
                <a:srgbClr val="FFFFFF"/>
              </a:solidFill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0392" y="260648"/>
            <a:ext cx="857250" cy="857250"/>
          </a:xfrm>
        </p:spPr>
      </p:pic>
      <p:sp>
        <p:nvSpPr>
          <p:cNvPr id="7" name="Rectangle 6"/>
          <p:cNvSpPr/>
          <p:nvPr/>
        </p:nvSpPr>
        <p:spPr>
          <a:xfrm>
            <a:off x="1835696" y="1659285"/>
            <a:ext cx="595840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3200" b="1" dirty="0">
                <a:solidFill>
                  <a:srgbClr val="FFFFFF"/>
                </a:solidFill>
                <a:latin typeface="Cooper Std Black" pitchFamily="18" charset="0"/>
              </a:rPr>
              <a:t>There is no cure for inherited </a:t>
            </a:r>
            <a:r>
              <a:rPr lang="en-AU" sz="3200" b="1" dirty="0" smtClean="0">
                <a:solidFill>
                  <a:srgbClr val="FFFFFF"/>
                </a:solidFill>
                <a:latin typeface="Cooper Std Black" pitchFamily="18" charset="0"/>
              </a:rPr>
              <a:t>colour </a:t>
            </a:r>
            <a:r>
              <a:rPr lang="en-AU" sz="3200" b="1" dirty="0">
                <a:solidFill>
                  <a:srgbClr val="FFFFFF"/>
                </a:solidFill>
                <a:latin typeface="Cooper Std Black" pitchFamily="18" charset="0"/>
              </a:rPr>
              <a:t>blindness. Most people with </a:t>
            </a:r>
            <a:r>
              <a:rPr lang="en-AU" sz="3200" b="1" dirty="0" smtClean="0">
                <a:solidFill>
                  <a:srgbClr val="FFFFFF"/>
                </a:solidFill>
                <a:latin typeface="Cooper Std Black" pitchFamily="18" charset="0"/>
              </a:rPr>
              <a:t>colour blindness just  </a:t>
            </a:r>
            <a:r>
              <a:rPr lang="en-AU" sz="3200" b="1" dirty="0">
                <a:solidFill>
                  <a:srgbClr val="FFFFFF"/>
                </a:solidFill>
                <a:latin typeface="Cooper Std Black" pitchFamily="18" charset="0"/>
              </a:rPr>
              <a:t>learn to tell the difference between </a:t>
            </a:r>
            <a:r>
              <a:rPr lang="en-AU" sz="3200" b="1" dirty="0" smtClean="0">
                <a:solidFill>
                  <a:srgbClr val="FFFFFF"/>
                </a:solidFill>
                <a:latin typeface="Cooper Std Black" pitchFamily="18" charset="0"/>
              </a:rPr>
              <a:t>colours</a:t>
            </a:r>
            <a:r>
              <a:rPr lang="en-AU" sz="3200" b="1" dirty="0">
                <a:solidFill>
                  <a:srgbClr val="FFFFFF"/>
                </a:solidFill>
                <a:latin typeface="Cooper Std Black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66290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Can this condition be diagnosed before birth or after birth?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AU" sz="2800" b="1" dirty="0"/>
              <a:t>Colour blindness isn't correctable, since it's caused by an inherited defect of the light sensitive pigment in special cells – called cone cells in the retina at the back of the eye.</a:t>
            </a:r>
            <a:br>
              <a:rPr lang="en-AU" sz="2800" b="1" dirty="0"/>
            </a:br>
            <a:r>
              <a:rPr lang="en-AU" sz="2800" b="1" dirty="0"/>
              <a:t/>
            </a:r>
            <a:br>
              <a:rPr lang="en-AU" sz="2800" b="1" dirty="0"/>
            </a:br>
            <a:endParaRPr lang="en-AU" sz="2800" b="1" dirty="0"/>
          </a:p>
        </p:txBody>
      </p:sp>
    </p:spTree>
    <p:extLst>
      <p:ext uri="{BB962C8B-B14F-4D97-AF65-F5344CB8AC3E}">
        <p14:creationId xmlns:p14="http://schemas.microsoft.com/office/powerpoint/2010/main" val="3397150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570450"/>
            <a:ext cx="7024744" cy="1143000"/>
          </a:xfrm>
        </p:spPr>
        <p:txBody>
          <a:bodyPr/>
          <a:lstStyle/>
          <a:p>
            <a:r>
              <a:rPr lang="en-US" dirty="0" smtClean="0"/>
              <a:t>Bibliography  </a:t>
            </a:r>
            <a:endParaRPr lang="en-AU" dirty="0"/>
          </a:p>
        </p:txBody>
      </p:sp>
      <p:sp>
        <p:nvSpPr>
          <p:cNvPr id="4" name="Rectangle 3"/>
          <p:cNvSpPr/>
          <p:nvPr/>
        </p:nvSpPr>
        <p:spPr>
          <a:xfrm>
            <a:off x="539552" y="1747650"/>
            <a:ext cx="87849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u="sng" dirty="0">
                <a:hlinkClick r:id="rId2"/>
              </a:rPr>
              <a:t>http://</a:t>
            </a:r>
            <a:r>
              <a:rPr lang="en-AU" u="sng" dirty="0" smtClean="0">
                <a:hlinkClick r:id="rId2"/>
              </a:rPr>
              <a:t>pediatrics.med.nyu.edu/conditions-we-treat/conditions/color-blindness</a:t>
            </a:r>
            <a:r>
              <a:rPr lang="en-AU" u="sng" dirty="0" smtClean="0"/>
              <a:t> </a:t>
            </a:r>
            <a:endParaRPr lang="en-AU" u="sng" dirty="0"/>
          </a:p>
        </p:txBody>
      </p:sp>
      <p:sp>
        <p:nvSpPr>
          <p:cNvPr id="5" name="Rectangle 4"/>
          <p:cNvSpPr/>
          <p:nvPr/>
        </p:nvSpPr>
        <p:spPr>
          <a:xfrm>
            <a:off x="539552" y="2510121"/>
            <a:ext cx="78488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u="sng" dirty="0">
                <a:hlinkClick r:id="rId3"/>
              </a:rPr>
              <a:t>http://www.colourblindawareness.org/colour-blindness/living-with-colour-vision-deficiency</a:t>
            </a:r>
            <a:r>
              <a:rPr lang="en-AU" u="sng" dirty="0" smtClean="0">
                <a:hlinkClick r:id="rId3"/>
              </a:rPr>
              <a:t>/</a:t>
            </a:r>
            <a:r>
              <a:rPr lang="en-AU" u="sng" dirty="0" smtClean="0"/>
              <a:t> </a:t>
            </a:r>
            <a:endParaRPr lang="en-AU" u="sng" dirty="0"/>
          </a:p>
        </p:txBody>
      </p:sp>
      <p:sp>
        <p:nvSpPr>
          <p:cNvPr id="6" name="Rectangle 5"/>
          <p:cNvSpPr/>
          <p:nvPr/>
        </p:nvSpPr>
        <p:spPr>
          <a:xfrm>
            <a:off x="539552" y="3177533"/>
            <a:ext cx="46057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u="sng" dirty="0">
                <a:hlinkClick r:id="rId4"/>
              </a:rPr>
              <a:t>http://www.colourblindawareness.org</a:t>
            </a:r>
            <a:r>
              <a:rPr lang="en-AU" u="sng" dirty="0" smtClean="0">
                <a:hlinkClick r:id="rId4"/>
              </a:rPr>
              <a:t>/</a:t>
            </a:r>
            <a:r>
              <a:rPr lang="en-AU" u="sng" dirty="0" smtClean="0"/>
              <a:t> </a:t>
            </a:r>
            <a:endParaRPr lang="en-AU" u="sng" dirty="0"/>
          </a:p>
        </p:txBody>
      </p:sp>
      <p:sp>
        <p:nvSpPr>
          <p:cNvPr id="7" name="Rectangle 6"/>
          <p:cNvSpPr/>
          <p:nvPr/>
        </p:nvSpPr>
        <p:spPr>
          <a:xfrm>
            <a:off x="557444" y="3546865"/>
            <a:ext cx="63333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u="sng" dirty="0">
                <a:hlinkClick r:id="rId5"/>
              </a:rPr>
              <a:t>http://</a:t>
            </a:r>
            <a:r>
              <a:rPr lang="en-AU" u="sng" dirty="0" smtClean="0">
                <a:hlinkClick r:id="rId5"/>
              </a:rPr>
              <a:t>kidshealth.org/kid/talk/qa/color_blind.html</a:t>
            </a:r>
            <a:r>
              <a:rPr lang="en-AU" u="sng" dirty="0" smtClean="0"/>
              <a:t> </a:t>
            </a:r>
            <a:endParaRPr lang="en-AU" u="sng" dirty="0"/>
          </a:p>
        </p:txBody>
      </p:sp>
      <p:sp>
        <p:nvSpPr>
          <p:cNvPr id="8" name="Rectangle 7"/>
          <p:cNvSpPr/>
          <p:nvPr/>
        </p:nvSpPr>
        <p:spPr>
          <a:xfrm>
            <a:off x="560816" y="3916197"/>
            <a:ext cx="92677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u="sng" dirty="0">
                <a:hlinkClick r:id="rId6"/>
              </a:rPr>
              <a:t>http://www.colour-blindness.com/solutions/living-with-colour-blindness</a:t>
            </a:r>
            <a:r>
              <a:rPr lang="en-AU" u="sng" dirty="0" smtClean="0">
                <a:hlinkClick r:id="rId6"/>
              </a:rPr>
              <a:t>/</a:t>
            </a:r>
            <a:r>
              <a:rPr lang="en-AU" u="sng" dirty="0" smtClean="0"/>
              <a:t> </a:t>
            </a:r>
            <a:endParaRPr lang="en-AU" u="sng" dirty="0"/>
          </a:p>
        </p:txBody>
      </p:sp>
      <p:sp>
        <p:nvSpPr>
          <p:cNvPr id="9" name="Rectangle 8"/>
          <p:cNvSpPr/>
          <p:nvPr/>
        </p:nvSpPr>
        <p:spPr>
          <a:xfrm>
            <a:off x="560816" y="4411946"/>
            <a:ext cx="80209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u="sng" dirty="0">
                <a:hlinkClick r:id="rId7"/>
              </a:rPr>
              <a:t>http://</a:t>
            </a:r>
            <a:r>
              <a:rPr lang="en-AU" u="sng" dirty="0" smtClean="0">
                <a:hlinkClick r:id="rId7"/>
              </a:rPr>
              <a:t>www.color-blindness.com/color-arrangement-test</a:t>
            </a:r>
            <a:r>
              <a:rPr lang="en-AU" u="sng" dirty="0" smtClean="0"/>
              <a:t> </a:t>
            </a:r>
            <a:endParaRPr lang="en-AU" u="sng" dirty="0"/>
          </a:p>
        </p:txBody>
      </p:sp>
      <p:sp>
        <p:nvSpPr>
          <p:cNvPr id="11" name="Rectangle 10"/>
          <p:cNvSpPr/>
          <p:nvPr/>
        </p:nvSpPr>
        <p:spPr>
          <a:xfrm>
            <a:off x="541315" y="4792343"/>
            <a:ext cx="77452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u="sng" dirty="0">
                <a:hlinkClick r:id="rId8"/>
              </a:rPr>
              <a:t>http://</a:t>
            </a:r>
            <a:r>
              <a:rPr lang="en-AU" u="sng" dirty="0" smtClean="0">
                <a:hlinkClick r:id="rId8"/>
              </a:rPr>
              <a:t>www.netdoctor.co.uk/ate/eyes/203419.html</a:t>
            </a:r>
            <a:r>
              <a:rPr lang="en-AU" u="sng" dirty="0" smtClean="0"/>
              <a:t> </a:t>
            </a:r>
            <a:endParaRPr lang="en-AU" u="sng" dirty="0"/>
          </a:p>
        </p:txBody>
      </p:sp>
    </p:spTree>
    <p:extLst>
      <p:ext uri="{BB962C8B-B14F-4D97-AF65-F5344CB8AC3E}">
        <p14:creationId xmlns:p14="http://schemas.microsoft.com/office/powerpoint/2010/main" val="3745874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2060848"/>
            <a:ext cx="952500" cy="11906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1952286"/>
            <a:ext cx="952500" cy="1190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732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sndAc>
          <p:stSnd>
            <p:snd r:embed="rId2" name="applause.wav"/>
          </p:stSnd>
        </p:sndAc>
      </p:transition>
    </mc:Choice>
    <mc:Fallback xmlns="">
      <p:transition spd="slow">
        <p:sndAc>
          <p:stSnd>
            <p:snd r:embed="rId5" name="applaus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Office Theme">
  <a:themeElements>
    <a:clrScheme name="Custom 3">
      <a:dk1>
        <a:sysClr val="windowText" lastClr="000000"/>
      </a:dk1>
      <a:lt1>
        <a:srgbClr val="000000"/>
      </a:lt1>
      <a:dk2>
        <a:srgbClr val="000000"/>
      </a:dk2>
      <a:lt2>
        <a:srgbClr val="000000"/>
      </a:lt2>
      <a:accent1>
        <a:srgbClr val="000000"/>
      </a:accent1>
      <a:accent2>
        <a:srgbClr val="7F7F7F"/>
      </a:accent2>
      <a:accent3>
        <a:srgbClr val="000000"/>
      </a:accent3>
      <a:accent4>
        <a:srgbClr val="000000"/>
      </a:accent4>
      <a:accent5>
        <a:srgbClr val="000000"/>
      </a:accent5>
      <a:accent6>
        <a:srgbClr val="000000"/>
      </a:accent6>
      <a:hlink>
        <a:srgbClr val="000000"/>
      </a:hlink>
      <a:folHlink>
        <a:srgbClr val="0000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chnic">
  <a:themeElements>
    <a:clrScheme name="Technic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Technic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Horizon">
  <a:themeElements>
    <a:clrScheme name="Custom 3">
      <a:dk1>
        <a:sysClr val="windowText" lastClr="000000"/>
      </a:dk1>
      <a:lt1>
        <a:srgbClr val="000000"/>
      </a:lt1>
      <a:dk2>
        <a:srgbClr val="000000"/>
      </a:dk2>
      <a:lt2>
        <a:srgbClr val="000000"/>
      </a:lt2>
      <a:accent1>
        <a:srgbClr val="000000"/>
      </a:accent1>
      <a:accent2>
        <a:srgbClr val="7F7F7F"/>
      </a:accent2>
      <a:accent3>
        <a:srgbClr val="000000"/>
      </a:accent3>
      <a:accent4>
        <a:srgbClr val="000000"/>
      </a:accent4>
      <a:accent5>
        <a:srgbClr val="000000"/>
      </a:accent5>
      <a:accent6>
        <a:srgbClr val="000000"/>
      </a:accent6>
      <a:hlink>
        <a:srgbClr val="000000"/>
      </a:hlink>
      <a:folHlink>
        <a:srgbClr val="000000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Perspective">
  <a:themeElements>
    <a:clrScheme name="Perspective">
      <a:dk1>
        <a:sysClr val="windowText" lastClr="000000"/>
      </a:dk1>
      <a:lt1>
        <a:sysClr val="window" lastClr="FFFFFF"/>
      </a:lt1>
      <a:dk2>
        <a:srgbClr val="283138"/>
      </a:dk2>
      <a:lt2>
        <a:srgbClr val="FF8600"/>
      </a:lt2>
      <a:accent1>
        <a:srgbClr val="838D9B"/>
      </a:accent1>
      <a:accent2>
        <a:srgbClr val="D2610C"/>
      </a:accent2>
      <a:accent3>
        <a:srgbClr val="80716A"/>
      </a:accent3>
      <a:accent4>
        <a:srgbClr val="94147C"/>
      </a:accent4>
      <a:accent5>
        <a:srgbClr val="5D5AD2"/>
      </a:accent5>
      <a:accent6>
        <a:srgbClr val="6F6C7D"/>
      </a:accent6>
      <a:hlink>
        <a:srgbClr val="6187E3"/>
      </a:hlink>
      <a:folHlink>
        <a:srgbClr val="7B8EB8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erspec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alpha val="100000"/>
                <a:satMod val="160000"/>
                <a:lumMod val="105000"/>
              </a:schemeClr>
            </a:gs>
            <a:gs pos="41000">
              <a:schemeClr val="phClr">
                <a:tint val="57000"/>
                <a:satMod val="180000"/>
                <a:lumMod val="99000"/>
              </a:schemeClr>
            </a:gs>
            <a:gs pos="100000">
              <a:schemeClr val="phClr">
                <a:tint val="80000"/>
                <a:satMod val="200000"/>
                <a:lumMod val="10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6000"/>
                <a:satMod val="130000"/>
                <a:lumMod val="114000"/>
              </a:schemeClr>
            </a:gs>
            <a:gs pos="60000">
              <a:schemeClr val="phClr">
                <a:tint val="100000"/>
                <a:satMod val="106000"/>
                <a:lumMod val="110000"/>
              </a:schemeClr>
            </a:gs>
            <a:gs pos="100000">
              <a:schemeClr val="phClr"/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47625" dist="38100" dir="5400000" sy="98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woPt" dir="br">
              <a:rot lat="0" lon="0" rev="8700000"/>
            </a:lightRig>
          </a:scene3d>
          <a:sp3d prstMaterial="matte">
            <a:bevelT w="25400" h="53975"/>
          </a:sp3d>
        </a:effectStyle>
        <a:effectStyle>
          <a:effectLst>
            <a:reflection blurRad="12700" stA="24000" endPos="28000" dist="50800" dir="5400000" sy="-100000" rotWithShape="0"/>
          </a:effectLst>
          <a:scene3d>
            <a:camera prst="orthographicFront">
              <a:rot lat="0" lon="0" rev="0"/>
            </a:camera>
            <a:lightRig rig="threePt" dir="t">
              <a:rot lat="0" lon="0" rev="4800000"/>
            </a:lightRig>
          </a:scene3d>
          <a:sp3d>
            <a:bevelT w="6985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00000"/>
                <a:lumMod val="100000"/>
              </a:schemeClr>
            </a:gs>
            <a:gs pos="65000">
              <a:schemeClr val="phClr">
                <a:tint val="100000"/>
                <a:shade val="95000"/>
                <a:satMod val="100000"/>
                <a:lumMod val="100000"/>
              </a:schemeClr>
            </a:gs>
            <a:gs pos="100000">
              <a:schemeClr val="phClr">
                <a:tint val="88000"/>
                <a:shade val="100000"/>
                <a:satMod val="400000"/>
                <a:lumMod val="1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  <a:satMod val="90000"/>
              </a:schemeClr>
              <a:schemeClr val="phClr">
                <a:shade val="92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3380</TotalTime>
  <Words>497</Words>
  <Application>Microsoft Office PowerPoint</Application>
  <PresentationFormat>On-screen Show (4:3)</PresentationFormat>
  <Paragraphs>53</Paragraphs>
  <Slides>13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6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Office Theme</vt:lpstr>
      <vt:lpstr>Technic</vt:lpstr>
      <vt:lpstr>Horizon</vt:lpstr>
      <vt:lpstr>Austin</vt:lpstr>
      <vt:lpstr>Perspective</vt:lpstr>
      <vt:lpstr>1_Office Theme</vt:lpstr>
      <vt:lpstr>Color blindness</vt:lpstr>
      <vt:lpstr>What is color blindness? </vt:lpstr>
      <vt:lpstr>PowerPoint Presentation</vt:lpstr>
      <vt:lpstr>PowerPoint Presentation</vt:lpstr>
      <vt:lpstr>PowerPoint Presentation</vt:lpstr>
      <vt:lpstr>Problems they might face…. </vt:lpstr>
      <vt:lpstr>Problems they might face…. </vt:lpstr>
      <vt:lpstr>Why does color blindness occur? </vt:lpstr>
      <vt:lpstr>PowerPoint Presentation</vt:lpstr>
      <vt:lpstr>Is there any way to treat color blindness?</vt:lpstr>
      <vt:lpstr>Can this condition be diagnosed before birth or after birth?</vt:lpstr>
      <vt:lpstr>Bibliography  </vt:lpstr>
      <vt:lpstr>PowerPoint Presentation</vt:lpstr>
    </vt:vector>
  </TitlesOfParts>
  <Company>DEECD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Color blindness</dc:title>
  <dc:creator>Edwin Davidson John</dc:creator>
  <cp:lastModifiedBy>Edwin Davidson John</cp:lastModifiedBy>
  <cp:revision>43</cp:revision>
  <dcterms:created xsi:type="dcterms:W3CDTF">2014-03-18T00:58:49Z</dcterms:created>
  <dcterms:modified xsi:type="dcterms:W3CDTF">2014-03-21T00:02:31Z</dcterms:modified>
</cp:coreProperties>
</file>