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2" r:id="rId6"/>
    <p:sldId id="263" r:id="rId7"/>
    <p:sldId id="259" r:id="rId8"/>
    <p:sldId id="260"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59" autoAdjust="0"/>
    <p:restoredTop sz="94660"/>
  </p:normalViewPr>
  <p:slideViewPr>
    <p:cSldViewPr>
      <p:cViewPr>
        <p:scale>
          <a:sx n="69" d="100"/>
          <a:sy n="69" d="100"/>
        </p:scale>
        <p:origin x="-14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83B89F-DBBD-40D1-8D5B-D66606B5D77F}" type="datetimeFigureOut">
              <a:rPr lang="en-AU" smtClean="0"/>
              <a:t>3/04/2014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3B89F-DBBD-40D1-8D5B-D66606B5D77F}" type="datetimeFigureOut">
              <a:rPr lang="en-AU" smtClean="0"/>
              <a:t>3/04/2014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83B89F-DBBD-40D1-8D5B-D66606B5D77F}" type="datetimeFigureOut">
              <a:rPr lang="en-AU" smtClean="0"/>
              <a:t>3/04/2014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83B89F-DBBD-40D1-8D5B-D66606B5D77F}" type="datetimeFigureOut">
              <a:rPr lang="en-AU" smtClean="0"/>
              <a:t>3/04/2014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83B89F-DBBD-40D1-8D5B-D66606B5D77F}" type="datetimeFigureOut">
              <a:rPr lang="en-AU" smtClean="0"/>
              <a:t>3/04/2014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83B89F-DBBD-40D1-8D5B-D66606B5D77F}" type="datetimeFigureOut">
              <a:rPr lang="en-AU" smtClean="0"/>
              <a:t>3/04/2014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83B89F-DBBD-40D1-8D5B-D66606B5D77F}" type="datetimeFigureOut">
              <a:rPr lang="en-AU" smtClean="0"/>
              <a:t>3/04/2014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83B89F-DBBD-40D1-8D5B-D66606B5D77F}" type="datetimeFigureOut">
              <a:rPr lang="en-AU" smtClean="0"/>
              <a:t>3/04/2014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83B89F-DBBD-40D1-8D5B-D66606B5D77F}" type="datetimeFigureOut">
              <a:rPr lang="en-AU" smtClean="0"/>
              <a:t>3/04/2014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2611CF3-AC88-4695-BBD6-D0D35B323D5A}" type="slidenum">
              <a:rPr lang="en-AU" smtClean="0"/>
              <a:t>‹#›</a:t>
            </a:fld>
            <a:endParaRPr lang="en-AU"/>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3B89F-DBBD-40D1-8D5B-D66606B5D77F}" type="datetimeFigureOut">
              <a:rPr lang="en-AU" smtClean="0"/>
              <a:t>3/04/2014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3B89F-DBBD-40D1-8D5B-D66606B5D77F}" type="datetimeFigureOut">
              <a:rPr lang="en-AU" smtClean="0"/>
              <a:t>3/04/2014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7983B89F-DBBD-40D1-8D5B-D66606B5D77F}" type="datetimeFigureOut">
              <a:rPr lang="en-AU" smtClean="0"/>
              <a:t>3/04/2014</a:t>
            </a:fld>
            <a:endParaRPr lang="en-A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en-A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F2611CF3-AC88-4695-BBD6-D0D35B323D5A}"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hyperlink" Target="http://www.colourblindawareness.org/colour-blindness/" TargetMode="External"/><Relationship Id="rId3" Type="http://schemas.openxmlformats.org/officeDocument/2006/relationships/hyperlink" Target="http://www.colour-blindness.com/solutions/living-with-colour-blindness/" TargetMode="External"/><Relationship Id="rId7" Type="http://schemas.openxmlformats.org/officeDocument/2006/relationships/hyperlink" Target="http://www.eyedoctorguide.com/eye_problems/living_with_color_blindness.html" TargetMode="External"/><Relationship Id="rId2" Type="http://schemas.openxmlformats.org/officeDocument/2006/relationships/hyperlink" Target="http://www.uic.edu/com/eye/LearningAboutVision/EyeFacts/ColorBlindness.shtml" TargetMode="External"/><Relationship Id="rId1" Type="http://schemas.openxmlformats.org/officeDocument/2006/relationships/slideLayout" Target="../slideLayouts/slideLayout2.xml"/><Relationship Id="rId6" Type="http://schemas.openxmlformats.org/officeDocument/2006/relationships/hyperlink" Target="http://www.bbc.co.uk/dna/h2g2/A883523" TargetMode="External"/><Relationship Id="rId5" Type="http://schemas.openxmlformats.org/officeDocument/2006/relationships/hyperlink" Target="http://www.laurenscharff.com/courseinfo/SL2000/color_blindness.html" TargetMode="External"/><Relationship Id="rId4" Type="http://schemas.openxmlformats.org/officeDocument/2006/relationships/hyperlink" Target="http://www.colour-blindness.com/general/dangers/" TargetMode="External"/><Relationship Id="rId9" Type="http://schemas.openxmlformats.org/officeDocument/2006/relationships/hyperlink" Target="http://www.colorblindness.com/2006/06/02/chromosomes-involved-in-color-blindness/"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5924" y="14242"/>
            <a:ext cx="7117180" cy="985741"/>
          </a:xfrm>
        </p:spPr>
        <p:txBody>
          <a:bodyPr/>
          <a:lstStyle/>
          <a:p>
            <a:r>
              <a:rPr lang="en-US" dirty="0" smtClean="0">
                <a:solidFill>
                  <a:schemeClr val="bg1"/>
                </a:solidFill>
              </a:rPr>
              <a:t>Color blindness</a:t>
            </a:r>
            <a:endParaRPr lang="en-AU" dirty="0">
              <a:solidFill>
                <a:schemeClr val="bg1"/>
              </a:solidFill>
            </a:endParaRPr>
          </a:p>
        </p:txBody>
      </p:sp>
      <p:sp>
        <p:nvSpPr>
          <p:cNvPr id="3" name="Subtitle 2"/>
          <p:cNvSpPr>
            <a:spLocks noGrp="1"/>
          </p:cNvSpPr>
          <p:nvPr>
            <p:ph type="subTitle" idx="1"/>
          </p:nvPr>
        </p:nvSpPr>
        <p:spPr>
          <a:xfrm>
            <a:off x="406640" y="1124744"/>
            <a:ext cx="7117180" cy="861420"/>
          </a:xfrm>
        </p:spPr>
        <p:txBody>
          <a:bodyPr/>
          <a:lstStyle/>
          <a:p>
            <a:r>
              <a:rPr lang="en-US" dirty="0" smtClean="0">
                <a:solidFill>
                  <a:schemeClr val="bg1"/>
                </a:solidFill>
              </a:rPr>
              <a:t>Pooja Sivakumar</a:t>
            </a:r>
            <a:endParaRPr lang="en-AU" dirty="0">
              <a:solidFill>
                <a:schemeClr val="bg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200" y="5733256"/>
            <a:ext cx="2218060" cy="727324"/>
          </a:xfrm>
          <a:prstGeom prst="rect">
            <a:avLst/>
          </a:prstGeom>
        </p:spPr>
      </p:pic>
    </p:spTree>
    <p:extLst>
      <p:ext uri="{BB962C8B-B14F-4D97-AF65-F5344CB8AC3E}">
        <p14:creationId xmlns:p14="http://schemas.microsoft.com/office/powerpoint/2010/main" val="325561182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3608" y="260648"/>
            <a:ext cx="7125113" cy="924475"/>
          </a:xfrm>
        </p:spPr>
        <p:txBody>
          <a:bodyPr/>
          <a:lstStyle/>
          <a:p>
            <a:r>
              <a:rPr lang="en-US" sz="2400" dirty="0" smtClean="0">
                <a:solidFill>
                  <a:schemeClr val="bg1"/>
                </a:solidFill>
                <a:latin typeface="Adobe Garamond Pro" pitchFamily="18" charset="0"/>
              </a:rPr>
              <a:t>What is the name of the genetic disorder and where did it originally come from or does it have another name?</a:t>
            </a:r>
            <a:endParaRPr lang="en-AU" sz="2400" dirty="0">
              <a:solidFill>
                <a:schemeClr val="bg1"/>
              </a:solidFill>
              <a:latin typeface="Adobe Garamond Pro" pitchFamily="18" charset="0"/>
            </a:endParaRPr>
          </a:p>
        </p:txBody>
      </p:sp>
      <p:sp>
        <p:nvSpPr>
          <p:cNvPr id="3" name="Content Placeholder 2"/>
          <p:cNvSpPr>
            <a:spLocks noGrp="1"/>
          </p:cNvSpPr>
          <p:nvPr>
            <p:ph idx="1"/>
          </p:nvPr>
        </p:nvSpPr>
        <p:spPr>
          <a:xfrm>
            <a:off x="683568" y="1556792"/>
            <a:ext cx="8136904" cy="4896544"/>
          </a:xfrm>
        </p:spPr>
        <p:txBody>
          <a:bodyPr>
            <a:noAutofit/>
          </a:bodyPr>
          <a:lstStyle/>
          <a:p>
            <a:pPr marL="0" indent="0">
              <a:buNone/>
            </a:pPr>
            <a:r>
              <a:rPr lang="en-US" sz="2400" dirty="0" smtClean="0">
                <a:solidFill>
                  <a:schemeClr val="bg1"/>
                </a:solidFill>
                <a:latin typeface="Adobe Garamond Pro" pitchFamily="18" charset="0"/>
              </a:rPr>
              <a:t>Color blindness is the name of the genetic disorder. </a:t>
            </a:r>
            <a:r>
              <a:rPr lang="en-AU" sz="2400" dirty="0">
                <a:solidFill>
                  <a:schemeClr val="bg1"/>
                </a:solidFill>
                <a:latin typeface="Adobe Garamond Pro" pitchFamily="18" charset="0"/>
              </a:rPr>
              <a:t>Colour </a:t>
            </a:r>
            <a:r>
              <a:rPr lang="en-AU" sz="2400" dirty="0" smtClean="0">
                <a:solidFill>
                  <a:schemeClr val="bg1"/>
                </a:solidFill>
                <a:latin typeface="Adobe Garamond Pro" pitchFamily="18" charset="0"/>
              </a:rPr>
              <a:t>blindness </a:t>
            </a:r>
            <a:r>
              <a:rPr lang="en-AU" sz="2400" dirty="0">
                <a:solidFill>
                  <a:schemeClr val="bg1"/>
                </a:solidFill>
                <a:latin typeface="Adobe Garamond Pro" pitchFamily="18" charset="0"/>
              </a:rPr>
              <a:t>(colour vision deficiency, or CVD) affects approximately 1 in 12 men (8%) and 1 in 200 women in the world. In Britain this means that there are approximately 2.7 million colour blind people (about 4.5% of the entire population), most of whom are male.</a:t>
            </a:r>
          </a:p>
          <a:p>
            <a:pPr marL="0" indent="0">
              <a:buNone/>
            </a:pPr>
            <a:r>
              <a:rPr lang="en-AU" sz="2400" dirty="0">
                <a:solidFill>
                  <a:schemeClr val="bg1"/>
                </a:solidFill>
                <a:latin typeface="Adobe Garamond Pro" pitchFamily="18" charset="0"/>
              </a:rPr>
              <a:t>There are different causes of colour blindness. For the vast majority of people with deficient colour vision the condition is genetic and has been inherited from their mother, although some people become colour blind as a result of other diseases such as diabetes and multiple sclerosis or they acquire the condition over time due to the aging process, medication etc.</a:t>
            </a:r>
          </a:p>
          <a:p>
            <a:endParaRPr lang="en-AU" sz="2400" dirty="0">
              <a:solidFill>
                <a:schemeClr val="bg1"/>
              </a:solidFill>
              <a:latin typeface="Adobe Garamond Pro" pitchFamily="18" charset="0"/>
            </a:endParaRPr>
          </a:p>
        </p:txBody>
      </p:sp>
    </p:spTree>
    <p:extLst>
      <p:ext uri="{BB962C8B-B14F-4D97-AF65-F5344CB8AC3E}">
        <p14:creationId xmlns:p14="http://schemas.microsoft.com/office/powerpoint/2010/main" val="16543344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solidFill>
                  <a:schemeClr val="bg1"/>
                </a:solidFill>
                <a:latin typeface="Adobe Garamond Pro" pitchFamily="18" charset="0"/>
              </a:rPr>
              <a:t>Where is the chromosomal abnormality found within the 23 pairs chromosomes? </a:t>
            </a:r>
            <a:endParaRPr lang="en-AU" sz="2400" dirty="0">
              <a:solidFill>
                <a:schemeClr val="bg1"/>
              </a:solidFill>
              <a:latin typeface="Adobe Garamond Pro" pitchFamily="18" charset="0"/>
            </a:endParaRPr>
          </a:p>
        </p:txBody>
      </p:sp>
      <p:sp>
        <p:nvSpPr>
          <p:cNvPr id="3" name="Content Placeholder 2"/>
          <p:cNvSpPr>
            <a:spLocks noGrp="1"/>
          </p:cNvSpPr>
          <p:nvPr>
            <p:ph idx="1"/>
          </p:nvPr>
        </p:nvSpPr>
        <p:spPr>
          <a:xfrm>
            <a:off x="467544" y="1807361"/>
            <a:ext cx="8064895" cy="4934007"/>
          </a:xfrm>
        </p:spPr>
        <p:txBody>
          <a:bodyPr>
            <a:noAutofit/>
          </a:bodyPr>
          <a:lstStyle/>
          <a:p>
            <a:pPr marL="0" indent="0">
              <a:buNone/>
            </a:pPr>
            <a:r>
              <a:rPr lang="en-AU" dirty="0">
                <a:solidFill>
                  <a:schemeClr val="bg1"/>
                </a:solidFill>
                <a:latin typeface="Adobe Garamond Pro" pitchFamily="18" charset="0"/>
              </a:rPr>
              <a:t>Human beings have 23 pairs of chromosomes. Out of these 23 pairs 22 are autosomal chromosomes which are equal in both sexes and encode body functions. Only one pair consists of two sex-chromosomes which are different for men and women. The 22 pairs of equal chromosomes are numbered from 1 through to 22. The sex-chromosomes are labelled with X and Y, whereas women carry the combination XX and men the combination XY. This all sums up in a total of 46 chromosomes which make the human genome.</a:t>
            </a:r>
          </a:p>
          <a:p>
            <a:r>
              <a:rPr lang="en-AU" dirty="0">
                <a:solidFill>
                  <a:schemeClr val="bg1"/>
                </a:solidFill>
                <a:latin typeface="Adobe Garamond Pro" pitchFamily="18" charset="0"/>
              </a:rPr>
              <a:t>Human Karyotype</a:t>
            </a:r>
          </a:p>
          <a:p>
            <a:pPr marL="0" indent="0">
              <a:buNone/>
            </a:pPr>
            <a:r>
              <a:rPr lang="en-AU" dirty="0" smtClean="0">
                <a:solidFill>
                  <a:schemeClr val="bg1"/>
                </a:solidFill>
                <a:latin typeface="Adobe Garamond Pro" pitchFamily="18" charset="0"/>
              </a:rPr>
              <a:t>Colour </a:t>
            </a:r>
            <a:r>
              <a:rPr lang="en-AU" dirty="0">
                <a:solidFill>
                  <a:schemeClr val="bg1"/>
                </a:solidFill>
                <a:latin typeface="Adobe Garamond Pro" pitchFamily="18" charset="0"/>
              </a:rPr>
              <a:t>blindness was actually the trigger to start mapping the human genome. It all began in 1911, when red-green colour blindness was assigned to the X chromosome. This was based upon the observation that colour blindness is passed from mothers to their sons. Thereby the women are usually not affected because of the normal copy, the second X chromosome. Men in contrary can not oversteer the defective chromosome, because they are carrying just one X chromosome.</a:t>
            </a:r>
          </a:p>
          <a:p>
            <a:endParaRPr lang="en-AU" dirty="0">
              <a:solidFill>
                <a:schemeClr val="bg1"/>
              </a:solidFill>
              <a:latin typeface="Adobe Garamond Pro" pitchFamily="18" charset="0"/>
            </a:endParaRPr>
          </a:p>
        </p:txBody>
      </p:sp>
    </p:spTree>
    <p:extLst>
      <p:ext uri="{BB962C8B-B14F-4D97-AF65-F5344CB8AC3E}">
        <p14:creationId xmlns:p14="http://schemas.microsoft.com/office/powerpoint/2010/main" val="22818405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7125113" cy="924475"/>
          </a:xfrm>
        </p:spPr>
        <p:txBody>
          <a:bodyPr/>
          <a:lstStyle/>
          <a:p>
            <a:r>
              <a:rPr lang="en-US" dirty="0" smtClean="0">
                <a:solidFill>
                  <a:schemeClr val="bg1"/>
                </a:solidFill>
              </a:rPr>
              <a:t>Chromosomal Abnormality</a:t>
            </a:r>
            <a:endParaRPr lang="en-AU"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33413613"/>
              </p:ext>
            </p:extLst>
          </p:nvPr>
        </p:nvGraphicFramePr>
        <p:xfrm>
          <a:off x="0" y="2636912"/>
          <a:ext cx="5416772" cy="4221085"/>
        </p:xfrm>
        <a:graphic>
          <a:graphicData uri="http://schemas.openxmlformats.org/drawingml/2006/table">
            <a:tbl>
              <a:tblPr>
                <a:tableStyleId>{35758FB7-9AC5-4552-8A53-C91805E547FA}</a:tableStyleId>
              </a:tblPr>
              <a:tblGrid>
                <a:gridCol w="2708386"/>
                <a:gridCol w="2708386"/>
              </a:tblGrid>
              <a:tr h="429514">
                <a:tc>
                  <a:txBody>
                    <a:bodyPr/>
                    <a:lstStyle/>
                    <a:p>
                      <a:pPr algn="l" fontAlgn="t"/>
                      <a:r>
                        <a:rPr lang="en-AU" dirty="0">
                          <a:effectLst/>
                        </a:rPr>
                        <a:t>Type</a:t>
                      </a:r>
                      <a:endParaRPr lang="en-AU" b="0" dirty="0">
                        <a:effectLst/>
                      </a:endParaRPr>
                    </a:p>
                  </a:txBody>
                  <a:tcPr marL="28575" marR="28575" marT="28575" marB="28575"/>
                </a:tc>
                <a:tc>
                  <a:txBody>
                    <a:bodyPr/>
                    <a:lstStyle/>
                    <a:p>
                      <a:pPr algn="l" fontAlgn="t"/>
                      <a:r>
                        <a:rPr lang="en-AU" dirty="0">
                          <a:effectLst/>
                        </a:rPr>
                        <a:t>Chromosome</a:t>
                      </a:r>
                      <a:endParaRPr lang="en-AU" b="0" dirty="0">
                        <a:effectLst/>
                      </a:endParaRPr>
                    </a:p>
                  </a:txBody>
                  <a:tcPr marL="28575" marR="28575" marT="28575" marB="28575"/>
                </a:tc>
              </a:tr>
              <a:tr h="429514">
                <a:tc>
                  <a:txBody>
                    <a:bodyPr/>
                    <a:lstStyle/>
                    <a:p>
                      <a:pPr algn="l" fontAlgn="t"/>
                      <a:r>
                        <a:rPr lang="en-AU">
                          <a:effectLst/>
                        </a:rPr>
                        <a:t>Deuteranomaly</a:t>
                      </a:r>
                      <a:endParaRPr lang="en-AU" b="0">
                        <a:effectLst/>
                      </a:endParaRPr>
                    </a:p>
                  </a:txBody>
                  <a:tcPr marL="28575" marR="28575" marT="28575" marB="28575"/>
                </a:tc>
                <a:tc>
                  <a:txBody>
                    <a:bodyPr/>
                    <a:lstStyle/>
                    <a:p>
                      <a:pPr algn="l" fontAlgn="t"/>
                      <a:r>
                        <a:rPr lang="en-AU">
                          <a:effectLst/>
                        </a:rPr>
                        <a:t>X Chromosome</a:t>
                      </a:r>
                      <a:endParaRPr lang="en-AU" b="0">
                        <a:effectLst/>
                      </a:endParaRPr>
                    </a:p>
                  </a:txBody>
                  <a:tcPr marL="28575" marR="28575" marT="28575" marB="28575"/>
                </a:tc>
              </a:tr>
              <a:tr h="429514">
                <a:tc>
                  <a:txBody>
                    <a:bodyPr/>
                    <a:lstStyle/>
                    <a:p>
                      <a:pPr algn="l" fontAlgn="t"/>
                      <a:r>
                        <a:rPr lang="en-AU">
                          <a:effectLst/>
                        </a:rPr>
                        <a:t>Deuteranopia</a:t>
                      </a:r>
                      <a:endParaRPr lang="en-AU" b="0">
                        <a:effectLst/>
                      </a:endParaRPr>
                    </a:p>
                  </a:txBody>
                  <a:tcPr marL="28575" marR="28575" marT="28575" marB="28575"/>
                </a:tc>
                <a:tc>
                  <a:txBody>
                    <a:bodyPr/>
                    <a:lstStyle/>
                    <a:p>
                      <a:pPr algn="l" fontAlgn="t"/>
                      <a:r>
                        <a:rPr lang="en-AU">
                          <a:effectLst/>
                        </a:rPr>
                        <a:t>X Chromosome</a:t>
                      </a:r>
                      <a:endParaRPr lang="en-AU" b="0">
                        <a:effectLst/>
                      </a:endParaRPr>
                    </a:p>
                  </a:txBody>
                  <a:tcPr marL="28575" marR="28575" marT="28575" marB="28575"/>
                </a:tc>
              </a:tr>
              <a:tr h="429514">
                <a:tc>
                  <a:txBody>
                    <a:bodyPr/>
                    <a:lstStyle/>
                    <a:p>
                      <a:pPr algn="l" fontAlgn="t"/>
                      <a:r>
                        <a:rPr lang="en-AU">
                          <a:effectLst/>
                        </a:rPr>
                        <a:t>Protanomaly</a:t>
                      </a:r>
                      <a:endParaRPr lang="en-AU" b="0">
                        <a:effectLst/>
                      </a:endParaRPr>
                    </a:p>
                  </a:txBody>
                  <a:tcPr marL="28575" marR="28575" marT="28575" marB="28575"/>
                </a:tc>
                <a:tc>
                  <a:txBody>
                    <a:bodyPr/>
                    <a:lstStyle/>
                    <a:p>
                      <a:pPr algn="l" fontAlgn="t"/>
                      <a:r>
                        <a:rPr lang="en-AU">
                          <a:effectLst/>
                        </a:rPr>
                        <a:t>X Chromosome</a:t>
                      </a:r>
                      <a:endParaRPr lang="en-AU" b="0">
                        <a:effectLst/>
                      </a:endParaRPr>
                    </a:p>
                  </a:txBody>
                  <a:tcPr marL="28575" marR="28575" marT="28575" marB="28575"/>
                </a:tc>
              </a:tr>
              <a:tr h="429514">
                <a:tc>
                  <a:txBody>
                    <a:bodyPr/>
                    <a:lstStyle/>
                    <a:p>
                      <a:pPr algn="l" fontAlgn="t"/>
                      <a:r>
                        <a:rPr lang="en-AU" dirty="0">
                          <a:effectLst/>
                        </a:rPr>
                        <a:t>Protanopia</a:t>
                      </a:r>
                      <a:endParaRPr lang="en-AU" b="0" dirty="0">
                        <a:effectLst/>
                      </a:endParaRPr>
                    </a:p>
                  </a:txBody>
                  <a:tcPr marL="28575" marR="28575" marT="28575" marB="28575"/>
                </a:tc>
                <a:tc>
                  <a:txBody>
                    <a:bodyPr/>
                    <a:lstStyle/>
                    <a:p>
                      <a:pPr algn="l" fontAlgn="t"/>
                      <a:r>
                        <a:rPr lang="en-AU">
                          <a:effectLst/>
                        </a:rPr>
                        <a:t>X Chromosome</a:t>
                      </a:r>
                      <a:endParaRPr lang="en-AU" b="0">
                        <a:effectLst/>
                      </a:endParaRPr>
                    </a:p>
                  </a:txBody>
                  <a:tcPr marL="28575" marR="28575" marT="28575" marB="28575"/>
                </a:tc>
              </a:tr>
              <a:tr h="429514">
                <a:tc>
                  <a:txBody>
                    <a:bodyPr/>
                    <a:lstStyle/>
                    <a:p>
                      <a:pPr algn="l" fontAlgn="t"/>
                      <a:r>
                        <a:rPr lang="en-AU">
                          <a:effectLst/>
                        </a:rPr>
                        <a:t>Tritanomaly</a:t>
                      </a:r>
                      <a:endParaRPr lang="en-AU" b="0">
                        <a:effectLst/>
                      </a:endParaRPr>
                    </a:p>
                  </a:txBody>
                  <a:tcPr marL="28575" marR="28575" marT="28575" marB="28575"/>
                </a:tc>
                <a:tc>
                  <a:txBody>
                    <a:bodyPr/>
                    <a:lstStyle/>
                    <a:p>
                      <a:pPr algn="l" fontAlgn="t"/>
                      <a:r>
                        <a:rPr lang="en-AU">
                          <a:effectLst/>
                        </a:rPr>
                        <a:t>Chromosome 7</a:t>
                      </a:r>
                      <a:endParaRPr lang="en-AU" b="0">
                        <a:effectLst/>
                      </a:endParaRPr>
                    </a:p>
                  </a:txBody>
                  <a:tcPr marL="28575" marR="28575" marT="28575" marB="28575"/>
                </a:tc>
              </a:tr>
              <a:tr h="429514">
                <a:tc>
                  <a:txBody>
                    <a:bodyPr/>
                    <a:lstStyle/>
                    <a:p>
                      <a:pPr algn="l" fontAlgn="t"/>
                      <a:r>
                        <a:rPr lang="en-AU">
                          <a:effectLst/>
                        </a:rPr>
                        <a:t>Tritanopia</a:t>
                      </a:r>
                      <a:endParaRPr lang="en-AU" b="0">
                        <a:effectLst/>
                      </a:endParaRPr>
                    </a:p>
                  </a:txBody>
                  <a:tcPr marL="28575" marR="28575" marT="28575" marB="28575"/>
                </a:tc>
                <a:tc>
                  <a:txBody>
                    <a:bodyPr/>
                    <a:lstStyle/>
                    <a:p>
                      <a:pPr algn="l" fontAlgn="t"/>
                      <a:r>
                        <a:rPr lang="en-AU">
                          <a:effectLst/>
                        </a:rPr>
                        <a:t>Chromosome 7</a:t>
                      </a:r>
                      <a:endParaRPr lang="en-AU" b="0">
                        <a:effectLst/>
                      </a:endParaRPr>
                    </a:p>
                  </a:txBody>
                  <a:tcPr marL="28575" marR="28575" marT="28575" marB="28575"/>
                </a:tc>
              </a:tr>
              <a:tr h="784973">
                <a:tc>
                  <a:txBody>
                    <a:bodyPr/>
                    <a:lstStyle/>
                    <a:p>
                      <a:pPr algn="l" fontAlgn="t"/>
                      <a:r>
                        <a:rPr lang="en-AU">
                          <a:effectLst/>
                        </a:rPr>
                        <a:t>Blue Cone Monochromacy</a:t>
                      </a:r>
                      <a:endParaRPr lang="en-AU" b="0">
                        <a:effectLst/>
                      </a:endParaRPr>
                    </a:p>
                  </a:txBody>
                  <a:tcPr marL="28575" marR="28575" marT="28575" marB="28575"/>
                </a:tc>
                <a:tc>
                  <a:txBody>
                    <a:bodyPr/>
                    <a:lstStyle/>
                    <a:p>
                      <a:pPr algn="l" fontAlgn="t"/>
                      <a:r>
                        <a:rPr lang="en-AU">
                          <a:effectLst/>
                        </a:rPr>
                        <a:t>X Chromosome</a:t>
                      </a:r>
                      <a:endParaRPr lang="en-AU" b="0">
                        <a:effectLst/>
                      </a:endParaRPr>
                    </a:p>
                  </a:txBody>
                  <a:tcPr marL="28575" marR="28575" marT="28575" marB="28575"/>
                </a:tc>
              </a:tr>
              <a:tr h="429514">
                <a:tc>
                  <a:txBody>
                    <a:bodyPr/>
                    <a:lstStyle/>
                    <a:p>
                      <a:pPr algn="l" fontAlgn="t"/>
                      <a:r>
                        <a:rPr lang="en-AU">
                          <a:effectLst/>
                        </a:rPr>
                        <a:t>Rod Monochromacy</a:t>
                      </a:r>
                      <a:endParaRPr lang="en-AU" b="0">
                        <a:effectLst/>
                      </a:endParaRPr>
                    </a:p>
                  </a:txBody>
                  <a:tcPr marL="28575" marR="28575" marT="28575" marB="28575"/>
                </a:tc>
                <a:tc>
                  <a:txBody>
                    <a:bodyPr/>
                    <a:lstStyle/>
                    <a:p>
                      <a:pPr algn="l" fontAlgn="t"/>
                      <a:r>
                        <a:rPr lang="en-AU" dirty="0">
                          <a:effectLst/>
                        </a:rPr>
                        <a:t>Chromosome 2/8</a:t>
                      </a:r>
                      <a:endParaRPr lang="en-AU" b="0" dirty="0">
                        <a:effectLst/>
                      </a:endParaRPr>
                    </a:p>
                  </a:txBody>
                  <a:tcPr marL="28575" marR="28575" marT="28575" marB="28575"/>
                </a:tc>
              </a:tr>
            </a:tbl>
          </a:graphicData>
        </a:graphic>
      </p:graphicFrame>
    </p:spTree>
    <p:extLst>
      <p:ext uri="{BB962C8B-B14F-4D97-AF65-F5344CB8AC3E}">
        <p14:creationId xmlns:p14="http://schemas.microsoft.com/office/powerpoint/2010/main" val="425116134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Adobe Garamond Pro" pitchFamily="18" charset="0"/>
              </a:rPr>
              <a:t>What are the effects of this genetic disorder/disease/condition physically and/or mentally?</a:t>
            </a:r>
            <a:endParaRPr lang="en-AU" sz="2400" dirty="0">
              <a:latin typeface="Adobe Garamond Pro" pitchFamily="18" charset="0"/>
            </a:endParaRPr>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2697506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3608" y="260648"/>
            <a:ext cx="7125113" cy="924475"/>
          </a:xfrm>
        </p:spPr>
        <p:txBody>
          <a:bodyPr/>
          <a:lstStyle/>
          <a:p>
            <a:r>
              <a:rPr lang="en-US" sz="2400" dirty="0" smtClean="0">
                <a:solidFill>
                  <a:schemeClr val="bg1"/>
                </a:solidFill>
                <a:latin typeface="Adobe Garamond Pro" pitchFamily="18" charset="0"/>
              </a:rPr>
              <a:t>How is this disorder passed down from one generation to the next (is it autosomal or sex-linked, </a:t>
            </a:r>
            <a:r>
              <a:rPr lang="en-US" sz="2400" dirty="0" err="1" smtClean="0">
                <a:solidFill>
                  <a:schemeClr val="bg1"/>
                </a:solidFill>
                <a:latin typeface="Adobe Garamond Pro" pitchFamily="18" charset="0"/>
              </a:rPr>
              <a:t>etc</a:t>
            </a:r>
            <a:r>
              <a:rPr lang="en-US" sz="2400" dirty="0" smtClean="0">
                <a:solidFill>
                  <a:schemeClr val="bg1"/>
                </a:solidFill>
                <a:latin typeface="Adobe Garamond Pro" pitchFamily="18" charset="0"/>
              </a:rPr>
              <a:t>)?</a:t>
            </a:r>
            <a:endParaRPr lang="en-AU" sz="2400" dirty="0">
              <a:solidFill>
                <a:schemeClr val="bg1"/>
              </a:solidFill>
              <a:latin typeface="Adobe Garamond Pro" pitchFamily="18" charset="0"/>
            </a:endParaRPr>
          </a:p>
        </p:txBody>
      </p:sp>
      <p:sp>
        <p:nvSpPr>
          <p:cNvPr id="3" name="Content Placeholder 2"/>
          <p:cNvSpPr>
            <a:spLocks noGrp="1"/>
          </p:cNvSpPr>
          <p:nvPr>
            <p:ph idx="1"/>
          </p:nvPr>
        </p:nvSpPr>
        <p:spPr>
          <a:xfrm>
            <a:off x="539552" y="1628800"/>
            <a:ext cx="8280920" cy="4915533"/>
          </a:xfrm>
        </p:spPr>
        <p:txBody>
          <a:bodyPr>
            <a:noAutofit/>
          </a:bodyPr>
          <a:lstStyle/>
          <a:p>
            <a:pPr marL="0" indent="0">
              <a:buNone/>
            </a:pPr>
            <a:r>
              <a:rPr lang="en-AU" dirty="0">
                <a:solidFill>
                  <a:schemeClr val="bg1"/>
                </a:solidFill>
                <a:latin typeface="Adobe Garamond Pro" pitchFamily="18" charset="0"/>
              </a:rPr>
              <a:t>Colour blindness is a common hereditary (inherited) condition which means it is </a:t>
            </a:r>
            <a:r>
              <a:rPr lang="en-AU" dirty="0" smtClean="0">
                <a:solidFill>
                  <a:schemeClr val="bg1"/>
                </a:solidFill>
                <a:latin typeface="Adobe Garamond Pro" pitchFamily="18" charset="0"/>
              </a:rPr>
              <a:t>usually passed </a:t>
            </a:r>
            <a:r>
              <a:rPr lang="en-AU" dirty="0">
                <a:solidFill>
                  <a:schemeClr val="bg1"/>
                </a:solidFill>
                <a:latin typeface="Adobe Garamond Pro" pitchFamily="18" charset="0"/>
              </a:rPr>
              <a:t>down from your </a:t>
            </a:r>
            <a:r>
              <a:rPr lang="en-AU" dirty="0" smtClean="0">
                <a:solidFill>
                  <a:schemeClr val="bg1"/>
                </a:solidFill>
                <a:latin typeface="Adobe Garamond Pro" pitchFamily="18" charset="0"/>
              </a:rPr>
              <a:t>parents.</a:t>
            </a:r>
            <a:endParaRPr lang="en-AU" dirty="0">
              <a:solidFill>
                <a:schemeClr val="bg1"/>
              </a:solidFill>
              <a:latin typeface="Adobe Garamond Pro" pitchFamily="18" charset="0"/>
            </a:endParaRPr>
          </a:p>
          <a:p>
            <a:pPr marL="0" indent="0">
              <a:buNone/>
            </a:pPr>
            <a:r>
              <a:rPr lang="en-AU" dirty="0">
                <a:solidFill>
                  <a:schemeClr val="bg1"/>
                </a:solidFill>
                <a:latin typeface="Adobe Garamond Pro" pitchFamily="18" charset="0"/>
              </a:rPr>
              <a:t>The 23rd chromosome is made up of two parts – either two X chromosomes if you are female or an X and a Y chromosome if you are male. The faulty gene for colour blindness is found only on the X chromosome. So, for a male to be colour blind the faulty colour blindness gene only has to appear on his X chromosome. For a female to be colour blind it must be present on both of her X chromosomes.</a:t>
            </a:r>
          </a:p>
          <a:p>
            <a:pPr marL="0" indent="0">
              <a:buNone/>
            </a:pPr>
            <a:r>
              <a:rPr lang="en-AU" dirty="0">
                <a:solidFill>
                  <a:schemeClr val="bg1"/>
                </a:solidFill>
                <a:latin typeface="Adobe Garamond Pro" pitchFamily="18" charset="0"/>
              </a:rPr>
              <a:t>If a woman has only one colour blind gene she is known as a ‘carrier’ but she won’t be colour blind. When she has a child she will give one of her X chromosomes to the child. If she gives the X chromosome with the faulty gene to her son he will be colour blind, but if he receives the ‘good’ chromosome he won’t be colour blind.</a:t>
            </a:r>
          </a:p>
          <a:p>
            <a:pPr marL="0" indent="0">
              <a:buNone/>
            </a:pPr>
            <a:r>
              <a:rPr lang="en-AU" dirty="0">
                <a:solidFill>
                  <a:schemeClr val="bg1"/>
                </a:solidFill>
                <a:latin typeface="Adobe Garamond Pro" pitchFamily="18" charset="0"/>
              </a:rPr>
              <a:t>A colour blind boy can’t receive a colour blind gene from his father, even if his father is colour blind, because his father can only pass an X chromosome to his daughters.</a:t>
            </a:r>
          </a:p>
          <a:p>
            <a:pPr marL="0" indent="0">
              <a:buNone/>
            </a:pPr>
            <a:r>
              <a:rPr lang="en-AU" dirty="0">
                <a:solidFill>
                  <a:schemeClr val="bg1"/>
                </a:solidFill>
                <a:latin typeface="Adobe Garamond Pro" pitchFamily="18" charset="0"/>
              </a:rPr>
              <a:t/>
            </a:r>
            <a:br>
              <a:rPr lang="en-AU" dirty="0">
                <a:solidFill>
                  <a:schemeClr val="bg1"/>
                </a:solidFill>
                <a:latin typeface="Adobe Garamond Pro" pitchFamily="18" charset="0"/>
              </a:rPr>
            </a:br>
            <a:endParaRPr lang="en-AU" dirty="0">
              <a:solidFill>
                <a:schemeClr val="bg1"/>
              </a:solidFill>
              <a:latin typeface="Adobe Garamond Pro" pitchFamily="18" charset="0"/>
            </a:endParaRPr>
          </a:p>
        </p:txBody>
      </p:sp>
    </p:spTree>
    <p:extLst>
      <p:ext uri="{BB962C8B-B14F-4D97-AF65-F5344CB8AC3E}">
        <p14:creationId xmlns:p14="http://schemas.microsoft.com/office/powerpoint/2010/main" val="1878131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color blindness:-</a:t>
            </a:r>
            <a:endParaRPr lang="en-AU" dirty="0"/>
          </a:p>
        </p:txBody>
      </p:sp>
      <p:sp>
        <p:nvSpPr>
          <p:cNvPr id="3" name="Content Placeholder 2"/>
          <p:cNvSpPr>
            <a:spLocks noGrp="1"/>
          </p:cNvSpPr>
          <p:nvPr>
            <p:ph idx="1"/>
          </p:nvPr>
        </p:nvSpPr>
        <p:spPr>
          <a:xfrm>
            <a:off x="2577217" y="3662010"/>
            <a:ext cx="2194405" cy="535685"/>
          </a:xfrm>
        </p:spPr>
        <p:txBody>
          <a:bodyPr/>
          <a:lstStyle/>
          <a:p>
            <a:pPr marL="0" indent="0">
              <a:buNone/>
            </a:pPr>
            <a:r>
              <a:rPr lang="en-US" dirty="0" smtClean="0"/>
              <a:t>NORMAL VISION</a:t>
            </a:r>
            <a:endParaRPr lang="en-A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9" y="1563206"/>
            <a:ext cx="3101382" cy="2070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593206"/>
            <a:ext cx="3099332" cy="2068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049658" y="3662010"/>
            <a:ext cx="2016224" cy="338554"/>
          </a:xfrm>
          <a:prstGeom prst="rect">
            <a:avLst/>
          </a:prstGeom>
          <a:noFill/>
        </p:spPr>
        <p:txBody>
          <a:bodyPr wrap="square" rtlCol="0">
            <a:spAutoFit/>
          </a:bodyPr>
          <a:lstStyle/>
          <a:p>
            <a:r>
              <a:rPr lang="en-AU" sz="1600" cap="all" dirty="0"/>
              <a:t>DEUTERANOPIA</a:t>
            </a:r>
            <a:endParaRPr lang="en-AU" sz="1600" dirty="0"/>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9663" y="4149080"/>
            <a:ext cx="2996271" cy="2000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4156746"/>
            <a:ext cx="2952328" cy="1970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403648" y="6237312"/>
            <a:ext cx="1935145" cy="369332"/>
          </a:xfrm>
          <a:prstGeom prst="rect">
            <a:avLst/>
          </a:prstGeom>
        </p:spPr>
        <p:txBody>
          <a:bodyPr wrap="none">
            <a:spAutoFit/>
          </a:bodyPr>
          <a:lstStyle/>
          <a:p>
            <a:r>
              <a:rPr lang="en-AU" b="1" cap="all" dirty="0"/>
              <a:t>PROTANOPIA</a:t>
            </a:r>
            <a:endParaRPr lang="en-AU" dirty="0"/>
          </a:p>
        </p:txBody>
      </p:sp>
      <p:sp>
        <p:nvSpPr>
          <p:cNvPr id="7" name="Rectangle 6"/>
          <p:cNvSpPr/>
          <p:nvPr/>
        </p:nvSpPr>
        <p:spPr>
          <a:xfrm>
            <a:off x="5121468" y="6214344"/>
            <a:ext cx="1853392" cy="369332"/>
          </a:xfrm>
          <a:prstGeom prst="rect">
            <a:avLst/>
          </a:prstGeom>
        </p:spPr>
        <p:txBody>
          <a:bodyPr wrap="none">
            <a:spAutoFit/>
          </a:bodyPr>
          <a:lstStyle/>
          <a:p>
            <a:r>
              <a:rPr lang="en-AU" b="1" cap="all" dirty="0"/>
              <a:t>TRITANOPIA</a:t>
            </a:r>
            <a:endParaRPr lang="en-AU" dirty="0"/>
          </a:p>
        </p:txBody>
      </p:sp>
    </p:spTree>
    <p:extLst>
      <p:ext uri="{BB962C8B-B14F-4D97-AF65-F5344CB8AC3E}">
        <p14:creationId xmlns:p14="http://schemas.microsoft.com/office/powerpoint/2010/main" val="19268819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88640"/>
            <a:ext cx="7125113" cy="924475"/>
          </a:xfrm>
        </p:spPr>
        <p:txBody>
          <a:bodyPr/>
          <a:lstStyle/>
          <a:p>
            <a:r>
              <a:rPr lang="en-US" dirty="0" smtClean="0">
                <a:solidFill>
                  <a:schemeClr val="bg1"/>
                </a:solidFill>
              </a:rPr>
              <a:t>Bibliography </a:t>
            </a:r>
            <a:endParaRPr lang="en-AU" dirty="0">
              <a:solidFill>
                <a:schemeClr val="bg1"/>
              </a:solidFill>
            </a:endParaRPr>
          </a:p>
        </p:txBody>
      </p:sp>
      <p:sp>
        <p:nvSpPr>
          <p:cNvPr id="3" name="Content Placeholder 2"/>
          <p:cNvSpPr>
            <a:spLocks noGrp="1"/>
          </p:cNvSpPr>
          <p:nvPr>
            <p:ph idx="1"/>
          </p:nvPr>
        </p:nvSpPr>
        <p:spPr>
          <a:xfrm>
            <a:off x="683568" y="2060848"/>
            <a:ext cx="7125112" cy="4966056"/>
          </a:xfrm>
        </p:spPr>
        <p:txBody>
          <a:bodyPr>
            <a:normAutofit fontScale="77500" lnSpcReduction="20000"/>
          </a:bodyPr>
          <a:lstStyle/>
          <a:p>
            <a:r>
              <a:rPr lang="en-AU" b="1" dirty="0" smtClean="0">
                <a:solidFill>
                  <a:schemeClr val="bg1"/>
                </a:solidFill>
              </a:rPr>
              <a:t>Sources</a:t>
            </a:r>
            <a:r>
              <a:rPr lang="en-AU" b="1" dirty="0">
                <a:solidFill>
                  <a:schemeClr val="bg1"/>
                </a:solidFill>
              </a:rPr>
              <a:t>:</a:t>
            </a:r>
            <a:endParaRPr lang="en-AU" dirty="0">
              <a:solidFill>
                <a:schemeClr val="bg1"/>
              </a:solidFill>
            </a:endParaRPr>
          </a:p>
          <a:p>
            <a:pPr marL="0" indent="0">
              <a:buNone/>
            </a:pPr>
            <a:r>
              <a:rPr lang="en-AU" dirty="0" smtClean="0">
                <a:solidFill>
                  <a:schemeClr val="bg1"/>
                </a:solidFill>
              </a:rPr>
              <a:t>1.colour </a:t>
            </a:r>
            <a:r>
              <a:rPr lang="en-AU" dirty="0">
                <a:solidFill>
                  <a:schemeClr val="bg1"/>
                </a:solidFill>
              </a:rPr>
              <a:t>Blindness</a:t>
            </a:r>
          </a:p>
          <a:p>
            <a:pPr marL="0" indent="0">
              <a:buNone/>
            </a:pPr>
            <a:r>
              <a:rPr lang="en-AU" dirty="0">
                <a:solidFill>
                  <a:schemeClr val="bg1"/>
                </a:solidFill>
                <a:hlinkClick r:id="rId2"/>
              </a:rPr>
              <a:t>http://</a:t>
            </a:r>
            <a:r>
              <a:rPr lang="en-AU" dirty="0" smtClean="0">
                <a:solidFill>
                  <a:schemeClr val="bg1"/>
                </a:solidFill>
                <a:hlinkClick r:id="rId2"/>
              </a:rPr>
              <a:t>www.uic.edu/com/eye/LearningAboutVision/EyeFacts/ColorBlindness.shtml</a:t>
            </a:r>
            <a:r>
              <a:rPr lang="en-AU" dirty="0" smtClean="0">
                <a:solidFill>
                  <a:schemeClr val="bg1"/>
                </a:solidFill>
              </a:rPr>
              <a:t>  </a:t>
            </a:r>
            <a:endParaRPr lang="en-AU" dirty="0">
              <a:solidFill>
                <a:schemeClr val="bg1"/>
              </a:solidFill>
            </a:endParaRPr>
          </a:p>
          <a:p>
            <a:pPr marL="0" indent="0">
              <a:buNone/>
            </a:pPr>
            <a:r>
              <a:rPr lang="en-AU" dirty="0">
                <a:solidFill>
                  <a:schemeClr val="bg1"/>
                </a:solidFill>
              </a:rPr>
              <a:t>2. Living </a:t>
            </a:r>
            <a:r>
              <a:rPr lang="en-AU" dirty="0" smtClean="0">
                <a:solidFill>
                  <a:schemeClr val="bg1"/>
                </a:solidFill>
              </a:rPr>
              <a:t>with colour </a:t>
            </a:r>
            <a:r>
              <a:rPr lang="en-AU" dirty="0">
                <a:solidFill>
                  <a:schemeClr val="bg1"/>
                </a:solidFill>
              </a:rPr>
              <a:t>Blindness</a:t>
            </a:r>
          </a:p>
          <a:p>
            <a:pPr marL="0" indent="0">
              <a:buNone/>
            </a:pPr>
            <a:r>
              <a:rPr lang="en-AU" dirty="0">
                <a:solidFill>
                  <a:schemeClr val="bg1"/>
                </a:solidFill>
                <a:hlinkClick r:id="rId3"/>
              </a:rPr>
              <a:t>http://www.colour-blindness.com/solutions/living-with-colour-blindness</a:t>
            </a:r>
            <a:r>
              <a:rPr lang="en-AU" dirty="0" smtClean="0">
                <a:solidFill>
                  <a:schemeClr val="bg1"/>
                </a:solidFill>
                <a:hlinkClick r:id="rId3"/>
              </a:rPr>
              <a:t>/</a:t>
            </a:r>
            <a:r>
              <a:rPr lang="en-AU" dirty="0" smtClean="0">
                <a:solidFill>
                  <a:schemeClr val="bg1"/>
                </a:solidFill>
              </a:rPr>
              <a:t> </a:t>
            </a:r>
            <a:endParaRPr lang="en-AU" dirty="0">
              <a:solidFill>
                <a:schemeClr val="bg1"/>
              </a:solidFill>
            </a:endParaRPr>
          </a:p>
          <a:p>
            <a:pPr marL="0" indent="0">
              <a:buNone/>
            </a:pPr>
            <a:r>
              <a:rPr lang="en-AU" dirty="0" smtClean="0">
                <a:solidFill>
                  <a:schemeClr val="bg1"/>
                </a:solidFill>
              </a:rPr>
              <a:t>3.colour </a:t>
            </a:r>
            <a:r>
              <a:rPr lang="en-AU" dirty="0">
                <a:solidFill>
                  <a:schemeClr val="bg1"/>
                </a:solidFill>
              </a:rPr>
              <a:t>Blindness Limitations</a:t>
            </a:r>
          </a:p>
          <a:p>
            <a:pPr marL="0" indent="0">
              <a:buNone/>
            </a:pPr>
            <a:r>
              <a:rPr lang="en-AU" dirty="0">
                <a:solidFill>
                  <a:schemeClr val="bg1"/>
                </a:solidFill>
                <a:hlinkClick r:id="rId4"/>
              </a:rPr>
              <a:t>http://www.colour-blindness.com/general/dangers</a:t>
            </a:r>
            <a:r>
              <a:rPr lang="en-AU" dirty="0" smtClean="0">
                <a:solidFill>
                  <a:schemeClr val="bg1"/>
                </a:solidFill>
                <a:hlinkClick r:id="rId4"/>
              </a:rPr>
              <a:t>/</a:t>
            </a:r>
            <a:r>
              <a:rPr lang="en-AU" dirty="0" smtClean="0">
                <a:solidFill>
                  <a:schemeClr val="bg1"/>
                </a:solidFill>
              </a:rPr>
              <a:t> </a:t>
            </a:r>
            <a:endParaRPr lang="en-AU" dirty="0">
              <a:solidFill>
                <a:schemeClr val="bg1"/>
              </a:solidFill>
            </a:endParaRPr>
          </a:p>
          <a:p>
            <a:pPr marL="0" indent="0">
              <a:buNone/>
            </a:pPr>
            <a:r>
              <a:rPr lang="en-AU" dirty="0" smtClean="0">
                <a:solidFill>
                  <a:schemeClr val="bg1"/>
                </a:solidFill>
              </a:rPr>
              <a:t>4.colour </a:t>
            </a:r>
            <a:r>
              <a:rPr lang="en-AU" dirty="0">
                <a:solidFill>
                  <a:schemeClr val="bg1"/>
                </a:solidFill>
              </a:rPr>
              <a:t>Blindness and Testing in Children</a:t>
            </a:r>
          </a:p>
          <a:p>
            <a:pPr marL="0" indent="0">
              <a:buNone/>
            </a:pPr>
            <a:r>
              <a:rPr lang="en-AU" dirty="0">
                <a:solidFill>
                  <a:schemeClr val="bg1"/>
                </a:solidFill>
                <a:hlinkClick r:id="rId5"/>
              </a:rPr>
              <a:t>http://</a:t>
            </a:r>
            <a:r>
              <a:rPr lang="en-AU" dirty="0" smtClean="0">
                <a:solidFill>
                  <a:schemeClr val="bg1"/>
                </a:solidFill>
                <a:hlinkClick r:id="rId5"/>
              </a:rPr>
              <a:t>www.laurenscharff.com/courseinfo/SL2000/color_blindness.html</a:t>
            </a:r>
            <a:r>
              <a:rPr lang="en-AU" dirty="0" smtClean="0">
                <a:solidFill>
                  <a:schemeClr val="bg1"/>
                </a:solidFill>
              </a:rPr>
              <a:t> </a:t>
            </a:r>
            <a:endParaRPr lang="en-AU" dirty="0">
              <a:solidFill>
                <a:schemeClr val="bg1"/>
              </a:solidFill>
            </a:endParaRPr>
          </a:p>
          <a:p>
            <a:pPr marL="0" indent="0">
              <a:buNone/>
            </a:pPr>
            <a:r>
              <a:rPr lang="en-AU" dirty="0" smtClean="0">
                <a:solidFill>
                  <a:schemeClr val="bg1"/>
                </a:solidFill>
              </a:rPr>
              <a:t>5.colour </a:t>
            </a:r>
            <a:r>
              <a:rPr lang="en-AU" dirty="0">
                <a:solidFill>
                  <a:schemeClr val="bg1"/>
                </a:solidFill>
              </a:rPr>
              <a:t>Blindness</a:t>
            </a:r>
          </a:p>
          <a:p>
            <a:pPr marL="0" indent="0">
              <a:buNone/>
            </a:pPr>
            <a:r>
              <a:rPr lang="en-AU" dirty="0">
                <a:solidFill>
                  <a:schemeClr val="bg1"/>
                </a:solidFill>
                <a:hlinkClick r:id="rId6"/>
              </a:rPr>
              <a:t>http://</a:t>
            </a:r>
            <a:r>
              <a:rPr lang="en-AU" dirty="0" smtClean="0">
                <a:solidFill>
                  <a:schemeClr val="bg1"/>
                </a:solidFill>
                <a:hlinkClick r:id="rId6"/>
              </a:rPr>
              <a:t>www.bbc.co.uk/dna/h2g2/A883523</a:t>
            </a:r>
            <a:r>
              <a:rPr lang="en-AU" dirty="0" smtClean="0">
                <a:solidFill>
                  <a:schemeClr val="bg1"/>
                </a:solidFill>
              </a:rPr>
              <a:t> </a:t>
            </a:r>
            <a:endParaRPr lang="en-AU" dirty="0">
              <a:solidFill>
                <a:schemeClr val="bg1"/>
              </a:solidFill>
            </a:endParaRPr>
          </a:p>
          <a:p>
            <a:pPr marL="0" indent="0">
              <a:buNone/>
            </a:pPr>
            <a:r>
              <a:rPr lang="en-AU" dirty="0">
                <a:solidFill>
                  <a:schemeClr val="bg1"/>
                </a:solidFill>
              </a:rPr>
              <a:t>6. Living </a:t>
            </a:r>
            <a:r>
              <a:rPr lang="en-AU" dirty="0" smtClean="0">
                <a:solidFill>
                  <a:schemeClr val="bg1"/>
                </a:solidFill>
              </a:rPr>
              <a:t>with colour </a:t>
            </a:r>
            <a:r>
              <a:rPr lang="en-AU" dirty="0">
                <a:solidFill>
                  <a:schemeClr val="bg1"/>
                </a:solidFill>
              </a:rPr>
              <a:t>Blindness</a:t>
            </a:r>
          </a:p>
          <a:p>
            <a:pPr marL="0" indent="0">
              <a:buNone/>
            </a:pPr>
            <a:r>
              <a:rPr lang="en-AU" dirty="0">
                <a:solidFill>
                  <a:schemeClr val="bg1"/>
                </a:solidFill>
                <a:hlinkClick r:id="rId7"/>
              </a:rPr>
              <a:t>http://</a:t>
            </a:r>
            <a:r>
              <a:rPr lang="en-AU" dirty="0" smtClean="0">
                <a:solidFill>
                  <a:schemeClr val="bg1"/>
                </a:solidFill>
                <a:hlinkClick r:id="rId7"/>
              </a:rPr>
              <a:t>www.eyedoctorguide.com/eye_problems/living_with_color_blindness.html</a:t>
            </a:r>
            <a:endParaRPr lang="en-AU" dirty="0">
              <a:solidFill>
                <a:schemeClr val="bg1"/>
              </a:solidFill>
            </a:endParaRPr>
          </a:p>
          <a:p>
            <a:pPr marL="0" indent="0">
              <a:buNone/>
            </a:pPr>
            <a:r>
              <a:rPr lang="en-AU" dirty="0">
                <a:solidFill>
                  <a:schemeClr val="bg1"/>
                </a:solidFill>
                <a:hlinkClick r:id="rId8"/>
              </a:rPr>
              <a:t>http://www.colourblindawareness.org/colour-blindness/</a:t>
            </a:r>
            <a:endParaRPr lang="en-AU" dirty="0">
              <a:solidFill>
                <a:schemeClr val="bg1"/>
              </a:solidFill>
            </a:endParaRPr>
          </a:p>
          <a:p>
            <a:pPr marL="0" indent="0">
              <a:buNone/>
            </a:pPr>
            <a:r>
              <a:rPr lang="en-AU" dirty="0">
                <a:solidFill>
                  <a:schemeClr val="bg1"/>
                </a:solidFill>
                <a:hlinkClick r:id="rId9"/>
              </a:rPr>
              <a:t>http://www.colorblindness.com/2006/06/02/chromosomes-involved-in-color-blindness/</a:t>
            </a:r>
            <a:r>
              <a:rPr lang="en-AU" dirty="0">
                <a:solidFill>
                  <a:schemeClr val="bg1"/>
                </a:solidFill>
              </a:rPr>
              <a:t> </a:t>
            </a:r>
          </a:p>
          <a:p>
            <a:pPr marL="0" indent="0">
              <a:buNone/>
            </a:pPr>
            <a:endParaRPr lang="en-AU" dirty="0" smtClean="0">
              <a:solidFill>
                <a:schemeClr val="bg1"/>
              </a:solidFill>
            </a:endParaRPr>
          </a:p>
          <a:p>
            <a:pPr marL="0" indent="0">
              <a:buNone/>
            </a:pPr>
            <a:endParaRPr lang="en-AU" dirty="0" smtClean="0">
              <a:solidFill>
                <a:schemeClr val="bg1"/>
              </a:solidFill>
            </a:endParaRPr>
          </a:p>
          <a:p>
            <a:endParaRPr lang="en-AU" dirty="0" smtClean="0">
              <a:solidFill>
                <a:schemeClr val="bg1"/>
              </a:solidFill>
            </a:endParaRPr>
          </a:p>
          <a:p>
            <a:endParaRPr lang="en-US" dirty="0">
              <a:solidFill>
                <a:schemeClr val="bg1"/>
              </a:solidFill>
            </a:endParaRPr>
          </a:p>
          <a:p>
            <a:endParaRPr lang="en-AU" dirty="0">
              <a:solidFill>
                <a:schemeClr val="bg1"/>
              </a:solidFill>
            </a:endParaRPr>
          </a:p>
        </p:txBody>
      </p:sp>
    </p:spTree>
    <p:extLst>
      <p:ext uri="{BB962C8B-B14F-4D97-AF65-F5344CB8AC3E}">
        <p14:creationId xmlns:p14="http://schemas.microsoft.com/office/powerpoint/2010/main" val="1020956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52275" y="4005064"/>
            <a:ext cx="7812360" cy="1860579"/>
          </a:xfrm>
        </p:spPr>
        <p:txBody>
          <a:bodyPr/>
          <a:lstStyle/>
          <a:p>
            <a:r>
              <a:rPr lang="en-US" sz="8000" dirty="0" smtClean="0">
                <a:solidFill>
                  <a:schemeClr val="bg1"/>
                </a:solidFill>
                <a:latin typeface="Adobe Garamond Pro" pitchFamily="18" charset="0"/>
              </a:rPr>
              <a:t>Thank-you </a:t>
            </a:r>
            <a:endParaRPr lang="en-AU" sz="8000" dirty="0">
              <a:solidFill>
                <a:schemeClr val="bg1"/>
              </a:solidFill>
              <a:latin typeface="Adobe Garamond Pro" pitchFamily="18" charset="0"/>
            </a:endParaRPr>
          </a:p>
        </p:txBody>
      </p:sp>
    </p:spTree>
    <p:extLst>
      <p:ext uri="{BB962C8B-B14F-4D97-AF65-F5344CB8AC3E}">
        <p14:creationId xmlns:p14="http://schemas.microsoft.com/office/powerpoint/2010/main" val="228181539"/>
      </p:ext>
    </p:extLst>
  </p:cSld>
  <p:clrMapOvr>
    <a:masterClrMapping/>
  </p:clrMapOvr>
  <p:timing>
    <p:tnLst>
      <p:par>
        <p:cTn id="1" dur="indefinite" restart="never" nodeType="tmRoot"/>
      </p:par>
    </p:tnLst>
  </p:timing>
</p:sld>
</file>

<file path=ppt/theme/theme1.xml><?xml version="1.0" encoding="utf-8"?>
<a:theme xmlns:a="http://schemas.openxmlformats.org/drawingml/2006/main" name="Spring">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TC102455596[[fn=Spring]]</Template>
  <TotalTime>9633</TotalTime>
  <Words>570</Words>
  <Application>Microsoft Office PowerPoint</Application>
  <PresentationFormat>On-screen Show (4:3)</PresentationFormat>
  <Paragraphs>60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Spring</vt:lpstr>
      <vt:lpstr>Color blindness</vt:lpstr>
      <vt:lpstr>What is the name of the genetic disorder and where did it originally come from or does it have another name?</vt:lpstr>
      <vt:lpstr>Where is the chromosomal abnormality found within the 23 pairs chromosomes? </vt:lpstr>
      <vt:lpstr>Chromosomal Abnormality</vt:lpstr>
      <vt:lpstr>What are the effects of this genetic disorder/disease/condition physically and/or mentally?</vt:lpstr>
      <vt:lpstr>How is this disorder passed down from one generation to the next (is it autosomal or sex-linked, etc)?</vt:lpstr>
      <vt:lpstr>Types of color blindness:-</vt:lpstr>
      <vt:lpstr>Bibliography </vt:lpstr>
      <vt:lpstr>Thank-you </vt:lpstr>
    </vt:vector>
  </TitlesOfParts>
  <Company>DEECD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 blindness</dc:title>
  <dc:creator>Poojitha SIVAKUMAR</dc:creator>
  <cp:lastModifiedBy>Poojitha SIVAKUMAR</cp:lastModifiedBy>
  <cp:revision>14</cp:revision>
  <dcterms:created xsi:type="dcterms:W3CDTF">2014-03-27T08:35:43Z</dcterms:created>
  <dcterms:modified xsi:type="dcterms:W3CDTF">2014-04-03T01:10:24Z</dcterms:modified>
</cp:coreProperties>
</file>