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70" r:id="rId12"/>
    <p:sldId id="266" r:id="rId13"/>
    <p:sldId id="267" r:id="rId14"/>
    <p:sldId id="268"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06" autoAdjust="0"/>
    <p:restoredTop sz="94660"/>
  </p:normalViewPr>
  <p:slideViewPr>
    <p:cSldViewPr>
      <p:cViewPr varScale="1">
        <p:scale>
          <a:sx n="69" d="100"/>
          <a:sy n="69" d="100"/>
        </p:scale>
        <p:origin x="-145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D309FE66-7090-49AE-92D1-97E7E1061358}" type="datetimeFigureOut">
              <a:rPr lang="en-AU" smtClean="0"/>
              <a:t>19/02/2014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EDB5E9B-FAF2-4C23-A201-94B68A7A790F}" type="slidenum">
              <a:rPr lang="en-AU" smtClean="0"/>
              <a:t>‹#›</a:t>
            </a:fld>
            <a:endParaRPr lang="en-AU"/>
          </a:p>
        </p:txBody>
      </p:sp>
    </p:spTree>
    <p:extLst>
      <p:ext uri="{BB962C8B-B14F-4D97-AF65-F5344CB8AC3E}">
        <p14:creationId xmlns:p14="http://schemas.microsoft.com/office/powerpoint/2010/main" val="2076660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D309FE66-7090-49AE-92D1-97E7E1061358}" type="datetimeFigureOut">
              <a:rPr lang="en-AU" smtClean="0"/>
              <a:t>19/02/2014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EDB5E9B-FAF2-4C23-A201-94B68A7A790F}" type="slidenum">
              <a:rPr lang="en-AU" smtClean="0"/>
              <a:t>‹#›</a:t>
            </a:fld>
            <a:endParaRPr lang="en-AU"/>
          </a:p>
        </p:txBody>
      </p:sp>
    </p:spTree>
    <p:extLst>
      <p:ext uri="{BB962C8B-B14F-4D97-AF65-F5344CB8AC3E}">
        <p14:creationId xmlns:p14="http://schemas.microsoft.com/office/powerpoint/2010/main" val="2494519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09FE66-7090-49AE-92D1-97E7E1061358}" type="datetimeFigureOut">
              <a:rPr lang="en-AU" smtClean="0"/>
              <a:t>19/02/2014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EDB5E9B-FAF2-4C23-A201-94B68A7A790F}" type="slidenum">
              <a:rPr lang="en-AU" smtClean="0"/>
              <a:t>‹#›</a:t>
            </a:fld>
            <a:endParaRPr lang="en-AU"/>
          </a:p>
        </p:txBody>
      </p:sp>
    </p:spTree>
    <p:extLst>
      <p:ext uri="{BB962C8B-B14F-4D97-AF65-F5344CB8AC3E}">
        <p14:creationId xmlns:p14="http://schemas.microsoft.com/office/powerpoint/2010/main" val="3605184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D309FE66-7090-49AE-92D1-97E7E1061358}" type="datetimeFigureOut">
              <a:rPr lang="en-AU" smtClean="0"/>
              <a:t>19/02/2014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EDB5E9B-FAF2-4C23-A201-94B68A7A790F}" type="slidenum">
              <a:rPr lang="en-AU" smtClean="0"/>
              <a:t>‹#›</a:t>
            </a:fld>
            <a:endParaRPr lang="en-AU"/>
          </a:p>
        </p:txBody>
      </p:sp>
    </p:spTree>
    <p:extLst>
      <p:ext uri="{BB962C8B-B14F-4D97-AF65-F5344CB8AC3E}">
        <p14:creationId xmlns:p14="http://schemas.microsoft.com/office/powerpoint/2010/main" val="1133614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D309FE66-7090-49AE-92D1-97E7E1061358}" type="datetimeFigureOut">
              <a:rPr lang="en-AU" smtClean="0"/>
              <a:t>19/02/2014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EDB5E9B-FAF2-4C23-A201-94B68A7A790F}" type="slidenum">
              <a:rPr lang="en-AU" smtClean="0"/>
              <a:t>‹#›</a:t>
            </a:fld>
            <a:endParaRPr lang="en-AU"/>
          </a:p>
        </p:txBody>
      </p:sp>
    </p:spTree>
    <p:extLst>
      <p:ext uri="{BB962C8B-B14F-4D97-AF65-F5344CB8AC3E}">
        <p14:creationId xmlns:p14="http://schemas.microsoft.com/office/powerpoint/2010/main" val="2187127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D309FE66-7090-49AE-92D1-97E7E1061358}" type="datetimeFigureOut">
              <a:rPr lang="en-AU" smtClean="0"/>
              <a:t>19/02/2014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EDB5E9B-FAF2-4C23-A201-94B68A7A790F}" type="slidenum">
              <a:rPr lang="en-AU" smtClean="0"/>
              <a:t>‹#›</a:t>
            </a:fld>
            <a:endParaRPr lang="en-AU"/>
          </a:p>
        </p:txBody>
      </p:sp>
    </p:spTree>
    <p:extLst>
      <p:ext uri="{BB962C8B-B14F-4D97-AF65-F5344CB8AC3E}">
        <p14:creationId xmlns:p14="http://schemas.microsoft.com/office/powerpoint/2010/main" val="653781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09FE66-7090-49AE-92D1-97E7E1061358}" type="datetimeFigureOut">
              <a:rPr lang="en-AU" smtClean="0"/>
              <a:t>19/02/2014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EDB5E9B-FAF2-4C23-A201-94B68A7A790F}" type="slidenum">
              <a:rPr lang="en-AU" smtClean="0"/>
              <a:t>‹#›</a:t>
            </a:fld>
            <a:endParaRPr lang="en-AU"/>
          </a:p>
        </p:txBody>
      </p:sp>
    </p:spTree>
    <p:extLst>
      <p:ext uri="{BB962C8B-B14F-4D97-AF65-F5344CB8AC3E}">
        <p14:creationId xmlns:p14="http://schemas.microsoft.com/office/powerpoint/2010/main" val="1318220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09FE66-7090-49AE-92D1-97E7E1061358}" type="datetimeFigureOut">
              <a:rPr lang="en-AU" smtClean="0"/>
              <a:t>19/02/2014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EDB5E9B-FAF2-4C23-A201-94B68A7A790F}" type="slidenum">
              <a:rPr lang="en-AU" smtClean="0"/>
              <a:t>‹#›</a:t>
            </a:fld>
            <a:endParaRPr lang="en-AU"/>
          </a:p>
        </p:txBody>
      </p:sp>
    </p:spTree>
    <p:extLst>
      <p:ext uri="{BB962C8B-B14F-4D97-AF65-F5344CB8AC3E}">
        <p14:creationId xmlns:p14="http://schemas.microsoft.com/office/powerpoint/2010/main" val="1366765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09FE66-7090-49AE-92D1-97E7E1061358}" type="datetimeFigureOut">
              <a:rPr lang="en-AU" smtClean="0"/>
              <a:t>19/02/2014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EDB5E9B-FAF2-4C23-A201-94B68A7A790F}" type="slidenum">
              <a:rPr lang="en-AU" smtClean="0"/>
              <a:t>‹#›</a:t>
            </a:fld>
            <a:endParaRPr lang="en-AU"/>
          </a:p>
        </p:txBody>
      </p:sp>
    </p:spTree>
    <p:extLst>
      <p:ext uri="{BB962C8B-B14F-4D97-AF65-F5344CB8AC3E}">
        <p14:creationId xmlns:p14="http://schemas.microsoft.com/office/powerpoint/2010/main" val="638877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D309FE66-7090-49AE-92D1-97E7E1061358}" type="datetimeFigureOut">
              <a:rPr lang="en-AU" smtClean="0"/>
              <a:t>19/02/2014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EDB5E9B-FAF2-4C23-A201-94B68A7A790F}" type="slidenum">
              <a:rPr lang="en-AU" smtClean="0"/>
              <a:t>‹#›</a:t>
            </a:fld>
            <a:endParaRPr lang="en-AU"/>
          </a:p>
        </p:txBody>
      </p:sp>
    </p:spTree>
    <p:extLst>
      <p:ext uri="{BB962C8B-B14F-4D97-AF65-F5344CB8AC3E}">
        <p14:creationId xmlns:p14="http://schemas.microsoft.com/office/powerpoint/2010/main" val="3909879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D309FE66-7090-49AE-92D1-97E7E1061358}" type="datetimeFigureOut">
              <a:rPr lang="en-AU" smtClean="0"/>
              <a:t>19/02/2014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EDB5E9B-FAF2-4C23-A201-94B68A7A790F}" type="slidenum">
              <a:rPr lang="en-AU" smtClean="0"/>
              <a:t>‹#›</a:t>
            </a:fld>
            <a:endParaRPr lang="en-AU"/>
          </a:p>
        </p:txBody>
      </p:sp>
    </p:spTree>
    <p:extLst>
      <p:ext uri="{BB962C8B-B14F-4D97-AF65-F5344CB8AC3E}">
        <p14:creationId xmlns:p14="http://schemas.microsoft.com/office/powerpoint/2010/main" val="17903102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09FE66-7090-49AE-92D1-97E7E1061358}" type="datetimeFigureOut">
              <a:rPr lang="en-AU" smtClean="0"/>
              <a:t>19/02/2014</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DB5E9B-FAF2-4C23-A201-94B68A7A790F}" type="slidenum">
              <a:rPr lang="en-AU" smtClean="0"/>
              <a:t>‹#›</a:t>
            </a:fld>
            <a:endParaRPr lang="en-AU"/>
          </a:p>
        </p:txBody>
      </p:sp>
    </p:spTree>
    <p:extLst>
      <p:ext uri="{BB962C8B-B14F-4D97-AF65-F5344CB8AC3E}">
        <p14:creationId xmlns:p14="http://schemas.microsoft.com/office/powerpoint/2010/main" val="383962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u="sng" dirty="0" smtClean="0"/>
              <a:t>WOMEN DURING WW2</a:t>
            </a:r>
            <a:endParaRPr lang="en-AU" u="sng" dirty="0"/>
          </a:p>
        </p:txBody>
      </p:sp>
      <p:sp>
        <p:nvSpPr>
          <p:cNvPr id="3" name="Subtitle 2"/>
          <p:cNvSpPr>
            <a:spLocks noGrp="1"/>
          </p:cNvSpPr>
          <p:nvPr>
            <p:ph type="subTitle" idx="1"/>
          </p:nvPr>
        </p:nvSpPr>
        <p:spPr/>
        <p:txBody>
          <a:bodyPr/>
          <a:lstStyle/>
          <a:p>
            <a:endParaRPr lang="en-AU"/>
          </a:p>
        </p:txBody>
      </p:sp>
    </p:spTree>
    <p:extLst>
      <p:ext uri="{BB962C8B-B14F-4D97-AF65-F5344CB8AC3E}">
        <p14:creationId xmlns:p14="http://schemas.microsoft.com/office/powerpoint/2010/main" val="4120675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346050"/>
          </a:xfrm>
        </p:spPr>
        <p:txBody>
          <a:bodyPr>
            <a:noAutofit/>
          </a:bodyPr>
          <a:lstStyle/>
          <a:p>
            <a:r>
              <a:rPr lang="en-AU" sz="1800" i="1" dirty="0" smtClean="0"/>
              <a:t>Maurice Bramley, ‘Join us in a victory job’, 1943. Colour photolithograph</a:t>
            </a:r>
            <a:endParaRPr lang="en-AU" sz="1800" i="1"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340768"/>
            <a:ext cx="7681309" cy="5350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17091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251520" y="260648"/>
            <a:ext cx="4536504" cy="6412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sz="half" idx="2"/>
          </p:nvPr>
        </p:nvSpPr>
        <p:spPr/>
        <p:txBody>
          <a:bodyPr>
            <a:normAutofit/>
          </a:bodyPr>
          <a:lstStyle/>
          <a:p>
            <a:r>
              <a:rPr lang="en-AU" sz="1800" i="1" dirty="0" smtClean="0"/>
              <a:t>James Northfield, ‘Doing a great job!” Join the WAAAF’, 1942. Offset lithograph on paper.</a:t>
            </a:r>
            <a:endParaRPr lang="en-AU" sz="1800" i="1" dirty="0"/>
          </a:p>
        </p:txBody>
      </p:sp>
    </p:spTree>
    <p:extLst>
      <p:ext uri="{BB962C8B-B14F-4D97-AF65-F5344CB8AC3E}">
        <p14:creationId xmlns:p14="http://schemas.microsoft.com/office/powerpoint/2010/main" val="1538442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490066"/>
          </a:xfrm>
        </p:spPr>
        <p:txBody>
          <a:bodyPr>
            <a:normAutofit/>
          </a:bodyPr>
          <a:lstStyle/>
          <a:p>
            <a:r>
              <a:rPr lang="en-AU" sz="2000" i="1" dirty="0" smtClean="0"/>
              <a:t>Walter Lacy Jardine ‘Keep them flying’, 1942. Offset lithograph on paper</a:t>
            </a:r>
            <a:endParaRPr lang="en-AU" sz="2000" i="1"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231195"/>
            <a:ext cx="7704856" cy="5637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82771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AU" sz="1800" i="1" dirty="0" smtClean="0"/>
              <a:t>Members of the Women’s </a:t>
            </a:r>
            <a:r>
              <a:rPr lang="en-AU" sz="1800" i="1" dirty="0" err="1" smtClean="0"/>
              <a:t>Auxilliary</a:t>
            </a:r>
            <a:r>
              <a:rPr lang="en-AU" sz="1800" i="1" dirty="0" smtClean="0"/>
              <a:t> Air Force (RAAF) aircraft. March 1943</a:t>
            </a:r>
            <a:endParaRPr lang="en-AU" sz="1800" i="1"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196752"/>
            <a:ext cx="7259989" cy="5326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51790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274042"/>
          </a:xfrm>
        </p:spPr>
        <p:txBody>
          <a:bodyPr>
            <a:noAutofit/>
          </a:bodyPr>
          <a:lstStyle/>
          <a:p>
            <a:r>
              <a:rPr lang="en-AU" sz="1800" dirty="0" smtClean="0"/>
              <a:t>‘</a:t>
            </a:r>
            <a:r>
              <a:rPr lang="en-AU" sz="1600" i="1" dirty="0" smtClean="0"/>
              <a:t>Male mess Orderlies are now a thing of the past on most Australian Air Force Stations where the introduction of WAAAF staffs has released more and more men for active work in the operational areas.’</a:t>
            </a:r>
            <a:endParaRPr lang="en-AU" sz="1600" i="1"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1340768"/>
            <a:ext cx="7200800" cy="523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60389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AU" dirty="0" smtClean="0"/>
              <a:t>‘Some reasons why I joined the WAAAF’</a:t>
            </a:r>
            <a:endParaRPr lang="en-AU" dirty="0"/>
          </a:p>
        </p:txBody>
      </p:sp>
      <p:sp>
        <p:nvSpPr>
          <p:cNvPr id="3" name="Content Placeholder 2"/>
          <p:cNvSpPr>
            <a:spLocks noGrp="1"/>
          </p:cNvSpPr>
          <p:nvPr>
            <p:ph idx="1"/>
          </p:nvPr>
        </p:nvSpPr>
        <p:spPr/>
        <p:txBody>
          <a:bodyPr>
            <a:normAutofit fontScale="25000" lnSpcReduction="20000"/>
          </a:bodyPr>
          <a:lstStyle/>
          <a:p>
            <a:pPr marL="0" indent="0">
              <a:buNone/>
            </a:pPr>
            <a:endParaRPr lang="en-US" sz="4800" dirty="0" smtClean="0"/>
          </a:p>
          <a:p>
            <a:pPr marL="0" indent="0">
              <a:buNone/>
            </a:pPr>
            <a:r>
              <a:rPr lang="en-US" sz="4800" dirty="0" smtClean="0"/>
              <a:t>•	Being patriotic and wanting to serve my country.</a:t>
            </a:r>
          </a:p>
          <a:p>
            <a:pPr marL="0" indent="0">
              <a:buNone/>
            </a:pPr>
            <a:endParaRPr lang="en-US" sz="4800" dirty="0" smtClean="0"/>
          </a:p>
          <a:p>
            <a:pPr marL="0" indent="0">
              <a:buNone/>
            </a:pPr>
            <a:r>
              <a:rPr lang="en-US" sz="4800" dirty="0" smtClean="0"/>
              <a:t>•	I was young and healthy with an unbending sense of 'my country needs me'.</a:t>
            </a:r>
          </a:p>
          <a:p>
            <a:pPr marL="0" indent="0">
              <a:buNone/>
            </a:pPr>
            <a:endParaRPr lang="en-US" sz="4800" dirty="0" smtClean="0"/>
          </a:p>
          <a:p>
            <a:pPr marL="0" indent="0">
              <a:buNone/>
            </a:pPr>
            <a:r>
              <a:rPr lang="en-US" sz="4800" dirty="0" smtClean="0"/>
              <a:t>•	I'm not sure but perhaps it was my dad's 1st AIF background, seeing friends and families affected in various ways, the lure of enlisting campaigns or the air of mystery and appeal as women began appearing in uniform in our town.</a:t>
            </a:r>
          </a:p>
          <a:p>
            <a:pPr marL="0" indent="0">
              <a:buNone/>
            </a:pPr>
            <a:endParaRPr lang="en-US" sz="4800" dirty="0" smtClean="0"/>
          </a:p>
          <a:p>
            <a:pPr marL="0" indent="0">
              <a:buNone/>
            </a:pPr>
            <a:r>
              <a:rPr lang="en-US" sz="4800" dirty="0" smtClean="0"/>
              <a:t>•	First and foremost I wished to serve my country.</a:t>
            </a:r>
          </a:p>
          <a:p>
            <a:pPr marL="0" indent="0">
              <a:buNone/>
            </a:pPr>
            <a:endParaRPr lang="en-US" sz="4800" dirty="0" smtClean="0"/>
          </a:p>
          <a:p>
            <a:pPr marL="0" indent="0">
              <a:buNone/>
            </a:pPr>
            <a:r>
              <a:rPr lang="en-US" sz="4800" dirty="0" smtClean="0"/>
              <a:t>•	Seeing my four brothers in uniform made me very determined to want to do my bit too.</a:t>
            </a:r>
          </a:p>
          <a:p>
            <a:pPr marL="0" indent="0">
              <a:buNone/>
            </a:pPr>
            <a:endParaRPr lang="en-US" sz="4800" dirty="0" smtClean="0"/>
          </a:p>
          <a:p>
            <a:pPr marL="0" indent="0">
              <a:buNone/>
            </a:pPr>
            <a:r>
              <a:rPr lang="en-US" sz="4800" dirty="0" smtClean="0"/>
              <a:t>•	I joined up because I loved marching, music, excitement, pageantry and the </a:t>
            </a:r>
            <a:r>
              <a:rPr lang="en-US" sz="4800" dirty="0" err="1" smtClean="0"/>
              <a:t>colour</a:t>
            </a:r>
            <a:r>
              <a:rPr lang="en-US" sz="4800" dirty="0" smtClean="0"/>
              <a:t> blue! I also joined because I loved and still love England.</a:t>
            </a:r>
          </a:p>
          <a:p>
            <a:pPr marL="0" indent="0">
              <a:buNone/>
            </a:pPr>
            <a:r>
              <a:rPr lang="en-US" sz="4800" dirty="0" smtClean="0"/>
              <a:t>•	I joined the WAAAF because I was born Patricia instead of Peter.</a:t>
            </a:r>
          </a:p>
          <a:p>
            <a:pPr marL="0" indent="0">
              <a:buNone/>
            </a:pPr>
            <a:endParaRPr lang="en-US" sz="4800" dirty="0" smtClean="0"/>
          </a:p>
          <a:p>
            <a:pPr marL="0" indent="0">
              <a:buNone/>
            </a:pPr>
            <a:r>
              <a:rPr lang="en-US" sz="4800" dirty="0" smtClean="0"/>
              <a:t>•	I knew that somehow I must be part of the challenge to the German fallacy that 'might is right'.</a:t>
            </a:r>
          </a:p>
          <a:p>
            <a:pPr marL="0" indent="0">
              <a:buNone/>
            </a:pPr>
            <a:endParaRPr lang="en-US" sz="4800" dirty="0" smtClean="0"/>
          </a:p>
          <a:p>
            <a:pPr marL="0" indent="0">
              <a:buNone/>
            </a:pPr>
            <a:r>
              <a:rPr lang="en-US" sz="4800" dirty="0" smtClean="0"/>
              <a:t>•	Many, like myself, found 'joining up' an escape from an intolerably dead-end employment situation, as well as a patriotic response.</a:t>
            </a:r>
          </a:p>
          <a:p>
            <a:pPr marL="0" indent="0">
              <a:buNone/>
            </a:pPr>
            <a:endParaRPr lang="en-US" sz="4800" dirty="0" smtClean="0"/>
          </a:p>
          <a:p>
            <a:pPr marL="0" indent="0">
              <a:buNone/>
            </a:pPr>
            <a:r>
              <a:rPr lang="en-US" sz="4800" dirty="0" smtClean="0"/>
              <a:t>•	Apart from financial reasons, I was better off financially.</a:t>
            </a:r>
          </a:p>
          <a:p>
            <a:pPr marL="0" indent="0">
              <a:buNone/>
            </a:pPr>
            <a:endParaRPr lang="en-US" sz="4800" dirty="0" smtClean="0"/>
          </a:p>
          <a:p>
            <a:pPr marL="0" indent="0">
              <a:buNone/>
            </a:pPr>
            <a:r>
              <a:rPr lang="en-US" sz="4800" dirty="0" smtClean="0"/>
              <a:t>•	Walking along St George's Terrace, Perth, with a crowd of girls one evening in 1942, I pointed to an Air Force House and said, 'I think I'll join'. One of the girls said, 'Well, go and do it', and pushed me in the door.</a:t>
            </a:r>
          </a:p>
          <a:p>
            <a:pPr marL="0" indent="0">
              <a:buNone/>
            </a:pPr>
            <a:endParaRPr lang="en-US" sz="4800" dirty="0" smtClean="0"/>
          </a:p>
          <a:p>
            <a:pPr marL="0" indent="0">
              <a:buNone/>
            </a:pPr>
            <a:r>
              <a:rPr lang="en-US" sz="4800" dirty="0" smtClean="0"/>
              <a:t>•	I joined up from a war-embattled home to help protect 40 Marine Parade, </a:t>
            </a:r>
            <a:r>
              <a:rPr lang="en-US" sz="4800" dirty="0" err="1" smtClean="0"/>
              <a:t>Maroubra</a:t>
            </a:r>
            <a:r>
              <a:rPr lang="en-US" sz="4800" dirty="0" smtClean="0"/>
              <a:t>.</a:t>
            </a:r>
          </a:p>
          <a:p>
            <a:pPr marL="0" indent="0">
              <a:buNone/>
            </a:pPr>
            <a:r>
              <a:rPr lang="en-US" sz="4800" dirty="0" smtClean="0"/>
              <a:t>(Based on Clare Stevenson and Honor Darling (</a:t>
            </a:r>
            <a:r>
              <a:rPr lang="en-US" sz="4800" dirty="0" err="1" smtClean="0"/>
              <a:t>eds</a:t>
            </a:r>
            <a:r>
              <a:rPr lang="en-US" sz="4800" dirty="0" smtClean="0"/>
              <a:t>), The WAAAF Book, Hale and </a:t>
            </a:r>
            <a:r>
              <a:rPr lang="en-US" sz="4800" dirty="0" err="1" smtClean="0"/>
              <a:t>Iremonger</a:t>
            </a:r>
            <a:r>
              <a:rPr lang="en-US" sz="4800" dirty="0" smtClean="0"/>
              <a:t>, Sydney, 1984 </a:t>
            </a:r>
            <a:r>
              <a:rPr lang="en-US" sz="4800" dirty="0" err="1" smtClean="0"/>
              <a:t>pp</a:t>
            </a:r>
            <a:r>
              <a:rPr lang="en-US" sz="4800" dirty="0" smtClean="0"/>
              <a:t> 80 - 87)</a:t>
            </a:r>
          </a:p>
          <a:p>
            <a:endParaRPr lang="en-AU" dirty="0"/>
          </a:p>
        </p:txBody>
      </p:sp>
    </p:spTree>
    <p:extLst>
      <p:ext uri="{BB962C8B-B14F-4D97-AF65-F5344CB8AC3E}">
        <p14:creationId xmlns:p14="http://schemas.microsoft.com/office/powerpoint/2010/main" val="1249169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457200" y="620688"/>
            <a:ext cx="8229600" cy="5976664"/>
          </a:xfrm>
        </p:spPr>
        <p:txBody>
          <a:bodyPr>
            <a:normAutofit fontScale="32500" lnSpcReduction="20000"/>
          </a:bodyPr>
          <a:lstStyle/>
          <a:p>
            <a:pPr marL="0" indent="0">
              <a:buNone/>
            </a:pPr>
            <a:r>
              <a:rPr lang="en-US" sz="4800" b="1" dirty="0" smtClean="0"/>
              <a:t>An explanation of some reasons why they didn’t join:</a:t>
            </a:r>
          </a:p>
          <a:p>
            <a:pPr marL="0" indent="0">
              <a:buNone/>
            </a:pPr>
            <a:endParaRPr lang="en-US" sz="4800" dirty="0" smtClean="0"/>
          </a:p>
          <a:p>
            <a:endParaRPr lang="en-US" sz="4800" dirty="0" smtClean="0"/>
          </a:p>
          <a:p>
            <a:r>
              <a:rPr lang="en-US" sz="4800" dirty="0" smtClean="0"/>
              <a:t>Low rate of pay: The low rate of pay is a very strong indeed, and unanswerable, argument for many girls, especially for those who contribute to the upkeep of their parents’ home.</a:t>
            </a:r>
          </a:p>
          <a:p>
            <a:endParaRPr lang="en-US" sz="4800" dirty="0" smtClean="0"/>
          </a:p>
          <a:p>
            <a:endParaRPr lang="en-US" sz="4800" dirty="0" smtClean="0"/>
          </a:p>
          <a:p>
            <a:r>
              <a:rPr lang="en-US" sz="4800" dirty="0" smtClean="0"/>
              <a:t>Fear of unemployment after the war: There is fear that if they give up their present position to enter the Auxiliary Air Force, they run a big risk, not only of losing status in their work, but even of being unable to obtain work at all after the war. This is of special importance to young women who occupy responsible positions in the commercial world.</a:t>
            </a:r>
          </a:p>
          <a:p>
            <a:r>
              <a:rPr lang="en-US" sz="4800" dirty="0" smtClean="0"/>
              <a:t>Unsatisfactory propaganda and recruiting methods.</a:t>
            </a:r>
          </a:p>
          <a:p>
            <a:endParaRPr lang="en-US" sz="4800" dirty="0" smtClean="0"/>
          </a:p>
          <a:p>
            <a:endParaRPr lang="en-US" sz="4800" dirty="0" smtClean="0"/>
          </a:p>
          <a:p>
            <a:r>
              <a:rPr lang="en-US" sz="4800" dirty="0" smtClean="0"/>
              <a:t>The basis of the appeal which urges women to release Air Force men for the front by taking their base jobs as clerks, cooks and so on is not effective. Possibly many women do not want to be merely substitutes for men; if they can do certain duties as efficiently as men, they want to be regarded as fellow members of the Air Force—not as substitutes.</a:t>
            </a:r>
          </a:p>
          <a:p>
            <a:endParaRPr lang="en-US" sz="4800" dirty="0" smtClean="0"/>
          </a:p>
          <a:p>
            <a:r>
              <a:rPr lang="en-US" sz="4800" dirty="0" smtClean="0"/>
              <a:t>Social and personal objections: A number are deterred by a fear, or impression of snobbishness. Many girls are genuinely attached to their homes, and the desire that they should not leave them for comparative hardships, possible unpleasantness and risks of membership of a ‘fighting’ service, is mutual between them and their parents.</a:t>
            </a:r>
          </a:p>
          <a:p>
            <a:endParaRPr lang="en-US" sz="4800" dirty="0" smtClean="0"/>
          </a:p>
          <a:p>
            <a:r>
              <a:rPr lang="en-US" sz="4800" dirty="0" smtClean="0"/>
              <a:t>It’s not ‘our’ war: Indifference and selfishness must be included in the personal reasons which in some cases prevent enrolment.</a:t>
            </a:r>
          </a:p>
          <a:p>
            <a:endParaRPr lang="en-AU" dirty="0"/>
          </a:p>
        </p:txBody>
      </p:sp>
    </p:spTree>
    <p:extLst>
      <p:ext uri="{BB962C8B-B14F-4D97-AF65-F5344CB8AC3E}">
        <p14:creationId xmlns:p14="http://schemas.microsoft.com/office/powerpoint/2010/main" val="29837504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a:xfrm>
            <a:off x="457200" y="908720"/>
            <a:ext cx="8229600" cy="5217443"/>
          </a:xfrm>
        </p:spPr>
        <p:txBody>
          <a:bodyPr>
            <a:normAutofit fontScale="92500" lnSpcReduction="10000"/>
          </a:bodyPr>
          <a:lstStyle/>
          <a:p>
            <a:endParaRPr lang="en-US" dirty="0" smtClean="0"/>
          </a:p>
          <a:p>
            <a:pPr marL="0" indent="0">
              <a:buNone/>
            </a:pPr>
            <a:r>
              <a:rPr lang="en-US" dirty="0" smtClean="0"/>
              <a:t>Moral aspersions</a:t>
            </a:r>
          </a:p>
          <a:p>
            <a:pPr marL="0" indent="0">
              <a:buNone/>
            </a:pPr>
            <a:endParaRPr lang="en-US" dirty="0" smtClean="0"/>
          </a:p>
          <a:p>
            <a:r>
              <a:rPr lang="en-US" dirty="0" smtClean="0"/>
              <a:t>‘There is no doubt that stories about the moral conduct of WAAAFs have put many girls off joining up, and have caused parents to dissuade their daughters, and Air Force men to dissuade their girlfriends and sisters, from seeking to enroll.’</a:t>
            </a:r>
          </a:p>
          <a:p>
            <a:endParaRPr lang="en-US" dirty="0" smtClean="0"/>
          </a:p>
          <a:p>
            <a:pPr marL="0" indent="0">
              <a:buNone/>
            </a:pPr>
            <a:r>
              <a:rPr lang="en-US" sz="1500" dirty="0" smtClean="0"/>
              <a:t>Source 7 Excerpt from a 1942 report about </a:t>
            </a:r>
            <a:r>
              <a:rPr lang="en-US" sz="1500" dirty="0" err="1" smtClean="0"/>
              <a:t>why_women</a:t>
            </a:r>
            <a:r>
              <a:rPr lang="en-US" sz="1500" dirty="0" smtClean="0"/>
              <a:t> were not joining the WAAAF</a:t>
            </a:r>
          </a:p>
          <a:p>
            <a:pPr marL="0" indent="0">
              <a:buNone/>
            </a:pPr>
            <a:r>
              <a:rPr lang="en-US" sz="1500" dirty="0" smtClean="0"/>
              <a:t>(</a:t>
            </a:r>
            <a:r>
              <a:rPr lang="en-US" sz="1500" dirty="0" err="1" smtClean="0"/>
              <a:t>Professor_A._P._Elkin</a:t>
            </a:r>
            <a:r>
              <a:rPr lang="en-US" sz="1500" dirty="0" smtClean="0"/>
              <a:t>, University of Sydney Archives Document, AWM PR 84/291)</a:t>
            </a:r>
            <a:endParaRPr lang="en-US" sz="1500" dirty="0"/>
          </a:p>
        </p:txBody>
      </p:sp>
    </p:spTree>
    <p:extLst>
      <p:ext uri="{BB962C8B-B14F-4D97-AF65-F5344CB8AC3E}">
        <p14:creationId xmlns:p14="http://schemas.microsoft.com/office/powerpoint/2010/main" val="42817299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sz="3100" i="1" dirty="0"/>
              <a:t>Source 8 Extract from the memoir of Judy Stone, a WAAAF servicewoman</a:t>
            </a:r>
            <a:r>
              <a:rPr lang="en-US" dirty="0"/>
              <a:t/>
            </a:r>
            <a:br>
              <a:rPr lang="en-US" dirty="0"/>
            </a:br>
            <a:endParaRPr lang="en-AU" dirty="0"/>
          </a:p>
        </p:txBody>
      </p:sp>
      <p:sp>
        <p:nvSpPr>
          <p:cNvPr id="3" name="Content Placeholder 2"/>
          <p:cNvSpPr>
            <a:spLocks noGrp="1"/>
          </p:cNvSpPr>
          <p:nvPr>
            <p:ph idx="1"/>
          </p:nvPr>
        </p:nvSpPr>
        <p:spPr/>
        <p:txBody>
          <a:bodyPr>
            <a:normAutofit fontScale="47500" lnSpcReduction="20000"/>
          </a:bodyPr>
          <a:lstStyle/>
          <a:p>
            <a:endParaRPr lang="en-US" dirty="0" smtClean="0"/>
          </a:p>
          <a:p>
            <a:endParaRPr lang="en-US" dirty="0" smtClean="0"/>
          </a:p>
          <a:p>
            <a:pPr marL="0" indent="0">
              <a:buNone/>
            </a:pPr>
            <a:r>
              <a:rPr lang="en-US" dirty="0" smtClean="0"/>
              <a:t>“I came from a home where my mother did practically everything for me. I went into </a:t>
            </a:r>
            <a:r>
              <a:rPr lang="en-US" dirty="0" err="1" smtClean="0"/>
              <a:t>Bankstown</a:t>
            </a:r>
            <a:r>
              <a:rPr lang="en-US" dirty="0" smtClean="0"/>
              <a:t> camp and was among the first of the WAAAF in New South Wales. Now just imagine coming from a home where you never cleaned anything. Your main job was to mend your stockings, and to and out that you had to clean everything you used, including the toilets and the showers … everything. Believe me, that was a culture shock! And to think you had to share a bedroom—it was only a hut—with all those women and you’d never even undressed in front of others before. It was so entirely different. It didn’t take us long, though—it was a case of survival of the fittest and you had to be _ t so we survived. </a:t>
            </a:r>
          </a:p>
          <a:p>
            <a:endParaRPr lang="en-US" dirty="0"/>
          </a:p>
          <a:p>
            <a:pPr marL="0" indent="0">
              <a:buNone/>
            </a:pPr>
            <a:r>
              <a:rPr lang="en-US" dirty="0" smtClean="0"/>
              <a:t>Very early in the piece there were some servicemen who rather resented us being there but I think in the main most of the men accepted us. They couldn’t have handled it without us or a lot of the men wouldn’t have been sent overseas. So we were very necessary. </a:t>
            </a:r>
          </a:p>
          <a:p>
            <a:pPr marL="0" indent="0">
              <a:buNone/>
            </a:pPr>
            <a:endParaRPr lang="en-US" dirty="0"/>
          </a:p>
          <a:p>
            <a:pPr marL="0" indent="0">
              <a:buNone/>
            </a:pPr>
            <a:r>
              <a:rPr lang="en-US" dirty="0" smtClean="0"/>
              <a:t>It had a tremendous influence on my life and I think anybody who was involved, anybody who felt they were doing a worthwhile job, would feel as I do—that it was a terrible time, it was a horrific time, but you wouldn’t have missed it for anything because it gave us a different outlook on life, it made us more understanding of a lot of things and it made brothers and sisters of a lot of people who would never have known each other otherwise.”</a:t>
            </a:r>
          </a:p>
          <a:p>
            <a:endParaRPr lang="en-US" dirty="0" smtClean="0"/>
          </a:p>
          <a:p>
            <a:endParaRPr lang="en-AU" dirty="0"/>
          </a:p>
        </p:txBody>
      </p:sp>
    </p:spTree>
    <p:extLst>
      <p:ext uri="{BB962C8B-B14F-4D97-AF65-F5344CB8AC3E}">
        <p14:creationId xmlns:p14="http://schemas.microsoft.com/office/powerpoint/2010/main" val="37858257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QUESTIONS:</a:t>
            </a:r>
            <a:endParaRPr lang="en-AU" dirty="0"/>
          </a:p>
        </p:txBody>
      </p:sp>
      <p:sp>
        <p:nvSpPr>
          <p:cNvPr id="3" name="Content Placeholder 2"/>
          <p:cNvSpPr>
            <a:spLocks noGrp="1"/>
          </p:cNvSpPr>
          <p:nvPr>
            <p:ph idx="1"/>
          </p:nvPr>
        </p:nvSpPr>
        <p:spPr/>
        <p:txBody>
          <a:bodyPr/>
          <a:lstStyle/>
          <a:p>
            <a:endParaRPr lang="en-AU"/>
          </a:p>
        </p:txBody>
      </p:sp>
    </p:spTree>
    <p:extLst>
      <p:ext uri="{BB962C8B-B14F-4D97-AF65-F5344CB8AC3E}">
        <p14:creationId xmlns:p14="http://schemas.microsoft.com/office/powerpoint/2010/main" val="36594265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marL="0" indent="0" algn="ctr">
              <a:buNone/>
            </a:pPr>
            <a:r>
              <a:rPr lang="en-US" u="sng" dirty="0" err="1" smtClean="0"/>
              <a:t>Analyse</a:t>
            </a:r>
            <a:r>
              <a:rPr lang="en-US" u="sng" dirty="0" smtClean="0"/>
              <a:t> Sources 1–3</a:t>
            </a:r>
            <a:r>
              <a:rPr lang="en-US" dirty="0" smtClean="0"/>
              <a:t>, and then complete the following table:</a:t>
            </a:r>
          </a:p>
          <a:p>
            <a:pPr marL="0" indent="0">
              <a:buNone/>
            </a:pPr>
            <a:r>
              <a:rPr lang="en-US" dirty="0" smtClean="0"/>
              <a:t>				</a:t>
            </a:r>
          </a:p>
        </p:txBody>
      </p:sp>
      <p:graphicFrame>
        <p:nvGraphicFramePr>
          <p:cNvPr id="4" name="Table 3"/>
          <p:cNvGraphicFramePr>
            <a:graphicFrameLocks noGrp="1"/>
          </p:cNvGraphicFramePr>
          <p:nvPr>
            <p:extLst>
              <p:ext uri="{D42A27DB-BD31-4B8C-83A1-F6EECF244321}">
                <p14:modId xmlns:p14="http://schemas.microsoft.com/office/powerpoint/2010/main" val="2049740980"/>
              </p:ext>
            </p:extLst>
          </p:nvPr>
        </p:nvGraphicFramePr>
        <p:xfrm>
          <a:off x="1259632" y="1700808"/>
          <a:ext cx="6408712" cy="5689600"/>
        </p:xfrm>
        <a:graphic>
          <a:graphicData uri="http://schemas.openxmlformats.org/drawingml/2006/table">
            <a:tbl>
              <a:tblPr firstRow="1" bandRow="1">
                <a:tableStyleId>{5C22544A-7EE6-4342-B048-85BDC9FD1C3A}</a:tableStyleId>
              </a:tblPr>
              <a:tblGrid>
                <a:gridCol w="2808312"/>
                <a:gridCol w="1224136"/>
                <a:gridCol w="1152128"/>
                <a:gridCol w="1224136"/>
              </a:tblGrid>
              <a:tr h="370840">
                <a:tc>
                  <a:txBody>
                    <a:bodyPr/>
                    <a:lstStyle/>
                    <a:p>
                      <a:endParaRPr lang="en-AU" dirty="0"/>
                    </a:p>
                  </a:txBody>
                  <a:tcPr/>
                </a:tc>
                <a:tc>
                  <a:txBody>
                    <a:bodyPr/>
                    <a:lstStyle/>
                    <a:p>
                      <a:r>
                        <a:rPr lang="en-AU" dirty="0" smtClean="0"/>
                        <a:t>SOURCE 1</a:t>
                      </a:r>
                      <a:endParaRPr lang="en-AU" dirty="0"/>
                    </a:p>
                  </a:txBody>
                  <a:tcPr/>
                </a:tc>
                <a:tc>
                  <a:txBody>
                    <a:bodyPr/>
                    <a:lstStyle/>
                    <a:p>
                      <a:r>
                        <a:rPr lang="en-AU" dirty="0" smtClean="0"/>
                        <a:t>SOURCE 2</a:t>
                      </a:r>
                      <a:endParaRPr lang="en-AU" dirty="0"/>
                    </a:p>
                  </a:txBody>
                  <a:tcPr/>
                </a:tc>
                <a:tc>
                  <a:txBody>
                    <a:bodyPr/>
                    <a:lstStyle/>
                    <a:p>
                      <a:r>
                        <a:rPr lang="en-AU" dirty="0" smtClean="0"/>
                        <a:t>SOURCE</a:t>
                      </a:r>
                      <a:r>
                        <a:rPr lang="en-AU" baseline="0" dirty="0" smtClean="0"/>
                        <a:t> 3</a:t>
                      </a:r>
                      <a:endParaRPr lang="en-AU" dirty="0"/>
                    </a:p>
                  </a:txBody>
                  <a:tcPr/>
                </a:tc>
              </a:tr>
              <a:tr h="370840">
                <a:tc>
                  <a:txBody>
                    <a:bodyPr/>
                    <a:lstStyle/>
                    <a:p>
                      <a:r>
                        <a:rPr lang="en-AU" dirty="0" smtClean="0"/>
                        <a:t>What is being promised?</a:t>
                      </a:r>
                      <a:endParaRPr lang="en-AU" dirty="0"/>
                    </a:p>
                  </a:txBody>
                  <a:tcPr/>
                </a:tc>
                <a:tc>
                  <a:txBody>
                    <a:bodyPr/>
                    <a:lstStyle/>
                    <a:p>
                      <a:r>
                        <a:rPr lang="en-US" dirty="0" smtClean="0"/>
                        <a:t>Victory</a:t>
                      </a:r>
                      <a:endParaRPr lang="en-AU" dirty="0"/>
                    </a:p>
                  </a:txBody>
                  <a:tcPr/>
                </a:tc>
                <a:tc>
                  <a:txBody>
                    <a:bodyPr/>
                    <a:lstStyle/>
                    <a:p>
                      <a:endParaRPr lang="en-AU" dirty="0"/>
                    </a:p>
                  </a:txBody>
                  <a:tcPr/>
                </a:tc>
                <a:tc>
                  <a:txBody>
                    <a:bodyPr/>
                    <a:lstStyle/>
                    <a:p>
                      <a:endParaRPr lang="en-AU"/>
                    </a:p>
                  </a:txBody>
                  <a:tcPr/>
                </a:tc>
              </a:tr>
              <a:tr h="370840">
                <a:tc>
                  <a:txBody>
                    <a:bodyPr/>
                    <a:lstStyle/>
                    <a:p>
                      <a:r>
                        <a:rPr lang="en-AU" dirty="0" smtClean="0"/>
                        <a:t>What</a:t>
                      </a:r>
                      <a:r>
                        <a:rPr lang="en-AU" baseline="0" dirty="0" smtClean="0"/>
                        <a:t> sorts of jobs are being advertised?</a:t>
                      </a:r>
                      <a:endParaRPr lang="en-AU" dirty="0"/>
                    </a:p>
                  </a:txBody>
                  <a:tcPr/>
                </a:tc>
                <a:tc>
                  <a:txBody>
                    <a:bodyPr/>
                    <a:lstStyle/>
                    <a:p>
                      <a:r>
                        <a:rPr lang="en-US" dirty="0" smtClean="0"/>
                        <a:t>Air-force, army, nurse, farmer,</a:t>
                      </a:r>
                      <a:r>
                        <a:rPr lang="en-US" baseline="0" dirty="0" smtClean="0"/>
                        <a:t> cook</a:t>
                      </a:r>
                      <a:endParaRPr lang="en-AU" dirty="0"/>
                    </a:p>
                  </a:txBody>
                  <a:tcPr/>
                </a:tc>
                <a:tc>
                  <a:txBody>
                    <a:bodyPr/>
                    <a:lstStyle/>
                    <a:p>
                      <a:endParaRPr lang="en-AU"/>
                    </a:p>
                  </a:txBody>
                  <a:tcPr/>
                </a:tc>
                <a:tc>
                  <a:txBody>
                    <a:bodyPr/>
                    <a:lstStyle/>
                    <a:p>
                      <a:endParaRPr lang="en-AU"/>
                    </a:p>
                  </a:txBody>
                  <a:tcPr/>
                </a:tc>
              </a:tr>
              <a:tr h="370840">
                <a:tc>
                  <a:txBody>
                    <a:bodyPr/>
                    <a:lstStyle/>
                    <a:p>
                      <a:r>
                        <a:rPr lang="en-AU" dirty="0" smtClean="0"/>
                        <a:t>Who is the target</a:t>
                      </a:r>
                      <a:r>
                        <a:rPr lang="en-AU" baseline="0" dirty="0" smtClean="0"/>
                        <a:t> audience for these advertisements?</a:t>
                      </a:r>
                      <a:endParaRPr lang="en-AU" dirty="0"/>
                    </a:p>
                  </a:txBody>
                  <a:tcPr/>
                </a:tc>
                <a:tc>
                  <a:txBody>
                    <a:bodyPr/>
                    <a:lstStyle/>
                    <a:p>
                      <a:r>
                        <a:rPr lang="en-US" dirty="0" smtClean="0"/>
                        <a:t>Young women</a:t>
                      </a:r>
                      <a:endParaRPr lang="en-AU" dirty="0"/>
                    </a:p>
                  </a:txBody>
                  <a:tcPr/>
                </a:tc>
                <a:tc>
                  <a:txBody>
                    <a:bodyPr/>
                    <a:lstStyle/>
                    <a:p>
                      <a:endParaRPr lang="en-AU"/>
                    </a:p>
                  </a:txBody>
                  <a:tcPr/>
                </a:tc>
                <a:tc>
                  <a:txBody>
                    <a:bodyPr/>
                    <a:lstStyle/>
                    <a:p>
                      <a:endParaRPr lang="en-AU"/>
                    </a:p>
                  </a:txBody>
                  <a:tcPr/>
                </a:tc>
              </a:tr>
              <a:tr h="370840">
                <a:tc>
                  <a:txBody>
                    <a:bodyPr/>
                    <a:lstStyle/>
                    <a:p>
                      <a:r>
                        <a:rPr lang="en-AU" dirty="0" smtClean="0"/>
                        <a:t>What words,</a:t>
                      </a:r>
                      <a:r>
                        <a:rPr lang="en-AU" baseline="0" dirty="0" smtClean="0"/>
                        <a:t> images or ideas are used to ‘sell’ the promise of the advertisements?</a:t>
                      </a:r>
                      <a:endParaRPr lang="en-AU" dirty="0"/>
                    </a:p>
                  </a:txBody>
                  <a:tcPr/>
                </a:tc>
                <a:tc>
                  <a:txBody>
                    <a:bodyPr/>
                    <a:lstStyle/>
                    <a:p>
                      <a:endParaRPr lang="en-AU"/>
                    </a:p>
                  </a:txBody>
                  <a:tcPr/>
                </a:tc>
                <a:tc>
                  <a:txBody>
                    <a:bodyPr/>
                    <a:lstStyle/>
                    <a:p>
                      <a:endParaRPr lang="en-AU"/>
                    </a:p>
                  </a:txBody>
                  <a:tcPr/>
                </a:tc>
                <a:tc>
                  <a:txBody>
                    <a:bodyPr/>
                    <a:lstStyle/>
                    <a:p>
                      <a:endParaRPr lang="en-AU"/>
                    </a:p>
                  </a:txBody>
                  <a:tcPr/>
                </a:tc>
              </a:tr>
              <a:tr h="370840">
                <a:tc>
                  <a:txBody>
                    <a:bodyPr/>
                    <a:lstStyle/>
                    <a:p>
                      <a:r>
                        <a:rPr lang="en-AU" dirty="0" smtClean="0"/>
                        <a:t>How successful</a:t>
                      </a:r>
                      <a:r>
                        <a:rPr lang="en-AU" baseline="0" dirty="0" smtClean="0"/>
                        <a:t> </a:t>
                      </a:r>
                      <a:r>
                        <a:rPr lang="en-AU" dirty="0" smtClean="0"/>
                        <a:t>do you think the advertisement</a:t>
                      </a:r>
                      <a:r>
                        <a:rPr lang="en-AU" baseline="0" dirty="0" smtClean="0"/>
                        <a:t> would have been? Why? </a:t>
                      </a:r>
                      <a:endParaRPr lang="en-AU" dirty="0"/>
                    </a:p>
                  </a:txBody>
                  <a:tcPr/>
                </a:tc>
                <a:tc>
                  <a:txBody>
                    <a:bodyPr/>
                    <a:lstStyle/>
                    <a:p>
                      <a:endParaRPr lang="en-AU"/>
                    </a:p>
                  </a:txBody>
                  <a:tcPr/>
                </a:tc>
                <a:tc>
                  <a:txBody>
                    <a:bodyPr/>
                    <a:lstStyle/>
                    <a:p>
                      <a:endParaRPr lang="en-AU"/>
                    </a:p>
                  </a:txBody>
                  <a:tcPr/>
                </a:tc>
                <a:tc>
                  <a:txBody>
                    <a:bodyPr/>
                    <a:lstStyle/>
                    <a:p>
                      <a:endParaRPr lang="en-AU"/>
                    </a:p>
                  </a:txBody>
                  <a:tcPr/>
                </a:tc>
              </a:tr>
              <a:tr h="370840">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a:p>
                  </a:txBody>
                  <a:tcPr/>
                </a:tc>
              </a:tr>
              <a:tr h="370840">
                <a:tc>
                  <a:txBody>
                    <a:bodyPr/>
                    <a:lstStyle/>
                    <a:p>
                      <a:endParaRPr lang="en-AU"/>
                    </a:p>
                  </a:txBody>
                  <a:tcPr/>
                </a:tc>
                <a:tc>
                  <a:txBody>
                    <a:bodyPr/>
                    <a:lstStyle/>
                    <a:p>
                      <a:endParaRPr lang="en-AU"/>
                    </a:p>
                  </a:txBody>
                  <a:tcPr/>
                </a:tc>
                <a:tc>
                  <a:txBody>
                    <a:bodyPr/>
                    <a:lstStyle/>
                    <a:p>
                      <a:endParaRPr lang="en-AU"/>
                    </a:p>
                  </a:txBody>
                  <a:tcPr/>
                </a:tc>
                <a:tc>
                  <a:txBody>
                    <a:bodyPr/>
                    <a:lstStyle/>
                    <a:p>
                      <a:endParaRPr lang="en-AU" dirty="0"/>
                    </a:p>
                  </a:txBody>
                  <a:tcPr/>
                </a:tc>
              </a:tr>
            </a:tbl>
          </a:graphicData>
        </a:graphic>
      </p:graphicFrame>
    </p:spTree>
    <p:extLst>
      <p:ext uri="{BB962C8B-B14F-4D97-AF65-F5344CB8AC3E}">
        <p14:creationId xmlns:p14="http://schemas.microsoft.com/office/powerpoint/2010/main" val="25185717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u="sng" dirty="0" smtClean="0"/>
              <a:t>Analyse Source 4 and 5</a:t>
            </a:r>
            <a:r>
              <a:rPr lang="en-AU" dirty="0" smtClean="0"/>
              <a:t>, then answer the following questions:</a:t>
            </a:r>
            <a:endParaRPr lang="en-AU" dirty="0"/>
          </a:p>
        </p:txBody>
      </p:sp>
      <p:sp>
        <p:nvSpPr>
          <p:cNvPr id="3" name="Content Placeholder 2"/>
          <p:cNvSpPr>
            <a:spLocks noGrp="1"/>
          </p:cNvSpPr>
          <p:nvPr>
            <p:ph idx="1"/>
          </p:nvPr>
        </p:nvSpPr>
        <p:spPr>
          <a:xfrm>
            <a:off x="179512" y="1600200"/>
            <a:ext cx="8712968" cy="4997152"/>
          </a:xfrm>
        </p:spPr>
        <p:txBody>
          <a:bodyPr>
            <a:normAutofit lnSpcReduction="10000"/>
          </a:bodyPr>
          <a:lstStyle/>
          <a:p>
            <a:r>
              <a:rPr lang="en-AU" dirty="0" smtClean="0"/>
              <a:t>A. What is shown in these photographs</a:t>
            </a:r>
            <a:r>
              <a:rPr lang="en-AU" dirty="0" smtClean="0"/>
              <a:t>?</a:t>
            </a:r>
          </a:p>
          <a:p>
            <a:r>
              <a:rPr lang="en-AU" dirty="0" smtClean="0"/>
              <a:t>B</a:t>
            </a:r>
            <a:r>
              <a:rPr lang="en-AU" dirty="0" smtClean="0"/>
              <a:t>. Compare the jobs being done in these photographs to the range of jobs discussed in Sources 1-3. What are the similarities and differences</a:t>
            </a:r>
            <a:r>
              <a:rPr lang="en-AU" dirty="0" smtClean="0"/>
              <a:t>?</a:t>
            </a:r>
            <a:endParaRPr lang="en-AU" dirty="0" smtClean="0"/>
          </a:p>
          <a:p>
            <a:r>
              <a:rPr lang="en-AU" dirty="0" smtClean="0"/>
              <a:t>Who </a:t>
            </a:r>
            <a:r>
              <a:rPr lang="en-AU" dirty="0" smtClean="0"/>
              <a:t>might have taken these photographs, and for what purpose?</a:t>
            </a:r>
          </a:p>
          <a:p>
            <a:r>
              <a:rPr lang="en-AU" dirty="0" smtClean="0"/>
              <a:t>Are </a:t>
            </a:r>
            <a:r>
              <a:rPr lang="en-AU" dirty="0" smtClean="0"/>
              <a:t>these evidence for examining women’s role in the WAAAF than Sources 1-3? Explain your answer.</a:t>
            </a:r>
            <a:endParaRPr lang="en-AU" dirty="0"/>
          </a:p>
        </p:txBody>
      </p:sp>
    </p:spTree>
    <p:extLst>
      <p:ext uri="{BB962C8B-B14F-4D97-AF65-F5344CB8AC3E}">
        <p14:creationId xmlns:p14="http://schemas.microsoft.com/office/powerpoint/2010/main" val="40872996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u="sng" dirty="0" smtClean="0"/>
              <a:t>Analyse Sources 6 and 7</a:t>
            </a:r>
            <a:r>
              <a:rPr lang="en-AU" dirty="0" smtClean="0"/>
              <a:t>, then complete the following table.</a:t>
            </a:r>
            <a:endParaRPr lang="en-AU"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69060408"/>
              </p:ext>
            </p:extLst>
          </p:nvPr>
        </p:nvGraphicFramePr>
        <p:xfrm>
          <a:off x="457200" y="1600200"/>
          <a:ext cx="8229600" cy="4374872"/>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AU" dirty="0"/>
                    </a:p>
                  </a:txBody>
                  <a:tcPr/>
                </a:tc>
                <a:tc>
                  <a:txBody>
                    <a:bodyPr/>
                    <a:lstStyle/>
                    <a:p>
                      <a:r>
                        <a:rPr lang="en-AU" dirty="0" smtClean="0"/>
                        <a:t>SOURCE</a:t>
                      </a:r>
                      <a:r>
                        <a:rPr lang="en-AU" baseline="0" dirty="0" smtClean="0"/>
                        <a:t> 6</a:t>
                      </a:r>
                      <a:endParaRPr lang="en-AU" dirty="0"/>
                    </a:p>
                  </a:txBody>
                  <a:tcPr/>
                </a:tc>
                <a:tc>
                  <a:txBody>
                    <a:bodyPr/>
                    <a:lstStyle/>
                    <a:p>
                      <a:r>
                        <a:rPr lang="en-AU" dirty="0" smtClean="0"/>
                        <a:t>SOURCE 7</a:t>
                      </a:r>
                      <a:endParaRPr lang="en-AU" dirty="0"/>
                    </a:p>
                  </a:txBody>
                  <a:tcPr/>
                </a:tc>
              </a:tr>
              <a:tr h="2034024">
                <a:tc>
                  <a:txBody>
                    <a:bodyPr/>
                    <a:lstStyle/>
                    <a:p>
                      <a:r>
                        <a:rPr lang="en-AU" dirty="0" smtClean="0"/>
                        <a:t>List of reasons for or against</a:t>
                      </a:r>
                      <a:r>
                        <a:rPr lang="en-AU" baseline="0" dirty="0" smtClean="0"/>
                        <a:t> joining the WAAAF</a:t>
                      </a:r>
                      <a:endParaRPr lang="en-AU" dirty="0"/>
                    </a:p>
                  </a:txBody>
                  <a:tcPr/>
                </a:tc>
                <a:tc>
                  <a:txBody>
                    <a:bodyPr/>
                    <a:lstStyle/>
                    <a:p>
                      <a:endParaRPr lang="en-AU" dirty="0"/>
                    </a:p>
                  </a:txBody>
                  <a:tcPr/>
                </a:tc>
                <a:tc>
                  <a:txBody>
                    <a:bodyPr/>
                    <a:lstStyle/>
                    <a:p>
                      <a:endParaRPr lang="en-AU"/>
                    </a:p>
                  </a:txBody>
                  <a:tcPr/>
                </a:tc>
              </a:tr>
              <a:tr h="1970008">
                <a:tc>
                  <a:txBody>
                    <a:bodyPr/>
                    <a:lstStyle/>
                    <a:p>
                      <a:r>
                        <a:rPr lang="en-AU" dirty="0" smtClean="0"/>
                        <a:t>How the source supports</a:t>
                      </a:r>
                      <a:r>
                        <a:rPr lang="en-AU" baseline="0" dirty="0" smtClean="0"/>
                        <a:t> or challenges the image of the WAAAF presented in Sources 1-3</a:t>
                      </a:r>
                      <a:endParaRPr lang="en-AU" dirty="0"/>
                    </a:p>
                  </a:txBody>
                  <a:tcPr/>
                </a:tc>
                <a:tc>
                  <a:txBody>
                    <a:bodyPr/>
                    <a:lstStyle/>
                    <a:p>
                      <a:endParaRPr lang="en-AU" dirty="0"/>
                    </a:p>
                  </a:txBody>
                  <a:tcPr/>
                </a:tc>
                <a:tc>
                  <a:txBody>
                    <a:bodyPr/>
                    <a:lstStyle/>
                    <a:p>
                      <a:endParaRPr lang="en-AU"/>
                    </a:p>
                  </a:txBody>
                  <a:tcPr/>
                </a:tc>
              </a:tr>
            </a:tbl>
          </a:graphicData>
        </a:graphic>
      </p:graphicFrame>
    </p:spTree>
    <p:extLst>
      <p:ext uri="{BB962C8B-B14F-4D97-AF65-F5344CB8AC3E}">
        <p14:creationId xmlns:p14="http://schemas.microsoft.com/office/powerpoint/2010/main" val="8277467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dirty="0"/>
          </a:p>
        </p:txBody>
      </p:sp>
      <p:sp>
        <p:nvSpPr>
          <p:cNvPr id="3" name="Content Placeholder 2"/>
          <p:cNvSpPr>
            <a:spLocks noGrp="1"/>
          </p:cNvSpPr>
          <p:nvPr>
            <p:ph idx="1"/>
          </p:nvPr>
        </p:nvSpPr>
        <p:spPr>
          <a:xfrm>
            <a:off x="457200" y="1600200"/>
            <a:ext cx="8229600" cy="4997152"/>
          </a:xfrm>
        </p:spPr>
        <p:txBody>
          <a:bodyPr/>
          <a:lstStyle/>
          <a:p>
            <a:pPr marL="0" indent="0">
              <a:buNone/>
            </a:pPr>
            <a:r>
              <a:rPr lang="en-AU" sz="4800" u="sng" dirty="0" smtClean="0"/>
              <a:t>Read Source 8. </a:t>
            </a:r>
          </a:p>
          <a:p>
            <a:endParaRPr lang="en-AU" dirty="0"/>
          </a:p>
          <a:p>
            <a:r>
              <a:rPr lang="en-AU" dirty="0" smtClean="0"/>
              <a:t>According to the author, what were the benefits of the WAAAF to herself and to her country?</a:t>
            </a:r>
            <a:endParaRPr lang="en-AU" dirty="0"/>
          </a:p>
        </p:txBody>
      </p:sp>
    </p:spTree>
    <p:extLst>
      <p:ext uri="{BB962C8B-B14F-4D97-AF65-F5344CB8AC3E}">
        <p14:creationId xmlns:p14="http://schemas.microsoft.com/office/powerpoint/2010/main" val="20602300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TotalTime>
  <Words>987</Words>
  <Application>Microsoft Office PowerPoint</Application>
  <PresentationFormat>On-screen Show (4:3)</PresentationFormat>
  <Paragraphs>88</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WOMEN DURING WW2</vt:lpstr>
      <vt:lpstr>Maurice Bramley, ‘Join us in a victory job’, 1943. Colour photolithograph</vt:lpstr>
      <vt:lpstr>PowerPoint Presentation</vt:lpstr>
      <vt:lpstr>Walter Lacy Jardine ‘Keep them flying’, 1942. Offset lithograph on paper</vt:lpstr>
      <vt:lpstr>Members of the Women’s Auxilliary Air Force (RAAF) aircraft. March 1943</vt:lpstr>
      <vt:lpstr>‘Male mess Orderlies are now a thing of the past on most Australian Air Force Stations where the introduction of WAAAF staffs has released more and more men for active work in the operational areas.’</vt:lpstr>
      <vt:lpstr>‘Some reasons why I joined the WAAAF’</vt:lpstr>
      <vt:lpstr>PowerPoint Presentation</vt:lpstr>
      <vt:lpstr>PowerPoint Presentation</vt:lpstr>
      <vt:lpstr> Source 8 Extract from the memoir of Judy Stone, a WAAAF servicewoman </vt:lpstr>
      <vt:lpstr>QUESTIONS:</vt:lpstr>
      <vt:lpstr>PowerPoint Presentation</vt:lpstr>
      <vt:lpstr>Analyse Source 4 and 5, then answer the following questions:</vt:lpstr>
      <vt:lpstr>Analyse Sources 6 and 7, then complete the following table.</vt:lpstr>
      <vt:lpstr>PowerPoint Presentation</vt:lpstr>
    </vt:vector>
  </TitlesOfParts>
  <Company>DEECD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 DURING WW2</dc:title>
  <dc:creator>McKean, Jessica</dc:creator>
  <cp:lastModifiedBy>Poojitha SIVAKUMAR</cp:lastModifiedBy>
  <cp:revision>12</cp:revision>
  <dcterms:created xsi:type="dcterms:W3CDTF">2014-02-18T03:32:51Z</dcterms:created>
  <dcterms:modified xsi:type="dcterms:W3CDTF">2014-02-19T00:50:27Z</dcterms:modified>
</cp:coreProperties>
</file>