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1"/>
  </p:notesMasterIdLst>
  <p:sldIdLst>
    <p:sldId id="256" r:id="rId2"/>
    <p:sldId id="257" r:id="rId3"/>
    <p:sldId id="258" r:id="rId4"/>
    <p:sldId id="259" r:id="rId5"/>
    <p:sldId id="261" r:id="rId6"/>
    <p:sldId id="262" r:id="rId7"/>
    <p:sldId id="264" r:id="rId8"/>
    <p:sldId id="265" r:id="rId9"/>
    <p:sldId id="263" r:id="rId10"/>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7" d="100"/>
          <a:sy n="57" d="100"/>
        </p:scale>
        <p:origin x="-2148" y="-1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C95EC9-121C-4DF1-9346-B45F8DA1274D}" type="datetimeFigureOut">
              <a:rPr lang="en-AU" smtClean="0"/>
              <a:t>23/05/2014</a:t>
            </a:fld>
            <a:endParaRPr lang="en-AU"/>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3FA4BA-90CA-4CC9-8D6C-45B21AA29A49}" type="slidenum">
              <a:rPr lang="en-AU" smtClean="0"/>
              <a:t>‹#›</a:t>
            </a:fld>
            <a:endParaRPr lang="en-AU"/>
          </a:p>
        </p:txBody>
      </p:sp>
    </p:spTree>
    <p:extLst>
      <p:ext uri="{BB962C8B-B14F-4D97-AF65-F5344CB8AC3E}">
        <p14:creationId xmlns:p14="http://schemas.microsoft.com/office/powerpoint/2010/main" val="2671928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4B3FA4BA-90CA-4CC9-8D6C-45B21AA29A49}" type="slidenum">
              <a:rPr lang="en-AU" smtClean="0"/>
              <a:t>7</a:t>
            </a:fld>
            <a:endParaRPr lang="en-AU"/>
          </a:p>
        </p:txBody>
      </p:sp>
    </p:spTree>
    <p:extLst>
      <p:ext uri="{BB962C8B-B14F-4D97-AF65-F5344CB8AC3E}">
        <p14:creationId xmlns:p14="http://schemas.microsoft.com/office/powerpoint/2010/main" val="542828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17" name="Footer Placeholder 16"/>
          <p:cNvSpPr>
            <a:spLocks noGrp="1"/>
          </p:cNvSpPr>
          <p:nvPr>
            <p:ph type="ftr" sz="quarter" idx="11"/>
          </p:nvPr>
        </p:nvSpPr>
        <p:spPr/>
        <p:txBody>
          <a:bodyPr/>
          <a:lstStyle>
            <a:extLst/>
          </a:lstStyle>
          <a:p>
            <a:endParaRPr lang="en-AU"/>
          </a:p>
        </p:txBody>
      </p:sp>
      <p:sp>
        <p:nvSpPr>
          <p:cNvPr id="29" name="Slide Number Placeholder 28"/>
          <p:cNvSpPr>
            <a:spLocks noGrp="1"/>
          </p:cNvSpPr>
          <p:nvPr>
            <p:ph type="sldNum" sz="quarter" idx="12"/>
          </p:nvPr>
        </p:nvSpPr>
        <p:spPr/>
        <p:txBody>
          <a:bodyPr/>
          <a:lstStyle>
            <a:extLst/>
          </a:lstStyle>
          <a:p>
            <a:fld id="{EFE75837-D348-41E1-BD7C-AA45D9453044}" type="slidenum">
              <a:rPr lang="en-AU" smtClean="0"/>
              <a:t>‹#›</a:t>
            </a:fld>
            <a:endParaRPr lang="en-AU"/>
          </a:p>
        </p:txBody>
      </p:sp>
      <p:sp>
        <p:nvSpPr>
          <p:cNvPr id="32" name="Rectangle 31"/>
          <p:cNvSpPr/>
          <p:nvPr/>
        </p:nvSpPr>
        <p:spPr>
          <a:xfrm>
            <a:off x="0" y="-2"/>
            <a:ext cx="274320" cy="913927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232169" y="907303"/>
            <a:ext cx="34290"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01805" y="907303"/>
            <a:ext cx="20574"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187515" y="907303"/>
            <a:ext cx="6858"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166326" y="907303"/>
            <a:ext cx="6858"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685800" y="5791200"/>
            <a:ext cx="5829300" cy="2633472"/>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685800" y="3779520"/>
            <a:ext cx="5829300" cy="201168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191468" y="6729859"/>
            <a:ext cx="54864" cy="225552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191468" y="6395759"/>
            <a:ext cx="54864" cy="3048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191468" y="6183580"/>
            <a:ext cx="54864" cy="18288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191468" y="6056745"/>
            <a:ext cx="54864" cy="97536"/>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3621714" y="1431851"/>
            <a:ext cx="3241602" cy="77216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280475" y="0"/>
            <a:ext cx="4135902" cy="882044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2146446" y="2324843"/>
            <a:ext cx="5486400" cy="89154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4457700" y="0"/>
            <a:ext cx="2057400" cy="56896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4457700" y="5689600"/>
            <a:ext cx="2400300" cy="1524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4457700" y="0"/>
            <a:ext cx="1028700" cy="56896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4461273" y="5662085"/>
            <a:ext cx="1568053" cy="3481916"/>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4457700" y="5689600"/>
            <a:ext cx="1200150" cy="34544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4457700" y="1828800"/>
            <a:ext cx="2400300" cy="38608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4457700" y="2336800"/>
            <a:ext cx="2400300" cy="33528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742950" y="5689600"/>
            <a:ext cx="3714750" cy="34544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400050" y="5689600"/>
            <a:ext cx="4000500" cy="34544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275118" y="3251200"/>
            <a:ext cx="4229100" cy="24384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275118" y="2844800"/>
            <a:ext cx="4229100" cy="28448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3429000" y="5689600"/>
            <a:ext cx="1028700" cy="34544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530177" y="1802229"/>
            <a:ext cx="4288536" cy="1303315"/>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EFE75837-D348-41E1-BD7C-AA45D9453044}" type="slidenum">
              <a:rPr lang="en-AU" smtClean="0"/>
              <a:t>‹#›</a:t>
            </a:fld>
            <a:endParaRPr lang="en-AU"/>
          </a:p>
        </p:txBody>
      </p:sp>
      <p:sp>
        <p:nvSpPr>
          <p:cNvPr id="7" name="Rectangle 6"/>
          <p:cNvSpPr/>
          <p:nvPr/>
        </p:nvSpPr>
        <p:spPr>
          <a:xfrm>
            <a:off x="272370" y="536353"/>
            <a:ext cx="6377940" cy="1181687"/>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30176" y="682752"/>
            <a:ext cx="6117336" cy="103632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278654" y="907303"/>
            <a:ext cx="20574"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308332" y="907303"/>
            <a:ext cx="20574"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336338" y="907303"/>
            <a:ext cx="6858"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357527" y="907303"/>
            <a:ext cx="6858"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75359" y="907303"/>
            <a:ext cx="27432" cy="48768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42900" y="682752"/>
            <a:ext cx="6172200" cy="12192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348258" y="2360669"/>
            <a:ext cx="3028950" cy="6034617"/>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3491508" y="2360669"/>
            <a:ext cx="3028950" cy="6034617"/>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6" name="Footer Placeholder 5"/>
          <p:cNvSpPr>
            <a:spLocks noGrp="1"/>
          </p:cNvSpPr>
          <p:nvPr>
            <p:ph type="ftr" sz="quarter" idx="11"/>
          </p:nvPr>
        </p:nvSpPr>
        <p:spPr/>
        <p:txBody>
          <a:bodyPr/>
          <a:lstStyle>
            <a:extLst/>
          </a:lstStyle>
          <a:p>
            <a:endParaRPr lang="en-AU"/>
          </a:p>
        </p:txBody>
      </p:sp>
      <p:sp>
        <p:nvSpPr>
          <p:cNvPr id="7" name="Slide Number Placeholder 6"/>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536354"/>
            <a:ext cx="6650310" cy="1181687"/>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378618" y="682752"/>
            <a:ext cx="5829300" cy="12192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42900" y="2413000"/>
            <a:ext cx="3030141" cy="853016"/>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3483769" y="2413000"/>
            <a:ext cx="3031331" cy="853016"/>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42900" y="3278716"/>
            <a:ext cx="3030141" cy="5279136"/>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3483769" y="3278716"/>
            <a:ext cx="3031331" cy="5279136"/>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8" name="Footer Placeholder 7"/>
          <p:cNvSpPr>
            <a:spLocks noGrp="1"/>
          </p:cNvSpPr>
          <p:nvPr>
            <p:ph type="ftr" sz="quarter" idx="11"/>
          </p:nvPr>
        </p:nvSpPr>
        <p:spPr/>
        <p:txBody>
          <a:bodyPr/>
          <a:lstStyle>
            <a:extLst/>
          </a:lstStyle>
          <a:p>
            <a:endParaRPr lang="en-AU"/>
          </a:p>
        </p:txBody>
      </p:sp>
      <p:sp>
        <p:nvSpPr>
          <p:cNvPr id="9" name="Slide Number Placeholder 8"/>
          <p:cNvSpPr>
            <a:spLocks noGrp="1"/>
          </p:cNvSpPr>
          <p:nvPr>
            <p:ph type="sldNum" sz="quarter" idx="12"/>
          </p:nvPr>
        </p:nvSpPr>
        <p:spPr/>
        <p:txBody>
          <a:bodyPr/>
          <a:lstStyle>
            <a:extLst/>
          </a:lstStyle>
          <a:p>
            <a:fld id="{EFE75837-D348-41E1-BD7C-AA45D9453044}" type="slidenum">
              <a:rPr lang="en-AU" smtClean="0"/>
              <a:t>‹#›</a:t>
            </a:fld>
            <a:endParaRPr lang="en-AU"/>
          </a:p>
        </p:txBody>
      </p:sp>
      <p:sp>
        <p:nvSpPr>
          <p:cNvPr id="16" name="Rectangle 15"/>
          <p:cNvSpPr/>
          <p:nvPr/>
        </p:nvSpPr>
        <p:spPr>
          <a:xfrm>
            <a:off x="65843" y="907303"/>
            <a:ext cx="34290"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35479" y="907303"/>
            <a:ext cx="20574"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1189" y="907303"/>
            <a:ext cx="6858"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907303"/>
            <a:ext cx="6858"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12328" y="907303"/>
            <a:ext cx="20574"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42006" y="907303"/>
            <a:ext cx="20574"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170012" y="907303"/>
            <a:ext cx="6858"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191201" y="907303"/>
            <a:ext cx="6858"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09033" y="907303"/>
            <a:ext cx="27432" cy="48768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82752"/>
            <a:ext cx="5829300" cy="12192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4" name="Footer Placeholder 3"/>
          <p:cNvSpPr>
            <a:spLocks noGrp="1"/>
          </p:cNvSpPr>
          <p:nvPr>
            <p:ph type="ftr" sz="quarter" idx="11"/>
          </p:nvPr>
        </p:nvSpPr>
        <p:spPr/>
        <p:txBody>
          <a:bodyPr/>
          <a:lstStyle>
            <a:extLst/>
          </a:lstStyle>
          <a:p>
            <a:endParaRPr lang="en-AU"/>
          </a:p>
        </p:txBody>
      </p:sp>
      <p:sp>
        <p:nvSpPr>
          <p:cNvPr id="5" name="Slide Number Placeholder 4"/>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3" name="Footer Placeholder 2"/>
          <p:cNvSpPr>
            <a:spLocks noGrp="1"/>
          </p:cNvSpPr>
          <p:nvPr>
            <p:ph type="ftr" sz="quarter" idx="11"/>
          </p:nvPr>
        </p:nvSpPr>
        <p:spPr/>
        <p:txBody>
          <a:bodyPr/>
          <a:lstStyle>
            <a:extLst/>
          </a:lstStyle>
          <a:p>
            <a:endParaRPr lang="en-AU"/>
          </a:p>
        </p:txBody>
      </p:sp>
      <p:sp>
        <p:nvSpPr>
          <p:cNvPr id="4" name="Slide Number Placeholder 3"/>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364067"/>
            <a:ext cx="6172200" cy="154940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14350" y="1913467"/>
            <a:ext cx="1885950" cy="6096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571750" y="1913467"/>
            <a:ext cx="4114800" cy="6096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6" name="Footer Placeholder 5"/>
          <p:cNvSpPr>
            <a:spLocks noGrp="1"/>
          </p:cNvSpPr>
          <p:nvPr>
            <p:ph type="ftr" sz="quarter" idx="11"/>
          </p:nvPr>
        </p:nvSpPr>
        <p:spPr/>
        <p:txBody>
          <a:bodyPr/>
          <a:lstStyle>
            <a:extLst/>
          </a:lstStyle>
          <a:p>
            <a:endParaRPr lang="en-AU"/>
          </a:p>
        </p:txBody>
      </p:sp>
      <p:sp>
        <p:nvSpPr>
          <p:cNvPr id="7" name="Slide Number Placeholder 6"/>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76024" y="1"/>
            <a:ext cx="6583680" cy="2504049"/>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272396" y="2513371"/>
            <a:ext cx="6586967"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6347214" y="1663069"/>
            <a:ext cx="177017" cy="96350"/>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685800" y="588336"/>
            <a:ext cx="5143500" cy="935665"/>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76024" y="2525042"/>
            <a:ext cx="6583680" cy="6613525"/>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685800" y="1533525"/>
            <a:ext cx="5143500" cy="9144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6461514" y="1866269"/>
            <a:ext cx="177017" cy="96350"/>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6201344" y="2003820"/>
            <a:ext cx="177017" cy="96350"/>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4857750" y="74000"/>
            <a:ext cx="1600200" cy="486833"/>
          </a:xfrm>
        </p:spPr>
        <p:txBody>
          <a:bodyPr/>
          <a:lstStyle>
            <a:extLst/>
          </a:lstStyle>
          <a:p>
            <a:fld id="{680C4F33-A56C-43FC-A04D-33FBAC4EB3DE}" type="datetimeFigureOut">
              <a:rPr lang="en-AU" smtClean="0"/>
              <a:t>23/05/2014</a:t>
            </a:fld>
            <a:endParaRPr lang="en-AU"/>
          </a:p>
        </p:txBody>
      </p:sp>
      <p:sp>
        <p:nvSpPr>
          <p:cNvPr id="6" name="Footer Placeholder 5"/>
          <p:cNvSpPr>
            <a:spLocks noGrp="1"/>
          </p:cNvSpPr>
          <p:nvPr>
            <p:ph type="ftr" sz="quarter" idx="11"/>
          </p:nvPr>
        </p:nvSpPr>
        <p:spPr>
          <a:xfrm>
            <a:off x="685800" y="74000"/>
            <a:ext cx="4171950" cy="486833"/>
          </a:xfrm>
        </p:spPr>
        <p:txBody>
          <a:bodyPr/>
          <a:lstStyle>
            <a:extLst/>
          </a:lstStyle>
          <a:p>
            <a:endParaRPr lang="en-AU"/>
          </a:p>
        </p:txBody>
      </p:sp>
      <p:sp>
        <p:nvSpPr>
          <p:cNvPr id="7" name="Slide Number Placeholder 6"/>
          <p:cNvSpPr>
            <a:spLocks noGrp="1"/>
          </p:cNvSpPr>
          <p:nvPr>
            <p:ph type="sldNum" sz="quarter" idx="12"/>
          </p:nvPr>
        </p:nvSpPr>
        <p:spPr>
          <a:xfrm>
            <a:off x="6457950" y="74000"/>
            <a:ext cx="342900" cy="486833"/>
          </a:xfrm>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6"/>
            <a:ext cx="1485900" cy="7802033"/>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66186"/>
            <a:ext cx="4400550" cy="7802033"/>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C4F33-A56C-43FC-A04D-33FBAC4EB3DE}" type="datetimeFigureOut">
              <a:rPr lang="en-AU" smtClean="0"/>
              <a:t>23/05/2014</a:t>
            </a:fld>
            <a:endParaRPr lang="en-AU"/>
          </a:p>
        </p:txBody>
      </p:sp>
      <p:sp>
        <p:nvSpPr>
          <p:cNvPr id="5" name="Footer Placeholder 4"/>
          <p:cNvSpPr>
            <a:spLocks noGrp="1"/>
          </p:cNvSpPr>
          <p:nvPr>
            <p:ph type="ftr" sz="quarter" idx="11"/>
          </p:nvPr>
        </p:nvSpPr>
        <p:spPr/>
        <p:txBody>
          <a:bodyPr/>
          <a:lstStyle>
            <a:extLst/>
          </a:lstStyle>
          <a:p>
            <a:endParaRPr lang="en-AU"/>
          </a:p>
        </p:txBody>
      </p:sp>
      <p:sp>
        <p:nvSpPr>
          <p:cNvPr id="6" name="Slide Number Placeholder 5"/>
          <p:cNvSpPr>
            <a:spLocks noGrp="1"/>
          </p:cNvSpPr>
          <p:nvPr>
            <p:ph type="sldNum" sz="quarter" idx="12"/>
          </p:nvPr>
        </p:nvSpPr>
        <p:spPr/>
        <p:txBody>
          <a:bodyPr/>
          <a:lstStyle>
            <a:extLst/>
          </a:lstStyle>
          <a:p>
            <a:fld id="{EFE75837-D348-41E1-BD7C-AA45D9453044}"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2"/>
            <a:ext cx="274320" cy="913927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191468" y="6729859"/>
            <a:ext cx="54864" cy="225552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191468" y="6395759"/>
            <a:ext cx="54864" cy="3048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191468" y="6183580"/>
            <a:ext cx="54864" cy="18288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191468" y="6056745"/>
            <a:ext cx="54864" cy="97536"/>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232169" y="907303"/>
            <a:ext cx="34290" cy="48768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01805" y="907303"/>
            <a:ext cx="20574" cy="48768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187515" y="907303"/>
            <a:ext cx="6858" cy="48768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166326" y="907303"/>
            <a:ext cx="6858" cy="48768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685800" y="682752"/>
            <a:ext cx="5829300" cy="12192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685800" y="2378080"/>
            <a:ext cx="5829300" cy="6096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857750" y="8555568"/>
            <a:ext cx="1600200" cy="486833"/>
          </a:xfrm>
          <a:prstGeom prst="rect">
            <a:avLst/>
          </a:prstGeom>
        </p:spPr>
        <p:txBody>
          <a:bodyPr vert="horz" anchor="b"/>
          <a:lstStyle>
            <a:lvl1pPr algn="l" eaLnBrk="1" latinLnBrk="0" hangingPunct="1">
              <a:defRPr kumimoji="0" sz="1100">
                <a:solidFill>
                  <a:schemeClr val="tx2"/>
                </a:solidFill>
              </a:defRPr>
            </a:lvl1pPr>
            <a:extLst/>
          </a:lstStyle>
          <a:p>
            <a:fld id="{680C4F33-A56C-43FC-A04D-33FBAC4EB3DE}" type="datetimeFigureOut">
              <a:rPr lang="en-AU" smtClean="0"/>
              <a:t>23/05/2014</a:t>
            </a:fld>
            <a:endParaRPr lang="en-AU"/>
          </a:p>
        </p:txBody>
      </p:sp>
      <p:sp>
        <p:nvSpPr>
          <p:cNvPr id="3" name="Footer Placeholder 2"/>
          <p:cNvSpPr>
            <a:spLocks noGrp="1"/>
          </p:cNvSpPr>
          <p:nvPr>
            <p:ph type="ftr" sz="quarter" idx="3"/>
          </p:nvPr>
        </p:nvSpPr>
        <p:spPr>
          <a:xfrm>
            <a:off x="685800" y="8555568"/>
            <a:ext cx="4171950" cy="486833"/>
          </a:xfrm>
          <a:prstGeom prst="rect">
            <a:avLst/>
          </a:prstGeom>
        </p:spPr>
        <p:txBody>
          <a:bodyPr vert="horz" anchor="b"/>
          <a:lstStyle>
            <a:lvl1pPr algn="r" eaLnBrk="1" latinLnBrk="0" hangingPunct="1">
              <a:defRPr kumimoji="0" sz="1100">
                <a:solidFill>
                  <a:schemeClr val="tx2"/>
                </a:solidFill>
              </a:defRPr>
            </a:lvl1pPr>
            <a:extLst/>
          </a:lstStyle>
          <a:p>
            <a:endParaRPr lang="en-AU"/>
          </a:p>
        </p:txBody>
      </p:sp>
      <p:sp>
        <p:nvSpPr>
          <p:cNvPr id="23" name="Slide Number Placeholder 22"/>
          <p:cNvSpPr>
            <a:spLocks noGrp="1"/>
          </p:cNvSpPr>
          <p:nvPr>
            <p:ph type="sldNum" sz="quarter" idx="4"/>
          </p:nvPr>
        </p:nvSpPr>
        <p:spPr>
          <a:xfrm>
            <a:off x="6457950" y="8555568"/>
            <a:ext cx="342900" cy="486833"/>
          </a:xfrm>
          <a:prstGeom prst="rect">
            <a:avLst/>
          </a:prstGeom>
        </p:spPr>
        <p:txBody>
          <a:bodyPr vert="horz" anchor="b"/>
          <a:lstStyle>
            <a:lvl1pPr algn="l" eaLnBrk="1" latinLnBrk="0" hangingPunct="1">
              <a:defRPr kumimoji="0" sz="1200">
                <a:solidFill>
                  <a:schemeClr val="tx2"/>
                </a:solidFill>
              </a:defRPr>
            </a:lvl1pPr>
            <a:extLst/>
          </a:lstStyle>
          <a:p>
            <a:fld id="{EFE75837-D348-41E1-BD7C-AA45D9453044}" type="slidenum">
              <a:rPr lang="en-AU" smtClean="0"/>
              <a:t>‹#›</a:t>
            </a:fld>
            <a:endParaRPr lang="en-AU"/>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Serial killers </a:t>
            </a:r>
            <a:br>
              <a:rPr lang="en-US" dirty="0" smtClean="0"/>
            </a:br>
            <a:r>
              <a:rPr lang="en-US" dirty="0" smtClean="0"/>
              <a:t>Encyclopedia                                                                                                                                                                                                                                                                                                                                                                                                                                                                                                                                                                                                                                                                                                                                                                                                                                                                                                                                                                                                                                                                                                                                                                                                                                                                                                                                                                                                                                                                                                                                                                                                                                                                                                                                                                                                                                                                                                                                                                                                                                                                                                                                                                                                                                                                                                                                                                                </a:t>
            </a:r>
            <a:endParaRPr lang="en-AU" dirty="0"/>
          </a:p>
        </p:txBody>
      </p:sp>
      <p:sp>
        <p:nvSpPr>
          <p:cNvPr id="3" name="Subtitle 2"/>
          <p:cNvSpPr>
            <a:spLocks noGrp="1"/>
          </p:cNvSpPr>
          <p:nvPr>
            <p:ph type="subTitle" idx="1"/>
          </p:nvPr>
        </p:nvSpPr>
        <p:spPr>
          <a:xfrm>
            <a:off x="836713" y="7164288"/>
            <a:ext cx="1519064" cy="715144"/>
          </a:xfrm>
        </p:spPr>
        <p:txBody>
          <a:bodyPr/>
          <a:lstStyle/>
          <a:p>
            <a:r>
              <a:rPr lang="en-US" dirty="0" smtClean="0"/>
              <a:t>By- Pooja</a:t>
            </a:r>
            <a:endParaRPr lang="en-A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2656" y="0"/>
            <a:ext cx="1656184" cy="4029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5556" y="179512"/>
            <a:ext cx="1728192" cy="3849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3748" y="179512"/>
            <a:ext cx="1728192" cy="38549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9847" y="179512"/>
            <a:ext cx="1368153" cy="3849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03401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of contents</a:t>
            </a:r>
            <a:endParaRPr lang="en-AU" dirty="0"/>
          </a:p>
        </p:txBody>
      </p:sp>
      <p:sp>
        <p:nvSpPr>
          <p:cNvPr id="3" name="Content Placeholder 2"/>
          <p:cNvSpPr>
            <a:spLocks noGrp="1"/>
          </p:cNvSpPr>
          <p:nvPr>
            <p:ph idx="1"/>
          </p:nvPr>
        </p:nvSpPr>
        <p:spPr/>
        <p:txBody>
          <a:bodyPr/>
          <a:lstStyle/>
          <a:p>
            <a:r>
              <a:rPr lang="en-US" dirty="0" smtClean="0"/>
              <a:t>Jack the ripper </a:t>
            </a:r>
          </a:p>
          <a:p>
            <a:r>
              <a:rPr lang="en-US" dirty="0" smtClean="0"/>
              <a:t>Death of Jill Meagher </a:t>
            </a:r>
          </a:p>
          <a:p>
            <a:r>
              <a:rPr lang="en-US" dirty="0" smtClean="0"/>
              <a:t>The lady in the lake case</a:t>
            </a:r>
          </a:p>
          <a:p>
            <a:r>
              <a:rPr lang="en-US" dirty="0" smtClean="0"/>
              <a:t>The west gate bridge murder </a:t>
            </a:r>
            <a:r>
              <a:rPr lang="en-US" dirty="0" smtClean="0"/>
              <a:t>case</a:t>
            </a:r>
          </a:p>
          <a:p>
            <a:r>
              <a:rPr lang="en-US" dirty="0" smtClean="0"/>
              <a:t>The Frankston serial killer </a:t>
            </a:r>
          </a:p>
          <a:p>
            <a:r>
              <a:rPr lang="en-US" dirty="0" smtClean="0"/>
              <a:t>Robert Black</a:t>
            </a:r>
          </a:p>
          <a:p>
            <a:r>
              <a:rPr lang="en-US" dirty="0" smtClean="0"/>
              <a:t>Westgate bridge murder </a:t>
            </a:r>
          </a:p>
          <a:p>
            <a:r>
              <a:rPr lang="en-US" dirty="0" smtClean="0"/>
              <a:t>Glossary </a:t>
            </a:r>
            <a:endParaRPr lang="en-AU" dirty="0"/>
          </a:p>
        </p:txBody>
      </p:sp>
    </p:spTree>
    <p:extLst>
      <p:ext uri="{BB962C8B-B14F-4D97-AF65-F5344CB8AC3E}">
        <p14:creationId xmlns:p14="http://schemas.microsoft.com/office/powerpoint/2010/main" val="3463650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688" y="251520"/>
            <a:ext cx="5829300" cy="864096"/>
          </a:xfrm>
        </p:spPr>
        <p:txBody>
          <a:bodyPr/>
          <a:lstStyle/>
          <a:p>
            <a:r>
              <a:rPr lang="en-US" dirty="0" smtClean="0"/>
              <a:t>Jack the ripper!</a:t>
            </a:r>
            <a:endParaRPr lang="en-AU" dirty="0"/>
          </a:p>
        </p:txBody>
      </p:sp>
      <p:sp>
        <p:nvSpPr>
          <p:cNvPr id="3" name="Content Placeholder 2"/>
          <p:cNvSpPr>
            <a:spLocks noGrp="1"/>
          </p:cNvSpPr>
          <p:nvPr>
            <p:ph idx="1"/>
          </p:nvPr>
        </p:nvSpPr>
        <p:spPr>
          <a:xfrm>
            <a:off x="620688" y="1331640"/>
            <a:ext cx="5829300" cy="7560840"/>
          </a:xfrm>
        </p:spPr>
        <p:txBody>
          <a:bodyPr>
            <a:noAutofit/>
          </a:bodyPr>
          <a:lstStyle/>
          <a:p>
            <a:r>
              <a:rPr lang="en-US" sz="1800" b="1" u="sng" dirty="0" smtClean="0"/>
              <a:t>Name:</a:t>
            </a:r>
            <a:r>
              <a:rPr lang="en-AU" sz="1800" dirty="0"/>
              <a:t> </a:t>
            </a:r>
            <a:r>
              <a:rPr lang="en-US" sz="1800" dirty="0" smtClean="0"/>
              <a:t>Jack </a:t>
            </a:r>
            <a:r>
              <a:rPr lang="en-US" sz="1800" dirty="0"/>
              <a:t>the ripper</a:t>
            </a:r>
            <a:endParaRPr lang="en-AU" sz="1800" dirty="0"/>
          </a:p>
          <a:p>
            <a:r>
              <a:rPr lang="en-US" sz="1800" b="1" u="sng" dirty="0" smtClean="0"/>
              <a:t>Crime;</a:t>
            </a:r>
            <a:r>
              <a:rPr lang="en-AU" sz="1800" dirty="0"/>
              <a:t> </a:t>
            </a:r>
            <a:r>
              <a:rPr lang="en-US" sz="1800" dirty="0" smtClean="0"/>
              <a:t>Murder </a:t>
            </a:r>
            <a:endParaRPr lang="en-AU" sz="1800" dirty="0"/>
          </a:p>
          <a:p>
            <a:r>
              <a:rPr lang="en-US" sz="1800" b="1" u="sng" dirty="0"/>
              <a:t>Victims:</a:t>
            </a:r>
            <a:endParaRPr lang="en-AU" sz="1800" dirty="0"/>
          </a:p>
          <a:p>
            <a:r>
              <a:rPr lang="en-US" sz="1800" dirty="0"/>
              <a:t>43 year old alcoholic women.</a:t>
            </a:r>
            <a:endParaRPr lang="en-AU" sz="1800" dirty="0"/>
          </a:p>
          <a:p>
            <a:r>
              <a:rPr lang="en-US" sz="1800" dirty="0"/>
              <a:t>47 year old Annie Chapman.</a:t>
            </a:r>
            <a:endParaRPr lang="en-AU" sz="1800" dirty="0"/>
          </a:p>
          <a:p>
            <a:r>
              <a:rPr lang="en-US" sz="1800" dirty="0"/>
              <a:t>45 year-old Swedish immigrant Lily </a:t>
            </a:r>
            <a:endParaRPr lang="en-AU" sz="1800" dirty="0"/>
          </a:p>
          <a:p>
            <a:r>
              <a:rPr lang="en-US" sz="1800" dirty="0"/>
              <a:t>46 year-old Catherine </a:t>
            </a:r>
            <a:r>
              <a:rPr lang="en-US" sz="1800" dirty="0" smtClean="0"/>
              <a:t>Eddowes</a:t>
            </a:r>
            <a:endParaRPr lang="en-AU" sz="1800" dirty="0"/>
          </a:p>
          <a:p>
            <a:r>
              <a:rPr lang="en-US" sz="1800" dirty="0" smtClean="0"/>
              <a:t>Mary </a:t>
            </a:r>
            <a:r>
              <a:rPr lang="en-US" sz="1800" dirty="0"/>
              <a:t>Kelly </a:t>
            </a:r>
            <a:endParaRPr lang="en-AU" sz="1800" dirty="0"/>
          </a:p>
          <a:p>
            <a:r>
              <a:rPr lang="en-US" sz="1800" b="1" u="sng" dirty="0" smtClean="0"/>
              <a:t>Location:</a:t>
            </a:r>
            <a:r>
              <a:rPr lang="en-AU" sz="1800" dirty="0"/>
              <a:t> </a:t>
            </a:r>
            <a:r>
              <a:rPr lang="en-US" sz="1800" dirty="0" smtClean="0"/>
              <a:t>London</a:t>
            </a:r>
            <a:endParaRPr lang="en-AU" sz="1800" dirty="0"/>
          </a:p>
          <a:p>
            <a:r>
              <a:rPr lang="en-US" sz="1800" b="1" u="sng" dirty="0" smtClean="0"/>
              <a:t>Similarities:</a:t>
            </a:r>
            <a:r>
              <a:rPr lang="en-AU" sz="1800" dirty="0" smtClean="0"/>
              <a:t>All </a:t>
            </a:r>
            <a:r>
              <a:rPr lang="en-AU" sz="1800" dirty="0"/>
              <a:t>died in </a:t>
            </a:r>
            <a:r>
              <a:rPr lang="en-AU" sz="1800" dirty="0" smtClean="0"/>
              <a:t>London, killed </a:t>
            </a:r>
            <a:r>
              <a:rPr lang="en-AU" sz="1800" dirty="0"/>
              <a:t>a similar way </a:t>
            </a:r>
            <a:r>
              <a:rPr lang="en-AU" sz="1800" dirty="0" smtClean="0"/>
              <a:t>, all </a:t>
            </a:r>
            <a:r>
              <a:rPr lang="en-AU" sz="1800" dirty="0"/>
              <a:t>in 40s except </a:t>
            </a:r>
            <a:r>
              <a:rPr lang="en-AU" sz="1800" dirty="0" smtClean="0"/>
              <a:t>one, all women, all </a:t>
            </a:r>
            <a:r>
              <a:rPr lang="en-AU" sz="1800" dirty="0"/>
              <a:t>prostitutes</a:t>
            </a:r>
          </a:p>
          <a:p>
            <a:r>
              <a:rPr lang="en-US" sz="1800" b="1" u="sng" dirty="0" smtClean="0"/>
              <a:t>Differences:</a:t>
            </a:r>
            <a:r>
              <a:rPr lang="en-AU" sz="1800" dirty="0"/>
              <a:t> </a:t>
            </a:r>
            <a:r>
              <a:rPr lang="en-US" sz="1800" dirty="0" smtClean="0"/>
              <a:t>Mary </a:t>
            </a:r>
            <a:r>
              <a:rPr lang="en-US" sz="1800" dirty="0"/>
              <a:t>was way different to the </a:t>
            </a:r>
            <a:r>
              <a:rPr lang="en-US" sz="1800" dirty="0" smtClean="0"/>
              <a:t>others;</a:t>
            </a:r>
            <a:r>
              <a:rPr lang="en-AU" sz="1800" dirty="0"/>
              <a:t> </a:t>
            </a:r>
            <a:r>
              <a:rPr lang="en-US" sz="1800" dirty="0" smtClean="0"/>
              <a:t>She </a:t>
            </a:r>
            <a:r>
              <a:rPr lang="en-US" sz="1800" dirty="0"/>
              <a:t>was much </a:t>
            </a:r>
            <a:r>
              <a:rPr lang="en-US" sz="1800" dirty="0" smtClean="0"/>
              <a:t>younger</a:t>
            </a:r>
            <a:r>
              <a:rPr lang="en-AU" sz="1800" dirty="0" smtClean="0"/>
              <a:t>, </a:t>
            </a:r>
            <a:r>
              <a:rPr lang="en-US" sz="1800" dirty="0" smtClean="0"/>
              <a:t>Chose </a:t>
            </a:r>
            <a:r>
              <a:rPr lang="en-US" sz="1800" dirty="0"/>
              <a:t>to be a </a:t>
            </a:r>
            <a:r>
              <a:rPr lang="en-US" sz="1800" dirty="0" smtClean="0"/>
              <a:t>prostitute, Was </a:t>
            </a:r>
            <a:r>
              <a:rPr lang="en-US" sz="1800" dirty="0"/>
              <a:t>not killed in a public place</a:t>
            </a:r>
            <a:endParaRPr lang="en-AU" sz="1800" dirty="0"/>
          </a:p>
          <a:p>
            <a:r>
              <a:rPr lang="en-US" sz="1800" b="1" u="sng" dirty="0"/>
              <a:t>Criminal </a:t>
            </a:r>
            <a:r>
              <a:rPr lang="en-US" sz="1800" b="1" u="sng" dirty="0" smtClean="0"/>
              <a:t>theories;</a:t>
            </a:r>
            <a:r>
              <a:rPr lang="en-AU" sz="1800" dirty="0"/>
              <a:t> </a:t>
            </a:r>
            <a:r>
              <a:rPr lang="en-US" sz="1800" dirty="0" smtClean="0"/>
              <a:t>Since </a:t>
            </a:r>
            <a:r>
              <a:rPr lang="en-US" sz="1800" dirty="0"/>
              <a:t>Jack the ripper was anonymous, no one knew his childhood or parents or background but criminologists believe Jack the rippers criminal theory was to do with Social learning Theory. </a:t>
            </a:r>
            <a:endParaRPr lang="en-AU" sz="1800" dirty="0"/>
          </a:p>
        </p:txBody>
      </p:sp>
    </p:spTree>
    <p:extLst>
      <p:ext uri="{BB962C8B-B14F-4D97-AF65-F5344CB8AC3E}">
        <p14:creationId xmlns:p14="http://schemas.microsoft.com/office/powerpoint/2010/main" val="33951018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96" y="179512"/>
            <a:ext cx="5829300" cy="1219200"/>
          </a:xfrm>
        </p:spPr>
        <p:txBody>
          <a:bodyPr/>
          <a:lstStyle/>
          <a:p>
            <a:r>
              <a:rPr lang="en-US" dirty="0" smtClean="0"/>
              <a:t>Death of Jill Meagher</a:t>
            </a:r>
            <a:endParaRPr lang="en-AU" dirty="0"/>
          </a:p>
        </p:txBody>
      </p:sp>
      <p:sp>
        <p:nvSpPr>
          <p:cNvPr id="3" name="Content Placeholder 2"/>
          <p:cNvSpPr>
            <a:spLocks noGrp="1"/>
          </p:cNvSpPr>
          <p:nvPr>
            <p:ph idx="1"/>
          </p:nvPr>
        </p:nvSpPr>
        <p:spPr>
          <a:xfrm>
            <a:off x="692696" y="1547664"/>
            <a:ext cx="5829300" cy="7200800"/>
          </a:xfrm>
        </p:spPr>
        <p:txBody>
          <a:bodyPr>
            <a:noAutofit/>
          </a:bodyPr>
          <a:lstStyle/>
          <a:p>
            <a:r>
              <a:rPr lang="en-US" sz="1800" dirty="0">
                <a:latin typeface="Adobe Caslon Pro" pitchFamily="18" charset="0"/>
              </a:rPr>
              <a:t>Perpetrators name; </a:t>
            </a:r>
            <a:r>
              <a:rPr lang="en-AU" sz="1800" dirty="0">
                <a:latin typeface="Adobe Caslon Pro" pitchFamily="18" charset="0"/>
              </a:rPr>
              <a:t>Adrian Bayley</a:t>
            </a:r>
            <a:endParaRPr lang="en-AU" sz="1800" b="1" dirty="0">
              <a:latin typeface="Adobe Caslon Pro" pitchFamily="18" charset="0"/>
            </a:endParaRPr>
          </a:p>
          <a:p>
            <a:r>
              <a:rPr lang="en-US" sz="1800" dirty="0">
                <a:latin typeface="Adobe Caslon Pro" pitchFamily="18" charset="0"/>
              </a:rPr>
              <a:t>Age; 41 years old.            </a:t>
            </a:r>
            <a:endParaRPr lang="en-AU" sz="1800" dirty="0">
              <a:latin typeface="Adobe Caslon Pro" pitchFamily="18" charset="0"/>
            </a:endParaRPr>
          </a:p>
          <a:p>
            <a:r>
              <a:rPr lang="en-US" sz="1800" dirty="0">
                <a:latin typeface="Adobe Caslon Pro" pitchFamily="18" charset="0"/>
              </a:rPr>
              <a:t>Crime: </a:t>
            </a:r>
            <a:r>
              <a:rPr lang="en-US" sz="1800" dirty="0" smtClean="0">
                <a:latin typeface="Adobe Caslon Pro" pitchFamily="18" charset="0"/>
              </a:rPr>
              <a:t>Rape, Murder</a:t>
            </a:r>
            <a:endParaRPr lang="en-AU" sz="1800" dirty="0">
              <a:latin typeface="Adobe Caslon Pro" pitchFamily="18" charset="0"/>
            </a:endParaRPr>
          </a:p>
          <a:p>
            <a:r>
              <a:rPr lang="en-US" sz="1800" dirty="0">
                <a:latin typeface="Adobe Caslon Pro" pitchFamily="18" charset="0"/>
              </a:rPr>
              <a:t>Previous crimes- </a:t>
            </a:r>
            <a:r>
              <a:rPr lang="en-AU" sz="1800" dirty="0" smtClean="0">
                <a:latin typeface="Adobe Caslon Pro" pitchFamily="18" charset="0"/>
              </a:rPr>
              <a:t>At </a:t>
            </a:r>
            <a:r>
              <a:rPr lang="en-AU" sz="1800" dirty="0">
                <a:latin typeface="Adobe Caslon Pro" pitchFamily="18" charset="0"/>
              </a:rPr>
              <a:t>19 he raped two teenagers and attempted to rape </a:t>
            </a:r>
            <a:r>
              <a:rPr lang="en-AU" sz="1800" dirty="0" smtClean="0">
                <a:latin typeface="Adobe Caslon Pro" pitchFamily="18" charset="0"/>
              </a:rPr>
              <a:t>another. He </a:t>
            </a:r>
            <a:r>
              <a:rPr lang="en-AU" sz="1800" dirty="0">
                <a:latin typeface="Adobe Caslon Pro" pitchFamily="18" charset="0"/>
              </a:rPr>
              <a:t>served time behind bars, but faked his way through a sex offender program to get early </a:t>
            </a:r>
            <a:r>
              <a:rPr lang="en-AU" sz="1800" dirty="0" smtClean="0">
                <a:latin typeface="Adobe Caslon Pro" pitchFamily="18" charset="0"/>
              </a:rPr>
              <a:t>release. In </a:t>
            </a:r>
            <a:r>
              <a:rPr lang="en-AU" sz="1800" dirty="0">
                <a:latin typeface="Adobe Caslon Pro" pitchFamily="18" charset="0"/>
              </a:rPr>
              <a:t>2000 he raped five prostitutes over a six-month </a:t>
            </a:r>
            <a:r>
              <a:rPr lang="en-AU" sz="1800" dirty="0" smtClean="0">
                <a:latin typeface="Adobe Caslon Pro" pitchFamily="18" charset="0"/>
              </a:rPr>
              <a:t>period. In </a:t>
            </a:r>
            <a:r>
              <a:rPr lang="en-AU" sz="1800" dirty="0">
                <a:latin typeface="Adobe Caslon Pro" pitchFamily="18" charset="0"/>
              </a:rPr>
              <a:t>2012 while on parole, he assaulted a man in Geelong.</a:t>
            </a:r>
          </a:p>
          <a:p>
            <a:r>
              <a:rPr lang="en-US" sz="1800" dirty="0" smtClean="0">
                <a:latin typeface="Adobe Caslon Pro" pitchFamily="18" charset="0"/>
              </a:rPr>
              <a:t>What </a:t>
            </a:r>
            <a:r>
              <a:rPr lang="en-US" sz="1800" dirty="0">
                <a:latin typeface="Adobe Caslon Pro" pitchFamily="18" charset="0"/>
              </a:rPr>
              <a:t>are the facts of the case? </a:t>
            </a:r>
            <a:endParaRPr lang="en-AU" sz="1800" dirty="0">
              <a:latin typeface="Adobe Caslon Pro" pitchFamily="18" charset="0"/>
            </a:endParaRPr>
          </a:p>
          <a:p>
            <a:pPr lvl="0"/>
            <a:r>
              <a:rPr lang="en-US" sz="1800" dirty="0">
                <a:latin typeface="Adobe Caslon Pro" pitchFamily="18" charset="0"/>
              </a:rPr>
              <a:t>How did the crime take place?</a:t>
            </a:r>
            <a:endParaRPr lang="en-AU" sz="1800" dirty="0">
              <a:latin typeface="Adobe Caslon Pro" pitchFamily="18" charset="0"/>
            </a:endParaRPr>
          </a:p>
          <a:p>
            <a:r>
              <a:rPr lang="en-AU" sz="1800" dirty="0">
                <a:latin typeface="Adobe Caslon Pro" pitchFamily="18" charset="0"/>
              </a:rPr>
              <a:t>Ms Meagher was snatched off Brunswick's Sydney Road after a night out with friends</a:t>
            </a:r>
          </a:p>
          <a:p>
            <a:pPr lvl="0"/>
            <a:r>
              <a:rPr lang="en-US" sz="1800" dirty="0">
                <a:latin typeface="Adobe Caslon Pro" pitchFamily="18" charset="0"/>
              </a:rPr>
              <a:t>What </a:t>
            </a:r>
            <a:r>
              <a:rPr lang="en-US" sz="1800" dirty="0" smtClean="0">
                <a:latin typeface="Adobe Caslon Pro" pitchFamily="18" charset="0"/>
              </a:rPr>
              <a:t>time- 12:19 </a:t>
            </a:r>
            <a:r>
              <a:rPr lang="en-US" sz="1800" dirty="0">
                <a:latin typeface="Adobe Caslon Pro" pitchFamily="18" charset="0"/>
              </a:rPr>
              <a:t>pm</a:t>
            </a:r>
            <a:endParaRPr lang="en-AU" sz="1800" dirty="0">
              <a:latin typeface="Adobe Caslon Pro" pitchFamily="18" charset="0"/>
            </a:endParaRPr>
          </a:p>
          <a:p>
            <a:pPr lvl="0"/>
            <a:r>
              <a:rPr lang="en-US" sz="1800" dirty="0">
                <a:latin typeface="Adobe Caslon Pro" pitchFamily="18" charset="0"/>
              </a:rPr>
              <a:t>Where did it take </a:t>
            </a:r>
            <a:r>
              <a:rPr lang="en-US" sz="1800" dirty="0" smtClean="0">
                <a:latin typeface="Adobe Caslon Pro" pitchFamily="18" charset="0"/>
              </a:rPr>
              <a:t>place- In </a:t>
            </a:r>
            <a:r>
              <a:rPr lang="en-US" sz="1800" dirty="0">
                <a:latin typeface="Adobe Caslon Pro" pitchFamily="18" charset="0"/>
              </a:rPr>
              <a:t>Brunswick Sydney road.</a:t>
            </a:r>
            <a:endParaRPr lang="en-AU" sz="1800" dirty="0">
              <a:latin typeface="Adobe Caslon Pro" pitchFamily="18" charset="0"/>
            </a:endParaRPr>
          </a:p>
          <a:p>
            <a:pPr lvl="0"/>
            <a:r>
              <a:rPr lang="en-US" sz="1800" dirty="0">
                <a:latin typeface="Adobe Caslon Pro" pitchFamily="18" charset="0"/>
              </a:rPr>
              <a:t>What effects did this case have on the victim’s family and </a:t>
            </a:r>
            <a:r>
              <a:rPr lang="en-US" sz="1800" dirty="0" smtClean="0">
                <a:latin typeface="Adobe Caslon Pro" pitchFamily="18" charset="0"/>
              </a:rPr>
              <a:t>society:- This </a:t>
            </a:r>
            <a:r>
              <a:rPr lang="en-US" sz="1800" dirty="0">
                <a:latin typeface="Adobe Caslon Pro" pitchFamily="18" charset="0"/>
              </a:rPr>
              <a:t>case got questions in people’s minds about if the law was strict enough and if the society was safe that something like this could be so easy to get out of.  </a:t>
            </a:r>
            <a:endParaRPr lang="en-AU" sz="1800" dirty="0">
              <a:latin typeface="Adobe Caslon Pro" pitchFamily="18" charset="0"/>
            </a:endParaRPr>
          </a:p>
          <a:p>
            <a:endParaRPr lang="en-AU" sz="1800" dirty="0">
              <a:latin typeface="Adobe Caslon Pro" pitchFamily="18" charset="0"/>
            </a:endParaRPr>
          </a:p>
        </p:txBody>
      </p:sp>
    </p:spTree>
    <p:extLst>
      <p:ext uri="{BB962C8B-B14F-4D97-AF65-F5344CB8AC3E}">
        <p14:creationId xmlns:p14="http://schemas.microsoft.com/office/powerpoint/2010/main" val="4224184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656" y="323528"/>
            <a:ext cx="6525344" cy="1008112"/>
          </a:xfrm>
        </p:spPr>
        <p:txBody>
          <a:bodyPr/>
          <a:lstStyle/>
          <a:p>
            <a:r>
              <a:rPr lang="en-US" sz="3600" dirty="0" smtClean="0"/>
              <a:t>The lady in the lake case!</a:t>
            </a:r>
            <a:endParaRPr lang="en-AU" sz="3600" dirty="0"/>
          </a:p>
        </p:txBody>
      </p:sp>
      <p:sp>
        <p:nvSpPr>
          <p:cNvPr id="3" name="Content Placeholder 2"/>
          <p:cNvSpPr>
            <a:spLocks noGrp="1"/>
          </p:cNvSpPr>
          <p:nvPr>
            <p:ph idx="1"/>
          </p:nvPr>
        </p:nvSpPr>
        <p:spPr>
          <a:xfrm>
            <a:off x="685800" y="1331640"/>
            <a:ext cx="5829300" cy="7812360"/>
          </a:xfrm>
        </p:spPr>
        <p:txBody>
          <a:bodyPr>
            <a:normAutofit/>
          </a:bodyPr>
          <a:lstStyle/>
          <a:p>
            <a:r>
              <a:rPr lang="en-US" sz="1600" dirty="0">
                <a:latin typeface="Andalus" pitchFamily="18" charset="-78"/>
                <a:cs typeface="Andalus" pitchFamily="18" charset="-78"/>
              </a:rPr>
              <a:t>Perpetrators name; </a:t>
            </a:r>
            <a:r>
              <a:rPr lang="en-US" sz="1600" dirty="0" smtClean="0">
                <a:latin typeface="Andalus" pitchFamily="18" charset="-78"/>
                <a:cs typeface="Andalus" pitchFamily="18" charset="-78"/>
              </a:rPr>
              <a:t>Gordon Park</a:t>
            </a:r>
            <a:endParaRPr lang="en-AU" sz="1600" dirty="0">
              <a:latin typeface="Andalus" pitchFamily="18" charset="-78"/>
              <a:cs typeface="Andalus" pitchFamily="18" charset="-78"/>
            </a:endParaRPr>
          </a:p>
          <a:p>
            <a:r>
              <a:rPr lang="en-US" sz="1600" dirty="0">
                <a:latin typeface="Andalus" pitchFamily="18" charset="-78"/>
                <a:cs typeface="Andalus" pitchFamily="18" charset="-78"/>
              </a:rPr>
              <a:t>Age;  </a:t>
            </a:r>
            <a:r>
              <a:rPr lang="en-US" sz="1600" dirty="0" smtClean="0">
                <a:latin typeface="Andalus" pitchFamily="18" charset="-78"/>
                <a:cs typeface="Andalus" pitchFamily="18" charset="-78"/>
              </a:rPr>
              <a:t>66 years old </a:t>
            </a:r>
            <a:endParaRPr lang="en-AU" sz="1600" dirty="0">
              <a:latin typeface="Andalus" pitchFamily="18" charset="-78"/>
              <a:cs typeface="Andalus" pitchFamily="18" charset="-78"/>
            </a:endParaRPr>
          </a:p>
          <a:p>
            <a:r>
              <a:rPr lang="en-US" sz="1600" dirty="0">
                <a:latin typeface="Andalus" pitchFamily="18" charset="-78"/>
                <a:cs typeface="Andalus" pitchFamily="18" charset="-78"/>
              </a:rPr>
              <a:t>Crime: </a:t>
            </a:r>
            <a:r>
              <a:rPr lang="en-US" sz="1600" dirty="0" smtClean="0">
                <a:latin typeface="Andalus" pitchFamily="18" charset="-78"/>
                <a:cs typeface="Andalus" pitchFamily="18" charset="-78"/>
              </a:rPr>
              <a:t>murder of his first wife Carol Ann Park</a:t>
            </a:r>
            <a:endParaRPr lang="en-AU" sz="1600" dirty="0">
              <a:latin typeface="Andalus" pitchFamily="18" charset="-78"/>
              <a:cs typeface="Andalus" pitchFamily="18" charset="-78"/>
            </a:endParaRPr>
          </a:p>
          <a:p>
            <a:r>
              <a:rPr lang="en-US" sz="1600" dirty="0">
                <a:latin typeface="Andalus" pitchFamily="18" charset="-78"/>
                <a:cs typeface="Andalus" pitchFamily="18" charset="-78"/>
              </a:rPr>
              <a:t>Punishment: </a:t>
            </a:r>
            <a:r>
              <a:rPr lang="en-US" sz="1600" dirty="0" smtClean="0">
                <a:latin typeface="Andalus" pitchFamily="18" charset="-78"/>
                <a:cs typeface="Andalus" pitchFamily="18" charset="-78"/>
              </a:rPr>
              <a:t>jailed for life </a:t>
            </a:r>
            <a:endParaRPr lang="en-AU" sz="1600" dirty="0">
              <a:latin typeface="Andalus" pitchFamily="18" charset="-78"/>
              <a:cs typeface="Andalus" pitchFamily="18" charset="-78"/>
            </a:endParaRPr>
          </a:p>
          <a:p>
            <a:r>
              <a:rPr lang="en-US" sz="1600" dirty="0">
                <a:latin typeface="Andalus" pitchFamily="18" charset="-78"/>
                <a:cs typeface="Andalus" pitchFamily="18" charset="-78"/>
              </a:rPr>
              <a:t>Name and number of </a:t>
            </a:r>
            <a:r>
              <a:rPr lang="en-US" sz="1600" dirty="0" smtClean="0">
                <a:latin typeface="Andalus" pitchFamily="18" charset="-78"/>
                <a:cs typeface="Andalus" pitchFamily="18" charset="-78"/>
              </a:rPr>
              <a:t>victims;</a:t>
            </a:r>
            <a:r>
              <a:rPr lang="en-AU" sz="1600" dirty="0">
                <a:latin typeface="Andalus" pitchFamily="18" charset="-78"/>
                <a:cs typeface="Andalus" pitchFamily="18" charset="-78"/>
              </a:rPr>
              <a:t> </a:t>
            </a:r>
            <a:r>
              <a:rPr lang="en-US" sz="1600" dirty="0" smtClean="0">
                <a:latin typeface="Andalus" pitchFamily="18" charset="-78"/>
                <a:cs typeface="Andalus" pitchFamily="18" charset="-78"/>
              </a:rPr>
              <a:t>Carol Ann Park</a:t>
            </a:r>
            <a:endParaRPr lang="en-AU" sz="1600" dirty="0">
              <a:latin typeface="Andalus" pitchFamily="18" charset="-78"/>
              <a:cs typeface="Andalus" pitchFamily="18" charset="-78"/>
            </a:endParaRPr>
          </a:p>
          <a:p>
            <a:r>
              <a:rPr lang="en-US" sz="1600" dirty="0">
                <a:latin typeface="Andalus" pitchFamily="18" charset="-78"/>
                <a:cs typeface="Andalus" pitchFamily="18" charset="-78"/>
              </a:rPr>
              <a:t>Type of perpetrator </a:t>
            </a:r>
            <a:r>
              <a:rPr lang="en-US" sz="1600" dirty="0" smtClean="0">
                <a:latin typeface="Andalus" pitchFamily="18" charset="-78"/>
                <a:cs typeface="Andalus" pitchFamily="18" charset="-78"/>
              </a:rPr>
              <a:t>serial killer, as he killed a lot of people including his first wife. </a:t>
            </a:r>
            <a:endParaRPr lang="en-AU" sz="1600" dirty="0">
              <a:latin typeface="Andalus" pitchFamily="18" charset="-78"/>
              <a:cs typeface="Andalus" pitchFamily="18" charset="-78"/>
            </a:endParaRPr>
          </a:p>
          <a:p>
            <a:r>
              <a:rPr lang="en-US" sz="1600" dirty="0" smtClean="0">
                <a:latin typeface="Andalus" pitchFamily="18" charset="-78"/>
                <a:cs typeface="Andalus" pitchFamily="18" charset="-78"/>
              </a:rPr>
              <a:t>What </a:t>
            </a:r>
            <a:r>
              <a:rPr lang="en-US" sz="1600" dirty="0">
                <a:latin typeface="Andalus" pitchFamily="18" charset="-78"/>
                <a:cs typeface="Andalus" pitchFamily="18" charset="-78"/>
              </a:rPr>
              <a:t>are the facts of the </a:t>
            </a:r>
            <a:r>
              <a:rPr lang="en-US" sz="1600" dirty="0" smtClean="0">
                <a:latin typeface="Andalus" pitchFamily="18" charset="-78"/>
                <a:cs typeface="Andalus" pitchFamily="18" charset="-78"/>
              </a:rPr>
              <a:t>case?- </a:t>
            </a:r>
            <a:r>
              <a:rPr lang="en-AU" sz="1600" dirty="0" smtClean="0">
                <a:latin typeface="Andalus" pitchFamily="18" charset="-78"/>
                <a:cs typeface="Andalus" pitchFamily="18" charset="-78"/>
              </a:rPr>
              <a:t>The</a:t>
            </a:r>
            <a:r>
              <a:rPr lang="en-AU" sz="1600" dirty="0">
                <a:latin typeface="Andalus" pitchFamily="18" charset="-78"/>
                <a:cs typeface="Andalus" pitchFamily="18" charset="-78"/>
              </a:rPr>
              <a:t> Lady in the Lake trial was a 2005 murder case in which Gordon Park (25 January 1944 – 25 January 2010) a retired teacher from </a:t>
            </a:r>
            <a:r>
              <a:rPr lang="en-AU" sz="1600" dirty="0" smtClean="0">
                <a:latin typeface="Andalus" pitchFamily="18" charset="-78"/>
                <a:cs typeface="Andalus" pitchFamily="18" charset="-78"/>
              </a:rPr>
              <a:t>Lecce, </a:t>
            </a:r>
            <a:r>
              <a:rPr lang="en-AU" sz="1600" dirty="0">
                <a:latin typeface="Andalus" pitchFamily="18" charset="-78"/>
                <a:cs typeface="Andalus" pitchFamily="18" charset="-78"/>
              </a:rPr>
              <a:t>near Barrow-in-</a:t>
            </a:r>
            <a:r>
              <a:rPr lang="en-AU" sz="1600" dirty="0" err="1">
                <a:latin typeface="Andalus" pitchFamily="18" charset="-78"/>
                <a:cs typeface="Andalus" pitchFamily="18" charset="-78"/>
              </a:rPr>
              <a:t>Furness,Cumbria</a:t>
            </a:r>
            <a:r>
              <a:rPr lang="en-AU" sz="1600" dirty="0">
                <a:latin typeface="Andalus" pitchFamily="18" charset="-78"/>
                <a:cs typeface="Andalus" pitchFamily="18" charset="-78"/>
              </a:rPr>
              <a:t>, was jailed for life for the murder of his first wife, Carol Ann Park, in 1976.</a:t>
            </a:r>
          </a:p>
          <a:p>
            <a:pPr lvl="0"/>
            <a:r>
              <a:rPr lang="en-US" sz="1600" dirty="0">
                <a:latin typeface="Andalus" pitchFamily="18" charset="-78"/>
                <a:cs typeface="Andalus" pitchFamily="18" charset="-78"/>
              </a:rPr>
              <a:t>How did the crime take place</a:t>
            </a:r>
            <a:r>
              <a:rPr lang="en-US" sz="1600" dirty="0" smtClean="0">
                <a:latin typeface="Andalus" pitchFamily="18" charset="-78"/>
                <a:cs typeface="Andalus" pitchFamily="18" charset="-78"/>
              </a:rPr>
              <a:t>?- he smashed Carol by her face to a flat faced object of some sort, then he bound her with a rope, and put difficult knots, weighed down with rocks and thrown overboard from a boat on Coniston water. The body landed on an underwater ledge where it was later found by the amateur drivers. </a:t>
            </a:r>
            <a:endParaRPr lang="en-AU" sz="1600" dirty="0">
              <a:latin typeface="Andalus" pitchFamily="18" charset="-78"/>
              <a:cs typeface="Andalus" pitchFamily="18" charset="-78"/>
            </a:endParaRPr>
          </a:p>
          <a:p>
            <a:pPr lvl="0"/>
            <a:r>
              <a:rPr lang="en-US" sz="1600" dirty="0">
                <a:latin typeface="Andalus" pitchFamily="18" charset="-78"/>
                <a:cs typeface="Andalus" pitchFamily="18" charset="-78"/>
              </a:rPr>
              <a:t>What time</a:t>
            </a:r>
            <a:r>
              <a:rPr lang="en-US" sz="1600" dirty="0" smtClean="0">
                <a:latin typeface="Andalus" pitchFamily="18" charset="-78"/>
                <a:cs typeface="Andalus" pitchFamily="18" charset="-78"/>
              </a:rPr>
              <a:t>?- went missing 1976, body found- 1997</a:t>
            </a:r>
            <a:endParaRPr lang="en-AU" sz="1600" dirty="0">
              <a:latin typeface="Andalus" pitchFamily="18" charset="-78"/>
              <a:cs typeface="Andalus" pitchFamily="18" charset="-78"/>
            </a:endParaRPr>
          </a:p>
          <a:p>
            <a:pPr lvl="0"/>
            <a:r>
              <a:rPr lang="en-US" sz="1600" dirty="0">
                <a:latin typeface="Andalus" pitchFamily="18" charset="-78"/>
                <a:cs typeface="Andalus" pitchFamily="18" charset="-78"/>
              </a:rPr>
              <a:t>Where did it take </a:t>
            </a:r>
            <a:r>
              <a:rPr lang="en-US" sz="1600" dirty="0" smtClean="0">
                <a:latin typeface="Andalus" pitchFamily="18" charset="-78"/>
                <a:cs typeface="Andalus" pitchFamily="18" charset="-78"/>
              </a:rPr>
              <a:t>place- </a:t>
            </a:r>
            <a:r>
              <a:rPr lang="en-AU" sz="1600" dirty="0">
                <a:latin typeface="Andalus" pitchFamily="18" charset="-78"/>
                <a:cs typeface="Andalus" pitchFamily="18" charset="-78"/>
              </a:rPr>
              <a:t>Carol Park went missing on 17 July 1976, and was never seen alive again by her family. In 1997,</a:t>
            </a:r>
            <a:r>
              <a:rPr lang="en-AU" sz="1600" dirty="0" smtClean="0">
                <a:latin typeface="Andalus" pitchFamily="18" charset="-78"/>
                <a:cs typeface="Andalus" pitchFamily="18" charset="-78"/>
              </a:rPr>
              <a:t>Her </a:t>
            </a:r>
            <a:r>
              <a:rPr lang="en-AU" sz="1600" dirty="0">
                <a:latin typeface="Andalus" pitchFamily="18" charset="-78"/>
                <a:cs typeface="Andalus" pitchFamily="18" charset="-78"/>
              </a:rPr>
              <a:t>body was discovered at the bottom of Coniston </a:t>
            </a:r>
            <a:r>
              <a:rPr lang="en-AU" sz="1600" dirty="0" smtClean="0">
                <a:latin typeface="Andalus" pitchFamily="18" charset="-78"/>
                <a:cs typeface="Andalus" pitchFamily="18" charset="-78"/>
              </a:rPr>
              <a:t>Water. </a:t>
            </a:r>
            <a:endParaRPr lang="en-AU" sz="1600" dirty="0">
              <a:latin typeface="Andalus" pitchFamily="18" charset="-78"/>
              <a:cs typeface="Andalus" pitchFamily="18" charset="-78"/>
            </a:endParaRPr>
          </a:p>
          <a:p>
            <a:r>
              <a:rPr lang="en-US" sz="1600" dirty="0" smtClean="0">
                <a:latin typeface="Andalus" pitchFamily="18" charset="-78"/>
                <a:cs typeface="Andalus" pitchFamily="18" charset="-78"/>
              </a:rPr>
              <a:t>Case analysis- Gordon park had murdered his first wife Carol Ann Park, he was then jailed for life, in 1976. this case was then called “The Lady In The Lake trial” because Gordon’s wife was found on land from the Coniston water. </a:t>
            </a:r>
            <a:endParaRPr lang="en-AU" sz="1600" dirty="0">
              <a:latin typeface="Andalus" pitchFamily="18" charset="-78"/>
              <a:cs typeface="Andalus" pitchFamily="18" charset="-78"/>
            </a:endParaRPr>
          </a:p>
          <a:p>
            <a:endParaRPr lang="en-AU" sz="1600" dirty="0">
              <a:latin typeface="Andalus" pitchFamily="18" charset="-78"/>
              <a:cs typeface="Andalus" pitchFamily="18" charset="-78"/>
            </a:endParaRPr>
          </a:p>
        </p:txBody>
      </p:sp>
    </p:spTree>
    <p:extLst>
      <p:ext uri="{BB962C8B-B14F-4D97-AF65-F5344CB8AC3E}">
        <p14:creationId xmlns:p14="http://schemas.microsoft.com/office/powerpoint/2010/main" val="40035681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96" y="1924"/>
            <a:ext cx="5829300" cy="1219200"/>
          </a:xfrm>
        </p:spPr>
        <p:txBody>
          <a:bodyPr/>
          <a:lstStyle/>
          <a:p>
            <a:r>
              <a:rPr lang="en-US" dirty="0" smtClean="0"/>
              <a:t>Robert Black</a:t>
            </a:r>
            <a:endParaRPr lang="en-AU" dirty="0"/>
          </a:p>
        </p:txBody>
      </p:sp>
      <p:sp>
        <p:nvSpPr>
          <p:cNvPr id="3" name="Content Placeholder 2"/>
          <p:cNvSpPr>
            <a:spLocks noGrp="1"/>
          </p:cNvSpPr>
          <p:nvPr>
            <p:ph idx="1"/>
          </p:nvPr>
        </p:nvSpPr>
        <p:spPr>
          <a:xfrm>
            <a:off x="332656" y="755576"/>
            <a:ext cx="6525344" cy="8388424"/>
          </a:xfrm>
        </p:spPr>
        <p:txBody>
          <a:bodyPr>
            <a:noAutofit/>
          </a:bodyPr>
          <a:lstStyle/>
          <a:p>
            <a:r>
              <a:rPr lang="en-US" sz="1650" dirty="0" smtClean="0">
                <a:latin typeface="Andalus" pitchFamily="18" charset="-78"/>
                <a:cs typeface="Andalus" pitchFamily="18" charset="-78"/>
              </a:rPr>
              <a:t>Perpetrators name; Robert Black</a:t>
            </a:r>
            <a:endParaRPr lang="en-AU" sz="1650" dirty="0" smtClean="0">
              <a:latin typeface="Andalus" pitchFamily="18" charset="-78"/>
              <a:cs typeface="Andalus" pitchFamily="18" charset="-78"/>
            </a:endParaRPr>
          </a:p>
          <a:p>
            <a:r>
              <a:rPr lang="en-US" sz="1650" dirty="0" smtClean="0">
                <a:latin typeface="Andalus" pitchFamily="18" charset="-78"/>
                <a:cs typeface="Andalus" pitchFamily="18" charset="-78"/>
              </a:rPr>
              <a:t>Age;  67 (died)</a:t>
            </a:r>
            <a:endParaRPr lang="en-AU" sz="1650" dirty="0" smtClean="0">
              <a:latin typeface="Andalus" pitchFamily="18" charset="-78"/>
              <a:cs typeface="Andalus" pitchFamily="18" charset="-78"/>
            </a:endParaRPr>
          </a:p>
          <a:p>
            <a:r>
              <a:rPr lang="en-US" sz="1650" dirty="0" smtClean="0">
                <a:latin typeface="Andalus" pitchFamily="18" charset="-78"/>
                <a:cs typeface="Andalus" pitchFamily="18" charset="-78"/>
              </a:rPr>
              <a:t>Crime: -rape, sexual assault, kidnapping  and murder</a:t>
            </a:r>
            <a:endParaRPr lang="en-AU" sz="1650" dirty="0" smtClean="0">
              <a:latin typeface="Andalus" pitchFamily="18" charset="-78"/>
              <a:cs typeface="Andalus" pitchFamily="18" charset="-78"/>
            </a:endParaRPr>
          </a:p>
          <a:p>
            <a:r>
              <a:rPr lang="en-US" sz="1650" dirty="0" smtClean="0">
                <a:latin typeface="Andalus" pitchFamily="18" charset="-78"/>
                <a:cs typeface="Andalus" pitchFamily="18" charset="-78"/>
              </a:rPr>
              <a:t>Punishment: Life imprisonment</a:t>
            </a:r>
            <a:endParaRPr lang="en-AU" sz="1650" dirty="0" smtClean="0">
              <a:latin typeface="Andalus" pitchFamily="18" charset="-78"/>
              <a:cs typeface="Andalus" pitchFamily="18" charset="-78"/>
            </a:endParaRPr>
          </a:p>
          <a:p>
            <a:r>
              <a:rPr lang="en-US" sz="1650" dirty="0" smtClean="0">
                <a:latin typeface="Andalus" pitchFamily="18" charset="-78"/>
                <a:cs typeface="Andalus" pitchFamily="18" charset="-78"/>
              </a:rPr>
              <a:t>Name and number of victims; 4+ </a:t>
            </a:r>
            <a:r>
              <a:rPr lang="en-AU" sz="1650" dirty="0" smtClean="0">
                <a:latin typeface="Andalus" pitchFamily="18" charset="-78"/>
                <a:cs typeface="Andalus" pitchFamily="18" charset="-78"/>
              </a:rPr>
              <a:t> Caroline Hogg , Sarah Harper, Teresa Thorn hill </a:t>
            </a:r>
          </a:p>
          <a:p>
            <a:r>
              <a:rPr lang="en-US" sz="1650" dirty="0" smtClean="0">
                <a:latin typeface="Andalus" pitchFamily="18" charset="-78"/>
                <a:cs typeface="Andalus" pitchFamily="18" charset="-78"/>
              </a:rPr>
              <a:t>Type of perpetrator – Rapist, Sexual assault, And murderer.</a:t>
            </a:r>
            <a:endParaRPr lang="en-AU" sz="1650" dirty="0" smtClean="0">
              <a:latin typeface="Andalus" pitchFamily="18" charset="-78"/>
              <a:cs typeface="Andalus" pitchFamily="18" charset="-78"/>
            </a:endParaRPr>
          </a:p>
          <a:p>
            <a:r>
              <a:rPr lang="en-US" sz="1650" dirty="0" smtClean="0">
                <a:latin typeface="Andalus" pitchFamily="18" charset="-78"/>
                <a:cs typeface="Andalus" pitchFamily="18" charset="-78"/>
              </a:rPr>
              <a:t>Choose a theory of crime and describe it ; </a:t>
            </a:r>
            <a:r>
              <a:rPr lang="en-AU" sz="1650" dirty="0" smtClean="0">
                <a:latin typeface="Andalus" pitchFamily="18" charset="-78"/>
                <a:cs typeface="Andalus" pitchFamily="18" charset="-78"/>
              </a:rPr>
              <a:t>Black is a diagnosed psychopath, meaning a person suffering from chronic mental disorder with abnormal or violent social behaviour. Which is similar to the theory known as strain theory.</a:t>
            </a:r>
          </a:p>
          <a:p>
            <a:r>
              <a:rPr lang="en-US" sz="1650" dirty="0" smtClean="0">
                <a:latin typeface="Andalus" pitchFamily="18" charset="-78"/>
                <a:cs typeface="Andalus" pitchFamily="18" charset="-78"/>
              </a:rPr>
              <a:t>How did the crime take place?</a:t>
            </a:r>
            <a:r>
              <a:rPr lang="en-AU" sz="1650" dirty="0" smtClean="0">
                <a:latin typeface="Andalus" pitchFamily="18" charset="-78"/>
                <a:cs typeface="Andalus" pitchFamily="18" charset="-78"/>
              </a:rPr>
              <a:t> </a:t>
            </a:r>
            <a:r>
              <a:rPr lang="en-US" sz="1650" dirty="0" smtClean="0">
                <a:latin typeface="Andalus" pitchFamily="18" charset="-78"/>
                <a:cs typeface="Andalus" pitchFamily="18" charset="-78"/>
              </a:rPr>
              <a:t>Robert black was known to have a similar way of dealing with all his victims, his victims were mostly known to be children (girls). He’d kidnap them first and also mentioned that he sexually assaulted them or rape them then killed them.</a:t>
            </a:r>
            <a:endParaRPr lang="en-AU" sz="1650" dirty="0" smtClean="0">
              <a:latin typeface="Andalus" pitchFamily="18" charset="-78"/>
              <a:cs typeface="Andalus" pitchFamily="18" charset="-78"/>
            </a:endParaRPr>
          </a:p>
          <a:p>
            <a:pPr lvl="0"/>
            <a:r>
              <a:rPr lang="en-US" sz="1650" dirty="0" smtClean="0">
                <a:latin typeface="Andalus" pitchFamily="18" charset="-78"/>
                <a:cs typeface="Andalus" pitchFamily="18" charset="-78"/>
              </a:rPr>
              <a:t>What time- 26 march 1986, </a:t>
            </a:r>
            <a:r>
              <a:rPr lang="en-AU" sz="1650" dirty="0" smtClean="0">
                <a:latin typeface="Andalus" pitchFamily="18" charset="-78"/>
                <a:cs typeface="Andalus" pitchFamily="18" charset="-78"/>
              </a:rPr>
              <a:t>1981 to 1986</a:t>
            </a:r>
          </a:p>
          <a:p>
            <a:pPr lvl="0"/>
            <a:r>
              <a:rPr lang="en-US" sz="1650" dirty="0" smtClean="0">
                <a:latin typeface="Andalus" pitchFamily="18" charset="-78"/>
                <a:cs typeface="Andalus" pitchFamily="18" charset="-78"/>
              </a:rPr>
              <a:t>Where did it take place- </a:t>
            </a:r>
            <a:r>
              <a:rPr lang="en-AU" sz="1650" dirty="0" smtClean="0">
                <a:latin typeface="Andalus" pitchFamily="18" charset="-78"/>
                <a:cs typeface="Andalus" pitchFamily="18" charset="-78"/>
              </a:rPr>
              <a:t>United Kingdom</a:t>
            </a:r>
          </a:p>
          <a:p>
            <a:pPr lvl="0"/>
            <a:r>
              <a:rPr lang="en-US" sz="1650" dirty="0" smtClean="0">
                <a:latin typeface="Andalus" pitchFamily="18" charset="-78"/>
                <a:cs typeface="Andalus" pitchFamily="18" charset="-78"/>
              </a:rPr>
              <a:t>what effects did this case have on the victim’s family and society? The effects this had on the victim’s family was terrible especially the thought that the children had barely begun their life and it was already ended. And society was feeling unsafe that something like that can happened more than one time. Especially that the police didn’t find enough evidence to capture the culprit and arrest them before he could move on to the next victim. </a:t>
            </a:r>
            <a:endParaRPr lang="en-AU" sz="1650" dirty="0" smtClean="0">
              <a:latin typeface="Andalus" pitchFamily="18" charset="-78"/>
              <a:cs typeface="Andalus" pitchFamily="18" charset="-78"/>
            </a:endParaRPr>
          </a:p>
          <a:p>
            <a:r>
              <a:rPr lang="en-US" sz="1650" u="sng" dirty="0" smtClean="0">
                <a:latin typeface="Andalus" pitchFamily="18" charset="-78"/>
                <a:cs typeface="Andalus" pitchFamily="18" charset="-78"/>
              </a:rPr>
              <a:t>Case analysis- </a:t>
            </a:r>
            <a:r>
              <a:rPr lang="en-AU" sz="1650" dirty="0" smtClean="0">
                <a:latin typeface="Andalus" pitchFamily="18" charset="-78"/>
                <a:cs typeface="Andalus" pitchFamily="18" charset="-78"/>
              </a:rPr>
              <a:t>Robert Black is a serial killer which primarily attacks the girls. Girls are the victims of the serial killer Black. Robert Black kidnapped and murder four girls between the ages of 5 years. </a:t>
            </a:r>
            <a:endParaRPr lang="en-AU" sz="1650" dirty="0">
              <a:latin typeface="Andalus" pitchFamily="18" charset="-78"/>
              <a:cs typeface="Andalus" pitchFamily="18" charset="-78"/>
            </a:endParaRPr>
          </a:p>
        </p:txBody>
      </p:sp>
    </p:spTree>
    <p:extLst>
      <p:ext uri="{BB962C8B-B14F-4D97-AF65-F5344CB8AC3E}">
        <p14:creationId xmlns:p14="http://schemas.microsoft.com/office/powerpoint/2010/main" val="27272679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west gate bridge murder case</a:t>
            </a:r>
            <a:endParaRPr lang="en-AU" dirty="0"/>
          </a:p>
        </p:txBody>
      </p:sp>
      <p:sp>
        <p:nvSpPr>
          <p:cNvPr id="3" name="Content Placeholder 2"/>
          <p:cNvSpPr>
            <a:spLocks noGrp="1"/>
          </p:cNvSpPr>
          <p:nvPr>
            <p:ph idx="1"/>
          </p:nvPr>
        </p:nvSpPr>
        <p:spPr>
          <a:xfrm>
            <a:off x="685800" y="2378080"/>
            <a:ext cx="5829300" cy="6765920"/>
          </a:xfrm>
        </p:spPr>
        <p:txBody>
          <a:bodyPr>
            <a:normAutofit/>
          </a:bodyPr>
          <a:lstStyle/>
          <a:p>
            <a:r>
              <a:rPr lang="en-US" sz="1700" dirty="0">
                <a:latin typeface="Andalus" pitchFamily="18" charset="-78"/>
                <a:cs typeface="Andalus" pitchFamily="18" charset="-78"/>
              </a:rPr>
              <a:t>Perpetrators </a:t>
            </a:r>
            <a:r>
              <a:rPr lang="en-US" sz="1700" dirty="0" smtClean="0">
                <a:latin typeface="Andalus" pitchFamily="18" charset="-78"/>
                <a:cs typeface="Andalus" pitchFamily="18" charset="-78"/>
              </a:rPr>
              <a:t>name- </a:t>
            </a:r>
            <a:r>
              <a:rPr lang="en-AU" sz="1700" dirty="0" smtClean="0">
                <a:latin typeface="Andalus" pitchFamily="18" charset="-78"/>
                <a:cs typeface="Andalus" pitchFamily="18" charset="-78"/>
              </a:rPr>
              <a:t>Arthur </a:t>
            </a:r>
            <a:r>
              <a:rPr lang="en-AU" sz="1700" dirty="0">
                <a:latin typeface="Andalus" pitchFamily="18" charset="-78"/>
                <a:cs typeface="Andalus" pitchFamily="18" charset="-78"/>
              </a:rPr>
              <a:t>Freeman</a:t>
            </a:r>
            <a:r>
              <a:rPr lang="en-AU" sz="1700" dirty="0" smtClean="0">
                <a:latin typeface="Andalus" pitchFamily="18" charset="-78"/>
                <a:cs typeface="Andalus" pitchFamily="18" charset="-78"/>
              </a:rPr>
              <a:t>    </a:t>
            </a:r>
            <a:endParaRPr lang="en-AU" sz="1700" dirty="0">
              <a:latin typeface="Andalus" pitchFamily="18" charset="-78"/>
              <a:cs typeface="Andalus" pitchFamily="18" charset="-78"/>
            </a:endParaRPr>
          </a:p>
          <a:p>
            <a:r>
              <a:rPr lang="en-US" sz="1700" dirty="0" smtClean="0">
                <a:latin typeface="Andalus" pitchFamily="18" charset="-78"/>
                <a:cs typeface="Andalus" pitchFamily="18" charset="-78"/>
              </a:rPr>
              <a:t>Age- 37 years old</a:t>
            </a:r>
            <a:endParaRPr lang="en-AU" sz="1700" dirty="0">
              <a:latin typeface="Andalus" pitchFamily="18" charset="-78"/>
              <a:cs typeface="Andalus" pitchFamily="18" charset="-78"/>
            </a:endParaRPr>
          </a:p>
          <a:p>
            <a:r>
              <a:rPr lang="en-US" sz="1700" dirty="0">
                <a:latin typeface="Andalus" pitchFamily="18" charset="-78"/>
                <a:cs typeface="Andalus" pitchFamily="18" charset="-78"/>
              </a:rPr>
              <a:t>Crime: </a:t>
            </a:r>
            <a:r>
              <a:rPr lang="en-AU" sz="1700" dirty="0">
                <a:latin typeface="Andalus" pitchFamily="18" charset="-78"/>
                <a:cs typeface="Andalus" pitchFamily="18" charset="-78"/>
              </a:rPr>
              <a:t>guilty of murdering his four-year-old daughter by throwing her off the city's Westgate Bridge</a:t>
            </a:r>
            <a:r>
              <a:rPr lang="en-AU" sz="1700" dirty="0" smtClean="0">
                <a:latin typeface="Andalus" pitchFamily="18" charset="-78"/>
                <a:cs typeface="Andalus" pitchFamily="18" charset="-78"/>
              </a:rPr>
              <a:t>.</a:t>
            </a:r>
            <a:endParaRPr lang="en-AU" sz="1700" dirty="0">
              <a:latin typeface="Andalus" pitchFamily="18" charset="-78"/>
              <a:cs typeface="Andalus" pitchFamily="18" charset="-78"/>
            </a:endParaRPr>
          </a:p>
          <a:p>
            <a:r>
              <a:rPr lang="en-US" sz="1700" dirty="0">
                <a:latin typeface="Andalus" pitchFamily="18" charset="-78"/>
                <a:cs typeface="Andalus" pitchFamily="18" charset="-78"/>
              </a:rPr>
              <a:t>Punishment: </a:t>
            </a:r>
            <a:r>
              <a:rPr lang="en-US" sz="1700" dirty="0" smtClean="0">
                <a:latin typeface="Andalus" pitchFamily="18" charset="-78"/>
                <a:cs typeface="Andalus" pitchFamily="18" charset="-78"/>
              </a:rPr>
              <a:t>sentenced to life imprisonment</a:t>
            </a:r>
            <a:endParaRPr lang="en-AU" sz="1700" dirty="0">
              <a:latin typeface="Andalus" pitchFamily="18" charset="-78"/>
              <a:cs typeface="Andalus" pitchFamily="18" charset="-78"/>
            </a:endParaRPr>
          </a:p>
          <a:p>
            <a:r>
              <a:rPr lang="en-US" sz="1700" dirty="0">
                <a:latin typeface="Andalus" pitchFamily="18" charset="-78"/>
                <a:cs typeface="Andalus" pitchFamily="18" charset="-78"/>
              </a:rPr>
              <a:t>Name and number of </a:t>
            </a:r>
            <a:r>
              <a:rPr lang="en-US" sz="1700" dirty="0" smtClean="0">
                <a:latin typeface="Andalus" pitchFamily="18" charset="-78"/>
                <a:cs typeface="Andalus" pitchFamily="18" charset="-78"/>
              </a:rPr>
              <a:t>victims- daughter Dancey Freeman</a:t>
            </a:r>
            <a:endParaRPr lang="en-AU" sz="1700" dirty="0">
              <a:latin typeface="Andalus" pitchFamily="18" charset="-78"/>
              <a:cs typeface="Andalus" pitchFamily="18" charset="-78"/>
            </a:endParaRPr>
          </a:p>
          <a:p>
            <a:r>
              <a:rPr lang="en-US" sz="1700" dirty="0">
                <a:latin typeface="Andalus" pitchFamily="18" charset="-78"/>
                <a:cs typeface="Andalus" pitchFamily="18" charset="-78"/>
              </a:rPr>
              <a:t>Type of </a:t>
            </a:r>
            <a:r>
              <a:rPr lang="en-US" sz="1700" dirty="0" smtClean="0">
                <a:latin typeface="Andalus" pitchFamily="18" charset="-78"/>
                <a:cs typeface="Andalus" pitchFamily="18" charset="-78"/>
              </a:rPr>
              <a:t>perpetrator- murder, he threw his daughter off the bridge and killed her.</a:t>
            </a:r>
            <a:endParaRPr lang="en-AU" sz="1700" dirty="0">
              <a:latin typeface="Andalus" pitchFamily="18" charset="-78"/>
              <a:cs typeface="Andalus" pitchFamily="18" charset="-78"/>
            </a:endParaRPr>
          </a:p>
          <a:p>
            <a:pPr lvl="0"/>
            <a:r>
              <a:rPr lang="en-US" sz="1700" dirty="0">
                <a:latin typeface="Andalus" pitchFamily="18" charset="-78"/>
                <a:cs typeface="Andalus" pitchFamily="18" charset="-78"/>
              </a:rPr>
              <a:t>How did the crime take </a:t>
            </a:r>
            <a:r>
              <a:rPr lang="en-US" sz="1700" dirty="0" smtClean="0">
                <a:latin typeface="Andalus" pitchFamily="18" charset="-78"/>
                <a:cs typeface="Andalus" pitchFamily="18" charset="-78"/>
              </a:rPr>
              <a:t>place- Dancey was thrown off the bridge by her dad Arthur Freeman, she died after a few hours after the throw.</a:t>
            </a:r>
            <a:endParaRPr lang="en-AU" sz="1700" dirty="0">
              <a:latin typeface="Andalus" pitchFamily="18" charset="-78"/>
              <a:cs typeface="Andalus" pitchFamily="18" charset="-78"/>
            </a:endParaRPr>
          </a:p>
          <a:p>
            <a:pPr lvl="0"/>
            <a:r>
              <a:rPr lang="en-US" sz="1700" dirty="0">
                <a:latin typeface="Andalus" pitchFamily="18" charset="-78"/>
                <a:cs typeface="Andalus" pitchFamily="18" charset="-78"/>
              </a:rPr>
              <a:t>What time</a:t>
            </a:r>
            <a:r>
              <a:rPr lang="en-US" sz="1700" dirty="0" smtClean="0">
                <a:latin typeface="Andalus" pitchFamily="18" charset="-78"/>
                <a:cs typeface="Andalus" pitchFamily="18" charset="-78"/>
              </a:rPr>
              <a:t>?- January 29</a:t>
            </a:r>
            <a:r>
              <a:rPr lang="en-US" sz="1700" baseline="30000" dirty="0" smtClean="0">
                <a:latin typeface="Andalus" pitchFamily="18" charset="-78"/>
                <a:cs typeface="Andalus" pitchFamily="18" charset="-78"/>
              </a:rPr>
              <a:t>th</a:t>
            </a:r>
            <a:r>
              <a:rPr lang="en-US" sz="1700" dirty="0" smtClean="0">
                <a:latin typeface="Andalus" pitchFamily="18" charset="-78"/>
                <a:cs typeface="Andalus" pitchFamily="18" charset="-78"/>
              </a:rPr>
              <a:t> 2009</a:t>
            </a:r>
            <a:endParaRPr lang="en-AU" sz="1700" dirty="0">
              <a:latin typeface="Andalus" pitchFamily="18" charset="-78"/>
              <a:cs typeface="Andalus" pitchFamily="18" charset="-78"/>
            </a:endParaRPr>
          </a:p>
          <a:p>
            <a:pPr lvl="0"/>
            <a:r>
              <a:rPr lang="en-US" sz="1700" dirty="0">
                <a:latin typeface="Andalus" pitchFamily="18" charset="-78"/>
                <a:cs typeface="Andalus" pitchFamily="18" charset="-78"/>
              </a:rPr>
              <a:t>Where did it take place</a:t>
            </a:r>
            <a:r>
              <a:rPr lang="en-US" sz="1700" dirty="0" smtClean="0">
                <a:latin typeface="Andalus" pitchFamily="18" charset="-78"/>
                <a:cs typeface="Andalus" pitchFamily="18" charset="-78"/>
              </a:rPr>
              <a:t>?- The west gate bridge, </a:t>
            </a:r>
            <a:r>
              <a:rPr lang="en-US" sz="1700" dirty="0">
                <a:latin typeface="Andalus" pitchFamily="18" charset="-78"/>
                <a:cs typeface="Andalus" pitchFamily="18" charset="-78"/>
              </a:rPr>
              <a:t>M</a:t>
            </a:r>
            <a:r>
              <a:rPr lang="en-US" sz="1700" dirty="0" smtClean="0">
                <a:latin typeface="Andalus" pitchFamily="18" charset="-78"/>
                <a:cs typeface="Andalus" pitchFamily="18" charset="-78"/>
              </a:rPr>
              <a:t>elbourne </a:t>
            </a:r>
            <a:endParaRPr lang="en-AU" sz="1700" dirty="0">
              <a:latin typeface="Andalus" pitchFamily="18" charset="-78"/>
              <a:cs typeface="Andalus" pitchFamily="18" charset="-78"/>
            </a:endParaRPr>
          </a:p>
          <a:p>
            <a:r>
              <a:rPr lang="en-US" sz="1700" dirty="0" smtClean="0">
                <a:latin typeface="Andalus" pitchFamily="18" charset="-78"/>
                <a:cs typeface="Andalus" pitchFamily="18" charset="-78"/>
              </a:rPr>
              <a:t>Case </a:t>
            </a:r>
            <a:r>
              <a:rPr lang="en-US" sz="1700" dirty="0">
                <a:latin typeface="Andalus" pitchFamily="18" charset="-78"/>
                <a:cs typeface="Andalus" pitchFamily="18" charset="-78"/>
              </a:rPr>
              <a:t>analysis </a:t>
            </a:r>
            <a:r>
              <a:rPr lang="en-US" sz="1700" dirty="0" smtClean="0">
                <a:latin typeface="Andalus" pitchFamily="18" charset="-78"/>
                <a:cs typeface="Andalus" pitchFamily="18" charset="-78"/>
              </a:rPr>
              <a:t>- </a:t>
            </a:r>
            <a:r>
              <a:rPr lang="en-US" sz="1700" dirty="0" smtClean="0">
                <a:latin typeface="Andalus" pitchFamily="18" charset="-78"/>
                <a:cs typeface="Andalus" pitchFamily="18" charset="-78"/>
              </a:rPr>
              <a:t>He </a:t>
            </a:r>
            <a:r>
              <a:rPr lang="en-US" sz="1700" dirty="0" smtClean="0">
                <a:latin typeface="Andalus" pitchFamily="18" charset="-78"/>
                <a:cs typeface="Andalus" pitchFamily="18" charset="-78"/>
              </a:rPr>
              <a:t>has been recorded for murdering only his 4 year old daughter Dancey Freeman just to show the anger and revenge he had on his ex-wife. He had to spend 32 years of non-parole period. </a:t>
            </a:r>
            <a:endParaRPr lang="en-AU" sz="1700" dirty="0">
              <a:latin typeface="Andalus" pitchFamily="18" charset="-78"/>
              <a:cs typeface="Andalus" pitchFamily="18" charset="-78"/>
            </a:endParaRPr>
          </a:p>
          <a:p>
            <a:pPr marL="68580" indent="0">
              <a:buNone/>
            </a:pPr>
            <a:endParaRPr lang="en-AU" sz="1700" dirty="0">
              <a:latin typeface="Andalus" pitchFamily="18" charset="-78"/>
              <a:cs typeface="Andalus" pitchFamily="18" charset="-78"/>
            </a:endParaRPr>
          </a:p>
        </p:txBody>
      </p:sp>
    </p:spTree>
    <p:extLst>
      <p:ext uri="{BB962C8B-B14F-4D97-AF65-F5344CB8AC3E}">
        <p14:creationId xmlns:p14="http://schemas.microsoft.com/office/powerpoint/2010/main" val="1774705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Frankston serial killer </a:t>
            </a:r>
            <a:endParaRPr lang="en-AU" dirty="0"/>
          </a:p>
        </p:txBody>
      </p:sp>
      <p:sp>
        <p:nvSpPr>
          <p:cNvPr id="3" name="Content Placeholder 2"/>
          <p:cNvSpPr>
            <a:spLocks noGrp="1"/>
          </p:cNvSpPr>
          <p:nvPr>
            <p:ph idx="1"/>
          </p:nvPr>
        </p:nvSpPr>
        <p:spPr>
          <a:xfrm>
            <a:off x="685800" y="2267744"/>
            <a:ext cx="5829300" cy="6206336"/>
          </a:xfrm>
        </p:spPr>
        <p:txBody>
          <a:bodyPr>
            <a:normAutofit/>
          </a:bodyPr>
          <a:lstStyle/>
          <a:p>
            <a:r>
              <a:rPr lang="en-US" sz="1800" dirty="0">
                <a:latin typeface="Andalus" pitchFamily="18" charset="-78"/>
                <a:cs typeface="Andalus" pitchFamily="18" charset="-78"/>
              </a:rPr>
              <a:t>Perpetrators </a:t>
            </a:r>
            <a:r>
              <a:rPr lang="en-US" sz="1800" dirty="0" smtClean="0">
                <a:latin typeface="Andalus" pitchFamily="18" charset="-78"/>
                <a:cs typeface="Andalus" pitchFamily="18" charset="-78"/>
              </a:rPr>
              <a:t>name- Paul Charles Denyer </a:t>
            </a:r>
            <a:r>
              <a:rPr lang="en-AU" sz="1800" dirty="0" smtClean="0">
                <a:latin typeface="Andalus" pitchFamily="18" charset="-78"/>
                <a:cs typeface="Andalus" pitchFamily="18" charset="-78"/>
              </a:rPr>
              <a:t>  </a:t>
            </a:r>
            <a:endParaRPr lang="en-AU" sz="1800" dirty="0">
              <a:latin typeface="Andalus" pitchFamily="18" charset="-78"/>
              <a:cs typeface="Andalus" pitchFamily="18" charset="-78"/>
            </a:endParaRPr>
          </a:p>
          <a:p>
            <a:r>
              <a:rPr lang="en-US" sz="1800" dirty="0">
                <a:latin typeface="Andalus" pitchFamily="18" charset="-78"/>
                <a:cs typeface="Andalus" pitchFamily="18" charset="-78"/>
              </a:rPr>
              <a:t>Age;  </a:t>
            </a:r>
            <a:r>
              <a:rPr lang="en-AU" sz="1800" dirty="0" smtClean="0">
                <a:latin typeface="Andalus" pitchFamily="18" charset="-78"/>
                <a:cs typeface="Andalus" pitchFamily="18" charset="-78"/>
              </a:rPr>
              <a:t>42 year old</a:t>
            </a:r>
            <a:endParaRPr lang="en-AU" sz="1800" dirty="0">
              <a:latin typeface="Andalus" pitchFamily="18" charset="-78"/>
              <a:cs typeface="Andalus" pitchFamily="18" charset="-78"/>
            </a:endParaRPr>
          </a:p>
          <a:p>
            <a:r>
              <a:rPr lang="en-US" sz="1800" dirty="0">
                <a:latin typeface="Andalus" pitchFamily="18" charset="-78"/>
                <a:cs typeface="Andalus" pitchFamily="18" charset="-78"/>
              </a:rPr>
              <a:t>Crime: </a:t>
            </a:r>
            <a:r>
              <a:rPr lang="en-US" sz="1800" dirty="0" smtClean="0">
                <a:latin typeface="Andalus" pitchFamily="18" charset="-78"/>
                <a:cs typeface="Andalus" pitchFamily="18" charset="-78"/>
              </a:rPr>
              <a:t>murder</a:t>
            </a:r>
            <a:endParaRPr lang="en-AU" sz="1800" dirty="0">
              <a:latin typeface="Andalus" pitchFamily="18" charset="-78"/>
              <a:cs typeface="Andalus" pitchFamily="18" charset="-78"/>
            </a:endParaRPr>
          </a:p>
          <a:p>
            <a:r>
              <a:rPr lang="en-US" sz="1800" dirty="0">
                <a:latin typeface="Andalus" pitchFamily="18" charset="-78"/>
                <a:cs typeface="Andalus" pitchFamily="18" charset="-78"/>
              </a:rPr>
              <a:t>Punishment: </a:t>
            </a:r>
            <a:r>
              <a:rPr lang="en-US" sz="1800" dirty="0" smtClean="0">
                <a:latin typeface="Andalus" pitchFamily="18" charset="-78"/>
                <a:cs typeface="Andalus" pitchFamily="18" charset="-78"/>
              </a:rPr>
              <a:t>sentenced to life prison</a:t>
            </a:r>
            <a:endParaRPr lang="en-AU" sz="1800" dirty="0">
              <a:latin typeface="Andalus" pitchFamily="18" charset="-78"/>
              <a:cs typeface="Andalus" pitchFamily="18" charset="-78"/>
            </a:endParaRPr>
          </a:p>
          <a:p>
            <a:r>
              <a:rPr lang="en-US" sz="1800" dirty="0">
                <a:latin typeface="Andalus" pitchFamily="18" charset="-78"/>
                <a:cs typeface="Andalus" pitchFamily="18" charset="-78"/>
              </a:rPr>
              <a:t>Name and number of victims</a:t>
            </a:r>
            <a:r>
              <a:rPr lang="en-US" sz="1800" dirty="0" smtClean="0">
                <a:latin typeface="Andalus" pitchFamily="18" charset="-78"/>
                <a:cs typeface="Andalus" pitchFamily="18" charset="-78"/>
              </a:rPr>
              <a:t>; 3 victims, Elizabeth Stevens, 18/  Debbie </a:t>
            </a:r>
            <a:r>
              <a:rPr lang="en-US" sz="1800" dirty="0" err="1" smtClean="0">
                <a:latin typeface="Andalus" pitchFamily="18" charset="-78"/>
                <a:cs typeface="Andalus" pitchFamily="18" charset="-78"/>
              </a:rPr>
              <a:t>Fream</a:t>
            </a:r>
            <a:r>
              <a:rPr lang="en-US" sz="1800" dirty="0" smtClean="0">
                <a:latin typeface="Andalus" pitchFamily="18" charset="-78"/>
                <a:cs typeface="Andalus" pitchFamily="18" charset="-78"/>
              </a:rPr>
              <a:t>, 22/ Natalie Russell 17</a:t>
            </a:r>
            <a:endParaRPr lang="en-AU" sz="1800" dirty="0">
              <a:latin typeface="Andalus" pitchFamily="18" charset="-78"/>
              <a:cs typeface="Andalus" pitchFamily="18" charset="-78"/>
            </a:endParaRPr>
          </a:p>
          <a:p>
            <a:r>
              <a:rPr lang="en-US" sz="1800" dirty="0">
                <a:latin typeface="Andalus" pitchFamily="18" charset="-78"/>
                <a:cs typeface="Andalus" pitchFamily="18" charset="-78"/>
              </a:rPr>
              <a:t>Type of perpetrator </a:t>
            </a:r>
            <a:r>
              <a:rPr lang="en-US" sz="1800" dirty="0" smtClean="0">
                <a:latin typeface="Andalus" pitchFamily="18" charset="-78"/>
                <a:cs typeface="Andalus" pitchFamily="18" charset="-78"/>
              </a:rPr>
              <a:t>– serial killer, because he killed 3 victims in very similar ways and reasons.</a:t>
            </a:r>
          </a:p>
          <a:p>
            <a:r>
              <a:rPr lang="en-US" sz="1800" dirty="0" smtClean="0">
                <a:latin typeface="Andalus" pitchFamily="18" charset="-78"/>
                <a:cs typeface="Andalus" pitchFamily="18" charset="-78"/>
              </a:rPr>
              <a:t>What </a:t>
            </a:r>
            <a:r>
              <a:rPr lang="en-US" sz="1800" dirty="0">
                <a:latin typeface="Andalus" pitchFamily="18" charset="-78"/>
                <a:cs typeface="Andalus" pitchFamily="18" charset="-78"/>
              </a:rPr>
              <a:t>are the facts of the case? </a:t>
            </a:r>
            <a:endParaRPr lang="en-AU" sz="1800" dirty="0">
              <a:latin typeface="Andalus" pitchFamily="18" charset="-78"/>
              <a:cs typeface="Andalus" pitchFamily="18" charset="-78"/>
            </a:endParaRPr>
          </a:p>
          <a:p>
            <a:pPr lvl="0"/>
            <a:r>
              <a:rPr lang="en-US" sz="1800" dirty="0">
                <a:latin typeface="Andalus" pitchFamily="18" charset="-78"/>
                <a:cs typeface="Andalus" pitchFamily="18" charset="-78"/>
              </a:rPr>
              <a:t>How did the crime take place</a:t>
            </a:r>
            <a:r>
              <a:rPr lang="en-US" sz="1800" dirty="0" smtClean="0">
                <a:latin typeface="Andalus" pitchFamily="18" charset="-78"/>
                <a:cs typeface="Andalus" pitchFamily="18" charset="-78"/>
              </a:rPr>
              <a:t>?- Paul always stalked and murdered the three women in and around the Melbourne suburb of Frankston during 7 week period. </a:t>
            </a:r>
            <a:endParaRPr lang="en-AU" sz="1800" dirty="0">
              <a:latin typeface="Andalus" pitchFamily="18" charset="-78"/>
              <a:cs typeface="Andalus" pitchFamily="18" charset="-78"/>
            </a:endParaRPr>
          </a:p>
          <a:p>
            <a:pPr lvl="0"/>
            <a:r>
              <a:rPr lang="en-US" sz="1800" dirty="0">
                <a:latin typeface="Andalus" pitchFamily="18" charset="-78"/>
                <a:cs typeface="Andalus" pitchFamily="18" charset="-78"/>
              </a:rPr>
              <a:t>What time</a:t>
            </a:r>
            <a:r>
              <a:rPr lang="en-US" sz="1800" dirty="0" smtClean="0">
                <a:latin typeface="Andalus" pitchFamily="18" charset="-78"/>
                <a:cs typeface="Andalus" pitchFamily="18" charset="-78"/>
              </a:rPr>
              <a:t>?- June to July 1993</a:t>
            </a:r>
            <a:endParaRPr lang="en-AU" sz="1800" dirty="0">
              <a:latin typeface="Andalus" pitchFamily="18" charset="-78"/>
              <a:cs typeface="Andalus" pitchFamily="18" charset="-78"/>
            </a:endParaRPr>
          </a:p>
          <a:p>
            <a:pPr lvl="0"/>
            <a:r>
              <a:rPr lang="en-US" sz="1800" dirty="0">
                <a:latin typeface="Andalus" pitchFamily="18" charset="-78"/>
                <a:cs typeface="Andalus" pitchFamily="18" charset="-78"/>
              </a:rPr>
              <a:t>Where did it take place</a:t>
            </a:r>
            <a:r>
              <a:rPr lang="en-US" sz="1800" dirty="0" smtClean="0">
                <a:latin typeface="Andalus" pitchFamily="18" charset="-78"/>
                <a:cs typeface="Andalus" pitchFamily="18" charset="-78"/>
              </a:rPr>
              <a:t>?- Melbourne, Australia </a:t>
            </a:r>
            <a:endParaRPr lang="en-AU" sz="1800" dirty="0">
              <a:latin typeface="Andalus" pitchFamily="18" charset="-78"/>
              <a:cs typeface="Andalus" pitchFamily="18" charset="-78"/>
            </a:endParaRPr>
          </a:p>
          <a:p>
            <a:r>
              <a:rPr lang="en-US" sz="1800" dirty="0" smtClean="0">
                <a:latin typeface="Andalus" pitchFamily="18" charset="-78"/>
                <a:cs typeface="Andalus" pitchFamily="18" charset="-78"/>
              </a:rPr>
              <a:t>Case analysis- Paul Charles Denyer was transsexual, he hated women in general. He also killed the three victims because he hated them. They were all young women, he had to spend his life in prison from December 20</a:t>
            </a:r>
            <a:r>
              <a:rPr lang="en-US" sz="1800" baseline="30000" dirty="0" smtClean="0">
                <a:latin typeface="Andalus" pitchFamily="18" charset="-78"/>
                <a:cs typeface="Andalus" pitchFamily="18" charset="-78"/>
              </a:rPr>
              <a:t>th</a:t>
            </a:r>
            <a:r>
              <a:rPr lang="en-US" sz="1800" dirty="0" smtClean="0">
                <a:latin typeface="Andalus" pitchFamily="18" charset="-78"/>
                <a:cs typeface="Andalus" pitchFamily="18" charset="-78"/>
              </a:rPr>
              <a:t> 1993. </a:t>
            </a:r>
            <a:endParaRPr lang="en-AU" sz="1800" dirty="0">
              <a:latin typeface="Andalus" pitchFamily="18" charset="-78"/>
              <a:cs typeface="Andalus" pitchFamily="18" charset="-78"/>
            </a:endParaRPr>
          </a:p>
        </p:txBody>
      </p:sp>
    </p:spTree>
    <p:extLst>
      <p:ext uri="{BB962C8B-B14F-4D97-AF65-F5344CB8AC3E}">
        <p14:creationId xmlns:p14="http://schemas.microsoft.com/office/powerpoint/2010/main" val="35307461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Glossary </a:t>
            </a:r>
            <a:endParaRPr lang="en-AU" dirty="0"/>
          </a:p>
        </p:txBody>
      </p:sp>
      <p:sp>
        <p:nvSpPr>
          <p:cNvPr id="3" name="Content Placeholder 2"/>
          <p:cNvSpPr>
            <a:spLocks noGrp="1"/>
          </p:cNvSpPr>
          <p:nvPr>
            <p:ph idx="1"/>
          </p:nvPr>
        </p:nvSpPr>
        <p:spPr/>
        <p:txBody>
          <a:bodyPr>
            <a:normAutofit/>
          </a:bodyPr>
          <a:lstStyle/>
          <a:p>
            <a:r>
              <a:rPr lang="en-US" sz="1600" dirty="0" smtClean="0"/>
              <a:t>Criminal </a:t>
            </a:r>
            <a:r>
              <a:rPr lang="en-US" sz="1600" dirty="0" smtClean="0"/>
              <a:t>theory-  </a:t>
            </a:r>
            <a:r>
              <a:rPr lang="en-AU" sz="1600" dirty="0"/>
              <a:t>Criminology is the scientific study of the nature, extent, causes, control, and prevention of criminal </a:t>
            </a:r>
            <a:r>
              <a:rPr lang="en-AU" sz="1600" dirty="0" smtClean="0"/>
              <a:t>behaviour. </a:t>
            </a:r>
            <a:endParaRPr lang="en-US" sz="1600" dirty="0" smtClean="0"/>
          </a:p>
          <a:p>
            <a:r>
              <a:rPr lang="en-US" sz="1600" dirty="0" smtClean="0"/>
              <a:t>Perpetrator- </a:t>
            </a:r>
            <a:r>
              <a:rPr lang="en-AU" sz="1600" dirty="0"/>
              <a:t>someone who perpetrates wrongdoing</a:t>
            </a:r>
            <a:endParaRPr lang="en-US" sz="1600" dirty="0" smtClean="0"/>
          </a:p>
          <a:p>
            <a:r>
              <a:rPr lang="en-US" sz="1600" dirty="0" smtClean="0"/>
              <a:t>Non-parole </a:t>
            </a:r>
            <a:r>
              <a:rPr lang="en-US" sz="1600" dirty="0" smtClean="0"/>
              <a:t>period- </a:t>
            </a:r>
            <a:r>
              <a:rPr lang="en-AU" sz="1600" dirty="0"/>
              <a:t>Parole is the provisional release of a prisoner who agrees to certain conditions prior to the completion of the maximum sentence period. Originating from the French parole, the term became associated during the Middle Ages </a:t>
            </a:r>
            <a:r>
              <a:rPr lang="en-AU" sz="1600" dirty="0" smtClean="0"/>
              <a:t>with </a:t>
            </a:r>
            <a:r>
              <a:rPr lang="en-AU" sz="1600" dirty="0"/>
              <a:t>the release of prisoners who gave their word.</a:t>
            </a:r>
            <a:endParaRPr lang="en-US" sz="1600" dirty="0" smtClean="0"/>
          </a:p>
          <a:p>
            <a:r>
              <a:rPr lang="en-US" sz="1600" dirty="0" smtClean="0"/>
              <a:t>Chronic mental </a:t>
            </a:r>
            <a:r>
              <a:rPr lang="en-US" sz="1600" dirty="0" smtClean="0"/>
              <a:t>disorder- </a:t>
            </a:r>
            <a:r>
              <a:rPr lang="en-AU" sz="1600" dirty="0"/>
              <a:t>A mental disorder, also called a mental illness or psychiatric disorder, is a mental or </a:t>
            </a:r>
            <a:r>
              <a:rPr lang="en-AU" sz="1600" dirty="0" smtClean="0"/>
              <a:t>behavioural</a:t>
            </a:r>
            <a:r>
              <a:rPr lang="en-AU" sz="1600" dirty="0"/>
              <a:t> pattern or anomaly that causes either suffering or an impaired ability to function in ordinary life (disability), and which is not developmentally or socially normative. </a:t>
            </a:r>
            <a:endParaRPr lang="en-US" sz="1600" dirty="0"/>
          </a:p>
          <a:p>
            <a:endParaRPr lang="en-US" sz="1600" dirty="0" smtClean="0"/>
          </a:p>
          <a:p>
            <a:endParaRPr lang="en-US" sz="1600" dirty="0" smtClean="0"/>
          </a:p>
          <a:p>
            <a:endParaRPr lang="en-AU" sz="1600" dirty="0"/>
          </a:p>
        </p:txBody>
      </p:sp>
    </p:spTree>
    <p:extLst>
      <p:ext uri="{BB962C8B-B14F-4D97-AF65-F5344CB8AC3E}">
        <p14:creationId xmlns:p14="http://schemas.microsoft.com/office/powerpoint/2010/main" val="4379723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3322</TotalTime>
  <Words>747</Words>
  <Application>Microsoft Office PowerPoint</Application>
  <PresentationFormat>On-screen Show (4:3)</PresentationFormat>
  <Paragraphs>90</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Metro</vt:lpstr>
      <vt:lpstr>Serial killers  Encyclopedia                                                                                                                                                                                                                                                                                                                                                                                                                                                                                                                                                                                                                                                                                                                                                                                                                                                                                                                                                                                                                                                                                                                                                                                                                                                                                                                                                                                                                                                                                                                                                                                                                                                                                                                                                                                                                                                                                                                                                                                                                                                                                                                                                                                                                                                                                                                                                                                </vt:lpstr>
      <vt:lpstr>Table of contents</vt:lpstr>
      <vt:lpstr>Jack the ripper!</vt:lpstr>
      <vt:lpstr>Death of Jill Meagher</vt:lpstr>
      <vt:lpstr>The lady in the lake case!</vt:lpstr>
      <vt:lpstr>Robert Black</vt:lpstr>
      <vt:lpstr>The west gate bridge murder case</vt:lpstr>
      <vt:lpstr>The Frankston serial killer </vt:lpstr>
      <vt:lpstr>Glossary </vt:lpstr>
    </vt:vector>
  </TitlesOfParts>
  <Company>DEECD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Serial killers  Encyclopedia</dc:title>
  <dc:creator>Poojitha SIVAKUMAR</dc:creator>
  <cp:lastModifiedBy>Poojitha SIVAKUMAR</cp:lastModifiedBy>
  <cp:revision>22</cp:revision>
  <dcterms:created xsi:type="dcterms:W3CDTF">2014-05-20T04:05:54Z</dcterms:created>
  <dcterms:modified xsi:type="dcterms:W3CDTF">2014-05-23T02:44:41Z</dcterms:modified>
</cp:coreProperties>
</file>