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57" r:id="rId4"/>
    <p:sldId id="258"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33" autoAdjust="0"/>
    <p:restoredTop sz="94660"/>
  </p:normalViewPr>
  <p:slideViewPr>
    <p:cSldViewPr>
      <p:cViewPr>
        <p:scale>
          <a:sx n="60" d="100"/>
          <a:sy n="60" d="100"/>
        </p:scale>
        <p:origin x="-1620" y="-2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851FA935-F867-4477-A5CC-783E52A7C6B0}" type="datetimeFigureOut">
              <a:rPr lang="en-AU" smtClean="0"/>
              <a:t>15/09/2014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D139ED3-8E4B-4C7F-A37F-3AE9E3D743DF}" type="slidenum">
              <a:rPr lang="en-AU" smtClean="0"/>
              <a:t>‹#›</a:t>
            </a:fld>
            <a:endParaRPr lang="en-AU"/>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851FA935-F867-4477-A5CC-783E52A7C6B0}" type="datetimeFigureOut">
              <a:rPr lang="en-AU" smtClean="0"/>
              <a:t>15/09/2014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D139ED3-8E4B-4C7F-A37F-3AE9E3D743DF}" type="slidenum">
              <a:rPr lang="en-AU" smtClean="0"/>
              <a:t>‹#›</a:t>
            </a:fld>
            <a:endParaRPr lang="en-AU"/>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1FA935-F867-4477-A5CC-783E52A7C6B0}" type="datetimeFigureOut">
              <a:rPr lang="en-AU" smtClean="0"/>
              <a:t>15/09/2014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D139ED3-8E4B-4C7F-A37F-3AE9E3D743DF}" type="slidenum">
              <a:rPr lang="en-AU" smtClean="0"/>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851FA935-F867-4477-A5CC-783E52A7C6B0}" type="datetimeFigureOut">
              <a:rPr lang="en-AU" smtClean="0"/>
              <a:t>15/09/2014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D139ED3-8E4B-4C7F-A37F-3AE9E3D743DF}"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851FA935-F867-4477-A5CC-783E52A7C6B0}" type="datetimeFigureOut">
              <a:rPr lang="en-AU" smtClean="0"/>
              <a:t>15/09/2014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4D139ED3-8E4B-4C7F-A37F-3AE9E3D743DF}"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51FA935-F867-4477-A5CC-783E52A7C6B0}" type="datetimeFigureOut">
              <a:rPr lang="en-AU" smtClean="0"/>
              <a:t>15/09/2014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4D139ED3-8E4B-4C7F-A37F-3AE9E3D743DF}"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1FA935-F867-4477-A5CC-783E52A7C6B0}" type="datetimeFigureOut">
              <a:rPr lang="en-AU" smtClean="0"/>
              <a:t>15/09/2014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4D139ED3-8E4B-4C7F-A37F-3AE9E3D743DF}"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1FA935-F867-4477-A5CC-783E52A7C6B0}" type="datetimeFigureOut">
              <a:rPr lang="en-AU" smtClean="0"/>
              <a:t>15/09/2014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D139ED3-8E4B-4C7F-A37F-3AE9E3D743DF}" type="slidenum">
              <a:rPr lang="en-AU" smtClean="0"/>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1FA935-F867-4477-A5CC-783E52A7C6B0}" type="datetimeFigureOut">
              <a:rPr lang="en-AU" smtClean="0"/>
              <a:t>15/09/2014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D139ED3-8E4B-4C7F-A37F-3AE9E3D743DF}" type="slidenum">
              <a:rPr lang="en-AU" smtClean="0"/>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1FA935-F867-4477-A5CC-783E52A7C6B0}" type="datetimeFigureOut">
              <a:rPr lang="en-AU" smtClean="0"/>
              <a:t>15/09/2014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D139ED3-8E4B-4C7F-A37F-3AE9E3D743DF}"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1FA935-F867-4477-A5CC-783E52A7C6B0}" type="datetimeFigureOut">
              <a:rPr lang="en-AU" smtClean="0"/>
              <a:t>15/09/2014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D139ED3-8E4B-4C7F-A37F-3AE9E3D743DF}"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851FA935-F867-4477-A5CC-783E52A7C6B0}" type="datetimeFigureOut">
              <a:rPr lang="en-AU" smtClean="0"/>
              <a:t>15/09/2014</a:t>
            </a:fld>
            <a:endParaRPr lang="en-AU"/>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AU"/>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4D139ED3-8E4B-4C7F-A37F-3AE9E3D743DF}" type="slidenum">
              <a:rPr lang="en-AU" smtClean="0"/>
              <a:t>‹#›</a:t>
            </a:fld>
            <a:endParaRPr lang="en-A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defencejobs.gov.au/navy/jobs/NursingOfficer/?ppc=1&amp;gclid=COa3_ejMy74CFRRxvAodumcA3w&amp;gclsrc=aw.d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By- Pooja Sivakumar </a:t>
            </a:r>
            <a:endParaRPr lang="en-AU" dirty="0"/>
          </a:p>
        </p:txBody>
      </p:sp>
      <p:sp>
        <p:nvSpPr>
          <p:cNvPr id="2" name="Title 1"/>
          <p:cNvSpPr>
            <a:spLocks noGrp="1"/>
          </p:cNvSpPr>
          <p:nvPr>
            <p:ph type="ctrTitle"/>
          </p:nvPr>
        </p:nvSpPr>
        <p:spPr/>
        <p:txBody>
          <a:bodyPr/>
          <a:lstStyle/>
          <a:p>
            <a:r>
              <a:rPr lang="en-US" dirty="0" smtClean="0">
                <a:latin typeface="Adobe Heiti Std R" pitchFamily="34" charset="-128"/>
                <a:ea typeface="Adobe Heiti Std R" pitchFamily="34" charset="-128"/>
              </a:rPr>
              <a:t>Career  investigation!</a:t>
            </a:r>
            <a:endParaRPr lang="en-AU" dirty="0">
              <a:latin typeface="Adobe Heiti Std R" pitchFamily="34" charset="-128"/>
              <a:ea typeface="Adobe Heiti Std R" pitchFamily="34" charset="-128"/>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4067254"/>
            <a:ext cx="3103612" cy="2468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88639"/>
            <a:ext cx="3312368" cy="2208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22765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99592" y="3861048"/>
            <a:ext cx="7270576" cy="913009"/>
          </a:xfrm>
        </p:spPr>
        <p:txBody>
          <a:bodyPr/>
          <a:lstStyle/>
          <a:p>
            <a:r>
              <a:rPr lang="en-US" dirty="0" smtClean="0">
                <a:latin typeface="Adobe Heiti Std R" pitchFamily="34" charset="-128"/>
                <a:ea typeface="Adobe Heiti Std R" pitchFamily="34" charset="-128"/>
              </a:rPr>
              <a:t>Registered nurse !!</a:t>
            </a:r>
            <a:endParaRPr lang="en-AU" dirty="0">
              <a:latin typeface="Adobe Heiti Std R" pitchFamily="34" charset="-128"/>
              <a:ea typeface="Adobe Heiti Std R" pitchFamily="34" charset="-128"/>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6" y="116632"/>
            <a:ext cx="3130554" cy="3255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188640"/>
            <a:ext cx="5574659"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26547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755576" y="2420888"/>
            <a:ext cx="7924800" cy="3384376"/>
          </a:xfrm>
        </p:spPr>
        <p:txBody>
          <a:bodyPr>
            <a:normAutofit/>
          </a:bodyPr>
          <a:lstStyle/>
          <a:p>
            <a:pPr marL="0" lvl="0" indent="0">
              <a:buNone/>
            </a:pPr>
            <a:r>
              <a:rPr lang="en-IE" sz="1800" b="1" dirty="0" smtClean="0">
                <a:latin typeface="Adobe Heiti Std R" pitchFamily="34" charset="-128"/>
                <a:ea typeface="Adobe Heiti Std R" pitchFamily="34" charset="-128"/>
              </a:rPr>
              <a:t>Describe </a:t>
            </a:r>
            <a:r>
              <a:rPr lang="en-IE" sz="1800" b="1" dirty="0">
                <a:latin typeface="Adobe Heiti Std R" pitchFamily="34" charset="-128"/>
                <a:ea typeface="Adobe Heiti Std R" pitchFamily="34" charset="-128"/>
              </a:rPr>
              <a:t>the work and different tasks a person undertaking this career would actually undertake.</a:t>
            </a:r>
            <a:endParaRPr lang="en-AU" sz="1800" dirty="0">
              <a:latin typeface="Adobe Heiti Std R" pitchFamily="34" charset="-128"/>
              <a:ea typeface="Adobe Heiti Std R" pitchFamily="34" charset="-128"/>
            </a:endParaRPr>
          </a:p>
          <a:p>
            <a:r>
              <a:rPr lang="en-IE" sz="1800" dirty="0">
                <a:latin typeface="Adobe Heiti Std R" pitchFamily="34" charset="-128"/>
                <a:ea typeface="Adobe Heiti Std R" pitchFamily="34" charset="-128"/>
              </a:rPr>
              <a:t>A registered nurse is responsible for the patients nursing plans and nursing care in the hospital settings. They also have to do Assessment and planning, providing care, patient/family education, discharge planning and care evaluation. Registered nurses work closely with physicians and other health-care providers. (Answers both questions) </a:t>
            </a:r>
            <a:endParaRPr lang="en-AU" sz="1800" dirty="0">
              <a:latin typeface="Adobe Heiti Std R" pitchFamily="34" charset="-128"/>
              <a:ea typeface="Adobe Heiti Std R" pitchFamily="34" charset="-128"/>
            </a:endParaRPr>
          </a:p>
          <a:p>
            <a:endParaRPr lang="en-AU" sz="1800" dirty="0">
              <a:latin typeface="Adobe Heiti Std R" pitchFamily="34" charset="-128"/>
              <a:ea typeface="Adobe Heiti Std R" pitchFamily="34" charset="-128"/>
            </a:endParaRPr>
          </a:p>
        </p:txBody>
      </p:sp>
      <p:sp>
        <p:nvSpPr>
          <p:cNvPr id="4" name="Rectangle 3"/>
          <p:cNvSpPr/>
          <p:nvPr/>
        </p:nvSpPr>
        <p:spPr>
          <a:xfrm>
            <a:off x="266174" y="692696"/>
            <a:ext cx="8611652" cy="1077218"/>
          </a:xfrm>
          <a:prstGeom prst="rect">
            <a:avLst/>
          </a:prstGeom>
          <a:noFill/>
        </p:spPr>
        <p:txBody>
          <a:bodyPr wrap="none" lIns="91440" tIns="45720" rIns="91440" bIns="45720">
            <a:spAutoFit/>
          </a:bodyPr>
          <a:lstStyle/>
          <a:p>
            <a:pPr algn="ctr"/>
            <a:r>
              <a:rPr lang="en-IE" sz="32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dobe Heiti Std R" pitchFamily="34" charset="-128"/>
                <a:ea typeface="Adobe Heiti Std R" pitchFamily="34" charset="-128"/>
              </a:rPr>
              <a:t>Description of Duties involved in this area: </a:t>
            </a:r>
            <a:r>
              <a:rPr lang="en-AU" sz="32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dobe Heiti Std R" pitchFamily="34" charset="-128"/>
                <a:ea typeface="Adobe Heiti Std R" pitchFamily="34" charset="-128"/>
              </a:rPr>
              <a:t/>
            </a:r>
            <a:br>
              <a:rPr lang="en-AU" sz="32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dobe Heiti Std R" pitchFamily="34" charset="-128"/>
                <a:ea typeface="Adobe Heiti Std R" pitchFamily="34" charset="-128"/>
              </a:rPr>
            </a:br>
            <a:r>
              <a:rPr lang="en-IE" sz="32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dobe Heiti Std R" pitchFamily="34" charset="-128"/>
                <a:ea typeface="Adobe Heiti Std R" pitchFamily="34" charset="-128"/>
              </a:rPr>
              <a:t>What is doing the job on a daily basis like? </a:t>
            </a:r>
            <a:endParaRPr lang="en-AU" sz="32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9464917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sz="2400" b="1" dirty="0"/>
              <a:t>Employment Opportunities</a:t>
            </a:r>
            <a:r>
              <a:rPr lang="en-IE" sz="2400" dirty="0"/>
              <a:t>:</a:t>
            </a:r>
            <a:r>
              <a:rPr lang="en-AU" sz="2400" dirty="0"/>
              <a:t/>
            </a:r>
            <a:br>
              <a:rPr lang="en-AU" sz="2400" dirty="0"/>
            </a:br>
            <a:r>
              <a:rPr lang="en-IE" sz="2400" b="1" dirty="0"/>
              <a:t>How easy/difficult is it to find work in this </a:t>
            </a:r>
            <a:r>
              <a:rPr lang="en-IE" sz="2400" b="1" dirty="0" smtClean="0"/>
              <a:t>area</a:t>
            </a:r>
            <a:endParaRPr lang="en-AU" sz="2400" dirty="0"/>
          </a:p>
        </p:txBody>
      </p:sp>
      <p:sp>
        <p:nvSpPr>
          <p:cNvPr id="3" name="Content Placeholder 2"/>
          <p:cNvSpPr>
            <a:spLocks noGrp="1"/>
          </p:cNvSpPr>
          <p:nvPr>
            <p:ph sz="quarter" idx="13"/>
          </p:nvPr>
        </p:nvSpPr>
        <p:spPr>
          <a:xfrm>
            <a:off x="609600" y="1600200"/>
            <a:ext cx="7924800" cy="4997152"/>
          </a:xfrm>
        </p:spPr>
        <p:txBody>
          <a:bodyPr>
            <a:normAutofit/>
          </a:bodyPr>
          <a:lstStyle/>
          <a:p>
            <a:pPr marL="0" indent="0">
              <a:buNone/>
            </a:pPr>
            <a:r>
              <a:rPr lang="en-IE" sz="1600" dirty="0" smtClean="0">
                <a:latin typeface="Adobe Heiti Std R" pitchFamily="34" charset="-128"/>
                <a:ea typeface="Adobe Heiti Std R" pitchFamily="34" charset="-128"/>
              </a:rPr>
              <a:t>Working </a:t>
            </a:r>
            <a:r>
              <a:rPr lang="en-IE" sz="1600" dirty="0">
                <a:latin typeface="Adobe Heiti Std R" pitchFamily="34" charset="-128"/>
                <a:ea typeface="Adobe Heiti Std R" pitchFamily="34" charset="-128"/>
              </a:rPr>
              <a:t>as a registered nurse and trying to find work is going to be neither easy nor difficult because since the shortage of RN’s will increase later in the future, it would be easy to find a job in a hospital. But even though getting the jobs easily, the hard part is that you have to finish different courses and have all the degrees to be able to work in hospitals.     </a:t>
            </a:r>
            <a:endParaRPr lang="en-AU" sz="1600" dirty="0">
              <a:latin typeface="Adobe Heiti Std R" pitchFamily="34" charset="-128"/>
              <a:ea typeface="Adobe Heiti Std R" pitchFamily="34" charset="-128"/>
            </a:endParaRPr>
          </a:p>
          <a:p>
            <a:pPr lvl="0"/>
            <a:r>
              <a:rPr lang="en-IE" sz="1600" b="1" dirty="0">
                <a:latin typeface="Adobe Heiti Std R" pitchFamily="34" charset="-128"/>
                <a:ea typeface="Adobe Heiti Std R" pitchFamily="34" charset="-128"/>
              </a:rPr>
              <a:t>What employment opportunities exist locally, nationally and internationally?</a:t>
            </a:r>
            <a:endParaRPr lang="en-AU" sz="1600" dirty="0">
              <a:latin typeface="Adobe Heiti Std R" pitchFamily="34" charset="-128"/>
              <a:ea typeface="Adobe Heiti Std R" pitchFamily="34" charset="-128"/>
            </a:endParaRPr>
          </a:p>
          <a:p>
            <a:pPr marL="0" indent="0">
              <a:buNone/>
            </a:pPr>
            <a:r>
              <a:rPr lang="en-IE" sz="1600" dirty="0">
                <a:latin typeface="Adobe Heiti Std R" pitchFamily="34" charset="-128"/>
                <a:ea typeface="Adobe Heiti Std R" pitchFamily="34" charset="-128"/>
              </a:rPr>
              <a:t>Becoming a registered nurse is not easy and many people have dropped out in the middle of the trainings. Since becoming a registered nurse is hard there are only a few left and the shortage of RN’s will increase in the future.</a:t>
            </a:r>
            <a:endParaRPr lang="en-AU" sz="1600" dirty="0">
              <a:latin typeface="Adobe Heiti Std R" pitchFamily="34" charset="-128"/>
              <a:ea typeface="Adobe Heiti Std R" pitchFamily="34" charset="-128"/>
            </a:endParaRPr>
          </a:p>
          <a:p>
            <a:pPr lvl="0"/>
            <a:r>
              <a:rPr lang="en-IE" sz="1600" b="1" dirty="0">
                <a:latin typeface="Adobe Heiti Std R" pitchFamily="34" charset="-128"/>
                <a:ea typeface="Adobe Heiti Std R" pitchFamily="34" charset="-128"/>
              </a:rPr>
              <a:t>Find an actual advertisement (from newspaper or online for this career </a:t>
            </a:r>
            <a:r>
              <a:rPr lang="en-IE" sz="1600" b="1" dirty="0" smtClean="0">
                <a:latin typeface="Adobe Heiti Std R" pitchFamily="34" charset="-128"/>
                <a:ea typeface="Adobe Heiti Std R" pitchFamily="34" charset="-128"/>
              </a:rPr>
              <a:t>area)</a:t>
            </a:r>
            <a:endParaRPr lang="en-AU" sz="1600" dirty="0">
              <a:latin typeface="Adobe Heiti Std R" pitchFamily="34" charset="-128"/>
              <a:ea typeface="Adobe Heiti Std R" pitchFamily="34" charset="-128"/>
            </a:endParaRPr>
          </a:p>
          <a:p>
            <a:pPr marL="0" lvl="0" indent="0">
              <a:buNone/>
            </a:pPr>
            <a:r>
              <a:rPr lang="en-IE" sz="1600" b="1" u="sng" dirty="0" smtClean="0">
                <a:latin typeface="Adobe Heiti Std R" pitchFamily="34" charset="-128"/>
                <a:ea typeface="Adobe Heiti Std R" pitchFamily="34" charset="-128"/>
                <a:hlinkClick r:id="rId2"/>
              </a:rPr>
              <a:t>http</a:t>
            </a:r>
            <a:r>
              <a:rPr lang="en-IE" sz="1600" b="1" u="sng" dirty="0">
                <a:latin typeface="Adobe Heiti Std R" pitchFamily="34" charset="-128"/>
                <a:ea typeface="Adobe Heiti Std R" pitchFamily="34" charset="-128"/>
                <a:hlinkClick r:id="rId2"/>
              </a:rPr>
              <a:t>://www.defencejobs.gov.au/navy/jobs/NursingOfficer/?ppc=1&amp;gclid=COa3_ejMy74CFRRxvAodumcA3w&amp;gclsrc=aw.ds</a:t>
            </a:r>
            <a:endParaRPr lang="en-AU" sz="1600" dirty="0">
              <a:latin typeface="Adobe Heiti Std R" pitchFamily="34" charset="-128"/>
              <a:ea typeface="Adobe Heiti Std R" pitchFamily="34" charset="-128"/>
            </a:endParaRPr>
          </a:p>
          <a:p>
            <a:endParaRPr lang="en-AU" sz="1600" dirty="0">
              <a:latin typeface="Adobe Heiti Std R" pitchFamily="34" charset="-128"/>
              <a:ea typeface="Adobe Heiti Std R" pitchFamily="34" charset="-128"/>
            </a:endParaRPr>
          </a:p>
        </p:txBody>
      </p:sp>
    </p:spTree>
    <p:extLst>
      <p:ext uri="{BB962C8B-B14F-4D97-AF65-F5344CB8AC3E}">
        <p14:creationId xmlns:p14="http://schemas.microsoft.com/office/powerpoint/2010/main" val="24839393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400" dirty="0"/>
              <a:t> </a:t>
            </a:r>
            <a:r>
              <a:rPr lang="en-IE" sz="2400" b="1" dirty="0"/>
              <a:t>Identification of Qualifications and training needed</a:t>
            </a:r>
            <a:r>
              <a:rPr lang="en-IE" sz="2400" dirty="0"/>
              <a:t>:</a:t>
            </a:r>
            <a:r>
              <a:rPr lang="en-AU" sz="2400" dirty="0"/>
              <a:t/>
            </a:r>
            <a:br>
              <a:rPr lang="en-AU" sz="2400" dirty="0"/>
            </a:br>
            <a:r>
              <a:rPr lang="en-IE" sz="2400" b="1" dirty="0"/>
              <a:t>What is a prerequisite? </a:t>
            </a:r>
            <a:endParaRPr lang="en-AU" sz="2400" dirty="0"/>
          </a:p>
        </p:txBody>
      </p:sp>
      <p:sp>
        <p:nvSpPr>
          <p:cNvPr id="3" name="Content Placeholder 2"/>
          <p:cNvSpPr>
            <a:spLocks noGrp="1"/>
          </p:cNvSpPr>
          <p:nvPr>
            <p:ph sz="quarter" idx="13"/>
          </p:nvPr>
        </p:nvSpPr>
        <p:spPr/>
        <p:txBody>
          <a:bodyPr>
            <a:noAutofit/>
          </a:bodyPr>
          <a:lstStyle/>
          <a:p>
            <a:pPr marL="0" indent="0">
              <a:buNone/>
            </a:pPr>
            <a:r>
              <a:rPr lang="en-IE" sz="1100" dirty="0" smtClean="0">
                <a:latin typeface="Adobe Heiti Std R" pitchFamily="34" charset="-128"/>
                <a:ea typeface="Adobe Heiti Std R" pitchFamily="34" charset="-128"/>
              </a:rPr>
              <a:t>A </a:t>
            </a:r>
            <a:r>
              <a:rPr lang="en-IE" sz="1100" dirty="0">
                <a:latin typeface="Adobe Heiti Std R" pitchFamily="34" charset="-128"/>
                <a:ea typeface="Adobe Heiti Std R" pitchFamily="34" charset="-128"/>
              </a:rPr>
              <a:t>thing that is required as a prior condition for something else to happen or exist.</a:t>
            </a:r>
            <a:endParaRPr lang="en-AU" sz="1100" dirty="0">
              <a:latin typeface="Adobe Heiti Std R" pitchFamily="34" charset="-128"/>
              <a:ea typeface="Adobe Heiti Std R" pitchFamily="34" charset="-128"/>
            </a:endParaRPr>
          </a:p>
          <a:p>
            <a:pPr lvl="0"/>
            <a:r>
              <a:rPr lang="en-IE" sz="1100" b="1" dirty="0">
                <a:latin typeface="Adobe Heiti Std R" pitchFamily="34" charset="-128"/>
                <a:ea typeface="Adobe Heiti Std R" pitchFamily="34" charset="-128"/>
              </a:rPr>
              <a:t>What prerequisites/qualifications are needed at each step - school, TAFE, University to enter this career?</a:t>
            </a:r>
            <a:endParaRPr lang="en-AU" sz="1100" dirty="0">
              <a:latin typeface="Adobe Heiti Std R" pitchFamily="34" charset="-128"/>
              <a:ea typeface="Adobe Heiti Std R" pitchFamily="34" charset="-128"/>
            </a:endParaRPr>
          </a:p>
          <a:p>
            <a:pPr marL="0" indent="0">
              <a:buNone/>
            </a:pPr>
            <a:r>
              <a:rPr lang="en-IE" sz="1100" dirty="0">
                <a:latin typeface="Adobe Heiti Std R" pitchFamily="34" charset="-128"/>
                <a:ea typeface="Adobe Heiti Std R" pitchFamily="34" charset="-128"/>
              </a:rPr>
              <a:t>Step 1: Graduate from high school</a:t>
            </a:r>
            <a:endParaRPr lang="en-AU" sz="1100" dirty="0">
              <a:latin typeface="Adobe Heiti Std R" pitchFamily="34" charset="-128"/>
              <a:ea typeface="Adobe Heiti Std R" pitchFamily="34" charset="-128"/>
            </a:endParaRPr>
          </a:p>
          <a:p>
            <a:pPr marL="0" indent="0">
              <a:buNone/>
            </a:pPr>
            <a:r>
              <a:rPr lang="en-IE" sz="1100" dirty="0">
                <a:latin typeface="Adobe Heiti Std R" pitchFamily="34" charset="-128"/>
                <a:ea typeface="Adobe Heiti Std R" pitchFamily="34" charset="-128"/>
              </a:rPr>
              <a:t>Step 2: Complete a Nursing Degree Program</a:t>
            </a:r>
            <a:endParaRPr lang="en-AU" sz="1100" dirty="0">
              <a:latin typeface="Adobe Heiti Std R" pitchFamily="34" charset="-128"/>
              <a:ea typeface="Adobe Heiti Std R" pitchFamily="34" charset="-128"/>
            </a:endParaRPr>
          </a:p>
          <a:p>
            <a:pPr marL="0" indent="0">
              <a:buNone/>
            </a:pPr>
            <a:r>
              <a:rPr lang="en-IE" sz="1100" dirty="0">
                <a:latin typeface="Adobe Heiti Std R" pitchFamily="34" charset="-128"/>
                <a:ea typeface="Adobe Heiti Std R" pitchFamily="34" charset="-128"/>
              </a:rPr>
              <a:t>Step 3: Become Licensed</a:t>
            </a:r>
            <a:endParaRPr lang="en-AU" sz="1100" dirty="0">
              <a:latin typeface="Adobe Heiti Std R" pitchFamily="34" charset="-128"/>
              <a:ea typeface="Adobe Heiti Std R" pitchFamily="34" charset="-128"/>
            </a:endParaRPr>
          </a:p>
          <a:p>
            <a:pPr marL="0" indent="0">
              <a:buNone/>
            </a:pPr>
            <a:r>
              <a:rPr lang="en-IE" sz="1100" dirty="0">
                <a:latin typeface="Adobe Heiti Std R" pitchFamily="34" charset="-128"/>
                <a:ea typeface="Adobe Heiti Std R" pitchFamily="34" charset="-128"/>
              </a:rPr>
              <a:t>Step 4: Find the Right Nursing Environment</a:t>
            </a:r>
            <a:endParaRPr lang="en-AU" sz="1100" dirty="0">
              <a:latin typeface="Adobe Heiti Std R" pitchFamily="34" charset="-128"/>
              <a:ea typeface="Adobe Heiti Std R" pitchFamily="34" charset="-128"/>
            </a:endParaRPr>
          </a:p>
          <a:p>
            <a:pPr marL="0" indent="0">
              <a:buNone/>
            </a:pPr>
            <a:r>
              <a:rPr lang="en-IE" sz="1100" dirty="0">
                <a:latin typeface="Adobe Heiti Std R" pitchFamily="34" charset="-128"/>
                <a:ea typeface="Adobe Heiti Std R" pitchFamily="34" charset="-128"/>
              </a:rPr>
              <a:t>Step 5: Choose a Specialty or Advanced Practice Nursing</a:t>
            </a:r>
            <a:endParaRPr lang="en-AU" sz="1100" dirty="0">
              <a:latin typeface="Adobe Heiti Std R" pitchFamily="34" charset="-128"/>
              <a:ea typeface="Adobe Heiti Std R" pitchFamily="34" charset="-128"/>
            </a:endParaRPr>
          </a:p>
          <a:p>
            <a:pPr lvl="0"/>
            <a:r>
              <a:rPr lang="en-IE" sz="1100" b="1" dirty="0">
                <a:latin typeface="Adobe Heiti Std R" pitchFamily="34" charset="-128"/>
                <a:ea typeface="Adobe Heiti Std R" pitchFamily="34" charset="-128"/>
              </a:rPr>
              <a:t>Where in Victoria can you get these qualifications? </a:t>
            </a:r>
            <a:endParaRPr lang="en-AU" sz="1100" dirty="0">
              <a:latin typeface="Adobe Heiti Std R" pitchFamily="34" charset="-128"/>
              <a:ea typeface="Adobe Heiti Std R" pitchFamily="34" charset="-128"/>
            </a:endParaRPr>
          </a:p>
          <a:p>
            <a:pPr marL="0" indent="0">
              <a:buNone/>
            </a:pPr>
            <a:r>
              <a:rPr lang="en-IE" sz="1100" dirty="0">
                <a:latin typeface="Adobe Heiti Std R" pitchFamily="34" charset="-128"/>
                <a:ea typeface="Adobe Heiti Std R" pitchFamily="34" charset="-128"/>
              </a:rPr>
              <a:t>You can graduate form any high school and to complete a nursing degree, attend a university or TAFE which provides a nursing degree. To become licensed you need to complete the National Council Licensure Examination. After you got your license pick a hospital that suits your environment and then choose what type of specialty you want to do.  </a:t>
            </a:r>
            <a:endParaRPr lang="en-AU" sz="1100" dirty="0">
              <a:latin typeface="Adobe Heiti Std R" pitchFamily="34" charset="-128"/>
              <a:ea typeface="Adobe Heiti Std R" pitchFamily="34" charset="-128"/>
            </a:endParaRPr>
          </a:p>
          <a:p>
            <a:pPr lvl="0"/>
            <a:r>
              <a:rPr lang="en-IE" sz="1100" b="1" dirty="0">
                <a:latin typeface="Adobe Heiti Std R" pitchFamily="34" charset="-128"/>
                <a:ea typeface="Adobe Heiti Std R" pitchFamily="34" charset="-128"/>
              </a:rPr>
              <a:t>Describe the actual nature of the training/qualifications/education needed to enter the career (types of subjects studied length of course, and names of relevant training or education institutions where these courses can be studied).</a:t>
            </a:r>
            <a:endParaRPr lang="en-AU" sz="1100" dirty="0">
              <a:latin typeface="Adobe Heiti Std R" pitchFamily="34" charset="-128"/>
              <a:ea typeface="Adobe Heiti Std R" pitchFamily="34" charset="-128"/>
            </a:endParaRPr>
          </a:p>
          <a:p>
            <a:pPr marL="0" indent="0">
              <a:buNone/>
            </a:pPr>
            <a:r>
              <a:rPr lang="en-IE" sz="1100" dirty="0">
                <a:latin typeface="Adobe Heiti Std R" pitchFamily="34" charset="-128"/>
                <a:ea typeface="Adobe Heiti Std R" pitchFamily="34" charset="-128"/>
              </a:rPr>
              <a:t>In high school biology, psychology, mathematics and English are helpful.  Diploma in nursing lasts about three years. Associate degree programs take two years to complete and are offered at many community colleges. The National council licensure examination last 6 hours and revise on individual's understanding of care management, health promotion skills, psychosocial and physiological integrity, preventive treatment abilities, basic care and several other pertinent topics.</a:t>
            </a:r>
            <a:endParaRPr lang="en-AU" sz="1100" dirty="0">
              <a:latin typeface="Adobe Heiti Std R" pitchFamily="34" charset="-128"/>
              <a:ea typeface="Adobe Heiti Std R" pitchFamily="34" charset="-128"/>
            </a:endParaRPr>
          </a:p>
          <a:p>
            <a:endParaRPr lang="en-AU" sz="1100" dirty="0">
              <a:latin typeface="Adobe Heiti Std R" pitchFamily="34" charset="-128"/>
              <a:ea typeface="Adobe Heiti Std R" pitchFamily="34" charset="-128"/>
            </a:endParaRPr>
          </a:p>
        </p:txBody>
      </p:sp>
    </p:spTree>
    <p:extLst>
      <p:ext uri="{BB962C8B-B14F-4D97-AF65-F5344CB8AC3E}">
        <p14:creationId xmlns:p14="http://schemas.microsoft.com/office/powerpoint/2010/main" val="35278090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764704"/>
            <a:ext cx="7924800" cy="1143000"/>
          </a:xfrm>
        </p:spPr>
        <p:txBody>
          <a:bodyPr/>
          <a:lstStyle/>
          <a:p>
            <a:r>
              <a:rPr lang="en-IE" sz="2000" b="1" dirty="0">
                <a:latin typeface="Adobe Heiti Std R" pitchFamily="34" charset="-128"/>
                <a:ea typeface="Adobe Heiti Std R" pitchFamily="34" charset="-128"/>
              </a:rPr>
              <a:t>Detailed description of at least </a:t>
            </a:r>
            <a:r>
              <a:rPr lang="en-IE" sz="2000" b="1" u="sng" dirty="0">
                <a:latin typeface="Adobe Heiti Std R" pitchFamily="34" charset="-128"/>
                <a:ea typeface="Adobe Heiti Std R" pitchFamily="34" charset="-128"/>
              </a:rPr>
              <a:t>two</a:t>
            </a:r>
            <a:r>
              <a:rPr lang="en-IE" sz="2000" b="1" dirty="0">
                <a:latin typeface="Adobe Heiti Std R" pitchFamily="34" charset="-128"/>
                <a:ea typeface="Adobe Heiti Std R" pitchFamily="34" charset="-128"/>
              </a:rPr>
              <a:t> different Pathways to this career.</a:t>
            </a:r>
            <a:r>
              <a:rPr lang="en-AU" sz="2000" dirty="0">
                <a:latin typeface="Adobe Heiti Std R" pitchFamily="34" charset="-128"/>
                <a:ea typeface="Adobe Heiti Std R" pitchFamily="34" charset="-128"/>
              </a:rPr>
              <a:t/>
            </a:r>
            <a:br>
              <a:rPr lang="en-AU" sz="2000" dirty="0">
                <a:latin typeface="Adobe Heiti Std R" pitchFamily="34" charset="-128"/>
                <a:ea typeface="Adobe Heiti Std R" pitchFamily="34" charset="-128"/>
              </a:rPr>
            </a:br>
            <a:r>
              <a:rPr lang="en-IE" sz="2000" b="1" dirty="0">
                <a:latin typeface="Adobe Heiti Std R" pitchFamily="34" charset="-128"/>
                <a:ea typeface="Adobe Heiti Std R" pitchFamily="34" charset="-128"/>
              </a:rPr>
              <a:t>What is meant by a pathway into a career?</a:t>
            </a:r>
            <a:r>
              <a:rPr lang="en-AU" sz="2000" dirty="0">
                <a:latin typeface="Adobe Heiti Std R" pitchFamily="34" charset="-128"/>
                <a:ea typeface="Adobe Heiti Std R" pitchFamily="34" charset="-128"/>
              </a:rPr>
              <a:t/>
            </a:r>
            <a:br>
              <a:rPr lang="en-AU" sz="2000" dirty="0">
                <a:latin typeface="Adobe Heiti Std R" pitchFamily="34" charset="-128"/>
                <a:ea typeface="Adobe Heiti Std R" pitchFamily="34" charset="-128"/>
              </a:rPr>
            </a:br>
            <a:endParaRPr lang="en-AU" sz="2000" dirty="0">
              <a:latin typeface="Adobe Heiti Std R" pitchFamily="34" charset="-128"/>
              <a:ea typeface="Adobe Heiti Std R" pitchFamily="34" charset="-128"/>
            </a:endParaRPr>
          </a:p>
        </p:txBody>
      </p:sp>
      <p:sp>
        <p:nvSpPr>
          <p:cNvPr id="3" name="Content Placeholder 2"/>
          <p:cNvSpPr>
            <a:spLocks noGrp="1"/>
          </p:cNvSpPr>
          <p:nvPr>
            <p:ph sz="quarter" idx="13"/>
          </p:nvPr>
        </p:nvSpPr>
        <p:spPr>
          <a:xfrm>
            <a:off x="611560" y="2276872"/>
            <a:ext cx="7924800" cy="4114800"/>
          </a:xfrm>
        </p:spPr>
        <p:txBody>
          <a:bodyPr/>
          <a:lstStyle/>
          <a:p>
            <a:r>
              <a:rPr lang="en-IE" dirty="0" smtClean="0"/>
              <a:t>A </a:t>
            </a:r>
            <a:r>
              <a:rPr lang="en-IE" dirty="0"/>
              <a:t>pathway into a career means what things do you like, what’s important to you, what you're good at, the people you know who may be able to help you.</a:t>
            </a:r>
            <a:endParaRPr lang="en-AU" dirty="0"/>
          </a:p>
          <a:p>
            <a:pPr lvl="0"/>
            <a:r>
              <a:rPr lang="en-IE" b="1" dirty="0"/>
              <a:t>Describe two different pathways available to enter this career.</a:t>
            </a:r>
            <a:endParaRPr lang="en-AU" dirty="0"/>
          </a:p>
          <a:p>
            <a:r>
              <a:rPr lang="en-IE" dirty="0"/>
              <a:t>Registered Nurse is one pathway and the responsibilities of a registered nurse range from providing direct patient care to coordinating care delivery, promoting better health, managing staff, undertaking research or providing education. </a:t>
            </a:r>
            <a:endParaRPr lang="en-AU" dirty="0"/>
          </a:p>
          <a:p>
            <a:r>
              <a:rPr lang="en-IE" dirty="0"/>
              <a:t>Another pathway is a Midwife and they involve direct clinical care, there are a number of other employment opportunities including work in research, management, education and policy development.  </a:t>
            </a:r>
            <a:endParaRPr lang="en-AU" dirty="0"/>
          </a:p>
        </p:txBody>
      </p:sp>
    </p:spTree>
    <p:extLst>
      <p:ext uri="{BB962C8B-B14F-4D97-AF65-F5344CB8AC3E}">
        <p14:creationId xmlns:p14="http://schemas.microsoft.com/office/powerpoint/2010/main" val="656250016"/>
      </p:ext>
    </p:extLst>
  </p:cSld>
  <p:clrMapOvr>
    <a:masterClrMapping/>
  </p:clrMapOvr>
  <p:timing>
    <p:tnLst>
      <p:par>
        <p:cTn id="1" dur="indefinite" restart="never" nodeType="tmRoot"/>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5779</TotalTime>
  <Words>625</Words>
  <Application>Microsoft Office PowerPoint</Application>
  <PresentationFormat>On-screen Show (4:3)</PresentationFormat>
  <Paragraphs>29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Horizon</vt:lpstr>
      <vt:lpstr>Career  investigation!</vt:lpstr>
      <vt:lpstr>Registered nurse !!</vt:lpstr>
      <vt:lpstr>PowerPoint Presentation</vt:lpstr>
      <vt:lpstr>Employment Opportunities: How easy/difficult is it to find work in this area</vt:lpstr>
      <vt:lpstr> Identification of Qualifications and training needed: What is a prerequisite? </vt:lpstr>
      <vt:lpstr>Detailed description of at least two different Pathways to this career. What is meant by a pathway into a career? </vt:lpstr>
    </vt:vector>
  </TitlesOfParts>
  <Company>DEECD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investigation!</dc:title>
  <dc:creator>Poojitha SIVAKUMAR</dc:creator>
  <cp:lastModifiedBy>Poojitha SIVAKUMAR</cp:lastModifiedBy>
  <cp:revision>8</cp:revision>
  <dcterms:created xsi:type="dcterms:W3CDTF">2014-06-05T10:30:43Z</dcterms:created>
  <dcterms:modified xsi:type="dcterms:W3CDTF">2014-09-15T02:44:12Z</dcterms:modified>
</cp:coreProperties>
</file>