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1578" y="-102"/>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680C4F33-A56C-43FC-A04D-33FBAC4EB3DE}" type="datetimeFigureOut">
              <a:rPr lang="en-AU" smtClean="0"/>
              <a:t>20/05/2014</a:t>
            </a:fld>
            <a:endParaRPr lang="en-AU"/>
          </a:p>
        </p:txBody>
      </p:sp>
      <p:sp>
        <p:nvSpPr>
          <p:cNvPr id="17" name="Footer Placeholder 16"/>
          <p:cNvSpPr>
            <a:spLocks noGrp="1"/>
          </p:cNvSpPr>
          <p:nvPr>
            <p:ph type="ftr" sz="quarter" idx="11"/>
          </p:nvPr>
        </p:nvSpPr>
        <p:spPr/>
        <p:txBody>
          <a:bodyPr/>
          <a:lstStyle>
            <a:extLst/>
          </a:lstStyle>
          <a:p>
            <a:endParaRPr lang="en-AU"/>
          </a:p>
        </p:txBody>
      </p:sp>
      <p:sp>
        <p:nvSpPr>
          <p:cNvPr id="29" name="Slide Number Placeholder 28"/>
          <p:cNvSpPr>
            <a:spLocks noGrp="1"/>
          </p:cNvSpPr>
          <p:nvPr>
            <p:ph type="sldNum" sz="quarter" idx="12"/>
          </p:nvPr>
        </p:nvSpPr>
        <p:spPr/>
        <p:txBody>
          <a:bodyPr/>
          <a:lstStyle>
            <a:extLst/>
          </a:lstStyle>
          <a:p>
            <a:fld id="{EFE75837-D348-41E1-BD7C-AA45D9453044}" type="slidenum">
              <a:rPr lang="en-AU" smtClean="0"/>
              <a:t>‹#›</a:t>
            </a:fld>
            <a:endParaRPr lang="en-AU"/>
          </a:p>
        </p:txBody>
      </p:sp>
      <p:sp>
        <p:nvSpPr>
          <p:cNvPr id="32" name="Rectangle 31"/>
          <p:cNvSpPr/>
          <p:nvPr/>
        </p:nvSpPr>
        <p:spPr>
          <a:xfrm>
            <a:off x="0" y="-2"/>
            <a:ext cx="274320" cy="913927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232169" y="907303"/>
            <a:ext cx="34290"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01805" y="907303"/>
            <a:ext cx="20574"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187515" y="907303"/>
            <a:ext cx="6858"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166326" y="907303"/>
            <a:ext cx="6858"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685800" y="5791200"/>
            <a:ext cx="5829300" cy="2633472"/>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685800" y="3779520"/>
            <a:ext cx="5829300" cy="201168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191468" y="6729859"/>
            <a:ext cx="54864" cy="225552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191468" y="6395759"/>
            <a:ext cx="54864" cy="3048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191468" y="6183580"/>
            <a:ext cx="54864" cy="18288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191468" y="6056745"/>
            <a:ext cx="54864" cy="97536"/>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C4F33-A56C-43FC-A04D-33FBAC4EB3DE}" type="datetimeFigureOut">
              <a:rPr lang="en-AU" smtClean="0"/>
              <a:t>20/05/2014</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3621714" y="1431851"/>
            <a:ext cx="3241602" cy="77216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280475" y="0"/>
            <a:ext cx="4135902" cy="882044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2146446" y="2324843"/>
            <a:ext cx="5486400" cy="89154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4457700" y="0"/>
            <a:ext cx="2057400" cy="56896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4457700" y="5689600"/>
            <a:ext cx="2400300" cy="1524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4457700" y="0"/>
            <a:ext cx="1028700" cy="56896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4461273" y="5662085"/>
            <a:ext cx="1568053" cy="3481916"/>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4457700" y="5689600"/>
            <a:ext cx="1200150" cy="34544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4457700" y="1828800"/>
            <a:ext cx="2400300" cy="38608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4457700" y="2336800"/>
            <a:ext cx="2400300" cy="33528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742950" y="5689600"/>
            <a:ext cx="3714750" cy="34544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400050" y="5689600"/>
            <a:ext cx="4000500" cy="34544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275118" y="3251200"/>
            <a:ext cx="4229100" cy="24384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275118" y="2844800"/>
            <a:ext cx="4229100" cy="28448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3429000" y="5689600"/>
            <a:ext cx="1028700" cy="34544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530177" y="1802229"/>
            <a:ext cx="4288536" cy="1303315"/>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80C4F33-A56C-43FC-A04D-33FBAC4EB3DE}" type="datetimeFigureOut">
              <a:rPr lang="en-AU" smtClean="0"/>
              <a:t>20/05/2014</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EFE75837-D348-41E1-BD7C-AA45D9453044}" type="slidenum">
              <a:rPr lang="en-AU" smtClean="0"/>
              <a:t>‹#›</a:t>
            </a:fld>
            <a:endParaRPr lang="en-AU"/>
          </a:p>
        </p:txBody>
      </p:sp>
      <p:sp>
        <p:nvSpPr>
          <p:cNvPr id="7" name="Rectangle 6"/>
          <p:cNvSpPr/>
          <p:nvPr/>
        </p:nvSpPr>
        <p:spPr>
          <a:xfrm>
            <a:off x="272370" y="536353"/>
            <a:ext cx="6377940" cy="1181687"/>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30176" y="682752"/>
            <a:ext cx="6117336" cy="103632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278654" y="907303"/>
            <a:ext cx="20574"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308332" y="907303"/>
            <a:ext cx="20574"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336338" y="907303"/>
            <a:ext cx="6858"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357527" y="907303"/>
            <a:ext cx="6858"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75359" y="907303"/>
            <a:ext cx="27432"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682752"/>
            <a:ext cx="6172200" cy="12192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348258" y="2360669"/>
            <a:ext cx="3028950" cy="6034617"/>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3491508" y="2360669"/>
            <a:ext cx="3028950" cy="6034617"/>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80C4F33-A56C-43FC-A04D-33FBAC4EB3DE}" type="datetimeFigureOut">
              <a:rPr lang="en-AU" smtClean="0"/>
              <a:t>20/05/2014</a:t>
            </a:fld>
            <a:endParaRPr lang="en-AU"/>
          </a:p>
        </p:txBody>
      </p:sp>
      <p:sp>
        <p:nvSpPr>
          <p:cNvPr id="6" name="Footer Placeholder 5"/>
          <p:cNvSpPr>
            <a:spLocks noGrp="1"/>
          </p:cNvSpPr>
          <p:nvPr>
            <p:ph type="ftr" sz="quarter" idx="11"/>
          </p:nvPr>
        </p:nvSpPr>
        <p:spPr/>
        <p:txBody>
          <a:bodyPr/>
          <a:lstStyle>
            <a:extLst/>
          </a:lstStyle>
          <a:p>
            <a:endParaRPr lang="en-AU"/>
          </a:p>
        </p:txBody>
      </p:sp>
      <p:sp>
        <p:nvSpPr>
          <p:cNvPr id="7" name="Slide Number Placeholder 6"/>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536354"/>
            <a:ext cx="6650310" cy="1181687"/>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378618" y="682752"/>
            <a:ext cx="5829300" cy="12192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42900" y="2413000"/>
            <a:ext cx="3030141" cy="853016"/>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3483769" y="2413000"/>
            <a:ext cx="3031331" cy="853016"/>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42900" y="3278716"/>
            <a:ext cx="3030141" cy="5279136"/>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3483769" y="3278716"/>
            <a:ext cx="3031331" cy="5279136"/>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80C4F33-A56C-43FC-A04D-33FBAC4EB3DE}" type="datetimeFigureOut">
              <a:rPr lang="en-AU" smtClean="0"/>
              <a:t>20/05/2014</a:t>
            </a:fld>
            <a:endParaRPr lang="en-AU"/>
          </a:p>
        </p:txBody>
      </p:sp>
      <p:sp>
        <p:nvSpPr>
          <p:cNvPr id="8" name="Footer Placeholder 7"/>
          <p:cNvSpPr>
            <a:spLocks noGrp="1"/>
          </p:cNvSpPr>
          <p:nvPr>
            <p:ph type="ftr" sz="quarter" idx="11"/>
          </p:nvPr>
        </p:nvSpPr>
        <p:spPr/>
        <p:txBody>
          <a:bodyPr/>
          <a:lstStyle>
            <a:extLst/>
          </a:lstStyle>
          <a:p>
            <a:endParaRPr lang="en-AU"/>
          </a:p>
        </p:txBody>
      </p:sp>
      <p:sp>
        <p:nvSpPr>
          <p:cNvPr id="9" name="Slide Number Placeholder 8"/>
          <p:cNvSpPr>
            <a:spLocks noGrp="1"/>
          </p:cNvSpPr>
          <p:nvPr>
            <p:ph type="sldNum" sz="quarter" idx="12"/>
          </p:nvPr>
        </p:nvSpPr>
        <p:spPr/>
        <p:txBody>
          <a:bodyPr/>
          <a:lstStyle>
            <a:extLst/>
          </a:lstStyle>
          <a:p>
            <a:fld id="{EFE75837-D348-41E1-BD7C-AA45D9453044}" type="slidenum">
              <a:rPr lang="en-AU" smtClean="0"/>
              <a:t>‹#›</a:t>
            </a:fld>
            <a:endParaRPr lang="en-AU"/>
          </a:p>
        </p:txBody>
      </p:sp>
      <p:sp>
        <p:nvSpPr>
          <p:cNvPr id="16" name="Rectangle 15"/>
          <p:cNvSpPr/>
          <p:nvPr/>
        </p:nvSpPr>
        <p:spPr>
          <a:xfrm>
            <a:off x="65843" y="907303"/>
            <a:ext cx="34290"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35479" y="907303"/>
            <a:ext cx="20574"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1189" y="907303"/>
            <a:ext cx="6858"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907303"/>
            <a:ext cx="6858"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12328" y="907303"/>
            <a:ext cx="20574"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42006" y="907303"/>
            <a:ext cx="20574"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170012" y="907303"/>
            <a:ext cx="6858"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191201" y="907303"/>
            <a:ext cx="6858"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09033" y="907303"/>
            <a:ext cx="27432"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82752"/>
            <a:ext cx="5829300" cy="12192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80C4F33-A56C-43FC-A04D-33FBAC4EB3DE}" type="datetimeFigureOut">
              <a:rPr lang="en-AU" smtClean="0"/>
              <a:t>20/05/2014</a:t>
            </a:fld>
            <a:endParaRPr lang="en-AU"/>
          </a:p>
        </p:txBody>
      </p:sp>
      <p:sp>
        <p:nvSpPr>
          <p:cNvPr id="4" name="Footer Placeholder 3"/>
          <p:cNvSpPr>
            <a:spLocks noGrp="1"/>
          </p:cNvSpPr>
          <p:nvPr>
            <p:ph type="ftr" sz="quarter" idx="11"/>
          </p:nvPr>
        </p:nvSpPr>
        <p:spPr/>
        <p:txBody>
          <a:bodyPr/>
          <a:lstStyle>
            <a:extLst/>
          </a:lstStyle>
          <a:p>
            <a:endParaRPr lang="en-AU"/>
          </a:p>
        </p:txBody>
      </p:sp>
      <p:sp>
        <p:nvSpPr>
          <p:cNvPr id="5" name="Slide Number Placeholder 4"/>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80C4F33-A56C-43FC-A04D-33FBAC4EB3DE}" type="datetimeFigureOut">
              <a:rPr lang="en-AU" smtClean="0"/>
              <a:t>20/05/2014</a:t>
            </a:fld>
            <a:endParaRPr lang="en-AU"/>
          </a:p>
        </p:txBody>
      </p:sp>
      <p:sp>
        <p:nvSpPr>
          <p:cNvPr id="3" name="Footer Placeholder 2"/>
          <p:cNvSpPr>
            <a:spLocks noGrp="1"/>
          </p:cNvSpPr>
          <p:nvPr>
            <p:ph type="ftr" sz="quarter" idx="11"/>
          </p:nvPr>
        </p:nvSpPr>
        <p:spPr/>
        <p:txBody>
          <a:bodyPr/>
          <a:lstStyle>
            <a:extLst/>
          </a:lstStyle>
          <a:p>
            <a:endParaRPr lang="en-AU"/>
          </a:p>
        </p:txBody>
      </p:sp>
      <p:sp>
        <p:nvSpPr>
          <p:cNvPr id="4" name="Slide Number Placeholder 3"/>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364067"/>
            <a:ext cx="6172200" cy="154940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14350" y="1913467"/>
            <a:ext cx="1885950" cy="6096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571750" y="1913467"/>
            <a:ext cx="4114800" cy="6096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80C4F33-A56C-43FC-A04D-33FBAC4EB3DE}" type="datetimeFigureOut">
              <a:rPr lang="en-AU" smtClean="0"/>
              <a:t>20/05/2014</a:t>
            </a:fld>
            <a:endParaRPr lang="en-AU"/>
          </a:p>
        </p:txBody>
      </p:sp>
      <p:sp>
        <p:nvSpPr>
          <p:cNvPr id="6" name="Footer Placeholder 5"/>
          <p:cNvSpPr>
            <a:spLocks noGrp="1"/>
          </p:cNvSpPr>
          <p:nvPr>
            <p:ph type="ftr" sz="quarter" idx="11"/>
          </p:nvPr>
        </p:nvSpPr>
        <p:spPr/>
        <p:txBody>
          <a:bodyPr/>
          <a:lstStyle>
            <a:extLst/>
          </a:lstStyle>
          <a:p>
            <a:endParaRPr lang="en-AU"/>
          </a:p>
        </p:txBody>
      </p:sp>
      <p:sp>
        <p:nvSpPr>
          <p:cNvPr id="7" name="Slide Number Placeholder 6"/>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76024" y="1"/>
            <a:ext cx="6583680" cy="2504049"/>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272396" y="2513371"/>
            <a:ext cx="6586967"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6347214" y="1663069"/>
            <a:ext cx="177017" cy="96350"/>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685800" y="588336"/>
            <a:ext cx="5143500" cy="935665"/>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76024" y="2525042"/>
            <a:ext cx="6583680" cy="6613525"/>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685800" y="1533525"/>
            <a:ext cx="5143500" cy="9144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6461514" y="1866269"/>
            <a:ext cx="177017" cy="96350"/>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6201344" y="2003820"/>
            <a:ext cx="177017" cy="96350"/>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4857750" y="74000"/>
            <a:ext cx="1600200" cy="486833"/>
          </a:xfrm>
        </p:spPr>
        <p:txBody>
          <a:bodyPr/>
          <a:lstStyle>
            <a:extLst/>
          </a:lstStyle>
          <a:p>
            <a:fld id="{680C4F33-A56C-43FC-A04D-33FBAC4EB3DE}" type="datetimeFigureOut">
              <a:rPr lang="en-AU" smtClean="0"/>
              <a:t>20/05/2014</a:t>
            </a:fld>
            <a:endParaRPr lang="en-AU"/>
          </a:p>
        </p:txBody>
      </p:sp>
      <p:sp>
        <p:nvSpPr>
          <p:cNvPr id="6" name="Footer Placeholder 5"/>
          <p:cNvSpPr>
            <a:spLocks noGrp="1"/>
          </p:cNvSpPr>
          <p:nvPr>
            <p:ph type="ftr" sz="quarter" idx="11"/>
          </p:nvPr>
        </p:nvSpPr>
        <p:spPr>
          <a:xfrm>
            <a:off x="685800" y="74000"/>
            <a:ext cx="4171950" cy="486833"/>
          </a:xfrm>
        </p:spPr>
        <p:txBody>
          <a:bodyPr/>
          <a:lstStyle>
            <a:extLst/>
          </a:lstStyle>
          <a:p>
            <a:endParaRPr lang="en-AU"/>
          </a:p>
        </p:txBody>
      </p:sp>
      <p:sp>
        <p:nvSpPr>
          <p:cNvPr id="7" name="Slide Number Placeholder 6"/>
          <p:cNvSpPr>
            <a:spLocks noGrp="1"/>
          </p:cNvSpPr>
          <p:nvPr>
            <p:ph type="sldNum" sz="quarter" idx="12"/>
          </p:nvPr>
        </p:nvSpPr>
        <p:spPr>
          <a:xfrm>
            <a:off x="6457950" y="74000"/>
            <a:ext cx="342900" cy="486833"/>
          </a:xfrm>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C4F33-A56C-43FC-A04D-33FBAC4EB3DE}" type="datetimeFigureOut">
              <a:rPr lang="en-AU" smtClean="0"/>
              <a:t>20/05/2014</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6"/>
            <a:ext cx="1485900" cy="7802033"/>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66186"/>
            <a:ext cx="4400550" cy="7802033"/>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C4F33-A56C-43FC-A04D-33FBAC4EB3DE}" type="datetimeFigureOut">
              <a:rPr lang="en-AU" smtClean="0"/>
              <a:t>20/05/2014</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2"/>
            <a:ext cx="274320" cy="913927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191468" y="6729859"/>
            <a:ext cx="54864" cy="225552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191468" y="6395759"/>
            <a:ext cx="54864" cy="3048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191468" y="6183580"/>
            <a:ext cx="54864" cy="18288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191468" y="6056745"/>
            <a:ext cx="54864" cy="97536"/>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232169" y="907303"/>
            <a:ext cx="34290" cy="48768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01805" y="907303"/>
            <a:ext cx="20574" cy="48768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187515" y="907303"/>
            <a:ext cx="6858" cy="48768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166326" y="907303"/>
            <a:ext cx="6858" cy="48768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685800" y="682752"/>
            <a:ext cx="5829300" cy="12192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685800" y="2378080"/>
            <a:ext cx="5829300" cy="6096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857750" y="8555568"/>
            <a:ext cx="1600200" cy="486833"/>
          </a:xfrm>
          <a:prstGeom prst="rect">
            <a:avLst/>
          </a:prstGeom>
        </p:spPr>
        <p:txBody>
          <a:bodyPr vert="horz" anchor="b"/>
          <a:lstStyle>
            <a:lvl1pPr algn="l" eaLnBrk="1" latinLnBrk="0" hangingPunct="1">
              <a:defRPr kumimoji="0" sz="1100">
                <a:solidFill>
                  <a:schemeClr val="tx2"/>
                </a:solidFill>
              </a:defRPr>
            </a:lvl1pPr>
            <a:extLst/>
          </a:lstStyle>
          <a:p>
            <a:fld id="{680C4F33-A56C-43FC-A04D-33FBAC4EB3DE}" type="datetimeFigureOut">
              <a:rPr lang="en-AU" smtClean="0"/>
              <a:t>20/05/2014</a:t>
            </a:fld>
            <a:endParaRPr lang="en-AU"/>
          </a:p>
        </p:txBody>
      </p:sp>
      <p:sp>
        <p:nvSpPr>
          <p:cNvPr id="3" name="Footer Placeholder 2"/>
          <p:cNvSpPr>
            <a:spLocks noGrp="1"/>
          </p:cNvSpPr>
          <p:nvPr>
            <p:ph type="ftr" sz="quarter" idx="3"/>
          </p:nvPr>
        </p:nvSpPr>
        <p:spPr>
          <a:xfrm>
            <a:off x="685800" y="8555568"/>
            <a:ext cx="4171950" cy="486833"/>
          </a:xfrm>
          <a:prstGeom prst="rect">
            <a:avLst/>
          </a:prstGeom>
        </p:spPr>
        <p:txBody>
          <a:bodyPr vert="horz" anchor="b"/>
          <a:lstStyle>
            <a:lvl1pPr algn="r" eaLnBrk="1" latinLnBrk="0" hangingPunct="1">
              <a:defRPr kumimoji="0" sz="1100">
                <a:solidFill>
                  <a:schemeClr val="tx2"/>
                </a:solidFill>
              </a:defRPr>
            </a:lvl1pPr>
            <a:extLst/>
          </a:lstStyle>
          <a:p>
            <a:endParaRPr lang="en-AU"/>
          </a:p>
        </p:txBody>
      </p:sp>
      <p:sp>
        <p:nvSpPr>
          <p:cNvPr id="23" name="Slide Number Placeholder 22"/>
          <p:cNvSpPr>
            <a:spLocks noGrp="1"/>
          </p:cNvSpPr>
          <p:nvPr>
            <p:ph type="sldNum" sz="quarter" idx="4"/>
          </p:nvPr>
        </p:nvSpPr>
        <p:spPr>
          <a:xfrm>
            <a:off x="6457950" y="8555568"/>
            <a:ext cx="342900" cy="486833"/>
          </a:xfrm>
          <a:prstGeom prst="rect">
            <a:avLst/>
          </a:prstGeom>
        </p:spPr>
        <p:txBody>
          <a:bodyPr vert="horz" anchor="b"/>
          <a:lstStyle>
            <a:lvl1pPr algn="l" eaLnBrk="1" latinLnBrk="0" hangingPunct="1">
              <a:defRPr kumimoji="0" sz="1200">
                <a:solidFill>
                  <a:schemeClr val="tx2"/>
                </a:solidFill>
              </a:defRPr>
            </a:lvl1pPr>
            <a:extLst/>
          </a:lstStyle>
          <a:p>
            <a:fld id="{EFE75837-D348-41E1-BD7C-AA45D9453044}" type="slidenum">
              <a:rPr lang="en-AU" smtClean="0"/>
              <a:t>‹#›</a:t>
            </a:fld>
            <a:endParaRPr lang="en-AU"/>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Serial killers </a:t>
            </a:r>
            <a:br>
              <a:rPr lang="en-US" dirty="0" smtClean="0"/>
            </a:br>
            <a:r>
              <a:rPr lang="en-US" dirty="0" smtClean="0"/>
              <a:t>Encyclopedia                                                                                                                                                                                                                                                                                                                                                                                                                                                                                                                                                                                                                                                                                                                                                                                                                                                                                                                                                                                                                                                                                                                                                                                                                                                                                                                                                                                                                                                                                                                                                                                                                                                                                                                                                                                                                                                                                                                                                                                                                                                                                                                                                                                                                                                                                                                                                                                </a:t>
            </a:r>
            <a:endParaRPr lang="en-AU" dirty="0"/>
          </a:p>
        </p:txBody>
      </p:sp>
      <p:sp>
        <p:nvSpPr>
          <p:cNvPr id="3" name="Subtitle 2"/>
          <p:cNvSpPr>
            <a:spLocks noGrp="1"/>
          </p:cNvSpPr>
          <p:nvPr>
            <p:ph type="subTitle" idx="1"/>
          </p:nvPr>
        </p:nvSpPr>
        <p:spPr>
          <a:xfrm>
            <a:off x="836713" y="7164288"/>
            <a:ext cx="1519064" cy="715144"/>
          </a:xfrm>
        </p:spPr>
        <p:txBody>
          <a:bodyPr/>
          <a:lstStyle/>
          <a:p>
            <a:r>
              <a:rPr lang="en-US" dirty="0" smtClean="0"/>
              <a:t>By- Pooja</a:t>
            </a:r>
            <a:endParaRPr lang="en-AU" dirty="0"/>
          </a:p>
        </p:txBody>
      </p:sp>
    </p:spTree>
    <p:extLst>
      <p:ext uri="{BB962C8B-B14F-4D97-AF65-F5344CB8AC3E}">
        <p14:creationId xmlns:p14="http://schemas.microsoft.com/office/powerpoint/2010/main" val="3416034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AU" dirty="0"/>
          </a:p>
        </p:txBody>
      </p:sp>
      <p:sp>
        <p:nvSpPr>
          <p:cNvPr id="3" name="Content Placeholder 2"/>
          <p:cNvSpPr>
            <a:spLocks noGrp="1"/>
          </p:cNvSpPr>
          <p:nvPr>
            <p:ph idx="1"/>
          </p:nvPr>
        </p:nvSpPr>
        <p:spPr/>
        <p:txBody>
          <a:bodyPr/>
          <a:lstStyle/>
          <a:p>
            <a:r>
              <a:rPr lang="en-US" dirty="0" smtClean="0"/>
              <a:t>Jack the ripper </a:t>
            </a:r>
          </a:p>
          <a:p>
            <a:r>
              <a:rPr lang="en-US" dirty="0" smtClean="0"/>
              <a:t>Death of Jill Meagher </a:t>
            </a:r>
          </a:p>
          <a:p>
            <a:r>
              <a:rPr lang="en-US" dirty="0" smtClean="0"/>
              <a:t>The green river killer</a:t>
            </a:r>
          </a:p>
          <a:p>
            <a:r>
              <a:rPr lang="en-US" dirty="0" smtClean="0"/>
              <a:t>The lady in the lake case</a:t>
            </a:r>
          </a:p>
          <a:p>
            <a:r>
              <a:rPr lang="en-US" dirty="0" smtClean="0"/>
              <a:t>The west gate bridge murder case</a:t>
            </a:r>
            <a:endParaRPr lang="en-AU" dirty="0"/>
          </a:p>
        </p:txBody>
      </p:sp>
    </p:spTree>
    <p:extLst>
      <p:ext uri="{BB962C8B-B14F-4D97-AF65-F5344CB8AC3E}">
        <p14:creationId xmlns:p14="http://schemas.microsoft.com/office/powerpoint/2010/main" val="3463650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688" y="251520"/>
            <a:ext cx="5829300" cy="864096"/>
          </a:xfrm>
        </p:spPr>
        <p:txBody>
          <a:bodyPr/>
          <a:lstStyle/>
          <a:p>
            <a:r>
              <a:rPr lang="en-US" dirty="0" smtClean="0"/>
              <a:t>Jack the ripper!</a:t>
            </a:r>
            <a:endParaRPr lang="en-AU" dirty="0"/>
          </a:p>
        </p:txBody>
      </p:sp>
      <p:sp>
        <p:nvSpPr>
          <p:cNvPr id="3" name="Content Placeholder 2"/>
          <p:cNvSpPr>
            <a:spLocks noGrp="1"/>
          </p:cNvSpPr>
          <p:nvPr>
            <p:ph idx="1"/>
          </p:nvPr>
        </p:nvSpPr>
        <p:spPr>
          <a:xfrm>
            <a:off x="620688" y="1331640"/>
            <a:ext cx="5829300" cy="7560840"/>
          </a:xfrm>
        </p:spPr>
        <p:txBody>
          <a:bodyPr>
            <a:noAutofit/>
          </a:bodyPr>
          <a:lstStyle/>
          <a:p>
            <a:r>
              <a:rPr lang="en-US" sz="1800" b="1" u="sng" dirty="0" smtClean="0"/>
              <a:t>Name:</a:t>
            </a:r>
            <a:r>
              <a:rPr lang="en-AU" sz="1800" dirty="0"/>
              <a:t> </a:t>
            </a:r>
            <a:r>
              <a:rPr lang="en-US" sz="1800" dirty="0" smtClean="0"/>
              <a:t>Jack </a:t>
            </a:r>
            <a:r>
              <a:rPr lang="en-US" sz="1800" dirty="0"/>
              <a:t>the ripper</a:t>
            </a:r>
            <a:endParaRPr lang="en-AU" sz="1800" dirty="0"/>
          </a:p>
          <a:p>
            <a:r>
              <a:rPr lang="en-US" sz="1800" b="1" u="sng" dirty="0" smtClean="0"/>
              <a:t>Crime;</a:t>
            </a:r>
            <a:r>
              <a:rPr lang="en-AU" sz="1800" dirty="0"/>
              <a:t> </a:t>
            </a:r>
            <a:r>
              <a:rPr lang="en-US" sz="1800" dirty="0" smtClean="0"/>
              <a:t>Murder </a:t>
            </a:r>
            <a:endParaRPr lang="en-AU" sz="1800" dirty="0"/>
          </a:p>
          <a:p>
            <a:r>
              <a:rPr lang="en-US" sz="1800" b="1" u="sng" dirty="0"/>
              <a:t>Victims:</a:t>
            </a:r>
            <a:endParaRPr lang="en-AU" sz="1800" dirty="0"/>
          </a:p>
          <a:p>
            <a:r>
              <a:rPr lang="en-US" sz="1800" dirty="0"/>
              <a:t>43 year old alcoholic women.</a:t>
            </a:r>
            <a:endParaRPr lang="en-AU" sz="1800" dirty="0"/>
          </a:p>
          <a:p>
            <a:r>
              <a:rPr lang="en-US" sz="1800" dirty="0"/>
              <a:t>47 year old Annie Chapman.</a:t>
            </a:r>
            <a:endParaRPr lang="en-AU" sz="1800" dirty="0"/>
          </a:p>
          <a:p>
            <a:r>
              <a:rPr lang="en-US" sz="1800" dirty="0"/>
              <a:t>45 year-old Swedish immigrant Lily </a:t>
            </a:r>
            <a:endParaRPr lang="en-AU" sz="1800" dirty="0"/>
          </a:p>
          <a:p>
            <a:r>
              <a:rPr lang="en-US" sz="1800" dirty="0"/>
              <a:t>46 year-old Catherine </a:t>
            </a:r>
            <a:r>
              <a:rPr lang="en-US" sz="1800" dirty="0" smtClean="0"/>
              <a:t>Eddowes</a:t>
            </a:r>
            <a:endParaRPr lang="en-AU" sz="1800" dirty="0"/>
          </a:p>
          <a:p>
            <a:r>
              <a:rPr lang="en-US" sz="1800" dirty="0" smtClean="0"/>
              <a:t>Mary </a:t>
            </a:r>
            <a:r>
              <a:rPr lang="en-US" sz="1800" dirty="0"/>
              <a:t>Kelly </a:t>
            </a:r>
            <a:endParaRPr lang="en-AU" sz="1800" dirty="0"/>
          </a:p>
          <a:p>
            <a:r>
              <a:rPr lang="en-US" sz="1800" b="1" u="sng" dirty="0" smtClean="0"/>
              <a:t>Location:</a:t>
            </a:r>
            <a:r>
              <a:rPr lang="en-AU" sz="1800" dirty="0"/>
              <a:t> </a:t>
            </a:r>
            <a:r>
              <a:rPr lang="en-US" sz="1800" dirty="0" smtClean="0"/>
              <a:t>London</a:t>
            </a:r>
            <a:endParaRPr lang="en-AU" sz="1800" dirty="0"/>
          </a:p>
          <a:p>
            <a:r>
              <a:rPr lang="en-US" sz="1800" b="1" u="sng" dirty="0" smtClean="0"/>
              <a:t>Similarities:</a:t>
            </a:r>
            <a:r>
              <a:rPr lang="en-AU" sz="1800" dirty="0" smtClean="0"/>
              <a:t>All </a:t>
            </a:r>
            <a:r>
              <a:rPr lang="en-AU" sz="1800" dirty="0"/>
              <a:t>died in </a:t>
            </a:r>
            <a:r>
              <a:rPr lang="en-AU" sz="1800" dirty="0" smtClean="0"/>
              <a:t>London, killed </a:t>
            </a:r>
            <a:r>
              <a:rPr lang="en-AU" sz="1800" dirty="0"/>
              <a:t>a similar way </a:t>
            </a:r>
            <a:r>
              <a:rPr lang="en-AU" sz="1800" dirty="0" smtClean="0"/>
              <a:t>, all </a:t>
            </a:r>
            <a:r>
              <a:rPr lang="en-AU" sz="1800" dirty="0"/>
              <a:t>in 40s except </a:t>
            </a:r>
            <a:r>
              <a:rPr lang="en-AU" sz="1800" dirty="0" smtClean="0"/>
              <a:t>one, all women, all </a:t>
            </a:r>
            <a:r>
              <a:rPr lang="en-AU" sz="1800" dirty="0"/>
              <a:t>prostitutes</a:t>
            </a:r>
          </a:p>
          <a:p>
            <a:r>
              <a:rPr lang="en-US" sz="1800" b="1" u="sng" dirty="0" smtClean="0"/>
              <a:t>Differences:</a:t>
            </a:r>
            <a:r>
              <a:rPr lang="en-AU" sz="1800" dirty="0"/>
              <a:t> </a:t>
            </a:r>
            <a:r>
              <a:rPr lang="en-US" sz="1800" dirty="0" smtClean="0"/>
              <a:t>Mary </a:t>
            </a:r>
            <a:r>
              <a:rPr lang="en-US" sz="1800" dirty="0"/>
              <a:t>was way different to the </a:t>
            </a:r>
            <a:r>
              <a:rPr lang="en-US" sz="1800" dirty="0" smtClean="0"/>
              <a:t>others;</a:t>
            </a:r>
            <a:r>
              <a:rPr lang="en-AU" sz="1800" dirty="0"/>
              <a:t> </a:t>
            </a:r>
            <a:r>
              <a:rPr lang="en-US" sz="1800" dirty="0" smtClean="0"/>
              <a:t>She </a:t>
            </a:r>
            <a:r>
              <a:rPr lang="en-US" sz="1800" dirty="0"/>
              <a:t>was much </a:t>
            </a:r>
            <a:r>
              <a:rPr lang="en-US" sz="1800" dirty="0" smtClean="0"/>
              <a:t>younger</a:t>
            </a:r>
            <a:r>
              <a:rPr lang="en-AU" sz="1800" dirty="0" smtClean="0"/>
              <a:t>, </a:t>
            </a:r>
            <a:r>
              <a:rPr lang="en-US" sz="1800" dirty="0" smtClean="0"/>
              <a:t>Chose </a:t>
            </a:r>
            <a:r>
              <a:rPr lang="en-US" sz="1800" dirty="0"/>
              <a:t>to be a </a:t>
            </a:r>
            <a:r>
              <a:rPr lang="en-US" sz="1800" dirty="0" smtClean="0"/>
              <a:t>prostitute, Was </a:t>
            </a:r>
            <a:r>
              <a:rPr lang="en-US" sz="1800" dirty="0"/>
              <a:t>not killed in a public place</a:t>
            </a:r>
            <a:endParaRPr lang="en-AU" sz="1800" dirty="0"/>
          </a:p>
          <a:p>
            <a:r>
              <a:rPr lang="en-US" sz="1800" b="1" u="sng" dirty="0"/>
              <a:t>Criminal theories;</a:t>
            </a:r>
            <a:endParaRPr lang="en-AU" sz="1800" dirty="0"/>
          </a:p>
          <a:p>
            <a:r>
              <a:rPr lang="en-US" sz="1800" dirty="0"/>
              <a:t>Since Jack the ripper was anonymous, no one knew his childhood or parents or background but criminologists believe Jack the rippers criminal theory was to do with Social learning Theory. </a:t>
            </a:r>
            <a:endParaRPr lang="en-AU" sz="1800" dirty="0"/>
          </a:p>
        </p:txBody>
      </p:sp>
    </p:spTree>
    <p:extLst>
      <p:ext uri="{BB962C8B-B14F-4D97-AF65-F5344CB8AC3E}">
        <p14:creationId xmlns:p14="http://schemas.microsoft.com/office/powerpoint/2010/main" val="3395101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96" y="179512"/>
            <a:ext cx="5829300" cy="1219200"/>
          </a:xfrm>
        </p:spPr>
        <p:txBody>
          <a:bodyPr/>
          <a:lstStyle/>
          <a:p>
            <a:r>
              <a:rPr lang="en-US" dirty="0" smtClean="0"/>
              <a:t>Death of Jill Meagher</a:t>
            </a:r>
            <a:endParaRPr lang="en-AU" dirty="0"/>
          </a:p>
        </p:txBody>
      </p:sp>
      <p:sp>
        <p:nvSpPr>
          <p:cNvPr id="3" name="Content Placeholder 2"/>
          <p:cNvSpPr>
            <a:spLocks noGrp="1"/>
          </p:cNvSpPr>
          <p:nvPr>
            <p:ph idx="1"/>
          </p:nvPr>
        </p:nvSpPr>
        <p:spPr>
          <a:xfrm>
            <a:off x="692696" y="1547664"/>
            <a:ext cx="5829300" cy="7200800"/>
          </a:xfrm>
        </p:spPr>
        <p:txBody>
          <a:bodyPr>
            <a:noAutofit/>
          </a:bodyPr>
          <a:lstStyle/>
          <a:p>
            <a:r>
              <a:rPr lang="en-US" sz="1800" dirty="0">
                <a:latin typeface="Adobe Caslon Pro" pitchFamily="18" charset="0"/>
              </a:rPr>
              <a:t>Perpetrators name; </a:t>
            </a:r>
            <a:r>
              <a:rPr lang="en-AU" sz="1800" dirty="0">
                <a:latin typeface="Adobe Caslon Pro" pitchFamily="18" charset="0"/>
              </a:rPr>
              <a:t>Adrian Bayley</a:t>
            </a:r>
            <a:endParaRPr lang="en-AU" sz="1800" b="1" dirty="0">
              <a:latin typeface="Adobe Caslon Pro" pitchFamily="18" charset="0"/>
            </a:endParaRPr>
          </a:p>
          <a:p>
            <a:r>
              <a:rPr lang="en-US" sz="1800" dirty="0">
                <a:latin typeface="Adobe Caslon Pro" pitchFamily="18" charset="0"/>
              </a:rPr>
              <a:t>Age; 41 years old.            </a:t>
            </a:r>
            <a:endParaRPr lang="en-AU" sz="1800" dirty="0">
              <a:latin typeface="Adobe Caslon Pro" pitchFamily="18" charset="0"/>
            </a:endParaRPr>
          </a:p>
          <a:p>
            <a:r>
              <a:rPr lang="en-US" sz="1800" dirty="0">
                <a:latin typeface="Adobe Caslon Pro" pitchFamily="18" charset="0"/>
              </a:rPr>
              <a:t>Crime: </a:t>
            </a:r>
            <a:r>
              <a:rPr lang="en-US" sz="1800" dirty="0" smtClean="0">
                <a:latin typeface="Adobe Caslon Pro" pitchFamily="18" charset="0"/>
              </a:rPr>
              <a:t>Rape, Murder</a:t>
            </a:r>
            <a:endParaRPr lang="en-AU" sz="1800" dirty="0">
              <a:latin typeface="Adobe Caslon Pro" pitchFamily="18" charset="0"/>
            </a:endParaRPr>
          </a:p>
          <a:p>
            <a:r>
              <a:rPr lang="en-US" sz="1800" dirty="0">
                <a:latin typeface="Adobe Caslon Pro" pitchFamily="18" charset="0"/>
              </a:rPr>
              <a:t>Previous crimes- </a:t>
            </a:r>
            <a:r>
              <a:rPr lang="en-AU" sz="1800" dirty="0" smtClean="0">
                <a:latin typeface="Adobe Caslon Pro" pitchFamily="18" charset="0"/>
              </a:rPr>
              <a:t>At </a:t>
            </a:r>
            <a:r>
              <a:rPr lang="en-AU" sz="1800" dirty="0">
                <a:latin typeface="Adobe Caslon Pro" pitchFamily="18" charset="0"/>
              </a:rPr>
              <a:t>19 he raped two teenagers and attempted to rape </a:t>
            </a:r>
            <a:r>
              <a:rPr lang="en-AU" sz="1800" dirty="0" smtClean="0">
                <a:latin typeface="Adobe Caslon Pro" pitchFamily="18" charset="0"/>
              </a:rPr>
              <a:t>another. He </a:t>
            </a:r>
            <a:r>
              <a:rPr lang="en-AU" sz="1800" dirty="0">
                <a:latin typeface="Adobe Caslon Pro" pitchFamily="18" charset="0"/>
              </a:rPr>
              <a:t>served time behind bars, but faked his way through a sex offender program to get early </a:t>
            </a:r>
            <a:r>
              <a:rPr lang="en-AU" sz="1800" dirty="0" smtClean="0">
                <a:latin typeface="Adobe Caslon Pro" pitchFamily="18" charset="0"/>
              </a:rPr>
              <a:t>release. In </a:t>
            </a:r>
            <a:r>
              <a:rPr lang="en-AU" sz="1800" dirty="0">
                <a:latin typeface="Adobe Caslon Pro" pitchFamily="18" charset="0"/>
              </a:rPr>
              <a:t>2000 he raped five prostitutes over a six-month </a:t>
            </a:r>
            <a:r>
              <a:rPr lang="en-AU" sz="1800" dirty="0" smtClean="0">
                <a:latin typeface="Adobe Caslon Pro" pitchFamily="18" charset="0"/>
              </a:rPr>
              <a:t>period. In </a:t>
            </a:r>
            <a:r>
              <a:rPr lang="en-AU" sz="1800" dirty="0">
                <a:latin typeface="Adobe Caslon Pro" pitchFamily="18" charset="0"/>
              </a:rPr>
              <a:t>2012 while on parole, he assaulted a man in Geelong.</a:t>
            </a:r>
          </a:p>
          <a:p>
            <a:r>
              <a:rPr lang="en-US" sz="1800" dirty="0">
                <a:latin typeface="Adobe Caslon Pro" pitchFamily="18" charset="0"/>
              </a:rPr>
              <a:t>Type of perpetrator (give reasons for your answer)</a:t>
            </a:r>
            <a:endParaRPr lang="en-AU" sz="1800" dirty="0">
              <a:latin typeface="Adobe Caslon Pro" pitchFamily="18" charset="0"/>
            </a:endParaRPr>
          </a:p>
          <a:p>
            <a:r>
              <a:rPr lang="en-US" sz="1800" dirty="0">
                <a:latin typeface="Adobe Caslon Pro" pitchFamily="18" charset="0"/>
              </a:rPr>
              <a:t>Choose a theory of crime and describe it </a:t>
            </a:r>
            <a:endParaRPr lang="en-AU" sz="1800" dirty="0">
              <a:latin typeface="Adobe Caslon Pro" pitchFamily="18" charset="0"/>
            </a:endParaRPr>
          </a:p>
          <a:p>
            <a:r>
              <a:rPr lang="en-US" sz="1800" dirty="0">
                <a:latin typeface="Adobe Caslon Pro" pitchFamily="18" charset="0"/>
              </a:rPr>
              <a:t>What are the facts of the case? </a:t>
            </a:r>
            <a:endParaRPr lang="en-AU" sz="1800" dirty="0">
              <a:latin typeface="Adobe Caslon Pro" pitchFamily="18" charset="0"/>
            </a:endParaRPr>
          </a:p>
          <a:p>
            <a:pPr lvl="0"/>
            <a:r>
              <a:rPr lang="en-US" sz="1800" dirty="0">
                <a:latin typeface="Adobe Caslon Pro" pitchFamily="18" charset="0"/>
              </a:rPr>
              <a:t>How did the crime take place?</a:t>
            </a:r>
            <a:endParaRPr lang="en-AU" sz="1800" dirty="0">
              <a:latin typeface="Adobe Caslon Pro" pitchFamily="18" charset="0"/>
            </a:endParaRPr>
          </a:p>
          <a:p>
            <a:r>
              <a:rPr lang="en-AU" sz="1800" dirty="0">
                <a:latin typeface="Adobe Caslon Pro" pitchFamily="18" charset="0"/>
              </a:rPr>
              <a:t>Ms Meagher was snatched off Brunswick's Sydney Road after a night out with friends</a:t>
            </a:r>
          </a:p>
          <a:p>
            <a:pPr lvl="0"/>
            <a:r>
              <a:rPr lang="en-US" sz="1800" dirty="0">
                <a:latin typeface="Adobe Caslon Pro" pitchFamily="18" charset="0"/>
              </a:rPr>
              <a:t>What </a:t>
            </a:r>
            <a:r>
              <a:rPr lang="en-US" sz="1800" dirty="0" smtClean="0">
                <a:latin typeface="Adobe Caslon Pro" pitchFamily="18" charset="0"/>
              </a:rPr>
              <a:t>time- 12:19 </a:t>
            </a:r>
            <a:r>
              <a:rPr lang="en-US" sz="1800" dirty="0">
                <a:latin typeface="Adobe Caslon Pro" pitchFamily="18" charset="0"/>
              </a:rPr>
              <a:t>pm</a:t>
            </a:r>
            <a:endParaRPr lang="en-AU" sz="1800" dirty="0">
              <a:latin typeface="Adobe Caslon Pro" pitchFamily="18" charset="0"/>
            </a:endParaRPr>
          </a:p>
          <a:p>
            <a:pPr lvl="0"/>
            <a:r>
              <a:rPr lang="en-US" sz="1800" dirty="0">
                <a:latin typeface="Adobe Caslon Pro" pitchFamily="18" charset="0"/>
              </a:rPr>
              <a:t>Where did it take </a:t>
            </a:r>
            <a:r>
              <a:rPr lang="en-US" sz="1800" dirty="0" smtClean="0">
                <a:latin typeface="Adobe Caslon Pro" pitchFamily="18" charset="0"/>
              </a:rPr>
              <a:t>place- In </a:t>
            </a:r>
            <a:r>
              <a:rPr lang="en-US" sz="1800" dirty="0">
                <a:latin typeface="Adobe Caslon Pro" pitchFamily="18" charset="0"/>
              </a:rPr>
              <a:t>Brunswick Sydney road.</a:t>
            </a:r>
            <a:endParaRPr lang="en-AU" sz="1800" dirty="0">
              <a:latin typeface="Adobe Caslon Pro" pitchFamily="18" charset="0"/>
            </a:endParaRPr>
          </a:p>
          <a:p>
            <a:pPr lvl="0"/>
            <a:r>
              <a:rPr lang="en-US" sz="1800" dirty="0">
                <a:latin typeface="Adobe Caslon Pro" pitchFamily="18" charset="0"/>
              </a:rPr>
              <a:t>What effects did this case have on the victim’s family and </a:t>
            </a:r>
            <a:r>
              <a:rPr lang="en-US" sz="1800" dirty="0" smtClean="0">
                <a:latin typeface="Adobe Caslon Pro" pitchFamily="18" charset="0"/>
              </a:rPr>
              <a:t>society:- This </a:t>
            </a:r>
            <a:r>
              <a:rPr lang="en-US" sz="1800" dirty="0">
                <a:latin typeface="Adobe Caslon Pro" pitchFamily="18" charset="0"/>
              </a:rPr>
              <a:t>case got questions in people’s minds about if the law was strict enough and if the society was safe that something like this could be so easy to get out of.  </a:t>
            </a:r>
            <a:endParaRPr lang="en-AU" sz="1800" dirty="0">
              <a:latin typeface="Adobe Caslon Pro" pitchFamily="18" charset="0"/>
            </a:endParaRPr>
          </a:p>
          <a:p>
            <a:endParaRPr lang="en-AU" sz="1800" dirty="0">
              <a:latin typeface="Adobe Caslon Pro" pitchFamily="18" charset="0"/>
            </a:endParaRPr>
          </a:p>
        </p:txBody>
      </p:sp>
    </p:spTree>
    <p:extLst>
      <p:ext uri="{BB962C8B-B14F-4D97-AF65-F5344CB8AC3E}">
        <p14:creationId xmlns:p14="http://schemas.microsoft.com/office/powerpoint/2010/main" val="42241849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green river killer </a:t>
            </a:r>
            <a:endParaRPr lang="en-AU" dirty="0"/>
          </a:p>
        </p:txBody>
      </p:sp>
      <p:sp>
        <p:nvSpPr>
          <p:cNvPr id="3" name="Content Placeholder 2"/>
          <p:cNvSpPr>
            <a:spLocks noGrp="1"/>
          </p:cNvSpPr>
          <p:nvPr>
            <p:ph idx="1"/>
          </p:nvPr>
        </p:nvSpPr>
        <p:spPr/>
        <p:txBody>
          <a:bodyPr>
            <a:noAutofit/>
          </a:bodyPr>
          <a:lstStyle/>
          <a:p>
            <a:r>
              <a:rPr lang="en-US" sz="1800" dirty="0">
                <a:latin typeface="Adobe Caslon Pro" pitchFamily="18" charset="0"/>
              </a:rPr>
              <a:t>Perpetrators name; </a:t>
            </a:r>
            <a:endParaRPr lang="en-AU" sz="1800" dirty="0">
              <a:latin typeface="Adobe Caslon Pro" pitchFamily="18" charset="0"/>
            </a:endParaRPr>
          </a:p>
          <a:p>
            <a:r>
              <a:rPr lang="en-US" sz="1800" dirty="0">
                <a:latin typeface="Adobe Caslon Pro" pitchFamily="18" charset="0"/>
              </a:rPr>
              <a:t>Age;  </a:t>
            </a:r>
            <a:endParaRPr lang="en-AU" sz="1800" dirty="0">
              <a:latin typeface="Adobe Caslon Pro" pitchFamily="18" charset="0"/>
            </a:endParaRPr>
          </a:p>
          <a:p>
            <a:r>
              <a:rPr lang="en-US" sz="1800" dirty="0">
                <a:latin typeface="Adobe Caslon Pro" pitchFamily="18" charset="0"/>
              </a:rPr>
              <a:t>Crime: </a:t>
            </a:r>
            <a:endParaRPr lang="en-AU" sz="1800" dirty="0">
              <a:latin typeface="Adobe Caslon Pro" pitchFamily="18" charset="0"/>
            </a:endParaRPr>
          </a:p>
          <a:p>
            <a:r>
              <a:rPr lang="en-US" sz="1800" dirty="0">
                <a:latin typeface="Adobe Caslon Pro" pitchFamily="18" charset="0"/>
              </a:rPr>
              <a:t>Punishment: </a:t>
            </a:r>
            <a:endParaRPr lang="en-AU" sz="1800" dirty="0">
              <a:latin typeface="Adobe Caslon Pro" pitchFamily="18" charset="0"/>
            </a:endParaRPr>
          </a:p>
          <a:p>
            <a:r>
              <a:rPr lang="en-US" sz="1800" dirty="0">
                <a:latin typeface="Adobe Caslon Pro" pitchFamily="18" charset="0"/>
              </a:rPr>
              <a:t>Name and number of victims;</a:t>
            </a:r>
            <a:endParaRPr lang="en-AU" sz="1800" dirty="0">
              <a:latin typeface="Adobe Caslon Pro" pitchFamily="18" charset="0"/>
            </a:endParaRPr>
          </a:p>
          <a:p>
            <a:pPr marL="68580" indent="0">
              <a:buNone/>
            </a:pPr>
            <a:endParaRPr lang="en-AU" sz="1800" dirty="0">
              <a:latin typeface="Adobe Caslon Pro" pitchFamily="18" charset="0"/>
            </a:endParaRPr>
          </a:p>
          <a:p>
            <a:r>
              <a:rPr lang="en-US" sz="1800" dirty="0">
                <a:latin typeface="Adobe Caslon Pro" pitchFamily="18" charset="0"/>
              </a:rPr>
              <a:t>Type of perpetrator (give reasons for your answer)</a:t>
            </a:r>
            <a:endParaRPr lang="en-AU" sz="1800" dirty="0">
              <a:latin typeface="Adobe Caslon Pro" pitchFamily="18" charset="0"/>
            </a:endParaRPr>
          </a:p>
          <a:p>
            <a:r>
              <a:rPr lang="en-US" sz="1800" dirty="0">
                <a:latin typeface="Adobe Caslon Pro" pitchFamily="18" charset="0"/>
              </a:rPr>
              <a:t>Choose a theory of crime and describe it </a:t>
            </a:r>
            <a:endParaRPr lang="en-AU" sz="1800" dirty="0">
              <a:latin typeface="Adobe Caslon Pro" pitchFamily="18" charset="0"/>
            </a:endParaRPr>
          </a:p>
          <a:p>
            <a:r>
              <a:rPr lang="en-US" sz="1800" dirty="0">
                <a:latin typeface="Adobe Caslon Pro" pitchFamily="18" charset="0"/>
              </a:rPr>
              <a:t>What are the facts of the case? </a:t>
            </a:r>
            <a:endParaRPr lang="en-AU" sz="1800" dirty="0">
              <a:latin typeface="Adobe Caslon Pro" pitchFamily="18" charset="0"/>
            </a:endParaRPr>
          </a:p>
          <a:p>
            <a:pPr lvl="0"/>
            <a:r>
              <a:rPr lang="en-US" sz="1800" dirty="0">
                <a:latin typeface="Adobe Caslon Pro" pitchFamily="18" charset="0"/>
              </a:rPr>
              <a:t>How did the crime take place?</a:t>
            </a:r>
            <a:endParaRPr lang="en-AU" sz="1800" dirty="0">
              <a:latin typeface="Adobe Caslon Pro" pitchFamily="18" charset="0"/>
            </a:endParaRPr>
          </a:p>
          <a:p>
            <a:pPr lvl="0"/>
            <a:r>
              <a:rPr lang="en-US" sz="1800" dirty="0">
                <a:latin typeface="Adobe Caslon Pro" pitchFamily="18" charset="0"/>
              </a:rPr>
              <a:t>What time?</a:t>
            </a:r>
            <a:endParaRPr lang="en-AU" sz="1800" dirty="0">
              <a:latin typeface="Adobe Caslon Pro" pitchFamily="18" charset="0"/>
            </a:endParaRPr>
          </a:p>
          <a:p>
            <a:pPr lvl="0"/>
            <a:r>
              <a:rPr lang="en-US" sz="1800" dirty="0">
                <a:latin typeface="Adobe Caslon Pro" pitchFamily="18" charset="0"/>
              </a:rPr>
              <a:t>Where did it take place?</a:t>
            </a:r>
            <a:endParaRPr lang="en-AU" sz="1800" dirty="0">
              <a:latin typeface="Adobe Caslon Pro" pitchFamily="18" charset="0"/>
            </a:endParaRPr>
          </a:p>
          <a:p>
            <a:pPr lvl="0"/>
            <a:r>
              <a:rPr lang="en-US" sz="1800" dirty="0">
                <a:latin typeface="Adobe Caslon Pro" pitchFamily="18" charset="0"/>
              </a:rPr>
              <a:t>what effects did this case have on the victim’s family and society </a:t>
            </a:r>
            <a:endParaRPr lang="en-AU" sz="1800" dirty="0">
              <a:latin typeface="Adobe Caslon Pro" pitchFamily="18" charset="0"/>
            </a:endParaRPr>
          </a:p>
          <a:p>
            <a:r>
              <a:rPr lang="en-US" sz="1800" dirty="0">
                <a:latin typeface="Adobe Caslon Pro" pitchFamily="18" charset="0"/>
              </a:rPr>
              <a:t>Case analysis </a:t>
            </a:r>
            <a:endParaRPr lang="en-AU" sz="1800" dirty="0">
              <a:latin typeface="Adobe Caslon Pro" pitchFamily="18" charset="0"/>
            </a:endParaRPr>
          </a:p>
          <a:p>
            <a:endParaRPr lang="en-AU" sz="1800" dirty="0">
              <a:latin typeface="Adobe Caslon Pro" pitchFamily="18" charset="0"/>
            </a:endParaRPr>
          </a:p>
        </p:txBody>
      </p:sp>
    </p:spTree>
    <p:extLst>
      <p:ext uri="{BB962C8B-B14F-4D97-AF65-F5344CB8AC3E}">
        <p14:creationId xmlns:p14="http://schemas.microsoft.com/office/powerpoint/2010/main" val="27733868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656" y="683568"/>
            <a:ext cx="6525344" cy="1219200"/>
          </a:xfrm>
        </p:spPr>
        <p:txBody>
          <a:bodyPr/>
          <a:lstStyle/>
          <a:p>
            <a:r>
              <a:rPr lang="en-US" sz="3600" dirty="0" smtClean="0"/>
              <a:t>The lady in the lake case!</a:t>
            </a:r>
            <a:endParaRPr lang="en-AU" sz="3600" dirty="0"/>
          </a:p>
        </p:txBody>
      </p:sp>
      <p:sp>
        <p:nvSpPr>
          <p:cNvPr id="3" name="Content Placeholder 2"/>
          <p:cNvSpPr>
            <a:spLocks noGrp="1"/>
          </p:cNvSpPr>
          <p:nvPr>
            <p:ph idx="1"/>
          </p:nvPr>
        </p:nvSpPr>
        <p:spPr>
          <a:xfrm>
            <a:off x="685800" y="1331640"/>
            <a:ext cx="5829300" cy="7812360"/>
          </a:xfrm>
        </p:spPr>
        <p:txBody>
          <a:bodyPr>
            <a:normAutofit lnSpcReduction="10000"/>
          </a:bodyPr>
          <a:lstStyle/>
          <a:p>
            <a:r>
              <a:rPr lang="en-US" sz="1800" dirty="0">
                <a:latin typeface="Adobe Caslon Pro" pitchFamily="18" charset="0"/>
              </a:rPr>
              <a:t>Perpetrators name; </a:t>
            </a:r>
            <a:r>
              <a:rPr lang="en-US" sz="1800" dirty="0" smtClean="0">
                <a:latin typeface="Adobe Caslon Pro" pitchFamily="18" charset="0"/>
              </a:rPr>
              <a:t>Gordon Park</a:t>
            </a:r>
            <a:endParaRPr lang="en-AU" sz="1800" dirty="0">
              <a:latin typeface="Adobe Caslon Pro" pitchFamily="18" charset="0"/>
            </a:endParaRPr>
          </a:p>
          <a:p>
            <a:r>
              <a:rPr lang="en-US" sz="1800" dirty="0">
                <a:latin typeface="Adobe Caslon Pro" pitchFamily="18" charset="0"/>
              </a:rPr>
              <a:t>Age;  </a:t>
            </a:r>
            <a:endParaRPr lang="en-AU" sz="1800" dirty="0">
              <a:latin typeface="Adobe Caslon Pro" pitchFamily="18" charset="0"/>
            </a:endParaRPr>
          </a:p>
          <a:p>
            <a:r>
              <a:rPr lang="en-US" sz="1800" dirty="0">
                <a:latin typeface="Adobe Caslon Pro" pitchFamily="18" charset="0"/>
              </a:rPr>
              <a:t>Crime: </a:t>
            </a:r>
            <a:r>
              <a:rPr lang="en-US" sz="1800" dirty="0" smtClean="0">
                <a:latin typeface="Adobe Caslon Pro" pitchFamily="18" charset="0"/>
              </a:rPr>
              <a:t>murder of his first wife Carol Ann Park</a:t>
            </a:r>
            <a:endParaRPr lang="en-AU" sz="1800" dirty="0">
              <a:latin typeface="Adobe Caslon Pro" pitchFamily="18" charset="0"/>
            </a:endParaRPr>
          </a:p>
          <a:p>
            <a:r>
              <a:rPr lang="en-US" sz="1800" dirty="0">
                <a:latin typeface="Adobe Caslon Pro" pitchFamily="18" charset="0"/>
              </a:rPr>
              <a:t>Punishment: </a:t>
            </a:r>
            <a:r>
              <a:rPr lang="en-US" sz="1800" dirty="0" smtClean="0">
                <a:latin typeface="Adobe Caslon Pro" pitchFamily="18" charset="0"/>
              </a:rPr>
              <a:t>jailed for life </a:t>
            </a:r>
            <a:endParaRPr lang="en-AU" sz="1800" dirty="0">
              <a:latin typeface="Adobe Caslon Pro" pitchFamily="18" charset="0"/>
            </a:endParaRPr>
          </a:p>
          <a:p>
            <a:r>
              <a:rPr lang="en-US" sz="1800" dirty="0">
                <a:latin typeface="Adobe Caslon Pro" pitchFamily="18" charset="0"/>
              </a:rPr>
              <a:t>Name and number of victims;</a:t>
            </a:r>
            <a:endParaRPr lang="en-AU" sz="1800" dirty="0">
              <a:latin typeface="Adobe Caslon Pro" pitchFamily="18" charset="0"/>
            </a:endParaRPr>
          </a:p>
          <a:p>
            <a:pPr>
              <a:buAutoNum type="arabicPeriod"/>
            </a:pPr>
            <a:r>
              <a:rPr lang="en-US" sz="1800" dirty="0" smtClean="0">
                <a:latin typeface="Adobe Caslon Pro" pitchFamily="18" charset="0"/>
              </a:rPr>
              <a:t>Carol Ann Park</a:t>
            </a:r>
          </a:p>
          <a:p>
            <a:pPr>
              <a:buAutoNum type="arabicPeriod"/>
            </a:pPr>
            <a:endParaRPr lang="en-AU" sz="1800" dirty="0">
              <a:latin typeface="Adobe Caslon Pro" pitchFamily="18" charset="0"/>
            </a:endParaRPr>
          </a:p>
          <a:p>
            <a:r>
              <a:rPr lang="en-US" sz="1800" dirty="0">
                <a:latin typeface="Adobe Caslon Pro" pitchFamily="18" charset="0"/>
              </a:rPr>
              <a:t>Type of perpetrator </a:t>
            </a:r>
            <a:r>
              <a:rPr lang="en-US" sz="1800" dirty="0" smtClean="0">
                <a:latin typeface="Adobe Caslon Pro" pitchFamily="18" charset="0"/>
              </a:rPr>
              <a:t>serial killer, as he killed a lot of people including his first wife. </a:t>
            </a:r>
            <a:endParaRPr lang="en-AU" sz="1800" dirty="0">
              <a:latin typeface="Adobe Caslon Pro" pitchFamily="18" charset="0"/>
            </a:endParaRPr>
          </a:p>
          <a:p>
            <a:r>
              <a:rPr lang="en-US" sz="1800" dirty="0">
                <a:latin typeface="Adobe Caslon Pro" pitchFamily="18" charset="0"/>
              </a:rPr>
              <a:t>Choose a theory of crime and describe it </a:t>
            </a:r>
            <a:endParaRPr lang="en-AU" sz="1800" dirty="0">
              <a:latin typeface="Adobe Caslon Pro" pitchFamily="18" charset="0"/>
            </a:endParaRPr>
          </a:p>
          <a:p>
            <a:r>
              <a:rPr lang="en-US" sz="1800" dirty="0">
                <a:latin typeface="Adobe Caslon Pro" pitchFamily="18" charset="0"/>
              </a:rPr>
              <a:t>What are the facts of the case? </a:t>
            </a:r>
            <a:endParaRPr lang="en-US" sz="1800" dirty="0" smtClean="0">
              <a:latin typeface="Adobe Caslon Pro" pitchFamily="18" charset="0"/>
            </a:endParaRPr>
          </a:p>
          <a:p>
            <a:pPr marL="68580" indent="0">
              <a:buNone/>
            </a:pPr>
            <a:r>
              <a:rPr lang="en-AU" sz="1900" dirty="0">
                <a:latin typeface="Adobe Caslon Pro" pitchFamily="18" charset="0"/>
              </a:rPr>
              <a:t>The Lady in the Lake trial was a 2005 murder case in which Gordon Park (25 January 1944 – 25 January 2010) a retired teacher from </a:t>
            </a:r>
            <a:r>
              <a:rPr lang="en-AU" sz="1900" dirty="0" smtClean="0">
                <a:latin typeface="Adobe Caslon Pro" pitchFamily="18" charset="0"/>
              </a:rPr>
              <a:t>Lecce, </a:t>
            </a:r>
            <a:r>
              <a:rPr lang="en-AU" sz="1900" dirty="0">
                <a:latin typeface="Adobe Caslon Pro" pitchFamily="18" charset="0"/>
              </a:rPr>
              <a:t>near Barrow-in-</a:t>
            </a:r>
            <a:r>
              <a:rPr lang="en-AU" sz="1900" dirty="0" err="1">
                <a:latin typeface="Adobe Caslon Pro" pitchFamily="18" charset="0"/>
              </a:rPr>
              <a:t>Furness,Cumbria</a:t>
            </a:r>
            <a:r>
              <a:rPr lang="en-AU" sz="1900" dirty="0">
                <a:latin typeface="Adobe Caslon Pro" pitchFamily="18" charset="0"/>
              </a:rPr>
              <a:t>, was jailed for life for the murder of his first wife, Carol Ann Park, in 1976.</a:t>
            </a:r>
            <a:endParaRPr lang="en-AU" sz="1900" dirty="0">
              <a:latin typeface="Adobe Caslon Pro" pitchFamily="18" charset="0"/>
            </a:endParaRPr>
          </a:p>
          <a:p>
            <a:pPr lvl="0"/>
            <a:r>
              <a:rPr lang="en-US" sz="1800" dirty="0">
                <a:latin typeface="Adobe Caslon Pro" pitchFamily="18" charset="0"/>
              </a:rPr>
              <a:t>How did the crime take place?</a:t>
            </a:r>
            <a:endParaRPr lang="en-AU" sz="1800" dirty="0">
              <a:latin typeface="Adobe Caslon Pro" pitchFamily="18" charset="0"/>
            </a:endParaRPr>
          </a:p>
          <a:p>
            <a:pPr lvl="0"/>
            <a:r>
              <a:rPr lang="en-US" sz="1800" dirty="0">
                <a:latin typeface="Adobe Caslon Pro" pitchFamily="18" charset="0"/>
              </a:rPr>
              <a:t>What time</a:t>
            </a:r>
            <a:r>
              <a:rPr lang="en-US" sz="1800" dirty="0" smtClean="0">
                <a:latin typeface="Adobe Caslon Pro" pitchFamily="18" charset="0"/>
              </a:rPr>
              <a:t>? </a:t>
            </a:r>
            <a:endParaRPr lang="en-AU" sz="1800" dirty="0">
              <a:latin typeface="Adobe Caslon Pro" pitchFamily="18" charset="0"/>
            </a:endParaRPr>
          </a:p>
          <a:p>
            <a:pPr lvl="0"/>
            <a:r>
              <a:rPr lang="en-US" sz="1800" dirty="0">
                <a:latin typeface="Adobe Caslon Pro" pitchFamily="18" charset="0"/>
              </a:rPr>
              <a:t>Where did it take </a:t>
            </a:r>
            <a:r>
              <a:rPr lang="en-US" sz="1800" dirty="0" smtClean="0">
                <a:latin typeface="Adobe Caslon Pro" pitchFamily="18" charset="0"/>
              </a:rPr>
              <a:t>place- </a:t>
            </a:r>
            <a:r>
              <a:rPr lang="en-AU" sz="1800" dirty="0">
                <a:latin typeface="Adobe Caslon Pro" pitchFamily="18" charset="0"/>
              </a:rPr>
              <a:t>Carol Park went missing on 17 July 1976, and was never seen alive again by her family. In 1997,</a:t>
            </a:r>
            <a:r>
              <a:rPr lang="en-AU" sz="1800" dirty="0" smtClean="0">
                <a:latin typeface="Adobe Caslon Pro" pitchFamily="18" charset="0"/>
              </a:rPr>
              <a:t>Her </a:t>
            </a:r>
            <a:r>
              <a:rPr lang="en-AU" sz="1800" dirty="0">
                <a:latin typeface="Adobe Caslon Pro" pitchFamily="18" charset="0"/>
              </a:rPr>
              <a:t>body was discovered at the bottom of Coniston </a:t>
            </a:r>
            <a:r>
              <a:rPr lang="en-AU" sz="1800" dirty="0" smtClean="0">
                <a:latin typeface="Adobe Caslon Pro" pitchFamily="18" charset="0"/>
              </a:rPr>
              <a:t>Water. </a:t>
            </a:r>
            <a:endParaRPr lang="en-AU" sz="1800" dirty="0">
              <a:latin typeface="Adobe Caslon Pro" pitchFamily="18" charset="0"/>
            </a:endParaRPr>
          </a:p>
          <a:p>
            <a:pPr lvl="0"/>
            <a:r>
              <a:rPr lang="en-US" sz="1800" dirty="0">
                <a:latin typeface="Adobe Caslon Pro" pitchFamily="18" charset="0"/>
              </a:rPr>
              <a:t>what effects did this case have on the victim’s family and society </a:t>
            </a:r>
            <a:endParaRPr lang="en-AU" sz="1800" dirty="0">
              <a:latin typeface="Adobe Caslon Pro" pitchFamily="18" charset="0"/>
            </a:endParaRPr>
          </a:p>
          <a:p>
            <a:r>
              <a:rPr lang="en-US" sz="1800" dirty="0">
                <a:latin typeface="Adobe Caslon Pro" pitchFamily="18" charset="0"/>
              </a:rPr>
              <a:t>Case analysis </a:t>
            </a:r>
            <a:endParaRPr lang="en-AU" sz="1800" dirty="0">
              <a:latin typeface="Adobe Caslon Pro" pitchFamily="18" charset="0"/>
            </a:endParaRPr>
          </a:p>
          <a:p>
            <a:endParaRPr lang="en-AU" sz="1800" dirty="0">
              <a:latin typeface="Adobe Caslon Pro" pitchFamily="18" charset="0"/>
            </a:endParaRPr>
          </a:p>
          <a:p>
            <a:endParaRPr lang="en-AU" sz="1800" dirty="0"/>
          </a:p>
        </p:txBody>
      </p:sp>
    </p:spTree>
    <p:extLst>
      <p:ext uri="{BB962C8B-B14F-4D97-AF65-F5344CB8AC3E}">
        <p14:creationId xmlns:p14="http://schemas.microsoft.com/office/powerpoint/2010/main" val="40035681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244</TotalTime>
  <Words>413</Words>
  <Application>Microsoft Office PowerPoint</Application>
  <PresentationFormat>On-screen Show (4:3)</PresentationFormat>
  <Paragraphs>67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Metro</vt:lpstr>
      <vt:lpstr>Serial killers  Encyclopedia                                                                                                                                                                                                                                                                                                                                                                                                                                                                                                                                                                                                                                                                                                                                                                                                                                                                                                                                                                                                                                                                                                                                                                                                                                                                                                                                                                                                                                                                                                                                                                                                                                                                                                                                                                                                                                                                                                                                                                                                                                                                                                                                                                                                                                                                                                                                                                                </vt:lpstr>
      <vt:lpstr>Table of contents</vt:lpstr>
      <vt:lpstr>Jack the ripper!</vt:lpstr>
      <vt:lpstr>Death of Jill Meagher</vt:lpstr>
      <vt:lpstr>The green river killer </vt:lpstr>
      <vt:lpstr>The lady in the lake case!</vt:lpstr>
    </vt:vector>
  </TitlesOfParts>
  <Company>DEECD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Serial killers  Encyclopedia</dc:title>
  <dc:creator>Poojitha SIVAKUMAR</dc:creator>
  <cp:lastModifiedBy>Poojitha SIVAKUMAR</cp:lastModifiedBy>
  <cp:revision>6</cp:revision>
  <dcterms:created xsi:type="dcterms:W3CDTF">2014-05-20T04:05:54Z</dcterms:created>
  <dcterms:modified xsi:type="dcterms:W3CDTF">2014-05-20T08:10:19Z</dcterms:modified>
</cp:coreProperties>
</file>