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4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binary" PartName="/ppt/metadata"/>
  <Override ContentType="application/vnd.openxmlformats-officedocument.presentationml.slide+xml" PartName="/ppt/slides/slide4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6.xml"/>
  <Override ContentType="application/vnd.openxmlformats-officedocument.presentationml.slide+xml" PartName="/ppt/slides/slide5.xml"/>
  <Override ContentType="application/vnd.openxmlformats-officedocument.presentationml.slide+xml" PartName="/ppt/slides/slide8.xml"/>
  <Override ContentType="application/vnd.openxmlformats-officedocument.presentationml.slide+xml" PartName="/ppt/slides/slide7.xml"/>
  <Override ContentType="application/vnd.openxmlformats-officedocument.presentationml.notesMaster+xml" PartName="/ppt/notesMasters/notesMaster1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48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</p:sldIdLst>
  <p:sldSz cy="10287000" cx="18288000"/>
  <p:notesSz cx="6858000" cy="9144000"/>
  <p:embeddedFontLst>
    <p:embeddedFont>
      <p:font typeface="Montserrat"/>
      <p:regular r:id="rId14"/>
      <p:bold r:id="rId15"/>
      <p:italic r:id="rId16"/>
      <p:boldItalic r:id="rId17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http://customooxmlschemas.google.com/">
      <go:slidesCustomData xmlns:go="http://customooxmlschemas.google.com/" r:id="rId18" roundtripDataSignature="AMtx7mgaX+2fYMlrnhRRiAK278fE6cyboQ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216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1" Type="http://schemas.openxmlformats.org/officeDocument/2006/relationships/slide" Target="slides/slide6.xml"/><Relationship Id="rId10" Type="http://schemas.openxmlformats.org/officeDocument/2006/relationships/slide" Target="slides/slide5.xml"/><Relationship Id="rId13" Type="http://schemas.openxmlformats.org/officeDocument/2006/relationships/slide" Target="slides/slide8.xml"/><Relationship Id="rId12" Type="http://schemas.openxmlformats.org/officeDocument/2006/relationships/slide" Target="slides/slide7.xml"/><Relationship Id="rId1" Type="http://schemas.openxmlformats.org/officeDocument/2006/relationships/theme" Target="theme/theme2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5" Type="http://schemas.openxmlformats.org/officeDocument/2006/relationships/font" Target="fonts/Montserrat-bold.fntdata"/><Relationship Id="rId14" Type="http://schemas.openxmlformats.org/officeDocument/2006/relationships/font" Target="fonts/Montserrat-regular.fntdata"/><Relationship Id="rId17" Type="http://schemas.openxmlformats.org/officeDocument/2006/relationships/font" Target="fonts/Montserrat-boldItalic.fntdata"/><Relationship Id="rId16" Type="http://schemas.openxmlformats.org/officeDocument/2006/relationships/font" Target="fonts/Montserrat-italic.fntdata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18" Type="http://customschemas.google.com/relationships/presentationmetadata" Target="metadata"/><Relationship Id="rId7" Type="http://schemas.openxmlformats.org/officeDocument/2006/relationships/slide" Target="slides/slide2.xml"/><Relationship Id="rId8" Type="http://schemas.openxmlformats.org/officeDocument/2006/relationships/slide" Target="slides/slide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298450" lvl="1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298450" lvl="2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298450" lvl="3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298450" lvl="4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298450" lvl="5" marL="2743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298450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298450" lvl="7" marL="3657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298450" lvl="8" marL="4114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0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82" name="Google Shape;82;p1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1" name="Shape 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Google Shape;92;p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93" name="Google Shape;93;p2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2" name="Shape 1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" name="Google Shape;103;g1c404890cc3_0_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04" name="Google Shape;104;g1c404890cc3_0_2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2" name="Shape 1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" name="Google Shape;113;p1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14" name="Google Shape;114;p18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2" name="Shape 1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" name="Google Shape;123;p1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24" name="Google Shape;124;p19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2" name="Shape 1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" name="Google Shape;133;p2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34" name="Google Shape;134;p20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2" name="Shape 1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" name="Google Shape;143;p2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44" name="Google Shape;144;p21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2" name="Shape 1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" name="Google Shape;153;g1b4133e035b_0_2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54" name="Google Shape;154;g1b4133e035b_0_25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1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7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" name="Google Shape;13;p7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4" name="Google Shape;14;p7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15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8"/>
          <p:cNvSpPr txBox="1"/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7" name="Google Shape;17;p8"/>
          <p:cNvSpPr txBox="1"/>
          <p:nvPr>
            <p:ph idx="1" type="subTitle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ctr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rgbClr val="888888"/>
              </a:buClr>
              <a:buSzPts val="3200"/>
              <a:buNone/>
              <a:defRPr>
                <a:solidFill>
                  <a:srgbClr val="888888"/>
                </a:solidFill>
              </a:defRPr>
            </a:lvl1pPr>
            <a:lvl2pPr lvl="1" algn="ctr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rgbClr val="888888"/>
              </a:buClr>
              <a:buSzPts val="2800"/>
              <a:buNone/>
              <a:defRPr>
                <a:solidFill>
                  <a:srgbClr val="888888"/>
                </a:solidFill>
              </a:defRPr>
            </a:lvl2pPr>
            <a:lvl3pPr lvl="2" algn="ctr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>
                <a:solidFill>
                  <a:srgbClr val="888888"/>
                </a:solidFill>
              </a:defRPr>
            </a:lvl3pPr>
            <a:lvl4pPr lvl="3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4pPr>
            <a:lvl5pPr lvl="4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5pPr>
            <a:lvl6pPr lvl="5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6pPr>
            <a:lvl7pPr lvl="6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7pPr>
            <a:lvl8pPr lvl="7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8pPr>
            <a:lvl9pPr lvl="8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18" name="Google Shape;18;p8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9" name="Google Shape;19;p8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0" name="Google Shape;20;p8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Content" type="obj">
  <p:cSld name="OBJECT">
    <p:spTree>
      <p:nvGrpSpPr>
        <p:cNvPr id="2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9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3" name="Google Shape;23;p9"/>
          <p:cNvSpPr txBox="1"/>
          <p:nvPr>
            <p:ph idx="1" type="body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indent="-3429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indent="-342900" lvl="4" marL="22860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indent="-342900" lvl="5" marL="2743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24" name="Google Shape;24;p9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5" name="Google Shape;25;p9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6" name="Google Shape;26;p9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27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Google Shape;28;p10"/>
          <p:cNvSpPr txBox="1"/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Calibri"/>
              <a:buNone/>
              <a:defRPr b="1" sz="4000" cap="none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9" name="Google Shape;29;p10"/>
          <p:cNvSpPr txBox="1"/>
          <p:nvPr>
            <p:ph idx="1" type="body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1pPr>
            <a:lvl2pPr indent="-228600" lvl="1" marL="914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2pPr>
            <a:lvl3pPr indent="-228600" lvl="2" marL="1371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3pPr>
            <a:lvl4pPr indent="-228600" lvl="3" marL="18288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4pPr>
            <a:lvl5pPr indent="-228600" lvl="4" marL="22860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5pPr>
            <a:lvl6pPr indent="-228600" lvl="5" marL="27432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6pPr>
            <a:lvl7pPr indent="-228600" lvl="6" marL="32004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7pPr>
            <a:lvl8pPr indent="-228600" lvl="7" marL="36576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8pPr>
            <a:lvl9pPr indent="-228600" lvl="8" marL="41148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30" name="Google Shape;30;p10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1" name="Google Shape;31;p10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2" name="Google Shape;32;p10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wo Content" type="twoObj">
  <p:cSld name="TWO_OBJECTS">
    <p:spTree>
      <p:nvGrpSpPr>
        <p:cNvPr id="33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11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5" name="Google Shape;35;p11"/>
          <p:cNvSpPr txBox="1"/>
          <p:nvPr>
            <p:ph idx="1" type="body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1pPr>
            <a:lvl2pPr indent="-381000" lvl="1" marL="9144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–"/>
              <a:defRPr sz="2400"/>
            </a:lvl2pPr>
            <a:lvl3pPr indent="-355600" lvl="2" marL="1371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3pPr>
            <a:lvl4pPr indent="-342900" lvl="3" marL="1828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 sz="1800"/>
            </a:lvl4pPr>
            <a:lvl5pPr indent="-342900" lvl="4" marL="22860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 sz="1800"/>
            </a:lvl5pPr>
            <a:lvl6pPr indent="-342900" lvl="5" marL="2743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6pPr>
            <a:lvl7pPr indent="-342900" lvl="6" marL="3200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7pPr>
            <a:lvl8pPr indent="-342900" lvl="7" marL="3657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8pPr>
            <a:lvl9pPr indent="-342900" lvl="8" marL="4114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9pPr>
          </a:lstStyle>
          <a:p/>
        </p:txBody>
      </p:sp>
      <p:sp>
        <p:nvSpPr>
          <p:cNvPr id="36" name="Google Shape;36;p11"/>
          <p:cNvSpPr txBox="1"/>
          <p:nvPr>
            <p:ph idx="2" type="body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1pPr>
            <a:lvl2pPr indent="-381000" lvl="1" marL="9144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–"/>
              <a:defRPr sz="2400"/>
            </a:lvl2pPr>
            <a:lvl3pPr indent="-355600" lvl="2" marL="1371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3pPr>
            <a:lvl4pPr indent="-342900" lvl="3" marL="1828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 sz="1800"/>
            </a:lvl4pPr>
            <a:lvl5pPr indent="-342900" lvl="4" marL="22860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 sz="1800"/>
            </a:lvl5pPr>
            <a:lvl6pPr indent="-342900" lvl="5" marL="2743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6pPr>
            <a:lvl7pPr indent="-342900" lvl="6" marL="3200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7pPr>
            <a:lvl8pPr indent="-342900" lvl="7" marL="3657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8pPr>
            <a:lvl9pPr indent="-342900" lvl="8" marL="4114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9pPr>
          </a:lstStyle>
          <a:p/>
        </p:txBody>
      </p:sp>
      <p:sp>
        <p:nvSpPr>
          <p:cNvPr id="37" name="Google Shape;37;p11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8" name="Google Shape;38;p11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9" name="Google Shape;39;p11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mparison" type="twoTxTwoObj">
  <p:cSld name="TWO_OBJECTS_WITH_TEXT">
    <p:spTree>
      <p:nvGrpSpPr>
        <p:cNvPr id="40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Google Shape;41;p12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2" name="Google Shape;42;p12"/>
          <p:cNvSpPr txBox="1"/>
          <p:nvPr>
            <p:ph idx="1" type="body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43" name="Google Shape;43;p12"/>
          <p:cNvSpPr txBox="1"/>
          <p:nvPr>
            <p:ph idx="2" type="body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81000" lvl="0" marL="4572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indent="-355600" lvl="1" marL="9144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2pPr>
            <a:lvl3pPr indent="-3429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indent="-330200" lvl="3" marL="18288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–"/>
              <a:defRPr sz="1600"/>
            </a:lvl4pPr>
            <a:lvl5pPr indent="-330200" lvl="4" marL="22860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»"/>
              <a:defRPr sz="1600"/>
            </a:lvl5pPr>
            <a:lvl6pPr indent="-330200" lvl="5" marL="2743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6pPr>
            <a:lvl7pPr indent="-330200" lvl="6" marL="32004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7pPr>
            <a:lvl8pPr indent="-330200" lvl="7" marL="3657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8pPr>
            <a:lvl9pPr indent="-330200" lvl="8" marL="41148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9pPr>
          </a:lstStyle>
          <a:p/>
        </p:txBody>
      </p:sp>
      <p:sp>
        <p:nvSpPr>
          <p:cNvPr id="44" name="Google Shape;44;p12"/>
          <p:cNvSpPr txBox="1"/>
          <p:nvPr>
            <p:ph idx="3" type="body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45" name="Google Shape;45;p12"/>
          <p:cNvSpPr txBox="1"/>
          <p:nvPr>
            <p:ph idx="4" type="body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81000" lvl="0" marL="4572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indent="-355600" lvl="1" marL="9144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2pPr>
            <a:lvl3pPr indent="-3429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indent="-330200" lvl="3" marL="18288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–"/>
              <a:defRPr sz="1600"/>
            </a:lvl4pPr>
            <a:lvl5pPr indent="-330200" lvl="4" marL="22860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»"/>
              <a:defRPr sz="1600"/>
            </a:lvl5pPr>
            <a:lvl6pPr indent="-330200" lvl="5" marL="2743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6pPr>
            <a:lvl7pPr indent="-330200" lvl="6" marL="32004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7pPr>
            <a:lvl8pPr indent="-330200" lvl="7" marL="3657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8pPr>
            <a:lvl9pPr indent="-330200" lvl="8" marL="41148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9pPr>
          </a:lstStyle>
          <a:p/>
        </p:txBody>
      </p:sp>
      <p:sp>
        <p:nvSpPr>
          <p:cNvPr id="46" name="Google Shape;46;p12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7" name="Google Shape;47;p12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8" name="Google Shape;48;p12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49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13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1" name="Google Shape;51;p13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2" name="Google Shape;52;p13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3" name="Google Shape;53;p13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ntent with Caption" type="objTx">
  <p:cSld name="OBJECT_WITH_CAPTION_TEXT">
    <p:spTree>
      <p:nvGrpSpPr>
        <p:cNvPr id="54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14"/>
          <p:cNvSpPr txBox="1"/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  <a:defRPr b="1" sz="20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6" name="Google Shape;56;p14"/>
          <p:cNvSpPr txBox="1"/>
          <p:nvPr>
            <p:ph idx="1" type="body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31800" lvl="0" marL="457200" algn="l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indent="-406400" lvl="1" marL="91440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–"/>
              <a:defRPr sz="2800"/>
            </a:lvl2pPr>
            <a:lvl3pPr indent="-381000" lvl="2" marL="13716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indent="-355600" lvl="3" marL="18288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4pPr>
            <a:lvl5pPr indent="-355600" lvl="4" marL="22860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»"/>
              <a:defRPr sz="2000"/>
            </a:lvl5pPr>
            <a:lvl6pPr indent="-355600" lvl="5" marL="27432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indent="-355600" lvl="6" marL="32004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indent="-355600" lvl="7" marL="3657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indent="-355600" lvl="8" marL="41148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/>
        </p:txBody>
      </p:sp>
      <p:sp>
        <p:nvSpPr>
          <p:cNvPr id="57" name="Google Shape;57;p14"/>
          <p:cNvSpPr txBox="1"/>
          <p:nvPr>
            <p:ph idx="2" type="body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1pPr>
            <a:lvl2pPr indent="-228600" lvl="1" marL="914400" algn="l">
              <a:lnSpc>
                <a:spcPct val="100000"/>
              </a:lnSpc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2pPr>
            <a:lvl3pPr indent="-228600" lvl="2" marL="137160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3pPr>
            <a:lvl4pPr indent="-228600" lvl="3" marL="18288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4pPr>
            <a:lvl5pPr indent="-228600" lvl="4" marL="22860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5pPr>
            <a:lvl6pPr indent="-228600" lvl="5" marL="27432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6pPr>
            <a:lvl7pPr indent="-228600" lvl="6" marL="32004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7pPr>
            <a:lvl8pPr indent="-228600" lvl="7" marL="36576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8pPr>
            <a:lvl9pPr indent="-228600" lvl="8" marL="41148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9pPr>
          </a:lstStyle>
          <a:p/>
        </p:txBody>
      </p:sp>
      <p:sp>
        <p:nvSpPr>
          <p:cNvPr id="58" name="Google Shape;58;p14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9" name="Google Shape;59;p14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0" name="Google Shape;60;p14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Picture with Caption" type="picTx">
  <p:cSld name="PICTURE_WITH_CAPTION_TEXT">
    <p:spTree>
      <p:nvGrpSpPr>
        <p:cNvPr id="6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15"/>
          <p:cNvSpPr txBox="1"/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  <a:defRPr b="1" sz="20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3" name="Google Shape;63;p15"/>
          <p:cNvSpPr/>
          <p:nvPr>
            <p:ph idx="2" type="pic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  <a:noFill/>
          <a:ln>
            <a:noFill/>
          </a:ln>
        </p:spPr>
      </p:sp>
      <p:sp>
        <p:nvSpPr>
          <p:cNvPr id="64" name="Google Shape;64;p15"/>
          <p:cNvSpPr txBox="1"/>
          <p:nvPr>
            <p:ph idx="1" type="body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1pPr>
            <a:lvl2pPr indent="-228600" lvl="1" marL="914400" algn="l">
              <a:lnSpc>
                <a:spcPct val="100000"/>
              </a:lnSpc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2pPr>
            <a:lvl3pPr indent="-228600" lvl="2" marL="137160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3pPr>
            <a:lvl4pPr indent="-228600" lvl="3" marL="18288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4pPr>
            <a:lvl5pPr indent="-228600" lvl="4" marL="22860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5pPr>
            <a:lvl6pPr indent="-228600" lvl="5" marL="27432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6pPr>
            <a:lvl7pPr indent="-228600" lvl="6" marL="32004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7pPr>
            <a:lvl8pPr indent="-228600" lvl="7" marL="36576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8pPr>
            <a:lvl9pPr indent="-228600" lvl="8" marL="41148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9pPr>
          </a:lstStyle>
          <a:p/>
        </p:txBody>
      </p:sp>
      <p:sp>
        <p:nvSpPr>
          <p:cNvPr id="65" name="Google Shape;65;p15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6" name="Google Shape;66;p15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7" name="Google Shape;67;p15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Vertical Text" type="vertTx">
  <p:cSld name="VERTICAL_TEXT">
    <p:spTree>
      <p:nvGrpSpPr>
        <p:cNvPr id="68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16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0" name="Google Shape;70;p16"/>
          <p:cNvSpPr txBox="1"/>
          <p:nvPr>
            <p:ph idx="1" type="body"/>
          </p:nvPr>
        </p:nvSpPr>
        <p:spPr>
          <a:xfrm rot="5400000">
            <a:off x="2309019" y="-251618"/>
            <a:ext cx="4525963" cy="8229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indent="-3429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indent="-342900" lvl="4" marL="22860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indent="-342900" lvl="5" marL="2743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1" name="Google Shape;71;p16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2" name="Google Shape;72;p16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3" name="Google Shape;73;p16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Vertical Title and Text" type="vertTitleAndTx">
  <p:cSld name="VERTICAL_TITLE_AND_VERTICAL_TEXT">
    <p:spTree>
      <p:nvGrpSpPr>
        <p:cNvPr id="74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17"/>
          <p:cNvSpPr txBox="1"/>
          <p:nvPr>
            <p:ph type="title"/>
          </p:nvPr>
        </p:nvSpPr>
        <p:spPr>
          <a:xfrm rot="5400000">
            <a:off x="4732338" y="2171701"/>
            <a:ext cx="5851525" cy="2057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6" name="Google Shape;76;p17"/>
          <p:cNvSpPr txBox="1"/>
          <p:nvPr>
            <p:ph idx="1" type="body"/>
          </p:nvPr>
        </p:nvSpPr>
        <p:spPr>
          <a:xfrm rot="5400000">
            <a:off x="541338" y="190500"/>
            <a:ext cx="5851525" cy="6019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indent="-3429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indent="-342900" lvl="4" marL="22860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indent="-342900" lvl="5" marL="2743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7" name="Google Shape;77;p17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8" name="Google Shape;78;p17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9" name="Google Shape;79;p17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2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6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7" name="Google Shape;7;p6"/>
          <p:cNvSpPr txBox="1"/>
          <p:nvPr>
            <p:ph idx="1" type="body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31800" lvl="0" marL="457200" marR="0" rtl="0" algn="l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406400" lvl="1" marL="914400" marR="0" rtl="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81000" lvl="2" marL="1371600" marR="0" rtl="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55600" lvl="3" marL="18288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55600" lvl="4" marL="22860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55600" lvl="5" marL="27432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55600" lvl="6" marL="32004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55600" lvl="7" marL="36576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55600" lvl="8" marL="41148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" name="Google Shape;8;p6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9" name="Google Shape;9;p6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0" name="Google Shape;10;p6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6.jpg"/><Relationship Id="rId4" Type="http://schemas.openxmlformats.org/officeDocument/2006/relationships/image" Target="../media/image1.jpg"/><Relationship Id="rId5" Type="http://schemas.openxmlformats.org/officeDocument/2006/relationships/image" Target="../media/image2.png"/><Relationship Id="rId6" Type="http://schemas.openxmlformats.org/officeDocument/2006/relationships/image" Target="../media/image4.jp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2.png"/><Relationship Id="rId4" Type="http://schemas.openxmlformats.org/officeDocument/2006/relationships/image" Target="../media/image6.jpg"/><Relationship Id="rId5" Type="http://schemas.openxmlformats.org/officeDocument/2006/relationships/image" Target="../media/image1.jp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2.png"/><Relationship Id="rId4" Type="http://schemas.openxmlformats.org/officeDocument/2006/relationships/image" Target="../media/image6.jpg"/><Relationship Id="rId5" Type="http://schemas.openxmlformats.org/officeDocument/2006/relationships/image" Target="../media/image1.jpg"/><Relationship Id="rId6" Type="http://schemas.openxmlformats.org/officeDocument/2006/relationships/image" Target="../media/image9.pn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2.png"/><Relationship Id="rId4" Type="http://schemas.openxmlformats.org/officeDocument/2006/relationships/image" Target="../media/image6.jpg"/><Relationship Id="rId5" Type="http://schemas.openxmlformats.org/officeDocument/2006/relationships/image" Target="../media/image1.jp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2.png"/><Relationship Id="rId4" Type="http://schemas.openxmlformats.org/officeDocument/2006/relationships/image" Target="../media/image6.jpg"/><Relationship Id="rId5" Type="http://schemas.openxmlformats.org/officeDocument/2006/relationships/image" Target="../media/image1.jp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2.png"/><Relationship Id="rId4" Type="http://schemas.openxmlformats.org/officeDocument/2006/relationships/image" Target="../media/image6.jpg"/><Relationship Id="rId5" Type="http://schemas.openxmlformats.org/officeDocument/2006/relationships/image" Target="../media/image1.jpg"/><Relationship Id="rId6" Type="http://schemas.openxmlformats.org/officeDocument/2006/relationships/image" Target="../media/image8.pn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2.png"/><Relationship Id="rId4" Type="http://schemas.openxmlformats.org/officeDocument/2006/relationships/image" Target="../media/image6.jpg"/><Relationship Id="rId5" Type="http://schemas.openxmlformats.org/officeDocument/2006/relationships/image" Target="../media/image1.jp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2.png"/><Relationship Id="rId4" Type="http://schemas.openxmlformats.org/officeDocument/2006/relationships/image" Target="../media/image6.jpg"/><Relationship Id="rId5" Type="http://schemas.openxmlformats.org/officeDocument/2006/relationships/image" Target="../media/image1.jp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3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4" name="Google Shape;84;p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7602474" y="711613"/>
            <a:ext cx="3199127" cy="1015723"/>
          </a:xfrm>
          <a:prstGeom prst="rect">
            <a:avLst/>
          </a:prstGeom>
          <a:noFill/>
          <a:ln>
            <a:noFill/>
          </a:ln>
        </p:spPr>
      </p:pic>
      <p:pic>
        <p:nvPicPr>
          <p:cNvPr id="85" name="Google Shape;85;p1"/>
          <p:cNvPicPr preferRelativeResize="0"/>
          <p:nvPr/>
        </p:nvPicPr>
        <p:blipFill rotWithShape="1">
          <a:blip r:embed="rId4">
            <a:alphaModFix/>
          </a:blip>
          <a:srcRect b="0" l="3858" r="0" t="12058"/>
          <a:stretch/>
        </p:blipFill>
        <p:spPr>
          <a:xfrm>
            <a:off x="3186193" y="636776"/>
            <a:ext cx="4316259" cy="1184447"/>
          </a:xfrm>
          <a:prstGeom prst="rect">
            <a:avLst/>
          </a:prstGeom>
          <a:noFill/>
          <a:ln>
            <a:noFill/>
          </a:ln>
        </p:spPr>
      </p:pic>
      <p:pic>
        <p:nvPicPr>
          <p:cNvPr id="86" name="Google Shape;86;p1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543957" y="636776"/>
            <a:ext cx="2338077" cy="984915"/>
          </a:xfrm>
          <a:prstGeom prst="rect">
            <a:avLst/>
          </a:prstGeom>
          <a:noFill/>
          <a:ln>
            <a:noFill/>
          </a:ln>
        </p:spPr>
      </p:pic>
      <p:pic>
        <p:nvPicPr>
          <p:cNvPr id="87" name="Google Shape;87;p1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11215445" y="-227132"/>
            <a:ext cx="15949846" cy="10613293"/>
          </a:xfrm>
          <a:prstGeom prst="rect">
            <a:avLst/>
          </a:prstGeom>
          <a:noFill/>
          <a:ln>
            <a:noFill/>
          </a:ln>
        </p:spPr>
      </p:pic>
      <p:sp>
        <p:nvSpPr>
          <p:cNvPr id="88" name="Google Shape;88;p1"/>
          <p:cNvSpPr txBox="1"/>
          <p:nvPr/>
        </p:nvSpPr>
        <p:spPr>
          <a:xfrm>
            <a:off x="543957" y="4271206"/>
            <a:ext cx="10509034" cy="2542812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100"/>
              <a:buFont typeface="Arial"/>
              <a:buNone/>
            </a:pPr>
            <a:r>
              <a:rPr b="1" i="0" lang="en-US" sz="5100" u="none" cap="none" strike="noStrik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Monash Healthcare Innovation Summer Scholarships 2022/2023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9" name="Google Shape;89;p1"/>
          <p:cNvSpPr txBox="1"/>
          <p:nvPr/>
        </p:nvSpPr>
        <p:spPr>
          <a:xfrm>
            <a:off x="543957" y="7075189"/>
            <a:ext cx="10509000" cy="159556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800"/>
              <a:buFont typeface="Arial"/>
              <a:buNone/>
            </a:pPr>
            <a:r>
              <a:rPr b="0" i="0" lang="en-US" sz="4800" u="none" cap="none" strike="noStrik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Business Models &amp; Market Analysis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0" name="Google Shape;90;p1"/>
          <p:cNvSpPr txBox="1"/>
          <p:nvPr/>
        </p:nvSpPr>
        <p:spPr>
          <a:xfrm>
            <a:off x="543957" y="9198718"/>
            <a:ext cx="10509000" cy="446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900"/>
              <a:buFont typeface="Arial"/>
              <a:buNone/>
            </a:pPr>
            <a:r>
              <a:rPr b="0" i="0" lang="en-US" sz="2900" u="none" cap="none" strike="noStrik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Andrew Xu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4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5" name="Google Shape;95;p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357133" y="8960826"/>
            <a:ext cx="2338077" cy="984915"/>
          </a:xfrm>
          <a:prstGeom prst="rect">
            <a:avLst/>
          </a:prstGeom>
          <a:noFill/>
          <a:ln>
            <a:noFill/>
          </a:ln>
        </p:spPr>
      </p:pic>
      <p:pic>
        <p:nvPicPr>
          <p:cNvPr id="96" name="Google Shape;96;p2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4860273" y="9035663"/>
            <a:ext cx="3199127" cy="1015723"/>
          </a:xfrm>
          <a:prstGeom prst="rect">
            <a:avLst/>
          </a:prstGeom>
          <a:noFill/>
          <a:ln>
            <a:noFill/>
          </a:ln>
        </p:spPr>
      </p:pic>
      <p:pic>
        <p:nvPicPr>
          <p:cNvPr id="97" name="Google Shape;97;p2"/>
          <p:cNvPicPr preferRelativeResize="0"/>
          <p:nvPr/>
        </p:nvPicPr>
        <p:blipFill rotWithShape="1">
          <a:blip r:embed="rId5">
            <a:alphaModFix/>
          </a:blip>
          <a:srcRect b="0" l="3858" r="0" t="12058"/>
          <a:stretch/>
        </p:blipFill>
        <p:spPr>
          <a:xfrm>
            <a:off x="10443992" y="8960826"/>
            <a:ext cx="4316259" cy="1184447"/>
          </a:xfrm>
          <a:prstGeom prst="rect">
            <a:avLst/>
          </a:prstGeom>
          <a:noFill/>
          <a:ln>
            <a:noFill/>
          </a:ln>
        </p:spPr>
      </p:pic>
      <p:sp>
        <p:nvSpPr>
          <p:cNvPr id="98" name="Google Shape;98;p2"/>
          <p:cNvSpPr txBox="1"/>
          <p:nvPr/>
        </p:nvSpPr>
        <p:spPr>
          <a:xfrm>
            <a:off x="564715" y="589405"/>
            <a:ext cx="10509000" cy="797782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800"/>
              <a:buFont typeface="Arial"/>
              <a:buNone/>
            </a:pPr>
            <a:r>
              <a:rPr b="1" i="0" lang="en-US" sz="4800" u="none" cap="none" strike="noStrik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Why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9" name="Google Shape;99;p2"/>
          <p:cNvSpPr txBox="1"/>
          <p:nvPr/>
        </p:nvSpPr>
        <p:spPr>
          <a:xfrm rot="-5400000">
            <a:off x="12884240" y="-2882422"/>
            <a:ext cx="10509000" cy="832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600"/>
              <a:buFont typeface="Arial"/>
              <a:buNone/>
            </a:pPr>
            <a:r>
              <a:rPr b="1" i="0" lang="en-US" sz="2600" u="none" cap="none" strike="noStrike">
                <a:solidFill>
                  <a:srgbClr val="FC8A17"/>
                </a:solidFill>
                <a:latin typeface="Montserrat"/>
                <a:ea typeface="Montserrat"/>
                <a:cs typeface="Montserrat"/>
                <a:sym typeface="Montserrat"/>
              </a:rPr>
              <a:t>HISS 2022/2023</a:t>
            </a:r>
            <a:endParaRPr b="1" i="0" sz="2600" u="none" cap="none" strike="noStrike">
              <a:solidFill>
                <a:srgbClr val="FC8A17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marR="0" rtl="0" algn="l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600"/>
              <a:buFont typeface="Arial"/>
              <a:buNone/>
            </a:pPr>
            <a:r>
              <a:t/>
            </a:r>
            <a:endParaRPr b="1" i="0" sz="2600" u="none" cap="none" strike="noStrike">
              <a:solidFill>
                <a:srgbClr val="FC8A17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00" name="Google Shape;100;p2"/>
          <p:cNvSpPr txBox="1"/>
          <p:nvPr/>
        </p:nvSpPr>
        <p:spPr>
          <a:xfrm>
            <a:off x="564715" y="1996032"/>
            <a:ext cx="16694700" cy="4387868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300"/>
              <a:buFont typeface="Arial"/>
              <a:buNone/>
            </a:pPr>
            <a:r>
              <a:rPr b="0" i="0" lang="en-US" sz="3300" u="none" cap="none" strike="noStrik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To make something costs money.</a:t>
            </a:r>
            <a:endParaRPr/>
          </a:p>
          <a:p>
            <a:pPr indent="0" lvl="0" marL="0" marR="0" rtl="0" algn="l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300"/>
              <a:buFont typeface="Arial"/>
              <a:buNone/>
            </a:pPr>
            <a:r>
              <a:t/>
            </a:r>
            <a:endParaRPr b="0" i="0" sz="3300" u="none" cap="none" strike="noStrike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marR="0" rtl="0" algn="l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300"/>
              <a:buFont typeface="Arial"/>
              <a:buNone/>
            </a:pPr>
            <a:r>
              <a:rPr b="0" i="0" lang="en-US" sz="3300" u="none" cap="none" strike="noStrik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Where do you get this money?</a:t>
            </a:r>
            <a:endParaRPr/>
          </a:p>
          <a:p>
            <a:pPr indent="0" lvl="0" marL="0" marR="0" rtl="0" algn="l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300"/>
              <a:buFont typeface="Arial"/>
              <a:buNone/>
            </a:pPr>
            <a:r>
              <a:t/>
            </a:r>
            <a:endParaRPr b="0" i="0" sz="3300" u="none" cap="none" strike="noStrike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marR="0" rtl="0" algn="l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300"/>
              <a:buFont typeface="Arial"/>
              <a:buNone/>
            </a:pPr>
            <a:r>
              <a:rPr b="0" i="0" lang="en-US" sz="3300" u="none" cap="none" strike="noStrik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How do you make sure the way you implement the solution is sustainable in the long run in terms of financials?</a:t>
            </a:r>
            <a:endParaRPr/>
          </a:p>
          <a:p>
            <a:pPr indent="0" lvl="0" marL="0" marR="0" rtl="0" algn="l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300"/>
              <a:buFont typeface="Arial"/>
              <a:buNone/>
            </a:pPr>
            <a:r>
              <a:t/>
            </a:r>
            <a:endParaRPr b="0" i="0" sz="3300" u="none" cap="none" strike="noStrike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marR="0" rtl="0" algn="l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300"/>
              <a:buFont typeface="Arial"/>
              <a:buNone/>
            </a:pPr>
            <a:r>
              <a:rPr b="1" i="0" lang="en-US" sz="3300" u="none" cap="none" strike="noStrik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In healthcare, the end-user most often isn’t the payer.</a:t>
            </a:r>
            <a:endParaRPr/>
          </a:p>
        </p:txBody>
      </p:sp>
      <p:sp>
        <p:nvSpPr>
          <p:cNvPr id="101" name="Google Shape;101;p2"/>
          <p:cNvSpPr txBox="1"/>
          <p:nvPr/>
        </p:nvSpPr>
        <p:spPr>
          <a:xfrm>
            <a:off x="2429203" y="714054"/>
            <a:ext cx="8443844" cy="548483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300"/>
              <a:buFont typeface="Arial"/>
              <a:buNone/>
            </a:pPr>
            <a:r>
              <a:rPr b="0" i="0" lang="en-US" sz="3300" u="none" cap="none" strike="noStrik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(your goal should not be “getting rich”)</a:t>
            </a:r>
            <a:endParaRPr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5" name="Shape 1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6" name="Google Shape;106;g1c404890cc3_0_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357133" y="8960826"/>
            <a:ext cx="2338077" cy="984915"/>
          </a:xfrm>
          <a:prstGeom prst="rect">
            <a:avLst/>
          </a:prstGeom>
          <a:noFill/>
          <a:ln>
            <a:noFill/>
          </a:ln>
        </p:spPr>
      </p:pic>
      <p:pic>
        <p:nvPicPr>
          <p:cNvPr id="107" name="Google Shape;107;g1c404890cc3_0_2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4860273" y="9035663"/>
            <a:ext cx="3199127" cy="1015723"/>
          </a:xfrm>
          <a:prstGeom prst="rect">
            <a:avLst/>
          </a:prstGeom>
          <a:noFill/>
          <a:ln>
            <a:noFill/>
          </a:ln>
        </p:spPr>
      </p:pic>
      <p:pic>
        <p:nvPicPr>
          <p:cNvPr id="108" name="Google Shape;108;g1c404890cc3_0_2"/>
          <p:cNvPicPr preferRelativeResize="0"/>
          <p:nvPr/>
        </p:nvPicPr>
        <p:blipFill rotWithShape="1">
          <a:blip r:embed="rId5">
            <a:alphaModFix/>
          </a:blip>
          <a:srcRect b="0" l="3855" r="0" t="12056"/>
          <a:stretch/>
        </p:blipFill>
        <p:spPr>
          <a:xfrm>
            <a:off x="10443992" y="8960826"/>
            <a:ext cx="4316259" cy="1184447"/>
          </a:xfrm>
          <a:prstGeom prst="rect">
            <a:avLst/>
          </a:prstGeom>
          <a:noFill/>
          <a:ln>
            <a:noFill/>
          </a:ln>
        </p:spPr>
      </p:pic>
      <p:sp>
        <p:nvSpPr>
          <p:cNvPr id="109" name="Google Shape;109;g1c404890cc3_0_2"/>
          <p:cNvSpPr txBox="1"/>
          <p:nvPr/>
        </p:nvSpPr>
        <p:spPr>
          <a:xfrm>
            <a:off x="564715" y="589405"/>
            <a:ext cx="10509000" cy="738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800"/>
              <a:buFont typeface="Arial"/>
              <a:buNone/>
            </a:pPr>
            <a:r>
              <a:rPr b="1" i="0" lang="en-US" sz="4800" u="none" cap="none" strike="noStrik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Business model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0" name="Google Shape;110;g1c404890cc3_0_2"/>
          <p:cNvSpPr txBox="1"/>
          <p:nvPr/>
        </p:nvSpPr>
        <p:spPr>
          <a:xfrm rot="-5400000">
            <a:off x="12884240" y="-2882422"/>
            <a:ext cx="10509000" cy="832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600"/>
              <a:buFont typeface="Arial"/>
              <a:buNone/>
            </a:pPr>
            <a:r>
              <a:rPr b="1" i="0" lang="en-US" sz="2600" u="none" cap="none" strike="noStrike">
                <a:solidFill>
                  <a:srgbClr val="FC8A17"/>
                </a:solidFill>
                <a:latin typeface="Montserrat"/>
                <a:ea typeface="Montserrat"/>
                <a:cs typeface="Montserrat"/>
                <a:sym typeface="Montserrat"/>
              </a:rPr>
              <a:t>HISS 2022/2023</a:t>
            </a:r>
            <a:endParaRPr b="1" i="0" sz="2600" u="none" cap="none" strike="noStrike">
              <a:solidFill>
                <a:srgbClr val="FC8A17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marR="0" rtl="0" algn="l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600"/>
              <a:buFont typeface="Arial"/>
              <a:buNone/>
            </a:pPr>
            <a:r>
              <a:t/>
            </a:r>
            <a:endParaRPr b="1" i="0" sz="2600" u="none" cap="none" strike="noStrike">
              <a:solidFill>
                <a:srgbClr val="FC8A17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111" name="Google Shape;111;g1c404890cc3_0_2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3050720" y="1544231"/>
            <a:ext cx="11709526" cy="720066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5" name="Shape 1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6" name="Google Shape;116;p1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357133" y="8960826"/>
            <a:ext cx="2338077" cy="984915"/>
          </a:xfrm>
          <a:prstGeom prst="rect">
            <a:avLst/>
          </a:prstGeom>
          <a:noFill/>
          <a:ln>
            <a:noFill/>
          </a:ln>
        </p:spPr>
      </p:pic>
      <p:pic>
        <p:nvPicPr>
          <p:cNvPr id="117" name="Google Shape;117;p18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4860273" y="9035663"/>
            <a:ext cx="3199127" cy="1015723"/>
          </a:xfrm>
          <a:prstGeom prst="rect">
            <a:avLst/>
          </a:prstGeom>
          <a:noFill/>
          <a:ln>
            <a:noFill/>
          </a:ln>
        </p:spPr>
      </p:pic>
      <p:pic>
        <p:nvPicPr>
          <p:cNvPr id="118" name="Google Shape;118;p18"/>
          <p:cNvPicPr preferRelativeResize="0"/>
          <p:nvPr/>
        </p:nvPicPr>
        <p:blipFill rotWithShape="1">
          <a:blip r:embed="rId5">
            <a:alphaModFix/>
          </a:blip>
          <a:srcRect b="0" l="3855" r="0" t="12056"/>
          <a:stretch/>
        </p:blipFill>
        <p:spPr>
          <a:xfrm>
            <a:off x="10443992" y="8960826"/>
            <a:ext cx="4316259" cy="1184447"/>
          </a:xfrm>
          <a:prstGeom prst="rect">
            <a:avLst/>
          </a:prstGeom>
          <a:noFill/>
          <a:ln>
            <a:noFill/>
          </a:ln>
        </p:spPr>
      </p:pic>
      <p:sp>
        <p:nvSpPr>
          <p:cNvPr id="119" name="Google Shape;119;p18"/>
          <p:cNvSpPr txBox="1"/>
          <p:nvPr/>
        </p:nvSpPr>
        <p:spPr>
          <a:xfrm>
            <a:off x="564715" y="589405"/>
            <a:ext cx="10509000" cy="797782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800"/>
              <a:buFont typeface="Arial"/>
              <a:buNone/>
            </a:pPr>
            <a:r>
              <a:rPr b="1" i="0" lang="en-US" sz="4800" u="none" cap="none" strike="noStrik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Business model - cost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0" name="Google Shape;120;p18"/>
          <p:cNvSpPr txBox="1"/>
          <p:nvPr/>
        </p:nvSpPr>
        <p:spPr>
          <a:xfrm rot="-5400000">
            <a:off x="12884240" y="-2882422"/>
            <a:ext cx="10509000" cy="832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600"/>
              <a:buFont typeface="Arial"/>
              <a:buNone/>
            </a:pPr>
            <a:r>
              <a:rPr b="1" i="0" lang="en-US" sz="2600" u="none" cap="none" strike="noStrike">
                <a:solidFill>
                  <a:srgbClr val="FC8A17"/>
                </a:solidFill>
                <a:latin typeface="Montserrat"/>
                <a:ea typeface="Montserrat"/>
                <a:cs typeface="Montserrat"/>
                <a:sym typeface="Montserrat"/>
              </a:rPr>
              <a:t>HISS 2022/2023</a:t>
            </a:r>
            <a:endParaRPr b="1" i="0" sz="2600" u="none" cap="none" strike="noStrike">
              <a:solidFill>
                <a:srgbClr val="FC8A17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marR="0" rtl="0" algn="l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600"/>
              <a:buFont typeface="Arial"/>
              <a:buNone/>
            </a:pPr>
            <a:r>
              <a:t/>
            </a:r>
            <a:endParaRPr b="1" i="0" sz="2600" u="none" cap="none" strike="noStrike">
              <a:solidFill>
                <a:srgbClr val="FC8A17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21" name="Google Shape;121;p18"/>
          <p:cNvSpPr txBox="1"/>
          <p:nvPr/>
        </p:nvSpPr>
        <p:spPr>
          <a:xfrm>
            <a:off x="564715" y="1996032"/>
            <a:ext cx="16694700" cy="3290901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300"/>
              <a:buFont typeface="Arial"/>
              <a:buNone/>
            </a:pPr>
            <a:r>
              <a:rPr b="0" i="0" lang="en-US" sz="3300" u="none" cap="none" strike="noStrik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Consider:</a:t>
            </a:r>
            <a:endParaRPr/>
          </a:p>
          <a:p>
            <a:pPr indent="-457200" lvl="0" marL="457200" marR="0" rtl="0" algn="l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300"/>
              <a:buFont typeface="Arial"/>
              <a:buChar char="-"/>
            </a:pPr>
            <a:r>
              <a:rPr b="1" i="0" lang="en-US" sz="3300" u="none" cap="none" strike="noStrik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How much would it cost to prototype?</a:t>
            </a:r>
            <a:endParaRPr/>
          </a:p>
          <a:p>
            <a:pPr indent="-457200" lvl="0" marL="457200" marR="0" rtl="0" algn="l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300"/>
              <a:buFont typeface="Arial"/>
              <a:buChar char="-"/>
            </a:pPr>
            <a:r>
              <a:rPr b="1" i="0" lang="en-US" sz="3300" u="none" cap="none" strike="noStrik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How much would it cost to make a unit of the product?</a:t>
            </a:r>
            <a:endParaRPr/>
          </a:p>
          <a:p>
            <a:pPr indent="-457200" lvl="0" marL="457200" marR="0" rtl="0" algn="l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300"/>
              <a:buFont typeface="Arial"/>
              <a:buChar char="-"/>
            </a:pPr>
            <a:r>
              <a:rPr b="1" i="0" lang="en-US" sz="3300" u="none" cap="none" strike="noStrik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How much would it cost to maintain a unit of the product?</a:t>
            </a:r>
            <a:endParaRPr/>
          </a:p>
          <a:p>
            <a:pPr indent="-457200" lvl="0" marL="457200" marR="0" rtl="0" algn="l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300"/>
              <a:buFont typeface="Arial"/>
              <a:buChar char="-"/>
            </a:pPr>
            <a:r>
              <a:rPr b="0" i="0" lang="en-US" sz="3300" u="none" cap="none" strike="noStrik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What are the other anticipated costs associated with the product? Consider regulatory, patenting, clinical trials, labour costs, etc</a:t>
            </a:r>
            <a:endParaRPr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5" name="Shape 1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6" name="Google Shape;126;p1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357133" y="8960826"/>
            <a:ext cx="2338077" cy="984915"/>
          </a:xfrm>
          <a:prstGeom prst="rect">
            <a:avLst/>
          </a:prstGeom>
          <a:noFill/>
          <a:ln>
            <a:noFill/>
          </a:ln>
        </p:spPr>
      </p:pic>
      <p:pic>
        <p:nvPicPr>
          <p:cNvPr id="127" name="Google Shape;127;p19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4860273" y="9035663"/>
            <a:ext cx="3199127" cy="1015723"/>
          </a:xfrm>
          <a:prstGeom prst="rect">
            <a:avLst/>
          </a:prstGeom>
          <a:noFill/>
          <a:ln>
            <a:noFill/>
          </a:ln>
        </p:spPr>
      </p:pic>
      <p:pic>
        <p:nvPicPr>
          <p:cNvPr id="128" name="Google Shape;128;p19"/>
          <p:cNvPicPr preferRelativeResize="0"/>
          <p:nvPr/>
        </p:nvPicPr>
        <p:blipFill rotWithShape="1">
          <a:blip r:embed="rId5">
            <a:alphaModFix/>
          </a:blip>
          <a:srcRect b="0" l="3855" r="0" t="12056"/>
          <a:stretch/>
        </p:blipFill>
        <p:spPr>
          <a:xfrm>
            <a:off x="10443992" y="8960826"/>
            <a:ext cx="4316259" cy="1184447"/>
          </a:xfrm>
          <a:prstGeom prst="rect">
            <a:avLst/>
          </a:prstGeom>
          <a:noFill/>
          <a:ln>
            <a:noFill/>
          </a:ln>
        </p:spPr>
      </p:pic>
      <p:sp>
        <p:nvSpPr>
          <p:cNvPr id="129" name="Google Shape;129;p19"/>
          <p:cNvSpPr txBox="1"/>
          <p:nvPr/>
        </p:nvSpPr>
        <p:spPr>
          <a:xfrm>
            <a:off x="564715" y="589405"/>
            <a:ext cx="10509000" cy="797782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800"/>
              <a:buFont typeface="Arial"/>
              <a:buNone/>
            </a:pPr>
            <a:r>
              <a:rPr b="1" i="0" lang="en-US" sz="4800" u="none" cap="none" strike="noStrik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Business model - revenue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0" name="Google Shape;130;p19"/>
          <p:cNvSpPr txBox="1"/>
          <p:nvPr/>
        </p:nvSpPr>
        <p:spPr>
          <a:xfrm rot="-5400000">
            <a:off x="12884240" y="-2882422"/>
            <a:ext cx="10509000" cy="832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600"/>
              <a:buFont typeface="Arial"/>
              <a:buNone/>
            </a:pPr>
            <a:r>
              <a:rPr b="1" i="0" lang="en-US" sz="2600" u="none" cap="none" strike="noStrike">
                <a:solidFill>
                  <a:srgbClr val="FC8A17"/>
                </a:solidFill>
                <a:latin typeface="Montserrat"/>
                <a:ea typeface="Montserrat"/>
                <a:cs typeface="Montserrat"/>
                <a:sym typeface="Montserrat"/>
              </a:rPr>
              <a:t>HISS 2022/2023</a:t>
            </a:r>
            <a:endParaRPr b="1" i="0" sz="2600" u="none" cap="none" strike="noStrike">
              <a:solidFill>
                <a:srgbClr val="FC8A17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marR="0" rtl="0" algn="l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600"/>
              <a:buFont typeface="Arial"/>
              <a:buNone/>
            </a:pPr>
            <a:r>
              <a:t/>
            </a:r>
            <a:endParaRPr b="1" i="0" sz="2600" u="none" cap="none" strike="noStrike">
              <a:solidFill>
                <a:srgbClr val="FC8A17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31" name="Google Shape;131;p19"/>
          <p:cNvSpPr txBox="1"/>
          <p:nvPr/>
        </p:nvSpPr>
        <p:spPr>
          <a:xfrm>
            <a:off x="564715" y="1996032"/>
            <a:ext cx="16694700" cy="5445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300"/>
              <a:buFont typeface="Arial"/>
              <a:buNone/>
            </a:pPr>
            <a:r>
              <a:rPr b="0" i="0" lang="en-US" sz="3300" u="none" cap="none" strike="noStrik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Consider:</a:t>
            </a:r>
            <a:endParaRPr/>
          </a:p>
          <a:p>
            <a:pPr indent="-457200" lvl="0" marL="457200" marR="0" rtl="0" algn="l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300"/>
              <a:buFont typeface="Arial"/>
              <a:buChar char="-"/>
            </a:pPr>
            <a:r>
              <a:rPr b="1" i="0" lang="en-US" sz="3300" u="none" cap="none" strike="noStrik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Who pays for it?</a:t>
            </a:r>
            <a:endParaRPr/>
          </a:p>
          <a:p>
            <a:pPr indent="-457200" lvl="0" marL="457200" marR="0" rtl="0" algn="l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300"/>
              <a:buFont typeface="Arial"/>
              <a:buChar char="-"/>
            </a:pPr>
            <a:r>
              <a:rPr b="1" i="0" lang="en-US" sz="3300" u="none" cap="none" strike="noStrik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How will you make money?</a:t>
            </a:r>
            <a:endParaRPr/>
          </a:p>
          <a:p>
            <a:pPr indent="-457200" lvl="0" marL="457200" marR="0" rtl="0" algn="l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300"/>
              <a:buFont typeface="Arial"/>
              <a:buChar char="-"/>
            </a:pPr>
            <a:r>
              <a:rPr b="1" i="0" lang="en-US" sz="3300" u="none" cap="none" strike="noStrik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What type of model are you proposing?</a:t>
            </a:r>
            <a:endParaRPr/>
          </a:p>
          <a:p>
            <a:pPr indent="-457200" lvl="0" marL="457200" marR="0" rtl="0" algn="l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300"/>
              <a:buFont typeface="Arial"/>
              <a:buChar char="-"/>
            </a:pPr>
            <a:r>
              <a:rPr b="0" i="0" lang="en-US" sz="3300" u="none" cap="none" strike="noStrik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What is your proposed price? What are the current prices of competitors?</a:t>
            </a:r>
            <a:endParaRPr/>
          </a:p>
          <a:p>
            <a:pPr indent="-457200" lvl="0" marL="457200" marR="0" rtl="0" algn="l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300"/>
              <a:buFont typeface="Arial"/>
              <a:buChar char="-"/>
            </a:pPr>
            <a:r>
              <a:rPr b="0" i="0" lang="en-US" sz="3300" u="none" cap="none" strike="noStrik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What is the sales/market penetration strateg y?</a:t>
            </a:r>
            <a:endParaRPr/>
          </a:p>
          <a:p>
            <a:pPr indent="-457200" lvl="0" marL="457200" marR="0" rtl="0" algn="l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300"/>
              <a:buFont typeface="Arial"/>
              <a:buChar char="-"/>
            </a:pPr>
            <a:r>
              <a:rPr b="0" i="0" lang="en-US" sz="3300" u="none" cap="none" strike="noStrik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What is the exit strategy?</a:t>
            </a:r>
            <a:endParaRPr/>
          </a:p>
          <a:p>
            <a:pPr indent="-457200" lvl="0" marL="457200" marR="0" rtl="0" algn="l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300"/>
              <a:buFont typeface="Arial"/>
              <a:buChar char="-"/>
            </a:pPr>
            <a:r>
              <a:rPr b="0" i="0" lang="en-US" sz="3300" u="none" cap="none" strike="noStrik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Who are the potential acquirers?</a:t>
            </a:r>
            <a:endParaRPr/>
          </a:p>
          <a:p>
            <a:pPr indent="-457200" lvl="0" marL="457200" marR="0" rtl="0" algn="l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300"/>
              <a:buFont typeface="Arial"/>
              <a:buChar char="-"/>
            </a:pPr>
            <a:r>
              <a:rPr b="1" i="0" lang="en-US" sz="3300" u="none" cap="none" strike="noStrik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What is the investor ROI?</a:t>
            </a:r>
            <a:endParaRPr/>
          </a:p>
          <a:p>
            <a:pPr indent="-457200" lvl="0" marL="457200" marR="0" rtl="0" algn="l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300"/>
              <a:buFont typeface="Arial"/>
              <a:buChar char="-"/>
            </a:pPr>
            <a:r>
              <a:rPr b="0" i="0" lang="en-US" sz="3300" u="none" cap="none" strike="noStrik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What is the most significant risks and what is the de-risking strategy?</a:t>
            </a:r>
            <a:endParaRPr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5" name="Shape 1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6" name="Google Shape;136;p2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357133" y="8960826"/>
            <a:ext cx="2338077" cy="984915"/>
          </a:xfrm>
          <a:prstGeom prst="rect">
            <a:avLst/>
          </a:prstGeom>
          <a:noFill/>
          <a:ln>
            <a:noFill/>
          </a:ln>
        </p:spPr>
      </p:pic>
      <p:pic>
        <p:nvPicPr>
          <p:cNvPr id="137" name="Google Shape;137;p20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4860273" y="9035663"/>
            <a:ext cx="3199127" cy="1015723"/>
          </a:xfrm>
          <a:prstGeom prst="rect">
            <a:avLst/>
          </a:prstGeom>
          <a:noFill/>
          <a:ln>
            <a:noFill/>
          </a:ln>
        </p:spPr>
      </p:pic>
      <p:pic>
        <p:nvPicPr>
          <p:cNvPr id="138" name="Google Shape;138;p20"/>
          <p:cNvPicPr preferRelativeResize="0"/>
          <p:nvPr/>
        </p:nvPicPr>
        <p:blipFill rotWithShape="1">
          <a:blip r:embed="rId5">
            <a:alphaModFix/>
          </a:blip>
          <a:srcRect b="0" l="3855" r="0" t="12056"/>
          <a:stretch/>
        </p:blipFill>
        <p:spPr>
          <a:xfrm>
            <a:off x="10443992" y="8960826"/>
            <a:ext cx="4316259" cy="1184447"/>
          </a:xfrm>
          <a:prstGeom prst="rect">
            <a:avLst/>
          </a:prstGeom>
          <a:noFill/>
          <a:ln>
            <a:noFill/>
          </a:ln>
        </p:spPr>
      </p:pic>
      <p:sp>
        <p:nvSpPr>
          <p:cNvPr id="139" name="Google Shape;139;p20"/>
          <p:cNvSpPr txBox="1"/>
          <p:nvPr/>
        </p:nvSpPr>
        <p:spPr>
          <a:xfrm>
            <a:off x="564715" y="589405"/>
            <a:ext cx="10509000" cy="797782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800"/>
              <a:buFont typeface="Arial"/>
              <a:buNone/>
            </a:pPr>
            <a:r>
              <a:rPr b="1" i="0" lang="en-US" sz="4800" u="none" cap="none" strike="noStrik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Business model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0" name="Google Shape;140;p20"/>
          <p:cNvSpPr txBox="1"/>
          <p:nvPr/>
        </p:nvSpPr>
        <p:spPr>
          <a:xfrm rot="-5400000">
            <a:off x="12884240" y="-2882422"/>
            <a:ext cx="10509000" cy="832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600"/>
              <a:buFont typeface="Arial"/>
              <a:buNone/>
            </a:pPr>
            <a:r>
              <a:rPr b="1" i="0" lang="en-US" sz="2600" u="none" cap="none" strike="noStrike">
                <a:solidFill>
                  <a:srgbClr val="FC8A17"/>
                </a:solidFill>
                <a:latin typeface="Montserrat"/>
                <a:ea typeface="Montserrat"/>
                <a:cs typeface="Montserrat"/>
                <a:sym typeface="Montserrat"/>
              </a:rPr>
              <a:t>HISS 2022/2023</a:t>
            </a:r>
            <a:endParaRPr b="1" i="0" sz="2600" u="none" cap="none" strike="noStrike">
              <a:solidFill>
                <a:srgbClr val="FC8A17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marR="0" rtl="0" algn="l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600"/>
              <a:buFont typeface="Arial"/>
              <a:buNone/>
            </a:pPr>
            <a:r>
              <a:t/>
            </a:r>
            <a:endParaRPr b="1" i="0" sz="2600" u="none" cap="none" strike="noStrike">
              <a:solidFill>
                <a:srgbClr val="FC8A17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141" name="Google Shape;141;p20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3889103" y="1387187"/>
            <a:ext cx="10508999" cy="717518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5" name="Shape 1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6" name="Google Shape;146;p2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357133" y="8960826"/>
            <a:ext cx="2338077" cy="984915"/>
          </a:xfrm>
          <a:prstGeom prst="rect">
            <a:avLst/>
          </a:prstGeom>
          <a:noFill/>
          <a:ln>
            <a:noFill/>
          </a:ln>
        </p:spPr>
      </p:pic>
      <p:pic>
        <p:nvPicPr>
          <p:cNvPr id="147" name="Google Shape;147;p21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4860273" y="9035663"/>
            <a:ext cx="3199127" cy="1015723"/>
          </a:xfrm>
          <a:prstGeom prst="rect">
            <a:avLst/>
          </a:prstGeom>
          <a:noFill/>
          <a:ln>
            <a:noFill/>
          </a:ln>
        </p:spPr>
      </p:pic>
      <p:pic>
        <p:nvPicPr>
          <p:cNvPr id="148" name="Google Shape;148;p21"/>
          <p:cNvPicPr preferRelativeResize="0"/>
          <p:nvPr/>
        </p:nvPicPr>
        <p:blipFill rotWithShape="1">
          <a:blip r:embed="rId5">
            <a:alphaModFix/>
          </a:blip>
          <a:srcRect b="0" l="3855" r="0" t="12056"/>
          <a:stretch/>
        </p:blipFill>
        <p:spPr>
          <a:xfrm>
            <a:off x="10443992" y="8960826"/>
            <a:ext cx="4316259" cy="1184447"/>
          </a:xfrm>
          <a:prstGeom prst="rect">
            <a:avLst/>
          </a:prstGeom>
          <a:noFill/>
          <a:ln>
            <a:noFill/>
          </a:ln>
        </p:spPr>
      </p:pic>
      <p:sp>
        <p:nvSpPr>
          <p:cNvPr id="149" name="Google Shape;149;p21"/>
          <p:cNvSpPr txBox="1"/>
          <p:nvPr/>
        </p:nvSpPr>
        <p:spPr>
          <a:xfrm>
            <a:off x="564715" y="589405"/>
            <a:ext cx="10509000" cy="797782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800"/>
              <a:buFont typeface="Arial"/>
              <a:buNone/>
            </a:pPr>
            <a:r>
              <a:rPr b="1" i="0" lang="en-US" sz="4800" u="none" cap="none" strike="noStrik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Market analysis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50" name="Google Shape;150;p21"/>
          <p:cNvSpPr txBox="1"/>
          <p:nvPr/>
        </p:nvSpPr>
        <p:spPr>
          <a:xfrm rot="-5400000">
            <a:off x="12884240" y="-2882422"/>
            <a:ext cx="10509000" cy="832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600"/>
              <a:buFont typeface="Arial"/>
              <a:buNone/>
            </a:pPr>
            <a:r>
              <a:rPr b="1" i="0" lang="en-US" sz="2600" u="none" cap="none" strike="noStrike">
                <a:solidFill>
                  <a:srgbClr val="FC8A17"/>
                </a:solidFill>
                <a:latin typeface="Montserrat"/>
                <a:ea typeface="Montserrat"/>
                <a:cs typeface="Montserrat"/>
                <a:sym typeface="Montserrat"/>
              </a:rPr>
              <a:t>HISS 2022/2023</a:t>
            </a:r>
            <a:endParaRPr b="1" i="0" sz="2600" u="none" cap="none" strike="noStrike">
              <a:solidFill>
                <a:srgbClr val="FC8A17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marR="0" rtl="0" algn="l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600"/>
              <a:buFont typeface="Arial"/>
              <a:buNone/>
            </a:pPr>
            <a:r>
              <a:t/>
            </a:r>
            <a:endParaRPr b="1" i="0" sz="2600" u="none" cap="none" strike="noStrike">
              <a:solidFill>
                <a:srgbClr val="FC8A17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51" name="Google Shape;151;p21"/>
          <p:cNvSpPr txBox="1"/>
          <p:nvPr/>
        </p:nvSpPr>
        <p:spPr>
          <a:xfrm>
            <a:off x="564715" y="1996032"/>
            <a:ext cx="16694700" cy="4936351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300"/>
              <a:buFont typeface="Arial"/>
              <a:buNone/>
            </a:pPr>
            <a:r>
              <a:rPr b="0" i="0" lang="en-US" sz="3300" u="none" cap="none" strike="noStrik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Consider:</a:t>
            </a:r>
            <a:endParaRPr/>
          </a:p>
          <a:p>
            <a:pPr indent="-457200" lvl="0" marL="457200" marR="0" rtl="0" algn="l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300"/>
              <a:buFont typeface="Arial"/>
              <a:buChar char="-"/>
            </a:pPr>
            <a:r>
              <a:rPr b="1" i="0" lang="en-US" sz="3300" u="none" cap="none" strike="noStrik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What is the TAM (Total Addressable Market)?</a:t>
            </a:r>
            <a:endParaRPr/>
          </a:p>
          <a:p>
            <a:pPr indent="-457200" lvl="0" marL="457200" marR="0" rtl="0" algn="l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300"/>
              <a:buFont typeface="Arial"/>
              <a:buChar char="-"/>
            </a:pPr>
            <a:r>
              <a:rPr b="1" i="0" lang="en-US" sz="3300" u="none" cap="none" strike="noStrik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What is the SAM (Serviceable Available Market)?</a:t>
            </a:r>
            <a:endParaRPr/>
          </a:p>
          <a:p>
            <a:pPr indent="-457200" lvl="0" marL="457200" marR="0" rtl="0" algn="l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300"/>
              <a:buFont typeface="Arial"/>
              <a:buChar char="-"/>
            </a:pPr>
            <a:r>
              <a:rPr b="1" i="0" lang="en-US" sz="3300" u="none" cap="none" strike="noStrik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What is the SOM (Serviceable Obtainable Market)?</a:t>
            </a:r>
            <a:endParaRPr/>
          </a:p>
          <a:p>
            <a:pPr indent="-457200" lvl="0" marL="457200" marR="0" rtl="0" algn="l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300"/>
              <a:buFont typeface="Arial"/>
              <a:buChar char="-"/>
            </a:pPr>
            <a:r>
              <a:rPr b="0" i="0" lang="en-US" sz="3300" u="none" cap="none" strike="noStrik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Who are your competitors within the market?</a:t>
            </a:r>
            <a:endParaRPr/>
          </a:p>
          <a:p>
            <a:pPr indent="-457200" lvl="0" marL="457200" marR="0" rtl="0" algn="l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300"/>
              <a:buFont typeface="Arial"/>
              <a:buChar char="-"/>
            </a:pPr>
            <a:r>
              <a:rPr b="0" i="0" lang="en-US" sz="3300" u="none" cap="none" strike="noStrik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What are the segmentations within the market? Which one(s) are you targeting?</a:t>
            </a:r>
            <a:endParaRPr/>
          </a:p>
          <a:p>
            <a:pPr indent="-457200" lvl="0" marL="457200" marR="0" rtl="0" algn="l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300"/>
              <a:buFont typeface="Arial"/>
              <a:buChar char="-"/>
            </a:pPr>
            <a:r>
              <a:rPr b="0" i="0" lang="en-US" sz="3300" u="none" cap="none" strike="noStrik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Can the market be expanded?</a:t>
            </a:r>
            <a:endParaRPr/>
          </a:p>
          <a:p>
            <a:pPr indent="-457200" lvl="0" marL="457200" marR="0" rtl="0" algn="l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300"/>
              <a:buFont typeface="Arial"/>
              <a:buChar char="-"/>
            </a:pPr>
            <a:r>
              <a:rPr b="0" i="0" lang="en-US" sz="3300" u="none" cap="none" strike="noStrik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What are the major market forces?</a:t>
            </a:r>
            <a:endParaRPr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5" name="Shape 1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6" name="Google Shape;156;g1b4133e035b_0_2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357133" y="8960826"/>
            <a:ext cx="2338077" cy="984915"/>
          </a:xfrm>
          <a:prstGeom prst="rect">
            <a:avLst/>
          </a:prstGeom>
          <a:noFill/>
          <a:ln>
            <a:noFill/>
          </a:ln>
        </p:spPr>
      </p:pic>
      <p:pic>
        <p:nvPicPr>
          <p:cNvPr id="157" name="Google Shape;157;g1b4133e035b_0_25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4860273" y="9035663"/>
            <a:ext cx="3199127" cy="1015723"/>
          </a:xfrm>
          <a:prstGeom prst="rect">
            <a:avLst/>
          </a:prstGeom>
          <a:noFill/>
          <a:ln>
            <a:noFill/>
          </a:ln>
        </p:spPr>
      </p:pic>
      <p:pic>
        <p:nvPicPr>
          <p:cNvPr id="158" name="Google Shape;158;g1b4133e035b_0_25"/>
          <p:cNvPicPr preferRelativeResize="0"/>
          <p:nvPr/>
        </p:nvPicPr>
        <p:blipFill rotWithShape="1">
          <a:blip r:embed="rId5">
            <a:alphaModFix/>
          </a:blip>
          <a:srcRect b="0" l="3855" r="0" t="12056"/>
          <a:stretch/>
        </p:blipFill>
        <p:spPr>
          <a:xfrm>
            <a:off x="10443992" y="8960826"/>
            <a:ext cx="4316259" cy="1184447"/>
          </a:xfrm>
          <a:prstGeom prst="rect">
            <a:avLst/>
          </a:prstGeom>
          <a:noFill/>
          <a:ln>
            <a:noFill/>
          </a:ln>
        </p:spPr>
      </p:pic>
      <p:sp>
        <p:nvSpPr>
          <p:cNvPr id="159" name="Google Shape;159;g1b4133e035b_0_25"/>
          <p:cNvSpPr txBox="1"/>
          <p:nvPr/>
        </p:nvSpPr>
        <p:spPr>
          <a:xfrm>
            <a:off x="564715" y="589405"/>
            <a:ext cx="10509000" cy="797782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800"/>
              <a:buFont typeface="Arial"/>
              <a:buNone/>
            </a:pPr>
            <a:r>
              <a:rPr b="1" i="0" lang="en-US" sz="4800" u="none" cap="none" strike="noStrik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Reimbursement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60" name="Google Shape;160;g1b4133e035b_0_25"/>
          <p:cNvSpPr txBox="1"/>
          <p:nvPr/>
        </p:nvSpPr>
        <p:spPr>
          <a:xfrm rot="-5400000">
            <a:off x="12884240" y="-2882422"/>
            <a:ext cx="10509000" cy="832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600"/>
              <a:buFont typeface="Arial"/>
              <a:buNone/>
            </a:pPr>
            <a:r>
              <a:rPr b="1" i="0" lang="en-US" sz="2600" u="none" cap="none" strike="noStrike">
                <a:solidFill>
                  <a:srgbClr val="FC8A17"/>
                </a:solidFill>
                <a:latin typeface="Montserrat"/>
                <a:ea typeface="Montserrat"/>
                <a:cs typeface="Montserrat"/>
                <a:sym typeface="Montserrat"/>
              </a:rPr>
              <a:t>HISS 2022/2023</a:t>
            </a:r>
            <a:endParaRPr b="1" i="0" sz="2600" u="none" cap="none" strike="noStrike">
              <a:solidFill>
                <a:srgbClr val="FC8A17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marR="0" rtl="0" algn="l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600"/>
              <a:buFont typeface="Arial"/>
              <a:buNone/>
            </a:pPr>
            <a:r>
              <a:t/>
            </a:r>
            <a:endParaRPr b="1" i="0" sz="2600" u="none" cap="none" strike="noStrike">
              <a:solidFill>
                <a:srgbClr val="FC8A17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61" name="Google Shape;161;g1b4133e035b_0_25"/>
          <p:cNvSpPr txBox="1"/>
          <p:nvPr/>
        </p:nvSpPr>
        <p:spPr>
          <a:xfrm>
            <a:off x="564715" y="1996032"/>
            <a:ext cx="16694700" cy="6033318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300"/>
              <a:buFont typeface="Arial"/>
              <a:buNone/>
            </a:pPr>
            <a:r>
              <a:rPr b="0" i="0" lang="en-US" sz="3300" u="none" cap="none" strike="noStrik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Consider:</a:t>
            </a:r>
            <a:endParaRPr/>
          </a:p>
          <a:p>
            <a:pPr indent="-457200" lvl="0" marL="457200" marR="0" rtl="0" algn="l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300"/>
              <a:buFont typeface="Arial"/>
              <a:buChar char="-"/>
            </a:pPr>
            <a:r>
              <a:rPr b="1" i="0" lang="en-US" sz="3300" u="none" cap="none" strike="noStrik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What is the reimbursement strategy? MBS? PBS? Philanthropy?</a:t>
            </a:r>
            <a:endParaRPr/>
          </a:p>
          <a:p>
            <a:pPr indent="-457200" lvl="0" marL="457200" marR="0" rtl="0" algn="l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300"/>
              <a:buFont typeface="Arial"/>
              <a:buChar char="-"/>
            </a:pPr>
            <a:r>
              <a:rPr b="1" i="0" lang="en-US" sz="3300" u="none" cap="none" strike="noStrik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What is the health economic profile compared to the SOP (standard operating procedure)?</a:t>
            </a:r>
            <a:endParaRPr/>
          </a:p>
          <a:p>
            <a:pPr indent="-457200" lvl="0" marL="457200" marR="0" rtl="0" algn="l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300"/>
              <a:buFont typeface="Arial"/>
              <a:buChar char="-"/>
            </a:pPr>
            <a:r>
              <a:rPr b="1" i="0" lang="en-US" sz="3300" u="none" cap="none" strike="noStrik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Does it fit within the hospital’s KPIs?</a:t>
            </a:r>
            <a:endParaRPr/>
          </a:p>
          <a:p>
            <a:pPr indent="-247650" lvl="0" marL="457200" marR="0" rtl="0" algn="l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300"/>
              <a:buFont typeface="Arial"/>
              <a:buNone/>
            </a:pPr>
            <a:r>
              <a:t/>
            </a:r>
            <a:endParaRPr b="0" i="0" sz="3300" u="none" cap="none" strike="noStrike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marR="0" rtl="0" algn="l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3300" u="none" cap="none" strike="noStrik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If it’s related to Medicare coding, consider:</a:t>
            </a:r>
            <a:endParaRPr/>
          </a:p>
          <a:p>
            <a:pPr indent="-457200" lvl="0" marL="457200" marR="0" rtl="0" algn="l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300"/>
              <a:buFont typeface="Arial"/>
              <a:buChar char="-"/>
            </a:pPr>
            <a:r>
              <a:rPr b="1" i="0" lang="en-US" sz="3300" u="none" cap="none" strike="noStrik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Can you use an existing Medicare code? Do you need a new code?</a:t>
            </a:r>
            <a:endParaRPr/>
          </a:p>
          <a:p>
            <a:pPr indent="-457200" lvl="0" marL="457200" marR="0" rtl="0" algn="l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300"/>
              <a:buFont typeface="Arial"/>
              <a:buChar char="-"/>
            </a:pPr>
            <a:r>
              <a:rPr b="0" i="0" lang="en-US" sz="3300" u="none" cap="none" strike="noStrik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Can the code be claimed for your intended clinical context? Has there been precedence of this being done before?</a:t>
            </a:r>
            <a:endParaRPr/>
          </a:p>
          <a:p>
            <a:pPr indent="-457200" lvl="0" marL="457200" marR="0" rtl="0" algn="l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300"/>
              <a:buFont typeface="Arial"/>
              <a:buChar char="-"/>
            </a:pPr>
            <a:r>
              <a:rPr b="0" i="0" lang="en-US" sz="3300" u="none" cap="none" strike="noStrik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What are the other, comparable codes?</a:t>
            </a:r>
            <a:endParaRP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2006-08-16T00:00:00Z</dcterms:created>
</cp:coreProperties>
</file>