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jRrsuwjt17GKWZWf1JvHawvXhw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9d422986af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g19d422986af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c448c70f1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c448c70f19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c448c70f1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c448c70f19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c448c70f1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c448c70f19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c448c70f1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1c448c70f19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c448c70f1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1c448c70f19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c448c70f1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1c448c70f19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6.jpg"/><Relationship Id="rId5" Type="http://schemas.openxmlformats.org/officeDocument/2006/relationships/image" Target="../media/image4.png"/><Relationship Id="rId6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Relationship Id="rId6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3.jp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7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4271160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67014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&amp; market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91911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9d422986af_0_28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Types of business models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19d422986af_0_28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g19d422986af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9d422986af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19d422986af_0_2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19d422986af_0_2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19d422986af_0_28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g19d422986af_0_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4945" y="1550886"/>
            <a:ext cx="10058112" cy="689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c448c70f19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c448c70f19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c448c70f19_0_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1c448c70f19_0_1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c448c70f19_0_1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1c448c70f19_0_1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- cost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1c448c70f19_0_1"/>
          <p:cNvSpPr txBox="1"/>
          <p:nvPr/>
        </p:nvSpPr>
        <p:spPr>
          <a:xfrm>
            <a:off x="564715" y="1996032"/>
            <a:ext cx="166947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much would it cost to prototype?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much would it cost to make a unit of the product?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much would it cost to maintain a unit of the product?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other anticipated costs associated with the product? Consider regulatory, patenting, clinical trials, labour costs, etc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c448c70f19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c448c70f19_0_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c448c70f19_0_3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c448c70f19_0_3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c448c70f19_0_30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1c448c70f19_0_30"/>
          <p:cNvSpPr txBox="1"/>
          <p:nvPr/>
        </p:nvSpPr>
        <p:spPr>
          <a:xfrm>
            <a:off x="564730" y="589400"/>
            <a:ext cx="15778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- revenue/reimbursement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c448c70f19_0_30"/>
          <p:cNvSpPr txBox="1"/>
          <p:nvPr/>
        </p:nvSpPr>
        <p:spPr>
          <a:xfrm>
            <a:off x="564715" y="1996032"/>
            <a:ext cx="16694700" cy="7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Who pays for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will you make money?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sales/market penetration strategy?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your proposed price? What are the current prices of competitors?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reimbursement strategy? MBS? PBS? Philanthropy?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health economic profile compared to the SOP (standard operating procedure)?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it fit within the hospital’s KPIs?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Can you use an existing Medicare code? Do you need a new code?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Can the code be claimed for your intended clinical context? Has there been precedence of this being done before?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are the other, comparable codes?</a:t>
            </a:r>
            <a:endParaRPr b="1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c448c70f19_0_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c448c70f19_0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c448c70f19_0_5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c448c70f19_0_5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1c448c70f19_0_50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1c448c70f19_0_50"/>
          <p:cNvSpPr txBox="1"/>
          <p:nvPr/>
        </p:nvSpPr>
        <p:spPr>
          <a:xfrm>
            <a:off x="564732" y="589400"/>
            <a:ext cx="1749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- risk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1c448c70f19_0_50"/>
          <p:cNvSpPr txBox="1"/>
          <p:nvPr/>
        </p:nvSpPr>
        <p:spPr>
          <a:xfrm>
            <a:off x="564715" y="1996032"/>
            <a:ext cx="16694700" cy="32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exit strategy?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Who are the potential acquirers?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Does it fit within the hospital’s KPIs?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investor ROI?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most significant risks and what is your de-risking strategy?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g1c448c70f19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1c448c70f19_0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1c448c70f19_0_4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1c448c70f19_0_4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c448c70f19_0_40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g1c448c70f19_0_4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Market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1c448c70f19_0_40"/>
          <p:cNvSpPr txBox="1"/>
          <p:nvPr/>
        </p:nvSpPr>
        <p:spPr>
          <a:xfrm>
            <a:off x="564715" y="1996032"/>
            <a:ext cx="16694700" cy="48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TAM (Total Addressable Market)?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SAM (Serviceable Available Market)?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SOM (Serviceable Obtainable Market)?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Who are your competitors within the market?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segmentations within the market? Which one(s) are you targeting?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Can the market be expanded?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major market forces?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g1c448c70f19_0_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g1c448c70f19_0_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1c448c70f19_0_6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1c448c70f19_0_68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1c448c70f19_0_68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1c448c70f19_0_68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Market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g1c448c70f19_0_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33000" y="1533462"/>
            <a:ext cx="13422001" cy="7222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c448c70f19_0_13"/>
          <p:cNvSpPr txBox="1"/>
          <p:nvPr/>
        </p:nvSpPr>
        <p:spPr>
          <a:xfrm>
            <a:off x="564728" y="590450"/>
            <a:ext cx="13193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Advice for deliverables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c448c70f19_0_13"/>
          <p:cNvSpPr txBox="1"/>
          <p:nvPr/>
        </p:nvSpPr>
        <p:spPr>
          <a:xfrm>
            <a:off x="564715" y="1550876"/>
            <a:ext cx="16881900" cy="7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4" name="Google Shape;164;g1c448c70f19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1c448c70f19_0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1c448c70f19_0_13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1c448c70f19_0_13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1c448c70f19_0_13"/>
          <p:cNvSpPr txBox="1"/>
          <p:nvPr/>
        </p:nvSpPr>
        <p:spPr>
          <a:xfrm>
            <a:off x="13040200" y="2367550"/>
            <a:ext cx="400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1c448c70f19_0_13"/>
          <p:cNvSpPr txBox="1"/>
          <p:nvPr/>
        </p:nvSpPr>
        <p:spPr>
          <a:xfrm>
            <a:off x="564725" y="2029288"/>
            <a:ext cx="15801000" cy="6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Read the textbook on the relevant section of business model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Make sure to prioritise questions highlighted in </a:t>
            </a:r>
            <a:r>
              <a:rPr b="1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bold</a:t>
            </a: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these need to be answered and included in the project report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Others should be considered &amp; included when appropriate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Montserrat"/>
              <a:buChar char="-"/>
            </a:pPr>
            <a:r>
              <a:rPr b="0" i="0" lang="en-US" sz="3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TAM/SAM/SOM is difficult to calculate, but represents a really important set of numbers - spend some time to think about them.</a:t>
            </a:r>
            <a:endParaRPr b="0" i="0" sz="3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gfc839628b8_0_299"/>
          <p:cNvSpPr txBox="1"/>
          <p:nvPr/>
        </p:nvSpPr>
        <p:spPr>
          <a:xfrm>
            <a:off x="564725" y="3080075"/>
            <a:ext cx="16870800" cy="17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1" i="0" sz="5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