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10287000" cx="18288000"/>
  <p:notesSz cx="6858000" cy="9144000"/>
  <p:embeddedFontLst>
    <p:embeddedFont>
      <p:font typeface="Montserra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6" roundtripDataSignature="AMtx7mjaJ9OP7qXjCDWNQTsRFR2uas1h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Montserrat-bold.fntdata"/><Relationship Id="rId12" Type="http://schemas.openxmlformats.org/officeDocument/2006/relationships/font" Target="fonts/Montserra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boldItalic.fntdata"/><Relationship Id="rId14" Type="http://schemas.openxmlformats.org/officeDocument/2006/relationships/font" Target="fonts/Montserrat-italic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fc839628b8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gfc839628b8_0_29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6" name="Google Shape;106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b38f6bd4a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g1b38f6bd4a5_0_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9b28f025f8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6" name="Google Shape;126;g19b28f025f8_0_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b38f6bd4a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6" name="Google Shape;136;g1b38f6bd4a5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5.jpg"/><Relationship Id="rId5" Type="http://schemas.openxmlformats.org/officeDocument/2006/relationships/image" Target="../media/image8.png"/><Relationship Id="rId6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7.jpg"/><Relationship Id="rId5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7.jpg"/><Relationship Id="rId5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7.jpg"/><Relationship Id="rId5" Type="http://schemas.openxmlformats.org/officeDocument/2006/relationships/image" Target="../media/image5.jpg"/><Relationship Id="rId6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7.jpg"/><Relationship Id="rId5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7.jpg"/><Relationship Id="rId5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2474" y="71161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3858" r="0" t="12058"/>
          <a:stretch/>
        </p:blipFill>
        <p:spPr>
          <a:xfrm>
            <a:off x="3186193" y="636776"/>
            <a:ext cx="4316259" cy="1184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3957" y="63677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6">
            <a:alphaModFix/>
          </a:blip>
          <a:srcRect b="939" l="0" r="55658" t="2132"/>
          <a:stretch/>
        </p:blipFill>
        <p:spPr>
          <a:xfrm>
            <a:off x="11215450" y="0"/>
            <a:ext cx="7072548" cy="1028700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543950" y="2129554"/>
            <a:ext cx="10509000" cy="27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t/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Week 5 Deliverable Summary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543957" y="5333664"/>
            <a:ext cx="10509000" cy="24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0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Monash Healthcare Innovation Summer Scholarship</a:t>
            </a:r>
            <a:endParaRPr b="0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0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2022/2023</a:t>
            </a:r>
            <a:endParaRPr b="0" i="0" sz="4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543957" y="8296861"/>
            <a:ext cx="10509000" cy="9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Scholars: 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Clinicians: 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OWN IMAGE HERE (e.g. scholar and clinician photo)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gfc839628b8_0_2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gfc839628b8_0_29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fc839628b8_0_299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gfc839628b8_0_299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gfc839628b8_0_299"/>
          <p:cNvSpPr txBox="1"/>
          <p:nvPr/>
        </p:nvSpPr>
        <p:spPr>
          <a:xfrm>
            <a:off x="419925" y="414500"/>
            <a:ext cx="16913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Week 5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gfc839628b8_0_299"/>
          <p:cNvSpPr txBox="1"/>
          <p:nvPr/>
        </p:nvSpPr>
        <p:spPr>
          <a:xfrm>
            <a:off x="419925" y="2450000"/>
            <a:ext cx="167430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en-US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Mission Statement: </a:t>
            </a:r>
            <a:endParaRPr b="1" i="1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en-US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HERE]</a:t>
            </a:r>
            <a:endParaRPr b="0" i="1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gfc839628b8_0_299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fc839628b8_0_299"/>
          <p:cNvSpPr txBox="1"/>
          <p:nvPr/>
        </p:nvSpPr>
        <p:spPr>
          <a:xfrm>
            <a:off x="505125" y="5705413"/>
            <a:ext cx="167430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en-US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Needs Statement: </a:t>
            </a:r>
            <a:endParaRPr b="1" i="1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en-US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HERE]</a:t>
            </a:r>
            <a:endParaRPr b="0" i="1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5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Current gold standard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" name="Google Shape;113;p2"/>
          <p:cNvSpPr txBox="1"/>
          <p:nvPr/>
        </p:nvSpPr>
        <p:spPr>
          <a:xfrm>
            <a:off x="419925" y="2450000"/>
            <a:ext cx="16743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Transplant patients are supplied with immunosuppressants immediately after transplantation, with a rough estimate of the dosage decided by the doctor. The dosage is modified based on clinical judgement and measuring immunosuppressive drug levels. 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g1b38f6bd4a5_0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g1b38f6bd4a5_0_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g1b38f6bd4a5_0_1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g1b38f6bd4a5_0_10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g1b38f6bd4a5_0_10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5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Pugh Matrix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3" name="Google Shape;123;g1b38f6bd4a5_0_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9925" y="1657763"/>
            <a:ext cx="9068995" cy="6971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g19b28f025f8_0_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g19b28f025f8_0_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19b28f025f8_0_4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g19b28f025f8_0_4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g19b28f025f8_0_4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5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Final verdict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g19b28f025f8_0_4"/>
          <p:cNvSpPr txBox="1"/>
          <p:nvPr/>
        </p:nvSpPr>
        <p:spPr>
          <a:xfrm>
            <a:off x="419925" y="2450000"/>
            <a:ext cx="167430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The most feasible solution seems to be solution #1 - where the dosage of an immunosuppressive drug is modified based on serum levels of an assay. Current immunosuppression dosing procedures are crude and inaccurate. However, a novel blood immune function assay known as the Quantiferon®-Monitor (QFM) has been developed to measure the immunosuppression state of individual patients. A tool can be developed that considers the QFM serum levels of patients and calculates a personalised dosage range, allowing for a personalised administration schedule.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g1b38f6bd4a5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g1b38f6bd4a5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g1b38f6bd4a5_0_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g1b38f6bd4a5_0_0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g1b38f6bd4a5_0_0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4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Project Reflection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" name="Google Shape;143;g1b38f6bd4a5_0_0"/>
          <p:cNvSpPr txBox="1"/>
          <p:nvPr/>
        </p:nvSpPr>
        <p:spPr>
          <a:xfrm>
            <a:off x="419925" y="2450000"/>
            <a:ext cx="167430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End of week reflections/highlights/learning points: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 any additional points from the week that are valuable to share]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Final Questions: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 any particular blockers or questions you have for next week/want assistance with from an organiser, clinician, expert in the field]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g1b38f6bd4a5_0_0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