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10287000" cx="18288000"/>
  <p:notesSz cx="6858000" cy="9144000"/>
  <p:embeddedFontLst>
    <p:embeddedFont>
      <p:font typeface="Montserra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gTFZVzsCxp1xMCHW/YdYhPQ1Nn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B159EA6-7738-42F9-B872-055634E0F766}">
  <a:tblStyle styleId="{BB159EA6-7738-42F9-B872-055634E0F76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Montserrat-regular.fntdata"/><Relationship Id="rId14" Type="http://schemas.openxmlformats.org/officeDocument/2006/relationships/slide" Target="slides/slide8.xml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5" Type="http://schemas.openxmlformats.org/officeDocument/2006/relationships/slideMaster" Target="slideMasters/slideMaster1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Montserra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b4133e035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g1b4133e035b_0_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6.jpg"/><Relationship Id="rId5" Type="http://schemas.openxmlformats.org/officeDocument/2006/relationships/image" Target="../media/image2.png"/><Relationship Id="rId6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5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5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5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5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5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5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15445" y="-227132"/>
            <a:ext cx="15949846" cy="1061329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7" y="4271206"/>
            <a:ext cx="10509034" cy="2542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7075189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Concept Selection &amp; Mapping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9198718"/>
            <a:ext cx="10509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Andrew Xu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564715" y="2007152"/>
            <a:ext cx="16694700" cy="781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Need a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quantifiable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way to justify which solutions are better.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1b4133e035b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1b4133e035b_0_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1b4133e035b_0_25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g1b4133e035b_0_25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Concept selection – Pugh Matrix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1b4133e035b_0_25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g1b4133e035b_0_25"/>
          <p:cNvSpPr txBox="1"/>
          <p:nvPr/>
        </p:nvSpPr>
        <p:spPr>
          <a:xfrm>
            <a:off x="564715" y="2007152"/>
            <a:ext cx="16694700" cy="781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weighted decision matrix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that converts qualitative metrics to quantitative.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1b4133e035b_0_25"/>
          <p:cNvSpPr txBox="1"/>
          <p:nvPr/>
        </p:nvSpPr>
        <p:spPr>
          <a:xfrm>
            <a:off x="564715" y="3017705"/>
            <a:ext cx="16694700" cy="2193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You will need: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Your top 5 solutions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Your acceptance criteria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current gold standard that solves your problem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Concept selection – Pugh Matrix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8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18"/>
          <p:cNvSpPr txBox="1"/>
          <p:nvPr/>
        </p:nvSpPr>
        <p:spPr>
          <a:xfrm>
            <a:off x="564715" y="2007152"/>
            <a:ext cx="16694700" cy="781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Step 1 – Copy the template table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2" name="Google Shape;122;p18"/>
          <p:cNvGraphicFramePr/>
          <p:nvPr/>
        </p:nvGraphicFramePr>
        <p:xfrm>
          <a:off x="1783992" y="2946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{BB159EA6-7738-42F9-B872-055634E0F766}</a:tableStyleId>
              </a:tblPr>
              <a:tblGrid>
                <a:gridCol w="2478350"/>
                <a:gridCol w="2133250"/>
                <a:gridCol w="1568575"/>
                <a:gridCol w="1458775"/>
                <a:gridCol w="1568575"/>
                <a:gridCol w="1568575"/>
                <a:gridCol w="1568575"/>
                <a:gridCol w="1568575"/>
              </a:tblGrid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Current gold standard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Weight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#4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#5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#4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#5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#6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#7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#8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#9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#10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5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Total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9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Concept selection – Pugh Matrix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19"/>
          <p:cNvSpPr txBox="1"/>
          <p:nvPr/>
        </p:nvSpPr>
        <p:spPr>
          <a:xfrm>
            <a:off x="564715" y="2007152"/>
            <a:ext cx="16694700" cy="1329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Step 2 – Assign weights (valued between 1-3, 3 being most important) to each acceptance criteria in order of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relative importance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3" name="Google Shape;133;p19"/>
          <p:cNvGraphicFramePr/>
          <p:nvPr/>
        </p:nvGraphicFramePr>
        <p:xfrm>
          <a:off x="1955462" y="33368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{BB159EA6-7738-42F9-B872-055634E0F766}</a:tableStyleId>
              </a:tblPr>
              <a:tblGrid>
                <a:gridCol w="2478350"/>
                <a:gridCol w="2133250"/>
                <a:gridCol w="1568575"/>
                <a:gridCol w="1458775"/>
                <a:gridCol w="1568575"/>
                <a:gridCol w="1568575"/>
                <a:gridCol w="1568575"/>
                <a:gridCol w="1568575"/>
              </a:tblGrid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Current gold standard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Weight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#4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#5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#4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#5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#6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#7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#8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#9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#10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5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Total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0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Concept selection – Pugh Matrix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0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564715" y="2007152"/>
            <a:ext cx="16694700" cy="1329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Step 3 – For each solution, rate each alternative against baseline</a:t>
            </a:r>
            <a:b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+ 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means better,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means same,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means worse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4" name="Google Shape;144;p20"/>
          <p:cNvGraphicFramePr/>
          <p:nvPr/>
        </p:nvGraphicFramePr>
        <p:xfrm>
          <a:off x="1955462" y="33368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{BB159EA6-7738-42F9-B872-055634E0F766}</a:tableStyleId>
              </a:tblPr>
              <a:tblGrid>
                <a:gridCol w="2478350"/>
                <a:gridCol w="2133250"/>
                <a:gridCol w="1568575"/>
                <a:gridCol w="1458775"/>
                <a:gridCol w="1568575"/>
                <a:gridCol w="1568575"/>
                <a:gridCol w="1568575"/>
                <a:gridCol w="1568575"/>
              </a:tblGrid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Current gold standard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Weight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#4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#5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#4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#5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#6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#7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#8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#9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#10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5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Total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1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1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Concept selection – Pugh Matrix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1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p21"/>
          <p:cNvSpPr txBox="1"/>
          <p:nvPr/>
        </p:nvSpPr>
        <p:spPr>
          <a:xfrm>
            <a:off x="564715" y="2007152"/>
            <a:ext cx="16694700" cy="1329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Step 4 – For each solution, tally all weights together</a:t>
            </a:r>
            <a:b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+ 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means add weight number,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 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means no change,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means subtract number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5" name="Google Shape;155;p21"/>
          <p:cNvGraphicFramePr/>
          <p:nvPr/>
        </p:nvGraphicFramePr>
        <p:xfrm>
          <a:off x="1955462" y="33368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{BB159EA6-7738-42F9-B872-055634E0F766}</a:tableStyleId>
              </a:tblPr>
              <a:tblGrid>
                <a:gridCol w="2478350"/>
                <a:gridCol w="2133250"/>
                <a:gridCol w="1568575"/>
                <a:gridCol w="1458775"/>
                <a:gridCol w="1568575"/>
                <a:gridCol w="1568575"/>
                <a:gridCol w="1568575"/>
                <a:gridCol w="1568575"/>
              </a:tblGrid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Current gold standard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Weight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#4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Solution #5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#4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#5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#6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#7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-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#8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S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#9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Acceptance criteria #10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+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5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Total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Baseline</a:t>
                      </a:r>
                      <a:endParaRPr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16075" marB="16075" marR="24100" marL="241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4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4"/>
          <p:cNvSpPr txBox="1"/>
          <p:nvPr/>
        </p:nvSpPr>
        <p:spPr>
          <a:xfrm>
            <a:off x="564715" y="1517727"/>
            <a:ext cx="16694585" cy="54848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Intellectual property – are there opportunities for IP? Do you have the freedom to operate (i.e. there’s no existing IP that’s preventing you from making the solution)?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Reimbursement – how do you intend to get funded to make the solution?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Regulatory – which regulatory bodies regulate the solution? Would they let you implement it?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Business models – how do you intend on marketing &amp; selling your solution?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Technical capacity – does your current team have the knowledge / expertise to make the solution? If not, how do you intend to acquire this expertise?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1" sz="3300" u="none" cap="none" strike="noStrike">
              <a:solidFill>
                <a:srgbClr val="FC8A1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4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Also consider…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