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9906000" cx="6858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19" roundtripDataSignature="AMtx7mhGlj0WHzCiDS8KsuADH8jlVY2LB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customschemas.google.com/relationships/presentationmetadata" Target="metadata"/><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AU"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5" name="Google Shape;95;p2: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3: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5" name="Google Shape;10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6" name="Google Shape;106;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3" name="Google Shape;113;p4: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b8e9327bef_0_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 name="Google Shape;120;g1b8e9327bef_0_1: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5:notes"/>
          <p:cNvSpPr/>
          <p:nvPr>
            <p:ph idx="2" type="sldImg"/>
          </p:nvPr>
        </p:nvSpPr>
        <p:spPr>
          <a:xfrm>
            <a:off x="2360613" y="1143000"/>
            <a:ext cx="2136775"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8" name="Google Shape;12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1b202f1157a_4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g1b202f1157a_4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6" name="Google Shape;136;g1b202f1157a_4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1b202f1157a_4_8: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g1b202f1157a_4_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4" name="Google Shape;144;g1b202f1157a_4_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g1aea6bbc134_0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g1aea6bbc134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2" name="Google Shape;152;g1aea6bbc134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1b202f1157a_1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g1b202f1157a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1" name="Google Shape;161;g1b202f1157a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1b202f1157a_2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g1b202f1157a_2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g1b202f1157a_2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1b202f1157a_1_15: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8" name="Google Shape;178;g1b202f1157a_1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9" name="Google Shape;179;g1b202f1157a_1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b9dce6bbd6_1_3: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6" name="Google Shape;186;g1b9dce6bbd6_1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 name="Google Shape;187;g1b9dce6bbd6_1_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1b9dce6bbd6_0_0:notes"/>
          <p:cNvSpPr/>
          <p:nvPr>
            <p:ph idx="2" type="sldImg"/>
          </p:nvPr>
        </p:nvSpPr>
        <p:spPr>
          <a:xfrm>
            <a:off x="2360613" y="1143000"/>
            <a:ext cx="21369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4" name="Google Shape;194;g1b9dce6bbd6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5" name="Google Shape;195;g1b9dce6bbd6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AU"/>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8"/>
          <p:cNvSpPr txBox="1"/>
          <p:nvPr>
            <p:ph type="ctrTitle"/>
          </p:nvPr>
        </p:nvSpPr>
        <p:spPr>
          <a:xfrm>
            <a:off x="514350" y="1621191"/>
            <a:ext cx="5829300" cy="3448756"/>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8"/>
          <p:cNvSpPr txBox="1"/>
          <p:nvPr>
            <p:ph idx="1" type="subTitle"/>
          </p:nvPr>
        </p:nvSpPr>
        <p:spPr>
          <a:xfrm>
            <a:off x="857250" y="5202944"/>
            <a:ext cx="5143500" cy="2391656"/>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p:txBody>
      </p:sp>
      <p:sp>
        <p:nvSpPr>
          <p:cNvPr id="18" name="Google Shape;18;p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9"/>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9"/>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 name="Google Shape;24;p9"/>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9"/>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9"/>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10"/>
          <p:cNvSpPr txBox="1"/>
          <p:nvPr>
            <p:ph type="title"/>
          </p:nvPr>
        </p:nvSpPr>
        <p:spPr>
          <a:xfrm>
            <a:off x="467916" y="2469624"/>
            <a:ext cx="5915025" cy="412062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0"/>
          <p:cNvSpPr txBox="1"/>
          <p:nvPr>
            <p:ph idx="1" type="body"/>
          </p:nvPr>
        </p:nvSpPr>
        <p:spPr>
          <a:xfrm>
            <a:off x="467916" y="6629226"/>
            <a:ext cx="5915025" cy="216693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sz="1800">
                <a:solidFill>
                  <a:schemeClr val="dk1"/>
                </a:solidFill>
              </a:defRPr>
            </a:lvl1pPr>
            <a:lvl2pPr indent="-228600" lvl="1" marL="914400" algn="l">
              <a:lnSpc>
                <a:spcPct val="90000"/>
              </a:lnSpc>
              <a:spcBef>
                <a:spcPts val="375"/>
              </a:spcBef>
              <a:spcAft>
                <a:spcPts val="0"/>
              </a:spcAft>
              <a:buClr>
                <a:srgbClr val="888888"/>
              </a:buClr>
              <a:buSzPts val="1500"/>
              <a:buNone/>
              <a:defRPr sz="1500">
                <a:solidFill>
                  <a:srgbClr val="888888"/>
                </a:solidFill>
              </a:defRPr>
            </a:lvl2pPr>
            <a:lvl3pPr indent="-228600" lvl="2" marL="1371600" algn="l">
              <a:lnSpc>
                <a:spcPct val="90000"/>
              </a:lnSpc>
              <a:spcBef>
                <a:spcPts val="375"/>
              </a:spcBef>
              <a:spcAft>
                <a:spcPts val="0"/>
              </a:spcAft>
              <a:buClr>
                <a:srgbClr val="888888"/>
              </a:buClr>
              <a:buSzPts val="1350"/>
              <a:buNone/>
              <a:defRPr sz="1350">
                <a:solidFill>
                  <a:srgbClr val="888888"/>
                </a:solidFill>
              </a:defRPr>
            </a:lvl3pPr>
            <a:lvl4pPr indent="-228600" lvl="3" marL="1828800" algn="l">
              <a:lnSpc>
                <a:spcPct val="90000"/>
              </a:lnSpc>
              <a:spcBef>
                <a:spcPts val="375"/>
              </a:spcBef>
              <a:spcAft>
                <a:spcPts val="0"/>
              </a:spcAft>
              <a:buClr>
                <a:srgbClr val="888888"/>
              </a:buClr>
              <a:buSzPts val="1200"/>
              <a:buNone/>
              <a:defRPr sz="1200">
                <a:solidFill>
                  <a:srgbClr val="888888"/>
                </a:solidFill>
              </a:defRPr>
            </a:lvl4pPr>
            <a:lvl5pPr indent="-228600" lvl="4" marL="2286000" algn="l">
              <a:lnSpc>
                <a:spcPct val="90000"/>
              </a:lnSpc>
              <a:spcBef>
                <a:spcPts val="375"/>
              </a:spcBef>
              <a:spcAft>
                <a:spcPts val="0"/>
              </a:spcAft>
              <a:buClr>
                <a:srgbClr val="888888"/>
              </a:buClr>
              <a:buSzPts val="1200"/>
              <a:buNone/>
              <a:defRPr sz="1200">
                <a:solidFill>
                  <a:srgbClr val="888888"/>
                </a:solidFill>
              </a:defRPr>
            </a:lvl5pPr>
            <a:lvl6pPr indent="-228600" lvl="5" marL="2743200" algn="l">
              <a:lnSpc>
                <a:spcPct val="90000"/>
              </a:lnSpc>
              <a:spcBef>
                <a:spcPts val="375"/>
              </a:spcBef>
              <a:spcAft>
                <a:spcPts val="0"/>
              </a:spcAft>
              <a:buClr>
                <a:srgbClr val="888888"/>
              </a:buClr>
              <a:buSzPts val="1200"/>
              <a:buNone/>
              <a:defRPr sz="1200">
                <a:solidFill>
                  <a:srgbClr val="888888"/>
                </a:solidFill>
              </a:defRPr>
            </a:lvl6pPr>
            <a:lvl7pPr indent="-228600" lvl="6" marL="3200400" algn="l">
              <a:lnSpc>
                <a:spcPct val="90000"/>
              </a:lnSpc>
              <a:spcBef>
                <a:spcPts val="375"/>
              </a:spcBef>
              <a:spcAft>
                <a:spcPts val="0"/>
              </a:spcAft>
              <a:buClr>
                <a:srgbClr val="888888"/>
              </a:buClr>
              <a:buSzPts val="1200"/>
              <a:buNone/>
              <a:defRPr sz="1200">
                <a:solidFill>
                  <a:srgbClr val="888888"/>
                </a:solidFill>
              </a:defRPr>
            </a:lvl7pPr>
            <a:lvl8pPr indent="-228600" lvl="7" marL="3657600" algn="l">
              <a:lnSpc>
                <a:spcPct val="90000"/>
              </a:lnSpc>
              <a:spcBef>
                <a:spcPts val="375"/>
              </a:spcBef>
              <a:spcAft>
                <a:spcPts val="0"/>
              </a:spcAft>
              <a:buClr>
                <a:srgbClr val="888888"/>
              </a:buClr>
              <a:buSzPts val="1200"/>
              <a:buNone/>
              <a:defRPr sz="1200">
                <a:solidFill>
                  <a:srgbClr val="888888"/>
                </a:solidFill>
              </a:defRPr>
            </a:lvl8pPr>
            <a:lvl9pPr indent="-228600" lvl="8" marL="4114800" algn="l">
              <a:lnSpc>
                <a:spcPct val="90000"/>
              </a:lnSpc>
              <a:spcBef>
                <a:spcPts val="375"/>
              </a:spcBef>
              <a:spcAft>
                <a:spcPts val="0"/>
              </a:spcAft>
              <a:buClr>
                <a:srgbClr val="888888"/>
              </a:buClr>
              <a:buSzPts val="1200"/>
              <a:buNone/>
              <a:defRPr sz="1200">
                <a:solidFill>
                  <a:srgbClr val="888888"/>
                </a:solidFill>
              </a:defRPr>
            </a:lvl9pPr>
          </a:lstStyle>
          <a:p/>
        </p:txBody>
      </p:sp>
      <p:sp>
        <p:nvSpPr>
          <p:cNvPr id="30" name="Google Shape;30;p10"/>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10"/>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0"/>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11"/>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11"/>
          <p:cNvSpPr txBox="1"/>
          <p:nvPr>
            <p:ph idx="1" type="body"/>
          </p:nvPr>
        </p:nvSpPr>
        <p:spPr>
          <a:xfrm>
            <a:off x="471488"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 name="Google Shape;36;p11"/>
          <p:cNvSpPr txBox="1"/>
          <p:nvPr>
            <p:ph idx="2" type="body"/>
          </p:nvPr>
        </p:nvSpPr>
        <p:spPr>
          <a:xfrm>
            <a:off x="3471863" y="2637014"/>
            <a:ext cx="2914650" cy="628526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 name="Google Shape;37;p11"/>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11"/>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1"/>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12"/>
          <p:cNvSpPr txBox="1"/>
          <p:nvPr>
            <p:ph type="title"/>
          </p:nvPr>
        </p:nvSpPr>
        <p:spPr>
          <a:xfrm>
            <a:off x="472381"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12"/>
          <p:cNvSpPr txBox="1"/>
          <p:nvPr>
            <p:ph idx="1" type="body"/>
          </p:nvPr>
        </p:nvSpPr>
        <p:spPr>
          <a:xfrm>
            <a:off x="472381" y="2428347"/>
            <a:ext cx="2901255"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3" name="Google Shape;43;p12"/>
          <p:cNvSpPr txBox="1"/>
          <p:nvPr>
            <p:ph idx="2" type="body"/>
          </p:nvPr>
        </p:nvSpPr>
        <p:spPr>
          <a:xfrm>
            <a:off x="472381" y="3618442"/>
            <a:ext cx="2901255"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 name="Google Shape;44;p12"/>
          <p:cNvSpPr txBox="1"/>
          <p:nvPr>
            <p:ph idx="3" type="body"/>
          </p:nvPr>
        </p:nvSpPr>
        <p:spPr>
          <a:xfrm>
            <a:off x="3471863" y="2428347"/>
            <a:ext cx="2915543" cy="119009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800"/>
              <a:buNone/>
              <a:defRPr b="1" sz="1800"/>
            </a:lvl1pPr>
            <a:lvl2pPr indent="-228600" lvl="1" marL="914400" algn="l">
              <a:lnSpc>
                <a:spcPct val="90000"/>
              </a:lnSpc>
              <a:spcBef>
                <a:spcPts val="375"/>
              </a:spcBef>
              <a:spcAft>
                <a:spcPts val="0"/>
              </a:spcAft>
              <a:buClr>
                <a:schemeClr val="dk1"/>
              </a:buClr>
              <a:buSzPts val="1500"/>
              <a:buNone/>
              <a:defRPr b="1" sz="1500"/>
            </a:lvl2pPr>
            <a:lvl3pPr indent="-228600" lvl="2" marL="1371600" algn="l">
              <a:lnSpc>
                <a:spcPct val="90000"/>
              </a:lnSpc>
              <a:spcBef>
                <a:spcPts val="375"/>
              </a:spcBef>
              <a:spcAft>
                <a:spcPts val="0"/>
              </a:spcAft>
              <a:buClr>
                <a:schemeClr val="dk1"/>
              </a:buClr>
              <a:buSzPts val="1350"/>
              <a:buNone/>
              <a:defRPr b="1" sz="1350"/>
            </a:lvl3pPr>
            <a:lvl4pPr indent="-228600" lvl="3" marL="1828800" algn="l">
              <a:lnSpc>
                <a:spcPct val="90000"/>
              </a:lnSpc>
              <a:spcBef>
                <a:spcPts val="375"/>
              </a:spcBef>
              <a:spcAft>
                <a:spcPts val="0"/>
              </a:spcAft>
              <a:buClr>
                <a:schemeClr val="dk1"/>
              </a:buClr>
              <a:buSzPts val="1200"/>
              <a:buNone/>
              <a:defRPr b="1" sz="1200"/>
            </a:lvl4pPr>
            <a:lvl5pPr indent="-228600" lvl="4" marL="2286000" algn="l">
              <a:lnSpc>
                <a:spcPct val="90000"/>
              </a:lnSpc>
              <a:spcBef>
                <a:spcPts val="375"/>
              </a:spcBef>
              <a:spcAft>
                <a:spcPts val="0"/>
              </a:spcAft>
              <a:buClr>
                <a:schemeClr val="dk1"/>
              </a:buClr>
              <a:buSzPts val="1200"/>
              <a:buNone/>
              <a:defRPr b="1" sz="1200"/>
            </a:lvl5pPr>
            <a:lvl6pPr indent="-228600" lvl="5" marL="2743200" algn="l">
              <a:lnSpc>
                <a:spcPct val="90000"/>
              </a:lnSpc>
              <a:spcBef>
                <a:spcPts val="375"/>
              </a:spcBef>
              <a:spcAft>
                <a:spcPts val="0"/>
              </a:spcAft>
              <a:buClr>
                <a:schemeClr val="dk1"/>
              </a:buClr>
              <a:buSzPts val="1200"/>
              <a:buNone/>
              <a:defRPr b="1" sz="1200"/>
            </a:lvl6pPr>
            <a:lvl7pPr indent="-228600" lvl="6" marL="3200400" algn="l">
              <a:lnSpc>
                <a:spcPct val="90000"/>
              </a:lnSpc>
              <a:spcBef>
                <a:spcPts val="375"/>
              </a:spcBef>
              <a:spcAft>
                <a:spcPts val="0"/>
              </a:spcAft>
              <a:buClr>
                <a:schemeClr val="dk1"/>
              </a:buClr>
              <a:buSzPts val="1200"/>
              <a:buNone/>
              <a:defRPr b="1" sz="1200"/>
            </a:lvl7pPr>
            <a:lvl8pPr indent="-228600" lvl="7" marL="3657600" algn="l">
              <a:lnSpc>
                <a:spcPct val="90000"/>
              </a:lnSpc>
              <a:spcBef>
                <a:spcPts val="375"/>
              </a:spcBef>
              <a:spcAft>
                <a:spcPts val="0"/>
              </a:spcAft>
              <a:buClr>
                <a:schemeClr val="dk1"/>
              </a:buClr>
              <a:buSzPts val="1200"/>
              <a:buNone/>
              <a:defRPr b="1" sz="1200"/>
            </a:lvl8pPr>
            <a:lvl9pPr indent="-228600" lvl="8" marL="4114800" algn="l">
              <a:lnSpc>
                <a:spcPct val="90000"/>
              </a:lnSpc>
              <a:spcBef>
                <a:spcPts val="375"/>
              </a:spcBef>
              <a:spcAft>
                <a:spcPts val="0"/>
              </a:spcAft>
              <a:buClr>
                <a:schemeClr val="dk1"/>
              </a:buClr>
              <a:buSzPts val="1200"/>
              <a:buNone/>
              <a:defRPr b="1" sz="1200"/>
            </a:lvl9pPr>
          </a:lstStyle>
          <a:p/>
        </p:txBody>
      </p:sp>
      <p:sp>
        <p:nvSpPr>
          <p:cNvPr id="45" name="Google Shape;45;p12"/>
          <p:cNvSpPr txBox="1"/>
          <p:nvPr>
            <p:ph idx="4" type="body"/>
          </p:nvPr>
        </p:nvSpPr>
        <p:spPr>
          <a:xfrm>
            <a:off x="3471863" y="3618442"/>
            <a:ext cx="2915543" cy="532218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 name="Google Shape;46;p12"/>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12"/>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12"/>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13"/>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13"/>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13"/>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3"/>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4"/>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4"/>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4"/>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5"/>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5"/>
          <p:cNvSpPr txBox="1"/>
          <p:nvPr>
            <p:ph idx="1" type="body"/>
          </p:nvPr>
        </p:nvSpPr>
        <p:spPr>
          <a:xfrm>
            <a:off x="2915543" y="1426283"/>
            <a:ext cx="3471863" cy="7039681"/>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750"/>
              </a:spcBef>
              <a:spcAft>
                <a:spcPts val="0"/>
              </a:spcAft>
              <a:buClr>
                <a:schemeClr val="dk1"/>
              </a:buClr>
              <a:buSzPts val="2400"/>
              <a:buChar char="•"/>
              <a:defRPr sz="2400"/>
            </a:lvl1pPr>
            <a:lvl2pPr indent="-361950" lvl="1" marL="914400" algn="l">
              <a:lnSpc>
                <a:spcPct val="90000"/>
              </a:lnSpc>
              <a:spcBef>
                <a:spcPts val="375"/>
              </a:spcBef>
              <a:spcAft>
                <a:spcPts val="0"/>
              </a:spcAft>
              <a:buClr>
                <a:schemeClr val="dk1"/>
              </a:buClr>
              <a:buSzPts val="2100"/>
              <a:buChar char="•"/>
              <a:defRPr sz="2100"/>
            </a:lvl2pPr>
            <a:lvl3pPr indent="-342900" lvl="2" marL="1371600" algn="l">
              <a:lnSpc>
                <a:spcPct val="90000"/>
              </a:lnSpc>
              <a:spcBef>
                <a:spcPts val="375"/>
              </a:spcBef>
              <a:spcAft>
                <a:spcPts val="0"/>
              </a:spcAft>
              <a:buClr>
                <a:schemeClr val="dk1"/>
              </a:buClr>
              <a:buSzPts val="1800"/>
              <a:buChar char="•"/>
              <a:defRPr sz="1800"/>
            </a:lvl3pPr>
            <a:lvl4pPr indent="-323850" lvl="3" marL="1828800" algn="l">
              <a:lnSpc>
                <a:spcPct val="90000"/>
              </a:lnSpc>
              <a:spcBef>
                <a:spcPts val="375"/>
              </a:spcBef>
              <a:spcAft>
                <a:spcPts val="0"/>
              </a:spcAft>
              <a:buClr>
                <a:schemeClr val="dk1"/>
              </a:buClr>
              <a:buSzPts val="1500"/>
              <a:buChar char="•"/>
              <a:defRPr sz="1500"/>
            </a:lvl4pPr>
            <a:lvl5pPr indent="-323850" lvl="4" marL="2286000" algn="l">
              <a:lnSpc>
                <a:spcPct val="90000"/>
              </a:lnSpc>
              <a:spcBef>
                <a:spcPts val="375"/>
              </a:spcBef>
              <a:spcAft>
                <a:spcPts val="0"/>
              </a:spcAft>
              <a:buClr>
                <a:schemeClr val="dk1"/>
              </a:buClr>
              <a:buSzPts val="1500"/>
              <a:buChar char="•"/>
              <a:defRPr sz="1500"/>
            </a:lvl5pPr>
            <a:lvl6pPr indent="-323850" lvl="5" marL="2743200" algn="l">
              <a:lnSpc>
                <a:spcPct val="90000"/>
              </a:lnSpc>
              <a:spcBef>
                <a:spcPts val="375"/>
              </a:spcBef>
              <a:spcAft>
                <a:spcPts val="0"/>
              </a:spcAft>
              <a:buClr>
                <a:schemeClr val="dk1"/>
              </a:buClr>
              <a:buSzPts val="1500"/>
              <a:buChar char="•"/>
              <a:defRPr sz="1500"/>
            </a:lvl6pPr>
            <a:lvl7pPr indent="-323850" lvl="6" marL="3200400" algn="l">
              <a:lnSpc>
                <a:spcPct val="90000"/>
              </a:lnSpc>
              <a:spcBef>
                <a:spcPts val="375"/>
              </a:spcBef>
              <a:spcAft>
                <a:spcPts val="0"/>
              </a:spcAft>
              <a:buClr>
                <a:schemeClr val="dk1"/>
              </a:buClr>
              <a:buSzPts val="1500"/>
              <a:buChar char="•"/>
              <a:defRPr sz="1500"/>
            </a:lvl7pPr>
            <a:lvl8pPr indent="-323850" lvl="7" marL="3657600" algn="l">
              <a:lnSpc>
                <a:spcPct val="90000"/>
              </a:lnSpc>
              <a:spcBef>
                <a:spcPts val="375"/>
              </a:spcBef>
              <a:spcAft>
                <a:spcPts val="0"/>
              </a:spcAft>
              <a:buClr>
                <a:schemeClr val="dk1"/>
              </a:buClr>
              <a:buSzPts val="1500"/>
              <a:buChar char="•"/>
              <a:defRPr sz="1500"/>
            </a:lvl8pPr>
            <a:lvl9pPr indent="-323850" lvl="8" marL="4114800" algn="l">
              <a:lnSpc>
                <a:spcPct val="90000"/>
              </a:lnSpc>
              <a:spcBef>
                <a:spcPts val="375"/>
              </a:spcBef>
              <a:spcAft>
                <a:spcPts val="0"/>
              </a:spcAft>
              <a:buClr>
                <a:schemeClr val="dk1"/>
              </a:buClr>
              <a:buSzPts val="1500"/>
              <a:buChar char="•"/>
              <a:defRPr sz="1500"/>
            </a:lvl9pPr>
          </a:lstStyle>
          <a:p/>
        </p:txBody>
      </p:sp>
      <p:sp>
        <p:nvSpPr>
          <p:cNvPr id="61" name="Google Shape;61;p15"/>
          <p:cNvSpPr txBox="1"/>
          <p:nvPr>
            <p:ph idx="2"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2" name="Google Shape;62;p15"/>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5"/>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5"/>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6"/>
          <p:cNvSpPr txBox="1"/>
          <p:nvPr>
            <p:ph type="title"/>
          </p:nvPr>
        </p:nvSpPr>
        <p:spPr>
          <a:xfrm>
            <a:off x="472381" y="660400"/>
            <a:ext cx="2211884" cy="23114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6"/>
          <p:cNvSpPr/>
          <p:nvPr>
            <p:ph idx="2" type="pic"/>
          </p:nvPr>
        </p:nvSpPr>
        <p:spPr>
          <a:xfrm>
            <a:off x="2915543" y="1426283"/>
            <a:ext cx="3471863" cy="7039681"/>
          </a:xfrm>
          <a:prstGeom prst="rect">
            <a:avLst/>
          </a:prstGeom>
          <a:noFill/>
          <a:ln>
            <a:noFill/>
          </a:ln>
        </p:spPr>
      </p:sp>
      <p:sp>
        <p:nvSpPr>
          <p:cNvPr id="68" name="Google Shape;68;p16"/>
          <p:cNvSpPr txBox="1"/>
          <p:nvPr>
            <p:ph idx="1" type="body"/>
          </p:nvPr>
        </p:nvSpPr>
        <p:spPr>
          <a:xfrm>
            <a:off x="472381" y="2971800"/>
            <a:ext cx="2211884" cy="550562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050"/>
              <a:buNone/>
              <a:defRPr sz="1050"/>
            </a:lvl2pPr>
            <a:lvl3pPr indent="-228600" lvl="2" marL="1371600" algn="l">
              <a:lnSpc>
                <a:spcPct val="90000"/>
              </a:lnSpc>
              <a:spcBef>
                <a:spcPts val="375"/>
              </a:spcBef>
              <a:spcAft>
                <a:spcPts val="0"/>
              </a:spcAft>
              <a:buClr>
                <a:schemeClr val="dk1"/>
              </a:buClr>
              <a:buSzPts val="900"/>
              <a:buNone/>
              <a:defRPr sz="900"/>
            </a:lvl3pPr>
            <a:lvl4pPr indent="-228600" lvl="3" marL="1828800" algn="l">
              <a:lnSpc>
                <a:spcPct val="90000"/>
              </a:lnSpc>
              <a:spcBef>
                <a:spcPts val="375"/>
              </a:spcBef>
              <a:spcAft>
                <a:spcPts val="0"/>
              </a:spcAft>
              <a:buClr>
                <a:schemeClr val="dk1"/>
              </a:buClr>
              <a:buSzPts val="750"/>
              <a:buNone/>
              <a:defRPr sz="750"/>
            </a:lvl4pPr>
            <a:lvl5pPr indent="-228600" lvl="4" marL="2286000" algn="l">
              <a:lnSpc>
                <a:spcPct val="90000"/>
              </a:lnSpc>
              <a:spcBef>
                <a:spcPts val="375"/>
              </a:spcBef>
              <a:spcAft>
                <a:spcPts val="0"/>
              </a:spcAft>
              <a:buClr>
                <a:schemeClr val="dk1"/>
              </a:buClr>
              <a:buSzPts val="750"/>
              <a:buNone/>
              <a:defRPr sz="750"/>
            </a:lvl5pPr>
            <a:lvl6pPr indent="-228600" lvl="5" marL="2743200" algn="l">
              <a:lnSpc>
                <a:spcPct val="90000"/>
              </a:lnSpc>
              <a:spcBef>
                <a:spcPts val="375"/>
              </a:spcBef>
              <a:spcAft>
                <a:spcPts val="0"/>
              </a:spcAft>
              <a:buClr>
                <a:schemeClr val="dk1"/>
              </a:buClr>
              <a:buSzPts val="750"/>
              <a:buNone/>
              <a:defRPr sz="750"/>
            </a:lvl6pPr>
            <a:lvl7pPr indent="-228600" lvl="6" marL="3200400" algn="l">
              <a:lnSpc>
                <a:spcPct val="90000"/>
              </a:lnSpc>
              <a:spcBef>
                <a:spcPts val="375"/>
              </a:spcBef>
              <a:spcAft>
                <a:spcPts val="0"/>
              </a:spcAft>
              <a:buClr>
                <a:schemeClr val="dk1"/>
              </a:buClr>
              <a:buSzPts val="750"/>
              <a:buNone/>
              <a:defRPr sz="750"/>
            </a:lvl7pPr>
            <a:lvl8pPr indent="-228600" lvl="7" marL="3657600" algn="l">
              <a:lnSpc>
                <a:spcPct val="90000"/>
              </a:lnSpc>
              <a:spcBef>
                <a:spcPts val="375"/>
              </a:spcBef>
              <a:spcAft>
                <a:spcPts val="0"/>
              </a:spcAft>
              <a:buClr>
                <a:schemeClr val="dk1"/>
              </a:buClr>
              <a:buSzPts val="750"/>
              <a:buNone/>
              <a:defRPr sz="750"/>
            </a:lvl8pPr>
            <a:lvl9pPr indent="-228600" lvl="8" marL="4114800" algn="l">
              <a:lnSpc>
                <a:spcPct val="90000"/>
              </a:lnSpc>
              <a:spcBef>
                <a:spcPts val="375"/>
              </a:spcBef>
              <a:spcAft>
                <a:spcPts val="0"/>
              </a:spcAft>
              <a:buClr>
                <a:schemeClr val="dk1"/>
              </a:buClr>
              <a:buSzPts val="750"/>
              <a:buNone/>
              <a:defRPr sz="750"/>
            </a:lvl9pPr>
          </a:lstStyle>
          <a:p/>
        </p:txBody>
      </p:sp>
      <p:sp>
        <p:nvSpPr>
          <p:cNvPr id="69" name="Google Shape;69;p16"/>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6"/>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6"/>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7"/>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7"/>
          <p:cNvSpPr txBox="1"/>
          <p:nvPr>
            <p:ph idx="1" type="body"/>
          </p:nvPr>
        </p:nvSpPr>
        <p:spPr>
          <a:xfrm rot="5400000">
            <a:off x="286367" y="2822135"/>
            <a:ext cx="6285266" cy="59150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5" name="Google Shape;75;p1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8"/>
          <p:cNvSpPr txBox="1"/>
          <p:nvPr>
            <p:ph type="title"/>
          </p:nvPr>
        </p:nvSpPr>
        <p:spPr>
          <a:xfrm rot="5400000">
            <a:off x="1449696" y="3985464"/>
            <a:ext cx="8394877" cy="1478756"/>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8"/>
          <p:cNvSpPr txBox="1"/>
          <p:nvPr>
            <p:ph idx="1" type="body"/>
          </p:nvPr>
        </p:nvSpPr>
        <p:spPr>
          <a:xfrm rot="5400000">
            <a:off x="-1550679" y="2549570"/>
            <a:ext cx="8394877" cy="435054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750"/>
              </a:spcBef>
              <a:spcAft>
                <a:spcPts val="0"/>
              </a:spcAft>
              <a:buClr>
                <a:schemeClr val="dk1"/>
              </a:buClr>
              <a:buSzPts val="1800"/>
              <a:buChar char="•"/>
              <a:defRPr/>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18"/>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8"/>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8"/>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
          <p:cNvSpPr txBox="1"/>
          <p:nvPr>
            <p:ph type="title"/>
          </p:nvPr>
        </p:nvSpPr>
        <p:spPr>
          <a:xfrm>
            <a:off x="471488" y="527405"/>
            <a:ext cx="5915025" cy="191470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Calibri"/>
              <a:buNone/>
              <a:defRPr b="0" i="0" sz="33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7"/>
          <p:cNvSpPr txBox="1"/>
          <p:nvPr>
            <p:ph idx="1" type="body"/>
          </p:nvPr>
        </p:nvSpPr>
        <p:spPr>
          <a:xfrm>
            <a:off x="471488" y="2637014"/>
            <a:ext cx="5915025" cy="6285266"/>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Calibri"/>
                <a:ea typeface="Calibri"/>
                <a:cs typeface="Calibri"/>
                <a:sym typeface="Calibri"/>
              </a:defRPr>
            </a:lvl9pPr>
          </a:lstStyle>
          <a:p/>
        </p:txBody>
      </p:sp>
      <p:sp>
        <p:nvSpPr>
          <p:cNvPr id="12" name="Google Shape;12;p7"/>
          <p:cNvSpPr txBox="1"/>
          <p:nvPr>
            <p:ph idx="10" type="dt"/>
          </p:nvPr>
        </p:nvSpPr>
        <p:spPr>
          <a:xfrm>
            <a:off x="471488" y="9181397"/>
            <a:ext cx="1543050" cy="527403"/>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7"/>
          <p:cNvSpPr txBox="1"/>
          <p:nvPr>
            <p:ph idx="11" type="ftr"/>
          </p:nvPr>
        </p:nvSpPr>
        <p:spPr>
          <a:xfrm>
            <a:off x="2271713" y="9181397"/>
            <a:ext cx="2314575" cy="527403"/>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9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7"/>
          <p:cNvSpPr txBox="1"/>
          <p:nvPr>
            <p:ph idx="12" type="sldNum"/>
          </p:nvPr>
        </p:nvSpPr>
        <p:spPr>
          <a:xfrm>
            <a:off x="4843463" y="9181397"/>
            <a:ext cx="1543050" cy="527403"/>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900"/>
              <a:buFont typeface="Arial"/>
              <a:buNone/>
              <a:defRPr b="0" i="0" sz="9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A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hyperlink" Target="https://monashhealth.org/wp-content/uploads/2020/03/Measuring-Performance-of-World-Leading-Clinical-Services_2020.pdf" TargetMode="External"/><Relationship Id="rId4" Type="http://schemas.openxmlformats.org/officeDocument/2006/relationships/hyperlink" Target="https://monashhealth.org/wp-content/uploads/2019/03/Indicators-of-Hospital-Performance-FINAL-Aug-2016_sop.pdf" TargetMode="External"/><Relationship Id="rId5"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
          <p:cNvPicPr preferRelativeResize="0"/>
          <p:nvPr/>
        </p:nvPicPr>
        <p:blipFill rotWithShape="1">
          <a:blip r:embed="rId3">
            <a:alphaModFix/>
          </a:blip>
          <a:srcRect b="2337" l="0" r="4479" t="0"/>
          <a:stretch/>
        </p:blipFill>
        <p:spPr>
          <a:xfrm>
            <a:off x="1" y="0"/>
            <a:ext cx="6858000" cy="9906000"/>
          </a:xfrm>
          <a:prstGeom prst="rect">
            <a:avLst/>
          </a:prstGeom>
          <a:noFill/>
          <a:ln>
            <a:noFill/>
          </a:ln>
        </p:spPr>
      </p:pic>
      <p:sp>
        <p:nvSpPr>
          <p:cNvPr id="89" name="Google Shape;89;p1"/>
          <p:cNvSpPr/>
          <p:nvPr/>
        </p:nvSpPr>
        <p:spPr>
          <a:xfrm>
            <a:off x="0" y="1253065"/>
            <a:ext cx="5723467" cy="4656667"/>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0" name="Google Shape;90;p1"/>
          <p:cNvSpPr txBox="1"/>
          <p:nvPr/>
        </p:nvSpPr>
        <p:spPr>
          <a:xfrm>
            <a:off x="778933" y="1899656"/>
            <a:ext cx="1867819"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AU" sz="1600" u="none" cap="none" strike="noStrike">
                <a:solidFill>
                  <a:schemeClr val="dk1"/>
                </a:solidFill>
                <a:latin typeface="Arial"/>
                <a:ea typeface="Arial"/>
                <a:cs typeface="Arial"/>
                <a:sym typeface="Arial"/>
              </a:rPr>
              <a:t>JANUARY 2023</a:t>
            </a:r>
            <a:endParaRPr b="0" i="0" sz="1400" u="none" cap="none" strike="noStrike">
              <a:solidFill>
                <a:srgbClr val="000000"/>
              </a:solidFill>
              <a:latin typeface="Arial"/>
              <a:ea typeface="Arial"/>
              <a:cs typeface="Arial"/>
              <a:sym typeface="Arial"/>
            </a:endParaRPr>
          </a:p>
        </p:txBody>
      </p:sp>
      <p:sp>
        <p:nvSpPr>
          <p:cNvPr id="91" name="Google Shape;91;p1"/>
          <p:cNvSpPr txBox="1"/>
          <p:nvPr/>
        </p:nvSpPr>
        <p:spPr>
          <a:xfrm>
            <a:off x="778934" y="2398455"/>
            <a:ext cx="3623733" cy="25545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MONASH HEALTHCARE INNOVATION SUMMER SCHOLARSHIPS</a:t>
            </a:r>
            <a:endParaRPr b="0" i="0" sz="1400" u="none" cap="none" strike="noStrike">
              <a:solidFill>
                <a:srgbClr val="000000"/>
              </a:solidFill>
              <a:latin typeface="Arial"/>
              <a:ea typeface="Arial"/>
              <a:cs typeface="Arial"/>
              <a:sym typeface="Arial"/>
            </a:endParaRPr>
          </a:p>
        </p:txBody>
      </p:sp>
      <p:sp>
        <p:nvSpPr>
          <p:cNvPr id="92" name="Google Shape;92;p1"/>
          <p:cNvSpPr txBox="1"/>
          <p:nvPr/>
        </p:nvSpPr>
        <p:spPr>
          <a:xfrm>
            <a:off x="778933" y="5169756"/>
            <a:ext cx="3623733"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800"/>
              <a:buFont typeface="Arial"/>
              <a:buNone/>
            </a:pPr>
            <a:r>
              <a:rPr b="1" i="0" lang="en-AU" sz="2800" u="none" cap="none" strike="noStrike">
                <a:solidFill>
                  <a:schemeClr val="dk1"/>
                </a:solidFill>
                <a:latin typeface="Arial"/>
                <a:ea typeface="Arial"/>
                <a:cs typeface="Arial"/>
                <a:sym typeface="Arial"/>
              </a:rPr>
              <a:t>Project Title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2"/>
          <p:cNvSpPr/>
          <p:nvPr/>
        </p:nvSpPr>
        <p:spPr>
          <a:xfrm>
            <a:off x="0" y="6046149"/>
            <a:ext cx="6858000" cy="3859851"/>
          </a:xfrm>
          <a:prstGeom prst="rect">
            <a:avLst/>
          </a:prstGeom>
          <a:solidFill>
            <a:srgbClr val="FFE8D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98" name="Google Shape;98;p2"/>
          <p:cNvSpPr txBox="1"/>
          <p:nvPr/>
        </p:nvSpPr>
        <p:spPr>
          <a:xfrm>
            <a:off x="558801" y="603522"/>
            <a:ext cx="3623733" cy="132343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Executive Summary</a:t>
            </a:r>
            <a:endParaRPr b="0" i="0" sz="1400" u="none" cap="none" strike="noStrike">
              <a:solidFill>
                <a:srgbClr val="000000"/>
              </a:solidFill>
              <a:latin typeface="Arial"/>
              <a:ea typeface="Arial"/>
              <a:cs typeface="Arial"/>
              <a:sym typeface="Arial"/>
            </a:endParaRPr>
          </a:p>
        </p:txBody>
      </p:sp>
      <p:sp>
        <p:nvSpPr>
          <p:cNvPr id="99" name="Google Shape;99;p2"/>
          <p:cNvSpPr txBox="1"/>
          <p:nvPr/>
        </p:nvSpPr>
        <p:spPr>
          <a:xfrm>
            <a:off x="558801" y="2166187"/>
            <a:ext cx="5401800" cy="2493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Include in this section your strategic focus, needs exploration and needs statement. Introduce your unmet clinical need. A summary of your major competitor (existing solution) and map out what is your point of difference - include in this statistics that highlight why your project should be supported. This is essentially your elevator pitch - what would you say to someone to get them interested in what you are doing.</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Key questions:</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What is the problem?</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What is the population?</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What is the outcome?</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Are these compelling enough?</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Highlight your mission or value proposition</a:t>
            </a:r>
            <a:endParaRPr b="0" i="0" sz="1200" u="none" cap="none" strike="noStrike">
              <a:solidFill>
                <a:schemeClr val="dk1"/>
              </a:solidFill>
              <a:latin typeface="Arial"/>
              <a:ea typeface="Arial"/>
              <a:cs typeface="Arial"/>
              <a:sym typeface="Arial"/>
            </a:endParaRPr>
          </a:p>
        </p:txBody>
      </p:sp>
      <p:sp>
        <p:nvSpPr>
          <p:cNvPr id="100" name="Google Shape;100;p2"/>
          <p:cNvSpPr txBox="1"/>
          <p:nvPr/>
        </p:nvSpPr>
        <p:spPr>
          <a:xfrm>
            <a:off x="558800" y="6354825"/>
            <a:ext cx="53322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Acceptance Criteria</a:t>
            </a:r>
            <a:endParaRPr b="0" i="0" sz="1400" u="none" cap="none" strike="noStrike">
              <a:solidFill>
                <a:srgbClr val="000000"/>
              </a:solidFill>
              <a:latin typeface="Arial"/>
              <a:ea typeface="Arial"/>
              <a:cs typeface="Arial"/>
              <a:sym typeface="Arial"/>
            </a:endParaRPr>
          </a:p>
        </p:txBody>
      </p:sp>
      <p:sp>
        <p:nvSpPr>
          <p:cNvPr id="101" name="Google Shape;101;p2"/>
          <p:cNvSpPr txBox="1"/>
          <p:nvPr/>
        </p:nvSpPr>
        <p:spPr>
          <a:xfrm>
            <a:off x="558801" y="7324314"/>
            <a:ext cx="5401800" cy="1200600"/>
          </a:xfrm>
          <a:prstGeom prst="rect">
            <a:avLst/>
          </a:prstGeom>
          <a:noFill/>
          <a:ln>
            <a:noFill/>
          </a:ln>
        </p:spPr>
        <p:txBody>
          <a:bodyPr anchorCtr="0" anchor="t" bIns="45700" lIns="91425" spcFirstLastPara="1" rIns="91425" wrap="square" tIns="45700">
            <a:spAutoFit/>
          </a:bodyPr>
          <a:lstStyle/>
          <a:p>
            <a:pPr indent="-171450" lvl="0" marL="17145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Highlight your top 3 acceptance criteria. Use metrics. Below are some examples.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20% increase in operating weeks</a:t>
            </a:r>
            <a:endParaRPr b="0" i="0" sz="1400" u="none" cap="none" strike="noStrike">
              <a:solidFill>
                <a:srgbClr val="000000"/>
              </a:solidFill>
              <a:latin typeface="Arial"/>
              <a:ea typeface="Arial"/>
              <a:cs typeface="Arial"/>
              <a:sym typeface="Arial"/>
            </a:endParaRPr>
          </a:p>
          <a:p>
            <a:pPr indent="-171450" lvl="0" marL="17145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50% decrease in next quarter expenditures</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Acceptance criteria based</a:t>
            </a:r>
            <a:endParaRPr b="0" i="0" sz="1200" u="none" cap="none" strike="noStrike">
              <a:solidFill>
                <a:schemeClr val="dk1"/>
              </a:solidFill>
              <a:latin typeface="Arial"/>
              <a:ea typeface="Arial"/>
              <a:cs typeface="Arial"/>
              <a:sym typeface="Arial"/>
            </a:endParaRPr>
          </a:p>
        </p:txBody>
      </p:sp>
      <p:sp>
        <p:nvSpPr>
          <p:cNvPr id="102" name="Google Shape;102;p2"/>
          <p:cNvSpPr txBox="1"/>
          <p:nvPr/>
        </p:nvSpPr>
        <p:spPr>
          <a:xfrm>
            <a:off x="0" y="9644390"/>
            <a:ext cx="3581399" cy="261610"/>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EXECUTIVE SUMMARY / PAGE 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 name="Shape 107"/>
        <p:cNvGrpSpPr/>
        <p:nvPr/>
      </p:nvGrpSpPr>
      <p:grpSpPr>
        <a:xfrm>
          <a:off x="0" y="0"/>
          <a:ext cx="0" cy="0"/>
          <a:chOff x="0" y="0"/>
          <a:chExt cx="0" cy="0"/>
        </a:xfrm>
      </p:grpSpPr>
      <p:sp>
        <p:nvSpPr>
          <p:cNvPr id="108" name="Google Shape;108;p3"/>
          <p:cNvSpPr txBox="1"/>
          <p:nvPr/>
        </p:nvSpPr>
        <p:spPr>
          <a:xfrm>
            <a:off x="558800" y="603525"/>
            <a:ext cx="61359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Gaps analysis</a:t>
            </a:r>
            <a:endParaRPr b="0" i="0" sz="1400" u="none" cap="none" strike="noStrike">
              <a:solidFill>
                <a:srgbClr val="000000"/>
              </a:solidFill>
              <a:latin typeface="Arial"/>
              <a:ea typeface="Arial"/>
              <a:cs typeface="Arial"/>
              <a:sym typeface="Arial"/>
            </a:endParaRPr>
          </a:p>
        </p:txBody>
      </p:sp>
      <p:sp>
        <p:nvSpPr>
          <p:cNvPr id="109" name="Google Shape;109;p3"/>
          <p:cNvSpPr txBox="1"/>
          <p:nvPr/>
        </p:nvSpPr>
        <p:spPr>
          <a:xfrm>
            <a:off x="0" y="9644390"/>
            <a:ext cx="3581399" cy="26161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GAPS ANALYSIS / PAGE 2</a:t>
            </a:r>
            <a:endParaRPr b="0" i="0" sz="1400" u="none" cap="none" strike="noStrike">
              <a:solidFill>
                <a:srgbClr val="000000"/>
              </a:solidFill>
              <a:latin typeface="Arial"/>
              <a:ea typeface="Arial"/>
              <a:cs typeface="Arial"/>
              <a:sym typeface="Arial"/>
            </a:endParaRPr>
          </a:p>
        </p:txBody>
      </p:sp>
      <p:sp>
        <p:nvSpPr>
          <p:cNvPr id="110" name="Google Shape;110;p3"/>
          <p:cNvSpPr txBox="1"/>
          <p:nvPr/>
        </p:nvSpPr>
        <p:spPr>
          <a:xfrm>
            <a:off x="558800" y="1258400"/>
            <a:ext cx="5832600" cy="6468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1" lang="en-AU" sz="1600" u="none" cap="none" strike="noStrike">
                <a:solidFill>
                  <a:schemeClr val="dk1"/>
                </a:solidFill>
                <a:latin typeface="Arial"/>
                <a:ea typeface="Arial"/>
                <a:cs typeface="Arial"/>
                <a:sym typeface="Arial"/>
              </a:rPr>
              <a:t>What have you found?</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1" sz="16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Use your systematic reviews and literature research to demonstrate the number of articles you have read on the subject matter. What did your search demonstrate - is this area niche, is there a need for your solution? Use references here and in-text citations.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AutoNum type="arabicPeriod"/>
            </a:pPr>
            <a:r>
              <a:rPr b="1" i="0" lang="en-AU" sz="1200" u="none" cap="none" strike="noStrike">
                <a:solidFill>
                  <a:schemeClr val="dk1"/>
                </a:solidFill>
                <a:latin typeface="Arial"/>
                <a:ea typeface="Arial"/>
                <a:cs typeface="Arial"/>
                <a:sym typeface="Arial"/>
              </a:rPr>
              <a:t>Explain to us an introduction to the current ‘gold standard method/procedure of care’ for your project. Highlight key “pain points” in this system - areas where care is less than what it should be. </a:t>
            </a:r>
            <a:r>
              <a:rPr b="0" i="0" lang="en-AU" sz="1200" u="none" cap="none" strike="noStrike">
                <a:solidFill>
                  <a:schemeClr val="dk1"/>
                </a:solidFill>
                <a:latin typeface="Arial"/>
                <a:ea typeface="Arial"/>
                <a:cs typeface="Arial"/>
                <a:sym typeface="Arial"/>
              </a:rPr>
              <a:t>This is discussing in detail the problems with the current procedure/technique/device/appointment style etc.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AutoNum type="arabicPeriod"/>
            </a:pPr>
            <a:r>
              <a:rPr b="0" i="0" lang="en-AU" sz="1200" u="none" cap="none" strike="noStrike">
                <a:solidFill>
                  <a:schemeClr val="dk1"/>
                </a:solidFill>
                <a:latin typeface="Arial"/>
                <a:ea typeface="Arial"/>
                <a:cs typeface="Arial"/>
                <a:sym typeface="Arial"/>
              </a:rPr>
              <a:t>Segway into the need for engineering a new solution, by first showcasing your </a:t>
            </a:r>
            <a:r>
              <a:rPr b="1" i="0" lang="en-AU" sz="1200" u="sng" cap="none" strike="noStrike">
                <a:solidFill>
                  <a:schemeClr val="dk1"/>
                </a:solidFill>
                <a:latin typeface="Arial"/>
                <a:ea typeface="Arial"/>
                <a:cs typeface="Arial"/>
                <a:sym typeface="Arial"/>
              </a:rPr>
              <a:t>top 3 existing solutions</a:t>
            </a:r>
            <a:endParaRPr b="1" i="0" sz="1200" u="sng"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1" i="0" sz="1200" u="sng"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For each solution:</a:t>
            </a:r>
            <a:endParaRPr b="1"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Overview - Explain how it works</a:t>
            </a:r>
            <a:endParaRPr b="0"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Clinical solution profile (Describe clinical rationale / indication, Mechanism of action, Clinical evidence for safety and efficacy, Patient segments)</a:t>
            </a:r>
            <a:endParaRPr b="0"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Economic profile (Cost (including both direct and ancillary costs)</a:t>
            </a:r>
            <a:endParaRPr b="0" i="0" sz="1200" u="none" cap="none" strike="noStrike">
              <a:solidFill>
                <a:schemeClr val="dk1"/>
              </a:solidFill>
              <a:latin typeface="Arial"/>
              <a:ea typeface="Arial"/>
              <a:cs typeface="Arial"/>
              <a:sym typeface="Arial"/>
            </a:endParaRPr>
          </a:p>
          <a:p>
            <a:pPr indent="0" lvl="0" marL="457200" marR="0" rtl="0" algn="l">
              <a:lnSpc>
                <a:spcPct val="108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Who / what entity pays for it)</a:t>
            </a:r>
            <a:endParaRPr b="0"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Solution alignment </a:t>
            </a:r>
            <a:endParaRPr b="0" i="0" sz="1200" u="none" cap="none" strike="noStrike">
              <a:solidFill>
                <a:schemeClr val="dk1"/>
              </a:solidFill>
              <a:latin typeface="Arial"/>
              <a:ea typeface="Arial"/>
              <a:cs typeface="Arial"/>
              <a:sym typeface="Arial"/>
            </a:endParaRPr>
          </a:p>
          <a:p>
            <a:pPr indent="-304800" lvl="0" marL="457200" marR="0" rtl="0" algn="l">
              <a:lnSpc>
                <a:spcPct val="108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Solution Gaps</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8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This is allowed to be 2 pages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1" sz="1600" u="none" cap="none" strike="noStrike">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4"/>
          <p:cNvSpPr txBox="1"/>
          <p:nvPr/>
        </p:nvSpPr>
        <p:spPr>
          <a:xfrm>
            <a:off x="558801" y="603522"/>
            <a:ext cx="4290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Systems Map</a:t>
            </a:r>
            <a:endParaRPr b="0" i="0" sz="1400" u="none" cap="none" strike="noStrike">
              <a:solidFill>
                <a:srgbClr val="000000"/>
              </a:solidFill>
              <a:latin typeface="Arial"/>
              <a:ea typeface="Arial"/>
              <a:cs typeface="Arial"/>
              <a:sym typeface="Arial"/>
            </a:endParaRPr>
          </a:p>
        </p:txBody>
      </p:sp>
      <p:sp>
        <p:nvSpPr>
          <p:cNvPr id="116" name="Google Shape;116;p4"/>
          <p:cNvSpPr txBox="1"/>
          <p:nvPr/>
        </p:nvSpPr>
        <p:spPr>
          <a:xfrm>
            <a:off x="558800" y="1651822"/>
            <a:ext cx="5578800" cy="4340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Present here a clear picture of the systems map (process flowchart)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Make sure to include an appropriate figure legend.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1" lang="en-AU" sz="1200" u="none" cap="none" strike="noStrike">
                <a:solidFill>
                  <a:schemeClr val="dk1"/>
                </a:solidFill>
                <a:latin typeface="Arial"/>
                <a:ea typeface="Arial"/>
                <a:cs typeface="Arial"/>
                <a:sym typeface="Arial"/>
              </a:rPr>
              <a:t>E.g could look like:</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{picture}</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Figure 1: This patient diagram maps</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the progression from brain injury and</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aphasia diagnosis to the rehabilitation</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process. AAC solutions are typically</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introduced at any point after the acute</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phase of aphasia and continue to be</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used throughout the rehabilitation</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Arial"/>
                <a:ea typeface="Arial"/>
                <a:cs typeface="Arial"/>
                <a:sym typeface="Arial"/>
              </a:rPr>
              <a:t>Journey.[4]</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Arial"/>
                <a:ea typeface="Arial"/>
                <a:cs typeface="Arial"/>
                <a:sym typeface="Arial"/>
              </a:rPr>
              <a:t>Put a simplified version in this report and link to a more complex one</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i="0" lang="en-AU" sz="1200" u="none" cap="none" strike="noStrike">
                <a:solidFill>
                  <a:schemeClr val="dk1"/>
                </a:solidFill>
                <a:latin typeface="Arial"/>
                <a:ea typeface="Arial"/>
                <a:cs typeface="Arial"/>
                <a:sym typeface="Arial"/>
              </a:rPr>
              <a:t>Link for miro board:</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p:txBody>
      </p:sp>
      <p:sp>
        <p:nvSpPr>
          <p:cNvPr id="117" name="Google Shape;117;p4"/>
          <p:cNvSpPr txBox="1"/>
          <p:nvPr/>
        </p:nvSpPr>
        <p:spPr>
          <a:xfrm>
            <a:off x="0" y="9644390"/>
            <a:ext cx="3581399" cy="26161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SYSTEMS / STAKEHOLDER MAP / PAGE 3</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g1b8e9327bef_0_1"/>
          <p:cNvSpPr txBox="1"/>
          <p:nvPr/>
        </p:nvSpPr>
        <p:spPr>
          <a:xfrm>
            <a:off x="558801" y="603522"/>
            <a:ext cx="4290300" cy="708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AU" sz="4000" u="none" cap="none" strike="noStrike">
                <a:solidFill>
                  <a:schemeClr val="dk1"/>
                </a:solidFill>
                <a:latin typeface="Arial"/>
                <a:ea typeface="Arial"/>
                <a:cs typeface="Arial"/>
                <a:sym typeface="Arial"/>
              </a:rPr>
              <a:t>Stakeholder Map</a:t>
            </a:r>
            <a:endParaRPr b="0" i="0" sz="1400" u="none" cap="none" strike="noStrike">
              <a:solidFill>
                <a:srgbClr val="000000"/>
              </a:solidFill>
              <a:latin typeface="Arial"/>
              <a:ea typeface="Arial"/>
              <a:cs typeface="Arial"/>
              <a:sym typeface="Arial"/>
            </a:endParaRPr>
          </a:p>
        </p:txBody>
      </p:sp>
      <p:sp>
        <p:nvSpPr>
          <p:cNvPr id="123" name="Google Shape;123;g1b8e9327bef_0_1"/>
          <p:cNvSpPr txBox="1"/>
          <p:nvPr/>
        </p:nvSpPr>
        <p:spPr>
          <a:xfrm>
            <a:off x="558800" y="1708972"/>
            <a:ext cx="5578800" cy="4894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Present here a clear picture of the stakeholder map (with relevant key)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Make sure to include an appropriate figure legend for the map</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1" lang="en-AU" sz="1200" u="none" cap="none" strike="noStrike">
                <a:solidFill>
                  <a:schemeClr val="dk1"/>
                </a:solidFill>
                <a:latin typeface="Arial"/>
                <a:ea typeface="Arial"/>
                <a:cs typeface="Arial"/>
                <a:sym typeface="Arial"/>
              </a:rPr>
              <a:t>An exemplary level of a  figure caption would look like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i="0" lang="en-AU" sz="1200" u="none" cap="none" strike="noStrike">
                <a:solidFill>
                  <a:schemeClr val="dk1"/>
                </a:solidFill>
                <a:latin typeface="Arial"/>
                <a:ea typeface="Arial"/>
                <a:cs typeface="Arial"/>
                <a:sym typeface="Arial"/>
              </a:rPr>
              <a:t>{picture}</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Arial"/>
                <a:ea typeface="Arial"/>
                <a:cs typeface="Arial"/>
                <a:sym typeface="Arial"/>
              </a:rPr>
              <a:t>Figure 2. Stakeholder Map</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Arial"/>
                <a:ea typeface="Arial"/>
                <a:cs typeface="Arial"/>
                <a:sym typeface="Arial"/>
              </a:rPr>
              <a:t>Depicts the range of stakeholders and the position they hold in terms of the direct influence they have on the project, and the impact the project will have on them. There are four majors stakeholder categories: stakeholders who are involved in the research of the problem and development of the solution, beneficiaries of the solution, HISS program contacts, and competitors - existing solutions. Stakeholder bubbles are also sized according to their importance, with healthcare workers being the largest stakeholder as they are not only involved in the research and development phase, but they will also benefit from the solution,as it may potentially reduce the amount of time they spend with patients who present with musculoskeletal condition symptoms, allowing them to direct their care to other patients.</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Arial"/>
                <a:ea typeface="Arial"/>
                <a:cs typeface="Arial"/>
                <a:sym typeface="Arial"/>
              </a:rPr>
              <a:t>Put a simplified version in this report and link to a more complex one</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200"/>
              <a:buFont typeface="Arial"/>
              <a:buNone/>
            </a:pPr>
            <a:r>
              <a:rPr b="1" i="0" lang="en-AU" sz="1200" u="none" cap="none" strike="noStrike">
                <a:solidFill>
                  <a:schemeClr val="dk1"/>
                </a:solidFill>
                <a:latin typeface="Arial"/>
                <a:ea typeface="Arial"/>
                <a:cs typeface="Arial"/>
                <a:sym typeface="Arial"/>
              </a:rPr>
              <a:t>Link for miro board:</a:t>
            </a:r>
            <a:endParaRPr b="0" i="0" sz="1200" u="none" cap="none" strike="noStrike">
              <a:solidFill>
                <a:schemeClr val="dk1"/>
              </a:solidFill>
              <a:latin typeface="Arial"/>
              <a:ea typeface="Arial"/>
              <a:cs typeface="Arial"/>
              <a:sym typeface="Arial"/>
            </a:endParaRPr>
          </a:p>
        </p:txBody>
      </p:sp>
      <p:sp>
        <p:nvSpPr>
          <p:cNvPr id="124" name="Google Shape;124;g1b8e9327bef_0_1"/>
          <p:cNvSpPr txBox="1"/>
          <p:nvPr/>
        </p:nvSpPr>
        <p:spPr>
          <a:xfrm>
            <a:off x="0" y="9644390"/>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SYSTEMS / STAKEHOLDER MAP / PAGE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5"/>
          <p:cNvSpPr txBox="1"/>
          <p:nvPr/>
        </p:nvSpPr>
        <p:spPr>
          <a:xfrm>
            <a:off x="558801" y="603522"/>
            <a:ext cx="4802908" cy="156966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Outcomes of Qualitative and Quantitative Research</a:t>
            </a:r>
            <a:endParaRPr b="0" i="0" sz="1400" u="none" cap="none" strike="noStrike">
              <a:solidFill>
                <a:srgbClr val="000000"/>
              </a:solidFill>
              <a:latin typeface="Arial"/>
              <a:ea typeface="Arial"/>
              <a:cs typeface="Arial"/>
              <a:sym typeface="Arial"/>
            </a:endParaRPr>
          </a:p>
        </p:txBody>
      </p:sp>
      <p:sp>
        <p:nvSpPr>
          <p:cNvPr id="131" name="Google Shape;131;p5"/>
          <p:cNvSpPr txBox="1"/>
          <p:nvPr/>
        </p:nvSpPr>
        <p:spPr>
          <a:xfrm>
            <a:off x="558801" y="2443281"/>
            <a:ext cx="5689500" cy="193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A summary of the main findings of your literature review - what is the scope of the problem? What are the known impacts? What research has been done to understand the problem?</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A summary of the main findings of your observations, conversations and interviews – give evidence. Use your conversations, what did users commonly say? Was there a common theme? We want metrics here.</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Create diagrams, flowcharts, statistic graphs to illustrate your evidence. Unpack the existence and burden of the problem.</a:t>
            </a:r>
            <a:endParaRPr b="0" i="0" sz="1200" u="none" cap="none" strike="noStrike">
              <a:solidFill>
                <a:schemeClr val="dk1"/>
              </a:solidFill>
              <a:latin typeface="Arial"/>
              <a:ea typeface="Arial"/>
              <a:cs typeface="Arial"/>
              <a:sym typeface="Arial"/>
            </a:endParaRPr>
          </a:p>
        </p:txBody>
      </p:sp>
      <p:sp>
        <p:nvSpPr>
          <p:cNvPr id="132" name="Google Shape;132;p5"/>
          <p:cNvSpPr txBox="1"/>
          <p:nvPr/>
        </p:nvSpPr>
        <p:spPr>
          <a:xfrm>
            <a:off x="0" y="9491989"/>
            <a:ext cx="3581399" cy="430887"/>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5</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g1b202f1157a_4_0"/>
          <p:cNvSpPr txBox="1"/>
          <p:nvPr/>
        </p:nvSpPr>
        <p:spPr>
          <a:xfrm>
            <a:off x="558800" y="603525"/>
            <a:ext cx="5737200" cy="1569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Solution Concept Discussion </a:t>
            </a:r>
            <a:endParaRPr b="1" i="0" sz="3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 top 3</a:t>
            </a:r>
            <a:endParaRPr b="0" i="0" sz="1400" u="none" cap="none" strike="noStrike">
              <a:solidFill>
                <a:srgbClr val="000000"/>
              </a:solidFill>
              <a:latin typeface="Arial"/>
              <a:ea typeface="Arial"/>
              <a:cs typeface="Arial"/>
              <a:sym typeface="Arial"/>
            </a:endParaRPr>
          </a:p>
        </p:txBody>
      </p:sp>
      <p:sp>
        <p:nvSpPr>
          <p:cNvPr id="139" name="Google Shape;139;g1b202f1157a_4_0"/>
          <p:cNvSpPr txBox="1"/>
          <p:nvPr/>
        </p:nvSpPr>
        <p:spPr>
          <a:xfrm>
            <a:off x="0" y="9644389"/>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Top 3 Solutions / PAGE 6</a:t>
            </a:r>
            <a:endParaRPr b="0" i="0" sz="1400" u="none" cap="none" strike="noStrike">
              <a:solidFill>
                <a:srgbClr val="000000"/>
              </a:solidFill>
              <a:latin typeface="Arial"/>
              <a:ea typeface="Arial"/>
              <a:cs typeface="Arial"/>
              <a:sym typeface="Arial"/>
            </a:endParaRPr>
          </a:p>
        </p:txBody>
      </p:sp>
      <p:sp>
        <p:nvSpPr>
          <p:cNvPr id="140" name="Google Shape;140;g1b202f1157a_4_0"/>
          <p:cNvSpPr txBox="1"/>
          <p:nvPr/>
        </p:nvSpPr>
        <p:spPr>
          <a:xfrm>
            <a:off x="558800" y="2443276"/>
            <a:ext cx="5689500" cy="26781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1" lang="en-AU" sz="1200" u="none" cap="none" strike="noStrike">
                <a:solidFill>
                  <a:schemeClr val="dk1"/>
                </a:solidFill>
                <a:latin typeface="Arial"/>
                <a:ea typeface="Arial"/>
                <a:cs typeface="Arial"/>
                <a:sym typeface="Arial"/>
              </a:rPr>
              <a:t>List your top 3 solution concepts and discuss the pros and cons of each </a:t>
            </a:r>
            <a:endParaRPr b="0" i="1"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1" lang="en-AU" sz="1200" u="none" cap="none" strike="noStrike">
                <a:solidFill>
                  <a:schemeClr val="dk1"/>
                </a:solidFill>
                <a:latin typeface="Arial"/>
                <a:ea typeface="Arial"/>
                <a:cs typeface="Arial"/>
                <a:sym typeface="Arial"/>
              </a:rPr>
              <a:t>Include financial research on each solution</a:t>
            </a:r>
            <a:endParaRPr b="0" i="1"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1" lang="en-AU" sz="1200" u="none" cap="none" strike="noStrike">
                <a:solidFill>
                  <a:schemeClr val="dk1"/>
                </a:solidFill>
                <a:latin typeface="Arial"/>
                <a:ea typeface="Arial"/>
                <a:cs typeface="Arial"/>
                <a:sym typeface="Arial"/>
              </a:rPr>
              <a:t>Solution landscape impact of solution</a:t>
            </a:r>
            <a:endParaRPr b="0" i="1"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1" lang="en-AU" sz="1200" u="none" cap="none" strike="noStrike">
                <a:solidFill>
                  <a:schemeClr val="dk1"/>
                </a:solidFill>
                <a:latin typeface="Arial"/>
                <a:ea typeface="Arial"/>
                <a:cs typeface="Arial"/>
                <a:sym typeface="Arial"/>
              </a:rPr>
              <a:t>How might it achieve your acceptance criteria/ if it doesn’t align explain why not</a:t>
            </a:r>
            <a:endParaRPr b="1"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1" lang="en-AU" sz="1200" u="none" cap="none" strike="noStrike">
                <a:solidFill>
                  <a:schemeClr val="dk1"/>
                </a:solidFill>
                <a:latin typeface="Arial"/>
                <a:ea typeface="Arial"/>
                <a:cs typeface="Arial"/>
                <a:sym typeface="Arial"/>
              </a:rPr>
              <a:t>In order to demonstrate the working of the potential solutions include visuals with explanations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1" lang="en-AU" sz="1200" u="none" cap="none" strike="noStrike">
                <a:solidFill>
                  <a:schemeClr val="dk1"/>
                </a:solidFill>
                <a:latin typeface="Arial"/>
                <a:ea typeface="Arial"/>
                <a:cs typeface="Arial"/>
                <a:sym typeface="Arial"/>
              </a:rPr>
              <a:t>You are welcome to discuss upto 3 solution concepts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g1b202f1157a_4_8"/>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Final Concept</a:t>
            </a:r>
            <a:endParaRPr b="0" i="0" sz="1400" u="none" cap="none" strike="noStrike">
              <a:solidFill>
                <a:srgbClr val="000000"/>
              </a:solidFill>
              <a:latin typeface="Arial"/>
              <a:ea typeface="Arial"/>
              <a:cs typeface="Arial"/>
              <a:sym typeface="Arial"/>
            </a:endParaRPr>
          </a:p>
        </p:txBody>
      </p:sp>
      <p:sp>
        <p:nvSpPr>
          <p:cNvPr id="147" name="Google Shape;147;g1b202f1157a_4_8"/>
          <p:cNvSpPr txBox="1"/>
          <p:nvPr/>
        </p:nvSpPr>
        <p:spPr>
          <a:xfrm>
            <a:off x="0" y="9644389"/>
            <a:ext cx="3581400" cy="2616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CHOSEN FINAL CONCEPT / PAGE 7</a:t>
            </a:r>
            <a:endParaRPr b="0" i="0" sz="1400" u="none" cap="none" strike="noStrike">
              <a:solidFill>
                <a:srgbClr val="000000"/>
              </a:solidFill>
              <a:latin typeface="Arial"/>
              <a:ea typeface="Arial"/>
              <a:cs typeface="Arial"/>
              <a:sym typeface="Arial"/>
            </a:endParaRPr>
          </a:p>
        </p:txBody>
      </p:sp>
      <p:sp>
        <p:nvSpPr>
          <p:cNvPr id="148" name="Google Shape;148;g1b202f1157a_4_8"/>
          <p:cNvSpPr txBox="1"/>
          <p:nvPr/>
        </p:nvSpPr>
        <p:spPr>
          <a:xfrm>
            <a:off x="558800" y="1371399"/>
            <a:ext cx="5689500" cy="452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Calibri"/>
                <a:ea typeface="Calibri"/>
                <a:cs typeface="Calibri"/>
                <a:sym typeface="Calibri"/>
              </a:rPr>
              <a:t>Explain and justify the choice of a particular final design. What it is and how it will be made. Incorporate answers to the following practical considerations in this section:</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rPr b="0" i="0" lang="en-AU" sz="1200" u="none" cap="none" strike="noStrike">
                <a:solidFill>
                  <a:schemeClr val="dk1"/>
                </a:solidFill>
                <a:latin typeface="Calibri"/>
                <a:ea typeface="Calibri"/>
                <a:cs typeface="Calibri"/>
                <a:sym typeface="Calibri"/>
              </a:rPr>
              <a:t>Regulatory considerations and strategy</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features will be patented?</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How patentable is the device and intended features?</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Where will the device have approval for use?</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category is the device?</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Is the category the correct and best category</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Calibri"/>
                <a:ea typeface="Calibri"/>
                <a:cs typeface="Calibri"/>
                <a:sym typeface="Calibri"/>
              </a:rPr>
              <a:t>Clinical considerations</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Does the solution fit in the clinical workflow?</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will be the clinical marketing message?</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is the clinical adoption strategy? </a:t>
            </a:r>
            <a:endParaRPr b="0" i="0" sz="1200" u="none" cap="none" strike="noStrike">
              <a:solidFill>
                <a:schemeClr val="dk1"/>
              </a:solidFill>
              <a:latin typeface="Calibri"/>
              <a:ea typeface="Calibri"/>
              <a:cs typeface="Calibri"/>
              <a:sym typeface="Calibri"/>
            </a:endParaRPr>
          </a:p>
          <a:p>
            <a:pPr indent="-304800" lvl="1" marL="9144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(i.e. how will your stakeholders integrate your solution into their workflow. How will you convince them to use it - buy in)</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0" lang="en-AU" sz="1200" u="none" cap="none" strike="noStrike">
                <a:solidFill>
                  <a:schemeClr val="dk1"/>
                </a:solidFill>
                <a:latin typeface="Calibri"/>
                <a:ea typeface="Calibri"/>
                <a:cs typeface="Calibri"/>
                <a:sym typeface="Calibri"/>
              </a:rPr>
              <a:t>Technical considerations</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are the greatest technical risks?</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is the technical derisking strategy?</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are the technical milestones?</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is the feature roadmap?</a:t>
            </a:r>
            <a:endParaRPr b="0" i="0" sz="1200" u="none" cap="none" strike="noStrike">
              <a:solidFill>
                <a:schemeClr val="dk1"/>
              </a:solidFill>
              <a:latin typeface="Calibri"/>
              <a:ea typeface="Calibri"/>
              <a:cs typeface="Calibri"/>
              <a:sym typeface="Calibri"/>
            </a:endParaRPr>
          </a:p>
          <a:p>
            <a:pPr indent="-304800" lvl="0" marL="457200" marR="0" rtl="0" algn="l">
              <a:lnSpc>
                <a:spcPct val="100000"/>
              </a:lnSpc>
              <a:spcBef>
                <a:spcPts val="0"/>
              </a:spcBef>
              <a:spcAft>
                <a:spcPts val="0"/>
              </a:spcAft>
              <a:buClr>
                <a:schemeClr val="dk1"/>
              </a:buClr>
              <a:buSzPts val="1200"/>
              <a:buFont typeface="Calibri"/>
              <a:buChar char="●"/>
            </a:pPr>
            <a:r>
              <a:rPr b="0" i="0" lang="en-AU" sz="1200" u="none" cap="none" strike="noStrike">
                <a:solidFill>
                  <a:schemeClr val="dk1"/>
                </a:solidFill>
                <a:latin typeface="Calibri"/>
                <a:ea typeface="Calibri"/>
                <a:cs typeface="Calibri"/>
                <a:sym typeface="Calibri"/>
              </a:rPr>
              <a:t>What are the competitive advantages?</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g1aea6bbc134_0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Business Model</a:t>
            </a:r>
            <a:endParaRPr b="0" i="0" sz="1400" u="none" cap="none" strike="noStrike">
              <a:solidFill>
                <a:srgbClr val="000000"/>
              </a:solidFill>
              <a:latin typeface="Arial"/>
              <a:ea typeface="Arial"/>
              <a:cs typeface="Arial"/>
              <a:sym typeface="Arial"/>
            </a:endParaRPr>
          </a:p>
        </p:txBody>
      </p:sp>
      <p:sp>
        <p:nvSpPr>
          <p:cNvPr id="155" name="Google Shape;155;g1aea6bbc134_0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8</a:t>
            </a:r>
            <a:endParaRPr b="0" i="0" sz="1400" u="none" cap="none" strike="noStrike">
              <a:solidFill>
                <a:srgbClr val="000000"/>
              </a:solidFill>
              <a:latin typeface="Arial"/>
              <a:ea typeface="Arial"/>
              <a:cs typeface="Arial"/>
              <a:sym typeface="Arial"/>
            </a:endParaRPr>
          </a:p>
        </p:txBody>
      </p:sp>
      <p:sp>
        <p:nvSpPr>
          <p:cNvPr id="156" name="Google Shape;156;g1aea6bbc134_0_0"/>
          <p:cNvSpPr txBox="1"/>
          <p:nvPr/>
        </p:nvSpPr>
        <p:spPr>
          <a:xfrm>
            <a:off x="584251" y="3533618"/>
            <a:ext cx="5689500" cy="5818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In order for your proposed solution to be successfully implemented, you will need to outline a plan for it, often referred to as a “business plan/model”.</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Consider the following questions in terms of reimbursement from a clinical perspective (if applicable):</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reimbursement strategy?</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Can you use an existing Medicare code, or do you need a new code?</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Can the code be claimed for your intended clinical context? Has there been precedence of this being done before?</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are the other, comparable codes?</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health economic profile compared to the SOP (standard operating procedure)?</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Consider the following questions in terms of business structure:</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How will you make money?</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type of model are you proposing? E.g. D2C vs. B2B, disposables, reusables, implantables, capital equipment, services, fee per use, subscriptions, over the counter, prescriptions, physician-sells.</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What’s your proposed price? What is the current price of competitors?</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sales/market penetration strategy?</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exit strategy? Are there similar market exists?</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Who are the potential acquirers?</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investor ROI?</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most significant risks and what is the de-risking strategy?</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Please consider using graphs and illustrations as aid when explaining the aforementioned points.</a:t>
            </a:r>
            <a:endParaRPr b="1" i="0" sz="1200" u="none" cap="none" strike="noStrike">
              <a:solidFill>
                <a:schemeClr val="dk1"/>
              </a:solidFill>
              <a:latin typeface="Arial"/>
              <a:ea typeface="Arial"/>
              <a:cs typeface="Arial"/>
              <a:sym typeface="Arial"/>
            </a:endParaRPr>
          </a:p>
        </p:txBody>
      </p:sp>
      <p:pic>
        <p:nvPicPr>
          <p:cNvPr id="157" name="Google Shape;157;g1aea6bbc134_0_0"/>
          <p:cNvPicPr preferRelativeResize="0"/>
          <p:nvPr/>
        </p:nvPicPr>
        <p:blipFill rotWithShape="1">
          <a:blip r:embed="rId3">
            <a:alphaModFix/>
          </a:blip>
          <a:srcRect b="48942" l="0" r="0" t="24088"/>
          <a:stretch/>
        </p:blipFill>
        <p:spPr>
          <a:xfrm>
            <a:off x="423950" y="1188526"/>
            <a:ext cx="6010099" cy="22898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g1b202f1157a_1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Market Analysis </a:t>
            </a:r>
            <a:endParaRPr b="0" i="0" sz="1400" u="none" cap="none" strike="noStrike">
              <a:solidFill>
                <a:srgbClr val="000000"/>
              </a:solidFill>
              <a:latin typeface="Arial"/>
              <a:ea typeface="Arial"/>
              <a:cs typeface="Arial"/>
              <a:sym typeface="Arial"/>
            </a:endParaRPr>
          </a:p>
        </p:txBody>
      </p:sp>
      <p:sp>
        <p:nvSpPr>
          <p:cNvPr id="164" name="Google Shape;164;g1b202f1157a_1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9</a:t>
            </a:r>
            <a:endParaRPr b="0" i="0" sz="1400" u="none" cap="none" strike="noStrike">
              <a:solidFill>
                <a:srgbClr val="000000"/>
              </a:solidFill>
              <a:latin typeface="Arial"/>
              <a:ea typeface="Arial"/>
              <a:cs typeface="Arial"/>
              <a:sym typeface="Arial"/>
            </a:endParaRPr>
          </a:p>
        </p:txBody>
      </p:sp>
      <p:sp>
        <p:nvSpPr>
          <p:cNvPr id="165" name="Google Shape;165;g1b202f1157a_1_0"/>
          <p:cNvSpPr txBox="1"/>
          <p:nvPr/>
        </p:nvSpPr>
        <p:spPr>
          <a:xfrm>
            <a:off x="438301" y="4790181"/>
            <a:ext cx="5689500" cy="19395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In order to ensure that your proposed solution succeeds, you need to fully understand the market that you are in, consider the following:</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TAM (Total Addressable Market)?</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SAM (Serviceable Available Market)?</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is the SOM (Serviceable Obtainable Market)?</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Who are your competitors within the market?</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are the segmentations within the market? Which one(s) are you targeting?</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Can the market be expanded?</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What are the market forces?</a:t>
            </a:r>
            <a:endParaRPr b="1" i="0" sz="1200" u="none" cap="none" strike="noStrike">
              <a:solidFill>
                <a:schemeClr val="dk1"/>
              </a:solidFill>
              <a:latin typeface="Arial"/>
              <a:ea typeface="Arial"/>
              <a:cs typeface="Arial"/>
              <a:sym typeface="Arial"/>
            </a:endParaRPr>
          </a:p>
        </p:txBody>
      </p:sp>
      <p:pic>
        <p:nvPicPr>
          <p:cNvPr id="166" name="Google Shape;166;g1b202f1157a_1_0"/>
          <p:cNvPicPr preferRelativeResize="0"/>
          <p:nvPr/>
        </p:nvPicPr>
        <p:blipFill rotWithShape="1">
          <a:blip r:embed="rId3">
            <a:alphaModFix/>
          </a:blip>
          <a:srcRect b="48942" l="0" r="0" t="24088"/>
          <a:stretch/>
        </p:blipFill>
        <p:spPr>
          <a:xfrm>
            <a:off x="-900" y="1512681"/>
            <a:ext cx="6859805" cy="26136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g1b202f1157a_2_0"/>
          <p:cNvSpPr txBox="1"/>
          <p:nvPr/>
        </p:nvSpPr>
        <p:spPr>
          <a:xfrm>
            <a:off x="558801" y="603522"/>
            <a:ext cx="48030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Proposed KPIs</a:t>
            </a:r>
            <a:endParaRPr b="0" i="0" sz="1400" u="none" cap="none" strike="noStrike">
              <a:solidFill>
                <a:srgbClr val="000000"/>
              </a:solidFill>
              <a:latin typeface="Arial"/>
              <a:ea typeface="Arial"/>
              <a:cs typeface="Arial"/>
              <a:sym typeface="Arial"/>
            </a:endParaRPr>
          </a:p>
        </p:txBody>
      </p:sp>
      <p:sp>
        <p:nvSpPr>
          <p:cNvPr id="173" name="Google Shape;173;g1b202f1157a_2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10</a:t>
            </a:r>
            <a:endParaRPr b="0" i="0" sz="1400" u="none" cap="none" strike="noStrike">
              <a:solidFill>
                <a:srgbClr val="000000"/>
              </a:solidFill>
              <a:latin typeface="Arial"/>
              <a:ea typeface="Arial"/>
              <a:cs typeface="Arial"/>
              <a:sym typeface="Arial"/>
            </a:endParaRPr>
          </a:p>
        </p:txBody>
      </p:sp>
      <p:sp>
        <p:nvSpPr>
          <p:cNvPr id="174" name="Google Shape;174;g1b202f1157a_2_0"/>
          <p:cNvSpPr txBox="1"/>
          <p:nvPr/>
        </p:nvSpPr>
        <p:spPr>
          <a:xfrm>
            <a:off x="558800" y="1521974"/>
            <a:ext cx="5689500" cy="80349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1" lang="en-AU" sz="1200" u="none" cap="none" strike="noStrike">
                <a:solidFill>
                  <a:schemeClr val="dk1"/>
                </a:solidFill>
                <a:latin typeface="Arial"/>
                <a:ea typeface="Arial"/>
                <a:cs typeface="Arial"/>
                <a:sym typeface="Arial"/>
              </a:rPr>
              <a:t>A summary of avenues for impact and plan for 2023.</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1"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1" i="0" lang="en-AU" sz="1200" u="none" cap="none" strike="noStrike">
                <a:solidFill>
                  <a:schemeClr val="dk1"/>
                </a:solidFill>
                <a:latin typeface="Arial"/>
                <a:ea typeface="Arial"/>
                <a:cs typeface="Arial"/>
                <a:sym typeface="Arial"/>
              </a:rPr>
              <a:t>Given that your proposed solution will most likely be closely intertwined with healthcare services, and will be influenced by forces within Monash,  also consider:</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Is your solution scalable - does it fit with Monash Partners or MIME’s KPIs? </a:t>
            </a:r>
            <a:endParaRPr b="1" i="0" sz="1200" u="none" cap="none" strike="noStrike">
              <a:solidFill>
                <a:schemeClr val="dk1"/>
              </a:solidFill>
              <a:latin typeface="Arial"/>
              <a:ea typeface="Arial"/>
              <a:cs typeface="Arial"/>
              <a:sym typeface="Arial"/>
            </a:endParaRPr>
          </a:p>
          <a:p>
            <a:pPr indent="-304800" lvl="1" marL="914400" rtl="0" algn="l">
              <a:spcBef>
                <a:spcPts val="0"/>
              </a:spcBef>
              <a:spcAft>
                <a:spcPts val="0"/>
              </a:spcAft>
              <a:buSzPts val="1200"/>
              <a:buChar char="-"/>
            </a:pPr>
            <a:r>
              <a:rPr lang="en-AU" sz="1200"/>
              <a:t>X number of clinical needs addressed in HISS</a:t>
            </a:r>
            <a:endParaRPr sz="1200"/>
          </a:p>
          <a:p>
            <a:pPr indent="-304800" lvl="1" marL="914400" rtl="0" algn="l">
              <a:spcBef>
                <a:spcPts val="0"/>
              </a:spcBef>
              <a:spcAft>
                <a:spcPts val="0"/>
              </a:spcAft>
              <a:buSzPts val="1200"/>
              <a:buChar char="-"/>
            </a:pPr>
            <a:r>
              <a:rPr lang="en-AU" sz="1200"/>
              <a:t>X number of scholars complete the HISS program</a:t>
            </a:r>
            <a:endParaRPr sz="1200"/>
          </a:p>
          <a:p>
            <a:pPr indent="-304800" lvl="1" marL="914400" rtl="0" algn="l">
              <a:spcBef>
                <a:spcPts val="0"/>
              </a:spcBef>
              <a:spcAft>
                <a:spcPts val="0"/>
              </a:spcAft>
              <a:buSzPts val="1200"/>
              <a:buChar char="-"/>
            </a:pPr>
            <a:r>
              <a:rPr lang="en-AU" sz="1200"/>
              <a:t>**X numbers of HISS projects progress to being competitive for Seed funding</a:t>
            </a:r>
            <a:endParaRPr sz="1200"/>
          </a:p>
          <a:p>
            <a:pPr indent="-304800" lvl="1" marL="914400" rtl="0" algn="l">
              <a:spcBef>
                <a:spcPts val="0"/>
              </a:spcBef>
              <a:spcAft>
                <a:spcPts val="0"/>
              </a:spcAft>
              <a:buSzPts val="1200"/>
              <a:buChar char="-"/>
            </a:pPr>
            <a:r>
              <a:rPr lang="en-AU" sz="1200"/>
              <a:t>X number of projects submitted as invention disclosures to Monash Innovation</a:t>
            </a:r>
            <a:endParaRPr sz="1200"/>
          </a:p>
          <a:p>
            <a:pPr indent="-304800" lvl="1" marL="914400" rtl="0" algn="l">
              <a:spcBef>
                <a:spcPts val="0"/>
              </a:spcBef>
              <a:spcAft>
                <a:spcPts val="0"/>
              </a:spcAft>
              <a:buSzPts val="1200"/>
              <a:buChar char="-"/>
            </a:pPr>
            <a:r>
              <a:rPr lang="en-AU" sz="1200"/>
              <a:t>(KPI related to advanced stage funding and commercialisation - details TBC) </a:t>
            </a:r>
            <a:endParaRPr b="1" sz="1000"/>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Does it fit with the hospital’s KPIs? Highlight the key areas</a:t>
            </a:r>
            <a:endParaRPr b="1" i="0" sz="1200" u="none" cap="none" strike="noStrike">
              <a:solidFill>
                <a:schemeClr val="dk1"/>
              </a:solidFill>
              <a:latin typeface="Arial"/>
              <a:ea typeface="Arial"/>
              <a:cs typeface="Arial"/>
              <a:sym typeface="Arial"/>
            </a:endParaRPr>
          </a:p>
          <a:p>
            <a:pPr indent="-304800" lvl="1" marL="9144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Request from your clinician their hospital KPIs, if they do not have access use the following resources to guide what you write</a:t>
            </a:r>
            <a:endParaRPr b="1" i="0" sz="1200" u="none" cap="none" strike="noStrike">
              <a:solidFill>
                <a:schemeClr val="dk1"/>
              </a:solidFill>
              <a:latin typeface="Arial"/>
              <a:ea typeface="Arial"/>
              <a:cs typeface="Arial"/>
              <a:sym typeface="Arial"/>
            </a:endParaRPr>
          </a:p>
          <a:p>
            <a:pPr indent="-304800" lvl="1" marL="914400" marR="0" rtl="0" algn="l">
              <a:lnSpc>
                <a:spcPct val="100000"/>
              </a:lnSpc>
              <a:spcBef>
                <a:spcPts val="0"/>
              </a:spcBef>
              <a:spcAft>
                <a:spcPts val="0"/>
              </a:spcAft>
              <a:buClr>
                <a:schemeClr val="dk1"/>
              </a:buClr>
              <a:buSzPts val="1200"/>
              <a:buFont typeface="Arial"/>
              <a:buChar char="-"/>
            </a:pPr>
            <a:r>
              <a:rPr b="1" i="0" lang="en-AU" sz="1200" u="sng" cap="none" strike="noStrike">
                <a:solidFill>
                  <a:schemeClr val="hlink"/>
                </a:solidFill>
                <a:latin typeface="Arial"/>
                <a:ea typeface="Arial"/>
                <a:cs typeface="Arial"/>
                <a:sym typeface="Arial"/>
                <a:hlinkClick r:id="rId3"/>
              </a:rPr>
              <a:t>https://monashhealth.org/wp-content/uploads/2020/03/Measuring-Performance-of-World-Leading-Clinical-Services_2020.pdf</a:t>
            </a:r>
            <a:endParaRPr b="1" i="0" sz="1200" u="none" cap="none" strike="noStrike">
              <a:solidFill>
                <a:schemeClr val="dk1"/>
              </a:solidFill>
              <a:latin typeface="Arial"/>
              <a:ea typeface="Arial"/>
              <a:cs typeface="Arial"/>
              <a:sym typeface="Arial"/>
            </a:endParaRPr>
          </a:p>
          <a:p>
            <a:pPr indent="-304800" lvl="1" marL="914400" marR="0" rtl="0" algn="l">
              <a:lnSpc>
                <a:spcPct val="100000"/>
              </a:lnSpc>
              <a:spcBef>
                <a:spcPts val="0"/>
              </a:spcBef>
              <a:spcAft>
                <a:spcPts val="0"/>
              </a:spcAft>
              <a:buClr>
                <a:schemeClr val="dk1"/>
              </a:buClr>
              <a:buSzPts val="1200"/>
              <a:buFont typeface="Arial"/>
              <a:buChar char="-"/>
            </a:pPr>
            <a:r>
              <a:rPr b="1" i="0" lang="en-AU" sz="1200" u="sng" cap="none" strike="noStrike">
                <a:solidFill>
                  <a:schemeClr val="hlink"/>
                </a:solidFill>
                <a:latin typeface="Arial"/>
                <a:ea typeface="Arial"/>
                <a:cs typeface="Arial"/>
                <a:sym typeface="Arial"/>
                <a:hlinkClick r:id="rId4"/>
              </a:rPr>
              <a:t>https://monashhealth.org/wp-content/uploads/2019/03/Indicators-of-Hospital-Performance-FINAL-Aug-2016_sop.pdf</a:t>
            </a:r>
            <a:r>
              <a:rPr b="1" i="0" lang="en-AU" sz="1200" u="none" cap="none" strike="noStrike">
                <a:solidFill>
                  <a:schemeClr val="dk1"/>
                </a:solidFill>
                <a:latin typeface="Arial"/>
                <a:ea typeface="Arial"/>
                <a:cs typeface="Arial"/>
                <a:sym typeface="Arial"/>
              </a:rPr>
              <a:t>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1" i="0" lang="en-AU" sz="1200" u="none" cap="none" strike="noStrike">
                <a:solidFill>
                  <a:schemeClr val="dk1"/>
                </a:solidFill>
                <a:latin typeface="Arial"/>
                <a:ea typeface="Arial"/>
                <a:cs typeface="Arial"/>
                <a:sym typeface="Arial"/>
              </a:rPr>
              <a:t>High performance can be defined across different dimensions, including: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Quality (Clinical performance)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Cost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Access (Clinical performance)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Equity (Clinical performance)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Patient experience (Clinical performance) and,  </a:t>
            </a:r>
            <a:endParaRPr b="1"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1" i="0" lang="en-AU" sz="1200" u="none" cap="none" strike="noStrike">
                <a:solidFill>
                  <a:schemeClr val="dk1"/>
                </a:solidFill>
                <a:latin typeface="Arial"/>
                <a:ea typeface="Arial"/>
                <a:cs typeface="Arial"/>
                <a:sym typeface="Arial"/>
              </a:rPr>
              <a:t>Patient safety (Clinical performance)</a:t>
            </a:r>
            <a:endParaRPr b="0" i="1" sz="1200" u="none" cap="none" strike="noStrike">
              <a:solidFill>
                <a:schemeClr val="dk1"/>
              </a:solidFill>
              <a:latin typeface="Arial"/>
              <a:ea typeface="Arial"/>
              <a:cs typeface="Arial"/>
              <a:sym typeface="Arial"/>
            </a:endParaRPr>
          </a:p>
        </p:txBody>
      </p:sp>
      <p:pic>
        <p:nvPicPr>
          <p:cNvPr id="175" name="Google Shape;175;g1b202f1157a_2_0"/>
          <p:cNvPicPr preferRelativeResize="0"/>
          <p:nvPr/>
        </p:nvPicPr>
        <p:blipFill rotWithShape="1">
          <a:blip r:embed="rId5">
            <a:alphaModFix/>
          </a:blip>
          <a:srcRect b="48942" l="0" r="0" t="24088"/>
          <a:stretch/>
        </p:blipFill>
        <p:spPr>
          <a:xfrm>
            <a:off x="641675" y="1787227"/>
            <a:ext cx="5130127" cy="19546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sp>
        <p:nvSpPr>
          <p:cNvPr id="181" name="Google Shape;181;g1b202f1157a_1_15"/>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Ask and Next Steps</a:t>
            </a:r>
            <a:endParaRPr b="0" i="0" sz="1400" u="none" cap="none" strike="noStrike">
              <a:solidFill>
                <a:srgbClr val="000000"/>
              </a:solidFill>
              <a:latin typeface="Arial"/>
              <a:ea typeface="Arial"/>
              <a:cs typeface="Arial"/>
              <a:sym typeface="Arial"/>
            </a:endParaRPr>
          </a:p>
        </p:txBody>
      </p:sp>
      <p:sp>
        <p:nvSpPr>
          <p:cNvPr id="182" name="Google Shape;182;g1b202f1157a_1_15"/>
          <p:cNvSpPr txBox="1"/>
          <p:nvPr/>
        </p:nvSpPr>
        <p:spPr>
          <a:xfrm>
            <a:off x="558800" y="1469362"/>
            <a:ext cx="56895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Given the chosen final concept, explain who you and your team is and why your expertise matches the requirements of the project.</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Add pictures of your team and their background</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Then end with a call to action, what is your ask? What resources do you need? What people do you need?</a:t>
            </a:r>
            <a:endParaRPr b="0" i="0" sz="1200" u="none" cap="none" strike="noStrike">
              <a:solidFill>
                <a:schemeClr val="dk1"/>
              </a:solidFill>
              <a:latin typeface="Arial"/>
              <a:ea typeface="Arial"/>
              <a:cs typeface="Arial"/>
              <a:sym typeface="Arial"/>
            </a:endParaRPr>
          </a:p>
        </p:txBody>
      </p:sp>
      <p:sp>
        <p:nvSpPr>
          <p:cNvPr id="183" name="Google Shape;183;g1b202f1157a_1_15"/>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g1b9dce6bbd6_1_3"/>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Timeline</a:t>
            </a:r>
            <a:endParaRPr b="0" i="0" sz="1400" u="none" cap="none" strike="noStrike">
              <a:solidFill>
                <a:srgbClr val="000000"/>
              </a:solidFill>
              <a:latin typeface="Arial"/>
              <a:ea typeface="Arial"/>
              <a:cs typeface="Arial"/>
              <a:sym typeface="Arial"/>
            </a:endParaRPr>
          </a:p>
        </p:txBody>
      </p:sp>
      <p:sp>
        <p:nvSpPr>
          <p:cNvPr id="190" name="Google Shape;190;g1b9dce6bbd6_1_3"/>
          <p:cNvSpPr txBox="1"/>
          <p:nvPr/>
        </p:nvSpPr>
        <p:spPr>
          <a:xfrm>
            <a:off x="558800" y="1469362"/>
            <a:ext cx="56895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Develop a timeline for the rest of the program. Add key milestones from development, to creation of an MVP, preliminary testing and anything else</a:t>
            </a:r>
            <a:endParaRPr b="0" i="0" sz="1200" u="none" cap="none" strike="noStrike">
              <a:solidFill>
                <a:schemeClr val="dk1"/>
              </a:solidFill>
              <a:latin typeface="Arial"/>
              <a:ea typeface="Arial"/>
              <a:cs typeface="Arial"/>
              <a:sym typeface="Arial"/>
            </a:endParaRPr>
          </a:p>
        </p:txBody>
      </p:sp>
      <p:sp>
        <p:nvSpPr>
          <p:cNvPr id="191" name="Google Shape;191;g1b9dce6bbd6_1_3"/>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g1b9dce6bbd6_0_0"/>
          <p:cNvSpPr txBox="1"/>
          <p:nvPr/>
        </p:nvSpPr>
        <p:spPr>
          <a:xfrm>
            <a:off x="558800" y="603525"/>
            <a:ext cx="5392200" cy="585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200"/>
              <a:buFont typeface="Arial"/>
              <a:buNone/>
            </a:pPr>
            <a:r>
              <a:rPr b="1" i="0" lang="en-AU" sz="3200" u="none" cap="none" strike="noStrike">
                <a:solidFill>
                  <a:schemeClr val="dk1"/>
                </a:solidFill>
                <a:latin typeface="Arial"/>
                <a:ea typeface="Arial"/>
                <a:cs typeface="Arial"/>
                <a:sym typeface="Arial"/>
              </a:rPr>
              <a:t>References </a:t>
            </a:r>
            <a:endParaRPr b="0" i="0" sz="1400" u="none" cap="none" strike="noStrike">
              <a:solidFill>
                <a:srgbClr val="000000"/>
              </a:solidFill>
              <a:latin typeface="Arial"/>
              <a:ea typeface="Arial"/>
              <a:cs typeface="Arial"/>
              <a:sym typeface="Arial"/>
            </a:endParaRPr>
          </a:p>
        </p:txBody>
      </p:sp>
      <p:sp>
        <p:nvSpPr>
          <p:cNvPr id="198" name="Google Shape;198;g1b9dce6bbd6_0_0"/>
          <p:cNvSpPr txBox="1"/>
          <p:nvPr/>
        </p:nvSpPr>
        <p:spPr>
          <a:xfrm>
            <a:off x="558800" y="1469362"/>
            <a:ext cx="56895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AU" sz="1200" u="none" cap="none" strike="noStrike">
                <a:solidFill>
                  <a:schemeClr val="dk1"/>
                </a:solidFill>
                <a:latin typeface="Arial"/>
                <a:ea typeface="Arial"/>
                <a:cs typeface="Arial"/>
                <a:sym typeface="Arial"/>
              </a:rPr>
              <a:t>Vancouver style of referencing </a:t>
            </a:r>
            <a:endParaRPr b="0" i="0" sz="1200" u="none" cap="none" strike="noStrike">
              <a:solidFill>
                <a:schemeClr val="dk1"/>
              </a:solidFill>
              <a:latin typeface="Arial"/>
              <a:ea typeface="Arial"/>
              <a:cs typeface="Arial"/>
              <a:sym typeface="Arial"/>
            </a:endParaRPr>
          </a:p>
          <a:p>
            <a:pPr indent="-304800" lvl="0" marL="457200" marR="0" rtl="0" algn="l">
              <a:lnSpc>
                <a:spcPct val="100000"/>
              </a:lnSpc>
              <a:spcBef>
                <a:spcPts val="0"/>
              </a:spcBef>
              <a:spcAft>
                <a:spcPts val="0"/>
              </a:spcAft>
              <a:buClr>
                <a:schemeClr val="dk1"/>
              </a:buClr>
              <a:buSzPts val="1200"/>
              <a:buFont typeface="Arial"/>
              <a:buChar char="-"/>
            </a:pPr>
            <a:r>
              <a:rPr b="0" i="0" lang="en-AU" sz="1200" u="none" cap="none" strike="noStrike">
                <a:solidFill>
                  <a:schemeClr val="dk1"/>
                </a:solidFill>
                <a:latin typeface="Arial"/>
                <a:ea typeface="Arial"/>
                <a:cs typeface="Arial"/>
                <a:sym typeface="Arial"/>
              </a:rPr>
              <a:t>Include In-Text references </a:t>
            </a:r>
            <a:endParaRPr b="0" i="0" sz="1200" u="none" cap="none" strike="noStrike">
              <a:solidFill>
                <a:schemeClr val="dk1"/>
              </a:solidFill>
              <a:latin typeface="Arial"/>
              <a:ea typeface="Arial"/>
              <a:cs typeface="Arial"/>
              <a:sym typeface="Arial"/>
            </a:endParaRPr>
          </a:p>
        </p:txBody>
      </p:sp>
      <p:sp>
        <p:nvSpPr>
          <p:cNvPr id="199" name="Google Shape;199;g1b9dce6bbd6_0_0"/>
          <p:cNvSpPr txBox="1"/>
          <p:nvPr/>
        </p:nvSpPr>
        <p:spPr>
          <a:xfrm>
            <a:off x="0" y="9491989"/>
            <a:ext cx="3581400" cy="430800"/>
          </a:xfrm>
          <a:prstGeom prst="rect">
            <a:avLst/>
          </a:prstGeom>
          <a:solidFill>
            <a:srgbClr val="FFE8D6"/>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AU" sz="1100" u="none" cap="none" strike="noStrike">
                <a:solidFill>
                  <a:schemeClr val="dk1"/>
                </a:solidFill>
                <a:latin typeface="Arial"/>
                <a:ea typeface="Arial"/>
                <a:cs typeface="Arial"/>
                <a:sym typeface="Arial"/>
              </a:rPr>
              <a:t>QUALITATIVE AND QUANTITATIVE RESEARCH / PAGE 4</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2020-12-08T08:14:30Z</dcterms:created>
  <dc:creator>Kim Dao</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0x010100B743D13A45785B4280ED470BE223830E</vt:lpwstr>
  </property>
</Properties>
</file>