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Lst>
  <p:sldSz cy="10287000" cx="18288000"/>
  <p:notesSz cx="6858000" cy="9144000"/>
  <p:embeddedFontLst>
    <p:embeddedFont>
      <p:font typeface="Montserrat"/>
      <p:regular r:id="rId27"/>
      <p:bold r:id="rId28"/>
      <p:italic r:id="rId29"/>
      <p:boldItalic r:id="rId3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http://customooxmlschemas.google.com/">
      <go:slidesCustomData xmlns:go="http://customooxmlschemas.google.com/" r:id="rId31" roundtripDataSignature="AMtx7mikgIokpsCz17ItF0aRc8WqT7tlu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font" Target="fonts/Montserrat-bold.fntdata"/><Relationship Id="rId27" Type="http://schemas.openxmlformats.org/officeDocument/2006/relationships/font" Target="fonts/Montserrat-regular.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Montserrat-italic.fntdata"/><Relationship Id="rId7" Type="http://schemas.openxmlformats.org/officeDocument/2006/relationships/slide" Target="slides/slide2.xml"/><Relationship Id="rId8" Type="http://schemas.openxmlformats.org/officeDocument/2006/relationships/slide" Target="slides/slide3.xml"/><Relationship Id="rId31" Type="http://customschemas.google.com/relationships/presentationmetadata" Target="metadata"/><Relationship Id="rId30" Type="http://schemas.openxmlformats.org/officeDocument/2006/relationships/font" Target="fonts/Montserrat-boldItalic.fnt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US">
                <a:solidFill>
                  <a:schemeClr val="dk1"/>
                </a:solidFill>
              </a:rPr>
              <a:t>Basically what is in the textbooks. Students who did well are the ones who followed the textbook well. There are other programs who utilise this book like melb uni and stanford. There will be a lot of individual work so use the book when you get stuck. </a:t>
            </a:r>
            <a:endParaRPr>
              <a:solidFill>
                <a:schemeClr val="dk1"/>
              </a:solidFill>
            </a:endParaRPr>
          </a:p>
          <a:p>
            <a:pPr indent="0" lvl="0" marL="0" rtl="0" algn="l">
              <a:lnSpc>
                <a:spcPct val="100000"/>
              </a:lnSpc>
              <a:spcBef>
                <a:spcPts val="0"/>
              </a:spcBef>
              <a:spcAft>
                <a:spcPts val="0"/>
              </a:spcAft>
              <a:buSzPts val="1100"/>
              <a:buNone/>
            </a:pPr>
            <a:r>
              <a:t/>
            </a:r>
            <a:endParaRPr/>
          </a:p>
        </p:txBody>
      </p:sp>
      <p:sp>
        <p:nvSpPr>
          <p:cNvPr id="94" name="Google Shape;94;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g1bfa75d8eaa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4" name="Google Shape;104;g1bfa75d8eaa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g1b9dee32aeb_0_7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US">
                <a:solidFill>
                  <a:schemeClr val="dk1"/>
                </a:solidFill>
              </a:rPr>
              <a:t>When you talk to CC or stakeholders throughout the program, you mission will change and its depending on these conversations and the insights you gain that you can define what you are trying to achieve. </a:t>
            </a:r>
            <a:endParaRPr>
              <a:solidFill>
                <a:schemeClr val="dk1"/>
              </a:solidFill>
            </a:endParaRPr>
          </a:p>
          <a:p>
            <a:pPr indent="0" lvl="0" marL="0" rtl="0" algn="l">
              <a:lnSpc>
                <a:spcPct val="100000"/>
              </a:lnSpc>
              <a:spcBef>
                <a:spcPts val="0"/>
              </a:spcBef>
              <a:spcAft>
                <a:spcPts val="0"/>
              </a:spcAft>
              <a:buSzPts val="1100"/>
              <a:buNone/>
            </a:pPr>
            <a:r>
              <a:t/>
            </a:r>
            <a:endParaRPr/>
          </a:p>
        </p:txBody>
      </p:sp>
      <p:sp>
        <p:nvSpPr>
          <p:cNvPr id="109" name="Google Shape;109;g1b9dee32aeb_0_7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g1b9dee32aeb_0_8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US">
                <a:solidFill>
                  <a:schemeClr val="dk1"/>
                </a:solidFill>
              </a:rPr>
              <a:t>When you talk to CC or stakeholders throughout the program, you mission will change and its depending on these conversations and the insights you gain that you can define what you are trying to achieve. </a:t>
            </a:r>
            <a:endParaRPr>
              <a:solidFill>
                <a:schemeClr val="dk1"/>
              </a:solidFill>
            </a:endParaRPr>
          </a:p>
          <a:p>
            <a:pPr indent="0" lvl="0" marL="0" rtl="0" algn="l">
              <a:lnSpc>
                <a:spcPct val="100000"/>
              </a:lnSpc>
              <a:spcBef>
                <a:spcPts val="0"/>
              </a:spcBef>
              <a:spcAft>
                <a:spcPts val="0"/>
              </a:spcAft>
              <a:buSzPts val="1100"/>
              <a:buNone/>
            </a:pPr>
            <a:r>
              <a:t/>
            </a:r>
            <a:endParaRPr/>
          </a:p>
        </p:txBody>
      </p:sp>
      <p:sp>
        <p:nvSpPr>
          <p:cNvPr id="120" name="Google Shape;120;g1b9dee32aeb_0_8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g1b9dee32aeb_0_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US">
                <a:solidFill>
                  <a:schemeClr val="dk1"/>
                </a:solidFill>
              </a:rPr>
              <a:t>When you talk to CC or stakeholders throughout the program, you mission will change and its depending on these conversations and the insights you gain that you can define what you are trying to achieve. </a:t>
            </a:r>
            <a:endParaRPr>
              <a:solidFill>
                <a:schemeClr val="dk1"/>
              </a:solidFill>
            </a:endParaRPr>
          </a:p>
          <a:p>
            <a:pPr indent="0" lvl="0" marL="0" rtl="0" algn="l">
              <a:lnSpc>
                <a:spcPct val="100000"/>
              </a:lnSpc>
              <a:spcBef>
                <a:spcPts val="0"/>
              </a:spcBef>
              <a:spcAft>
                <a:spcPts val="0"/>
              </a:spcAft>
              <a:buSzPts val="1100"/>
              <a:buNone/>
            </a:pPr>
            <a:r>
              <a:t/>
            </a:r>
            <a:endParaRPr/>
          </a:p>
        </p:txBody>
      </p:sp>
      <p:sp>
        <p:nvSpPr>
          <p:cNvPr id="131" name="Google Shape;131;g1b9dee32aeb_0_1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g1b9dee32aeb_0_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US">
                <a:solidFill>
                  <a:schemeClr val="dk1"/>
                </a:solidFill>
              </a:rPr>
              <a:t>When you talk to CC or stakeholders throughout the program, you mission will change and its depending on these conversations and the insights you gain that you can define what you are trying to achieve. </a:t>
            </a:r>
            <a:endParaRPr>
              <a:solidFill>
                <a:schemeClr val="dk1"/>
              </a:solidFill>
            </a:endParaRPr>
          </a:p>
          <a:p>
            <a:pPr indent="0" lvl="0" marL="0" rtl="0" algn="l">
              <a:lnSpc>
                <a:spcPct val="100000"/>
              </a:lnSpc>
              <a:spcBef>
                <a:spcPts val="0"/>
              </a:spcBef>
              <a:spcAft>
                <a:spcPts val="0"/>
              </a:spcAft>
              <a:buSzPts val="1100"/>
              <a:buNone/>
            </a:pPr>
            <a:r>
              <a:t/>
            </a:r>
            <a:endParaRPr/>
          </a:p>
        </p:txBody>
      </p:sp>
      <p:sp>
        <p:nvSpPr>
          <p:cNvPr id="142" name="Google Shape;142;g1b9dee32aeb_0_3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g1b9dee32aeb_0_4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53" name="Google Shape;153;g1b9dee32aeb_0_4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g1b9dee32aeb_0_5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64" name="Google Shape;164;g1b9dee32aeb_0_5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g1b9dee32aeb_0_6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75" name="Google Shape;175;g1b9dee32aeb_0_6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g1b9dee32aeb_0_9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86" name="Google Shape;186;g1b9dee32aeb_0_9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g1b9dee32aeb_0_10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96" name="Google Shape;196;g1b9dee32aeb_0_10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g1b9dee32aeb_0_1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07" name="Google Shape;207;g1b9dee32aeb_0_11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g1b9dee32aeb_0_1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19" name="Google Shape;219;g1b9dee32aeb_0_12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g1b9dee32aeb_0_13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31" name="Google Shape;231;g1b9dee32aeb_0_13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g1b9dee32aeb_0_14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43" name="Google Shape;243;g1b9dee32aeb_0_14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g1b9dee32aeb_0_15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53" name="Google Shape;253;g1b9dee32aeb_0_15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g1b9dee32aeb_0_16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US">
                <a:solidFill>
                  <a:schemeClr val="dk1"/>
                </a:solidFill>
              </a:rPr>
              <a:t>When you talk to CC or stakeholders throughout the program, you mission will change and its depending on these conversations and the insights you gain that you can define what you are trying to achieve. </a:t>
            </a:r>
            <a:endParaRPr>
              <a:solidFill>
                <a:schemeClr val="dk1"/>
              </a:solidFill>
            </a:endParaRPr>
          </a:p>
          <a:p>
            <a:pPr indent="0" lvl="0" marL="0" rtl="0" algn="l">
              <a:lnSpc>
                <a:spcPct val="100000"/>
              </a:lnSpc>
              <a:spcBef>
                <a:spcPts val="0"/>
              </a:spcBef>
              <a:spcAft>
                <a:spcPts val="0"/>
              </a:spcAft>
              <a:buSzPts val="1100"/>
              <a:buNone/>
            </a:pPr>
            <a:r>
              <a:t/>
            </a:r>
            <a:endParaRPr/>
          </a:p>
        </p:txBody>
      </p:sp>
      <p:sp>
        <p:nvSpPr>
          <p:cNvPr id="263" name="Google Shape;263;g1b9dee32aeb_0_16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g1b9dee32aeb_0_17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73" name="Google Shape;273;g1b9dee32aeb_0_17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g1b9dee32aeb_0_18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US">
                <a:solidFill>
                  <a:schemeClr val="dk1"/>
                </a:solidFill>
              </a:rPr>
              <a:t>When you talk to CC or stakeholders throughout the program, you mission will change and its depending on these conversations and the insights you gain that you can define what you are trying to achieve. </a:t>
            </a:r>
            <a:endParaRPr>
              <a:solidFill>
                <a:schemeClr val="dk1"/>
              </a:solidFill>
            </a:endParaRPr>
          </a:p>
          <a:p>
            <a:pPr indent="0" lvl="0" marL="0" rtl="0" algn="l">
              <a:lnSpc>
                <a:spcPct val="100000"/>
              </a:lnSpc>
              <a:spcBef>
                <a:spcPts val="0"/>
              </a:spcBef>
              <a:spcAft>
                <a:spcPts val="0"/>
              </a:spcAft>
              <a:buSzPts val="1100"/>
              <a:buNone/>
            </a:pPr>
            <a:r>
              <a:t/>
            </a:r>
            <a:endParaRPr/>
          </a:p>
        </p:txBody>
      </p:sp>
      <p:sp>
        <p:nvSpPr>
          <p:cNvPr id="283" name="Google Shape;283;g1b9dee32aeb_0_18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g1b9dee32aeb_0_20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US">
                <a:solidFill>
                  <a:schemeClr val="dk1"/>
                </a:solidFill>
              </a:rPr>
              <a:t>When you talk to CC or stakeholders throughout the program, you mission will change and its depending on these conversations and the insights you gain that you can define what you are trying to achieve. </a:t>
            </a:r>
            <a:endParaRPr>
              <a:solidFill>
                <a:schemeClr val="dk1"/>
              </a:solidFill>
            </a:endParaRPr>
          </a:p>
          <a:p>
            <a:pPr indent="0" lvl="0" marL="0" rtl="0" algn="l">
              <a:lnSpc>
                <a:spcPct val="100000"/>
              </a:lnSpc>
              <a:spcBef>
                <a:spcPts val="0"/>
              </a:spcBef>
              <a:spcAft>
                <a:spcPts val="0"/>
              </a:spcAft>
              <a:buSzPts val="1100"/>
              <a:buNone/>
            </a:pPr>
            <a:r>
              <a:t/>
            </a:r>
            <a:endParaRPr/>
          </a:p>
        </p:txBody>
      </p:sp>
      <p:sp>
        <p:nvSpPr>
          <p:cNvPr id="293" name="Google Shape;293;g1b9dee32aeb_0_20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2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2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 name="Google Shape;14;p2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24"/>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24"/>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18" name="Google Shape;18;p2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2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2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2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25"/>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4" name="Google Shape;24;p2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2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2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26"/>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4000"/>
              <a:buFont typeface="Calibri"/>
              <a:buNone/>
              <a:defRPr b="1"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26"/>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30" name="Google Shape;30;p2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2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2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2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27"/>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6" name="Google Shape;36;p27"/>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7" name="Google Shape;37;p2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2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2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2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28"/>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3" name="Google Shape;43;p28"/>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4" name="Google Shape;44;p28"/>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5" name="Google Shape;45;p28"/>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6" name="Google Shape;46;p2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2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2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2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2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2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2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30"/>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30"/>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57" name="Google Shape;57;p30"/>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58" name="Google Shape;58;p3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3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3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31"/>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31"/>
          <p:cNvSpPr/>
          <p:nvPr>
            <p:ph idx="2" type="pic"/>
          </p:nvPr>
        </p:nvSpPr>
        <p:spPr>
          <a:xfrm>
            <a:off x="1792288" y="612775"/>
            <a:ext cx="5486400" cy="4114800"/>
          </a:xfrm>
          <a:prstGeom prst="rect">
            <a:avLst/>
          </a:prstGeom>
          <a:noFill/>
          <a:ln>
            <a:noFill/>
          </a:ln>
        </p:spPr>
      </p:sp>
      <p:sp>
        <p:nvSpPr>
          <p:cNvPr id="64" name="Google Shape;64;p31"/>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65" name="Google Shape;65;p3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3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3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3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32"/>
          <p:cNvSpPr txBox="1"/>
          <p:nvPr>
            <p:ph idx="1" type="body"/>
          </p:nvPr>
        </p:nvSpPr>
        <p:spPr>
          <a:xfrm rot="5400000">
            <a:off x="2309018" y="-251619"/>
            <a:ext cx="4525963" cy="82296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1" name="Google Shape;71;p3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3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3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33"/>
          <p:cNvSpPr txBox="1"/>
          <p:nvPr>
            <p:ph type="title"/>
          </p:nvPr>
        </p:nvSpPr>
        <p:spPr>
          <a:xfrm rot="5400000">
            <a:off x="4732337" y="2171700"/>
            <a:ext cx="5851525" cy="20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33"/>
          <p:cNvSpPr txBox="1"/>
          <p:nvPr>
            <p:ph idx="1" type="body"/>
          </p:nvPr>
        </p:nvSpPr>
        <p:spPr>
          <a:xfrm rot="5400000">
            <a:off x="541338" y="190501"/>
            <a:ext cx="5851525" cy="60198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7" name="Google Shape;77;p3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3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3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2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22"/>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2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 name="Google Shape;9;p2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2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 Id="rId4" Type="http://schemas.openxmlformats.org/officeDocument/2006/relationships/image" Target="../media/image3.jpg"/><Relationship Id="rId5" Type="http://schemas.openxmlformats.org/officeDocument/2006/relationships/image" Target="../media/image4.png"/><Relationship Id="rId6" Type="http://schemas.openxmlformats.org/officeDocument/2006/relationships/image" Target="../media/image6.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4.png"/><Relationship Id="rId4" Type="http://schemas.openxmlformats.org/officeDocument/2006/relationships/image" Target="../media/image1.jpg"/><Relationship Id="rId5" Type="http://schemas.openxmlformats.org/officeDocument/2006/relationships/image" Target="../media/image3.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hyperlink" Target="https://www.youtube.com/watch?v=S3FUYDaQyuc&amp;ab_channel=StanfordBiodesign"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4.png"/><Relationship Id="rId4" Type="http://schemas.openxmlformats.org/officeDocument/2006/relationships/image" Target="../media/image1.jpg"/><Relationship Id="rId5" Type="http://schemas.openxmlformats.org/officeDocument/2006/relationships/image" Target="../media/image3.jpg"/><Relationship Id="rId6" Type="http://schemas.openxmlformats.org/officeDocument/2006/relationships/image" Target="../media/image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4.png"/><Relationship Id="rId4" Type="http://schemas.openxmlformats.org/officeDocument/2006/relationships/image" Target="../media/image1.jpg"/><Relationship Id="rId5" Type="http://schemas.openxmlformats.org/officeDocument/2006/relationships/image" Target="../media/image3.jpg"/><Relationship Id="rId6" Type="http://schemas.openxmlformats.org/officeDocument/2006/relationships/image" Target="../media/image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4.png"/><Relationship Id="rId4" Type="http://schemas.openxmlformats.org/officeDocument/2006/relationships/image" Target="../media/image1.jpg"/><Relationship Id="rId5" Type="http://schemas.openxmlformats.org/officeDocument/2006/relationships/image" Target="../media/image3.jpg"/><Relationship Id="rId6"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4.png"/><Relationship Id="rId4" Type="http://schemas.openxmlformats.org/officeDocument/2006/relationships/image" Target="../media/image1.jpg"/><Relationship Id="rId5" Type="http://schemas.openxmlformats.org/officeDocument/2006/relationships/image" Target="../media/image3.jpg"/><Relationship Id="rId6" Type="http://schemas.openxmlformats.org/officeDocument/2006/relationships/image" Target="../media/image1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4.png"/><Relationship Id="rId4" Type="http://schemas.openxmlformats.org/officeDocument/2006/relationships/image" Target="../media/image1.jpg"/><Relationship Id="rId5" Type="http://schemas.openxmlformats.org/officeDocument/2006/relationships/image" Target="../media/image3.jpg"/><Relationship Id="rId6" Type="http://schemas.openxmlformats.org/officeDocument/2006/relationships/image" Target="../media/image1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4.png"/><Relationship Id="rId4" Type="http://schemas.openxmlformats.org/officeDocument/2006/relationships/image" Target="../media/image1.jpg"/><Relationship Id="rId5" Type="http://schemas.openxmlformats.org/officeDocument/2006/relationships/image" Target="../media/image3.jpg"/><Relationship Id="rId6" Type="http://schemas.openxmlformats.org/officeDocument/2006/relationships/image" Target="../media/image1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4.png"/><Relationship Id="rId4" Type="http://schemas.openxmlformats.org/officeDocument/2006/relationships/image" Target="../media/image1.jpg"/><Relationship Id="rId5" Type="http://schemas.openxmlformats.org/officeDocument/2006/relationships/image" Target="../media/image3.jpg"/><Relationship Id="rId6" Type="http://schemas.openxmlformats.org/officeDocument/2006/relationships/image" Target="../media/image1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4.png"/><Relationship Id="rId4" Type="http://schemas.openxmlformats.org/officeDocument/2006/relationships/image" Target="../media/image1.jpg"/><Relationship Id="rId5" Type="http://schemas.openxmlformats.org/officeDocument/2006/relationships/image" Target="../media/image3.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4.png"/><Relationship Id="rId4" Type="http://schemas.openxmlformats.org/officeDocument/2006/relationships/image" Target="../media/image1.jpg"/><Relationship Id="rId5" Type="http://schemas.openxmlformats.org/officeDocument/2006/relationships/image" Target="../media/image3.jpg"/><Relationship Id="rId6" Type="http://schemas.openxmlformats.org/officeDocument/2006/relationships/image" Target="../media/image1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4.png"/><Relationship Id="rId4" Type="http://schemas.openxmlformats.org/officeDocument/2006/relationships/image" Target="../media/image1.jpg"/><Relationship Id="rId5" Type="http://schemas.openxmlformats.org/officeDocument/2006/relationships/image" Target="../media/image3.jpg"/><Relationship Id="rId6" Type="http://schemas.openxmlformats.org/officeDocument/2006/relationships/image" Target="../media/image1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4.png"/><Relationship Id="rId4" Type="http://schemas.openxmlformats.org/officeDocument/2006/relationships/image" Target="../media/image1.jpg"/><Relationship Id="rId5" Type="http://schemas.openxmlformats.org/officeDocument/2006/relationships/image" Target="../media/image3.jpg"/><Relationship Id="rId6" Type="http://schemas.openxmlformats.org/officeDocument/2006/relationships/image" Target="../media/image1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4.png"/><Relationship Id="rId4" Type="http://schemas.openxmlformats.org/officeDocument/2006/relationships/image" Target="../media/image1.jpg"/><Relationship Id="rId5" Type="http://schemas.openxmlformats.org/officeDocument/2006/relationships/image" Target="../media/image3.jpg"/><Relationship Id="rId6" Type="http://schemas.openxmlformats.org/officeDocument/2006/relationships/image" Target="../media/image1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4.png"/><Relationship Id="rId4" Type="http://schemas.openxmlformats.org/officeDocument/2006/relationships/image" Target="../media/image1.jpg"/><Relationship Id="rId5" Type="http://schemas.openxmlformats.org/officeDocument/2006/relationships/image" Target="../media/image3.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4.png"/><Relationship Id="rId4" Type="http://schemas.openxmlformats.org/officeDocument/2006/relationships/image" Target="../media/image1.jpg"/><Relationship Id="rId5" Type="http://schemas.openxmlformats.org/officeDocument/2006/relationships/image" Target="../media/image3.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4.png"/><Relationship Id="rId4" Type="http://schemas.openxmlformats.org/officeDocument/2006/relationships/image" Target="../media/image1.jpg"/><Relationship Id="rId5" Type="http://schemas.openxmlformats.org/officeDocument/2006/relationships/image" Target="../media/image3.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4.png"/><Relationship Id="rId4" Type="http://schemas.openxmlformats.org/officeDocument/2006/relationships/image" Target="../media/image1.jpg"/><Relationship Id="rId5" Type="http://schemas.openxmlformats.org/officeDocument/2006/relationships/image" Target="../media/image3.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4.png"/><Relationship Id="rId4" Type="http://schemas.openxmlformats.org/officeDocument/2006/relationships/image" Target="../media/image1.jpg"/><Relationship Id="rId5" Type="http://schemas.openxmlformats.org/officeDocument/2006/relationships/image" Target="../media/image3.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4.png"/><Relationship Id="rId4" Type="http://schemas.openxmlformats.org/officeDocument/2006/relationships/image" Target="../media/image1.jpg"/><Relationship Id="rId5" Type="http://schemas.openxmlformats.org/officeDocument/2006/relationships/image" Target="../media/image3.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pic>
        <p:nvPicPr>
          <p:cNvPr id="84" name="Google Shape;84;p1"/>
          <p:cNvPicPr preferRelativeResize="0"/>
          <p:nvPr/>
        </p:nvPicPr>
        <p:blipFill rotWithShape="1">
          <a:blip r:embed="rId3">
            <a:alphaModFix/>
          </a:blip>
          <a:srcRect b="0" l="0" r="0" t="0"/>
          <a:stretch/>
        </p:blipFill>
        <p:spPr>
          <a:xfrm>
            <a:off x="7602474" y="711613"/>
            <a:ext cx="3199127" cy="1015723"/>
          </a:xfrm>
          <a:prstGeom prst="rect">
            <a:avLst/>
          </a:prstGeom>
          <a:noFill/>
          <a:ln>
            <a:noFill/>
          </a:ln>
        </p:spPr>
      </p:pic>
      <p:pic>
        <p:nvPicPr>
          <p:cNvPr id="85" name="Google Shape;85;p1"/>
          <p:cNvPicPr preferRelativeResize="0"/>
          <p:nvPr/>
        </p:nvPicPr>
        <p:blipFill rotWithShape="1">
          <a:blip r:embed="rId4">
            <a:alphaModFix/>
          </a:blip>
          <a:srcRect b="0" l="3858" r="0" t="12058"/>
          <a:stretch/>
        </p:blipFill>
        <p:spPr>
          <a:xfrm>
            <a:off x="3186193" y="636776"/>
            <a:ext cx="4316259" cy="1184447"/>
          </a:xfrm>
          <a:prstGeom prst="rect">
            <a:avLst/>
          </a:prstGeom>
          <a:noFill/>
          <a:ln>
            <a:noFill/>
          </a:ln>
        </p:spPr>
      </p:pic>
      <p:pic>
        <p:nvPicPr>
          <p:cNvPr id="86" name="Google Shape;86;p1"/>
          <p:cNvPicPr preferRelativeResize="0"/>
          <p:nvPr/>
        </p:nvPicPr>
        <p:blipFill rotWithShape="1">
          <a:blip r:embed="rId5">
            <a:alphaModFix/>
          </a:blip>
          <a:srcRect b="0" l="0" r="0" t="0"/>
          <a:stretch/>
        </p:blipFill>
        <p:spPr>
          <a:xfrm>
            <a:off x="543957" y="636776"/>
            <a:ext cx="2338077" cy="984915"/>
          </a:xfrm>
          <a:prstGeom prst="rect">
            <a:avLst/>
          </a:prstGeom>
          <a:noFill/>
          <a:ln>
            <a:noFill/>
          </a:ln>
        </p:spPr>
      </p:pic>
      <p:pic>
        <p:nvPicPr>
          <p:cNvPr id="87" name="Google Shape;87;p1"/>
          <p:cNvPicPr preferRelativeResize="0"/>
          <p:nvPr/>
        </p:nvPicPr>
        <p:blipFill rotWithShape="1">
          <a:blip r:embed="rId6">
            <a:alphaModFix/>
          </a:blip>
          <a:srcRect b="0" l="0" r="0" t="0"/>
          <a:stretch/>
        </p:blipFill>
        <p:spPr>
          <a:xfrm>
            <a:off x="11215445" y="-227132"/>
            <a:ext cx="15949847" cy="10613293"/>
          </a:xfrm>
          <a:prstGeom prst="rect">
            <a:avLst/>
          </a:prstGeom>
          <a:noFill/>
          <a:ln>
            <a:noFill/>
          </a:ln>
        </p:spPr>
      </p:pic>
      <p:sp>
        <p:nvSpPr>
          <p:cNvPr id="88" name="Google Shape;88;p1"/>
          <p:cNvSpPr txBox="1"/>
          <p:nvPr/>
        </p:nvSpPr>
        <p:spPr>
          <a:xfrm>
            <a:off x="543957" y="4271206"/>
            <a:ext cx="10509000" cy="24807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5100"/>
              <a:buFont typeface="Arial"/>
              <a:buNone/>
            </a:pPr>
            <a:r>
              <a:rPr b="1" i="0" lang="en-US" sz="5100" u="none" cap="none" strike="noStrike">
                <a:solidFill>
                  <a:srgbClr val="000000"/>
                </a:solidFill>
                <a:latin typeface="Montserrat"/>
                <a:ea typeface="Montserrat"/>
                <a:cs typeface="Montserrat"/>
                <a:sym typeface="Montserrat"/>
              </a:rPr>
              <a:t>Monash Healthcare Innovation Summer Scholarships 2022/2023</a:t>
            </a:r>
            <a:endParaRPr b="0" i="0" sz="1400" u="none" cap="none" strike="noStrike">
              <a:solidFill>
                <a:srgbClr val="000000"/>
              </a:solidFill>
              <a:latin typeface="Arial"/>
              <a:ea typeface="Arial"/>
              <a:cs typeface="Arial"/>
              <a:sym typeface="Arial"/>
            </a:endParaRPr>
          </a:p>
        </p:txBody>
      </p:sp>
      <p:sp>
        <p:nvSpPr>
          <p:cNvPr id="89" name="Google Shape;89;p1"/>
          <p:cNvSpPr txBox="1"/>
          <p:nvPr/>
        </p:nvSpPr>
        <p:spPr>
          <a:xfrm>
            <a:off x="543957" y="7067014"/>
            <a:ext cx="10509000" cy="2154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0" name="Google Shape;90;p1"/>
          <p:cNvSpPr txBox="1"/>
          <p:nvPr/>
        </p:nvSpPr>
        <p:spPr>
          <a:xfrm>
            <a:off x="543957" y="8424961"/>
            <a:ext cx="10509000" cy="2154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1" name="Google Shape;91;p1"/>
          <p:cNvSpPr txBox="1"/>
          <p:nvPr/>
        </p:nvSpPr>
        <p:spPr>
          <a:xfrm>
            <a:off x="543957" y="7597544"/>
            <a:ext cx="10509000" cy="5541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5100"/>
              <a:buFont typeface="Arial"/>
              <a:buNone/>
            </a:pPr>
            <a:r>
              <a:rPr b="0" i="0" lang="en-US" sz="3600" u="none" cap="none" strike="noStrike">
                <a:solidFill>
                  <a:srgbClr val="1D1C1D"/>
                </a:solidFill>
                <a:highlight>
                  <a:srgbClr val="FFFFFF"/>
                </a:highlight>
                <a:latin typeface="Arial"/>
                <a:ea typeface="Arial"/>
                <a:cs typeface="Arial"/>
                <a:sym typeface="Arial"/>
              </a:rPr>
              <a:t>Yvonne Strover</a:t>
            </a:r>
            <a:endParaRPr b="0" i="0" sz="3600" u="none" cap="none" strike="noStrike">
              <a:solidFill>
                <a:srgbClr val="000000"/>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sp>
        <p:nvSpPr>
          <p:cNvPr id="96" name="Google Shape;96;p3"/>
          <p:cNvSpPr txBox="1"/>
          <p:nvPr/>
        </p:nvSpPr>
        <p:spPr>
          <a:xfrm>
            <a:off x="564715" y="590447"/>
            <a:ext cx="10509000" cy="7389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4800"/>
              <a:buFont typeface="Arial"/>
              <a:buNone/>
            </a:pPr>
            <a:r>
              <a:rPr b="1" i="0" lang="en-US" sz="4800" u="none" cap="none" strike="noStrike">
                <a:solidFill>
                  <a:srgbClr val="000000"/>
                </a:solidFill>
                <a:latin typeface="Montserrat"/>
                <a:ea typeface="Montserrat"/>
                <a:cs typeface="Montserrat"/>
                <a:sym typeface="Montserrat"/>
              </a:rPr>
              <a:t>Deliverable for Week 5</a:t>
            </a:r>
            <a:endParaRPr b="0" i="0" sz="1400" u="none" cap="none" strike="noStrike">
              <a:solidFill>
                <a:srgbClr val="000000"/>
              </a:solidFill>
              <a:latin typeface="Arial"/>
              <a:ea typeface="Arial"/>
              <a:cs typeface="Arial"/>
              <a:sym typeface="Arial"/>
            </a:endParaRPr>
          </a:p>
        </p:txBody>
      </p:sp>
      <p:sp>
        <p:nvSpPr>
          <p:cNvPr id="97" name="Google Shape;97;p3"/>
          <p:cNvSpPr txBox="1"/>
          <p:nvPr/>
        </p:nvSpPr>
        <p:spPr>
          <a:xfrm>
            <a:off x="588925" y="1844507"/>
            <a:ext cx="17110200" cy="6542400"/>
          </a:xfrm>
          <a:prstGeom prst="rect">
            <a:avLst/>
          </a:prstGeom>
          <a:noFill/>
          <a:ln>
            <a:noFill/>
          </a:ln>
        </p:spPr>
        <p:txBody>
          <a:bodyPr anchorCtr="0" anchor="t" bIns="0" lIns="0" spcFirstLastPara="1" rIns="0" wrap="square" tIns="0">
            <a:spAutoFit/>
          </a:bodyPr>
          <a:lstStyle/>
          <a:p>
            <a:pPr indent="-438150" lvl="0" marL="457200" marR="0" rtl="0" algn="l">
              <a:lnSpc>
                <a:spcPct val="108000"/>
              </a:lnSpc>
              <a:spcBef>
                <a:spcPts val="0"/>
              </a:spcBef>
              <a:spcAft>
                <a:spcPts val="0"/>
              </a:spcAft>
              <a:buClr>
                <a:srgbClr val="000000"/>
              </a:buClr>
              <a:buSzPts val="3300"/>
              <a:buFont typeface="Montserrat"/>
              <a:buChar char="●"/>
            </a:pPr>
            <a:r>
              <a:rPr b="0" i="0" lang="en-US" sz="3300" u="none" cap="none" strike="noStrike">
                <a:solidFill>
                  <a:srgbClr val="000000"/>
                </a:solidFill>
                <a:latin typeface="Montserrat"/>
                <a:ea typeface="Montserrat"/>
                <a:cs typeface="Montserrat"/>
                <a:sym typeface="Montserrat"/>
              </a:rPr>
              <a:t>Narrowing idea selection to top 3</a:t>
            </a:r>
            <a:endParaRPr b="0" i="0" sz="3300" u="none" cap="none" strike="noStrike">
              <a:solidFill>
                <a:srgbClr val="000000"/>
              </a:solidFill>
              <a:latin typeface="Montserrat"/>
              <a:ea typeface="Montserrat"/>
              <a:cs typeface="Montserrat"/>
              <a:sym typeface="Montserrat"/>
            </a:endParaRPr>
          </a:p>
          <a:p>
            <a:pPr indent="-438150" lvl="0" marL="457200" marR="0" rtl="0" algn="l">
              <a:lnSpc>
                <a:spcPct val="108000"/>
              </a:lnSpc>
              <a:spcBef>
                <a:spcPts val="0"/>
              </a:spcBef>
              <a:spcAft>
                <a:spcPts val="0"/>
              </a:spcAft>
              <a:buClr>
                <a:srgbClr val="000000"/>
              </a:buClr>
              <a:buSzPts val="3300"/>
              <a:buFont typeface="Montserrat"/>
              <a:buChar char="●"/>
            </a:pPr>
            <a:r>
              <a:rPr b="0" i="0" lang="en-US" sz="3300" u="none" cap="none" strike="noStrike">
                <a:solidFill>
                  <a:srgbClr val="000000"/>
                </a:solidFill>
                <a:latin typeface="Montserrat"/>
                <a:ea typeface="Montserrat"/>
                <a:cs typeface="Montserrat"/>
                <a:sym typeface="Montserrat"/>
              </a:rPr>
              <a:t>You will be walked through a methodology of narrowing down your ideas</a:t>
            </a:r>
            <a:endParaRPr b="0" i="0" sz="3300" u="none" cap="none" strike="noStrike">
              <a:solidFill>
                <a:srgbClr val="000000"/>
              </a:solidFill>
              <a:latin typeface="Montserrat"/>
              <a:ea typeface="Montserrat"/>
              <a:cs typeface="Montserrat"/>
              <a:sym typeface="Montserrat"/>
            </a:endParaRPr>
          </a:p>
          <a:p>
            <a:pPr indent="0" lvl="0" marL="0" marR="0" rtl="0" algn="l">
              <a:lnSpc>
                <a:spcPct val="108000"/>
              </a:lnSpc>
              <a:spcBef>
                <a:spcPts val="0"/>
              </a:spcBef>
              <a:spcAft>
                <a:spcPts val="0"/>
              </a:spcAft>
              <a:buClr>
                <a:srgbClr val="000000"/>
              </a:buClr>
              <a:buSzPts val="3300"/>
              <a:buFont typeface="Arial"/>
              <a:buNone/>
            </a:pPr>
            <a:r>
              <a:t/>
            </a:r>
            <a:endParaRPr b="0" i="0" sz="3300" u="none" cap="none" strike="noStrike">
              <a:solidFill>
                <a:srgbClr val="000000"/>
              </a:solidFill>
              <a:latin typeface="Montserrat"/>
              <a:ea typeface="Montserrat"/>
              <a:cs typeface="Montserrat"/>
              <a:sym typeface="Montserrat"/>
            </a:endParaRPr>
          </a:p>
          <a:p>
            <a:pPr indent="0" lvl="0" marL="0" marR="0" rtl="0" algn="l">
              <a:lnSpc>
                <a:spcPct val="108000"/>
              </a:lnSpc>
              <a:spcBef>
                <a:spcPts val="0"/>
              </a:spcBef>
              <a:spcAft>
                <a:spcPts val="0"/>
              </a:spcAft>
              <a:buClr>
                <a:srgbClr val="000000"/>
              </a:buClr>
              <a:buSzPts val="3300"/>
              <a:buFont typeface="Arial"/>
              <a:buNone/>
            </a:pPr>
            <a:r>
              <a:t/>
            </a:r>
            <a:endParaRPr b="0" i="0" sz="3300" u="none" cap="none" strike="noStrike">
              <a:solidFill>
                <a:srgbClr val="000000"/>
              </a:solidFill>
              <a:latin typeface="Montserrat"/>
              <a:ea typeface="Montserrat"/>
              <a:cs typeface="Montserrat"/>
              <a:sym typeface="Montserrat"/>
            </a:endParaRPr>
          </a:p>
          <a:p>
            <a:pPr indent="-438150" lvl="0" marL="457200" marR="0" rtl="0" algn="l">
              <a:lnSpc>
                <a:spcPct val="108000"/>
              </a:lnSpc>
              <a:spcBef>
                <a:spcPts val="0"/>
              </a:spcBef>
              <a:spcAft>
                <a:spcPts val="0"/>
              </a:spcAft>
              <a:buClr>
                <a:srgbClr val="000000"/>
              </a:buClr>
              <a:buSzPts val="3300"/>
              <a:buFont typeface="Montserrat"/>
              <a:buChar char="●"/>
            </a:pPr>
            <a:r>
              <a:rPr b="0" i="0" lang="en-US" sz="3300" u="none" cap="none" strike="noStrike">
                <a:solidFill>
                  <a:srgbClr val="000000"/>
                </a:solidFill>
                <a:latin typeface="Montserrat"/>
                <a:ea typeface="Montserrat"/>
                <a:cs typeface="Montserrat"/>
                <a:sym typeface="Montserrat"/>
              </a:rPr>
              <a:t>You may have an idea of what the best idea might be, but it fails for certain key parameters</a:t>
            </a:r>
            <a:endParaRPr b="0" i="0" sz="3300" u="none" cap="none" strike="noStrike">
              <a:solidFill>
                <a:srgbClr val="000000"/>
              </a:solidFill>
              <a:latin typeface="Montserrat"/>
              <a:ea typeface="Montserrat"/>
              <a:cs typeface="Montserrat"/>
              <a:sym typeface="Montserrat"/>
            </a:endParaRPr>
          </a:p>
          <a:p>
            <a:pPr indent="-438150" lvl="0" marL="457200" marR="0" rtl="0" algn="l">
              <a:lnSpc>
                <a:spcPct val="108000"/>
              </a:lnSpc>
              <a:spcBef>
                <a:spcPts val="0"/>
              </a:spcBef>
              <a:spcAft>
                <a:spcPts val="0"/>
              </a:spcAft>
              <a:buClr>
                <a:srgbClr val="000000"/>
              </a:buClr>
              <a:buSzPts val="3300"/>
              <a:buFont typeface="Montserrat"/>
              <a:buChar char="●"/>
            </a:pPr>
            <a:r>
              <a:rPr b="0" i="0" lang="en-US" sz="3300" u="none" cap="none" strike="noStrike">
                <a:solidFill>
                  <a:srgbClr val="000000"/>
                </a:solidFill>
                <a:latin typeface="Montserrat"/>
                <a:ea typeface="Montserrat"/>
                <a:cs typeface="Montserrat"/>
                <a:sym typeface="Montserrat"/>
              </a:rPr>
              <a:t>You’ll be asked to give a weighting to key parameters and critically analyse which potential ideas best fulfill the criteria - and more importantly, fulfill the most critical criteria</a:t>
            </a:r>
            <a:endParaRPr b="0" i="0" sz="3300" u="none" cap="none" strike="noStrike">
              <a:solidFill>
                <a:srgbClr val="000000"/>
              </a:solidFill>
              <a:latin typeface="Montserrat"/>
              <a:ea typeface="Montserrat"/>
              <a:cs typeface="Montserrat"/>
              <a:sym typeface="Montserrat"/>
            </a:endParaRPr>
          </a:p>
          <a:p>
            <a:pPr indent="0" lvl="0" marL="0" marR="0" rtl="0" algn="l">
              <a:lnSpc>
                <a:spcPct val="108000"/>
              </a:lnSpc>
              <a:spcBef>
                <a:spcPts val="0"/>
              </a:spcBef>
              <a:spcAft>
                <a:spcPts val="0"/>
              </a:spcAft>
              <a:buClr>
                <a:srgbClr val="000000"/>
              </a:buClr>
              <a:buSzPts val="3300"/>
              <a:buFont typeface="Arial"/>
              <a:buNone/>
            </a:pPr>
            <a:r>
              <a:t/>
            </a:r>
            <a:endParaRPr b="0" i="0" sz="3300" u="none" cap="none" strike="noStrike">
              <a:solidFill>
                <a:srgbClr val="000000"/>
              </a:solidFill>
              <a:latin typeface="Montserrat"/>
              <a:ea typeface="Montserrat"/>
              <a:cs typeface="Montserrat"/>
              <a:sym typeface="Montserrat"/>
            </a:endParaRPr>
          </a:p>
          <a:p>
            <a:pPr indent="0" lvl="0" marL="0" marR="0" rtl="0" algn="l">
              <a:lnSpc>
                <a:spcPct val="108000"/>
              </a:lnSpc>
              <a:spcBef>
                <a:spcPts val="0"/>
              </a:spcBef>
              <a:spcAft>
                <a:spcPts val="0"/>
              </a:spcAft>
              <a:buClr>
                <a:srgbClr val="000000"/>
              </a:buClr>
              <a:buSzPts val="3300"/>
              <a:buFont typeface="Arial"/>
              <a:buNone/>
            </a:pPr>
            <a:r>
              <a:t/>
            </a:r>
            <a:endParaRPr b="0" i="0" sz="3300" u="none" cap="none" strike="noStrike">
              <a:solidFill>
                <a:srgbClr val="000000"/>
              </a:solidFill>
              <a:latin typeface="Montserrat"/>
              <a:ea typeface="Montserrat"/>
              <a:cs typeface="Montserrat"/>
              <a:sym typeface="Montserrat"/>
            </a:endParaRPr>
          </a:p>
          <a:p>
            <a:pPr indent="0" lvl="0" marL="0" marR="0" rtl="0" algn="l">
              <a:lnSpc>
                <a:spcPct val="108000"/>
              </a:lnSpc>
              <a:spcBef>
                <a:spcPts val="0"/>
              </a:spcBef>
              <a:spcAft>
                <a:spcPts val="0"/>
              </a:spcAft>
              <a:buClr>
                <a:schemeClr val="dk1"/>
              </a:buClr>
              <a:buSzPts val="3300"/>
              <a:buFont typeface="Arial"/>
              <a:buNone/>
            </a:pPr>
            <a:r>
              <a:rPr b="1" i="0" lang="en-US" sz="3300" u="none" cap="none" strike="noStrike">
                <a:solidFill>
                  <a:schemeClr val="dk1"/>
                </a:solidFill>
                <a:latin typeface="Montserrat"/>
                <a:ea typeface="Montserrat"/>
                <a:cs typeface="Montserrat"/>
                <a:sym typeface="Montserrat"/>
              </a:rPr>
              <a:t>Due by: </a:t>
            </a:r>
            <a:r>
              <a:rPr b="0" i="0" lang="en-US" sz="3300" u="none" cap="none" strike="noStrike">
                <a:solidFill>
                  <a:srgbClr val="FC8A18"/>
                </a:solidFill>
                <a:latin typeface="Montserrat"/>
                <a:ea typeface="Montserrat"/>
                <a:cs typeface="Montserrat"/>
                <a:sym typeface="Montserrat"/>
              </a:rPr>
              <a:t>5pm on Wednesday with a presentation to team on Wednesday at 9am</a:t>
            </a:r>
            <a:endParaRPr b="0" i="0" sz="3300" u="none" cap="none" strike="noStrike">
              <a:solidFill>
                <a:srgbClr val="000000"/>
              </a:solidFill>
              <a:latin typeface="Montserrat"/>
              <a:ea typeface="Montserrat"/>
              <a:cs typeface="Montserrat"/>
              <a:sym typeface="Montserrat"/>
            </a:endParaRPr>
          </a:p>
        </p:txBody>
      </p:sp>
      <p:pic>
        <p:nvPicPr>
          <p:cNvPr id="98" name="Google Shape;98;p3"/>
          <p:cNvPicPr preferRelativeResize="0"/>
          <p:nvPr/>
        </p:nvPicPr>
        <p:blipFill rotWithShape="1">
          <a:blip r:embed="rId3">
            <a:alphaModFix/>
          </a:blip>
          <a:srcRect b="0" l="0" r="0" t="0"/>
          <a:stretch/>
        </p:blipFill>
        <p:spPr>
          <a:xfrm>
            <a:off x="357133" y="8960826"/>
            <a:ext cx="2338077" cy="984915"/>
          </a:xfrm>
          <a:prstGeom prst="rect">
            <a:avLst/>
          </a:prstGeom>
          <a:noFill/>
          <a:ln>
            <a:noFill/>
          </a:ln>
        </p:spPr>
      </p:pic>
      <p:pic>
        <p:nvPicPr>
          <p:cNvPr id="99" name="Google Shape;99;p3"/>
          <p:cNvPicPr preferRelativeResize="0"/>
          <p:nvPr/>
        </p:nvPicPr>
        <p:blipFill rotWithShape="1">
          <a:blip r:embed="rId4">
            <a:alphaModFix/>
          </a:blip>
          <a:srcRect b="0" l="0" r="0" t="0"/>
          <a:stretch/>
        </p:blipFill>
        <p:spPr>
          <a:xfrm>
            <a:off x="14860273" y="9035663"/>
            <a:ext cx="3199127" cy="1015723"/>
          </a:xfrm>
          <a:prstGeom prst="rect">
            <a:avLst/>
          </a:prstGeom>
          <a:noFill/>
          <a:ln>
            <a:noFill/>
          </a:ln>
        </p:spPr>
      </p:pic>
      <p:pic>
        <p:nvPicPr>
          <p:cNvPr id="100" name="Google Shape;100;p3"/>
          <p:cNvPicPr preferRelativeResize="0"/>
          <p:nvPr/>
        </p:nvPicPr>
        <p:blipFill rotWithShape="1">
          <a:blip r:embed="rId5">
            <a:alphaModFix/>
          </a:blip>
          <a:srcRect b="0" l="3858" r="0" t="12058"/>
          <a:stretch/>
        </p:blipFill>
        <p:spPr>
          <a:xfrm>
            <a:off x="10443992" y="8960826"/>
            <a:ext cx="4316259" cy="1184447"/>
          </a:xfrm>
          <a:prstGeom prst="rect">
            <a:avLst/>
          </a:prstGeom>
          <a:noFill/>
          <a:ln>
            <a:noFill/>
          </a:ln>
        </p:spPr>
      </p:pic>
      <p:sp>
        <p:nvSpPr>
          <p:cNvPr id="101" name="Google Shape;101;p3"/>
          <p:cNvSpPr txBox="1"/>
          <p:nvPr/>
        </p:nvSpPr>
        <p:spPr>
          <a:xfrm rot="-5400000">
            <a:off x="12668091" y="-2666272"/>
            <a:ext cx="10509000" cy="4002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2600"/>
              <a:buFont typeface="Arial"/>
              <a:buNone/>
            </a:pPr>
            <a:r>
              <a:rPr b="1" i="0" lang="en-US" sz="2600" u="none" cap="none" strike="noStrike">
                <a:solidFill>
                  <a:srgbClr val="FC8A17"/>
                </a:solidFill>
                <a:latin typeface="Montserrat"/>
                <a:ea typeface="Montserrat"/>
                <a:cs typeface="Montserrat"/>
                <a:sym typeface="Montserrat"/>
              </a:rPr>
              <a:t>HISS 2022/2023</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sp>
        <p:nvSpPr>
          <p:cNvPr id="106" name="Google Shape;106;g1bfa75d8eaa_0_0"/>
          <p:cNvSpPr txBox="1"/>
          <p:nvPr/>
        </p:nvSpPr>
        <p:spPr>
          <a:xfrm>
            <a:off x="1095650" y="2313050"/>
            <a:ext cx="11626200" cy="4617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7200"/>
              <a:buFont typeface="Arial"/>
              <a:buNone/>
            </a:pPr>
            <a:r>
              <a:rPr b="0" i="0" lang="en-US" sz="7200" u="sng" cap="none" strike="noStrike">
                <a:solidFill>
                  <a:schemeClr val="hlink"/>
                </a:solidFill>
                <a:highlight>
                  <a:srgbClr val="F8F8F8"/>
                </a:highlight>
                <a:latin typeface="Arial"/>
                <a:ea typeface="Arial"/>
                <a:cs typeface="Arial"/>
                <a:sym typeface="Arial"/>
                <a:hlinkClick r:id="rId3"/>
              </a:rPr>
              <a:t>https://www.youtube.com/watch?v=S3FUYDaQyuc&amp;ab_channel=StanfordBiodesign</a:t>
            </a:r>
            <a:endParaRPr b="0" i="0" sz="7200" u="none" cap="none" strike="noStrike">
              <a:solidFill>
                <a:srgbClr val="000000"/>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sp>
        <p:nvSpPr>
          <p:cNvPr id="111" name="Google Shape;111;g1b9dee32aeb_0_75"/>
          <p:cNvSpPr txBox="1"/>
          <p:nvPr/>
        </p:nvSpPr>
        <p:spPr>
          <a:xfrm>
            <a:off x="564715" y="590447"/>
            <a:ext cx="10509000" cy="7389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4800"/>
              <a:buFont typeface="Arial"/>
              <a:buNone/>
            </a:pPr>
            <a:r>
              <a:rPr b="1" i="0" lang="en-US" sz="4800" u="none" cap="none" strike="noStrike">
                <a:solidFill>
                  <a:srgbClr val="000000"/>
                </a:solidFill>
                <a:latin typeface="Montserrat"/>
                <a:ea typeface="Montserrat"/>
                <a:cs typeface="Montserrat"/>
                <a:sym typeface="Montserrat"/>
              </a:rPr>
              <a:t>Report Structure</a:t>
            </a:r>
            <a:endParaRPr b="0" i="0" sz="1400" u="none" cap="none" strike="noStrike">
              <a:solidFill>
                <a:srgbClr val="000000"/>
              </a:solidFill>
              <a:latin typeface="Arial"/>
              <a:ea typeface="Arial"/>
              <a:cs typeface="Arial"/>
              <a:sym typeface="Arial"/>
            </a:endParaRPr>
          </a:p>
        </p:txBody>
      </p:sp>
      <p:sp>
        <p:nvSpPr>
          <p:cNvPr id="112" name="Google Shape;112;g1b9dee32aeb_0_75"/>
          <p:cNvSpPr txBox="1"/>
          <p:nvPr/>
        </p:nvSpPr>
        <p:spPr>
          <a:xfrm>
            <a:off x="564725" y="1886650"/>
            <a:ext cx="10509000" cy="5079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1" i="0" lang="en-US" sz="3300" u="none" cap="none" strike="noStrike">
                <a:solidFill>
                  <a:srgbClr val="000000"/>
                </a:solidFill>
                <a:latin typeface="Montserrat"/>
                <a:ea typeface="Montserrat"/>
                <a:cs typeface="Montserrat"/>
                <a:sym typeface="Montserrat"/>
              </a:rPr>
              <a:t>Please do not alter the format much or at all</a:t>
            </a:r>
            <a:endParaRPr b="1" i="0" sz="33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800"/>
              <a:buFont typeface="Arial"/>
              <a:buNone/>
            </a:pPr>
            <a:r>
              <a:t/>
            </a:r>
            <a:endParaRPr b="1" i="0" sz="33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800"/>
              <a:buFont typeface="Arial"/>
              <a:buNone/>
            </a:pPr>
            <a:r>
              <a:rPr b="1" i="0" lang="en-US" sz="3300" u="none" cap="none" strike="noStrike">
                <a:solidFill>
                  <a:srgbClr val="000000"/>
                </a:solidFill>
                <a:latin typeface="Montserrat"/>
                <a:ea typeface="Montserrat"/>
                <a:cs typeface="Montserrat"/>
                <a:sym typeface="Montserrat"/>
              </a:rPr>
              <a:t>Due end of week 7 (pitch week) - 12/1/23</a:t>
            </a:r>
            <a:endParaRPr b="1" i="0" sz="33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800"/>
              <a:buFont typeface="Arial"/>
              <a:buNone/>
            </a:pPr>
            <a:r>
              <a:t/>
            </a:r>
            <a:endParaRPr b="1" i="0" sz="33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chemeClr val="dk1"/>
              </a:buClr>
              <a:buSzPts val="1800"/>
              <a:buFont typeface="Arial"/>
              <a:buNone/>
            </a:pPr>
            <a:r>
              <a:rPr b="1" i="0" lang="en-US" sz="3300" u="none" cap="none" strike="noStrike">
                <a:solidFill>
                  <a:schemeClr val="dk1"/>
                </a:solidFill>
                <a:latin typeface="Montserrat"/>
                <a:ea typeface="Montserrat"/>
                <a:cs typeface="Montserrat"/>
                <a:sym typeface="Montserrat"/>
              </a:rPr>
              <a:t>Template is uploaded to week 5 folder</a:t>
            </a:r>
            <a:endParaRPr b="1" i="0" sz="3300" u="none" cap="none" strike="noStrike">
              <a:solidFill>
                <a:schemeClr val="dk1"/>
              </a:solidFill>
              <a:latin typeface="Montserrat"/>
              <a:ea typeface="Montserrat"/>
              <a:cs typeface="Montserrat"/>
              <a:sym typeface="Montserrat"/>
            </a:endParaRPr>
          </a:p>
          <a:p>
            <a:pPr indent="0" lvl="0" marL="0" marR="0" rtl="0" algn="l">
              <a:lnSpc>
                <a:spcPct val="100000"/>
              </a:lnSpc>
              <a:spcBef>
                <a:spcPts val="0"/>
              </a:spcBef>
              <a:spcAft>
                <a:spcPts val="0"/>
              </a:spcAft>
              <a:buClr>
                <a:schemeClr val="dk1"/>
              </a:buClr>
              <a:buSzPts val="1800"/>
              <a:buFont typeface="Arial"/>
              <a:buNone/>
            </a:pPr>
            <a:r>
              <a:t/>
            </a:r>
            <a:endParaRPr b="1" i="0" sz="3300" u="none" cap="none" strike="noStrike">
              <a:solidFill>
                <a:schemeClr val="dk1"/>
              </a:solidFill>
              <a:latin typeface="Montserrat"/>
              <a:ea typeface="Montserrat"/>
              <a:cs typeface="Montserrat"/>
              <a:sym typeface="Montserrat"/>
            </a:endParaRPr>
          </a:p>
          <a:p>
            <a:pPr indent="0" lvl="0" marL="0" marR="0" rtl="0" algn="l">
              <a:lnSpc>
                <a:spcPct val="100000"/>
              </a:lnSpc>
              <a:spcBef>
                <a:spcPts val="0"/>
              </a:spcBef>
              <a:spcAft>
                <a:spcPts val="0"/>
              </a:spcAft>
              <a:buClr>
                <a:schemeClr val="dk1"/>
              </a:buClr>
              <a:buSzPts val="1800"/>
              <a:buFont typeface="Arial"/>
              <a:buNone/>
            </a:pPr>
            <a:r>
              <a:t/>
            </a:r>
            <a:endParaRPr b="1" i="0" sz="3300" u="none" cap="none" strike="noStrike">
              <a:solidFill>
                <a:schemeClr val="dk1"/>
              </a:solidFill>
              <a:latin typeface="Montserrat"/>
              <a:ea typeface="Montserrat"/>
              <a:cs typeface="Montserrat"/>
              <a:sym typeface="Montserrat"/>
            </a:endParaRPr>
          </a:p>
          <a:p>
            <a:pPr indent="0" lvl="0" marL="0" marR="0" rtl="0" algn="l">
              <a:lnSpc>
                <a:spcPct val="100000"/>
              </a:lnSpc>
              <a:spcBef>
                <a:spcPts val="0"/>
              </a:spcBef>
              <a:spcAft>
                <a:spcPts val="0"/>
              </a:spcAft>
              <a:buClr>
                <a:schemeClr val="dk1"/>
              </a:buClr>
              <a:buSzPts val="1800"/>
              <a:buFont typeface="Arial"/>
              <a:buNone/>
            </a:pPr>
            <a:r>
              <a:rPr b="1" i="0" lang="en-US" sz="3300" u="none" cap="none" strike="noStrike">
                <a:solidFill>
                  <a:schemeClr val="dk1"/>
                </a:solidFill>
                <a:latin typeface="Montserrat"/>
                <a:ea typeface="Montserrat"/>
                <a:cs typeface="Montserrat"/>
                <a:sym typeface="Montserrat"/>
              </a:rPr>
              <a:t>report showcases your work/research to date</a:t>
            </a:r>
            <a:endParaRPr b="1" i="0" sz="3300" u="none" cap="none" strike="noStrike">
              <a:solidFill>
                <a:schemeClr val="dk1"/>
              </a:solidFill>
              <a:latin typeface="Montserrat"/>
              <a:ea typeface="Montserrat"/>
              <a:cs typeface="Montserrat"/>
              <a:sym typeface="Montserrat"/>
            </a:endParaRPr>
          </a:p>
          <a:p>
            <a:pPr indent="0" lvl="0" marL="0" marR="0" rtl="0" algn="l">
              <a:lnSpc>
                <a:spcPct val="100000"/>
              </a:lnSpc>
              <a:spcBef>
                <a:spcPts val="0"/>
              </a:spcBef>
              <a:spcAft>
                <a:spcPts val="0"/>
              </a:spcAft>
              <a:buClr>
                <a:schemeClr val="dk1"/>
              </a:buClr>
              <a:buSzPts val="1800"/>
              <a:buFont typeface="Arial"/>
              <a:buNone/>
            </a:pPr>
            <a:r>
              <a:rPr b="1" i="0" lang="en-US" sz="3300" u="none" cap="none" strike="noStrike">
                <a:solidFill>
                  <a:schemeClr val="dk1"/>
                </a:solidFill>
                <a:latin typeface="Montserrat"/>
                <a:ea typeface="Montserrat"/>
                <a:cs typeface="Montserrat"/>
                <a:sym typeface="Montserrat"/>
              </a:rPr>
              <a:t>report is an expansion of your pitch</a:t>
            </a:r>
            <a:endParaRPr b="1" i="0" sz="3300" u="none" cap="none" strike="noStrike">
              <a:solidFill>
                <a:schemeClr val="dk1"/>
              </a:solidFill>
              <a:latin typeface="Montserrat"/>
              <a:ea typeface="Montserrat"/>
              <a:cs typeface="Montserrat"/>
              <a:sym typeface="Montserrat"/>
            </a:endParaRPr>
          </a:p>
          <a:p>
            <a:pPr indent="0" lvl="0" marL="0" marR="0" rtl="0" algn="l">
              <a:lnSpc>
                <a:spcPct val="100000"/>
              </a:lnSpc>
              <a:spcBef>
                <a:spcPts val="0"/>
              </a:spcBef>
              <a:spcAft>
                <a:spcPts val="0"/>
              </a:spcAft>
              <a:buClr>
                <a:schemeClr val="dk1"/>
              </a:buClr>
              <a:buSzPts val="1800"/>
              <a:buFont typeface="Arial"/>
              <a:buNone/>
            </a:pPr>
            <a:r>
              <a:t/>
            </a:r>
            <a:endParaRPr b="1" i="0" sz="3300" u="none" cap="none" strike="noStrike">
              <a:solidFill>
                <a:schemeClr val="dk1"/>
              </a:solidFill>
              <a:latin typeface="Montserrat"/>
              <a:ea typeface="Montserrat"/>
              <a:cs typeface="Montserrat"/>
              <a:sym typeface="Montserrat"/>
            </a:endParaRPr>
          </a:p>
        </p:txBody>
      </p:sp>
      <p:pic>
        <p:nvPicPr>
          <p:cNvPr id="113" name="Google Shape;113;g1b9dee32aeb_0_75"/>
          <p:cNvPicPr preferRelativeResize="0"/>
          <p:nvPr/>
        </p:nvPicPr>
        <p:blipFill rotWithShape="1">
          <a:blip r:embed="rId3">
            <a:alphaModFix/>
          </a:blip>
          <a:srcRect b="0" l="0" r="0" t="0"/>
          <a:stretch/>
        </p:blipFill>
        <p:spPr>
          <a:xfrm>
            <a:off x="357133" y="8960826"/>
            <a:ext cx="2338077" cy="984915"/>
          </a:xfrm>
          <a:prstGeom prst="rect">
            <a:avLst/>
          </a:prstGeom>
          <a:noFill/>
          <a:ln>
            <a:noFill/>
          </a:ln>
        </p:spPr>
      </p:pic>
      <p:pic>
        <p:nvPicPr>
          <p:cNvPr id="114" name="Google Shape;114;g1b9dee32aeb_0_75"/>
          <p:cNvPicPr preferRelativeResize="0"/>
          <p:nvPr/>
        </p:nvPicPr>
        <p:blipFill rotWithShape="1">
          <a:blip r:embed="rId4">
            <a:alphaModFix/>
          </a:blip>
          <a:srcRect b="0" l="0" r="0" t="0"/>
          <a:stretch/>
        </p:blipFill>
        <p:spPr>
          <a:xfrm>
            <a:off x="14860273" y="9035663"/>
            <a:ext cx="3199127" cy="1015723"/>
          </a:xfrm>
          <a:prstGeom prst="rect">
            <a:avLst/>
          </a:prstGeom>
          <a:noFill/>
          <a:ln>
            <a:noFill/>
          </a:ln>
        </p:spPr>
      </p:pic>
      <p:pic>
        <p:nvPicPr>
          <p:cNvPr id="115" name="Google Shape;115;g1b9dee32aeb_0_75"/>
          <p:cNvPicPr preferRelativeResize="0"/>
          <p:nvPr/>
        </p:nvPicPr>
        <p:blipFill rotWithShape="1">
          <a:blip r:embed="rId5">
            <a:alphaModFix/>
          </a:blip>
          <a:srcRect b="0" l="3855" r="0" t="12056"/>
          <a:stretch/>
        </p:blipFill>
        <p:spPr>
          <a:xfrm>
            <a:off x="10443992" y="8960826"/>
            <a:ext cx="4316259" cy="1184447"/>
          </a:xfrm>
          <a:prstGeom prst="rect">
            <a:avLst/>
          </a:prstGeom>
          <a:noFill/>
          <a:ln>
            <a:noFill/>
          </a:ln>
        </p:spPr>
      </p:pic>
      <p:sp>
        <p:nvSpPr>
          <p:cNvPr id="116" name="Google Shape;116;g1b9dee32aeb_0_75"/>
          <p:cNvSpPr txBox="1"/>
          <p:nvPr/>
        </p:nvSpPr>
        <p:spPr>
          <a:xfrm rot="-5400000">
            <a:off x="12668091" y="-2666272"/>
            <a:ext cx="10509000" cy="4002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2600"/>
              <a:buFont typeface="Arial"/>
              <a:buNone/>
            </a:pPr>
            <a:r>
              <a:rPr b="1" i="0" lang="en-US" sz="2600" u="none" cap="none" strike="noStrike">
                <a:solidFill>
                  <a:srgbClr val="FC8A17"/>
                </a:solidFill>
                <a:latin typeface="Montserrat"/>
                <a:ea typeface="Montserrat"/>
                <a:cs typeface="Montserrat"/>
                <a:sym typeface="Montserrat"/>
              </a:rPr>
              <a:t>HISS 2022/2023</a:t>
            </a:r>
            <a:endParaRPr b="0" i="0" sz="1400" u="none" cap="none" strike="noStrike">
              <a:solidFill>
                <a:srgbClr val="000000"/>
              </a:solidFill>
              <a:latin typeface="Arial"/>
              <a:ea typeface="Arial"/>
              <a:cs typeface="Arial"/>
              <a:sym typeface="Arial"/>
            </a:endParaRPr>
          </a:p>
        </p:txBody>
      </p:sp>
      <p:pic>
        <p:nvPicPr>
          <p:cNvPr id="117" name="Google Shape;117;g1b9dee32aeb_0_75"/>
          <p:cNvPicPr preferRelativeResize="0"/>
          <p:nvPr/>
        </p:nvPicPr>
        <p:blipFill rotWithShape="1">
          <a:blip r:embed="rId6">
            <a:alphaModFix/>
          </a:blip>
          <a:srcRect b="0" l="0" r="0" t="0"/>
          <a:stretch/>
        </p:blipFill>
        <p:spPr>
          <a:xfrm>
            <a:off x="11227085" y="530400"/>
            <a:ext cx="5386310" cy="7737551"/>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g1b9dee32aeb_0_85"/>
          <p:cNvSpPr txBox="1"/>
          <p:nvPr/>
        </p:nvSpPr>
        <p:spPr>
          <a:xfrm>
            <a:off x="564715" y="590447"/>
            <a:ext cx="10509000" cy="7389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4800"/>
              <a:buFont typeface="Arial"/>
              <a:buNone/>
            </a:pPr>
            <a:r>
              <a:rPr b="1" i="0" lang="en-US" sz="4800" u="none" cap="none" strike="noStrike">
                <a:solidFill>
                  <a:srgbClr val="000000"/>
                </a:solidFill>
                <a:latin typeface="Montserrat"/>
                <a:ea typeface="Montserrat"/>
                <a:cs typeface="Montserrat"/>
                <a:sym typeface="Montserrat"/>
              </a:rPr>
              <a:t>Report Structure</a:t>
            </a:r>
            <a:endParaRPr b="0" i="0" sz="1400" u="none" cap="none" strike="noStrike">
              <a:solidFill>
                <a:srgbClr val="000000"/>
              </a:solidFill>
              <a:latin typeface="Arial"/>
              <a:ea typeface="Arial"/>
              <a:cs typeface="Arial"/>
              <a:sym typeface="Arial"/>
            </a:endParaRPr>
          </a:p>
        </p:txBody>
      </p:sp>
      <p:sp>
        <p:nvSpPr>
          <p:cNvPr id="123" name="Google Shape;123;g1b9dee32aeb_0_85"/>
          <p:cNvSpPr txBox="1"/>
          <p:nvPr/>
        </p:nvSpPr>
        <p:spPr>
          <a:xfrm>
            <a:off x="564725" y="1886650"/>
            <a:ext cx="10509000" cy="6095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1" i="0" lang="en-US" sz="3300" u="none" cap="none" strike="noStrike">
                <a:solidFill>
                  <a:srgbClr val="000000"/>
                </a:solidFill>
                <a:latin typeface="Montserrat"/>
                <a:ea typeface="Montserrat"/>
                <a:cs typeface="Montserrat"/>
                <a:sym typeface="Montserrat"/>
              </a:rPr>
              <a:t>Please do not alter the format much or at all</a:t>
            </a:r>
            <a:endParaRPr b="1" i="0" sz="33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800"/>
              <a:buFont typeface="Arial"/>
              <a:buNone/>
            </a:pPr>
            <a:r>
              <a:t/>
            </a:r>
            <a:endParaRPr b="1" i="0" sz="33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800"/>
              <a:buFont typeface="Arial"/>
              <a:buNone/>
            </a:pPr>
            <a:r>
              <a:rPr b="1" i="0" lang="en-US" sz="3300" u="none" cap="none" strike="noStrike">
                <a:solidFill>
                  <a:srgbClr val="000000"/>
                </a:solidFill>
                <a:latin typeface="Montserrat"/>
                <a:ea typeface="Montserrat"/>
                <a:cs typeface="Montserrat"/>
                <a:sym typeface="Montserrat"/>
              </a:rPr>
              <a:t>Due end of week 7 (pitch week) - 12/1/23</a:t>
            </a:r>
            <a:endParaRPr b="1" i="0" sz="33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800"/>
              <a:buFont typeface="Arial"/>
              <a:buNone/>
            </a:pPr>
            <a:r>
              <a:t/>
            </a:r>
            <a:endParaRPr b="1" i="0" sz="33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chemeClr val="dk1"/>
              </a:buClr>
              <a:buSzPts val="1800"/>
              <a:buFont typeface="Arial"/>
              <a:buNone/>
            </a:pPr>
            <a:r>
              <a:rPr b="1" i="0" lang="en-US" sz="3300" u="none" cap="none" strike="noStrike">
                <a:solidFill>
                  <a:schemeClr val="dk1"/>
                </a:solidFill>
                <a:latin typeface="Montserrat"/>
                <a:ea typeface="Montserrat"/>
                <a:cs typeface="Montserrat"/>
                <a:sym typeface="Montserrat"/>
              </a:rPr>
              <a:t>Template will be uploaded to week 5 folder</a:t>
            </a:r>
            <a:endParaRPr b="1" i="0" sz="3300" u="none" cap="none" strike="noStrike">
              <a:solidFill>
                <a:schemeClr val="dk1"/>
              </a:solidFill>
              <a:latin typeface="Montserrat"/>
              <a:ea typeface="Montserrat"/>
              <a:cs typeface="Montserrat"/>
              <a:sym typeface="Montserrat"/>
            </a:endParaRPr>
          </a:p>
          <a:p>
            <a:pPr indent="0" lvl="0" marL="0" marR="0" rtl="0" algn="l">
              <a:lnSpc>
                <a:spcPct val="100000"/>
              </a:lnSpc>
              <a:spcBef>
                <a:spcPts val="0"/>
              </a:spcBef>
              <a:spcAft>
                <a:spcPts val="0"/>
              </a:spcAft>
              <a:buClr>
                <a:schemeClr val="dk1"/>
              </a:buClr>
              <a:buSzPts val="1800"/>
              <a:buFont typeface="Arial"/>
              <a:buNone/>
            </a:pPr>
            <a:r>
              <a:t/>
            </a:r>
            <a:endParaRPr b="1" i="0" sz="3300" u="none" cap="none" strike="noStrike">
              <a:solidFill>
                <a:schemeClr val="dk1"/>
              </a:solidFill>
              <a:latin typeface="Montserrat"/>
              <a:ea typeface="Montserrat"/>
              <a:cs typeface="Montserrat"/>
              <a:sym typeface="Montserrat"/>
            </a:endParaRPr>
          </a:p>
          <a:p>
            <a:pPr indent="0" lvl="0" marL="0" marR="0" rtl="0" algn="l">
              <a:lnSpc>
                <a:spcPct val="100000"/>
              </a:lnSpc>
              <a:spcBef>
                <a:spcPts val="0"/>
              </a:spcBef>
              <a:spcAft>
                <a:spcPts val="0"/>
              </a:spcAft>
              <a:buClr>
                <a:schemeClr val="dk1"/>
              </a:buClr>
              <a:buSzPts val="1800"/>
              <a:buFont typeface="Arial"/>
              <a:buNone/>
            </a:pPr>
            <a:r>
              <a:t/>
            </a:r>
            <a:endParaRPr b="1" i="0" sz="3300" u="none" cap="none" strike="noStrike">
              <a:solidFill>
                <a:schemeClr val="dk1"/>
              </a:solidFill>
              <a:latin typeface="Montserrat"/>
              <a:ea typeface="Montserrat"/>
              <a:cs typeface="Montserrat"/>
              <a:sym typeface="Montserrat"/>
            </a:endParaRPr>
          </a:p>
          <a:p>
            <a:pPr indent="0" lvl="0" marL="0" marR="0" rtl="0" algn="l">
              <a:lnSpc>
                <a:spcPct val="100000"/>
              </a:lnSpc>
              <a:spcBef>
                <a:spcPts val="0"/>
              </a:spcBef>
              <a:spcAft>
                <a:spcPts val="0"/>
              </a:spcAft>
              <a:buClr>
                <a:schemeClr val="dk1"/>
              </a:buClr>
              <a:buSzPts val="1800"/>
              <a:buFont typeface="Arial"/>
              <a:buNone/>
            </a:pPr>
            <a:r>
              <a:rPr b="1" i="0" lang="en-US" sz="3300" u="none" cap="none" strike="noStrike">
                <a:solidFill>
                  <a:schemeClr val="dk1"/>
                </a:solidFill>
                <a:latin typeface="Montserrat"/>
                <a:ea typeface="Montserrat"/>
                <a:cs typeface="Montserrat"/>
                <a:sym typeface="Montserrat"/>
              </a:rPr>
              <a:t>report showcases your work/research to date</a:t>
            </a:r>
            <a:endParaRPr b="1" i="0" sz="3300" u="none" cap="none" strike="noStrike">
              <a:solidFill>
                <a:schemeClr val="dk1"/>
              </a:solidFill>
              <a:latin typeface="Montserrat"/>
              <a:ea typeface="Montserrat"/>
              <a:cs typeface="Montserrat"/>
              <a:sym typeface="Montserrat"/>
            </a:endParaRPr>
          </a:p>
          <a:p>
            <a:pPr indent="0" lvl="0" marL="0" marR="0" rtl="0" algn="l">
              <a:lnSpc>
                <a:spcPct val="100000"/>
              </a:lnSpc>
              <a:spcBef>
                <a:spcPts val="0"/>
              </a:spcBef>
              <a:spcAft>
                <a:spcPts val="0"/>
              </a:spcAft>
              <a:buClr>
                <a:schemeClr val="dk1"/>
              </a:buClr>
              <a:buSzPts val="1800"/>
              <a:buFont typeface="Arial"/>
              <a:buNone/>
            </a:pPr>
            <a:r>
              <a:rPr b="1" i="0" lang="en-US" sz="3300" u="none" cap="none" strike="noStrike">
                <a:solidFill>
                  <a:schemeClr val="dk1"/>
                </a:solidFill>
                <a:latin typeface="Montserrat"/>
                <a:ea typeface="Montserrat"/>
                <a:cs typeface="Montserrat"/>
                <a:sym typeface="Montserrat"/>
              </a:rPr>
              <a:t>report is an expansion of your pitch</a:t>
            </a:r>
            <a:endParaRPr b="1" i="0" sz="3300" u="none" cap="none" strike="noStrike">
              <a:solidFill>
                <a:schemeClr val="dk1"/>
              </a:solidFill>
              <a:latin typeface="Montserrat"/>
              <a:ea typeface="Montserrat"/>
              <a:cs typeface="Montserrat"/>
              <a:sym typeface="Montserrat"/>
            </a:endParaRPr>
          </a:p>
          <a:p>
            <a:pPr indent="0" lvl="0" marL="0" marR="0" rtl="0" algn="l">
              <a:lnSpc>
                <a:spcPct val="100000"/>
              </a:lnSpc>
              <a:spcBef>
                <a:spcPts val="0"/>
              </a:spcBef>
              <a:spcAft>
                <a:spcPts val="0"/>
              </a:spcAft>
              <a:buClr>
                <a:schemeClr val="dk1"/>
              </a:buClr>
              <a:buSzPts val="1800"/>
              <a:buFont typeface="Arial"/>
              <a:buNone/>
            </a:pPr>
            <a:r>
              <a:t/>
            </a:r>
            <a:endParaRPr b="1" i="0" sz="3300" u="none" cap="none" strike="noStrike">
              <a:solidFill>
                <a:schemeClr val="dk1"/>
              </a:solidFill>
              <a:latin typeface="Montserrat"/>
              <a:ea typeface="Montserrat"/>
              <a:cs typeface="Montserrat"/>
              <a:sym typeface="Montserrat"/>
            </a:endParaRPr>
          </a:p>
          <a:p>
            <a:pPr indent="0" lvl="0" marL="0" marR="0" rtl="0" algn="l">
              <a:lnSpc>
                <a:spcPct val="100000"/>
              </a:lnSpc>
              <a:spcBef>
                <a:spcPts val="0"/>
              </a:spcBef>
              <a:spcAft>
                <a:spcPts val="0"/>
              </a:spcAft>
              <a:buClr>
                <a:schemeClr val="dk1"/>
              </a:buClr>
              <a:buSzPts val="1800"/>
              <a:buFont typeface="Arial"/>
              <a:buNone/>
            </a:pPr>
            <a:r>
              <a:rPr b="1" i="0" lang="en-US" sz="3300" u="none" cap="none" strike="noStrike">
                <a:solidFill>
                  <a:schemeClr val="dk1"/>
                </a:solidFill>
                <a:latin typeface="Montserrat"/>
                <a:ea typeface="Montserrat"/>
                <a:cs typeface="Montserrat"/>
                <a:sym typeface="Montserrat"/>
              </a:rPr>
              <a:t>appraise your project and be honest about whether or not it should continue and why</a:t>
            </a:r>
            <a:endParaRPr b="1" i="0" sz="3300" u="none" cap="none" strike="noStrike">
              <a:solidFill>
                <a:schemeClr val="dk1"/>
              </a:solidFill>
              <a:latin typeface="Montserrat"/>
              <a:ea typeface="Montserrat"/>
              <a:cs typeface="Montserrat"/>
              <a:sym typeface="Montserrat"/>
            </a:endParaRPr>
          </a:p>
        </p:txBody>
      </p:sp>
      <p:pic>
        <p:nvPicPr>
          <p:cNvPr id="124" name="Google Shape;124;g1b9dee32aeb_0_85"/>
          <p:cNvPicPr preferRelativeResize="0"/>
          <p:nvPr/>
        </p:nvPicPr>
        <p:blipFill rotWithShape="1">
          <a:blip r:embed="rId3">
            <a:alphaModFix/>
          </a:blip>
          <a:srcRect b="0" l="0" r="0" t="0"/>
          <a:stretch/>
        </p:blipFill>
        <p:spPr>
          <a:xfrm>
            <a:off x="357133" y="8960826"/>
            <a:ext cx="2338077" cy="984915"/>
          </a:xfrm>
          <a:prstGeom prst="rect">
            <a:avLst/>
          </a:prstGeom>
          <a:noFill/>
          <a:ln>
            <a:noFill/>
          </a:ln>
        </p:spPr>
      </p:pic>
      <p:pic>
        <p:nvPicPr>
          <p:cNvPr id="125" name="Google Shape;125;g1b9dee32aeb_0_85"/>
          <p:cNvPicPr preferRelativeResize="0"/>
          <p:nvPr/>
        </p:nvPicPr>
        <p:blipFill rotWithShape="1">
          <a:blip r:embed="rId4">
            <a:alphaModFix/>
          </a:blip>
          <a:srcRect b="0" l="0" r="0" t="0"/>
          <a:stretch/>
        </p:blipFill>
        <p:spPr>
          <a:xfrm>
            <a:off x="14860273" y="9035663"/>
            <a:ext cx="3199127" cy="1015723"/>
          </a:xfrm>
          <a:prstGeom prst="rect">
            <a:avLst/>
          </a:prstGeom>
          <a:noFill/>
          <a:ln>
            <a:noFill/>
          </a:ln>
        </p:spPr>
      </p:pic>
      <p:pic>
        <p:nvPicPr>
          <p:cNvPr id="126" name="Google Shape;126;g1b9dee32aeb_0_85"/>
          <p:cNvPicPr preferRelativeResize="0"/>
          <p:nvPr/>
        </p:nvPicPr>
        <p:blipFill rotWithShape="1">
          <a:blip r:embed="rId5">
            <a:alphaModFix/>
          </a:blip>
          <a:srcRect b="0" l="3855" r="0" t="12056"/>
          <a:stretch/>
        </p:blipFill>
        <p:spPr>
          <a:xfrm>
            <a:off x="10443992" y="8960826"/>
            <a:ext cx="4316259" cy="1184447"/>
          </a:xfrm>
          <a:prstGeom prst="rect">
            <a:avLst/>
          </a:prstGeom>
          <a:noFill/>
          <a:ln>
            <a:noFill/>
          </a:ln>
        </p:spPr>
      </p:pic>
      <p:sp>
        <p:nvSpPr>
          <p:cNvPr id="127" name="Google Shape;127;g1b9dee32aeb_0_85"/>
          <p:cNvSpPr txBox="1"/>
          <p:nvPr/>
        </p:nvSpPr>
        <p:spPr>
          <a:xfrm rot="-5400000">
            <a:off x="12668091" y="-2666272"/>
            <a:ext cx="10509000" cy="4002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2600"/>
              <a:buFont typeface="Arial"/>
              <a:buNone/>
            </a:pPr>
            <a:r>
              <a:rPr b="1" i="0" lang="en-US" sz="2600" u="none" cap="none" strike="noStrike">
                <a:solidFill>
                  <a:srgbClr val="FC8A17"/>
                </a:solidFill>
                <a:latin typeface="Montserrat"/>
                <a:ea typeface="Montserrat"/>
                <a:cs typeface="Montserrat"/>
                <a:sym typeface="Montserrat"/>
              </a:rPr>
              <a:t>HISS 2022/2023</a:t>
            </a:r>
            <a:endParaRPr b="0" i="0" sz="1400" u="none" cap="none" strike="noStrike">
              <a:solidFill>
                <a:srgbClr val="000000"/>
              </a:solidFill>
              <a:latin typeface="Arial"/>
              <a:ea typeface="Arial"/>
              <a:cs typeface="Arial"/>
              <a:sym typeface="Arial"/>
            </a:endParaRPr>
          </a:p>
        </p:txBody>
      </p:sp>
      <p:pic>
        <p:nvPicPr>
          <p:cNvPr id="128" name="Google Shape;128;g1b9dee32aeb_0_85"/>
          <p:cNvPicPr preferRelativeResize="0"/>
          <p:nvPr/>
        </p:nvPicPr>
        <p:blipFill rotWithShape="1">
          <a:blip r:embed="rId6">
            <a:alphaModFix/>
          </a:blip>
          <a:srcRect b="0" l="0" r="0" t="0"/>
          <a:stretch/>
        </p:blipFill>
        <p:spPr>
          <a:xfrm>
            <a:off x="11227085" y="530400"/>
            <a:ext cx="5386310" cy="7737551"/>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sp>
        <p:nvSpPr>
          <p:cNvPr id="133" name="Google Shape;133;g1b9dee32aeb_0_19"/>
          <p:cNvSpPr txBox="1"/>
          <p:nvPr/>
        </p:nvSpPr>
        <p:spPr>
          <a:xfrm>
            <a:off x="564715" y="590447"/>
            <a:ext cx="10509000" cy="7389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4800"/>
              <a:buFont typeface="Arial"/>
              <a:buNone/>
            </a:pPr>
            <a:r>
              <a:rPr b="1" i="0" lang="en-US" sz="4800" u="none" cap="none" strike="noStrike">
                <a:solidFill>
                  <a:srgbClr val="000000"/>
                </a:solidFill>
                <a:latin typeface="Montserrat"/>
                <a:ea typeface="Montserrat"/>
                <a:cs typeface="Montserrat"/>
                <a:sym typeface="Montserrat"/>
              </a:rPr>
              <a:t>Report Structure</a:t>
            </a:r>
            <a:endParaRPr b="0" i="0" sz="1400" u="none" cap="none" strike="noStrike">
              <a:solidFill>
                <a:srgbClr val="000000"/>
              </a:solidFill>
              <a:latin typeface="Arial"/>
              <a:ea typeface="Arial"/>
              <a:cs typeface="Arial"/>
              <a:sym typeface="Arial"/>
            </a:endParaRPr>
          </a:p>
        </p:txBody>
      </p:sp>
      <p:sp>
        <p:nvSpPr>
          <p:cNvPr id="134" name="Google Shape;134;g1b9dee32aeb_0_19"/>
          <p:cNvSpPr txBox="1"/>
          <p:nvPr/>
        </p:nvSpPr>
        <p:spPr>
          <a:xfrm>
            <a:off x="564725" y="1736750"/>
            <a:ext cx="10509000" cy="5587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1" i="0" lang="en-US" sz="3300" u="none" cap="none" strike="noStrike">
                <a:solidFill>
                  <a:srgbClr val="000000"/>
                </a:solidFill>
                <a:latin typeface="Montserrat"/>
                <a:ea typeface="Montserrat"/>
                <a:cs typeface="Montserrat"/>
                <a:sym typeface="Montserrat"/>
              </a:rPr>
              <a:t>P1 - Executive Summary</a:t>
            </a:r>
            <a:endParaRPr b="1" i="0" sz="33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800"/>
              <a:buFont typeface="Arial"/>
              <a:buNone/>
            </a:pPr>
            <a:r>
              <a:t/>
            </a:r>
            <a:endParaRPr b="1" i="0" sz="33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800"/>
              <a:buFont typeface="Arial"/>
              <a:buNone/>
            </a:pPr>
            <a:r>
              <a:rPr b="0" i="0" lang="en-US" sz="3300" u="none" cap="none" strike="noStrike">
                <a:solidFill>
                  <a:srgbClr val="000000"/>
                </a:solidFill>
                <a:latin typeface="Montserrat"/>
                <a:ea typeface="Montserrat"/>
                <a:cs typeface="Montserrat"/>
                <a:sym typeface="Montserrat"/>
              </a:rPr>
              <a:t>your elevator pitch - if someone reads only </a:t>
            </a:r>
            <a:r>
              <a:rPr b="0" i="1" lang="en-US" sz="3300" u="none" cap="none" strike="noStrike">
                <a:solidFill>
                  <a:srgbClr val="000000"/>
                </a:solidFill>
                <a:latin typeface="Montserrat"/>
                <a:ea typeface="Montserrat"/>
                <a:cs typeface="Montserrat"/>
                <a:sym typeface="Montserrat"/>
              </a:rPr>
              <a:t>some </a:t>
            </a:r>
            <a:r>
              <a:rPr b="0" i="0" lang="en-US" sz="3300" u="none" cap="none" strike="noStrike">
                <a:solidFill>
                  <a:srgbClr val="000000"/>
                </a:solidFill>
                <a:latin typeface="Montserrat"/>
                <a:ea typeface="Montserrat"/>
                <a:cs typeface="Montserrat"/>
                <a:sym typeface="Montserrat"/>
              </a:rPr>
              <a:t>of the report its this part - make it count and make it concise</a:t>
            </a:r>
            <a:endParaRPr b="0" i="0" sz="33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800"/>
              <a:buFont typeface="Arial"/>
              <a:buNone/>
            </a:pPr>
            <a:r>
              <a:t/>
            </a:r>
            <a:endParaRPr b="0" i="0" sz="33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800"/>
              <a:buFont typeface="Arial"/>
              <a:buNone/>
            </a:pPr>
            <a:r>
              <a:rPr b="0" i="0" lang="en-US" sz="3300" u="none" cap="none" strike="noStrike">
                <a:solidFill>
                  <a:srgbClr val="000000"/>
                </a:solidFill>
                <a:latin typeface="Montserrat"/>
                <a:ea typeface="Montserrat"/>
                <a:cs typeface="Montserrat"/>
                <a:sym typeface="Montserrat"/>
              </a:rPr>
              <a:t>it will utilise your mission statement, needs and acceptance criteria</a:t>
            </a:r>
            <a:endParaRPr b="0" i="0" sz="33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800"/>
              <a:buFont typeface="Arial"/>
              <a:buNone/>
            </a:pPr>
            <a:r>
              <a:t/>
            </a:r>
            <a:endParaRPr b="0" i="0" sz="33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800"/>
              <a:buFont typeface="Arial"/>
              <a:buNone/>
            </a:pPr>
            <a:r>
              <a:rPr b="0" i="0" lang="en-US" sz="3300" u="none" cap="none" strike="noStrike">
                <a:solidFill>
                  <a:srgbClr val="000000"/>
                </a:solidFill>
                <a:latin typeface="Montserrat"/>
                <a:ea typeface="Montserrat"/>
                <a:cs typeface="Montserrat"/>
                <a:sym typeface="Montserrat"/>
              </a:rPr>
              <a:t>these are essential short summaries of your project - refine them continuously</a:t>
            </a:r>
            <a:endParaRPr b="0" i="0" sz="3300" u="none" cap="none" strike="noStrike">
              <a:solidFill>
                <a:srgbClr val="000000"/>
              </a:solidFill>
              <a:latin typeface="Montserrat"/>
              <a:ea typeface="Montserrat"/>
              <a:cs typeface="Montserrat"/>
              <a:sym typeface="Montserrat"/>
            </a:endParaRPr>
          </a:p>
        </p:txBody>
      </p:sp>
      <p:pic>
        <p:nvPicPr>
          <p:cNvPr id="135" name="Google Shape;135;g1b9dee32aeb_0_19"/>
          <p:cNvPicPr preferRelativeResize="0"/>
          <p:nvPr/>
        </p:nvPicPr>
        <p:blipFill rotWithShape="1">
          <a:blip r:embed="rId3">
            <a:alphaModFix/>
          </a:blip>
          <a:srcRect b="0" l="0" r="0" t="0"/>
          <a:stretch/>
        </p:blipFill>
        <p:spPr>
          <a:xfrm>
            <a:off x="357133" y="8960826"/>
            <a:ext cx="2338077" cy="984915"/>
          </a:xfrm>
          <a:prstGeom prst="rect">
            <a:avLst/>
          </a:prstGeom>
          <a:noFill/>
          <a:ln>
            <a:noFill/>
          </a:ln>
        </p:spPr>
      </p:pic>
      <p:pic>
        <p:nvPicPr>
          <p:cNvPr id="136" name="Google Shape;136;g1b9dee32aeb_0_19"/>
          <p:cNvPicPr preferRelativeResize="0"/>
          <p:nvPr/>
        </p:nvPicPr>
        <p:blipFill rotWithShape="1">
          <a:blip r:embed="rId4">
            <a:alphaModFix/>
          </a:blip>
          <a:srcRect b="0" l="0" r="0" t="0"/>
          <a:stretch/>
        </p:blipFill>
        <p:spPr>
          <a:xfrm>
            <a:off x="14860273" y="9035663"/>
            <a:ext cx="3199127" cy="1015723"/>
          </a:xfrm>
          <a:prstGeom prst="rect">
            <a:avLst/>
          </a:prstGeom>
          <a:noFill/>
          <a:ln>
            <a:noFill/>
          </a:ln>
        </p:spPr>
      </p:pic>
      <p:pic>
        <p:nvPicPr>
          <p:cNvPr id="137" name="Google Shape;137;g1b9dee32aeb_0_19"/>
          <p:cNvPicPr preferRelativeResize="0"/>
          <p:nvPr/>
        </p:nvPicPr>
        <p:blipFill rotWithShape="1">
          <a:blip r:embed="rId5">
            <a:alphaModFix/>
          </a:blip>
          <a:srcRect b="0" l="3855" r="0" t="12056"/>
          <a:stretch/>
        </p:blipFill>
        <p:spPr>
          <a:xfrm>
            <a:off x="10443992" y="8960826"/>
            <a:ext cx="4316259" cy="1184447"/>
          </a:xfrm>
          <a:prstGeom prst="rect">
            <a:avLst/>
          </a:prstGeom>
          <a:noFill/>
          <a:ln>
            <a:noFill/>
          </a:ln>
        </p:spPr>
      </p:pic>
      <p:sp>
        <p:nvSpPr>
          <p:cNvPr id="138" name="Google Shape;138;g1b9dee32aeb_0_19"/>
          <p:cNvSpPr txBox="1"/>
          <p:nvPr/>
        </p:nvSpPr>
        <p:spPr>
          <a:xfrm rot="-5400000">
            <a:off x="12668091" y="-2666272"/>
            <a:ext cx="10509000" cy="4002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2600"/>
              <a:buFont typeface="Arial"/>
              <a:buNone/>
            </a:pPr>
            <a:r>
              <a:rPr b="1" i="0" lang="en-US" sz="2600" u="none" cap="none" strike="noStrike">
                <a:solidFill>
                  <a:srgbClr val="FC8A17"/>
                </a:solidFill>
                <a:latin typeface="Montserrat"/>
                <a:ea typeface="Montserrat"/>
                <a:cs typeface="Montserrat"/>
                <a:sym typeface="Montserrat"/>
              </a:rPr>
              <a:t>HISS 2022/2023</a:t>
            </a:r>
            <a:endParaRPr b="0" i="0" sz="1400" u="none" cap="none" strike="noStrike">
              <a:solidFill>
                <a:srgbClr val="000000"/>
              </a:solidFill>
              <a:latin typeface="Arial"/>
              <a:ea typeface="Arial"/>
              <a:cs typeface="Arial"/>
              <a:sym typeface="Arial"/>
            </a:endParaRPr>
          </a:p>
        </p:txBody>
      </p:sp>
      <p:pic>
        <p:nvPicPr>
          <p:cNvPr id="139" name="Google Shape;139;g1b9dee32aeb_0_19"/>
          <p:cNvPicPr preferRelativeResize="0"/>
          <p:nvPr/>
        </p:nvPicPr>
        <p:blipFill rotWithShape="1">
          <a:blip r:embed="rId6">
            <a:alphaModFix/>
          </a:blip>
          <a:srcRect b="0" l="0" r="0" t="0"/>
          <a:stretch/>
        </p:blipFill>
        <p:spPr>
          <a:xfrm>
            <a:off x="11073735" y="590450"/>
            <a:ext cx="5369878" cy="773755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g1b9dee32aeb_0_30"/>
          <p:cNvSpPr txBox="1"/>
          <p:nvPr/>
        </p:nvSpPr>
        <p:spPr>
          <a:xfrm>
            <a:off x="564715" y="590447"/>
            <a:ext cx="10509000" cy="7389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4800"/>
              <a:buFont typeface="Arial"/>
              <a:buNone/>
            </a:pPr>
            <a:r>
              <a:rPr b="1" i="0" lang="en-US" sz="4800" u="none" cap="none" strike="noStrike">
                <a:solidFill>
                  <a:srgbClr val="000000"/>
                </a:solidFill>
                <a:latin typeface="Montserrat"/>
                <a:ea typeface="Montserrat"/>
                <a:cs typeface="Montserrat"/>
                <a:sym typeface="Montserrat"/>
              </a:rPr>
              <a:t>Report Structure</a:t>
            </a:r>
            <a:endParaRPr b="0" i="0" sz="1400" u="none" cap="none" strike="noStrike">
              <a:solidFill>
                <a:srgbClr val="000000"/>
              </a:solidFill>
              <a:latin typeface="Arial"/>
              <a:ea typeface="Arial"/>
              <a:cs typeface="Arial"/>
              <a:sym typeface="Arial"/>
            </a:endParaRPr>
          </a:p>
        </p:txBody>
      </p:sp>
      <p:sp>
        <p:nvSpPr>
          <p:cNvPr id="145" name="Google Shape;145;g1b9dee32aeb_0_30"/>
          <p:cNvSpPr txBox="1"/>
          <p:nvPr/>
        </p:nvSpPr>
        <p:spPr>
          <a:xfrm>
            <a:off x="564725" y="1736750"/>
            <a:ext cx="10509000" cy="15237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1" i="0" lang="en-US" sz="3300" u="none" cap="none" strike="noStrike">
                <a:solidFill>
                  <a:srgbClr val="000000"/>
                </a:solidFill>
                <a:latin typeface="Montserrat"/>
                <a:ea typeface="Montserrat"/>
                <a:cs typeface="Montserrat"/>
                <a:sym typeface="Montserrat"/>
              </a:rPr>
              <a:t>P2+ - Gaps Analysis</a:t>
            </a:r>
            <a:endParaRPr b="1" i="0" sz="33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800"/>
              <a:buFont typeface="Arial"/>
              <a:buNone/>
            </a:pPr>
            <a:r>
              <a:t/>
            </a:r>
            <a:endParaRPr b="1" i="0" sz="33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800"/>
              <a:buFont typeface="Arial"/>
              <a:buNone/>
            </a:pPr>
            <a:r>
              <a:t/>
            </a:r>
            <a:endParaRPr b="1" i="0" sz="3300" u="none" cap="none" strike="noStrike">
              <a:solidFill>
                <a:srgbClr val="000000"/>
              </a:solidFill>
              <a:latin typeface="Montserrat"/>
              <a:ea typeface="Montserrat"/>
              <a:cs typeface="Montserrat"/>
              <a:sym typeface="Montserrat"/>
            </a:endParaRPr>
          </a:p>
        </p:txBody>
      </p:sp>
      <p:pic>
        <p:nvPicPr>
          <p:cNvPr id="146" name="Google Shape;146;g1b9dee32aeb_0_30"/>
          <p:cNvPicPr preferRelativeResize="0"/>
          <p:nvPr/>
        </p:nvPicPr>
        <p:blipFill rotWithShape="1">
          <a:blip r:embed="rId3">
            <a:alphaModFix/>
          </a:blip>
          <a:srcRect b="0" l="0" r="0" t="0"/>
          <a:stretch/>
        </p:blipFill>
        <p:spPr>
          <a:xfrm>
            <a:off x="357133" y="8960826"/>
            <a:ext cx="2338077" cy="984915"/>
          </a:xfrm>
          <a:prstGeom prst="rect">
            <a:avLst/>
          </a:prstGeom>
          <a:noFill/>
          <a:ln>
            <a:noFill/>
          </a:ln>
        </p:spPr>
      </p:pic>
      <p:pic>
        <p:nvPicPr>
          <p:cNvPr id="147" name="Google Shape;147;g1b9dee32aeb_0_30"/>
          <p:cNvPicPr preferRelativeResize="0"/>
          <p:nvPr/>
        </p:nvPicPr>
        <p:blipFill rotWithShape="1">
          <a:blip r:embed="rId4">
            <a:alphaModFix/>
          </a:blip>
          <a:srcRect b="0" l="0" r="0" t="0"/>
          <a:stretch/>
        </p:blipFill>
        <p:spPr>
          <a:xfrm>
            <a:off x="14860273" y="9035663"/>
            <a:ext cx="3199127" cy="1015723"/>
          </a:xfrm>
          <a:prstGeom prst="rect">
            <a:avLst/>
          </a:prstGeom>
          <a:noFill/>
          <a:ln>
            <a:noFill/>
          </a:ln>
        </p:spPr>
      </p:pic>
      <p:pic>
        <p:nvPicPr>
          <p:cNvPr id="148" name="Google Shape;148;g1b9dee32aeb_0_30"/>
          <p:cNvPicPr preferRelativeResize="0"/>
          <p:nvPr/>
        </p:nvPicPr>
        <p:blipFill rotWithShape="1">
          <a:blip r:embed="rId5">
            <a:alphaModFix/>
          </a:blip>
          <a:srcRect b="0" l="3855" r="0" t="12056"/>
          <a:stretch/>
        </p:blipFill>
        <p:spPr>
          <a:xfrm>
            <a:off x="10443992" y="8960826"/>
            <a:ext cx="4316259" cy="1184447"/>
          </a:xfrm>
          <a:prstGeom prst="rect">
            <a:avLst/>
          </a:prstGeom>
          <a:noFill/>
          <a:ln>
            <a:noFill/>
          </a:ln>
        </p:spPr>
      </p:pic>
      <p:sp>
        <p:nvSpPr>
          <p:cNvPr id="149" name="Google Shape;149;g1b9dee32aeb_0_30"/>
          <p:cNvSpPr txBox="1"/>
          <p:nvPr/>
        </p:nvSpPr>
        <p:spPr>
          <a:xfrm rot="-5400000">
            <a:off x="12668091" y="-2666272"/>
            <a:ext cx="10509000" cy="4002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2600"/>
              <a:buFont typeface="Arial"/>
              <a:buNone/>
            </a:pPr>
            <a:r>
              <a:rPr b="1" i="0" lang="en-US" sz="2600" u="none" cap="none" strike="noStrike">
                <a:solidFill>
                  <a:srgbClr val="FC8A17"/>
                </a:solidFill>
                <a:latin typeface="Montserrat"/>
                <a:ea typeface="Montserrat"/>
                <a:cs typeface="Montserrat"/>
                <a:sym typeface="Montserrat"/>
              </a:rPr>
              <a:t>HISS 2022/2023</a:t>
            </a:r>
            <a:endParaRPr b="0" i="0" sz="1400" u="none" cap="none" strike="noStrike">
              <a:solidFill>
                <a:srgbClr val="000000"/>
              </a:solidFill>
              <a:latin typeface="Arial"/>
              <a:ea typeface="Arial"/>
              <a:cs typeface="Arial"/>
              <a:sym typeface="Arial"/>
            </a:endParaRPr>
          </a:p>
        </p:txBody>
      </p:sp>
      <p:pic>
        <p:nvPicPr>
          <p:cNvPr id="150" name="Google Shape;150;g1b9dee32aeb_0_30"/>
          <p:cNvPicPr preferRelativeResize="0"/>
          <p:nvPr/>
        </p:nvPicPr>
        <p:blipFill rotWithShape="1">
          <a:blip r:embed="rId6">
            <a:alphaModFix/>
          </a:blip>
          <a:srcRect b="0" l="0" r="0" t="0"/>
          <a:stretch/>
        </p:blipFill>
        <p:spPr>
          <a:xfrm>
            <a:off x="10558490" y="590450"/>
            <a:ext cx="5362575" cy="780097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g1b9dee32aeb_0_40"/>
          <p:cNvSpPr txBox="1"/>
          <p:nvPr/>
        </p:nvSpPr>
        <p:spPr>
          <a:xfrm>
            <a:off x="564715" y="590447"/>
            <a:ext cx="10509000" cy="7389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4800"/>
              <a:buFont typeface="Arial"/>
              <a:buNone/>
            </a:pPr>
            <a:r>
              <a:rPr b="1" i="0" lang="en-US" sz="4800" u="none" cap="none" strike="noStrike">
                <a:solidFill>
                  <a:srgbClr val="000000"/>
                </a:solidFill>
                <a:latin typeface="Montserrat"/>
                <a:ea typeface="Montserrat"/>
                <a:cs typeface="Montserrat"/>
                <a:sym typeface="Montserrat"/>
              </a:rPr>
              <a:t>Report Structure</a:t>
            </a:r>
            <a:endParaRPr b="0" i="0" sz="1400" u="none" cap="none" strike="noStrike">
              <a:solidFill>
                <a:srgbClr val="000000"/>
              </a:solidFill>
              <a:latin typeface="Arial"/>
              <a:ea typeface="Arial"/>
              <a:cs typeface="Arial"/>
              <a:sym typeface="Arial"/>
            </a:endParaRPr>
          </a:p>
        </p:txBody>
      </p:sp>
      <p:sp>
        <p:nvSpPr>
          <p:cNvPr id="156" name="Google Shape;156;g1b9dee32aeb_0_40"/>
          <p:cNvSpPr txBox="1"/>
          <p:nvPr/>
        </p:nvSpPr>
        <p:spPr>
          <a:xfrm>
            <a:off x="564725" y="1736750"/>
            <a:ext cx="10509000" cy="2031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1" i="0" lang="en-US" sz="3300" u="none" cap="none" strike="noStrike">
                <a:solidFill>
                  <a:srgbClr val="000000"/>
                </a:solidFill>
                <a:latin typeface="Montserrat"/>
                <a:ea typeface="Montserrat"/>
                <a:cs typeface="Montserrat"/>
                <a:sym typeface="Montserrat"/>
              </a:rPr>
              <a:t>P3 - Systems Map</a:t>
            </a:r>
            <a:endParaRPr b="1" i="0" sz="33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800"/>
              <a:buFont typeface="Arial"/>
              <a:buNone/>
            </a:pPr>
            <a:r>
              <a:t/>
            </a:r>
            <a:endParaRPr b="1" i="0" sz="33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chemeClr val="dk1"/>
              </a:buClr>
              <a:buSzPts val="1800"/>
              <a:buFont typeface="Arial"/>
              <a:buNone/>
            </a:pPr>
            <a:r>
              <a:rPr b="0" i="0" lang="en-US" sz="3300" u="none" cap="none" strike="noStrike">
                <a:solidFill>
                  <a:schemeClr val="dk1"/>
                </a:solidFill>
                <a:latin typeface="Montserrat"/>
                <a:ea typeface="Montserrat"/>
                <a:cs typeface="Montserrat"/>
                <a:sym typeface="Montserrat"/>
              </a:rPr>
              <a:t>updated from your deliverable based on your feedback and new information</a:t>
            </a:r>
            <a:endParaRPr b="0" i="0" sz="3300" u="none" cap="none" strike="noStrike">
              <a:solidFill>
                <a:srgbClr val="000000"/>
              </a:solidFill>
              <a:latin typeface="Montserrat"/>
              <a:ea typeface="Montserrat"/>
              <a:cs typeface="Montserrat"/>
              <a:sym typeface="Montserrat"/>
            </a:endParaRPr>
          </a:p>
        </p:txBody>
      </p:sp>
      <p:pic>
        <p:nvPicPr>
          <p:cNvPr id="157" name="Google Shape;157;g1b9dee32aeb_0_40"/>
          <p:cNvPicPr preferRelativeResize="0"/>
          <p:nvPr/>
        </p:nvPicPr>
        <p:blipFill rotWithShape="1">
          <a:blip r:embed="rId3">
            <a:alphaModFix/>
          </a:blip>
          <a:srcRect b="0" l="0" r="0" t="0"/>
          <a:stretch/>
        </p:blipFill>
        <p:spPr>
          <a:xfrm>
            <a:off x="357133" y="8960826"/>
            <a:ext cx="2338077" cy="984915"/>
          </a:xfrm>
          <a:prstGeom prst="rect">
            <a:avLst/>
          </a:prstGeom>
          <a:noFill/>
          <a:ln>
            <a:noFill/>
          </a:ln>
        </p:spPr>
      </p:pic>
      <p:pic>
        <p:nvPicPr>
          <p:cNvPr id="158" name="Google Shape;158;g1b9dee32aeb_0_40"/>
          <p:cNvPicPr preferRelativeResize="0"/>
          <p:nvPr/>
        </p:nvPicPr>
        <p:blipFill rotWithShape="1">
          <a:blip r:embed="rId4">
            <a:alphaModFix/>
          </a:blip>
          <a:srcRect b="0" l="0" r="0" t="0"/>
          <a:stretch/>
        </p:blipFill>
        <p:spPr>
          <a:xfrm>
            <a:off x="14860273" y="9035663"/>
            <a:ext cx="3199127" cy="1015723"/>
          </a:xfrm>
          <a:prstGeom prst="rect">
            <a:avLst/>
          </a:prstGeom>
          <a:noFill/>
          <a:ln>
            <a:noFill/>
          </a:ln>
        </p:spPr>
      </p:pic>
      <p:pic>
        <p:nvPicPr>
          <p:cNvPr id="159" name="Google Shape;159;g1b9dee32aeb_0_40"/>
          <p:cNvPicPr preferRelativeResize="0"/>
          <p:nvPr/>
        </p:nvPicPr>
        <p:blipFill rotWithShape="1">
          <a:blip r:embed="rId5">
            <a:alphaModFix/>
          </a:blip>
          <a:srcRect b="0" l="3855" r="0" t="12056"/>
          <a:stretch/>
        </p:blipFill>
        <p:spPr>
          <a:xfrm>
            <a:off x="10443992" y="8960826"/>
            <a:ext cx="4316259" cy="1184447"/>
          </a:xfrm>
          <a:prstGeom prst="rect">
            <a:avLst/>
          </a:prstGeom>
          <a:noFill/>
          <a:ln>
            <a:noFill/>
          </a:ln>
        </p:spPr>
      </p:pic>
      <p:sp>
        <p:nvSpPr>
          <p:cNvPr id="160" name="Google Shape;160;g1b9dee32aeb_0_40"/>
          <p:cNvSpPr txBox="1"/>
          <p:nvPr/>
        </p:nvSpPr>
        <p:spPr>
          <a:xfrm rot="-5400000">
            <a:off x="12668091" y="-2666272"/>
            <a:ext cx="10509000" cy="4002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2600"/>
              <a:buFont typeface="Arial"/>
              <a:buNone/>
            </a:pPr>
            <a:r>
              <a:rPr b="1" i="0" lang="en-US" sz="2600" u="none" cap="none" strike="noStrike">
                <a:solidFill>
                  <a:srgbClr val="FC8A17"/>
                </a:solidFill>
                <a:latin typeface="Montserrat"/>
                <a:ea typeface="Montserrat"/>
                <a:cs typeface="Montserrat"/>
                <a:sym typeface="Montserrat"/>
              </a:rPr>
              <a:t>HISS 2022/2023</a:t>
            </a:r>
            <a:endParaRPr b="0" i="0" sz="1400" u="none" cap="none" strike="noStrike">
              <a:solidFill>
                <a:srgbClr val="000000"/>
              </a:solidFill>
              <a:latin typeface="Arial"/>
              <a:ea typeface="Arial"/>
              <a:cs typeface="Arial"/>
              <a:sym typeface="Arial"/>
            </a:endParaRPr>
          </a:p>
        </p:txBody>
      </p:sp>
      <p:pic>
        <p:nvPicPr>
          <p:cNvPr id="161" name="Google Shape;161;g1b9dee32aeb_0_40"/>
          <p:cNvPicPr preferRelativeResize="0"/>
          <p:nvPr/>
        </p:nvPicPr>
        <p:blipFill rotWithShape="1">
          <a:blip r:embed="rId6">
            <a:alphaModFix/>
          </a:blip>
          <a:srcRect b="0" l="0" r="0" t="0"/>
          <a:stretch/>
        </p:blipFill>
        <p:spPr>
          <a:xfrm>
            <a:off x="11185240" y="656550"/>
            <a:ext cx="5362575" cy="77724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 name="Shape 165"/>
        <p:cNvGrpSpPr/>
        <p:nvPr/>
      </p:nvGrpSpPr>
      <p:grpSpPr>
        <a:xfrm>
          <a:off x="0" y="0"/>
          <a:ext cx="0" cy="0"/>
          <a:chOff x="0" y="0"/>
          <a:chExt cx="0" cy="0"/>
        </a:xfrm>
      </p:grpSpPr>
      <p:sp>
        <p:nvSpPr>
          <p:cNvPr id="166" name="Google Shape;166;g1b9dee32aeb_0_50"/>
          <p:cNvSpPr txBox="1"/>
          <p:nvPr/>
        </p:nvSpPr>
        <p:spPr>
          <a:xfrm>
            <a:off x="564715" y="590447"/>
            <a:ext cx="10509000" cy="7389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4800"/>
              <a:buFont typeface="Arial"/>
              <a:buNone/>
            </a:pPr>
            <a:r>
              <a:rPr b="1" i="0" lang="en-US" sz="4800" u="none" cap="none" strike="noStrike">
                <a:solidFill>
                  <a:srgbClr val="000000"/>
                </a:solidFill>
                <a:latin typeface="Montserrat"/>
                <a:ea typeface="Montserrat"/>
                <a:cs typeface="Montserrat"/>
                <a:sym typeface="Montserrat"/>
              </a:rPr>
              <a:t>Report Structure</a:t>
            </a:r>
            <a:endParaRPr b="0" i="0" sz="1400" u="none" cap="none" strike="noStrike">
              <a:solidFill>
                <a:srgbClr val="000000"/>
              </a:solidFill>
              <a:latin typeface="Arial"/>
              <a:ea typeface="Arial"/>
              <a:cs typeface="Arial"/>
              <a:sym typeface="Arial"/>
            </a:endParaRPr>
          </a:p>
        </p:txBody>
      </p:sp>
      <p:sp>
        <p:nvSpPr>
          <p:cNvPr id="167" name="Google Shape;167;g1b9dee32aeb_0_50"/>
          <p:cNvSpPr txBox="1"/>
          <p:nvPr/>
        </p:nvSpPr>
        <p:spPr>
          <a:xfrm>
            <a:off x="564725" y="1736750"/>
            <a:ext cx="10509000" cy="30477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1" i="0" lang="en-US" sz="3300" u="none" cap="none" strike="noStrike">
                <a:solidFill>
                  <a:srgbClr val="000000"/>
                </a:solidFill>
                <a:latin typeface="Montserrat"/>
                <a:ea typeface="Montserrat"/>
                <a:cs typeface="Montserrat"/>
                <a:sym typeface="Montserrat"/>
              </a:rPr>
              <a:t>P4 - Stakeholder Map</a:t>
            </a:r>
            <a:endParaRPr b="1" i="0" sz="33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800"/>
              <a:buFont typeface="Arial"/>
              <a:buNone/>
            </a:pPr>
            <a:r>
              <a:t/>
            </a:r>
            <a:endParaRPr b="1" i="0" sz="33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800"/>
              <a:buFont typeface="Arial"/>
              <a:buNone/>
            </a:pPr>
            <a:r>
              <a:rPr b="0" i="0" lang="en-US" sz="3300" u="none" cap="none" strike="noStrike">
                <a:solidFill>
                  <a:srgbClr val="000000"/>
                </a:solidFill>
                <a:latin typeface="Montserrat"/>
                <a:ea typeface="Montserrat"/>
                <a:cs typeface="Montserrat"/>
                <a:sym typeface="Montserrat"/>
              </a:rPr>
              <a:t>updated from your deliverable based on your feedback and new information</a:t>
            </a:r>
            <a:endParaRPr b="0" i="0" sz="33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800"/>
              <a:buFont typeface="Arial"/>
              <a:buNone/>
            </a:pPr>
            <a:r>
              <a:t/>
            </a:r>
            <a:endParaRPr b="1" i="0" sz="33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800"/>
              <a:buFont typeface="Arial"/>
              <a:buNone/>
            </a:pPr>
            <a:r>
              <a:t/>
            </a:r>
            <a:endParaRPr b="1" i="0" sz="3300" u="none" cap="none" strike="noStrike">
              <a:solidFill>
                <a:srgbClr val="000000"/>
              </a:solidFill>
              <a:latin typeface="Montserrat"/>
              <a:ea typeface="Montserrat"/>
              <a:cs typeface="Montserrat"/>
              <a:sym typeface="Montserrat"/>
            </a:endParaRPr>
          </a:p>
        </p:txBody>
      </p:sp>
      <p:pic>
        <p:nvPicPr>
          <p:cNvPr id="168" name="Google Shape;168;g1b9dee32aeb_0_50"/>
          <p:cNvPicPr preferRelativeResize="0"/>
          <p:nvPr/>
        </p:nvPicPr>
        <p:blipFill rotWithShape="1">
          <a:blip r:embed="rId3">
            <a:alphaModFix/>
          </a:blip>
          <a:srcRect b="0" l="0" r="0" t="0"/>
          <a:stretch/>
        </p:blipFill>
        <p:spPr>
          <a:xfrm>
            <a:off x="357133" y="8960826"/>
            <a:ext cx="2338077" cy="984915"/>
          </a:xfrm>
          <a:prstGeom prst="rect">
            <a:avLst/>
          </a:prstGeom>
          <a:noFill/>
          <a:ln>
            <a:noFill/>
          </a:ln>
        </p:spPr>
      </p:pic>
      <p:pic>
        <p:nvPicPr>
          <p:cNvPr id="169" name="Google Shape;169;g1b9dee32aeb_0_50"/>
          <p:cNvPicPr preferRelativeResize="0"/>
          <p:nvPr/>
        </p:nvPicPr>
        <p:blipFill rotWithShape="1">
          <a:blip r:embed="rId4">
            <a:alphaModFix/>
          </a:blip>
          <a:srcRect b="0" l="0" r="0" t="0"/>
          <a:stretch/>
        </p:blipFill>
        <p:spPr>
          <a:xfrm>
            <a:off x="14860273" y="9035663"/>
            <a:ext cx="3199127" cy="1015723"/>
          </a:xfrm>
          <a:prstGeom prst="rect">
            <a:avLst/>
          </a:prstGeom>
          <a:noFill/>
          <a:ln>
            <a:noFill/>
          </a:ln>
        </p:spPr>
      </p:pic>
      <p:pic>
        <p:nvPicPr>
          <p:cNvPr id="170" name="Google Shape;170;g1b9dee32aeb_0_50"/>
          <p:cNvPicPr preferRelativeResize="0"/>
          <p:nvPr/>
        </p:nvPicPr>
        <p:blipFill rotWithShape="1">
          <a:blip r:embed="rId5">
            <a:alphaModFix/>
          </a:blip>
          <a:srcRect b="0" l="3855" r="0" t="12056"/>
          <a:stretch/>
        </p:blipFill>
        <p:spPr>
          <a:xfrm>
            <a:off x="10443992" y="8960826"/>
            <a:ext cx="4316259" cy="1184447"/>
          </a:xfrm>
          <a:prstGeom prst="rect">
            <a:avLst/>
          </a:prstGeom>
          <a:noFill/>
          <a:ln>
            <a:noFill/>
          </a:ln>
        </p:spPr>
      </p:pic>
      <p:sp>
        <p:nvSpPr>
          <p:cNvPr id="171" name="Google Shape;171;g1b9dee32aeb_0_50"/>
          <p:cNvSpPr txBox="1"/>
          <p:nvPr/>
        </p:nvSpPr>
        <p:spPr>
          <a:xfrm rot="-5400000">
            <a:off x="12668091" y="-2666272"/>
            <a:ext cx="10509000" cy="4002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2600"/>
              <a:buFont typeface="Arial"/>
              <a:buNone/>
            </a:pPr>
            <a:r>
              <a:rPr b="1" i="0" lang="en-US" sz="2600" u="none" cap="none" strike="noStrike">
                <a:solidFill>
                  <a:srgbClr val="FC8A17"/>
                </a:solidFill>
                <a:latin typeface="Montserrat"/>
                <a:ea typeface="Montserrat"/>
                <a:cs typeface="Montserrat"/>
                <a:sym typeface="Montserrat"/>
              </a:rPr>
              <a:t>HISS 2022/2023</a:t>
            </a:r>
            <a:endParaRPr b="0" i="0" sz="1400" u="none" cap="none" strike="noStrike">
              <a:solidFill>
                <a:srgbClr val="000000"/>
              </a:solidFill>
              <a:latin typeface="Arial"/>
              <a:ea typeface="Arial"/>
              <a:cs typeface="Arial"/>
              <a:sym typeface="Arial"/>
            </a:endParaRPr>
          </a:p>
        </p:txBody>
      </p:sp>
      <p:pic>
        <p:nvPicPr>
          <p:cNvPr id="172" name="Google Shape;172;g1b9dee32aeb_0_50"/>
          <p:cNvPicPr preferRelativeResize="0"/>
          <p:nvPr/>
        </p:nvPicPr>
        <p:blipFill rotWithShape="1">
          <a:blip r:embed="rId6">
            <a:alphaModFix/>
          </a:blip>
          <a:srcRect b="0" l="0" r="0" t="0"/>
          <a:stretch/>
        </p:blipFill>
        <p:spPr>
          <a:xfrm>
            <a:off x="11144365" y="711025"/>
            <a:ext cx="5353050" cy="776287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sp>
        <p:nvSpPr>
          <p:cNvPr id="177" name="Google Shape;177;g1b9dee32aeb_0_64"/>
          <p:cNvSpPr txBox="1"/>
          <p:nvPr/>
        </p:nvSpPr>
        <p:spPr>
          <a:xfrm>
            <a:off x="564715" y="590447"/>
            <a:ext cx="10509000" cy="7389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4800"/>
              <a:buFont typeface="Arial"/>
              <a:buNone/>
            </a:pPr>
            <a:r>
              <a:rPr b="1" i="0" lang="en-US" sz="4800" u="none" cap="none" strike="noStrike">
                <a:solidFill>
                  <a:srgbClr val="000000"/>
                </a:solidFill>
                <a:latin typeface="Montserrat"/>
                <a:ea typeface="Montserrat"/>
                <a:cs typeface="Montserrat"/>
                <a:sym typeface="Montserrat"/>
              </a:rPr>
              <a:t>Report Structure</a:t>
            </a:r>
            <a:endParaRPr b="0" i="0" sz="1400" u="none" cap="none" strike="noStrike">
              <a:solidFill>
                <a:srgbClr val="000000"/>
              </a:solidFill>
              <a:latin typeface="Arial"/>
              <a:ea typeface="Arial"/>
              <a:cs typeface="Arial"/>
              <a:sym typeface="Arial"/>
            </a:endParaRPr>
          </a:p>
        </p:txBody>
      </p:sp>
      <p:sp>
        <p:nvSpPr>
          <p:cNvPr id="178" name="Google Shape;178;g1b9dee32aeb_0_64"/>
          <p:cNvSpPr txBox="1"/>
          <p:nvPr/>
        </p:nvSpPr>
        <p:spPr>
          <a:xfrm>
            <a:off x="564725" y="1736750"/>
            <a:ext cx="10509000" cy="5079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1" i="0" lang="en-US" sz="3300" u="none" cap="none" strike="noStrike">
                <a:solidFill>
                  <a:srgbClr val="000000"/>
                </a:solidFill>
                <a:latin typeface="Montserrat"/>
                <a:ea typeface="Montserrat"/>
                <a:cs typeface="Montserrat"/>
                <a:sym typeface="Montserrat"/>
              </a:rPr>
              <a:t>P5+ - Outcomes of Qualitative and Quantitative Research</a:t>
            </a:r>
            <a:endParaRPr b="1" i="0" sz="33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800"/>
              <a:buFont typeface="Arial"/>
              <a:buNone/>
            </a:pPr>
            <a:r>
              <a:t/>
            </a:r>
            <a:endParaRPr b="1" i="0" sz="33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800"/>
              <a:buFont typeface="Arial"/>
              <a:buNone/>
            </a:pPr>
            <a:r>
              <a:rPr b="0" i="0" lang="en-US" sz="3300" u="none" cap="none" strike="noStrike">
                <a:solidFill>
                  <a:srgbClr val="000000"/>
                </a:solidFill>
                <a:latin typeface="Montserrat"/>
                <a:ea typeface="Montserrat"/>
                <a:cs typeface="Montserrat"/>
                <a:sym typeface="Montserrat"/>
              </a:rPr>
              <a:t>summary of main findings of your literature review</a:t>
            </a:r>
            <a:endParaRPr b="0" i="0" sz="33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800"/>
              <a:buFont typeface="Arial"/>
              <a:buNone/>
            </a:pPr>
            <a:r>
              <a:t/>
            </a:r>
            <a:endParaRPr b="0" i="0" sz="33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800"/>
              <a:buFont typeface="Arial"/>
              <a:buNone/>
            </a:pPr>
            <a:r>
              <a:rPr b="0" i="0" lang="en-US" sz="3300" u="none" cap="none" strike="noStrike">
                <a:solidFill>
                  <a:srgbClr val="000000"/>
                </a:solidFill>
                <a:latin typeface="Montserrat"/>
                <a:ea typeface="Montserrat"/>
                <a:cs typeface="Montserrat"/>
                <a:sym typeface="Montserrat"/>
              </a:rPr>
              <a:t>summary of main findings of your observations and conversations</a:t>
            </a:r>
            <a:endParaRPr b="0" i="0" sz="33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800"/>
              <a:buFont typeface="Arial"/>
              <a:buNone/>
            </a:pPr>
            <a:r>
              <a:t/>
            </a:r>
            <a:endParaRPr b="0" i="0" sz="33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800"/>
              <a:buFont typeface="Arial"/>
              <a:buNone/>
            </a:pPr>
            <a:r>
              <a:rPr b="0" i="0" lang="en-US" sz="3300" u="none" cap="none" strike="noStrike">
                <a:solidFill>
                  <a:srgbClr val="000000"/>
                </a:solidFill>
                <a:latin typeface="Montserrat"/>
                <a:ea typeface="Montserrat"/>
                <a:cs typeface="Montserrat"/>
                <a:sym typeface="Montserrat"/>
              </a:rPr>
              <a:t>looking for numbers, data, diagrams, etc.</a:t>
            </a:r>
            <a:endParaRPr b="0" i="0" sz="3300" u="none" cap="none" strike="noStrike">
              <a:solidFill>
                <a:srgbClr val="000000"/>
              </a:solidFill>
              <a:latin typeface="Montserrat"/>
              <a:ea typeface="Montserrat"/>
              <a:cs typeface="Montserrat"/>
              <a:sym typeface="Montserrat"/>
            </a:endParaRPr>
          </a:p>
        </p:txBody>
      </p:sp>
      <p:pic>
        <p:nvPicPr>
          <p:cNvPr id="179" name="Google Shape;179;g1b9dee32aeb_0_64"/>
          <p:cNvPicPr preferRelativeResize="0"/>
          <p:nvPr/>
        </p:nvPicPr>
        <p:blipFill rotWithShape="1">
          <a:blip r:embed="rId3">
            <a:alphaModFix/>
          </a:blip>
          <a:srcRect b="0" l="0" r="0" t="0"/>
          <a:stretch/>
        </p:blipFill>
        <p:spPr>
          <a:xfrm>
            <a:off x="357133" y="8960826"/>
            <a:ext cx="2338077" cy="984915"/>
          </a:xfrm>
          <a:prstGeom prst="rect">
            <a:avLst/>
          </a:prstGeom>
          <a:noFill/>
          <a:ln>
            <a:noFill/>
          </a:ln>
        </p:spPr>
      </p:pic>
      <p:pic>
        <p:nvPicPr>
          <p:cNvPr id="180" name="Google Shape;180;g1b9dee32aeb_0_64"/>
          <p:cNvPicPr preferRelativeResize="0"/>
          <p:nvPr/>
        </p:nvPicPr>
        <p:blipFill rotWithShape="1">
          <a:blip r:embed="rId4">
            <a:alphaModFix/>
          </a:blip>
          <a:srcRect b="0" l="0" r="0" t="0"/>
          <a:stretch/>
        </p:blipFill>
        <p:spPr>
          <a:xfrm>
            <a:off x="14860273" y="9035663"/>
            <a:ext cx="3199127" cy="1015723"/>
          </a:xfrm>
          <a:prstGeom prst="rect">
            <a:avLst/>
          </a:prstGeom>
          <a:noFill/>
          <a:ln>
            <a:noFill/>
          </a:ln>
        </p:spPr>
      </p:pic>
      <p:pic>
        <p:nvPicPr>
          <p:cNvPr id="181" name="Google Shape;181;g1b9dee32aeb_0_64"/>
          <p:cNvPicPr preferRelativeResize="0"/>
          <p:nvPr/>
        </p:nvPicPr>
        <p:blipFill rotWithShape="1">
          <a:blip r:embed="rId5">
            <a:alphaModFix/>
          </a:blip>
          <a:srcRect b="0" l="3855" r="0" t="12056"/>
          <a:stretch/>
        </p:blipFill>
        <p:spPr>
          <a:xfrm>
            <a:off x="10443992" y="8960826"/>
            <a:ext cx="4316259" cy="1184447"/>
          </a:xfrm>
          <a:prstGeom prst="rect">
            <a:avLst/>
          </a:prstGeom>
          <a:noFill/>
          <a:ln>
            <a:noFill/>
          </a:ln>
        </p:spPr>
      </p:pic>
      <p:sp>
        <p:nvSpPr>
          <p:cNvPr id="182" name="Google Shape;182;g1b9dee32aeb_0_64"/>
          <p:cNvSpPr txBox="1"/>
          <p:nvPr/>
        </p:nvSpPr>
        <p:spPr>
          <a:xfrm rot="-5400000">
            <a:off x="12668091" y="-2666272"/>
            <a:ext cx="10509000" cy="4002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2600"/>
              <a:buFont typeface="Arial"/>
              <a:buNone/>
            </a:pPr>
            <a:r>
              <a:rPr b="1" i="0" lang="en-US" sz="2600" u="none" cap="none" strike="noStrike">
                <a:solidFill>
                  <a:srgbClr val="FC8A17"/>
                </a:solidFill>
                <a:latin typeface="Montserrat"/>
                <a:ea typeface="Montserrat"/>
                <a:cs typeface="Montserrat"/>
                <a:sym typeface="Montserrat"/>
              </a:rPr>
              <a:t>HISS 2022/2023</a:t>
            </a:r>
            <a:endParaRPr b="0" i="0" sz="1400" u="none" cap="none" strike="noStrike">
              <a:solidFill>
                <a:srgbClr val="000000"/>
              </a:solidFill>
              <a:latin typeface="Arial"/>
              <a:ea typeface="Arial"/>
              <a:cs typeface="Arial"/>
              <a:sym typeface="Arial"/>
            </a:endParaRPr>
          </a:p>
        </p:txBody>
      </p:sp>
      <p:pic>
        <p:nvPicPr>
          <p:cNvPr id="183" name="Google Shape;183;g1b9dee32aeb_0_64"/>
          <p:cNvPicPr preferRelativeResize="0"/>
          <p:nvPr/>
        </p:nvPicPr>
        <p:blipFill rotWithShape="1">
          <a:blip r:embed="rId6">
            <a:alphaModFix/>
          </a:blip>
          <a:srcRect b="0" l="0" r="0" t="0"/>
          <a:stretch/>
        </p:blipFill>
        <p:spPr>
          <a:xfrm>
            <a:off x="11416865" y="683775"/>
            <a:ext cx="5419725" cy="78486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sp>
        <p:nvSpPr>
          <p:cNvPr id="188" name="Google Shape;188;g1b9dee32aeb_0_95"/>
          <p:cNvSpPr txBox="1"/>
          <p:nvPr/>
        </p:nvSpPr>
        <p:spPr>
          <a:xfrm>
            <a:off x="564715" y="590447"/>
            <a:ext cx="10509000" cy="7389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4800"/>
              <a:buFont typeface="Arial"/>
              <a:buNone/>
            </a:pPr>
            <a:r>
              <a:rPr b="1" i="0" lang="en-US" sz="4800" u="none" cap="none" strike="noStrike">
                <a:solidFill>
                  <a:srgbClr val="000000"/>
                </a:solidFill>
                <a:latin typeface="Montserrat"/>
                <a:ea typeface="Montserrat"/>
                <a:cs typeface="Montserrat"/>
                <a:sym typeface="Montserrat"/>
              </a:rPr>
              <a:t>Report Structure</a:t>
            </a:r>
            <a:endParaRPr b="0" i="0" sz="1400" u="none" cap="none" strike="noStrike">
              <a:solidFill>
                <a:srgbClr val="000000"/>
              </a:solidFill>
              <a:latin typeface="Arial"/>
              <a:ea typeface="Arial"/>
              <a:cs typeface="Arial"/>
              <a:sym typeface="Arial"/>
            </a:endParaRPr>
          </a:p>
        </p:txBody>
      </p:sp>
      <p:sp>
        <p:nvSpPr>
          <p:cNvPr id="189" name="Google Shape;189;g1b9dee32aeb_0_95"/>
          <p:cNvSpPr txBox="1"/>
          <p:nvPr/>
        </p:nvSpPr>
        <p:spPr>
          <a:xfrm>
            <a:off x="564725" y="1736750"/>
            <a:ext cx="10509000" cy="15237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1" i="0" lang="en-US" sz="3300" u="none" cap="none" strike="noStrike">
                <a:solidFill>
                  <a:srgbClr val="000000"/>
                </a:solidFill>
                <a:latin typeface="Montserrat"/>
                <a:ea typeface="Montserrat"/>
                <a:cs typeface="Montserrat"/>
                <a:sym typeface="Montserrat"/>
              </a:rPr>
              <a:t>P6 - Top 3</a:t>
            </a:r>
            <a:endParaRPr b="1" i="0" sz="33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800"/>
              <a:buFont typeface="Arial"/>
              <a:buNone/>
            </a:pPr>
            <a:r>
              <a:t/>
            </a:r>
            <a:endParaRPr b="1" i="0" sz="33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800"/>
              <a:buFont typeface="Arial"/>
              <a:buNone/>
            </a:pPr>
            <a:r>
              <a:t/>
            </a:r>
            <a:endParaRPr b="0" i="0" sz="3300" u="none" cap="none" strike="noStrike">
              <a:solidFill>
                <a:srgbClr val="000000"/>
              </a:solidFill>
              <a:latin typeface="Montserrat"/>
              <a:ea typeface="Montserrat"/>
              <a:cs typeface="Montserrat"/>
              <a:sym typeface="Montserrat"/>
            </a:endParaRPr>
          </a:p>
        </p:txBody>
      </p:sp>
      <p:pic>
        <p:nvPicPr>
          <p:cNvPr id="190" name="Google Shape;190;g1b9dee32aeb_0_95"/>
          <p:cNvPicPr preferRelativeResize="0"/>
          <p:nvPr/>
        </p:nvPicPr>
        <p:blipFill rotWithShape="1">
          <a:blip r:embed="rId3">
            <a:alphaModFix/>
          </a:blip>
          <a:srcRect b="0" l="0" r="0" t="0"/>
          <a:stretch/>
        </p:blipFill>
        <p:spPr>
          <a:xfrm>
            <a:off x="357133" y="8960826"/>
            <a:ext cx="2338077" cy="984915"/>
          </a:xfrm>
          <a:prstGeom prst="rect">
            <a:avLst/>
          </a:prstGeom>
          <a:noFill/>
          <a:ln>
            <a:noFill/>
          </a:ln>
        </p:spPr>
      </p:pic>
      <p:pic>
        <p:nvPicPr>
          <p:cNvPr id="191" name="Google Shape;191;g1b9dee32aeb_0_95"/>
          <p:cNvPicPr preferRelativeResize="0"/>
          <p:nvPr/>
        </p:nvPicPr>
        <p:blipFill rotWithShape="1">
          <a:blip r:embed="rId4">
            <a:alphaModFix/>
          </a:blip>
          <a:srcRect b="0" l="0" r="0" t="0"/>
          <a:stretch/>
        </p:blipFill>
        <p:spPr>
          <a:xfrm>
            <a:off x="14860273" y="9035663"/>
            <a:ext cx="3199127" cy="1015723"/>
          </a:xfrm>
          <a:prstGeom prst="rect">
            <a:avLst/>
          </a:prstGeom>
          <a:noFill/>
          <a:ln>
            <a:noFill/>
          </a:ln>
        </p:spPr>
      </p:pic>
      <p:pic>
        <p:nvPicPr>
          <p:cNvPr id="192" name="Google Shape;192;g1b9dee32aeb_0_95"/>
          <p:cNvPicPr preferRelativeResize="0"/>
          <p:nvPr/>
        </p:nvPicPr>
        <p:blipFill rotWithShape="1">
          <a:blip r:embed="rId5">
            <a:alphaModFix/>
          </a:blip>
          <a:srcRect b="0" l="3855" r="0" t="12056"/>
          <a:stretch/>
        </p:blipFill>
        <p:spPr>
          <a:xfrm>
            <a:off x="10443992" y="8960826"/>
            <a:ext cx="4316259" cy="1184447"/>
          </a:xfrm>
          <a:prstGeom prst="rect">
            <a:avLst/>
          </a:prstGeom>
          <a:noFill/>
          <a:ln>
            <a:noFill/>
          </a:ln>
        </p:spPr>
      </p:pic>
      <p:sp>
        <p:nvSpPr>
          <p:cNvPr id="193" name="Google Shape;193;g1b9dee32aeb_0_95"/>
          <p:cNvSpPr txBox="1"/>
          <p:nvPr/>
        </p:nvSpPr>
        <p:spPr>
          <a:xfrm rot="-5400000">
            <a:off x="12668091" y="-2666272"/>
            <a:ext cx="10509000" cy="4002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2600"/>
              <a:buFont typeface="Arial"/>
              <a:buNone/>
            </a:pPr>
            <a:r>
              <a:rPr b="1" i="0" lang="en-US" sz="2600" u="none" cap="none" strike="noStrike">
                <a:solidFill>
                  <a:srgbClr val="FC8A17"/>
                </a:solidFill>
                <a:latin typeface="Montserrat"/>
                <a:ea typeface="Montserrat"/>
                <a:cs typeface="Montserrat"/>
                <a:sym typeface="Montserrat"/>
              </a:rPr>
              <a:t>HISS 2022/2023</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sp>
        <p:nvSpPr>
          <p:cNvPr id="198" name="Google Shape;198;g1b9dee32aeb_0_105"/>
          <p:cNvSpPr txBox="1"/>
          <p:nvPr/>
        </p:nvSpPr>
        <p:spPr>
          <a:xfrm>
            <a:off x="564715" y="590447"/>
            <a:ext cx="10509000" cy="7389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4800"/>
              <a:buFont typeface="Arial"/>
              <a:buNone/>
            </a:pPr>
            <a:r>
              <a:rPr b="1" i="0" lang="en-US" sz="4800" u="none" cap="none" strike="noStrike">
                <a:solidFill>
                  <a:srgbClr val="000000"/>
                </a:solidFill>
                <a:latin typeface="Montserrat"/>
                <a:ea typeface="Montserrat"/>
                <a:cs typeface="Montserrat"/>
                <a:sym typeface="Montserrat"/>
              </a:rPr>
              <a:t>Report Structure</a:t>
            </a:r>
            <a:endParaRPr b="0" i="0" sz="1400" u="none" cap="none" strike="noStrike">
              <a:solidFill>
                <a:srgbClr val="000000"/>
              </a:solidFill>
              <a:latin typeface="Arial"/>
              <a:ea typeface="Arial"/>
              <a:cs typeface="Arial"/>
              <a:sym typeface="Arial"/>
            </a:endParaRPr>
          </a:p>
        </p:txBody>
      </p:sp>
      <p:sp>
        <p:nvSpPr>
          <p:cNvPr id="199" name="Google Shape;199;g1b9dee32aeb_0_105"/>
          <p:cNvSpPr txBox="1"/>
          <p:nvPr/>
        </p:nvSpPr>
        <p:spPr>
          <a:xfrm>
            <a:off x="564725" y="1736750"/>
            <a:ext cx="10509000" cy="5587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1" i="0" lang="en-US" sz="3300" u="none" cap="none" strike="noStrike">
                <a:solidFill>
                  <a:srgbClr val="000000"/>
                </a:solidFill>
                <a:latin typeface="Montserrat"/>
                <a:ea typeface="Montserrat"/>
                <a:cs typeface="Montserrat"/>
                <a:sym typeface="Montserrat"/>
              </a:rPr>
              <a:t>P7 - Final Concept</a:t>
            </a:r>
            <a:endParaRPr b="1" i="0" sz="33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800"/>
              <a:buFont typeface="Arial"/>
              <a:buNone/>
            </a:pPr>
            <a:r>
              <a:t/>
            </a:r>
            <a:endParaRPr b="1" i="0" sz="33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800"/>
              <a:buFont typeface="Arial"/>
              <a:buNone/>
            </a:pPr>
            <a:r>
              <a:rPr b="0" i="0" lang="en-US" sz="3300" u="none" cap="none" strike="noStrike">
                <a:solidFill>
                  <a:srgbClr val="000000"/>
                </a:solidFill>
                <a:latin typeface="Montserrat"/>
                <a:ea typeface="Montserrat"/>
                <a:cs typeface="Montserrat"/>
                <a:sym typeface="Montserrat"/>
              </a:rPr>
              <a:t>key questions to ask about the nature of your final concept clinically, technically and from a regulatory perspective </a:t>
            </a:r>
            <a:endParaRPr b="0" i="0" sz="33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800"/>
              <a:buFont typeface="Arial"/>
              <a:buNone/>
            </a:pPr>
            <a:r>
              <a:t/>
            </a:r>
            <a:endParaRPr b="0" i="0" sz="33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800"/>
              <a:buFont typeface="Arial"/>
              <a:buNone/>
            </a:pPr>
            <a:r>
              <a:rPr b="0" i="0" lang="en-US" sz="3300" u="none" cap="none" strike="noStrike">
                <a:solidFill>
                  <a:srgbClr val="000000"/>
                </a:solidFill>
                <a:latin typeface="Montserrat"/>
                <a:ea typeface="Montserrat"/>
                <a:cs typeface="Montserrat"/>
                <a:sym typeface="Montserrat"/>
              </a:rPr>
              <a:t>(business side is dealt with more in depth in following sections)</a:t>
            </a:r>
            <a:endParaRPr b="0" i="0" sz="33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800"/>
              <a:buFont typeface="Arial"/>
              <a:buNone/>
            </a:pPr>
            <a:r>
              <a:t/>
            </a:r>
            <a:endParaRPr b="0" i="0" sz="33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800"/>
              <a:buFont typeface="Arial"/>
              <a:buNone/>
            </a:pPr>
            <a:r>
              <a:rPr b="0" i="0" lang="en-US" sz="3300" u="none" cap="none" strike="noStrike">
                <a:solidFill>
                  <a:srgbClr val="000000"/>
                </a:solidFill>
                <a:latin typeface="Montserrat"/>
                <a:ea typeface="Montserrat"/>
                <a:cs typeface="Montserrat"/>
                <a:sym typeface="Montserrat"/>
              </a:rPr>
              <a:t>consider all the questions, answer what you can</a:t>
            </a:r>
            <a:endParaRPr b="0" i="0" sz="33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800"/>
              <a:buFont typeface="Arial"/>
              <a:buNone/>
            </a:pPr>
            <a:r>
              <a:t/>
            </a:r>
            <a:endParaRPr b="0" i="0" sz="3300" u="none" cap="none" strike="noStrike">
              <a:solidFill>
                <a:srgbClr val="000000"/>
              </a:solidFill>
              <a:latin typeface="Montserrat"/>
              <a:ea typeface="Montserrat"/>
              <a:cs typeface="Montserrat"/>
              <a:sym typeface="Montserrat"/>
            </a:endParaRPr>
          </a:p>
        </p:txBody>
      </p:sp>
      <p:pic>
        <p:nvPicPr>
          <p:cNvPr id="200" name="Google Shape;200;g1b9dee32aeb_0_105"/>
          <p:cNvPicPr preferRelativeResize="0"/>
          <p:nvPr/>
        </p:nvPicPr>
        <p:blipFill rotWithShape="1">
          <a:blip r:embed="rId3">
            <a:alphaModFix/>
          </a:blip>
          <a:srcRect b="0" l="0" r="0" t="0"/>
          <a:stretch/>
        </p:blipFill>
        <p:spPr>
          <a:xfrm>
            <a:off x="357133" y="8960826"/>
            <a:ext cx="2338077" cy="984915"/>
          </a:xfrm>
          <a:prstGeom prst="rect">
            <a:avLst/>
          </a:prstGeom>
          <a:noFill/>
          <a:ln>
            <a:noFill/>
          </a:ln>
        </p:spPr>
      </p:pic>
      <p:pic>
        <p:nvPicPr>
          <p:cNvPr id="201" name="Google Shape;201;g1b9dee32aeb_0_105"/>
          <p:cNvPicPr preferRelativeResize="0"/>
          <p:nvPr/>
        </p:nvPicPr>
        <p:blipFill rotWithShape="1">
          <a:blip r:embed="rId4">
            <a:alphaModFix/>
          </a:blip>
          <a:srcRect b="0" l="0" r="0" t="0"/>
          <a:stretch/>
        </p:blipFill>
        <p:spPr>
          <a:xfrm>
            <a:off x="14860273" y="9035663"/>
            <a:ext cx="3199127" cy="1015723"/>
          </a:xfrm>
          <a:prstGeom prst="rect">
            <a:avLst/>
          </a:prstGeom>
          <a:noFill/>
          <a:ln>
            <a:noFill/>
          </a:ln>
        </p:spPr>
      </p:pic>
      <p:pic>
        <p:nvPicPr>
          <p:cNvPr id="202" name="Google Shape;202;g1b9dee32aeb_0_105"/>
          <p:cNvPicPr preferRelativeResize="0"/>
          <p:nvPr/>
        </p:nvPicPr>
        <p:blipFill rotWithShape="1">
          <a:blip r:embed="rId5">
            <a:alphaModFix/>
          </a:blip>
          <a:srcRect b="0" l="3855" r="0" t="12056"/>
          <a:stretch/>
        </p:blipFill>
        <p:spPr>
          <a:xfrm>
            <a:off x="10443992" y="8960826"/>
            <a:ext cx="4316259" cy="1184447"/>
          </a:xfrm>
          <a:prstGeom prst="rect">
            <a:avLst/>
          </a:prstGeom>
          <a:noFill/>
          <a:ln>
            <a:noFill/>
          </a:ln>
        </p:spPr>
      </p:pic>
      <p:sp>
        <p:nvSpPr>
          <p:cNvPr id="203" name="Google Shape;203;g1b9dee32aeb_0_105"/>
          <p:cNvSpPr txBox="1"/>
          <p:nvPr/>
        </p:nvSpPr>
        <p:spPr>
          <a:xfrm rot="-5400000">
            <a:off x="12668091" y="-2666272"/>
            <a:ext cx="10509000" cy="4002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2600"/>
              <a:buFont typeface="Arial"/>
              <a:buNone/>
            </a:pPr>
            <a:r>
              <a:rPr b="1" i="0" lang="en-US" sz="2600" u="none" cap="none" strike="noStrike">
                <a:solidFill>
                  <a:srgbClr val="FC8A17"/>
                </a:solidFill>
                <a:latin typeface="Montserrat"/>
                <a:ea typeface="Montserrat"/>
                <a:cs typeface="Montserrat"/>
                <a:sym typeface="Montserrat"/>
              </a:rPr>
              <a:t>HISS 2022/2023</a:t>
            </a:r>
            <a:endParaRPr b="0" i="0" sz="1400" u="none" cap="none" strike="noStrike">
              <a:solidFill>
                <a:srgbClr val="000000"/>
              </a:solidFill>
              <a:latin typeface="Arial"/>
              <a:ea typeface="Arial"/>
              <a:cs typeface="Arial"/>
              <a:sym typeface="Arial"/>
            </a:endParaRPr>
          </a:p>
        </p:txBody>
      </p:sp>
      <p:pic>
        <p:nvPicPr>
          <p:cNvPr id="204" name="Google Shape;204;g1b9dee32aeb_0_105"/>
          <p:cNvPicPr preferRelativeResize="0"/>
          <p:nvPr/>
        </p:nvPicPr>
        <p:blipFill rotWithShape="1">
          <a:blip r:embed="rId6">
            <a:alphaModFix/>
          </a:blip>
          <a:srcRect b="0" l="0" r="0" t="0"/>
          <a:stretch/>
        </p:blipFill>
        <p:spPr>
          <a:xfrm>
            <a:off x="11764440" y="465775"/>
            <a:ext cx="5267325" cy="778192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 name="Shape 208"/>
        <p:cNvGrpSpPr/>
        <p:nvPr/>
      </p:nvGrpSpPr>
      <p:grpSpPr>
        <a:xfrm>
          <a:off x="0" y="0"/>
          <a:ext cx="0" cy="0"/>
          <a:chOff x="0" y="0"/>
          <a:chExt cx="0" cy="0"/>
        </a:xfrm>
      </p:grpSpPr>
      <p:sp>
        <p:nvSpPr>
          <p:cNvPr id="209" name="Google Shape;209;g1b9dee32aeb_0_114"/>
          <p:cNvSpPr txBox="1"/>
          <p:nvPr/>
        </p:nvSpPr>
        <p:spPr>
          <a:xfrm>
            <a:off x="564715" y="590447"/>
            <a:ext cx="10509000" cy="7389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4800"/>
              <a:buFont typeface="Arial"/>
              <a:buNone/>
            </a:pPr>
            <a:r>
              <a:rPr b="1" i="0" lang="en-US" sz="4800" u="none" cap="none" strike="noStrike">
                <a:solidFill>
                  <a:srgbClr val="000000"/>
                </a:solidFill>
                <a:latin typeface="Montserrat"/>
                <a:ea typeface="Montserrat"/>
                <a:cs typeface="Montserrat"/>
                <a:sym typeface="Montserrat"/>
              </a:rPr>
              <a:t>Report Structure</a:t>
            </a:r>
            <a:endParaRPr b="0" i="0" sz="1400" u="none" cap="none" strike="noStrike">
              <a:solidFill>
                <a:srgbClr val="000000"/>
              </a:solidFill>
              <a:latin typeface="Arial"/>
              <a:ea typeface="Arial"/>
              <a:cs typeface="Arial"/>
              <a:sym typeface="Arial"/>
            </a:endParaRPr>
          </a:p>
        </p:txBody>
      </p:sp>
      <p:sp>
        <p:nvSpPr>
          <p:cNvPr id="210" name="Google Shape;210;g1b9dee32aeb_0_114"/>
          <p:cNvSpPr txBox="1"/>
          <p:nvPr/>
        </p:nvSpPr>
        <p:spPr>
          <a:xfrm>
            <a:off x="564725" y="1736750"/>
            <a:ext cx="10509000" cy="5079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1" i="0" lang="en-US" sz="3300" u="none" cap="none" strike="noStrike">
                <a:solidFill>
                  <a:srgbClr val="000000"/>
                </a:solidFill>
                <a:latin typeface="Montserrat"/>
                <a:ea typeface="Montserrat"/>
                <a:cs typeface="Montserrat"/>
                <a:sym typeface="Montserrat"/>
              </a:rPr>
              <a:t>P8 - Business Model*</a:t>
            </a:r>
            <a:endParaRPr b="1" i="0" sz="33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800"/>
              <a:buFont typeface="Arial"/>
              <a:buNone/>
            </a:pPr>
            <a:r>
              <a:t/>
            </a:r>
            <a:endParaRPr b="1" i="0" sz="33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800"/>
              <a:buFont typeface="Arial"/>
              <a:buNone/>
            </a:pPr>
            <a:r>
              <a:rPr b="0" i="0" lang="en-US" sz="3300" u="none" cap="none" strike="noStrike">
                <a:solidFill>
                  <a:srgbClr val="000000"/>
                </a:solidFill>
                <a:latin typeface="Montserrat"/>
                <a:ea typeface="Montserrat"/>
                <a:cs typeface="Montserrat"/>
                <a:sym typeface="Montserrat"/>
              </a:rPr>
              <a:t>What will be your business model?</a:t>
            </a:r>
            <a:endParaRPr b="0" i="0" sz="33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800"/>
              <a:buFont typeface="Arial"/>
              <a:buNone/>
            </a:pPr>
            <a:r>
              <a:t/>
            </a:r>
            <a:endParaRPr b="0" i="0" sz="33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800"/>
              <a:buFont typeface="Arial"/>
              <a:buNone/>
            </a:pPr>
            <a:r>
              <a:rPr b="0" i="0" lang="en-US" sz="3300" u="none" cap="none" strike="noStrike">
                <a:solidFill>
                  <a:srgbClr val="000000"/>
                </a:solidFill>
                <a:latin typeface="Montserrat"/>
                <a:ea typeface="Montserrat"/>
                <a:cs typeface="Montserrat"/>
                <a:sym typeface="Montserrat"/>
              </a:rPr>
              <a:t>Do not invent a new one! </a:t>
            </a:r>
            <a:endParaRPr b="0" i="0" sz="33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800"/>
              <a:buFont typeface="Arial"/>
              <a:buNone/>
            </a:pPr>
            <a:r>
              <a:rPr b="0" i="0" lang="en-US" sz="3300" u="none" cap="none" strike="noStrike">
                <a:solidFill>
                  <a:srgbClr val="000000"/>
                </a:solidFill>
                <a:latin typeface="Montserrat"/>
                <a:ea typeface="Montserrat"/>
                <a:cs typeface="Montserrat"/>
                <a:sym typeface="Montserrat"/>
              </a:rPr>
              <a:t>Likely best to copy what already works and is used in similar solutions.</a:t>
            </a:r>
            <a:endParaRPr b="0" i="0" sz="33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800"/>
              <a:buFont typeface="Arial"/>
              <a:buNone/>
            </a:pPr>
            <a:r>
              <a:t/>
            </a:r>
            <a:endParaRPr b="0" i="0" sz="33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800"/>
              <a:buFont typeface="Arial"/>
              <a:buNone/>
            </a:pPr>
            <a:r>
              <a:rPr b="0" i="0" lang="en-US" sz="3300" u="none" cap="none" strike="noStrike">
                <a:solidFill>
                  <a:srgbClr val="000000"/>
                </a:solidFill>
                <a:latin typeface="Montserrat"/>
                <a:ea typeface="Montserrat"/>
                <a:cs typeface="Montserrat"/>
                <a:sym typeface="Montserrat"/>
              </a:rPr>
              <a:t>Big list of key questions - show that you have considered them all and answer what you can</a:t>
            </a:r>
            <a:endParaRPr b="0" i="0" sz="3300" u="none" cap="none" strike="noStrike">
              <a:solidFill>
                <a:srgbClr val="000000"/>
              </a:solidFill>
              <a:latin typeface="Montserrat"/>
              <a:ea typeface="Montserrat"/>
              <a:cs typeface="Montserrat"/>
              <a:sym typeface="Montserrat"/>
            </a:endParaRPr>
          </a:p>
        </p:txBody>
      </p:sp>
      <p:pic>
        <p:nvPicPr>
          <p:cNvPr id="211" name="Google Shape;211;g1b9dee32aeb_0_114"/>
          <p:cNvPicPr preferRelativeResize="0"/>
          <p:nvPr/>
        </p:nvPicPr>
        <p:blipFill rotWithShape="1">
          <a:blip r:embed="rId3">
            <a:alphaModFix/>
          </a:blip>
          <a:srcRect b="0" l="0" r="0" t="0"/>
          <a:stretch/>
        </p:blipFill>
        <p:spPr>
          <a:xfrm>
            <a:off x="357133" y="8960826"/>
            <a:ext cx="2338077" cy="984915"/>
          </a:xfrm>
          <a:prstGeom prst="rect">
            <a:avLst/>
          </a:prstGeom>
          <a:noFill/>
          <a:ln>
            <a:noFill/>
          </a:ln>
        </p:spPr>
      </p:pic>
      <p:pic>
        <p:nvPicPr>
          <p:cNvPr id="212" name="Google Shape;212;g1b9dee32aeb_0_114"/>
          <p:cNvPicPr preferRelativeResize="0"/>
          <p:nvPr/>
        </p:nvPicPr>
        <p:blipFill rotWithShape="1">
          <a:blip r:embed="rId4">
            <a:alphaModFix/>
          </a:blip>
          <a:srcRect b="0" l="0" r="0" t="0"/>
          <a:stretch/>
        </p:blipFill>
        <p:spPr>
          <a:xfrm>
            <a:off x="14860273" y="9035663"/>
            <a:ext cx="3199127" cy="1015723"/>
          </a:xfrm>
          <a:prstGeom prst="rect">
            <a:avLst/>
          </a:prstGeom>
          <a:noFill/>
          <a:ln>
            <a:noFill/>
          </a:ln>
        </p:spPr>
      </p:pic>
      <p:pic>
        <p:nvPicPr>
          <p:cNvPr id="213" name="Google Shape;213;g1b9dee32aeb_0_114"/>
          <p:cNvPicPr preferRelativeResize="0"/>
          <p:nvPr/>
        </p:nvPicPr>
        <p:blipFill rotWithShape="1">
          <a:blip r:embed="rId5">
            <a:alphaModFix/>
          </a:blip>
          <a:srcRect b="0" l="3855" r="0" t="12056"/>
          <a:stretch/>
        </p:blipFill>
        <p:spPr>
          <a:xfrm>
            <a:off x="10443992" y="8960826"/>
            <a:ext cx="4316259" cy="1184447"/>
          </a:xfrm>
          <a:prstGeom prst="rect">
            <a:avLst/>
          </a:prstGeom>
          <a:noFill/>
          <a:ln>
            <a:noFill/>
          </a:ln>
        </p:spPr>
      </p:pic>
      <p:sp>
        <p:nvSpPr>
          <p:cNvPr id="214" name="Google Shape;214;g1b9dee32aeb_0_114"/>
          <p:cNvSpPr txBox="1"/>
          <p:nvPr/>
        </p:nvSpPr>
        <p:spPr>
          <a:xfrm rot="-5400000">
            <a:off x="12668091" y="-2666272"/>
            <a:ext cx="10509000" cy="4002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2600"/>
              <a:buFont typeface="Arial"/>
              <a:buNone/>
            </a:pPr>
            <a:r>
              <a:rPr b="1" i="0" lang="en-US" sz="2600" u="none" cap="none" strike="noStrike">
                <a:solidFill>
                  <a:srgbClr val="FC8A17"/>
                </a:solidFill>
                <a:latin typeface="Montserrat"/>
                <a:ea typeface="Montserrat"/>
                <a:cs typeface="Montserrat"/>
                <a:sym typeface="Montserrat"/>
              </a:rPr>
              <a:t>HISS 2022/2023</a:t>
            </a:r>
            <a:endParaRPr b="0" i="0" sz="1400" u="none" cap="none" strike="noStrike">
              <a:solidFill>
                <a:srgbClr val="000000"/>
              </a:solidFill>
              <a:latin typeface="Arial"/>
              <a:ea typeface="Arial"/>
              <a:cs typeface="Arial"/>
              <a:sym typeface="Arial"/>
            </a:endParaRPr>
          </a:p>
        </p:txBody>
      </p:sp>
      <p:sp>
        <p:nvSpPr>
          <p:cNvPr id="215" name="Google Shape;215;g1b9dee32aeb_0_114"/>
          <p:cNvSpPr txBox="1"/>
          <p:nvPr/>
        </p:nvSpPr>
        <p:spPr>
          <a:xfrm>
            <a:off x="13066525" y="8243225"/>
            <a:ext cx="4713300" cy="507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0" i="0" lang="en-US" sz="3300" u="none" cap="none" strike="noStrike">
                <a:solidFill>
                  <a:srgbClr val="000000"/>
                </a:solidFill>
                <a:latin typeface="Montserrat"/>
                <a:ea typeface="Montserrat"/>
                <a:cs typeface="Montserrat"/>
                <a:sym typeface="Montserrat"/>
              </a:rPr>
              <a:t>*taught after break</a:t>
            </a:r>
            <a:endParaRPr b="0" i="0" sz="3300" u="none" cap="none" strike="noStrike">
              <a:solidFill>
                <a:srgbClr val="000000"/>
              </a:solidFill>
              <a:latin typeface="Montserrat"/>
              <a:ea typeface="Montserrat"/>
              <a:cs typeface="Montserrat"/>
              <a:sym typeface="Montserrat"/>
            </a:endParaRPr>
          </a:p>
        </p:txBody>
      </p:sp>
      <p:pic>
        <p:nvPicPr>
          <p:cNvPr id="216" name="Google Shape;216;g1b9dee32aeb_0_114"/>
          <p:cNvPicPr preferRelativeResize="0"/>
          <p:nvPr/>
        </p:nvPicPr>
        <p:blipFill rotWithShape="1">
          <a:blip r:embed="rId6">
            <a:alphaModFix/>
          </a:blip>
          <a:srcRect b="0" l="0" r="0" t="0"/>
          <a:stretch/>
        </p:blipFill>
        <p:spPr>
          <a:xfrm>
            <a:off x="11226115" y="251600"/>
            <a:ext cx="5372100" cy="778192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sp>
        <p:nvSpPr>
          <p:cNvPr id="221" name="Google Shape;221;g1b9dee32aeb_0_124"/>
          <p:cNvSpPr txBox="1"/>
          <p:nvPr/>
        </p:nvSpPr>
        <p:spPr>
          <a:xfrm>
            <a:off x="564715" y="590447"/>
            <a:ext cx="10509000" cy="7389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4800"/>
              <a:buFont typeface="Arial"/>
              <a:buNone/>
            </a:pPr>
            <a:r>
              <a:rPr b="1" i="0" lang="en-US" sz="4800" u="none" cap="none" strike="noStrike">
                <a:solidFill>
                  <a:srgbClr val="000000"/>
                </a:solidFill>
                <a:latin typeface="Montserrat"/>
                <a:ea typeface="Montserrat"/>
                <a:cs typeface="Montserrat"/>
                <a:sym typeface="Montserrat"/>
              </a:rPr>
              <a:t>Report Structure</a:t>
            </a:r>
            <a:endParaRPr b="0" i="0" sz="1400" u="none" cap="none" strike="noStrike">
              <a:solidFill>
                <a:srgbClr val="000000"/>
              </a:solidFill>
              <a:latin typeface="Arial"/>
              <a:ea typeface="Arial"/>
              <a:cs typeface="Arial"/>
              <a:sym typeface="Arial"/>
            </a:endParaRPr>
          </a:p>
        </p:txBody>
      </p:sp>
      <p:sp>
        <p:nvSpPr>
          <p:cNvPr id="222" name="Google Shape;222;g1b9dee32aeb_0_124"/>
          <p:cNvSpPr txBox="1"/>
          <p:nvPr/>
        </p:nvSpPr>
        <p:spPr>
          <a:xfrm>
            <a:off x="564725" y="1736750"/>
            <a:ext cx="10509000" cy="5079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1" i="0" lang="en-US" sz="3300" u="none" cap="none" strike="noStrike">
                <a:solidFill>
                  <a:srgbClr val="000000"/>
                </a:solidFill>
                <a:latin typeface="Montserrat"/>
                <a:ea typeface="Montserrat"/>
                <a:cs typeface="Montserrat"/>
                <a:sym typeface="Montserrat"/>
              </a:rPr>
              <a:t>P9 - Market Analysis*</a:t>
            </a:r>
            <a:endParaRPr b="1" i="0" sz="33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800"/>
              <a:buFont typeface="Arial"/>
              <a:buNone/>
            </a:pPr>
            <a:r>
              <a:t/>
            </a:r>
            <a:endParaRPr b="1" i="0" sz="33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800"/>
              <a:buFont typeface="Arial"/>
              <a:buNone/>
            </a:pPr>
            <a:r>
              <a:rPr b="0" i="0" lang="en-US" sz="3300" u="none" cap="none" strike="noStrike">
                <a:solidFill>
                  <a:srgbClr val="000000"/>
                </a:solidFill>
                <a:latin typeface="Montserrat"/>
                <a:ea typeface="Montserrat"/>
                <a:cs typeface="Montserrat"/>
                <a:sym typeface="Montserrat"/>
              </a:rPr>
              <a:t>What industry are you in?</a:t>
            </a:r>
            <a:endParaRPr b="0" i="0" sz="33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800"/>
              <a:buFont typeface="Arial"/>
              <a:buNone/>
            </a:pPr>
            <a:r>
              <a:t/>
            </a:r>
            <a:endParaRPr b="0" i="0" sz="33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800"/>
              <a:buFont typeface="Arial"/>
              <a:buNone/>
            </a:pPr>
            <a:r>
              <a:rPr b="0" i="0" lang="en-US" sz="3300" u="none" cap="none" strike="noStrike">
                <a:solidFill>
                  <a:srgbClr val="000000"/>
                </a:solidFill>
                <a:latin typeface="Montserrat"/>
                <a:ea typeface="Montserrat"/>
                <a:cs typeface="Montserrat"/>
                <a:sym typeface="Montserrat"/>
              </a:rPr>
              <a:t>What market are you looking at? What are the forces? (power of buyer, supplier, substitutes, etc)</a:t>
            </a:r>
            <a:endParaRPr b="0" i="0" sz="33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800"/>
              <a:buFont typeface="Arial"/>
              <a:buNone/>
            </a:pPr>
            <a:r>
              <a:t/>
            </a:r>
            <a:endParaRPr b="0" i="0" sz="33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800"/>
              <a:buFont typeface="Arial"/>
              <a:buNone/>
            </a:pPr>
            <a:r>
              <a:rPr b="0" i="0" lang="en-US" sz="3300" u="none" cap="none" strike="noStrike">
                <a:solidFill>
                  <a:srgbClr val="000000"/>
                </a:solidFill>
                <a:latin typeface="Montserrat"/>
                <a:ea typeface="Montserrat"/>
                <a:cs typeface="Montserrat"/>
                <a:sym typeface="Montserrat"/>
              </a:rPr>
              <a:t>Who are you competing with?</a:t>
            </a:r>
            <a:endParaRPr b="0" i="0" sz="33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800"/>
              <a:buFont typeface="Arial"/>
              <a:buNone/>
            </a:pPr>
            <a:r>
              <a:t/>
            </a:r>
            <a:endParaRPr b="0" i="0" sz="33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800"/>
              <a:buFont typeface="Arial"/>
              <a:buNone/>
            </a:pPr>
            <a:r>
              <a:rPr b="0" i="0" lang="en-US" sz="3300" u="none" cap="none" strike="noStrike">
                <a:solidFill>
                  <a:srgbClr val="000000"/>
                </a:solidFill>
                <a:latin typeface="Montserrat"/>
                <a:ea typeface="Montserrat"/>
                <a:cs typeface="Montserrat"/>
                <a:sym typeface="Montserrat"/>
              </a:rPr>
              <a:t>How do you enter it?</a:t>
            </a:r>
            <a:endParaRPr b="0" i="0" sz="3300" u="none" cap="none" strike="noStrike">
              <a:solidFill>
                <a:srgbClr val="000000"/>
              </a:solidFill>
              <a:latin typeface="Montserrat"/>
              <a:ea typeface="Montserrat"/>
              <a:cs typeface="Montserrat"/>
              <a:sym typeface="Montserrat"/>
            </a:endParaRPr>
          </a:p>
        </p:txBody>
      </p:sp>
      <p:pic>
        <p:nvPicPr>
          <p:cNvPr id="223" name="Google Shape;223;g1b9dee32aeb_0_124"/>
          <p:cNvPicPr preferRelativeResize="0"/>
          <p:nvPr/>
        </p:nvPicPr>
        <p:blipFill rotWithShape="1">
          <a:blip r:embed="rId3">
            <a:alphaModFix/>
          </a:blip>
          <a:srcRect b="0" l="0" r="0" t="0"/>
          <a:stretch/>
        </p:blipFill>
        <p:spPr>
          <a:xfrm>
            <a:off x="357133" y="8960826"/>
            <a:ext cx="2338077" cy="984915"/>
          </a:xfrm>
          <a:prstGeom prst="rect">
            <a:avLst/>
          </a:prstGeom>
          <a:noFill/>
          <a:ln>
            <a:noFill/>
          </a:ln>
        </p:spPr>
      </p:pic>
      <p:pic>
        <p:nvPicPr>
          <p:cNvPr id="224" name="Google Shape;224;g1b9dee32aeb_0_124"/>
          <p:cNvPicPr preferRelativeResize="0"/>
          <p:nvPr/>
        </p:nvPicPr>
        <p:blipFill rotWithShape="1">
          <a:blip r:embed="rId4">
            <a:alphaModFix/>
          </a:blip>
          <a:srcRect b="0" l="0" r="0" t="0"/>
          <a:stretch/>
        </p:blipFill>
        <p:spPr>
          <a:xfrm>
            <a:off x="14860273" y="9035663"/>
            <a:ext cx="3199127" cy="1015723"/>
          </a:xfrm>
          <a:prstGeom prst="rect">
            <a:avLst/>
          </a:prstGeom>
          <a:noFill/>
          <a:ln>
            <a:noFill/>
          </a:ln>
        </p:spPr>
      </p:pic>
      <p:pic>
        <p:nvPicPr>
          <p:cNvPr id="225" name="Google Shape;225;g1b9dee32aeb_0_124"/>
          <p:cNvPicPr preferRelativeResize="0"/>
          <p:nvPr/>
        </p:nvPicPr>
        <p:blipFill rotWithShape="1">
          <a:blip r:embed="rId5">
            <a:alphaModFix/>
          </a:blip>
          <a:srcRect b="0" l="3855" r="0" t="12056"/>
          <a:stretch/>
        </p:blipFill>
        <p:spPr>
          <a:xfrm>
            <a:off x="10443992" y="8960826"/>
            <a:ext cx="4316259" cy="1184447"/>
          </a:xfrm>
          <a:prstGeom prst="rect">
            <a:avLst/>
          </a:prstGeom>
          <a:noFill/>
          <a:ln>
            <a:noFill/>
          </a:ln>
        </p:spPr>
      </p:pic>
      <p:sp>
        <p:nvSpPr>
          <p:cNvPr id="226" name="Google Shape;226;g1b9dee32aeb_0_124"/>
          <p:cNvSpPr txBox="1"/>
          <p:nvPr/>
        </p:nvSpPr>
        <p:spPr>
          <a:xfrm rot="-5400000">
            <a:off x="12668091" y="-2666272"/>
            <a:ext cx="10509000" cy="4002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2600"/>
              <a:buFont typeface="Arial"/>
              <a:buNone/>
            </a:pPr>
            <a:r>
              <a:rPr b="1" i="0" lang="en-US" sz="2600" u="none" cap="none" strike="noStrike">
                <a:solidFill>
                  <a:srgbClr val="FC8A17"/>
                </a:solidFill>
                <a:latin typeface="Montserrat"/>
                <a:ea typeface="Montserrat"/>
                <a:cs typeface="Montserrat"/>
                <a:sym typeface="Montserrat"/>
              </a:rPr>
              <a:t>HISS 2022/2023</a:t>
            </a:r>
            <a:endParaRPr b="0" i="0" sz="1400" u="none" cap="none" strike="noStrike">
              <a:solidFill>
                <a:srgbClr val="000000"/>
              </a:solidFill>
              <a:latin typeface="Arial"/>
              <a:ea typeface="Arial"/>
              <a:cs typeface="Arial"/>
              <a:sym typeface="Arial"/>
            </a:endParaRPr>
          </a:p>
        </p:txBody>
      </p:sp>
      <p:sp>
        <p:nvSpPr>
          <p:cNvPr id="227" name="Google Shape;227;g1b9dee32aeb_0_124"/>
          <p:cNvSpPr txBox="1"/>
          <p:nvPr/>
        </p:nvSpPr>
        <p:spPr>
          <a:xfrm>
            <a:off x="13066525" y="8243225"/>
            <a:ext cx="4713300" cy="507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0" i="0" lang="en-US" sz="3300" u="none" cap="none" strike="noStrike">
                <a:solidFill>
                  <a:srgbClr val="000000"/>
                </a:solidFill>
                <a:latin typeface="Montserrat"/>
                <a:ea typeface="Montserrat"/>
                <a:cs typeface="Montserrat"/>
                <a:sym typeface="Montserrat"/>
              </a:rPr>
              <a:t>*taught after break</a:t>
            </a:r>
            <a:endParaRPr b="0" i="0" sz="3300" u="none" cap="none" strike="noStrike">
              <a:solidFill>
                <a:srgbClr val="000000"/>
              </a:solidFill>
              <a:latin typeface="Montserrat"/>
              <a:ea typeface="Montserrat"/>
              <a:cs typeface="Montserrat"/>
              <a:sym typeface="Montserrat"/>
            </a:endParaRPr>
          </a:p>
        </p:txBody>
      </p:sp>
      <p:pic>
        <p:nvPicPr>
          <p:cNvPr id="228" name="Google Shape;228;g1b9dee32aeb_0_124"/>
          <p:cNvPicPr preferRelativeResize="0"/>
          <p:nvPr/>
        </p:nvPicPr>
        <p:blipFill rotWithShape="1">
          <a:blip r:embed="rId6">
            <a:alphaModFix/>
          </a:blip>
          <a:srcRect b="0" l="0" r="0" t="0"/>
          <a:stretch/>
        </p:blipFill>
        <p:spPr>
          <a:xfrm>
            <a:off x="11362365" y="251600"/>
            <a:ext cx="5381625" cy="778192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sp>
        <p:nvSpPr>
          <p:cNvPr id="233" name="Google Shape;233;g1b9dee32aeb_0_134"/>
          <p:cNvSpPr txBox="1"/>
          <p:nvPr/>
        </p:nvSpPr>
        <p:spPr>
          <a:xfrm>
            <a:off x="564715" y="590447"/>
            <a:ext cx="10509000" cy="7389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4800"/>
              <a:buFont typeface="Arial"/>
              <a:buNone/>
            </a:pPr>
            <a:r>
              <a:rPr b="1" i="0" lang="en-US" sz="4800" u="none" cap="none" strike="noStrike">
                <a:solidFill>
                  <a:srgbClr val="000000"/>
                </a:solidFill>
                <a:latin typeface="Montserrat"/>
                <a:ea typeface="Montserrat"/>
                <a:cs typeface="Montserrat"/>
                <a:sym typeface="Montserrat"/>
              </a:rPr>
              <a:t>Report Structure</a:t>
            </a:r>
            <a:endParaRPr b="0" i="0" sz="1400" u="none" cap="none" strike="noStrike">
              <a:solidFill>
                <a:srgbClr val="000000"/>
              </a:solidFill>
              <a:latin typeface="Arial"/>
              <a:ea typeface="Arial"/>
              <a:cs typeface="Arial"/>
              <a:sym typeface="Arial"/>
            </a:endParaRPr>
          </a:p>
        </p:txBody>
      </p:sp>
      <p:sp>
        <p:nvSpPr>
          <p:cNvPr id="234" name="Google Shape;234;g1b9dee32aeb_0_134"/>
          <p:cNvSpPr txBox="1"/>
          <p:nvPr/>
        </p:nvSpPr>
        <p:spPr>
          <a:xfrm>
            <a:off x="564725" y="1736750"/>
            <a:ext cx="10509000" cy="6095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1" i="0" lang="en-US" sz="3300" u="none" cap="none" strike="noStrike">
                <a:solidFill>
                  <a:srgbClr val="000000"/>
                </a:solidFill>
                <a:latin typeface="Montserrat"/>
                <a:ea typeface="Montserrat"/>
                <a:cs typeface="Montserrat"/>
                <a:sym typeface="Montserrat"/>
              </a:rPr>
              <a:t>P10 - Proposed KPIs*</a:t>
            </a:r>
            <a:endParaRPr b="1" i="0" sz="33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800"/>
              <a:buFont typeface="Arial"/>
              <a:buNone/>
            </a:pPr>
            <a:r>
              <a:t/>
            </a:r>
            <a:endParaRPr b="1" i="0" sz="33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800"/>
              <a:buFont typeface="Arial"/>
              <a:buNone/>
            </a:pPr>
            <a:r>
              <a:rPr b="0" i="0" lang="en-US" sz="3300" u="none" cap="none" strike="noStrike">
                <a:solidFill>
                  <a:srgbClr val="000000"/>
                </a:solidFill>
                <a:latin typeface="Montserrat"/>
                <a:ea typeface="Montserrat"/>
                <a:cs typeface="Montserrat"/>
                <a:sym typeface="Montserrat"/>
              </a:rPr>
              <a:t>ask for your clinician to send their hospital/institution’s KPIs</a:t>
            </a:r>
            <a:endParaRPr b="0" i="0" sz="3300" u="none" cap="none" strike="noStrike">
              <a:solidFill>
                <a:srgbClr val="000000"/>
              </a:solidFill>
              <a:latin typeface="Montserrat"/>
              <a:ea typeface="Montserrat"/>
              <a:cs typeface="Montserrat"/>
              <a:sym typeface="Montserrat"/>
            </a:endParaRPr>
          </a:p>
          <a:p>
            <a:pPr indent="-438150" lvl="0" marL="457200" marR="0" rtl="0" algn="l">
              <a:lnSpc>
                <a:spcPct val="100000"/>
              </a:lnSpc>
              <a:spcBef>
                <a:spcPts val="0"/>
              </a:spcBef>
              <a:spcAft>
                <a:spcPts val="0"/>
              </a:spcAft>
              <a:buClr>
                <a:srgbClr val="000000"/>
              </a:buClr>
              <a:buSzPts val="3300"/>
              <a:buFont typeface="Montserrat"/>
              <a:buChar char="-"/>
            </a:pPr>
            <a:r>
              <a:rPr b="0" i="0" lang="en-US" sz="3300" u="none" cap="none" strike="noStrike">
                <a:solidFill>
                  <a:srgbClr val="000000"/>
                </a:solidFill>
                <a:latin typeface="Montserrat"/>
                <a:ea typeface="Montserrat"/>
                <a:cs typeface="Montserrat"/>
                <a:sym typeface="Montserrat"/>
              </a:rPr>
              <a:t>if they cannot find or share this, use the resources to propose KPIs that fit the needs of the system generally</a:t>
            </a:r>
            <a:endParaRPr b="0" i="0" sz="33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3300"/>
              <a:buFont typeface="Arial"/>
              <a:buNone/>
            </a:pPr>
            <a:r>
              <a:t/>
            </a:r>
            <a:endParaRPr b="0" i="0" sz="33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3300"/>
              <a:buFont typeface="Arial"/>
              <a:buNone/>
            </a:pPr>
            <a:r>
              <a:rPr b="0" i="0" lang="en-US" sz="3300" u="none" cap="none" strike="noStrike">
                <a:solidFill>
                  <a:srgbClr val="000000"/>
                </a:solidFill>
                <a:latin typeface="Montserrat"/>
                <a:ea typeface="Montserrat"/>
                <a:cs typeface="Montserrat"/>
                <a:sym typeface="Montserrat"/>
              </a:rPr>
              <a:t>want measurable and quantifiable KPIs that fit the needs of your stakeholders</a:t>
            </a:r>
            <a:endParaRPr b="0" i="0" sz="33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3300"/>
              <a:buFont typeface="Arial"/>
              <a:buNone/>
            </a:pPr>
            <a:r>
              <a:t/>
            </a:r>
            <a:endParaRPr b="0" i="0" sz="33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3300"/>
              <a:buFont typeface="Arial"/>
              <a:buNone/>
            </a:pPr>
            <a:r>
              <a:rPr b="0" i="0" lang="en-US" sz="3300" u="none" cap="none" strike="noStrike">
                <a:solidFill>
                  <a:srgbClr val="000000"/>
                </a:solidFill>
                <a:latin typeface="Montserrat"/>
                <a:ea typeface="Montserrat"/>
                <a:cs typeface="Montserrat"/>
                <a:sym typeface="Montserrat"/>
              </a:rPr>
              <a:t>*MIME KPI’s are being chased up</a:t>
            </a:r>
            <a:endParaRPr b="0" i="0" sz="3300" u="none" cap="none" strike="noStrike">
              <a:solidFill>
                <a:srgbClr val="000000"/>
              </a:solidFill>
              <a:latin typeface="Montserrat"/>
              <a:ea typeface="Montserrat"/>
              <a:cs typeface="Montserrat"/>
              <a:sym typeface="Montserrat"/>
            </a:endParaRPr>
          </a:p>
        </p:txBody>
      </p:sp>
      <p:pic>
        <p:nvPicPr>
          <p:cNvPr id="235" name="Google Shape;235;g1b9dee32aeb_0_134"/>
          <p:cNvPicPr preferRelativeResize="0"/>
          <p:nvPr/>
        </p:nvPicPr>
        <p:blipFill rotWithShape="1">
          <a:blip r:embed="rId3">
            <a:alphaModFix/>
          </a:blip>
          <a:srcRect b="0" l="0" r="0" t="0"/>
          <a:stretch/>
        </p:blipFill>
        <p:spPr>
          <a:xfrm>
            <a:off x="357133" y="8960826"/>
            <a:ext cx="2338077" cy="984915"/>
          </a:xfrm>
          <a:prstGeom prst="rect">
            <a:avLst/>
          </a:prstGeom>
          <a:noFill/>
          <a:ln>
            <a:noFill/>
          </a:ln>
        </p:spPr>
      </p:pic>
      <p:pic>
        <p:nvPicPr>
          <p:cNvPr id="236" name="Google Shape;236;g1b9dee32aeb_0_134"/>
          <p:cNvPicPr preferRelativeResize="0"/>
          <p:nvPr/>
        </p:nvPicPr>
        <p:blipFill rotWithShape="1">
          <a:blip r:embed="rId4">
            <a:alphaModFix/>
          </a:blip>
          <a:srcRect b="0" l="0" r="0" t="0"/>
          <a:stretch/>
        </p:blipFill>
        <p:spPr>
          <a:xfrm>
            <a:off x="14860273" y="9035663"/>
            <a:ext cx="3199127" cy="1015723"/>
          </a:xfrm>
          <a:prstGeom prst="rect">
            <a:avLst/>
          </a:prstGeom>
          <a:noFill/>
          <a:ln>
            <a:noFill/>
          </a:ln>
        </p:spPr>
      </p:pic>
      <p:pic>
        <p:nvPicPr>
          <p:cNvPr id="237" name="Google Shape;237;g1b9dee32aeb_0_134"/>
          <p:cNvPicPr preferRelativeResize="0"/>
          <p:nvPr/>
        </p:nvPicPr>
        <p:blipFill rotWithShape="1">
          <a:blip r:embed="rId5">
            <a:alphaModFix/>
          </a:blip>
          <a:srcRect b="0" l="3855" r="0" t="12056"/>
          <a:stretch/>
        </p:blipFill>
        <p:spPr>
          <a:xfrm>
            <a:off x="10443992" y="8960826"/>
            <a:ext cx="4316259" cy="1184447"/>
          </a:xfrm>
          <a:prstGeom prst="rect">
            <a:avLst/>
          </a:prstGeom>
          <a:noFill/>
          <a:ln>
            <a:noFill/>
          </a:ln>
        </p:spPr>
      </p:pic>
      <p:sp>
        <p:nvSpPr>
          <p:cNvPr id="238" name="Google Shape;238;g1b9dee32aeb_0_134"/>
          <p:cNvSpPr txBox="1"/>
          <p:nvPr/>
        </p:nvSpPr>
        <p:spPr>
          <a:xfrm rot="-5400000">
            <a:off x="12668091" y="-2666272"/>
            <a:ext cx="10509000" cy="4002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2600"/>
              <a:buFont typeface="Arial"/>
              <a:buNone/>
            </a:pPr>
            <a:r>
              <a:rPr b="1" i="0" lang="en-US" sz="2600" u="none" cap="none" strike="noStrike">
                <a:solidFill>
                  <a:srgbClr val="FC8A17"/>
                </a:solidFill>
                <a:latin typeface="Montserrat"/>
                <a:ea typeface="Montserrat"/>
                <a:cs typeface="Montserrat"/>
                <a:sym typeface="Montserrat"/>
              </a:rPr>
              <a:t>HISS 2022/2023</a:t>
            </a:r>
            <a:endParaRPr b="0" i="0" sz="1400" u="none" cap="none" strike="noStrike">
              <a:solidFill>
                <a:srgbClr val="000000"/>
              </a:solidFill>
              <a:latin typeface="Arial"/>
              <a:ea typeface="Arial"/>
              <a:cs typeface="Arial"/>
              <a:sym typeface="Arial"/>
            </a:endParaRPr>
          </a:p>
        </p:txBody>
      </p:sp>
      <p:sp>
        <p:nvSpPr>
          <p:cNvPr id="239" name="Google Shape;239;g1b9dee32aeb_0_134"/>
          <p:cNvSpPr txBox="1"/>
          <p:nvPr/>
        </p:nvSpPr>
        <p:spPr>
          <a:xfrm>
            <a:off x="13066525" y="8243225"/>
            <a:ext cx="4713300" cy="507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0" i="0" lang="en-US" sz="3300" u="none" cap="none" strike="noStrike">
                <a:solidFill>
                  <a:srgbClr val="000000"/>
                </a:solidFill>
                <a:latin typeface="Montserrat"/>
                <a:ea typeface="Montserrat"/>
                <a:cs typeface="Montserrat"/>
                <a:sym typeface="Montserrat"/>
              </a:rPr>
              <a:t>*taught after break</a:t>
            </a:r>
            <a:endParaRPr b="0" i="0" sz="3300" u="none" cap="none" strike="noStrike">
              <a:solidFill>
                <a:srgbClr val="000000"/>
              </a:solidFill>
              <a:latin typeface="Montserrat"/>
              <a:ea typeface="Montserrat"/>
              <a:cs typeface="Montserrat"/>
              <a:sym typeface="Montserrat"/>
            </a:endParaRPr>
          </a:p>
        </p:txBody>
      </p:sp>
      <p:pic>
        <p:nvPicPr>
          <p:cNvPr id="240" name="Google Shape;240;g1b9dee32aeb_0_134"/>
          <p:cNvPicPr preferRelativeResize="0"/>
          <p:nvPr/>
        </p:nvPicPr>
        <p:blipFill rotWithShape="1">
          <a:blip r:embed="rId6">
            <a:alphaModFix/>
          </a:blip>
          <a:srcRect b="0" l="0" r="0" t="0"/>
          <a:stretch/>
        </p:blipFill>
        <p:spPr>
          <a:xfrm>
            <a:off x="11073715" y="288650"/>
            <a:ext cx="5353050" cy="782002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 name="Shape 244"/>
        <p:cNvGrpSpPr/>
        <p:nvPr/>
      </p:nvGrpSpPr>
      <p:grpSpPr>
        <a:xfrm>
          <a:off x="0" y="0"/>
          <a:ext cx="0" cy="0"/>
          <a:chOff x="0" y="0"/>
          <a:chExt cx="0" cy="0"/>
        </a:xfrm>
      </p:grpSpPr>
      <p:sp>
        <p:nvSpPr>
          <p:cNvPr id="245" name="Google Shape;245;g1b9dee32aeb_0_144"/>
          <p:cNvSpPr txBox="1"/>
          <p:nvPr/>
        </p:nvSpPr>
        <p:spPr>
          <a:xfrm>
            <a:off x="564715" y="590447"/>
            <a:ext cx="10509000" cy="7389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4800"/>
              <a:buFont typeface="Arial"/>
              <a:buNone/>
            </a:pPr>
            <a:r>
              <a:rPr b="1" i="0" lang="en-US" sz="4800" u="none" cap="none" strike="noStrike">
                <a:solidFill>
                  <a:srgbClr val="000000"/>
                </a:solidFill>
                <a:latin typeface="Montserrat"/>
                <a:ea typeface="Montserrat"/>
                <a:cs typeface="Montserrat"/>
                <a:sym typeface="Montserrat"/>
              </a:rPr>
              <a:t>Report Structure</a:t>
            </a:r>
            <a:endParaRPr b="0" i="0" sz="1400" u="none" cap="none" strike="noStrike">
              <a:solidFill>
                <a:srgbClr val="000000"/>
              </a:solidFill>
              <a:latin typeface="Arial"/>
              <a:ea typeface="Arial"/>
              <a:cs typeface="Arial"/>
              <a:sym typeface="Arial"/>
            </a:endParaRPr>
          </a:p>
        </p:txBody>
      </p:sp>
      <p:sp>
        <p:nvSpPr>
          <p:cNvPr id="246" name="Google Shape;246;g1b9dee32aeb_0_144"/>
          <p:cNvSpPr txBox="1"/>
          <p:nvPr/>
        </p:nvSpPr>
        <p:spPr>
          <a:xfrm>
            <a:off x="564725" y="1736750"/>
            <a:ext cx="14082300" cy="4571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1" i="0" lang="en-US" sz="3300" u="none" cap="none" strike="noStrike">
                <a:solidFill>
                  <a:srgbClr val="000000"/>
                </a:solidFill>
                <a:latin typeface="Montserrat"/>
                <a:ea typeface="Montserrat"/>
                <a:cs typeface="Montserrat"/>
                <a:sym typeface="Montserrat"/>
              </a:rPr>
              <a:t>P11 - Ask and Next Steps</a:t>
            </a:r>
            <a:endParaRPr b="1" i="0" sz="33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800"/>
              <a:buFont typeface="Arial"/>
              <a:buNone/>
            </a:pPr>
            <a:r>
              <a:t/>
            </a:r>
            <a:endParaRPr b="1" i="0" sz="33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800"/>
              <a:buFont typeface="Arial"/>
              <a:buNone/>
            </a:pPr>
            <a:r>
              <a:rPr b="0" i="0" lang="en-US" sz="3300" u="none" cap="none" strike="noStrike">
                <a:solidFill>
                  <a:srgbClr val="000000"/>
                </a:solidFill>
                <a:latin typeface="Montserrat"/>
                <a:ea typeface="Montserrat"/>
                <a:cs typeface="Montserrat"/>
                <a:sym typeface="Montserrat"/>
              </a:rPr>
              <a:t>Team photos and credits</a:t>
            </a:r>
            <a:endParaRPr b="0" i="0" sz="33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800"/>
              <a:buFont typeface="Arial"/>
              <a:buNone/>
            </a:pPr>
            <a:r>
              <a:t/>
            </a:r>
            <a:endParaRPr b="0" i="0" sz="33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800"/>
              <a:buFont typeface="Arial"/>
              <a:buNone/>
            </a:pPr>
            <a:r>
              <a:rPr b="0" i="0" lang="en-US" sz="3300" u="none" cap="none" strike="noStrike">
                <a:solidFill>
                  <a:srgbClr val="000000"/>
                </a:solidFill>
                <a:latin typeface="Montserrat"/>
                <a:ea typeface="Montserrat"/>
                <a:cs typeface="Montserrat"/>
                <a:sym typeface="Montserrat"/>
              </a:rPr>
              <a:t>who is your team and why/whether are they appropriate for this project</a:t>
            </a:r>
            <a:endParaRPr b="0" i="0" sz="33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800"/>
              <a:buFont typeface="Arial"/>
              <a:buNone/>
            </a:pPr>
            <a:r>
              <a:t/>
            </a:r>
            <a:endParaRPr b="0" i="0" sz="33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800"/>
              <a:buFont typeface="Arial"/>
              <a:buNone/>
            </a:pPr>
            <a:r>
              <a:t/>
            </a:r>
            <a:endParaRPr b="0" i="0" sz="33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800"/>
              <a:buFont typeface="Arial"/>
              <a:buNone/>
            </a:pPr>
            <a:r>
              <a:rPr b="0" i="0" lang="en-US" sz="3300" u="none" cap="none" strike="noStrike">
                <a:solidFill>
                  <a:srgbClr val="000000"/>
                </a:solidFill>
                <a:latin typeface="Montserrat"/>
                <a:ea typeface="Montserrat"/>
                <a:cs typeface="Montserrat"/>
                <a:sym typeface="Montserrat"/>
              </a:rPr>
              <a:t>what resources and people do you need going forward?</a:t>
            </a:r>
            <a:endParaRPr b="0" i="0" sz="3300" u="none" cap="none" strike="noStrike">
              <a:solidFill>
                <a:srgbClr val="000000"/>
              </a:solidFill>
              <a:latin typeface="Montserrat"/>
              <a:ea typeface="Montserrat"/>
              <a:cs typeface="Montserrat"/>
              <a:sym typeface="Montserrat"/>
            </a:endParaRPr>
          </a:p>
        </p:txBody>
      </p:sp>
      <p:pic>
        <p:nvPicPr>
          <p:cNvPr id="247" name="Google Shape;247;g1b9dee32aeb_0_144"/>
          <p:cNvPicPr preferRelativeResize="0"/>
          <p:nvPr/>
        </p:nvPicPr>
        <p:blipFill rotWithShape="1">
          <a:blip r:embed="rId3">
            <a:alphaModFix/>
          </a:blip>
          <a:srcRect b="0" l="0" r="0" t="0"/>
          <a:stretch/>
        </p:blipFill>
        <p:spPr>
          <a:xfrm>
            <a:off x="357133" y="8960826"/>
            <a:ext cx="2338077" cy="984915"/>
          </a:xfrm>
          <a:prstGeom prst="rect">
            <a:avLst/>
          </a:prstGeom>
          <a:noFill/>
          <a:ln>
            <a:noFill/>
          </a:ln>
        </p:spPr>
      </p:pic>
      <p:pic>
        <p:nvPicPr>
          <p:cNvPr id="248" name="Google Shape;248;g1b9dee32aeb_0_144"/>
          <p:cNvPicPr preferRelativeResize="0"/>
          <p:nvPr/>
        </p:nvPicPr>
        <p:blipFill rotWithShape="1">
          <a:blip r:embed="rId4">
            <a:alphaModFix/>
          </a:blip>
          <a:srcRect b="0" l="0" r="0" t="0"/>
          <a:stretch/>
        </p:blipFill>
        <p:spPr>
          <a:xfrm>
            <a:off x="14860273" y="9035663"/>
            <a:ext cx="3199127" cy="1015723"/>
          </a:xfrm>
          <a:prstGeom prst="rect">
            <a:avLst/>
          </a:prstGeom>
          <a:noFill/>
          <a:ln>
            <a:noFill/>
          </a:ln>
        </p:spPr>
      </p:pic>
      <p:pic>
        <p:nvPicPr>
          <p:cNvPr id="249" name="Google Shape;249;g1b9dee32aeb_0_144"/>
          <p:cNvPicPr preferRelativeResize="0"/>
          <p:nvPr/>
        </p:nvPicPr>
        <p:blipFill rotWithShape="1">
          <a:blip r:embed="rId5">
            <a:alphaModFix/>
          </a:blip>
          <a:srcRect b="0" l="3855" r="0" t="12056"/>
          <a:stretch/>
        </p:blipFill>
        <p:spPr>
          <a:xfrm>
            <a:off x="10443992" y="8960826"/>
            <a:ext cx="4316259" cy="1184447"/>
          </a:xfrm>
          <a:prstGeom prst="rect">
            <a:avLst/>
          </a:prstGeom>
          <a:noFill/>
          <a:ln>
            <a:noFill/>
          </a:ln>
        </p:spPr>
      </p:pic>
      <p:sp>
        <p:nvSpPr>
          <p:cNvPr id="250" name="Google Shape;250;g1b9dee32aeb_0_144"/>
          <p:cNvSpPr txBox="1"/>
          <p:nvPr/>
        </p:nvSpPr>
        <p:spPr>
          <a:xfrm rot="-5400000">
            <a:off x="12668091" y="-2666272"/>
            <a:ext cx="10509000" cy="4002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2600"/>
              <a:buFont typeface="Arial"/>
              <a:buNone/>
            </a:pPr>
            <a:r>
              <a:rPr b="1" i="0" lang="en-US" sz="2600" u="none" cap="none" strike="noStrike">
                <a:solidFill>
                  <a:srgbClr val="FC8A17"/>
                </a:solidFill>
                <a:latin typeface="Montserrat"/>
                <a:ea typeface="Montserrat"/>
                <a:cs typeface="Montserrat"/>
                <a:sym typeface="Montserrat"/>
              </a:rPr>
              <a:t>HISS 2022/2023</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4" name="Shape 254"/>
        <p:cNvGrpSpPr/>
        <p:nvPr/>
      </p:nvGrpSpPr>
      <p:grpSpPr>
        <a:xfrm>
          <a:off x="0" y="0"/>
          <a:ext cx="0" cy="0"/>
          <a:chOff x="0" y="0"/>
          <a:chExt cx="0" cy="0"/>
        </a:xfrm>
      </p:grpSpPr>
      <p:sp>
        <p:nvSpPr>
          <p:cNvPr id="255" name="Google Shape;255;g1b9dee32aeb_0_154"/>
          <p:cNvSpPr txBox="1"/>
          <p:nvPr/>
        </p:nvSpPr>
        <p:spPr>
          <a:xfrm>
            <a:off x="564715" y="590447"/>
            <a:ext cx="10509000" cy="7389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4800"/>
              <a:buFont typeface="Arial"/>
              <a:buNone/>
            </a:pPr>
            <a:r>
              <a:rPr b="1" i="0" lang="en-US" sz="4800" u="none" cap="none" strike="noStrike">
                <a:solidFill>
                  <a:srgbClr val="000000"/>
                </a:solidFill>
                <a:latin typeface="Montserrat"/>
                <a:ea typeface="Montserrat"/>
                <a:cs typeface="Montserrat"/>
                <a:sym typeface="Montserrat"/>
              </a:rPr>
              <a:t>Report Structure</a:t>
            </a:r>
            <a:endParaRPr b="0" i="0" sz="1400" u="none" cap="none" strike="noStrike">
              <a:solidFill>
                <a:srgbClr val="000000"/>
              </a:solidFill>
              <a:latin typeface="Arial"/>
              <a:ea typeface="Arial"/>
              <a:cs typeface="Arial"/>
              <a:sym typeface="Arial"/>
            </a:endParaRPr>
          </a:p>
        </p:txBody>
      </p:sp>
      <p:sp>
        <p:nvSpPr>
          <p:cNvPr id="256" name="Google Shape;256;g1b9dee32aeb_0_154"/>
          <p:cNvSpPr txBox="1"/>
          <p:nvPr/>
        </p:nvSpPr>
        <p:spPr>
          <a:xfrm>
            <a:off x="564725" y="1736750"/>
            <a:ext cx="14041500" cy="3555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1" i="0" lang="en-US" sz="3300" u="none" cap="none" strike="noStrike">
                <a:solidFill>
                  <a:srgbClr val="000000"/>
                </a:solidFill>
                <a:latin typeface="Montserrat"/>
                <a:ea typeface="Montserrat"/>
                <a:cs typeface="Montserrat"/>
                <a:sym typeface="Montserrat"/>
              </a:rPr>
              <a:t>P12 - Timeline</a:t>
            </a:r>
            <a:endParaRPr b="1" i="0" sz="33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800"/>
              <a:buFont typeface="Arial"/>
              <a:buNone/>
            </a:pPr>
            <a:r>
              <a:t/>
            </a:r>
            <a:endParaRPr b="1" i="0" sz="33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chemeClr val="dk1"/>
              </a:buClr>
              <a:buSzPts val="3300"/>
              <a:buFont typeface="Arial"/>
              <a:buNone/>
            </a:pPr>
            <a:r>
              <a:rPr b="0" i="0" lang="en-US" sz="3300" u="none" cap="none" strike="noStrike">
                <a:solidFill>
                  <a:schemeClr val="dk1"/>
                </a:solidFill>
                <a:latin typeface="Montserrat"/>
                <a:ea typeface="Montserrat"/>
                <a:cs typeface="Montserrat"/>
                <a:sym typeface="Montserrat"/>
              </a:rPr>
              <a:t>Develop a timeline for the rest of the program</a:t>
            </a:r>
            <a:endParaRPr b="0" i="0" sz="3300" u="none" cap="none" strike="noStrike">
              <a:solidFill>
                <a:schemeClr val="dk1"/>
              </a:solidFill>
              <a:latin typeface="Montserrat"/>
              <a:ea typeface="Montserrat"/>
              <a:cs typeface="Montserrat"/>
              <a:sym typeface="Montserrat"/>
            </a:endParaRPr>
          </a:p>
          <a:p>
            <a:pPr indent="0" lvl="0" marL="0" marR="0" rtl="0" algn="l">
              <a:lnSpc>
                <a:spcPct val="100000"/>
              </a:lnSpc>
              <a:spcBef>
                <a:spcPts val="0"/>
              </a:spcBef>
              <a:spcAft>
                <a:spcPts val="0"/>
              </a:spcAft>
              <a:buClr>
                <a:schemeClr val="dk1"/>
              </a:buClr>
              <a:buSzPts val="3300"/>
              <a:buFont typeface="Arial"/>
              <a:buNone/>
            </a:pPr>
            <a:r>
              <a:t/>
            </a:r>
            <a:endParaRPr b="0" i="0" sz="3300" u="none" cap="none" strike="noStrike">
              <a:solidFill>
                <a:schemeClr val="dk1"/>
              </a:solidFill>
              <a:latin typeface="Montserrat"/>
              <a:ea typeface="Montserrat"/>
              <a:cs typeface="Montserrat"/>
              <a:sym typeface="Montserrat"/>
            </a:endParaRPr>
          </a:p>
          <a:p>
            <a:pPr indent="0" lvl="0" marL="0" marR="0" rtl="0" algn="l">
              <a:lnSpc>
                <a:spcPct val="100000"/>
              </a:lnSpc>
              <a:spcBef>
                <a:spcPts val="0"/>
              </a:spcBef>
              <a:spcAft>
                <a:spcPts val="0"/>
              </a:spcAft>
              <a:buClr>
                <a:schemeClr val="dk1"/>
              </a:buClr>
              <a:buSzPts val="3300"/>
              <a:buFont typeface="Arial"/>
              <a:buNone/>
            </a:pPr>
            <a:r>
              <a:rPr b="0" i="0" lang="en-US" sz="3300" u="none" cap="none" strike="noStrike">
                <a:solidFill>
                  <a:schemeClr val="dk1"/>
                </a:solidFill>
                <a:latin typeface="Montserrat"/>
                <a:ea typeface="Montserrat"/>
                <a:cs typeface="Montserrat"/>
                <a:sym typeface="Montserrat"/>
              </a:rPr>
              <a:t>Add key milestones from development, to creation of an MVP, preliminary testing and anything else</a:t>
            </a:r>
            <a:endParaRPr b="0" i="0" sz="3300" u="none" cap="none" strike="noStrike">
              <a:solidFill>
                <a:schemeClr val="dk1"/>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800"/>
              <a:buFont typeface="Arial"/>
              <a:buNone/>
            </a:pPr>
            <a:r>
              <a:t/>
            </a:r>
            <a:endParaRPr b="0" i="0" sz="3300" u="none" cap="none" strike="noStrike">
              <a:solidFill>
                <a:srgbClr val="000000"/>
              </a:solidFill>
              <a:latin typeface="Montserrat"/>
              <a:ea typeface="Montserrat"/>
              <a:cs typeface="Montserrat"/>
              <a:sym typeface="Montserrat"/>
            </a:endParaRPr>
          </a:p>
        </p:txBody>
      </p:sp>
      <p:pic>
        <p:nvPicPr>
          <p:cNvPr id="257" name="Google Shape;257;g1b9dee32aeb_0_154"/>
          <p:cNvPicPr preferRelativeResize="0"/>
          <p:nvPr/>
        </p:nvPicPr>
        <p:blipFill rotWithShape="1">
          <a:blip r:embed="rId3">
            <a:alphaModFix/>
          </a:blip>
          <a:srcRect b="0" l="0" r="0" t="0"/>
          <a:stretch/>
        </p:blipFill>
        <p:spPr>
          <a:xfrm>
            <a:off x="357133" y="8960826"/>
            <a:ext cx="2338077" cy="984915"/>
          </a:xfrm>
          <a:prstGeom prst="rect">
            <a:avLst/>
          </a:prstGeom>
          <a:noFill/>
          <a:ln>
            <a:noFill/>
          </a:ln>
        </p:spPr>
      </p:pic>
      <p:pic>
        <p:nvPicPr>
          <p:cNvPr id="258" name="Google Shape;258;g1b9dee32aeb_0_154"/>
          <p:cNvPicPr preferRelativeResize="0"/>
          <p:nvPr/>
        </p:nvPicPr>
        <p:blipFill rotWithShape="1">
          <a:blip r:embed="rId4">
            <a:alphaModFix/>
          </a:blip>
          <a:srcRect b="0" l="0" r="0" t="0"/>
          <a:stretch/>
        </p:blipFill>
        <p:spPr>
          <a:xfrm>
            <a:off x="14860273" y="9035663"/>
            <a:ext cx="3199127" cy="1015723"/>
          </a:xfrm>
          <a:prstGeom prst="rect">
            <a:avLst/>
          </a:prstGeom>
          <a:noFill/>
          <a:ln>
            <a:noFill/>
          </a:ln>
        </p:spPr>
      </p:pic>
      <p:pic>
        <p:nvPicPr>
          <p:cNvPr id="259" name="Google Shape;259;g1b9dee32aeb_0_154"/>
          <p:cNvPicPr preferRelativeResize="0"/>
          <p:nvPr/>
        </p:nvPicPr>
        <p:blipFill rotWithShape="1">
          <a:blip r:embed="rId5">
            <a:alphaModFix/>
          </a:blip>
          <a:srcRect b="0" l="3855" r="0" t="12056"/>
          <a:stretch/>
        </p:blipFill>
        <p:spPr>
          <a:xfrm>
            <a:off x="10443992" y="8960826"/>
            <a:ext cx="4316259" cy="1184447"/>
          </a:xfrm>
          <a:prstGeom prst="rect">
            <a:avLst/>
          </a:prstGeom>
          <a:noFill/>
          <a:ln>
            <a:noFill/>
          </a:ln>
        </p:spPr>
      </p:pic>
      <p:sp>
        <p:nvSpPr>
          <p:cNvPr id="260" name="Google Shape;260;g1b9dee32aeb_0_154"/>
          <p:cNvSpPr txBox="1"/>
          <p:nvPr/>
        </p:nvSpPr>
        <p:spPr>
          <a:xfrm rot="-5400000">
            <a:off x="12668091" y="-2666272"/>
            <a:ext cx="10509000" cy="4002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2600"/>
              <a:buFont typeface="Arial"/>
              <a:buNone/>
            </a:pPr>
            <a:r>
              <a:rPr b="1" i="0" lang="en-US" sz="2600" u="none" cap="none" strike="noStrike">
                <a:solidFill>
                  <a:srgbClr val="FC8A17"/>
                </a:solidFill>
                <a:latin typeface="Montserrat"/>
                <a:ea typeface="Montserrat"/>
                <a:cs typeface="Montserrat"/>
                <a:sym typeface="Montserrat"/>
              </a:rPr>
              <a:t>HISS 2022/2023</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4" name="Shape 264"/>
        <p:cNvGrpSpPr/>
        <p:nvPr/>
      </p:nvGrpSpPr>
      <p:grpSpPr>
        <a:xfrm>
          <a:off x="0" y="0"/>
          <a:ext cx="0" cy="0"/>
          <a:chOff x="0" y="0"/>
          <a:chExt cx="0" cy="0"/>
        </a:xfrm>
      </p:grpSpPr>
      <p:sp>
        <p:nvSpPr>
          <p:cNvPr id="265" name="Google Shape;265;g1b9dee32aeb_0_163"/>
          <p:cNvSpPr txBox="1"/>
          <p:nvPr/>
        </p:nvSpPr>
        <p:spPr>
          <a:xfrm>
            <a:off x="564715" y="590447"/>
            <a:ext cx="10509000" cy="7389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4800"/>
              <a:buFont typeface="Arial"/>
              <a:buNone/>
            </a:pPr>
            <a:r>
              <a:rPr b="1" i="0" lang="en-US" sz="4800" u="none" cap="none" strike="noStrike">
                <a:solidFill>
                  <a:srgbClr val="000000"/>
                </a:solidFill>
                <a:latin typeface="Montserrat"/>
                <a:ea typeface="Montserrat"/>
                <a:cs typeface="Montserrat"/>
                <a:sym typeface="Montserrat"/>
              </a:rPr>
              <a:t>Report Structure</a:t>
            </a:r>
            <a:endParaRPr b="0" i="0" sz="1400" u="none" cap="none" strike="noStrike">
              <a:solidFill>
                <a:srgbClr val="000000"/>
              </a:solidFill>
              <a:latin typeface="Arial"/>
              <a:ea typeface="Arial"/>
              <a:cs typeface="Arial"/>
              <a:sym typeface="Arial"/>
            </a:endParaRPr>
          </a:p>
        </p:txBody>
      </p:sp>
      <p:sp>
        <p:nvSpPr>
          <p:cNvPr id="266" name="Google Shape;266;g1b9dee32aeb_0_163"/>
          <p:cNvSpPr txBox="1"/>
          <p:nvPr/>
        </p:nvSpPr>
        <p:spPr>
          <a:xfrm>
            <a:off x="564725" y="1736750"/>
            <a:ext cx="15771900" cy="4571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1" i="0" lang="en-US" sz="3300" u="none" cap="none" strike="noStrike">
                <a:solidFill>
                  <a:srgbClr val="000000"/>
                </a:solidFill>
                <a:latin typeface="Montserrat"/>
                <a:ea typeface="Montserrat"/>
                <a:cs typeface="Montserrat"/>
                <a:sym typeface="Montserrat"/>
              </a:rPr>
              <a:t>P13 - References</a:t>
            </a:r>
            <a:endParaRPr b="1" i="0" sz="33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800"/>
              <a:buFont typeface="Arial"/>
              <a:buNone/>
            </a:pPr>
            <a:r>
              <a:t/>
            </a:r>
            <a:endParaRPr b="1" i="0" sz="33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800"/>
              <a:buFont typeface="Arial"/>
              <a:buNone/>
            </a:pPr>
            <a:r>
              <a:rPr b="0" i="0" lang="en-US" sz="3300" u="none" cap="none" strike="noStrike">
                <a:solidFill>
                  <a:srgbClr val="000000"/>
                </a:solidFill>
                <a:latin typeface="Montserrat"/>
                <a:ea typeface="Montserrat"/>
                <a:cs typeface="Montserrat"/>
                <a:sym typeface="Montserrat"/>
              </a:rPr>
              <a:t>Vancouver style</a:t>
            </a:r>
            <a:endParaRPr b="0" i="0" sz="33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800"/>
              <a:buFont typeface="Arial"/>
              <a:buNone/>
            </a:pPr>
            <a:r>
              <a:t/>
            </a:r>
            <a:endParaRPr b="0" i="0" sz="33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800"/>
              <a:buFont typeface="Arial"/>
              <a:buNone/>
            </a:pPr>
            <a:r>
              <a:rPr b="0" i="0" lang="en-US" sz="3300" u="none" cap="none" strike="noStrike">
                <a:solidFill>
                  <a:srgbClr val="000000"/>
                </a:solidFill>
                <a:latin typeface="Montserrat"/>
                <a:ea typeface="Montserrat"/>
                <a:cs typeface="Montserrat"/>
                <a:sym typeface="Montserrat"/>
              </a:rPr>
              <a:t>expected to have proper citations for your research</a:t>
            </a:r>
            <a:endParaRPr b="0" i="0" sz="33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800"/>
              <a:buFont typeface="Arial"/>
              <a:buNone/>
            </a:pPr>
            <a:r>
              <a:t/>
            </a:r>
            <a:endParaRPr b="0" i="0" sz="33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800"/>
              <a:buFont typeface="Arial"/>
              <a:buNone/>
            </a:pPr>
            <a:r>
              <a:rPr b="0" i="0" lang="en-US" sz="3300" u="none" cap="none" strike="noStrike">
                <a:solidFill>
                  <a:srgbClr val="000000"/>
                </a:solidFill>
                <a:latin typeface="Montserrat"/>
                <a:ea typeface="Montserrat"/>
                <a:cs typeface="Montserrat"/>
                <a:sym typeface="Montserrat"/>
              </a:rPr>
              <a:t>Formal report - use formal language</a:t>
            </a:r>
            <a:endParaRPr b="0" i="0" sz="33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800"/>
              <a:buFont typeface="Arial"/>
              <a:buNone/>
            </a:pPr>
            <a:r>
              <a:t/>
            </a:r>
            <a:endParaRPr b="0" i="0" sz="33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800"/>
              <a:buFont typeface="Arial"/>
              <a:buNone/>
            </a:pPr>
            <a:r>
              <a:t/>
            </a:r>
            <a:endParaRPr b="0" i="0" sz="3300" u="none" cap="none" strike="noStrike">
              <a:solidFill>
                <a:srgbClr val="000000"/>
              </a:solidFill>
              <a:latin typeface="Montserrat"/>
              <a:ea typeface="Montserrat"/>
              <a:cs typeface="Montserrat"/>
              <a:sym typeface="Montserrat"/>
            </a:endParaRPr>
          </a:p>
        </p:txBody>
      </p:sp>
      <p:pic>
        <p:nvPicPr>
          <p:cNvPr id="267" name="Google Shape;267;g1b9dee32aeb_0_163"/>
          <p:cNvPicPr preferRelativeResize="0"/>
          <p:nvPr/>
        </p:nvPicPr>
        <p:blipFill rotWithShape="1">
          <a:blip r:embed="rId3">
            <a:alphaModFix/>
          </a:blip>
          <a:srcRect b="0" l="0" r="0" t="0"/>
          <a:stretch/>
        </p:blipFill>
        <p:spPr>
          <a:xfrm>
            <a:off x="357133" y="8960826"/>
            <a:ext cx="2338077" cy="984915"/>
          </a:xfrm>
          <a:prstGeom prst="rect">
            <a:avLst/>
          </a:prstGeom>
          <a:noFill/>
          <a:ln>
            <a:noFill/>
          </a:ln>
        </p:spPr>
      </p:pic>
      <p:pic>
        <p:nvPicPr>
          <p:cNvPr id="268" name="Google Shape;268;g1b9dee32aeb_0_163"/>
          <p:cNvPicPr preferRelativeResize="0"/>
          <p:nvPr/>
        </p:nvPicPr>
        <p:blipFill rotWithShape="1">
          <a:blip r:embed="rId4">
            <a:alphaModFix/>
          </a:blip>
          <a:srcRect b="0" l="0" r="0" t="0"/>
          <a:stretch/>
        </p:blipFill>
        <p:spPr>
          <a:xfrm>
            <a:off x="14860273" y="9035663"/>
            <a:ext cx="3199127" cy="1015723"/>
          </a:xfrm>
          <a:prstGeom prst="rect">
            <a:avLst/>
          </a:prstGeom>
          <a:noFill/>
          <a:ln>
            <a:noFill/>
          </a:ln>
        </p:spPr>
      </p:pic>
      <p:pic>
        <p:nvPicPr>
          <p:cNvPr id="269" name="Google Shape;269;g1b9dee32aeb_0_163"/>
          <p:cNvPicPr preferRelativeResize="0"/>
          <p:nvPr/>
        </p:nvPicPr>
        <p:blipFill rotWithShape="1">
          <a:blip r:embed="rId5">
            <a:alphaModFix/>
          </a:blip>
          <a:srcRect b="0" l="3855" r="0" t="12056"/>
          <a:stretch/>
        </p:blipFill>
        <p:spPr>
          <a:xfrm>
            <a:off x="10443992" y="8960826"/>
            <a:ext cx="4316259" cy="1184447"/>
          </a:xfrm>
          <a:prstGeom prst="rect">
            <a:avLst/>
          </a:prstGeom>
          <a:noFill/>
          <a:ln>
            <a:noFill/>
          </a:ln>
        </p:spPr>
      </p:pic>
      <p:sp>
        <p:nvSpPr>
          <p:cNvPr id="270" name="Google Shape;270;g1b9dee32aeb_0_163"/>
          <p:cNvSpPr txBox="1"/>
          <p:nvPr/>
        </p:nvSpPr>
        <p:spPr>
          <a:xfrm rot="-5400000">
            <a:off x="12668091" y="-2666272"/>
            <a:ext cx="10509000" cy="4002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2600"/>
              <a:buFont typeface="Arial"/>
              <a:buNone/>
            </a:pPr>
            <a:r>
              <a:rPr b="1" i="0" lang="en-US" sz="2600" u="none" cap="none" strike="noStrike">
                <a:solidFill>
                  <a:srgbClr val="FC8A17"/>
                </a:solidFill>
                <a:latin typeface="Montserrat"/>
                <a:ea typeface="Montserrat"/>
                <a:cs typeface="Montserrat"/>
                <a:sym typeface="Montserrat"/>
              </a:rPr>
              <a:t>HISS 2022/2023</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4" name="Shape 274"/>
        <p:cNvGrpSpPr/>
        <p:nvPr/>
      </p:nvGrpSpPr>
      <p:grpSpPr>
        <a:xfrm>
          <a:off x="0" y="0"/>
          <a:ext cx="0" cy="0"/>
          <a:chOff x="0" y="0"/>
          <a:chExt cx="0" cy="0"/>
        </a:xfrm>
      </p:grpSpPr>
      <p:sp>
        <p:nvSpPr>
          <p:cNvPr id="275" name="Google Shape;275;g1b9dee32aeb_0_172"/>
          <p:cNvSpPr txBox="1"/>
          <p:nvPr/>
        </p:nvSpPr>
        <p:spPr>
          <a:xfrm>
            <a:off x="564715" y="590447"/>
            <a:ext cx="10509000" cy="7389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4800"/>
              <a:buFont typeface="Arial"/>
              <a:buNone/>
            </a:pPr>
            <a:r>
              <a:rPr b="1" i="0" lang="en-US" sz="4800" u="none" cap="none" strike="noStrike">
                <a:solidFill>
                  <a:srgbClr val="000000"/>
                </a:solidFill>
                <a:latin typeface="Montserrat"/>
                <a:ea typeface="Montserrat"/>
                <a:cs typeface="Montserrat"/>
                <a:sym typeface="Montserrat"/>
              </a:rPr>
              <a:t>Report Structure</a:t>
            </a:r>
            <a:endParaRPr b="0" i="0" sz="1400" u="none" cap="none" strike="noStrike">
              <a:solidFill>
                <a:srgbClr val="000000"/>
              </a:solidFill>
              <a:latin typeface="Arial"/>
              <a:ea typeface="Arial"/>
              <a:cs typeface="Arial"/>
              <a:sym typeface="Arial"/>
            </a:endParaRPr>
          </a:p>
        </p:txBody>
      </p:sp>
      <p:sp>
        <p:nvSpPr>
          <p:cNvPr id="276" name="Google Shape;276;g1b9dee32aeb_0_172"/>
          <p:cNvSpPr txBox="1"/>
          <p:nvPr/>
        </p:nvSpPr>
        <p:spPr>
          <a:xfrm>
            <a:off x="564725" y="1736750"/>
            <a:ext cx="15771900" cy="6095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1" i="0" lang="en-US" sz="3300" u="none" cap="none" strike="noStrike">
                <a:solidFill>
                  <a:srgbClr val="000000"/>
                </a:solidFill>
                <a:latin typeface="Montserrat"/>
                <a:ea typeface="Montserrat"/>
                <a:cs typeface="Montserrat"/>
                <a:sym typeface="Montserrat"/>
              </a:rPr>
              <a:t>P13 - References</a:t>
            </a:r>
            <a:endParaRPr b="1" i="0" sz="33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800"/>
              <a:buFont typeface="Arial"/>
              <a:buNone/>
            </a:pPr>
            <a:r>
              <a:t/>
            </a:r>
            <a:endParaRPr b="1" i="0" sz="33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800"/>
              <a:buFont typeface="Arial"/>
              <a:buNone/>
            </a:pPr>
            <a:r>
              <a:rPr b="0" i="0" lang="en-US" sz="3300" u="none" cap="none" strike="noStrike">
                <a:solidFill>
                  <a:srgbClr val="000000"/>
                </a:solidFill>
                <a:latin typeface="Montserrat"/>
                <a:ea typeface="Montserrat"/>
                <a:cs typeface="Montserrat"/>
                <a:sym typeface="Montserrat"/>
              </a:rPr>
              <a:t>Vancouver style</a:t>
            </a:r>
            <a:endParaRPr b="0" i="0" sz="33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800"/>
              <a:buFont typeface="Arial"/>
              <a:buNone/>
            </a:pPr>
            <a:r>
              <a:t/>
            </a:r>
            <a:endParaRPr b="0" i="0" sz="33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800"/>
              <a:buFont typeface="Arial"/>
              <a:buNone/>
            </a:pPr>
            <a:r>
              <a:rPr b="0" i="0" lang="en-US" sz="3300" u="none" cap="none" strike="noStrike">
                <a:solidFill>
                  <a:srgbClr val="000000"/>
                </a:solidFill>
                <a:latin typeface="Montserrat"/>
                <a:ea typeface="Montserrat"/>
                <a:cs typeface="Montserrat"/>
                <a:sym typeface="Montserrat"/>
              </a:rPr>
              <a:t>expected to have proper citations for your research</a:t>
            </a:r>
            <a:endParaRPr b="0" i="0" sz="33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800"/>
              <a:buFont typeface="Arial"/>
              <a:buNone/>
            </a:pPr>
            <a:r>
              <a:t/>
            </a:r>
            <a:endParaRPr b="0" i="0" sz="33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800"/>
              <a:buFont typeface="Arial"/>
              <a:buNone/>
            </a:pPr>
            <a:r>
              <a:rPr b="0" i="0" lang="en-US" sz="3300" u="none" cap="none" strike="noStrike">
                <a:solidFill>
                  <a:srgbClr val="000000"/>
                </a:solidFill>
                <a:latin typeface="Montserrat"/>
                <a:ea typeface="Montserrat"/>
                <a:cs typeface="Montserrat"/>
                <a:sym typeface="Montserrat"/>
              </a:rPr>
              <a:t>Formal report - use formal language</a:t>
            </a:r>
            <a:endParaRPr b="0" i="0" sz="33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800"/>
              <a:buFont typeface="Arial"/>
              <a:buNone/>
            </a:pPr>
            <a:r>
              <a:t/>
            </a:r>
            <a:endParaRPr b="0" i="0" sz="33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800"/>
              <a:buFont typeface="Arial"/>
              <a:buNone/>
            </a:pPr>
            <a:r>
              <a:rPr b="0" i="0" lang="en-US" sz="3300" u="none" cap="none" strike="noStrike">
                <a:solidFill>
                  <a:srgbClr val="000000"/>
                </a:solidFill>
                <a:latin typeface="Montserrat"/>
                <a:ea typeface="Montserrat"/>
                <a:cs typeface="Montserrat"/>
                <a:sym typeface="Montserrat"/>
              </a:rPr>
              <a:t>Report is a major outcome of the program, shared with professional stakeholders (clinicians, MIME)</a:t>
            </a:r>
            <a:endParaRPr b="0" i="0" sz="33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800"/>
              <a:buFont typeface="Arial"/>
              <a:buNone/>
            </a:pPr>
            <a:r>
              <a:t/>
            </a:r>
            <a:endParaRPr b="0" i="0" sz="33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800"/>
              <a:buFont typeface="Arial"/>
              <a:buNone/>
            </a:pPr>
            <a:r>
              <a:t/>
            </a:r>
            <a:endParaRPr b="0" i="0" sz="3300" u="none" cap="none" strike="noStrike">
              <a:solidFill>
                <a:srgbClr val="000000"/>
              </a:solidFill>
              <a:latin typeface="Montserrat"/>
              <a:ea typeface="Montserrat"/>
              <a:cs typeface="Montserrat"/>
              <a:sym typeface="Montserrat"/>
            </a:endParaRPr>
          </a:p>
        </p:txBody>
      </p:sp>
      <p:pic>
        <p:nvPicPr>
          <p:cNvPr id="277" name="Google Shape;277;g1b9dee32aeb_0_172"/>
          <p:cNvPicPr preferRelativeResize="0"/>
          <p:nvPr/>
        </p:nvPicPr>
        <p:blipFill rotWithShape="1">
          <a:blip r:embed="rId3">
            <a:alphaModFix/>
          </a:blip>
          <a:srcRect b="0" l="0" r="0" t="0"/>
          <a:stretch/>
        </p:blipFill>
        <p:spPr>
          <a:xfrm>
            <a:off x="357133" y="8960826"/>
            <a:ext cx="2338077" cy="984915"/>
          </a:xfrm>
          <a:prstGeom prst="rect">
            <a:avLst/>
          </a:prstGeom>
          <a:noFill/>
          <a:ln>
            <a:noFill/>
          </a:ln>
        </p:spPr>
      </p:pic>
      <p:pic>
        <p:nvPicPr>
          <p:cNvPr id="278" name="Google Shape;278;g1b9dee32aeb_0_172"/>
          <p:cNvPicPr preferRelativeResize="0"/>
          <p:nvPr/>
        </p:nvPicPr>
        <p:blipFill rotWithShape="1">
          <a:blip r:embed="rId4">
            <a:alphaModFix/>
          </a:blip>
          <a:srcRect b="0" l="0" r="0" t="0"/>
          <a:stretch/>
        </p:blipFill>
        <p:spPr>
          <a:xfrm>
            <a:off x="14860273" y="9035663"/>
            <a:ext cx="3199127" cy="1015723"/>
          </a:xfrm>
          <a:prstGeom prst="rect">
            <a:avLst/>
          </a:prstGeom>
          <a:noFill/>
          <a:ln>
            <a:noFill/>
          </a:ln>
        </p:spPr>
      </p:pic>
      <p:pic>
        <p:nvPicPr>
          <p:cNvPr id="279" name="Google Shape;279;g1b9dee32aeb_0_172"/>
          <p:cNvPicPr preferRelativeResize="0"/>
          <p:nvPr/>
        </p:nvPicPr>
        <p:blipFill rotWithShape="1">
          <a:blip r:embed="rId5">
            <a:alphaModFix/>
          </a:blip>
          <a:srcRect b="0" l="3855" r="0" t="12056"/>
          <a:stretch/>
        </p:blipFill>
        <p:spPr>
          <a:xfrm>
            <a:off x="10443992" y="8960826"/>
            <a:ext cx="4316259" cy="1184447"/>
          </a:xfrm>
          <a:prstGeom prst="rect">
            <a:avLst/>
          </a:prstGeom>
          <a:noFill/>
          <a:ln>
            <a:noFill/>
          </a:ln>
        </p:spPr>
      </p:pic>
      <p:sp>
        <p:nvSpPr>
          <p:cNvPr id="280" name="Google Shape;280;g1b9dee32aeb_0_172"/>
          <p:cNvSpPr txBox="1"/>
          <p:nvPr/>
        </p:nvSpPr>
        <p:spPr>
          <a:xfrm rot="-5400000">
            <a:off x="12668091" y="-2666272"/>
            <a:ext cx="10509000" cy="4002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2600"/>
              <a:buFont typeface="Arial"/>
              <a:buNone/>
            </a:pPr>
            <a:r>
              <a:rPr b="1" i="0" lang="en-US" sz="2600" u="none" cap="none" strike="noStrike">
                <a:solidFill>
                  <a:srgbClr val="FC8A17"/>
                </a:solidFill>
                <a:latin typeface="Montserrat"/>
                <a:ea typeface="Montserrat"/>
                <a:cs typeface="Montserrat"/>
                <a:sym typeface="Montserrat"/>
              </a:rPr>
              <a:t>HISS 2022/2023</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4" name="Shape 284"/>
        <p:cNvGrpSpPr/>
        <p:nvPr/>
      </p:nvGrpSpPr>
      <p:grpSpPr>
        <a:xfrm>
          <a:off x="0" y="0"/>
          <a:ext cx="0" cy="0"/>
          <a:chOff x="0" y="0"/>
          <a:chExt cx="0" cy="0"/>
        </a:xfrm>
      </p:grpSpPr>
      <p:sp>
        <p:nvSpPr>
          <p:cNvPr id="285" name="Google Shape;285;g1b9dee32aeb_0_181"/>
          <p:cNvSpPr txBox="1"/>
          <p:nvPr/>
        </p:nvSpPr>
        <p:spPr>
          <a:xfrm>
            <a:off x="564715" y="590447"/>
            <a:ext cx="10509000" cy="7389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4800"/>
              <a:buFont typeface="Arial"/>
              <a:buNone/>
            </a:pPr>
            <a:r>
              <a:rPr b="1" i="0" lang="en-US" sz="4800" u="none" cap="none" strike="noStrike">
                <a:solidFill>
                  <a:srgbClr val="000000"/>
                </a:solidFill>
                <a:latin typeface="Montserrat"/>
                <a:ea typeface="Montserrat"/>
                <a:cs typeface="Montserrat"/>
                <a:sym typeface="Montserrat"/>
              </a:rPr>
              <a:t>Report Structure</a:t>
            </a:r>
            <a:endParaRPr b="0" i="0" sz="1400" u="none" cap="none" strike="noStrike">
              <a:solidFill>
                <a:srgbClr val="000000"/>
              </a:solidFill>
              <a:latin typeface="Arial"/>
              <a:ea typeface="Arial"/>
              <a:cs typeface="Arial"/>
              <a:sym typeface="Arial"/>
            </a:endParaRPr>
          </a:p>
        </p:txBody>
      </p:sp>
      <p:sp>
        <p:nvSpPr>
          <p:cNvPr id="286" name="Google Shape;286;g1b9dee32aeb_0_181"/>
          <p:cNvSpPr txBox="1"/>
          <p:nvPr/>
        </p:nvSpPr>
        <p:spPr>
          <a:xfrm>
            <a:off x="564725" y="1736750"/>
            <a:ext cx="15771900" cy="66033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1" i="0" lang="en-US" sz="3300" u="none" cap="none" strike="noStrike">
                <a:solidFill>
                  <a:srgbClr val="000000"/>
                </a:solidFill>
                <a:latin typeface="Montserrat"/>
                <a:ea typeface="Montserrat"/>
                <a:cs typeface="Montserrat"/>
                <a:sym typeface="Montserrat"/>
              </a:rPr>
              <a:t>P13 - References</a:t>
            </a:r>
            <a:endParaRPr b="1" i="0" sz="33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800"/>
              <a:buFont typeface="Arial"/>
              <a:buNone/>
            </a:pPr>
            <a:r>
              <a:t/>
            </a:r>
            <a:endParaRPr b="1" i="0" sz="33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800"/>
              <a:buFont typeface="Arial"/>
              <a:buNone/>
            </a:pPr>
            <a:r>
              <a:rPr b="0" i="0" lang="en-US" sz="3300" u="none" cap="none" strike="noStrike">
                <a:solidFill>
                  <a:srgbClr val="000000"/>
                </a:solidFill>
                <a:latin typeface="Montserrat"/>
                <a:ea typeface="Montserrat"/>
                <a:cs typeface="Montserrat"/>
                <a:sym typeface="Montserrat"/>
              </a:rPr>
              <a:t>Vancouver style</a:t>
            </a:r>
            <a:endParaRPr b="0" i="0" sz="33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800"/>
              <a:buFont typeface="Arial"/>
              <a:buNone/>
            </a:pPr>
            <a:r>
              <a:t/>
            </a:r>
            <a:endParaRPr b="0" i="0" sz="33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800"/>
              <a:buFont typeface="Arial"/>
              <a:buNone/>
            </a:pPr>
            <a:r>
              <a:rPr b="0" i="0" lang="en-US" sz="3300" u="none" cap="none" strike="noStrike">
                <a:solidFill>
                  <a:srgbClr val="000000"/>
                </a:solidFill>
                <a:latin typeface="Montserrat"/>
                <a:ea typeface="Montserrat"/>
                <a:cs typeface="Montserrat"/>
                <a:sym typeface="Montserrat"/>
              </a:rPr>
              <a:t>expected to have proper citations for your research</a:t>
            </a:r>
            <a:endParaRPr b="0" i="0" sz="33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800"/>
              <a:buFont typeface="Arial"/>
              <a:buNone/>
            </a:pPr>
            <a:r>
              <a:t/>
            </a:r>
            <a:endParaRPr b="0" i="0" sz="33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800"/>
              <a:buFont typeface="Arial"/>
              <a:buNone/>
            </a:pPr>
            <a:r>
              <a:rPr b="0" i="0" lang="en-US" sz="3300" u="none" cap="none" strike="noStrike">
                <a:solidFill>
                  <a:srgbClr val="000000"/>
                </a:solidFill>
                <a:latin typeface="Montserrat"/>
                <a:ea typeface="Montserrat"/>
                <a:cs typeface="Montserrat"/>
                <a:sym typeface="Montserrat"/>
              </a:rPr>
              <a:t>Formal report - use formal language</a:t>
            </a:r>
            <a:endParaRPr b="0" i="0" sz="33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800"/>
              <a:buFont typeface="Arial"/>
              <a:buNone/>
            </a:pPr>
            <a:r>
              <a:t/>
            </a:r>
            <a:endParaRPr b="0" i="0" sz="33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800"/>
              <a:buFont typeface="Arial"/>
              <a:buNone/>
            </a:pPr>
            <a:r>
              <a:rPr b="0" i="0" lang="en-US" sz="3300" u="none" cap="none" strike="noStrike">
                <a:solidFill>
                  <a:srgbClr val="000000"/>
                </a:solidFill>
                <a:latin typeface="Montserrat"/>
                <a:ea typeface="Montserrat"/>
                <a:cs typeface="Montserrat"/>
                <a:sym typeface="Montserrat"/>
              </a:rPr>
              <a:t>Report is a major outcome of the program, shared with professional stakeholders (clinicians, MIME)</a:t>
            </a:r>
            <a:endParaRPr b="0" i="0" sz="33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800"/>
              <a:buFont typeface="Arial"/>
              <a:buNone/>
            </a:pPr>
            <a:r>
              <a:t/>
            </a:r>
            <a:endParaRPr b="0" i="0" sz="33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800"/>
              <a:buFont typeface="Arial"/>
              <a:buNone/>
            </a:pPr>
            <a:r>
              <a:rPr b="0" i="0" lang="en-US" sz="3300" u="none" cap="none" strike="noStrike">
                <a:solidFill>
                  <a:srgbClr val="000000"/>
                </a:solidFill>
                <a:latin typeface="Montserrat"/>
                <a:ea typeface="Montserrat"/>
                <a:cs typeface="Montserrat"/>
                <a:sym typeface="Montserrat"/>
              </a:rPr>
              <a:t>Useful resource summarising your work and details whether or not your project is viable</a:t>
            </a:r>
            <a:endParaRPr b="0" i="0" sz="3300" u="none" cap="none" strike="noStrike">
              <a:solidFill>
                <a:srgbClr val="000000"/>
              </a:solidFill>
              <a:latin typeface="Montserrat"/>
              <a:ea typeface="Montserrat"/>
              <a:cs typeface="Montserrat"/>
              <a:sym typeface="Montserrat"/>
            </a:endParaRPr>
          </a:p>
        </p:txBody>
      </p:sp>
      <p:pic>
        <p:nvPicPr>
          <p:cNvPr id="287" name="Google Shape;287;g1b9dee32aeb_0_181"/>
          <p:cNvPicPr preferRelativeResize="0"/>
          <p:nvPr/>
        </p:nvPicPr>
        <p:blipFill rotWithShape="1">
          <a:blip r:embed="rId3">
            <a:alphaModFix/>
          </a:blip>
          <a:srcRect b="0" l="0" r="0" t="0"/>
          <a:stretch/>
        </p:blipFill>
        <p:spPr>
          <a:xfrm>
            <a:off x="357133" y="8960826"/>
            <a:ext cx="2338077" cy="984915"/>
          </a:xfrm>
          <a:prstGeom prst="rect">
            <a:avLst/>
          </a:prstGeom>
          <a:noFill/>
          <a:ln>
            <a:noFill/>
          </a:ln>
        </p:spPr>
      </p:pic>
      <p:pic>
        <p:nvPicPr>
          <p:cNvPr id="288" name="Google Shape;288;g1b9dee32aeb_0_181"/>
          <p:cNvPicPr preferRelativeResize="0"/>
          <p:nvPr/>
        </p:nvPicPr>
        <p:blipFill rotWithShape="1">
          <a:blip r:embed="rId4">
            <a:alphaModFix/>
          </a:blip>
          <a:srcRect b="0" l="0" r="0" t="0"/>
          <a:stretch/>
        </p:blipFill>
        <p:spPr>
          <a:xfrm>
            <a:off x="14860273" y="9035663"/>
            <a:ext cx="3199127" cy="1015723"/>
          </a:xfrm>
          <a:prstGeom prst="rect">
            <a:avLst/>
          </a:prstGeom>
          <a:noFill/>
          <a:ln>
            <a:noFill/>
          </a:ln>
        </p:spPr>
      </p:pic>
      <p:pic>
        <p:nvPicPr>
          <p:cNvPr id="289" name="Google Shape;289;g1b9dee32aeb_0_181"/>
          <p:cNvPicPr preferRelativeResize="0"/>
          <p:nvPr/>
        </p:nvPicPr>
        <p:blipFill rotWithShape="1">
          <a:blip r:embed="rId5">
            <a:alphaModFix/>
          </a:blip>
          <a:srcRect b="0" l="3855" r="0" t="12056"/>
          <a:stretch/>
        </p:blipFill>
        <p:spPr>
          <a:xfrm>
            <a:off x="10443992" y="8960826"/>
            <a:ext cx="4316259" cy="1184447"/>
          </a:xfrm>
          <a:prstGeom prst="rect">
            <a:avLst/>
          </a:prstGeom>
          <a:noFill/>
          <a:ln>
            <a:noFill/>
          </a:ln>
        </p:spPr>
      </p:pic>
      <p:sp>
        <p:nvSpPr>
          <p:cNvPr id="290" name="Google Shape;290;g1b9dee32aeb_0_181"/>
          <p:cNvSpPr txBox="1"/>
          <p:nvPr/>
        </p:nvSpPr>
        <p:spPr>
          <a:xfrm rot="-5400000">
            <a:off x="12668091" y="-2666272"/>
            <a:ext cx="10509000" cy="4002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2600"/>
              <a:buFont typeface="Arial"/>
              <a:buNone/>
            </a:pPr>
            <a:r>
              <a:rPr b="1" i="0" lang="en-US" sz="2600" u="none" cap="none" strike="noStrike">
                <a:solidFill>
                  <a:srgbClr val="FC8A17"/>
                </a:solidFill>
                <a:latin typeface="Montserrat"/>
                <a:ea typeface="Montserrat"/>
                <a:cs typeface="Montserrat"/>
                <a:sym typeface="Montserrat"/>
              </a:rPr>
              <a:t>HISS 2022/2023</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4" name="Shape 294"/>
        <p:cNvGrpSpPr/>
        <p:nvPr/>
      </p:nvGrpSpPr>
      <p:grpSpPr>
        <a:xfrm>
          <a:off x="0" y="0"/>
          <a:ext cx="0" cy="0"/>
          <a:chOff x="0" y="0"/>
          <a:chExt cx="0" cy="0"/>
        </a:xfrm>
      </p:grpSpPr>
      <p:sp>
        <p:nvSpPr>
          <p:cNvPr id="295" name="Google Shape;295;g1b9dee32aeb_0_204"/>
          <p:cNvSpPr txBox="1"/>
          <p:nvPr/>
        </p:nvSpPr>
        <p:spPr>
          <a:xfrm>
            <a:off x="564725" y="1736750"/>
            <a:ext cx="15771900" cy="4571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1" i="0" lang="en-US" sz="3300" u="none" cap="none" strike="noStrike">
                <a:solidFill>
                  <a:srgbClr val="000000"/>
                </a:solidFill>
                <a:latin typeface="Montserrat"/>
                <a:ea typeface="Montserrat"/>
                <a:cs typeface="Montserrat"/>
                <a:sym typeface="Montserrat"/>
              </a:rPr>
              <a:t>ABSORB THAT FOR NOW</a:t>
            </a:r>
            <a:endParaRPr b="1" i="0" sz="33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800"/>
              <a:buFont typeface="Arial"/>
              <a:buNone/>
            </a:pPr>
            <a:r>
              <a:t/>
            </a:r>
            <a:endParaRPr b="1" i="0" sz="33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800"/>
              <a:buFont typeface="Arial"/>
              <a:buNone/>
            </a:pPr>
            <a:r>
              <a:t/>
            </a:r>
            <a:endParaRPr b="1" i="0" sz="33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800"/>
              <a:buFont typeface="Arial"/>
              <a:buNone/>
            </a:pPr>
            <a:r>
              <a:rPr b="1" i="0" lang="en-US" sz="3300" u="none" cap="none" strike="noStrike">
                <a:solidFill>
                  <a:srgbClr val="000000"/>
                </a:solidFill>
                <a:latin typeface="Montserrat"/>
                <a:ea typeface="Montserrat"/>
                <a:cs typeface="Montserrat"/>
                <a:sym typeface="Montserrat"/>
              </a:rPr>
              <a:t>FOCUS ON THE NEXT DELIVERABLE, TAKE A BREAK FOR HOLIDAYS AND REVISIT FRESH</a:t>
            </a:r>
            <a:endParaRPr b="1" i="0" sz="33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800"/>
              <a:buFont typeface="Arial"/>
              <a:buNone/>
            </a:pPr>
            <a:r>
              <a:t/>
            </a:r>
            <a:endParaRPr b="1" i="0" sz="33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800"/>
              <a:buFont typeface="Arial"/>
              <a:buNone/>
            </a:pPr>
            <a:r>
              <a:t/>
            </a:r>
            <a:endParaRPr b="1" i="0" sz="33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800"/>
              <a:buFont typeface="Arial"/>
              <a:buNone/>
            </a:pPr>
            <a:r>
              <a:rPr b="1" i="0" lang="en-US" sz="3300" u="none" cap="none" strike="noStrike">
                <a:solidFill>
                  <a:srgbClr val="000000"/>
                </a:solidFill>
                <a:latin typeface="Montserrat"/>
                <a:ea typeface="Montserrat"/>
                <a:cs typeface="Montserrat"/>
                <a:sym typeface="Montserrat"/>
              </a:rPr>
              <a:t>MUCH OF THE REPORT IS REFINING AND REFACTORING EVERYTHING YOU HAVE ALREADY DONE</a:t>
            </a:r>
            <a:endParaRPr b="1" i="0" sz="3300" u="none" cap="none" strike="noStrike">
              <a:solidFill>
                <a:srgbClr val="000000"/>
              </a:solidFill>
              <a:latin typeface="Montserrat"/>
              <a:ea typeface="Montserrat"/>
              <a:cs typeface="Montserrat"/>
              <a:sym typeface="Montserrat"/>
            </a:endParaRPr>
          </a:p>
        </p:txBody>
      </p:sp>
      <p:pic>
        <p:nvPicPr>
          <p:cNvPr id="296" name="Google Shape;296;g1b9dee32aeb_0_204"/>
          <p:cNvPicPr preferRelativeResize="0"/>
          <p:nvPr/>
        </p:nvPicPr>
        <p:blipFill rotWithShape="1">
          <a:blip r:embed="rId3">
            <a:alphaModFix/>
          </a:blip>
          <a:srcRect b="0" l="0" r="0" t="0"/>
          <a:stretch/>
        </p:blipFill>
        <p:spPr>
          <a:xfrm>
            <a:off x="357133" y="8960826"/>
            <a:ext cx="2338077" cy="984915"/>
          </a:xfrm>
          <a:prstGeom prst="rect">
            <a:avLst/>
          </a:prstGeom>
          <a:noFill/>
          <a:ln>
            <a:noFill/>
          </a:ln>
        </p:spPr>
      </p:pic>
      <p:pic>
        <p:nvPicPr>
          <p:cNvPr id="297" name="Google Shape;297;g1b9dee32aeb_0_204"/>
          <p:cNvPicPr preferRelativeResize="0"/>
          <p:nvPr/>
        </p:nvPicPr>
        <p:blipFill rotWithShape="1">
          <a:blip r:embed="rId4">
            <a:alphaModFix/>
          </a:blip>
          <a:srcRect b="0" l="0" r="0" t="0"/>
          <a:stretch/>
        </p:blipFill>
        <p:spPr>
          <a:xfrm>
            <a:off x="14860273" y="9035663"/>
            <a:ext cx="3199127" cy="1015723"/>
          </a:xfrm>
          <a:prstGeom prst="rect">
            <a:avLst/>
          </a:prstGeom>
          <a:noFill/>
          <a:ln>
            <a:noFill/>
          </a:ln>
        </p:spPr>
      </p:pic>
      <p:pic>
        <p:nvPicPr>
          <p:cNvPr id="298" name="Google Shape;298;g1b9dee32aeb_0_204"/>
          <p:cNvPicPr preferRelativeResize="0"/>
          <p:nvPr/>
        </p:nvPicPr>
        <p:blipFill rotWithShape="1">
          <a:blip r:embed="rId5">
            <a:alphaModFix/>
          </a:blip>
          <a:srcRect b="0" l="3855" r="0" t="12056"/>
          <a:stretch/>
        </p:blipFill>
        <p:spPr>
          <a:xfrm>
            <a:off x="10443992" y="8960826"/>
            <a:ext cx="4316259" cy="1184447"/>
          </a:xfrm>
          <a:prstGeom prst="rect">
            <a:avLst/>
          </a:prstGeom>
          <a:noFill/>
          <a:ln>
            <a:noFill/>
          </a:ln>
        </p:spPr>
      </p:pic>
      <p:sp>
        <p:nvSpPr>
          <p:cNvPr id="299" name="Google Shape;299;g1b9dee32aeb_0_204"/>
          <p:cNvSpPr txBox="1"/>
          <p:nvPr/>
        </p:nvSpPr>
        <p:spPr>
          <a:xfrm rot="-5400000">
            <a:off x="12668091" y="-2666272"/>
            <a:ext cx="10509000" cy="4002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2600"/>
              <a:buFont typeface="Arial"/>
              <a:buNone/>
            </a:pPr>
            <a:r>
              <a:rPr b="1" i="0" lang="en-US" sz="2600" u="none" cap="none" strike="noStrike">
                <a:solidFill>
                  <a:srgbClr val="FC8A17"/>
                </a:solidFill>
                <a:latin typeface="Montserrat"/>
                <a:ea typeface="Montserrat"/>
                <a:cs typeface="Montserrat"/>
                <a:sym typeface="Montserrat"/>
              </a:rPr>
              <a:t>HISS 2022/2023</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cp:coreProperties>
</file>