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10287000" cx="18288000"/>
  <p:notesSz cx="6858000" cy="9144000"/>
  <p:embeddedFontLst>
    <p:embeddedFont>
      <p:font typeface="Montserrat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17" roundtripDataSignature="AMtx7mhS26050wnj9Glt2xCh6YsBFXYvE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Montserrat-regular.fntdata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Montserrat-italic.fntdata"/><Relationship Id="rId14" Type="http://schemas.openxmlformats.org/officeDocument/2006/relationships/font" Target="fonts/Montserrat-bold.fntdata"/><Relationship Id="rId17" Type="http://customschemas.google.com/relationships/presentationmetadata" Target="metadata"/><Relationship Id="rId16" Type="http://schemas.openxmlformats.org/officeDocument/2006/relationships/font" Target="fonts/Montserrat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3" name="Google Shape;93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1b4133e035b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4" name="Google Shape;104;g1b4133e035b_0_2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1b4133e035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4" name="Google Shape;114;g1b4133e035b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4" name="Google Shape;124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5" name="Google Shape;135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5" name="Google Shape;145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8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8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9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0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0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1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11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2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2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12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2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4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5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5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6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Relationship Id="rId4" Type="http://schemas.openxmlformats.org/officeDocument/2006/relationships/image" Target="../media/image2.jpg"/><Relationship Id="rId5" Type="http://schemas.openxmlformats.org/officeDocument/2006/relationships/image" Target="../media/image5.png"/><Relationship Id="rId6" Type="http://schemas.openxmlformats.org/officeDocument/2006/relationships/image" Target="../media/image9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Relationship Id="rId4" Type="http://schemas.openxmlformats.org/officeDocument/2006/relationships/image" Target="../media/image3.jpg"/><Relationship Id="rId5" Type="http://schemas.openxmlformats.org/officeDocument/2006/relationships/image" Target="../media/image2.jpg"/><Relationship Id="rId6" Type="http://schemas.openxmlformats.org/officeDocument/2006/relationships/image" Target="../media/image11.png"/><Relationship Id="rId7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Relationship Id="rId4" Type="http://schemas.openxmlformats.org/officeDocument/2006/relationships/image" Target="../media/image3.jpg"/><Relationship Id="rId5" Type="http://schemas.openxmlformats.org/officeDocument/2006/relationships/image" Target="../media/image2.jpg"/><Relationship Id="rId6" Type="http://schemas.openxmlformats.org/officeDocument/2006/relationships/image" Target="../media/image1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Relationship Id="rId4" Type="http://schemas.openxmlformats.org/officeDocument/2006/relationships/image" Target="../media/image3.jpg"/><Relationship Id="rId5" Type="http://schemas.openxmlformats.org/officeDocument/2006/relationships/image" Target="../media/image2.jpg"/><Relationship Id="rId6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Relationship Id="rId4" Type="http://schemas.openxmlformats.org/officeDocument/2006/relationships/image" Target="../media/image3.jpg"/><Relationship Id="rId5" Type="http://schemas.openxmlformats.org/officeDocument/2006/relationships/image" Target="../media/image2.jpg"/><Relationship Id="rId6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Relationship Id="rId4" Type="http://schemas.openxmlformats.org/officeDocument/2006/relationships/image" Target="../media/image3.jpg"/><Relationship Id="rId5" Type="http://schemas.openxmlformats.org/officeDocument/2006/relationships/image" Target="../media/image2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Relationship Id="rId4" Type="http://schemas.openxmlformats.org/officeDocument/2006/relationships/image" Target="../media/image3.jpg"/><Relationship Id="rId5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02474" y="71161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 b="0" l="3858" r="0" t="12058"/>
          <a:stretch/>
        </p:blipFill>
        <p:spPr>
          <a:xfrm>
            <a:off x="3186193" y="636776"/>
            <a:ext cx="4316259" cy="11844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43957" y="63677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1215445" y="-227132"/>
            <a:ext cx="15949846" cy="10613293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"/>
          <p:cNvSpPr txBox="1"/>
          <p:nvPr/>
        </p:nvSpPr>
        <p:spPr>
          <a:xfrm>
            <a:off x="543957" y="4271206"/>
            <a:ext cx="10509034" cy="21159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Arial"/>
              <a:buNone/>
            </a:pPr>
            <a:r>
              <a:rPr b="1" i="0" lang="en-US" sz="51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Monash Healthcare Innovation Summer Scholarships 2021/2022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543957" y="7075189"/>
            <a:ext cx="10509000" cy="1536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Stakeholder Mapping, Systems Mapping,  Ideation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543957" y="9198718"/>
            <a:ext cx="105090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b="0" i="0" lang="en-US" sz="29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Andrew Xu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2"/>
          <p:cNvPicPr preferRelativeResize="0"/>
          <p:nvPr/>
        </p:nvPicPr>
        <p:blipFill rotWithShape="1">
          <a:blip r:embed="rId5">
            <a:alphaModFix/>
          </a:blip>
          <a:srcRect b="0" l="3858" r="0" t="12058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2"/>
          <p:cNvSpPr txBox="1"/>
          <p:nvPr/>
        </p:nvSpPr>
        <p:spPr>
          <a:xfrm>
            <a:off x="564715" y="589405"/>
            <a:ext cx="10509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Systems mapping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9" name="Google Shape;99;p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52400" y="1480705"/>
            <a:ext cx="9342115" cy="73277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494515" y="1844280"/>
            <a:ext cx="7923174" cy="6416389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2"/>
          <p:cNvSpPr txBox="1"/>
          <p:nvPr/>
        </p:nvSpPr>
        <p:spPr>
          <a:xfrm rot="-5400000">
            <a:off x="12884240" y="-2882422"/>
            <a:ext cx="10509000" cy="8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1" i="0" sz="2600" u="none" cap="none" strike="noStrike">
              <a:solidFill>
                <a:srgbClr val="FC8A1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1" i="0" sz="2600" u="none" cap="none" strike="noStrike">
              <a:solidFill>
                <a:srgbClr val="FC8A1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Google Shape;106;g1b4133e035b_0_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g1b4133e035b_0_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g1b4133e035b_0_25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g1b4133e035b_0_25"/>
          <p:cNvSpPr txBox="1"/>
          <p:nvPr/>
        </p:nvSpPr>
        <p:spPr>
          <a:xfrm>
            <a:off x="564715" y="589405"/>
            <a:ext cx="10509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Systems mapping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g1b4133e035b_0_25"/>
          <p:cNvSpPr txBox="1"/>
          <p:nvPr/>
        </p:nvSpPr>
        <p:spPr>
          <a:xfrm rot="-5400000">
            <a:off x="12884240" y="-2882422"/>
            <a:ext cx="10509000" cy="8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1" i="0" sz="2600" u="none" cap="none" strike="noStrike">
              <a:solidFill>
                <a:srgbClr val="FC8A1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1" i="0" sz="2600" u="none" cap="none" strike="noStrike">
              <a:solidFill>
                <a:srgbClr val="FC8A1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1" name="Google Shape;111;g1b4133e035b_0_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373325" y="1515525"/>
            <a:ext cx="7367000" cy="70605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Google Shape;116;g1b4133e035b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g1b4133e035b_0_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g1b4133e035b_0_0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g1b4133e035b_0_0"/>
          <p:cNvSpPr txBox="1"/>
          <p:nvPr/>
        </p:nvSpPr>
        <p:spPr>
          <a:xfrm>
            <a:off x="564715" y="589405"/>
            <a:ext cx="10509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Ideation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0" name="Google Shape;120;g1b4133e035b_0_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695210" y="2411920"/>
            <a:ext cx="12979246" cy="5463160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g1b4133e035b_0_0"/>
          <p:cNvSpPr txBox="1"/>
          <p:nvPr/>
        </p:nvSpPr>
        <p:spPr>
          <a:xfrm rot="-5400000">
            <a:off x="12884240" y="-2882422"/>
            <a:ext cx="10509000" cy="8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1" i="0" sz="2600" u="none" cap="none" strike="noStrike">
              <a:solidFill>
                <a:srgbClr val="FC8A1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1" i="0" sz="2600" u="none" cap="none" strike="noStrike">
              <a:solidFill>
                <a:srgbClr val="FC8A1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Google Shape;126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3"/>
          <p:cNvPicPr preferRelativeResize="0"/>
          <p:nvPr/>
        </p:nvPicPr>
        <p:blipFill rotWithShape="1">
          <a:blip r:embed="rId5">
            <a:alphaModFix/>
          </a:blip>
          <a:srcRect b="0" l="3858" r="0" t="12058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3"/>
          <p:cNvSpPr txBox="1"/>
          <p:nvPr/>
        </p:nvSpPr>
        <p:spPr>
          <a:xfrm>
            <a:off x="564715" y="1517727"/>
            <a:ext cx="16694700" cy="186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The </a:t>
            </a:r>
            <a:r>
              <a:rPr b="1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INVENT</a:t>
            </a: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phase focuses on devising innovative solutions to the defined need, taking advantage of creative ideation techniques, prototyping and testing methods, and a filtering process that is based on objective risk criteria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3"/>
          <p:cNvSpPr txBox="1"/>
          <p:nvPr/>
        </p:nvSpPr>
        <p:spPr>
          <a:xfrm>
            <a:off x="564715" y="589405"/>
            <a:ext cx="10509034" cy="67427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Program Outline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1" name="Google Shape;131;p3"/>
          <p:cNvPicPr preferRelativeResize="0"/>
          <p:nvPr/>
        </p:nvPicPr>
        <p:blipFill rotWithShape="1">
          <a:blip r:embed="rId6">
            <a:alphaModFix/>
          </a:blip>
          <a:srcRect b="0" l="33426" r="36305" t="24768"/>
          <a:stretch/>
        </p:blipFill>
        <p:spPr>
          <a:xfrm>
            <a:off x="7217881" y="4240517"/>
            <a:ext cx="3928437" cy="4109960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3"/>
          <p:cNvSpPr txBox="1"/>
          <p:nvPr/>
        </p:nvSpPr>
        <p:spPr>
          <a:xfrm rot="-5400000">
            <a:off x="12884240" y="-2882422"/>
            <a:ext cx="10509000" cy="8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1" i="0" sz="2600" u="none" cap="none" strike="noStrike">
              <a:solidFill>
                <a:srgbClr val="FC8A1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1" i="0" sz="2600" u="none" cap="none" strike="noStrike">
              <a:solidFill>
                <a:srgbClr val="FC8A1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Google Shape;137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4"/>
          <p:cNvPicPr preferRelativeResize="0"/>
          <p:nvPr/>
        </p:nvPicPr>
        <p:blipFill rotWithShape="1">
          <a:blip r:embed="rId5">
            <a:alphaModFix/>
          </a:blip>
          <a:srcRect b="0" l="3858" r="0" t="12058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4"/>
          <p:cNvSpPr txBox="1"/>
          <p:nvPr/>
        </p:nvSpPr>
        <p:spPr>
          <a:xfrm>
            <a:off x="564715" y="1517727"/>
            <a:ext cx="16694585" cy="64633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Ideation refers to the process of creating new concepts or ideas and is used when new solutions are required to address well-defined needs.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Write one sentence pitch on what your problem is –</a:t>
            </a:r>
            <a:b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Generating “how might we” questions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Consider a hypothetical need statement related to your problem eg atrial fibrillation: </a:t>
            </a:r>
            <a:r>
              <a:rPr b="0" i="1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 way to identify the onset and duration of atrial fibrillation in patients with recurrent AF in order to improve efficiency of physician visits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1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1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HMW make a tiny recorder  that a patient will not even notice?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1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HMW record a heart rhythm a home without touching a patient?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1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1" sz="3300" u="none" cap="none" strike="noStrike">
              <a:solidFill>
                <a:srgbClr val="FC8A1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1" name="Google Shape;141;p4"/>
          <p:cNvSpPr txBox="1"/>
          <p:nvPr/>
        </p:nvSpPr>
        <p:spPr>
          <a:xfrm>
            <a:off x="564715" y="589405"/>
            <a:ext cx="10509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Ideation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4"/>
          <p:cNvSpPr txBox="1"/>
          <p:nvPr/>
        </p:nvSpPr>
        <p:spPr>
          <a:xfrm rot="-5400000">
            <a:off x="12884240" y="-2882422"/>
            <a:ext cx="10509000" cy="8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1" i="0" sz="2600" u="none" cap="none" strike="noStrike">
              <a:solidFill>
                <a:srgbClr val="FC8A1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1" i="0" sz="2600" u="none" cap="none" strike="noStrike">
              <a:solidFill>
                <a:srgbClr val="FC8A1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Google Shape;147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5"/>
          <p:cNvPicPr preferRelativeResize="0"/>
          <p:nvPr/>
        </p:nvPicPr>
        <p:blipFill rotWithShape="1">
          <a:blip r:embed="rId5">
            <a:alphaModFix/>
          </a:blip>
          <a:srcRect b="0" l="3858" r="0" t="12058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5"/>
          <p:cNvSpPr txBox="1"/>
          <p:nvPr/>
        </p:nvSpPr>
        <p:spPr>
          <a:xfrm>
            <a:off x="564715" y="1517727"/>
            <a:ext cx="16694585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Take 5 minutes to come up with your own HMW statement. </a:t>
            </a:r>
            <a:endParaRPr b="0" i="1" sz="3300" u="none" cap="none" strike="noStrike">
              <a:solidFill>
                <a:srgbClr val="FC8A1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1" name="Google Shape;151;p5"/>
          <p:cNvSpPr txBox="1"/>
          <p:nvPr/>
        </p:nvSpPr>
        <p:spPr>
          <a:xfrm>
            <a:off x="564715" y="589405"/>
            <a:ext cx="10509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Ideation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5"/>
          <p:cNvSpPr txBox="1"/>
          <p:nvPr/>
        </p:nvSpPr>
        <p:spPr>
          <a:xfrm rot="-5400000">
            <a:off x="12884240" y="-2882422"/>
            <a:ext cx="10509000" cy="8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1" i="0" sz="2600" u="none" cap="none" strike="noStrike">
              <a:solidFill>
                <a:srgbClr val="FC8A1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1" i="0" sz="2600" u="none" cap="none" strike="noStrike">
              <a:solidFill>
                <a:srgbClr val="FC8A1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