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75" r:id="rId3"/>
    <p:sldId id="276" r:id="rId4"/>
    <p:sldId id="278" r:id="rId5"/>
    <p:sldId id="283" r:id="rId6"/>
    <p:sldId id="279" r:id="rId7"/>
    <p:sldId id="281" r:id="rId8"/>
    <p:sldId id="282" r:id="rId9"/>
    <p:sldId id="28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9" autoAdjust="0"/>
    <p:restoredTop sz="94914" autoAdjust="0"/>
  </p:normalViewPr>
  <p:slideViewPr>
    <p:cSldViewPr snapToGrid="0">
      <p:cViewPr varScale="1">
        <p:scale>
          <a:sx n="99" d="100"/>
          <a:sy n="99" d="100"/>
        </p:scale>
        <p:origin x="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F34DF7-B7C7-49D3-8389-426101BDD5DC}" type="datetimeFigureOut">
              <a:rPr lang="en-AU" smtClean="0"/>
              <a:t>13/12/2022</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DF8CBC-4FF8-4C15-862D-01D548808A55}" type="slidenum">
              <a:rPr lang="en-AU" smtClean="0"/>
              <a:t>‹#›</a:t>
            </a:fld>
            <a:endParaRPr lang="en-AU"/>
          </a:p>
        </p:txBody>
      </p:sp>
    </p:spTree>
    <p:extLst>
      <p:ext uri="{BB962C8B-B14F-4D97-AF65-F5344CB8AC3E}">
        <p14:creationId xmlns:p14="http://schemas.microsoft.com/office/powerpoint/2010/main" val="2753353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https://www.monash.edu/industry/commercialisation/faqs#:~:text=What%20is%20the%20role%20of,to%20license%20the%20IP%20to.</a:t>
            </a:r>
          </a:p>
        </p:txBody>
      </p:sp>
      <p:sp>
        <p:nvSpPr>
          <p:cNvPr id="4" name="Slide Number Placeholder 3"/>
          <p:cNvSpPr>
            <a:spLocks noGrp="1"/>
          </p:cNvSpPr>
          <p:nvPr>
            <p:ph type="sldNum" sz="quarter" idx="5"/>
          </p:nvPr>
        </p:nvSpPr>
        <p:spPr/>
        <p:txBody>
          <a:bodyPr/>
          <a:lstStyle/>
          <a:p>
            <a:fld id="{DEDF8CBC-4FF8-4C15-862D-01D548808A55}" type="slidenum">
              <a:rPr lang="en-AU" smtClean="0"/>
              <a:t>2</a:t>
            </a:fld>
            <a:endParaRPr lang="en-AU"/>
          </a:p>
        </p:txBody>
      </p:sp>
    </p:spTree>
    <p:extLst>
      <p:ext uri="{BB962C8B-B14F-4D97-AF65-F5344CB8AC3E}">
        <p14:creationId xmlns:p14="http://schemas.microsoft.com/office/powerpoint/2010/main" val="822093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https://youtu.be/PlUNQ3_-RmI</a:t>
            </a:r>
          </a:p>
          <a:p>
            <a:endParaRPr lang="en-AU" dirty="0"/>
          </a:p>
        </p:txBody>
      </p:sp>
      <p:sp>
        <p:nvSpPr>
          <p:cNvPr id="4" name="Slide Number Placeholder 3"/>
          <p:cNvSpPr>
            <a:spLocks noGrp="1"/>
          </p:cNvSpPr>
          <p:nvPr>
            <p:ph type="sldNum" sz="quarter" idx="5"/>
          </p:nvPr>
        </p:nvSpPr>
        <p:spPr/>
        <p:txBody>
          <a:bodyPr/>
          <a:lstStyle/>
          <a:p>
            <a:fld id="{DEDF8CBC-4FF8-4C15-862D-01D548808A55}" type="slidenum">
              <a:rPr lang="en-AU" smtClean="0"/>
              <a:t>3</a:t>
            </a:fld>
            <a:endParaRPr lang="en-AU"/>
          </a:p>
        </p:txBody>
      </p:sp>
    </p:spTree>
    <p:extLst>
      <p:ext uri="{BB962C8B-B14F-4D97-AF65-F5344CB8AC3E}">
        <p14:creationId xmlns:p14="http://schemas.microsoft.com/office/powerpoint/2010/main" val="3467096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EDF8CBC-4FF8-4C15-862D-01D548808A55}" type="slidenum">
              <a:rPr lang="en-AU" smtClean="0"/>
              <a:t>7</a:t>
            </a:fld>
            <a:endParaRPr lang="en-AU"/>
          </a:p>
        </p:txBody>
      </p:sp>
    </p:spTree>
    <p:extLst>
      <p:ext uri="{BB962C8B-B14F-4D97-AF65-F5344CB8AC3E}">
        <p14:creationId xmlns:p14="http://schemas.microsoft.com/office/powerpoint/2010/main" val="813779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FEE3F-F92B-44F3-BF77-BAE7577551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F6E4CB92-0798-4F1E-A170-597268CF34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A03F8DDE-F4B7-459A-B50D-9BE0071F5BA7}"/>
              </a:ext>
            </a:extLst>
          </p:cNvPr>
          <p:cNvSpPr>
            <a:spLocks noGrp="1"/>
          </p:cNvSpPr>
          <p:nvPr>
            <p:ph type="dt" sz="half" idx="10"/>
          </p:nvPr>
        </p:nvSpPr>
        <p:spPr/>
        <p:txBody>
          <a:bodyPr/>
          <a:lstStyle/>
          <a:p>
            <a:fld id="{8BF08712-8238-4419-9BC5-C90115F4305E}" type="datetimeFigureOut">
              <a:rPr lang="en-AU" smtClean="0"/>
              <a:t>13/12/2022</a:t>
            </a:fld>
            <a:endParaRPr lang="en-AU"/>
          </a:p>
        </p:txBody>
      </p:sp>
      <p:sp>
        <p:nvSpPr>
          <p:cNvPr id="5" name="Footer Placeholder 4">
            <a:extLst>
              <a:ext uri="{FF2B5EF4-FFF2-40B4-BE49-F238E27FC236}">
                <a16:creationId xmlns:a16="http://schemas.microsoft.com/office/drawing/2014/main" id="{A11E93D8-C47A-4D33-AC1A-25E4AEA0FE1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80341B4-D57E-4C52-BD21-3088A51E8565}"/>
              </a:ext>
            </a:extLst>
          </p:cNvPr>
          <p:cNvSpPr>
            <a:spLocks noGrp="1"/>
          </p:cNvSpPr>
          <p:nvPr>
            <p:ph type="sldNum" sz="quarter" idx="12"/>
          </p:nvPr>
        </p:nvSpPr>
        <p:spPr/>
        <p:txBody>
          <a:bodyPr/>
          <a:lstStyle/>
          <a:p>
            <a:fld id="{0B284678-2427-44D5-93F0-9B2C66D282B1}" type="slidenum">
              <a:rPr lang="en-AU" smtClean="0"/>
              <a:t>‹#›</a:t>
            </a:fld>
            <a:endParaRPr lang="en-AU"/>
          </a:p>
        </p:txBody>
      </p:sp>
    </p:spTree>
    <p:extLst>
      <p:ext uri="{BB962C8B-B14F-4D97-AF65-F5344CB8AC3E}">
        <p14:creationId xmlns:p14="http://schemas.microsoft.com/office/powerpoint/2010/main" val="572953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E4F77-A419-4F35-B354-6C8A6CAA82B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D30D1FD-4EE1-40E1-B965-EEF1BA04FDD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3D74DEB-42AA-4278-A1BE-10BE3A885C7A}"/>
              </a:ext>
            </a:extLst>
          </p:cNvPr>
          <p:cNvSpPr>
            <a:spLocks noGrp="1"/>
          </p:cNvSpPr>
          <p:nvPr>
            <p:ph type="dt" sz="half" idx="10"/>
          </p:nvPr>
        </p:nvSpPr>
        <p:spPr/>
        <p:txBody>
          <a:bodyPr/>
          <a:lstStyle/>
          <a:p>
            <a:fld id="{8BF08712-8238-4419-9BC5-C90115F4305E}" type="datetimeFigureOut">
              <a:rPr lang="en-AU" smtClean="0"/>
              <a:t>13/12/2022</a:t>
            </a:fld>
            <a:endParaRPr lang="en-AU"/>
          </a:p>
        </p:txBody>
      </p:sp>
      <p:sp>
        <p:nvSpPr>
          <p:cNvPr id="5" name="Footer Placeholder 4">
            <a:extLst>
              <a:ext uri="{FF2B5EF4-FFF2-40B4-BE49-F238E27FC236}">
                <a16:creationId xmlns:a16="http://schemas.microsoft.com/office/drawing/2014/main" id="{A62430B1-6145-4F5B-A9C3-4D15D8351B5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C9D9FA4-6C1A-4CFA-87E1-83E92BE4CCEE}"/>
              </a:ext>
            </a:extLst>
          </p:cNvPr>
          <p:cNvSpPr>
            <a:spLocks noGrp="1"/>
          </p:cNvSpPr>
          <p:nvPr>
            <p:ph type="sldNum" sz="quarter" idx="12"/>
          </p:nvPr>
        </p:nvSpPr>
        <p:spPr/>
        <p:txBody>
          <a:bodyPr/>
          <a:lstStyle/>
          <a:p>
            <a:fld id="{0B284678-2427-44D5-93F0-9B2C66D282B1}" type="slidenum">
              <a:rPr lang="en-AU" smtClean="0"/>
              <a:t>‹#›</a:t>
            </a:fld>
            <a:endParaRPr lang="en-AU"/>
          </a:p>
        </p:txBody>
      </p:sp>
    </p:spTree>
    <p:extLst>
      <p:ext uri="{BB962C8B-B14F-4D97-AF65-F5344CB8AC3E}">
        <p14:creationId xmlns:p14="http://schemas.microsoft.com/office/powerpoint/2010/main" val="382485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58AE6-A255-41F3-B3CC-053D331A6E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F9271D8-6712-493A-8816-01A6D1D447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52E525B-C880-4BD5-8524-A1435B60748F}"/>
              </a:ext>
            </a:extLst>
          </p:cNvPr>
          <p:cNvSpPr>
            <a:spLocks noGrp="1"/>
          </p:cNvSpPr>
          <p:nvPr>
            <p:ph type="dt" sz="half" idx="10"/>
          </p:nvPr>
        </p:nvSpPr>
        <p:spPr/>
        <p:txBody>
          <a:bodyPr/>
          <a:lstStyle/>
          <a:p>
            <a:fld id="{8BF08712-8238-4419-9BC5-C90115F4305E}" type="datetimeFigureOut">
              <a:rPr lang="en-AU" smtClean="0"/>
              <a:t>13/12/2022</a:t>
            </a:fld>
            <a:endParaRPr lang="en-AU"/>
          </a:p>
        </p:txBody>
      </p:sp>
      <p:sp>
        <p:nvSpPr>
          <p:cNvPr id="5" name="Footer Placeholder 4">
            <a:extLst>
              <a:ext uri="{FF2B5EF4-FFF2-40B4-BE49-F238E27FC236}">
                <a16:creationId xmlns:a16="http://schemas.microsoft.com/office/drawing/2014/main" id="{696E4746-B943-4777-B75C-74A5E0F7F80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D3AC217-BC09-41B1-AE0B-44C76F073199}"/>
              </a:ext>
            </a:extLst>
          </p:cNvPr>
          <p:cNvSpPr>
            <a:spLocks noGrp="1"/>
          </p:cNvSpPr>
          <p:nvPr>
            <p:ph type="sldNum" sz="quarter" idx="12"/>
          </p:nvPr>
        </p:nvSpPr>
        <p:spPr/>
        <p:txBody>
          <a:bodyPr/>
          <a:lstStyle/>
          <a:p>
            <a:fld id="{0B284678-2427-44D5-93F0-9B2C66D282B1}" type="slidenum">
              <a:rPr lang="en-AU" smtClean="0"/>
              <a:t>‹#›</a:t>
            </a:fld>
            <a:endParaRPr lang="en-AU"/>
          </a:p>
        </p:txBody>
      </p:sp>
    </p:spTree>
    <p:extLst>
      <p:ext uri="{BB962C8B-B14F-4D97-AF65-F5344CB8AC3E}">
        <p14:creationId xmlns:p14="http://schemas.microsoft.com/office/powerpoint/2010/main" val="1699589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DCCD1-A69C-44F1-BF28-3629EC063D7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6A530A3-79C3-4772-BDE7-797523EBA27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1E7270C5-C5C8-4FBA-BAC7-ABC43F9DE34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25FF22B4-5367-4C10-B622-4124011B8136}"/>
              </a:ext>
            </a:extLst>
          </p:cNvPr>
          <p:cNvSpPr>
            <a:spLocks noGrp="1"/>
          </p:cNvSpPr>
          <p:nvPr>
            <p:ph type="dt" sz="half" idx="10"/>
          </p:nvPr>
        </p:nvSpPr>
        <p:spPr/>
        <p:txBody>
          <a:bodyPr/>
          <a:lstStyle/>
          <a:p>
            <a:fld id="{8BF08712-8238-4419-9BC5-C90115F4305E}" type="datetimeFigureOut">
              <a:rPr lang="en-AU" smtClean="0"/>
              <a:t>13/12/2022</a:t>
            </a:fld>
            <a:endParaRPr lang="en-AU"/>
          </a:p>
        </p:txBody>
      </p:sp>
      <p:sp>
        <p:nvSpPr>
          <p:cNvPr id="6" name="Footer Placeholder 5">
            <a:extLst>
              <a:ext uri="{FF2B5EF4-FFF2-40B4-BE49-F238E27FC236}">
                <a16:creationId xmlns:a16="http://schemas.microsoft.com/office/drawing/2014/main" id="{C2604F19-2FC3-44FF-BB80-91312F669BA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2825B40-5D93-4CB4-9BB9-367CA5D1DB03}"/>
              </a:ext>
            </a:extLst>
          </p:cNvPr>
          <p:cNvSpPr>
            <a:spLocks noGrp="1"/>
          </p:cNvSpPr>
          <p:nvPr>
            <p:ph type="sldNum" sz="quarter" idx="12"/>
          </p:nvPr>
        </p:nvSpPr>
        <p:spPr/>
        <p:txBody>
          <a:bodyPr/>
          <a:lstStyle/>
          <a:p>
            <a:fld id="{0B284678-2427-44D5-93F0-9B2C66D282B1}" type="slidenum">
              <a:rPr lang="en-AU" smtClean="0"/>
              <a:t>‹#›</a:t>
            </a:fld>
            <a:endParaRPr lang="en-AU"/>
          </a:p>
        </p:txBody>
      </p:sp>
    </p:spTree>
    <p:extLst>
      <p:ext uri="{BB962C8B-B14F-4D97-AF65-F5344CB8AC3E}">
        <p14:creationId xmlns:p14="http://schemas.microsoft.com/office/powerpoint/2010/main" val="1112879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2306-E5C8-427F-AC08-BCA19F75EACC}"/>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73DDED3-9F6D-48AA-AA52-A658622DF8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C673F99-1BF4-488A-BBD6-C8A88248473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5E656483-92F1-4123-997E-CC4C7F9E90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0EA16DB-5E86-43FB-9801-7C7DA667B85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C94CBBAB-103C-49A9-8C02-BD4C4736AA90}"/>
              </a:ext>
            </a:extLst>
          </p:cNvPr>
          <p:cNvSpPr>
            <a:spLocks noGrp="1"/>
          </p:cNvSpPr>
          <p:nvPr>
            <p:ph type="dt" sz="half" idx="10"/>
          </p:nvPr>
        </p:nvSpPr>
        <p:spPr/>
        <p:txBody>
          <a:bodyPr/>
          <a:lstStyle/>
          <a:p>
            <a:fld id="{8BF08712-8238-4419-9BC5-C90115F4305E}" type="datetimeFigureOut">
              <a:rPr lang="en-AU" smtClean="0"/>
              <a:t>13/12/2022</a:t>
            </a:fld>
            <a:endParaRPr lang="en-AU"/>
          </a:p>
        </p:txBody>
      </p:sp>
      <p:sp>
        <p:nvSpPr>
          <p:cNvPr id="8" name="Footer Placeholder 7">
            <a:extLst>
              <a:ext uri="{FF2B5EF4-FFF2-40B4-BE49-F238E27FC236}">
                <a16:creationId xmlns:a16="http://schemas.microsoft.com/office/drawing/2014/main" id="{4E7D74F1-D36F-473C-A814-E939E3AF639D}"/>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CFB618C2-4211-4E0E-B16E-4BEB990A9EE5}"/>
              </a:ext>
            </a:extLst>
          </p:cNvPr>
          <p:cNvSpPr>
            <a:spLocks noGrp="1"/>
          </p:cNvSpPr>
          <p:nvPr>
            <p:ph type="sldNum" sz="quarter" idx="12"/>
          </p:nvPr>
        </p:nvSpPr>
        <p:spPr/>
        <p:txBody>
          <a:bodyPr/>
          <a:lstStyle/>
          <a:p>
            <a:fld id="{0B284678-2427-44D5-93F0-9B2C66D282B1}" type="slidenum">
              <a:rPr lang="en-AU" smtClean="0"/>
              <a:t>‹#›</a:t>
            </a:fld>
            <a:endParaRPr lang="en-AU"/>
          </a:p>
        </p:txBody>
      </p:sp>
    </p:spTree>
    <p:extLst>
      <p:ext uri="{BB962C8B-B14F-4D97-AF65-F5344CB8AC3E}">
        <p14:creationId xmlns:p14="http://schemas.microsoft.com/office/powerpoint/2010/main" val="1463875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B4C14-034F-406C-924F-BF4CDD459F2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661643A4-ACAE-4079-ACBC-F6CFD87B2248}"/>
              </a:ext>
            </a:extLst>
          </p:cNvPr>
          <p:cNvSpPr>
            <a:spLocks noGrp="1"/>
          </p:cNvSpPr>
          <p:nvPr>
            <p:ph type="dt" sz="half" idx="10"/>
          </p:nvPr>
        </p:nvSpPr>
        <p:spPr/>
        <p:txBody>
          <a:bodyPr/>
          <a:lstStyle/>
          <a:p>
            <a:fld id="{8BF08712-8238-4419-9BC5-C90115F4305E}" type="datetimeFigureOut">
              <a:rPr lang="en-AU" smtClean="0"/>
              <a:t>13/12/2022</a:t>
            </a:fld>
            <a:endParaRPr lang="en-AU"/>
          </a:p>
        </p:txBody>
      </p:sp>
      <p:sp>
        <p:nvSpPr>
          <p:cNvPr id="4" name="Footer Placeholder 3">
            <a:extLst>
              <a:ext uri="{FF2B5EF4-FFF2-40B4-BE49-F238E27FC236}">
                <a16:creationId xmlns:a16="http://schemas.microsoft.com/office/drawing/2014/main" id="{733E41E9-C91B-4DBE-B65F-5B6B9822AFA5}"/>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194D68B2-0AB5-494A-BD90-71D21C6936FE}"/>
              </a:ext>
            </a:extLst>
          </p:cNvPr>
          <p:cNvSpPr>
            <a:spLocks noGrp="1"/>
          </p:cNvSpPr>
          <p:nvPr>
            <p:ph type="sldNum" sz="quarter" idx="12"/>
          </p:nvPr>
        </p:nvSpPr>
        <p:spPr/>
        <p:txBody>
          <a:bodyPr/>
          <a:lstStyle/>
          <a:p>
            <a:fld id="{0B284678-2427-44D5-93F0-9B2C66D282B1}" type="slidenum">
              <a:rPr lang="en-AU" smtClean="0"/>
              <a:t>‹#›</a:t>
            </a:fld>
            <a:endParaRPr lang="en-AU"/>
          </a:p>
        </p:txBody>
      </p:sp>
    </p:spTree>
    <p:extLst>
      <p:ext uri="{BB962C8B-B14F-4D97-AF65-F5344CB8AC3E}">
        <p14:creationId xmlns:p14="http://schemas.microsoft.com/office/powerpoint/2010/main" val="131771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8CFDB8-8C31-4534-94C0-EBFF6ADE6D4D}"/>
              </a:ext>
            </a:extLst>
          </p:cNvPr>
          <p:cNvSpPr>
            <a:spLocks noGrp="1"/>
          </p:cNvSpPr>
          <p:nvPr>
            <p:ph type="dt" sz="half" idx="10"/>
          </p:nvPr>
        </p:nvSpPr>
        <p:spPr/>
        <p:txBody>
          <a:bodyPr/>
          <a:lstStyle/>
          <a:p>
            <a:fld id="{8BF08712-8238-4419-9BC5-C90115F4305E}" type="datetimeFigureOut">
              <a:rPr lang="en-AU" smtClean="0"/>
              <a:t>13/12/2022</a:t>
            </a:fld>
            <a:endParaRPr lang="en-AU"/>
          </a:p>
        </p:txBody>
      </p:sp>
      <p:sp>
        <p:nvSpPr>
          <p:cNvPr id="3" name="Footer Placeholder 2">
            <a:extLst>
              <a:ext uri="{FF2B5EF4-FFF2-40B4-BE49-F238E27FC236}">
                <a16:creationId xmlns:a16="http://schemas.microsoft.com/office/drawing/2014/main" id="{1693B7EC-9BD6-47C8-8426-D27D747B7285}"/>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88FA52A2-FB48-436B-ACA7-B55B734AF750}"/>
              </a:ext>
            </a:extLst>
          </p:cNvPr>
          <p:cNvSpPr>
            <a:spLocks noGrp="1"/>
          </p:cNvSpPr>
          <p:nvPr>
            <p:ph type="sldNum" sz="quarter" idx="12"/>
          </p:nvPr>
        </p:nvSpPr>
        <p:spPr/>
        <p:txBody>
          <a:bodyPr/>
          <a:lstStyle/>
          <a:p>
            <a:fld id="{0B284678-2427-44D5-93F0-9B2C66D282B1}" type="slidenum">
              <a:rPr lang="en-AU" smtClean="0"/>
              <a:t>‹#›</a:t>
            </a:fld>
            <a:endParaRPr lang="en-AU"/>
          </a:p>
        </p:txBody>
      </p:sp>
    </p:spTree>
    <p:extLst>
      <p:ext uri="{BB962C8B-B14F-4D97-AF65-F5344CB8AC3E}">
        <p14:creationId xmlns:p14="http://schemas.microsoft.com/office/powerpoint/2010/main" val="4090674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2EB8B-7EE0-479A-97C9-DF21646335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EB7A8360-1362-4628-9838-0BBB281A2D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64FF6ECD-1EF9-4E25-A856-0BCCDB13FA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AB3103C-E6BE-4433-A518-5E01410F3518}"/>
              </a:ext>
            </a:extLst>
          </p:cNvPr>
          <p:cNvSpPr>
            <a:spLocks noGrp="1"/>
          </p:cNvSpPr>
          <p:nvPr>
            <p:ph type="dt" sz="half" idx="10"/>
          </p:nvPr>
        </p:nvSpPr>
        <p:spPr/>
        <p:txBody>
          <a:bodyPr/>
          <a:lstStyle/>
          <a:p>
            <a:fld id="{8BF08712-8238-4419-9BC5-C90115F4305E}" type="datetimeFigureOut">
              <a:rPr lang="en-AU" smtClean="0"/>
              <a:t>13/12/2022</a:t>
            </a:fld>
            <a:endParaRPr lang="en-AU"/>
          </a:p>
        </p:txBody>
      </p:sp>
      <p:sp>
        <p:nvSpPr>
          <p:cNvPr id="6" name="Footer Placeholder 5">
            <a:extLst>
              <a:ext uri="{FF2B5EF4-FFF2-40B4-BE49-F238E27FC236}">
                <a16:creationId xmlns:a16="http://schemas.microsoft.com/office/drawing/2014/main" id="{B216CF96-D0E8-42EC-8EBF-C7FAEC179CD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C0DB943-4521-420A-8A64-7EC4C6EF2D6F}"/>
              </a:ext>
            </a:extLst>
          </p:cNvPr>
          <p:cNvSpPr>
            <a:spLocks noGrp="1"/>
          </p:cNvSpPr>
          <p:nvPr>
            <p:ph type="sldNum" sz="quarter" idx="12"/>
          </p:nvPr>
        </p:nvSpPr>
        <p:spPr/>
        <p:txBody>
          <a:bodyPr/>
          <a:lstStyle/>
          <a:p>
            <a:fld id="{0B284678-2427-44D5-93F0-9B2C66D282B1}" type="slidenum">
              <a:rPr lang="en-AU" smtClean="0"/>
              <a:t>‹#›</a:t>
            </a:fld>
            <a:endParaRPr lang="en-AU"/>
          </a:p>
        </p:txBody>
      </p:sp>
    </p:spTree>
    <p:extLst>
      <p:ext uri="{BB962C8B-B14F-4D97-AF65-F5344CB8AC3E}">
        <p14:creationId xmlns:p14="http://schemas.microsoft.com/office/powerpoint/2010/main" val="1326519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C681F-5BEE-475B-A690-EEBC967842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4646995-667C-436A-B941-223C4B503D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74A460D2-4E66-4C1F-AB2E-23EB732DB3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29D8572-600E-4400-90B3-41071328AE7C}"/>
              </a:ext>
            </a:extLst>
          </p:cNvPr>
          <p:cNvSpPr>
            <a:spLocks noGrp="1"/>
          </p:cNvSpPr>
          <p:nvPr>
            <p:ph type="dt" sz="half" idx="10"/>
          </p:nvPr>
        </p:nvSpPr>
        <p:spPr/>
        <p:txBody>
          <a:bodyPr/>
          <a:lstStyle/>
          <a:p>
            <a:fld id="{8BF08712-8238-4419-9BC5-C90115F4305E}" type="datetimeFigureOut">
              <a:rPr lang="en-AU" smtClean="0"/>
              <a:t>13/12/2022</a:t>
            </a:fld>
            <a:endParaRPr lang="en-AU"/>
          </a:p>
        </p:txBody>
      </p:sp>
      <p:sp>
        <p:nvSpPr>
          <p:cNvPr id="6" name="Footer Placeholder 5">
            <a:extLst>
              <a:ext uri="{FF2B5EF4-FFF2-40B4-BE49-F238E27FC236}">
                <a16:creationId xmlns:a16="http://schemas.microsoft.com/office/drawing/2014/main" id="{811E48D9-A8D7-46AE-8DCF-1384A5931FF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D6E1FBC-D4FC-49D0-B9E4-246D61DB52D9}"/>
              </a:ext>
            </a:extLst>
          </p:cNvPr>
          <p:cNvSpPr>
            <a:spLocks noGrp="1"/>
          </p:cNvSpPr>
          <p:nvPr>
            <p:ph type="sldNum" sz="quarter" idx="12"/>
          </p:nvPr>
        </p:nvSpPr>
        <p:spPr/>
        <p:txBody>
          <a:bodyPr/>
          <a:lstStyle/>
          <a:p>
            <a:fld id="{0B284678-2427-44D5-93F0-9B2C66D282B1}" type="slidenum">
              <a:rPr lang="en-AU" smtClean="0"/>
              <a:t>‹#›</a:t>
            </a:fld>
            <a:endParaRPr lang="en-AU"/>
          </a:p>
        </p:txBody>
      </p:sp>
    </p:spTree>
    <p:extLst>
      <p:ext uri="{BB962C8B-B14F-4D97-AF65-F5344CB8AC3E}">
        <p14:creationId xmlns:p14="http://schemas.microsoft.com/office/powerpoint/2010/main" val="671798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58847-344E-4CF6-AE2F-3545383B1E81}"/>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0EF3F0CA-B024-455B-B9C3-F4AF8A648D5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82D0C83-9BFE-4F17-A842-F8EA8D4B025F}"/>
              </a:ext>
            </a:extLst>
          </p:cNvPr>
          <p:cNvSpPr>
            <a:spLocks noGrp="1"/>
          </p:cNvSpPr>
          <p:nvPr>
            <p:ph type="dt" sz="half" idx="10"/>
          </p:nvPr>
        </p:nvSpPr>
        <p:spPr/>
        <p:txBody>
          <a:bodyPr/>
          <a:lstStyle/>
          <a:p>
            <a:fld id="{8BF08712-8238-4419-9BC5-C90115F4305E}" type="datetimeFigureOut">
              <a:rPr lang="en-AU" smtClean="0"/>
              <a:t>13/12/2022</a:t>
            </a:fld>
            <a:endParaRPr lang="en-AU"/>
          </a:p>
        </p:txBody>
      </p:sp>
      <p:sp>
        <p:nvSpPr>
          <p:cNvPr id="5" name="Footer Placeholder 4">
            <a:extLst>
              <a:ext uri="{FF2B5EF4-FFF2-40B4-BE49-F238E27FC236}">
                <a16:creationId xmlns:a16="http://schemas.microsoft.com/office/drawing/2014/main" id="{4B319268-31F8-469E-AE5A-EC4DC1C268A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8E39076-7E46-4784-9E76-AB2497277F7E}"/>
              </a:ext>
            </a:extLst>
          </p:cNvPr>
          <p:cNvSpPr>
            <a:spLocks noGrp="1"/>
          </p:cNvSpPr>
          <p:nvPr>
            <p:ph type="sldNum" sz="quarter" idx="12"/>
          </p:nvPr>
        </p:nvSpPr>
        <p:spPr/>
        <p:txBody>
          <a:bodyPr/>
          <a:lstStyle/>
          <a:p>
            <a:fld id="{0B284678-2427-44D5-93F0-9B2C66D282B1}" type="slidenum">
              <a:rPr lang="en-AU" smtClean="0"/>
              <a:t>‹#›</a:t>
            </a:fld>
            <a:endParaRPr lang="en-AU"/>
          </a:p>
        </p:txBody>
      </p:sp>
    </p:spTree>
    <p:extLst>
      <p:ext uri="{BB962C8B-B14F-4D97-AF65-F5344CB8AC3E}">
        <p14:creationId xmlns:p14="http://schemas.microsoft.com/office/powerpoint/2010/main" val="3480301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EED16A-BEF0-4628-B975-14C31E288E7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C9E07CB-1012-42D7-95E3-EE2B9379808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E989310-5B26-45BE-8ABE-217AC8F20580}"/>
              </a:ext>
            </a:extLst>
          </p:cNvPr>
          <p:cNvSpPr>
            <a:spLocks noGrp="1"/>
          </p:cNvSpPr>
          <p:nvPr>
            <p:ph type="dt" sz="half" idx="10"/>
          </p:nvPr>
        </p:nvSpPr>
        <p:spPr/>
        <p:txBody>
          <a:bodyPr/>
          <a:lstStyle/>
          <a:p>
            <a:fld id="{8BF08712-8238-4419-9BC5-C90115F4305E}" type="datetimeFigureOut">
              <a:rPr lang="en-AU" smtClean="0"/>
              <a:t>13/12/2022</a:t>
            </a:fld>
            <a:endParaRPr lang="en-AU"/>
          </a:p>
        </p:txBody>
      </p:sp>
      <p:sp>
        <p:nvSpPr>
          <p:cNvPr id="5" name="Footer Placeholder 4">
            <a:extLst>
              <a:ext uri="{FF2B5EF4-FFF2-40B4-BE49-F238E27FC236}">
                <a16:creationId xmlns:a16="http://schemas.microsoft.com/office/drawing/2014/main" id="{5EDBE40F-B37B-4849-94CA-687E4B5F8DA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6D34DFB-3FED-4802-A043-4A6E3C2B92D7}"/>
              </a:ext>
            </a:extLst>
          </p:cNvPr>
          <p:cNvSpPr>
            <a:spLocks noGrp="1"/>
          </p:cNvSpPr>
          <p:nvPr>
            <p:ph type="sldNum" sz="quarter" idx="12"/>
          </p:nvPr>
        </p:nvSpPr>
        <p:spPr/>
        <p:txBody>
          <a:bodyPr/>
          <a:lstStyle/>
          <a:p>
            <a:fld id="{0B284678-2427-44D5-93F0-9B2C66D282B1}" type="slidenum">
              <a:rPr lang="en-AU" smtClean="0"/>
              <a:t>‹#›</a:t>
            </a:fld>
            <a:endParaRPr lang="en-AU"/>
          </a:p>
        </p:txBody>
      </p:sp>
    </p:spTree>
    <p:extLst>
      <p:ext uri="{BB962C8B-B14F-4D97-AF65-F5344CB8AC3E}">
        <p14:creationId xmlns:p14="http://schemas.microsoft.com/office/powerpoint/2010/main" val="2047379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8B19CA-155B-4200-BBB8-8CBB9179C3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A209AEF1-15DE-4DB6-A430-BF7698FB8A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6C6179B-BBD4-4350-A489-F3FE63E3A1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F08712-8238-4419-9BC5-C90115F4305E}" type="datetimeFigureOut">
              <a:rPr lang="en-AU" smtClean="0"/>
              <a:t>13/12/2022</a:t>
            </a:fld>
            <a:endParaRPr lang="en-AU"/>
          </a:p>
        </p:txBody>
      </p:sp>
      <p:sp>
        <p:nvSpPr>
          <p:cNvPr id="5" name="Footer Placeholder 4">
            <a:extLst>
              <a:ext uri="{FF2B5EF4-FFF2-40B4-BE49-F238E27FC236}">
                <a16:creationId xmlns:a16="http://schemas.microsoft.com/office/drawing/2014/main" id="{6A5F7C6F-7A3D-4EF3-96BB-56F0C344B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9CFC8D08-4320-41A9-9FF9-DD83E0C5D6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284678-2427-44D5-93F0-9B2C66D282B1}" type="slidenum">
              <a:rPr lang="en-AU" smtClean="0"/>
              <a:t>‹#›</a:t>
            </a:fld>
            <a:endParaRPr lang="en-AU"/>
          </a:p>
        </p:txBody>
      </p:sp>
    </p:spTree>
    <p:extLst>
      <p:ext uri="{BB962C8B-B14F-4D97-AF65-F5344CB8AC3E}">
        <p14:creationId xmlns:p14="http://schemas.microsoft.com/office/powerpoint/2010/main" val="583664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CE5C0-E0B5-47FB-B32C-7CDC55B39774}"/>
              </a:ext>
            </a:extLst>
          </p:cNvPr>
          <p:cNvSpPr>
            <a:spLocks noGrp="1"/>
          </p:cNvSpPr>
          <p:nvPr>
            <p:ph type="ctrTitle"/>
          </p:nvPr>
        </p:nvSpPr>
        <p:spPr/>
        <p:txBody>
          <a:bodyPr/>
          <a:lstStyle/>
          <a:p>
            <a:r>
              <a:rPr lang="en-AU" dirty="0"/>
              <a:t>Intellectual Property</a:t>
            </a:r>
          </a:p>
        </p:txBody>
      </p:sp>
    </p:spTree>
    <p:extLst>
      <p:ext uri="{BB962C8B-B14F-4D97-AF65-F5344CB8AC3E}">
        <p14:creationId xmlns:p14="http://schemas.microsoft.com/office/powerpoint/2010/main" val="3236462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EFA8D0E-FA05-2562-9B9B-861F4A001C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0300" y="0"/>
            <a:ext cx="48498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8086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9AB103C-FFFD-85B8-BA34-53FE30813B10}"/>
              </a:ext>
            </a:extLst>
          </p:cNvPr>
          <p:cNvPicPr>
            <a:picLocks noChangeAspect="1"/>
          </p:cNvPicPr>
          <p:nvPr/>
        </p:nvPicPr>
        <p:blipFill>
          <a:blip r:embed="rId3"/>
          <a:stretch>
            <a:fillRect/>
          </a:stretch>
        </p:blipFill>
        <p:spPr>
          <a:xfrm>
            <a:off x="2745002" y="0"/>
            <a:ext cx="6701995" cy="6858000"/>
          </a:xfrm>
          <a:prstGeom prst="rect">
            <a:avLst/>
          </a:prstGeom>
        </p:spPr>
      </p:pic>
      <p:sp>
        <p:nvSpPr>
          <p:cNvPr id="2" name="Rectangle 1">
            <a:extLst>
              <a:ext uri="{FF2B5EF4-FFF2-40B4-BE49-F238E27FC236}">
                <a16:creationId xmlns:a16="http://schemas.microsoft.com/office/drawing/2014/main" id="{08EF20CB-5477-4FD9-918B-DAE2205AD885}"/>
              </a:ext>
            </a:extLst>
          </p:cNvPr>
          <p:cNvSpPr/>
          <p:nvPr/>
        </p:nvSpPr>
        <p:spPr>
          <a:xfrm>
            <a:off x="0" y="6488668"/>
            <a:ext cx="3129768" cy="369332"/>
          </a:xfrm>
          <a:prstGeom prst="rect">
            <a:avLst/>
          </a:prstGeom>
        </p:spPr>
        <p:txBody>
          <a:bodyPr wrap="none">
            <a:spAutoFit/>
          </a:bodyPr>
          <a:lstStyle/>
          <a:p>
            <a:r>
              <a:rPr lang="en-AU" dirty="0"/>
              <a:t>https://youtu.be/PlUNQ3_-RmI</a:t>
            </a:r>
          </a:p>
        </p:txBody>
      </p:sp>
    </p:spTree>
    <p:extLst>
      <p:ext uri="{BB962C8B-B14F-4D97-AF65-F5344CB8AC3E}">
        <p14:creationId xmlns:p14="http://schemas.microsoft.com/office/powerpoint/2010/main" val="2648385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774FBB-CF71-46F7-BF8B-CC107DADD8CE}"/>
              </a:ext>
            </a:extLst>
          </p:cNvPr>
          <p:cNvPicPr>
            <a:picLocks noChangeAspect="1"/>
          </p:cNvPicPr>
          <p:nvPr/>
        </p:nvPicPr>
        <p:blipFill>
          <a:blip r:embed="rId2"/>
          <a:stretch>
            <a:fillRect/>
          </a:stretch>
        </p:blipFill>
        <p:spPr>
          <a:xfrm>
            <a:off x="0" y="489391"/>
            <a:ext cx="12192000" cy="6368609"/>
          </a:xfrm>
          <a:prstGeom prst="rect">
            <a:avLst/>
          </a:prstGeom>
        </p:spPr>
      </p:pic>
      <p:sp>
        <p:nvSpPr>
          <p:cNvPr id="5" name="TextBox 4">
            <a:extLst>
              <a:ext uri="{FF2B5EF4-FFF2-40B4-BE49-F238E27FC236}">
                <a16:creationId xmlns:a16="http://schemas.microsoft.com/office/drawing/2014/main" id="{64EBAA23-2772-438B-A465-262781BAF11D}"/>
              </a:ext>
            </a:extLst>
          </p:cNvPr>
          <p:cNvSpPr txBox="1"/>
          <p:nvPr/>
        </p:nvSpPr>
        <p:spPr>
          <a:xfrm>
            <a:off x="0" y="6488668"/>
            <a:ext cx="4037003" cy="369332"/>
          </a:xfrm>
          <a:prstGeom prst="rect">
            <a:avLst/>
          </a:prstGeom>
          <a:noFill/>
        </p:spPr>
        <p:txBody>
          <a:bodyPr wrap="none" rtlCol="0">
            <a:spAutoFit/>
          </a:bodyPr>
          <a:lstStyle/>
          <a:p>
            <a:r>
              <a:rPr lang="en-AU" dirty="0"/>
              <a:t>student-</a:t>
            </a:r>
            <a:r>
              <a:rPr lang="en-AU" dirty="0" err="1"/>
              <a:t>ip</a:t>
            </a:r>
            <a:r>
              <a:rPr lang="en-AU" dirty="0"/>
              <a:t>-rights-a-summary, Appendix C</a:t>
            </a:r>
          </a:p>
        </p:txBody>
      </p:sp>
    </p:spTree>
    <p:extLst>
      <p:ext uri="{BB962C8B-B14F-4D97-AF65-F5344CB8AC3E}">
        <p14:creationId xmlns:p14="http://schemas.microsoft.com/office/powerpoint/2010/main" val="2056512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373E7C-D565-427C-958A-FDC00464BBDC}"/>
              </a:ext>
            </a:extLst>
          </p:cNvPr>
          <p:cNvPicPr>
            <a:picLocks noChangeAspect="1"/>
          </p:cNvPicPr>
          <p:nvPr/>
        </p:nvPicPr>
        <p:blipFill rotWithShape="1">
          <a:blip r:embed="rId2"/>
          <a:srcRect l="1266" r="1"/>
          <a:stretch/>
        </p:blipFill>
        <p:spPr>
          <a:xfrm>
            <a:off x="548640" y="767715"/>
            <a:ext cx="4514088" cy="5048250"/>
          </a:xfrm>
          <a:prstGeom prst="rect">
            <a:avLst/>
          </a:prstGeom>
        </p:spPr>
      </p:pic>
      <p:pic>
        <p:nvPicPr>
          <p:cNvPr id="5" name="Picture 4">
            <a:extLst>
              <a:ext uri="{FF2B5EF4-FFF2-40B4-BE49-F238E27FC236}">
                <a16:creationId xmlns:a16="http://schemas.microsoft.com/office/drawing/2014/main" id="{55A3468A-D4F9-454F-8BC4-B32D90A914D4}"/>
              </a:ext>
            </a:extLst>
          </p:cNvPr>
          <p:cNvPicPr>
            <a:picLocks noChangeAspect="1"/>
          </p:cNvPicPr>
          <p:nvPr/>
        </p:nvPicPr>
        <p:blipFill>
          <a:blip r:embed="rId3"/>
          <a:stretch>
            <a:fillRect/>
          </a:stretch>
        </p:blipFill>
        <p:spPr>
          <a:xfrm>
            <a:off x="5794819" y="1119187"/>
            <a:ext cx="6143625" cy="4619625"/>
          </a:xfrm>
          <a:prstGeom prst="rect">
            <a:avLst/>
          </a:prstGeom>
        </p:spPr>
      </p:pic>
      <p:sp>
        <p:nvSpPr>
          <p:cNvPr id="6" name="Rectangle 5">
            <a:extLst>
              <a:ext uri="{FF2B5EF4-FFF2-40B4-BE49-F238E27FC236}">
                <a16:creationId xmlns:a16="http://schemas.microsoft.com/office/drawing/2014/main" id="{2CD7F151-F043-4ED8-8055-31F0D76C9A81}"/>
              </a:ext>
            </a:extLst>
          </p:cNvPr>
          <p:cNvSpPr/>
          <p:nvPr/>
        </p:nvSpPr>
        <p:spPr>
          <a:xfrm>
            <a:off x="0" y="6119336"/>
            <a:ext cx="7805928" cy="738664"/>
          </a:xfrm>
          <a:prstGeom prst="rect">
            <a:avLst/>
          </a:prstGeom>
        </p:spPr>
        <p:txBody>
          <a:bodyPr wrap="square">
            <a:spAutoFit/>
          </a:bodyPr>
          <a:lstStyle/>
          <a:p>
            <a:r>
              <a:rPr lang="en-AU" sz="1400" dirty="0"/>
              <a:t>https://medium.com/quantify-ip/decoding-the-patent-annuity-maze-6d31e9f93d0f#:~:text=Patent%20annuities%20(also%20known%20as%20maintenance%20or%20renewal%20fees)%20are,a%20granted%20patent%20in%20force.</a:t>
            </a:r>
          </a:p>
        </p:txBody>
      </p:sp>
      <p:sp>
        <p:nvSpPr>
          <p:cNvPr id="7" name="TextBox 6">
            <a:extLst>
              <a:ext uri="{FF2B5EF4-FFF2-40B4-BE49-F238E27FC236}">
                <a16:creationId xmlns:a16="http://schemas.microsoft.com/office/drawing/2014/main" id="{6BBB290C-79BB-4B32-A5C0-C93FD600809F}"/>
              </a:ext>
            </a:extLst>
          </p:cNvPr>
          <p:cNvSpPr txBox="1"/>
          <p:nvPr/>
        </p:nvSpPr>
        <p:spPr>
          <a:xfrm>
            <a:off x="0" y="0"/>
            <a:ext cx="4506811" cy="523220"/>
          </a:xfrm>
          <a:prstGeom prst="rect">
            <a:avLst/>
          </a:prstGeom>
          <a:noFill/>
        </p:spPr>
        <p:txBody>
          <a:bodyPr wrap="none" rtlCol="0">
            <a:spAutoFit/>
          </a:bodyPr>
          <a:lstStyle/>
          <a:p>
            <a:r>
              <a:rPr lang="en-AU" sz="2800" dirty="0"/>
              <a:t>Annuities in Different Regions</a:t>
            </a:r>
          </a:p>
        </p:txBody>
      </p:sp>
    </p:spTree>
    <p:extLst>
      <p:ext uri="{BB962C8B-B14F-4D97-AF65-F5344CB8AC3E}">
        <p14:creationId xmlns:p14="http://schemas.microsoft.com/office/powerpoint/2010/main" val="1805780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C2C2A-0D2F-4773-8CD2-34B9495EC623}"/>
              </a:ext>
            </a:extLst>
          </p:cNvPr>
          <p:cNvSpPr>
            <a:spLocks noGrp="1"/>
          </p:cNvSpPr>
          <p:nvPr>
            <p:ph type="title"/>
          </p:nvPr>
        </p:nvSpPr>
        <p:spPr/>
        <p:txBody>
          <a:bodyPr>
            <a:normAutofit fontScale="90000"/>
          </a:bodyPr>
          <a:lstStyle/>
          <a:p>
            <a:br>
              <a:rPr lang="en-AU" dirty="0"/>
            </a:br>
            <a:r>
              <a:rPr lang="en-US" dirty="0"/>
              <a:t> </a:t>
            </a:r>
            <a:r>
              <a:rPr lang="en-US" b="1" dirty="0"/>
              <a:t>STUDENT INTELLECTUAL PROPERTY (IP) OWNERSHIP AND RELATED RIGHTS </a:t>
            </a:r>
            <a:endParaRPr lang="en-AU" dirty="0"/>
          </a:p>
        </p:txBody>
      </p:sp>
      <p:sp>
        <p:nvSpPr>
          <p:cNvPr id="6" name="TextBox 5">
            <a:extLst>
              <a:ext uri="{FF2B5EF4-FFF2-40B4-BE49-F238E27FC236}">
                <a16:creationId xmlns:a16="http://schemas.microsoft.com/office/drawing/2014/main" id="{B4CD3AD3-82B4-4A64-A632-6C433DCCB0D7}"/>
              </a:ext>
            </a:extLst>
          </p:cNvPr>
          <p:cNvSpPr txBox="1"/>
          <p:nvPr/>
        </p:nvSpPr>
        <p:spPr>
          <a:xfrm>
            <a:off x="713232" y="2203704"/>
            <a:ext cx="11268236" cy="2403863"/>
          </a:xfrm>
          <a:prstGeom prst="rect">
            <a:avLst/>
          </a:prstGeom>
          <a:noFill/>
        </p:spPr>
        <p:txBody>
          <a:bodyPr wrap="square" rtlCol="0">
            <a:spAutoFit/>
          </a:bodyPr>
          <a:lstStyle/>
          <a:p>
            <a:endParaRPr lang="en-AU" dirty="0"/>
          </a:p>
          <a:p>
            <a:pPr>
              <a:lnSpc>
                <a:spcPct val="150000"/>
              </a:lnSpc>
            </a:pPr>
            <a:r>
              <a:rPr lang="en-US" dirty="0"/>
              <a:t>Under the Monash University (Vice-Chancellor) Regulations, </a:t>
            </a:r>
            <a:r>
              <a:rPr lang="en-US" b="1" dirty="0"/>
              <a:t>a student owns the IP </a:t>
            </a:r>
            <a:r>
              <a:rPr lang="en-US" dirty="0"/>
              <a:t>created by them during their research while enrolled as a student at Monash, except:</a:t>
            </a:r>
          </a:p>
          <a:p>
            <a:pPr marL="742950" lvl="1" indent="-285750">
              <a:lnSpc>
                <a:spcPct val="150000"/>
              </a:lnSpc>
              <a:buFont typeface="Arial" panose="020B0604020202020204" pitchFamily="34" charset="0"/>
              <a:buChar char="•"/>
            </a:pPr>
            <a:r>
              <a:rPr lang="en-US" dirty="0"/>
              <a:t>Where that IP is created </a:t>
            </a:r>
            <a:r>
              <a:rPr lang="en-US" b="1" dirty="0"/>
              <a:t>in association with a staff member </a:t>
            </a:r>
            <a:r>
              <a:rPr lang="en-US" dirty="0"/>
              <a:t>(e.g. in the role of the student’s supervisor), the work of the staff member is owned by Monash. </a:t>
            </a:r>
          </a:p>
          <a:p>
            <a:pPr marL="742950" lvl="1" indent="-285750">
              <a:lnSpc>
                <a:spcPct val="150000"/>
              </a:lnSpc>
              <a:buFont typeface="Arial" panose="020B0604020202020204" pitchFamily="34" charset="0"/>
              <a:buChar char="•"/>
            </a:pPr>
            <a:r>
              <a:rPr lang="en-US" dirty="0"/>
              <a:t>Where the IP was generated as part of a </a:t>
            </a:r>
            <a:r>
              <a:rPr lang="en-US" b="1" dirty="0"/>
              <a:t>collaborative research activity </a:t>
            </a:r>
            <a:r>
              <a:rPr lang="en-US" dirty="0"/>
              <a:t>must be assigned to the University. </a:t>
            </a:r>
          </a:p>
        </p:txBody>
      </p:sp>
      <p:sp>
        <p:nvSpPr>
          <p:cNvPr id="7" name="TextBox 6">
            <a:extLst>
              <a:ext uri="{FF2B5EF4-FFF2-40B4-BE49-F238E27FC236}">
                <a16:creationId xmlns:a16="http://schemas.microsoft.com/office/drawing/2014/main" id="{FF21D83D-DD51-4FFF-A8F0-5CE16B0DFBE6}"/>
              </a:ext>
            </a:extLst>
          </p:cNvPr>
          <p:cNvSpPr txBox="1"/>
          <p:nvPr/>
        </p:nvSpPr>
        <p:spPr>
          <a:xfrm>
            <a:off x="0" y="6488668"/>
            <a:ext cx="2876878" cy="369332"/>
          </a:xfrm>
          <a:prstGeom prst="rect">
            <a:avLst/>
          </a:prstGeom>
          <a:noFill/>
        </p:spPr>
        <p:txBody>
          <a:bodyPr wrap="none" rtlCol="0">
            <a:spAutoFit/>
          </a:bodyPr>
          <a:lstStyle/>
          <a:p>
            <a:r>
              <a:rPr lang="en-AU" dirty="0"/>
              <a:t>student-</a:t>
            </a:r>
            <a:r>
              <a:rPr lang="en-AU" dirty="0" err="1"/>
              <a:t>ip</a:t>
            </a:r>
            <a:r>
              <a:rPr lang="en-AU" dirty="0"/>
              <a:t>-rights-a-summary</a:t>
            </a:r>
          </a:p>
        </p:txBody>
      </p:sp>
    </p:spTree>
    <p:extLst>
      <p:ext uri="{BB962C8B-B14F-4D97-AF65-F5344CB8AC3E}">
        <p14:creationId xmlns:p14="http://schemas.microsoft.com/office/powerpoint/2010/main" val="630743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6A1B3-C5C6-4034-ACEC-EF596EC4B2A7}"/>
              </a:ext>
            </a:extLst>
          </p:cNvPr>
          <p:cNvSpPr>
            <a:spLocks noGrp="1"/>
          </p:cNvSpPr>
          <p:nvPr>
            <p:ph type="title"/>
          </p:nvPr>
        </p:nvSpPr>
        <p:spPr/>
        <p:txBody>
          <a:bodyPr/>
          <a:lstStyle/>
          <a:p>
            <a:r>
              <a:rPr lang="en-US" b="1" dirty="0"/>
              <a:t>Student generated IP that is a Collaborative Research Activity </a:t>
            </a:r>
            <a:endParaRPr lang="en-AU" dirty="0"/>
          </a:p>
        </p:txBody>
      </p:sp>
      <p:sp>
        <p:nvSpPr>
          <p:cNvPr id="3" name="Content Placeholder 2">
            <a:extLst>
              <a:ext uri="{FF2B5EF4-FFF2-40B4-BE49-F238E27FC236}">
                <a16:creationId xmlns:a16="http://schemas.microsoft.com/office/drawing/2014/main" id="{D9F37E2D-0DD2-425F-BD24-B00231E308A7}"/>
              </a:ext>
            </a:extLst>
          </p:cNvPr>
          <p:cNvSpPr>
            <a:spLocks noGrp="1"/>
          </p:cNvSpPr>
          <p:nvPr>
            <p:ph idx="1"/>
          </p:nvPr>
        </p:nvSpPr>
        <p:spPr/>
        <p:txBody>
          <a:bodyPr>
            <a:normAutofit fontScale="85000" lnSpcReduction="10000"/>
          </a:bodyPr>
          <a:lstStyle/>
          <a:p>
            <a:pPr marL="514350" indent="-514350">
              <a:buFont typeface="+mj-lt"/>
              <a:buAutoNum type="alphaLcParenR"/>
            </a:pPr>
            <a:r>
              <a:rPr lang="en-US" dirty="0"/>
              <a:t> A research project undertaken by </a:t>
            </a:r>
            <a:r>
              <a:rPr lang="en-US" b="1" dirty="0"/>
              <a:t>more than one person </a:t>
            </a:r>
          </a:p>
          <a:p>
            <a:pPr marL="514350" indent="-514350">
              <a:buFont typeface="+mj-lt"/>
              <a:buAutoNum type="alphaLcParenR"/>
            </a:pPr>
            <a:r>
              <a:rPr lang="en-US" dirty="0"/>
              <a:t>A research project that is subject to an </a:t>
            </a:r>
            <a:r>
              <a:rPr lang="en-US" b="1" dirty="0"/>
              <a:t>agreement with a third party </a:t>
            </a:r>
            <a:r>
              <a:rPr lang="en-US" dirty="0"/>
              <a:t>under which the University has obligations relating to intellectual property </a:t>
            </a:r>
          </a:p>
          <a:p>
            <a:pPr marL="514350" indent="-514350">
              <a:buFont typeface="+mj-lt"/>
              <a:buAutoNum type="alphaLcParenR"/>
            </a:pPr>
            <a:r>
              <a:rPr lang="en-US" dirty="0"/>
              <a:t>A research project based on a concept or </a:t>
            </a:r>
            <a:r>
              <a:rPr lang="en-US" b="1" dirty="0"/>
              <a:t>proposal developed by a member of staff, affiliate or third party </a:t>
            </a:r>
            <a:r>
              <a:rPr lang="en-US" dirty="0"/>
              <a:t>or collaboratively by the student and a member of staff, affiliate or third party other than one which the student has independently developed and the research for which the student will independently undertake</a:t>
            </a:r>
            <a:endParaRPr lang="en-AU" dirty="0"/>
          </a:p>
          <a:p>
            <a:pPr marL="514350" indent="-514350">
              <a:buFont typeface="+mj-lt"/>
              <a:buAutoNum type="alphaLcParenR"/>
            </a:pPr>
            <a:r>
              <a:rPr lang="en-US" dirty="0"/>
              <a:t>A research project undertaken </a:t>
            </a:r>
            <a:r>
              <a:rPr lang="en-US" b="1" dirty="0"/>
              <a:t>using University resources</a:t>
            </a:r>
            <a:r>
              <a:rPr lang="en-US" dirty="0"/>
              <a:t>, other than standard resources or resources procured by the University commonly provided to students or collaboration provided by the student’s supervisor in the form of standard supervisory advice and guidance at the level that would be expected. </a:t>
            </a:r>
            <a:endParaRPr lang="en-AU" dirty="0"/>
          </a:p>
          <a:p>
            <a:endParaRPr lang="en-AU" dirty="0"/>
          </a:p>
        </p:txBody>
      </p:sp>
      <p:sp>
        <p:nvSpPr>
          <p:cNvPr id="4" name="TextBox 3">
            <a:extLst>
              <a:ext uri="{FF2B5EF4-FFF2-40B4-BE49-F238E27FC236}">
                <a16:creationId xmlns:a16="http://schemas.microsoft.com/office/drawing/2014/main" id="{1BC53E80-2F54-46FD-B0FC-15719EEAE807}"/>
              </a:ext>
            </a:extLst>
          </p:cNvPr>
          <p:cNvSpPr txBox="1"/>
          <p:nvPr/>
        </p:nvSpPr>
        <p:spPr>
          <a:xfrm>
            <a:off x="0" y="6488668"/>
            <a:ext cx="4037003" cy="369332"/>
          </a:xfrm>
          <a:prstGeom prst="rect">
            <a:avLst/>
          </a:prstGeom>
          <a:noFill/>
        </p:spPr>
        <p:txBody>
          <a:bodyPr wrap="none" rtlCol="0">
            <a:spAutoFit/>
          </a:bodyPr>
          <a:lstStyle/>
          <a:p>
            <a:r>
              <a:rPr lang="en-AU" dirty="0"/>
              <a:t>student-</a:t>
            </a:r>
            <a:r>
              <a:rPr lang="en-AU" dirty="0" err="1"/>
              <a:t>ip</a:t>
            </a:r>
            <a:r>
              <a:rPr lang="en-AU" dirty="0"/>
              <a:t>-rights-a-summary, Appendix B</a:t>
            </a:r>
          </a:p>
        </p:txBody>
      </p:sp>
    </p:spTree>
    <p:extLst>
      <p:ext uri="{BB962C8B-B14F-4D97-AF65-F5344CB8AC3E}">
        <p14:creationId xmlns:p14="http://schemas.microsoft.com/office/powerpoint/2010/main" val="63472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4BD76-2B2A-47D8-A87D-A2409E2DB3ED}"/>
              </a:ext>
            </a:extLst>
          </p:cNvPr>
          <p:cNvSpPr>
            <a:spLocks noGrp="1"/>
          </p:cNvSpPr>
          <p:nvPr>
            <p:ph type="title"/>
          </p:nvPr>
        </p:nvSpPr>
        <p:spPr/>
        <p:txBody>
          <a:bodyPr/>
          <a:lstStyle/>
          <a:p>
            <a:r>
              <a:rPr lang="en-AU" dirty="0"/>
              <a:t>Student Deed of Assignment</a:t>
            </a:r>
          </a:p>
        </p:txBody>
      </p:sp>
      <p:sp>
        <p:nvSpPr>
          <p:cNvPr id="3" name="Content Placeholder 2">
            <a:extLst>
              <a:ext uri="{FF2B5EF4-FFF2-40B4-BE49-F238E27FC236}">
                <a16:creationId xmlns:a16="http://schemas.microsoft.com/office/drawing/2014/main" id="{8168BB09-ECF0-4AD1-A3D8-33B684349AD0}"/>
              </a:ext>
            </a:extLst>
          </p:cNvPr>
          <p:cNvSpPr>
            <a:spLocks noGrp="1"/>
          </p:cNvSpPr>
          <p:nvPr>
            <p:ph idx="1"/>
          </p:nvPr>
        </p:nvSpPr>
        <p:spPr/>
        <p:txBody>
          <a:bodyPr/>
          <a:lstStyle/>
          <a:p>
            <a:r>
              <a:rPr lang="en-AU" dirty="0"/>
              <a:t>When enrolling at the University you would have signed a deed of assignment</a:t>
            </a:r>
          </a:p>
          <a:p>
            <a:r>
              <a:rPr lang="en-AU" dirty="0"/>
              <a:t>For HISS we have another for you to sign</a:t>
            </a:r>
          </a:p>
        </p:txBody>
      </p:sp>
    </p:spTree>
    <p:extLst>
      <p:ext uri="{BB962C8B-B14F-4D97-AF65-F5344CB8AC3E}">
        <p14:creationId xmlns:p14="http://schemas.microsoft.com/office/powerpoint/2010/main" val="2692967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C2C2A-0D2F-4773-8CD2-34B9495EC623}"/>
              </a:ext>
            </a:extLst>
          </p:cNvPr>
          <p:cNvSpPr>
            <a:spLocks noGrp="1"/>
          </p:cNvSpPr>
          <p:nvPr>
            <p:ph type="title"/>
          </p:nvPr>
        </p:nvSpPr>
        <p:spPr/>
        <p:txBody>
          <a:bodyPr/>
          <a:lstStyle/>
          <a:p>
            <a:endParaRPr lang="en-AU"/>
          </a:p>
        </p:txBody>
      </p:sp>
      <p:pic>
        <p:nvPicPr>
          <p:cNvPr id="4" name="Picture 3">
            <a:extLst>
              <a:ext uri="{FF2B5EF4-FFF2-40B4-BE49-F238E27FC236}">
                <a16:creationId xmlns:a16="http://schemas.microsoft.com/office/drawing/2014/main" id="{0C2587AB-C404-4297-A558-4C34C62C850F}"/>
              </a:ext>
            </a:extLst>
          </p:cNvPr>
          <p:cNvPicPr>
            <a:picLocks noChangeAspect="1"/>
          </p:cNvPicPr>
          <p:nvPr/>
        </p:nvPicPr>
        <p:blipFill>
          <a:blip r:embed="rId2"/>
          <a:stretch>
            <a:fillRect/>
          </a:stretch>
        </p:blipFill>
        <p:spPr>
          <a:xfrm>
            <a:off x="204216" y="2464878"/>
            <a:ext cx="5582021" cy="2838450"/>
          </a:xfrm>
          <a:prstGeom prst="rect">
            <a:avLst/>
          </a:prstGeom>
        </p:spPr>
      </p:pic>
      <p:pic>
        <p:nvPicPr>
          <p:cNvPr id="5" name="Picture 4">
            <a:extLst>
              <a:ext uri="{FF2B5EF4-FFF2-40B4-BE49-F238E27FC236}">
                <a16:creationId xmlns:a16="http://schemas.microsoft.com/office/drawing/2014/main" id="{DDE52928-8181-49FF-BBA4-5CEBABBBAEF4}"/>
              </a:ext>
            </a:extLst>
          </p:cNvPr>
          <p:cNvPicPr>
            <a:picLocks noChangeAspect="1"/>
          </p:cNvPicPr>
          <p:nvPr/>
        </p:nvPicPr>
        <p:blipFill>
          <a:blip r:embed="rId3"/>
          <a:stretch>
            <a:fillRect/>
          </a:stretch>
        </p:blipFill>
        <p:spPr>
          <a:xfrm>
            <a:off x="6304397" y="2464878"/>
            <a:ext cx="5683387" cy="2409174"/>
          </a:xfrm>
          <a:prstGeom prst="rect">
            <a:avLst/>
          </a:prstGeom>
        </p:spPr>
      </p:pic>
      <p:sp>
        <p:nvSpPr>
          <p:cNvPr id="6" name="TextBox 5">
            <a:extLst>
              <a:ext uri="{FF2B5EF4-FFF2-40B4-BE49-F238E27FC236}">
                <a16:creationId xmlns:a16="http://schemas.microsoft.com/office/drawing/2014/main" id="{8DB6DBEA-BEB2-4683-B38D-C8E3BD359626}"/>
              </a:ext>
            </a:extLst>
          </p:cNvPr>
          <p:cNvSpPr txBox="1"/>
          <p:nvPr/>
        </p:nvSpPr>
        <p:spPr>
          <a:xfrm>
            <a:off x="0" y="6488668"/>
            <a:ext cx="4037003" cy="369332"/>
          </a:xfrm>
          <a:prstGeom prst="rect">
            <a:avLst/>
          </a:prstGeom>
          <a:noFill/>
        </p:spPr>
        <p:txBody>
          <a:bodyPr wrap="none" rtlCol="0">
            <a:spAutoFit/>
          </a:bodyPr>
          <a:lstStyle/>
          <a:p>
            <a:r>
              <a:rPr lang="en-AU" dirty="0"/>
              <a:t>student-</a:t>
            </a:r>
            <a:r>
              <a:rPr lang="en-AU" dirty="0" err="1"/>
              <a:t>ip</a:t>
            </a:r>
            <a:r>
              <a:rPr lang="en-AU" dirty="0"/>
              <a:t>-rights-a-summary, Appendix D</a:t>
            </a:r>
          </a:p>
        </p:txBody>
      </p:sp>
    </p:spTree>
    <p:extLst>
      <p:ext uri="{BB962C8B-B14F-4D97-AF65-F5344CB8AC3E}">
        <p14:creationId xmlns:p14="http://schemas.microsoft.com/office/powerpoint/2010/main" val="25142508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2109</TotalTime>
  <Words>384</Words>
  <Application>Microsoft Office PowerPoint</Application>
  <PresentationFormat>Widescreen</PresentationFormat>
  <Paragraphs>26</Paragraphs>
  <Slides>9</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Intellectual Property</vt:lpstr>
      <vt:lpstr>PowerPoint Presentation</vt:lpstr>
      <vt:lpstr>PowerPoint Presentation</vt:lpstr>
      <vt:lpstr>PowerPoint Presentation</vt:lpstr>
      <vt:lpstr>PowerPoint Presentation</vt:lpstr>
      <vt:lpstr>  STUDENT INTELLECTUAL PROPERTY (IP) OWNERSHIP AND RELATED RIGHTS </vt:lpstr>
      <vt:lpstr>Student generated IP that is a Collaborative Research Activity </vt:lpstr>
      <vt:lpstr>Student Deed of Assignment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General Notes</dc:title>
  <dc:creator>Jason Brenker</dc:creator>
  <cp:lastModifiedBy>Jason Brenker</cp:lastModifiedBy>
  <cp:revision>19</cp:revision>
  <dcterms:created xsi:type="dcterms:W3CDTF">2022-11-17T22:46:06Z</dcterms:created>
  <dcterms:modified xsi:type="dcterms:W3CDTF">2022-12-13T00:25:49Z</dcterms:modified>
</cp:coreProperties>
</file>